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660" r:id="rId5"/>
  </p:sldMasterIdLst>
  <p:notesMasterIdLst>
    <p:notesMasterId r:id="rId56"/>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01EA2FD-096D-2A4F-917C-DAF62E89CBC2}">
          <p14:sldIdLst>
            <p14:sldId id="256"/>
            <p14:sldId id="257"/>
            <p14:sldId id="258"/>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 id="299"/>
            <p14:sldId id="300"/>
            <p14:sldId id="301"/>
            <p14:sldId id="302"/>
            <p14:sldId id="303"/>
            <p14:sldId id="304"/>
            <p14:sldId id="305"/>
          </p14:sldIdLst>
        </p14:section>
        <p14:section name="Untitled Section" id="{7A961A8C-FEFB-449A-A212-787A8E4829AD}">
          <p14:sldIdLst/>
        </p14:section>
      </p14:sectionLst>
    </p:ext>
    <p:ext uri="{EFAFB233-063F-42B5-8137-9DF3F51BA10A}">
      <p15:sldGuideLst xmlns:p15="http://schemas.microsoft.com/office/powerpoint/2012/main">
        <p15:guide id="1" orient="horz" pos="867" userDrawn="1">
          <p15:clr>
            <a:srgbClr val="A4A3A4"/>
          </p15:clr>
        </p15:guide>
        <p15:guide id="2" pos="200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7373FF"/>
    <a:srgbClr val="FF4859"/>
    <a:srgbClr val="004FFE"/>
    <a:srgbClr val="008B42"/>
    <a:srgbClr val="F5010B"/>
    <a:srgbClr val="F2DCDB"/>
    <a:srgbClr val="ECF2DE"/>
    <a:srgbClr val="F2EEF5"/>
    <a:srgbClr val="FFC4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02"/>
    <p:restoredTop sz="84964" autoAdjust="0"/>
  </p:normalViewPr>
  <p:slideViewPr>
    <p:cSldViewPr snapToGrid="0">
      <p:cViewPr varScale="1">
        <p:scale>
          <a:sx n="88" d="100"/>
          <a:sy n="88" d="100"/>
        </p:scale>
        <p:origin x="66" y="84"/>
      </p:cViewPr>
      <p:guideLst>
        <p:guide orient="horz" pos="867"/>
        <p:guide pos="2003"/>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viewProps" Target="viewProps.xml"/><Relationship Id="rId5" Type="http://schemas.openxmlformats.org/officeDocument/2006/relationships/slideMaster" Target="slideMasters/slideMaster2.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presProps" Target="presProp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B3DE59-F14A-BE48-A4BD-826E6AEB8CEC}" type="datetimeFigureOut">
              <a:rPr lang="en-US" smtClean="0"/>
              <a:t>10/7/2026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3E9E18-F207-E64A-9E5E-A745EA363019}" type="slidenum">
              <a:rPr lang="en-US" smtClean="0"/>
              <a:t>‹#›</a:t>
            </a:fld>
            <a:endParaRPr lang="en-US"/>
          </a:p>
        </p:txBody>
      </p:sp>
    </p:spTree>
    <p:extLst>
      <p:ext uri="{BB962C8B-B14F-4D97-AF65-F5344CB8AC3E}">
        <p14:creationId xmlns:p14="http://schemas.microsoft.com/office/powerpoint/2010/main" val="1619440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Companion to L4.2. L4.2 asked: can an attacker make the vehicle see something wrong? L4.3 asks: can an attacker make the vehicle see the right thing too late? Based on the survey by Gu, Gao, Saremi and Chakraborty (arXiv:2609.36732) and the LiU talk on security-aware automotive CPS. About 75 minutes: why 12 min, perception 20, VLM/LLM 10, defenses 13, model-to-system 12, open problems 8. Title figure: our own measurement of greedy NMS in NumPy on one CPU core, benign clustered candidates vs. phantom candidates.</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Roadmap. The thread through the lecture: an attack that only inflates the amount of work can still be a safety attack, but whether it is depends on the system, not on the model. Part 5 makes that precise.</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Anchor the lecture in the CIA triad. Everything in L4.1 and L4.2 was integrity. Here the attacker may leave the prediction untouched (some attacks even preserve it by design, e.g., Phantom Sponges keeps the original detections) and instead attacks the clock.</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Numbers from the LiU talk: perception must finish within roughly 50-100 ms per frame; a missed deadline produces a stale or absent decision. The 6 m figure is simple arithmetic: 0.2 s x 30 m/s. Physical attack surface: roadside patches, projected light, billboards. Contrast with a chatbot where a slow answer is annoying but not dangerous.</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Original figure, simple kinematics. Ask: at which speed and delay does the extra distance exceed a typical safety margin? This motivates the deadline-based analysis in Part 5.</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Definitions from the survey. Stress the last bullet: do not call an empirically found slow input the worst case; in real-time systems the word has a precise meaning (WCET).</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Walk the flow. The input has the same externally visible size as a benign input (same image resolution, same prompt length). What changes is the number of intermediate objects: candidate boxes, tracks, tokens. A stage whose cost is quadratic in that number does the rest. This is what separates a latency attack from simply sending a huge input or flooding with requests.</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 is the absolute deadline and f the completion time of a job. With a common relative deadline D, S = D - T. The survey recommends reporting the absolute miss increase because clean miss rates are near zero. Also note that work-proxy increases (candidates, tokens) need not translate to proportional wall-clock increases.</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How the attacker reaches the system. Note that physical realizability is a property of the sensing channel; API prompts and poisoning can be deployable without any physical artifact. Persistent channels (poisoning, bit flips) leave no trace in the test-time input.</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survey keeps two questions apart. What makes the computation expensive is the bottleneck; how the attacker triggers it is the delivery channel. Example: an EOS-delaying prompt, a no-EOS backdoor and an EOS-suppressing bit flip all lengthen generation: same bottleneck, three channels, and the same class of controls (a hard token cap) bounds all three.</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Short history from the LiU talk. Sponge Examples (2021) introduced energy-latency attacks on neural networks; NICGSlowdown (2022) brought the idea to captioning decoders; Verbose Images (2024) to VLMs; SlowTrack (2024) to the stack of an AD perception pipeline with closed-loop crash evidence. The point: the target moved from a single network to the pipeline and then to the vehicle.</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Part 2 (about 20 minutes): NMS, tracking, LiDAR and cooperative perception. Recall L1.3 for the LiDAR pipeline and L4.2 for tracking-by-detection.</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Recall NMS: sort candidates by score, keep the best, suppress all candidates that overlap it above an IoU threshold, repeat. Real objects produce clusters of near-identical boxes, so each pick suppresses many; the loop is short. Phantom candidates are small boxes spread over the frame that overlap nothing, so almost nothing is suppressed and the work approaches n^2 comparisons. This is the weakness Phantom Sponges and Overload exploit.</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Original measurement, not from a paper: a plain NumPy implementation of greedy NMS, run on one CPU core, with synthetic candidate boxes. Benign set: boxes piled on 8 objects. Phantom set: small random boxes. It illustrates the mechanism and the n-dependence, not the speed of any production detector (GPU kernels, batching and pre-NMS caps change absolute numbers). The 33 ms line is a 30 Hz frame budget.</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Each number uses the paper's own metric and baseline; do not compare across rows. Groundswell is the most detailed on candidate counts and is shown on the next slide. 'NMS-agnostic' in Overload means the optimization is not tied to one NMS implementation; it still works by proliferating candidates.</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source text says 'more than 300-fold' and '250%'; its tabulated values correspond to about 188x and 2.7x, which the survey reports and we follow. Note the trade-off: the attack that breaks the deadline also destroys recall, which is itself an integrity failure that monitors would see.</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Teaching point on evidence levels. 'Physical' in the delivery column does not mean the whole chain was demonstrated on a road. SlowPerception's 97 percent collision rate is in a simulator with the authors' industry-grade system configuration. DetStorm reports hardware timing with physical objects. Be explicit about this when students ask 'is this real?'.</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Monteuuis, Chen and Petit re-evaluated the four NMS attacks with public code: 7 hardware platforms, 15 YOLO models, 3 export formats, INT8, 3 datasets, 3 defenses, 114 adversarial datasets. Findings: no transfer across YOLO versions or sizes, universal patches fail across datasets, three defenses removed the effect on post-NMS counts; but they do transfer across export formats. The hardware conclusion is analytical (microbenchmarks plus budgets), not a per-attack measurement. The cap numbers: YOLOv5 passes at most 25,000 proposals to NMS, YOLOv8 8,000. On CPU, YOLOv5 can reach a 2 s threshold, YOLOv8 stays under 500 ms. The study covers one detector family and one metric; the survey's conclusion is that amplification factors belong to an attack-model-configuration triple.</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Connects to L4.2 where we used the tracker as a filter. Here the same state becomes the weakness. Caveat from the survey: not all trackers use Hungarian matching; some use greedy or learned association; complexities depend on the implementation.</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Original simulation, deliberately simple: each frame the attacker spawns n_fake tracks at fresh locations; tracks expire R frames later. 50 fake detections per frame gives a pool of about 1,500 tracks. The real numbers in the next slides come from SlowTrack on ByteTrack.</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From the LiU notes: SlowTrack exploits the H-frame confirmation delay and the R-frame re-find grace period so that the tracker pool grows and the quadratic association cost explodes. The crash rate is from the authors' closed-loop simulation configuration (Baidu Apollo with the LGSVL simulator); it is not an on-road result. Figure from the paper via the LiU talk.</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Independent measurement by the Gu et al. group on a Jetson AGX Orin with YOLOX-S and ByteTrack: the mean persistent pool grows from 20.5 to 1,677.7 tracks, tracker latency from 3.27 ms to 139.90 ms. The attack is not quality-preserving: MOTA collapses from 57.19 to 1.08. Recall the cap result: SlowTrack remains effective under a 500-detection cap in ByteTrack, because the pool still accumulates.</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Honest reading of the numbers: at a realistic perturbation budget the overload is measurable but does not miss deadlines; only the stress test does. The survey uses this as the clearest illustration of the headroom-versus-slack condition (C2) in Part 5. Also: do not claim that Hungarian matching runs inside DETR inference; the tracker, not the detector, is the target.</a:t>
            </a:r>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CP-FREEZER is one of the few results on a physical closed system (a vehicle testbed). Cooperative perception also creates a new victim relationship: the attacker may be another vehicle, and the victim's perception delay is caused by messages the victim chose to trust. Figure illustrates collaborative perception (from the course material).</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Review table, a condensed version of Table 3 in the survey. The evaluation column is the useful one: digital model evaluation, target hardware timing, closed-loop simulation, and vehicle testbed are different levels of evidence, and no entry is a full on-road deployment.</a:t>
            </a:r>
          </a:p>
        </p:txBody>
      </p:sp>
      <p:sp>
        <p:nvSpPr>
          <p:cNvPr id="4" name="Slide Number Placeholder 3"/>
          <p:cNvSpPr>
            <a:spLocks noGrp="1"/>
          </p:cNvSpPr>
          <p:nvPr>
            <p:ph type="sldNum" sz="quarter"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Part 3 (about 10 minutes): foundation models in the driving stack bring autoregressive decoding, and with it the output-length lever. See the LiU slides on VLM-based perception for the architecture.</a:t>
            </a:r>
          </a:p>
        </p:txBody>
      </p:sp>
      <p:sp>
        <p:nvSpPr>
          <p:cNvPr id="4" name="Slide Number Placeholder 3"/>
          <p:cNvSpPr>
            <a:spLocks noGrp="1"/>
          </p:cNvSpPr>
          <p:nvPr>
            <p:ph type="sldNum" sz="quarter" idx="5"/>
          </p:nvPr>
        </p:nvSpPr>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Bridge from perception to generation. The survey notes that reasoning models expose a far wider controllable range of sequential inference work than earlier input-dependent stages (NMS, early exit, tracking state, translation).</a:t>
            </a:r>
          </a:p>
        </p:txBody>
      </p:sp>
      <p:sp>
        <p:nvSpPr>
          <p:cNvPr id="4" name="Slide Number Placeholder 3"/>
          <p:cNvSpPr>
            <a:spLocks noGrp="1"/>
          </p:cNvSpPr>
          <p:nvPr>
            <p:ph type="sldNum" sz="quarter" idx="5"/>
          </p:nvPr>
        </p:nvSpPr>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Key observation from the survey: when an attack reaches the configured output limit, the reported amplification is largely the ratio of that limit to the benign output length. NMTSloth found 1,370 of 1,455 public NMT models configured with a 500-600 token limit, far above typical outputs. So configuration is half of the vulnerability.</a:t>
            </a:r>
          </a:p>
        </p:txBody>
      </p:sp>
      <p:sp>
        <p:nvSpPr>
          <p:cNvPr id="4" name="Slide Number Placeholder 3"/>
          <p:cNvSpPr>
            <a:spLocks noGrp="1"/>
          </p:cNvSpPr>
          <p:nvPr>
            <p:ph type="sldNum" sz="quarter" idx="5"/>
          </p:nvPr>
        </p:nvSpPr>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Detection baselines in the ReasoningBomb paper show bypass rates of 99.8, 98.7 and 98.4 percent (input, output and joint detection). The survey is careful: this supports skepticism of those specific detectors, not a universal ranking of detection versus enforcement.</a:t>
            </a:r>
          </a:p>
        </p:txBody>
      </p:sp>
      <p:sp>
        <p:nvSpPr>
          <p:cNvPr id="4" name="Slide Number Placeholder 3"/>
          <p:cNvSpPr>
            <a:spLocks noGrp="1"/>
          </p:cNvSpPr>
          <p:nvPr>
            <p:ph type="sldNum" sz="quarter" idx="5"/>
          </p:nvPr>
        </p:nvSpPr>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survey is strict: among embodied platforms only the driving-VLM reflection backdoor meets the bar for a latency attack (measured computational cost). FreezeVLA, Semantic-DoS, EDPA, MAVLA and ANNIE are availability-adjacent evidence. Use the three-way distinction late / absent / wrong as a discussion prompt.</a:t>
            </a:r>
          </a:p>
        </p:txBody>
      </p:sp>
      <p:sp>
        <p:nvSpPr>
          <p:cNvPr id="4" name="Slide Number Placeholder 3"/>
          <p:cNvSpPr>
            <a:spLocks noGrp="1"/>
          </p:cNvSpPr>
          <p:nvPr>
            <p:ph type="sldNum" sz="quarter" idx="5"/>
          </p:nvPr>
        </p:nvSpPr>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Part 4 (about 13 minutes): defenses organized by what they actually bound.</a:t>
            </a:r>
          </a:p>
        </p:txBody>
      </p:sp>
      <p:sp>
        <p:nvSpPr>
          <p:cNvPr id="4" name="Slide Number Placeholder 3"/>
          <p:cNvSpPr>
            <a:spLocks noGrp="1"/>
          </p:cNvSpPr>
          <p:nvPr>
            <p:ph type="sldNum" sz="quarter" idx="5"/>
          </p:nvPr>
        </p:nvSpPr>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survey organizes defenses by control mechanism, i.e., by what quantity each one bounds, not by which attack it was designed for. That makes it possible to ask the useful question of any defense: does it bound the quantity the attack inflates?</a:t>
            </a:r>
          </a:p>
        </p:txBody>
      </p:sp>
      <p:sp>
        <p:nvSpPr>
          <p:cNvPr id="4" name="Slide Number Placeholder 3"/>
          <p:cNvSpPr>
            <a:spLocks noGrp="1"/>
          </p:cNvSpPr>
          <p:nvPr>
            <p:ph type="sldNum" sz="quarter" idx="5"/>
          </p:nvPr>
        </p:nvSpPr>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Conceptual figure, original: relative worst-case cost versus number of candidates n. Left: with a pre-NMS cap at 1,000 the cost plateaus; an emission cap leaves NMS cost unchanged. Right: with max_det = 300 the downstream (tracker) work is bounded. Greedy NMS could in principle terminate early after K kept boxes (O(Kn) instead of O(n^2)), but implementations such as the torchvision kernel used by Ultralytics compute the full keep set first.</a:t>
            </a:r>
          </a:p>
        </p:txBody>
      </p:sp>
      <p:sp>
        <p:nvSpPr>
          <p:cNvPr id="4" name="Slide Number Placeholder 3"/>
          <p:cNvSpPr>
            <a:spLocks noGrp="1"/>
          </p:cNvSpPr>
          <p:nvPr>
            <p:ph type="sldNum" sz="quarter" idx="5"/>
          </p:nvPr>
        </p:nvSpPr>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EVADE reduced max_det from 300 to 10 and the post-NMS box count under four NMS attacks fell from 152-300 to 6-8, versus a benign count of 5. But this metric is right-censored at the cap by construction; it does not show NMS ran faster, and at the default of 300 the attacks were not neutralized. What it does show: downstream consumers get a bounded detection count per frame. The value 10 was chosen to match the maximum object count in COCO images and would discard genuine detections in crowded traffic. Lesson: always ask which quantity a defense bounds.</a:t>
            </a:r>
          </a:p>
        </p:txBody>
      </p:sp>
      <p:sp>
        <p:nvSpPr>
          <p:cNvPr id="4" name="Slide Number Placeholder 3"/>
          <p:cNvSpPr>
            <a:spLocks noGrp="1"/>
          </p:cNvSpPr>
          <p:nvPr>
            <p:ph type="sldNum" sz="quarter" idx="5"/>
          </p:nvPr>
        </p:nvSpPr>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Our group's defense. Honest limits come from the authors: the guard bounds only the admitted association dimensions, not detector, NMS, re-identification or persistent-state cost; in a BoT-SORT-ReID transfer, re-identification of raw detections upstream of the guard still took about 10.85 s of 10.94 s. The defense contains workload but does not restore MOTA; at the most aggressive monitor setting MOTA falls from 57.19 to 14.70 (0.97 point loss at the conservative setting). Evaluated against transferred, not adaptively re-optimized, attacks.</a:t>
            </a:r>
          </a:p>
        </p:txBody>
      </p:sp>
      <p:sp>
        <p:nvSpPr>
          <p:cNvPr id="4" name="Slide Number Placeholder 3"/>
          <p:cNvSpPr>
            <a:spLocks noGrp="1"/>
          </p:cNvSpPr>
          <p:nvPr>
            <p:ph type="sldNum" sz="quarter" idx="5"/>
          </p:nvPr>
        </p:nvSpPr>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Teach the standard lesson from L4.1 again in the availability setting: a defense evaluated against non-adaptive attackers proves little. The GateDrain result (Gu et al.) is the negative adaptive result referenced here.</a:t>
            </a:r>
          </a:p>
        </p:txBody>
      </p:sp>
      <p:sp>
        <p:nvSpPr>
          <p:cNvPr id="4" name="Slide Number Placeholder 3"/>
          <p:cNvSpPr>
            <a:spLocks noGrp="1"/>
          </p:cNvSpPr>
          <p:nvPr>
            <p:ph type="sldNum" sz="quarter" idx="5"/>
          </p:nvPr>
        </p:nvSpPr>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From Table 5 of the survey. 'A prompt instruction is not a cap.' Detectors have an error rate that the attacker optimizes against; a cap's cost is set by the operator's threshold, not by the attacker's effort, but only for the quantity the cap actually bounds (previous two slides).</a:t>
            </a:r>
          </a:p>
        </p:txBody>
      </p:sp>
      <p:sp>
        <p:nvSpPr>
          <p:cNvPr id="4" name="Slide Number Placeholder 3"/>
          <p:cNvSpPr>
            <a:spLocks noGrp="1"/>
          </p:cNvSpPr>
          <p:nvPr>
            <p:ph type="sldNum" sz="quarter" idx="5"/>
          </p:nvPr>
        </p:nvSpPr>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survey flags timing leakage as adjacent, not folded into the amplification mechanism. A caveat to give students: constant-time implementation is a requirement on an implementation boundary, not a property of a whole system.</a:t>
            </a:r>
          </a:p>
        </p:txBody>
      </p:sp>
      <p:sp>
        <p:nvSpPr>
          <p:cNvPr id="4" name="Slide Number Placeholder 3"/>
          <p:cNvSpPr>
            <a:spLocks noGrp="1"/>
          </p:cNvSpPr>
          <p:nvPr>
            <p:ph type="sldNum" sz="quarter" idx="5"/>
          </p:nvPr>
        </p:nvSpPr>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Part 5 (about 12 minutes): the central analytical point of the survey: whether a latency attack is dangerous is decided by the system, not by the model.</a:t>
            </a:r>
          </a:p>
        </p:txBody>
      </p:sp>
      <p:sp>
        <p:nvSpPr>
          <p:cNvPr id="4" name="Slide Number Placeholder 3"/>
          <p:cNvSpPr>
            <a:spLocks noGrp="1"/>
          </p:cNvSpPr>
          <p:nvPr>
            <p:ph type="sldNum" sz="quarter" idx="5"/>
          </p:nvPr>
        </p:nvSpPr>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First-order model from the survey, Eq. 3 and 4. The plot is ours: required amplification versus f for several slack ratios D/T. The SlowTrack point uses f of about 6 percent, which we derive from the reported averages (453.8x stage, 28.4x pipeline): f = 27.4/452.8 = 6.05 percent. This is derived from averages, not a measured share; with D/T = 1.5 the required A is about 9.3, far below the reported 453.8x.</a:t>
            </a:r>
          </a:p>
        </p:txBody>
      </p:sp>
      <p:sp>
        <p:nvSpPr>
          <p:cNvPr id="4" name="Slide Number Placeholder 3"/>
          <p:cNvSpPr>
            <a:spLocks noGrp="1"/>
          </p:cNvSpPr>
          <p:nvPr>
            <p:ph type="sldNum" sz="quarter" idx="5"/>
          </p:nvPr>
        </p:nvSpPr>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Two examples from the survey. SlowTrack: tracking stage 453.8x, whole pipeline 28.4x, consistent with the tracker being only a few percent of benign latency. Groundswell: 188x more candidates, 2.7x end-to-end. Behind NMS-free detectors the fixed-cost detector dominates, so tracker slowdowns become 1.0-1.3x for ByteTrack. And the attacker can pick the path: AESOP reports 2,407x FLOPs by targeting the execution path vs 117x for the most vulnerable single model.</a:t>
            </a:r>
          </a:p>
        </p:txBody>
      </p:sp>
      <p:sp>
        <p:nvSpPr>
          <p:cNvPr id="4" name="Slide Number Placeholder 3"/>
          <p:cNvSpPr>
            <a:spLocks noGrp="1"/>
          </p:cNvSpPr>
          <p:nvPr>
            <p:ph type="sldNum" sz="quarter" idx="5"/>
          </p:nvPr>
        </p:nvSpPr>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Table 7 of the survey. None of the six is a property of the attacked model alone. C6 in particular: a system whose fallback triggers a safe stop would convert a similar delay into loss of availability rather than a collision, so the same attack can be a crash in one design and an inconvenience in another.</a:t>
            </a:r>
          </a:p>
        </p:txBody>
      </p:sp>
      <p:sp>
        <p:nvSpPr>
          <p:cNvPr id="4" name="Slide Number Placeholder 3"/>
          <p:cNvSpPr>
            <a:spLocks noGrp="1"/>
          </p:cNvSpPr>
          <p:nvPr>
            <p:ph type="sldNum" sz="quarter" idx="5"/>
          </p:nvPr>
        </p:nvSpPr>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Class exercise (5 minutes). Give each group the same attack and different system parameters. Example: tracker stage A = 50, f = 5 percent, T = 30 ms. With D/T = 1.5 the threshold is 1 + 0.5/0.05 = 11, so 50 exceeds it and the deadline is missed: A_e2e = 1 + 0.05 x 49 = 3.45, so 103.5 ms against a 45 ms deadline. With a fixed admission cap that limits A to 5, A_e2e = 1.2 and there is no miss. Then ask: what changes if the fallback is a safe stop? Answer: collision becomes unavailability.</a:t>
            </a:r>
          </a:p>
        </p:txBody>
      </p:sp>
      <p:sp>
        <p:nvSpPr>
          <p:cNvPr id="4" name="Slide Number Placeholder 3"/>
          <p:cNvSpPr>
            <a:spLocks noGrp="1"/>
          </p:cNvSpPr>
          <p:nvPr>
            <p:ph type="sldNum" sz="quarter" idx="5"/>
          </p:nvPr>
        </p:nvSpPr>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From the LiU talk's closing slide and the survey's discussion of bounded execution. WCET is the classical term for a proven maximum; the survey deliberately avoids using 'worst case' for empirically found slow inputs. Connect to your real-time systems background: schedulability analysis for AI pipelines is an open research direction.</a:t>
            </a:r>
          </a:p>
        </p:txBody>
      </p:sp>
      <p:sp>
        <p:nvSpPr>
          <p:cNvPr id="4" name="Slide Number Placeholder 3"/>
          <p:cNvSpPr>
            <a:spLocks noGrp="1"/>
          </p:cNvSpPr>
          <p:nvPr>
            <p:ph type="sldNum" sz="quarter" idx="5"/>
          </p:nvPr>
        </p:nvSpPr>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Condensed from the survey's recommendations (Sec. 2.5 and 9.2). Use as a rubric when reading any latency-attack paper in the reading assignment.</a:t>
            </a:r>
          </a:p>
        </p:txBody>
      </p:sp>
      <p:sp>
        <p:nvSpPr>
          <p:cNvPr id="4" name="Slide Number Placeholder 3"/>
          <p:cNvSpPr>
            <a:spLocks noGrp="1"/>
          </p:cNvSpPr>
          <p:nvPr>
            <p:ph type="sldNum" sz="quarter" idx="5"/>
          </p:nvPr>
        </p:nvSpPr>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Part 6 (about 8 minutes): open problems and discussion.</a:t>
            </a:r>
          </a:p>
        </p:txBody>
      </p:sp>
      <p:sp>
        <p:nvSpPr>
          <p:cNvPr id="4" name="Slide Number Placeholder 3"/>
          <p:cNvSpPr>
            <a:spLocks noGrp="1"/>
          </p:cNvSpPr>
          <p:nvPr>
            <p:ph type="sldNum" sz="quarter" idx="5"/>
          </p:nvPr>
        </p:nvSpPr>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Open directions drawn from the LiU summary slide and Section 10 of the survey. Emphasize that the within-detector surfaces are explicitly flagged by the survey as research conjectures, not demonstrated attacks.</a:t>
            </a:r>
          </a:p>
        </p:txBody>
      </p:sp>
      <p:sp>
        <p:nvSpPr>
          <p:cNvPr id="4" name="Slide Number Placeholder 3"/>
          <p:cNvSpPr>
            <a:spLocks noGrp="1"/>
          </p:cNvSpPr>
          <p:nvPr>
            <p:ph type="sldNum" sz="quarter" idx="5"/>
          </p:nvPr>
        </p:nvSpPr>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Use as seminar prompts or a short written assignment. Suggested answers: (1) the planner acts on late or missing tracks; (2) T, D, f, hardware/config, ceiling; (3) admission caps bound the stage, but a cap at the controller input does not protect upstream stages; (4) safe stop; (5) stay below the cap but exploit persistent state.</a:t>
            </a:r>
          </a:p>
        </p:txBody>
      </p:sp>
      <p:sp>
        <p:nvSpPr>
          <p:cNvPr id="4" name="Slide Number Placeholder 3"/>
          <p:cNvSpPr>
            <a:spLocks noGrp="1"/>
          </p:cNvSpPr>
          <p:nvPr>
            <p:ph type="sldNum" sz="quarter" idx="5"/>
          </p:nvPr>
        </p:nvSpPr>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Suggested required reading: Sponge Examples and EVADE; recommended: SlowTrack, CP-FREEZER, and the survey's Sec. 9.1.</a:t>
            </a:r>
          </a:p>
        </p:txBody>
      </p:sp>
      <p:sp>
        <p:nvSpPr>
          <p:cNvPr id="4" name="Slide Number Placeholder 3"/>
          <p:cNvSpPr>
            <a:spLocks noGrp="1"/>
          </p:cNvSpPr>
          <p:nvPr>
            <p:ph type="sldNum" sz="quarter" idx="5"/>
          </p:nvPr>
        </p:nvSpPr>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Full references. arXiv identifiers as given in the survey's reference list.</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44D40-3520-B34B-A017-031AF5CCC7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55BB1E0-CB7B-5943-864B-8DEC1231B6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F12861D-703A-3643-A018-3EBD862DCE82}"/>
              </a:ext>
            </a:extLst>
          </p:cNvPr>
          <p:cNvSpPr>
            <a:spLocks noGrp="1"/>
          </p:cNvSpPr>
          <p:nvPr>
            <p:ph type="dt" sz="half" idx="10"/>
          </p:nvPr>
        </p:nvSpPr>
        <p:spPr/>
        <p:txBody>
          <a:bodyPr/>
          <a:lstStyle/>
          <a:p>
            <a:fld id="{7077AFBB-1CF4-8544-90DC-1ED8B9AA61D3}" type="datetime1">
              <a:rPr lang="en-US" smtClean="0"/>
              <a:t>10/7/2026</a:t>
            </a:fld>
            <a:endParaRPr lang="en-US"/>
          </a:p>
        </p:txBody>
      </p:sp>
      <p:sp>
        <p:nvSpPr>
          <p:cNvPr id="5" name="Footer Placeholder 4">
            <a:extLst>
              <a:ext uri="{FF2B5EF4-FFF2-40B4-BE49-F238E27FC236}">
                <a16:creationId xmlns:a16="http://schemas.microsoft.com/office/drawing/2014/main" id="{2AB85D21-1D12-6645-8FD4-849D885F8B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27197B-EF71-EE49-9468-C2376B3856F1}"/>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3274179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46D22-2CE4-8446-8CF3-0ED778E1942B}"/>
              </a:ext>
            </a:extLst>
          </p:cNvPr>
          <p:cNvSpPr>
            <a:spLocks noGrp="1"/>
          </p:cNvSpPr>
          <p:nvPr>
            <p:ph type="title"/>
          </p:nvPr>
        </p:nvSpPr>
        <p:spPr>
          <a:xfrm>
            <a:off x="622737" y="63062"/>
            <a:ext cx="10949153" cy="1069486"/>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6584AB12-3F8A-414E-8925-9039A12DF494}"/>
              </a:ext>
            </a:extLst>
          </p:cNvPr>
          <p:cNvSpPr>
            <a:spLocks noGrp="1"/>
          </p:cNvSpPr>
          <p:nvPr>
            <p:ph idx="1"/>
          </p:nvPr>
        </p:nvSpPr>
        <p:spPr>
          <a:xfrm>
            <a:off x="622737" y="1237593"/>
            <a:ext cx="10949153" cy="51947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45DE769-BBC7-4148-A758-E8D165C86716}"/>
              </a:ext>
            </a:extLst>
          </p:cNvPr>
          <p:cNvSpPr>
            <a:spLocks noGrp="1"/>
          </p:cNvSpPr>
          <p:nvPr>
            <p:ph type="dt" sz="half" idx="10"/>
          </p:nvPr>
        </p:nvSpPr>
        <p:spPr>
          <a:xfrm>
            <a:off x="838200" y="6499230"/>
            <a:ext cx="2743200" cy="365125"/>
          </a:xfrm>
        </p:spPr>
        <p:txBody>
          <a:bodyPr/>
          <a:lstStyle/>
          <a:p>
            <a:fld id="{4553E244-3CAB-5240-928D-C4F781982911}" type="datetime1">
              <a:rPr lang="en-US" smtClean="0"/>
              <a:t>10/7/2026</a:t>
            </a:fld>
            <a:endParaRPr lang="en-US" dirty="0"/>
          </a:p>
        </p:txBody>
      </p:sp>
      <p:sp>
        <p:nvSpPr>
          <p:cNvPr id="5" name="Footer Placeholder 4">
            <a:extLst>
              <a:ext uri="{FF2B5EF4-FFF2-40B4-BE49-F238E27FC236}">
                <a16:creationId xmlns:a16="http://schemas.microsoft.com/office/drawing/2014/main" id="{DAE944D7-7B0D-714F-B61F-1F7495F71C7E}"/>
              </a:ext>
            </a:extLst>
          </p:cNvPr>
          <p:cNvSpPr>
            <a:spLocks noGrp="1"/>
          </p:cNvSpPr>
          <p:nvPr>
            <p:ph type="ftr" sz="quarter" idx="11"/>
          </p:nvPr>
        </p:nvSpPr>
        <p:spPr>
          <a:xfrm>
            <a:off x="4038600" y="6499230"/>
            <a:ext cx="4114800" cy="365125"/>
          </a:xfrm>
        </p:spPr>
        <p:txBody>
          <a:bodyPr/>
          <a:lstStyle/>
          <a:p>
            <a:endParaRPr lang="en-US"/>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155976263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8D613-A38C-3D41-9038-2B680914BA1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47F0D21-1AE4-7247-AB6D-8762638A39F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F83A5C1-40A4-1A41-A141-992F8116AEDD}"/>
              </a:ext>
            </a:extLst>
          </p:cNvPr>
          <p:cNvSpPr>
            <a:spLocks noGrp="1"/>
          </p:cNvSpPr>
          <p:nvPr>
            <p:ph type="dt" sz="half" idx="10"/>
          </p:nvPr>
        </p:nvSpPr>
        <p:spPr/>
        <p:txBody>
          <a:bodyPr/>
          <a:lstStyle/>
          <a:p>
            <a:fld id="{E433CC24-15E2-8440-82CF-DFE60D570E43}" type="datetime1">
              <a:rPr lang="en-US" smtClean="0"/>
              <a:t>10/7/2026</a:t>
            </a:fld>
            <a:endParaRPr lang="en-US"/>
          </a:p>
        </p:txBody>
      </p:sp>
      <p:sp>
        <p:nvSpPr>
          <p:cNvPr id="5" name="Footer Placeholder 4">
            <a:extLst>
              <a:ext uri="{FF2B5EF4-FFF2-40B4-BE49-F238E27FC236}">
                <a16:creationId xmlns:a16="http://schemas.microsoft.com/office/drawing/2014/main" id="{0668AB82-8F65-A74C-ABC5-C9AC598400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5E6A98-AD15-564D-A0D8-147ED3677CF8}"/>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38058481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35CCF-50C4-C342-B3A5-BF915CCB350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BA7B9FF-296B-FD42-9B4A-4E47F44BB65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2E49882-2F4D-B045-B300-B3E620BC643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4AC0FD2-184C-744E-BD89-9D27BC6D6E85}"/>
              </a:ext>
            </a:extLst>
          </p:cNvPr>
          <p:cNvSpPr>
            <a:spLocks noGrp="1"/>
          </p:cNvSpPr>
          <p:nvPr>
            <p:ph type="dt" sz="half" idx="10"/>
          </p:nvPr>
        </p:nvSpPr>
        <p:spPr/>
        <p:txBody>
          <a:bodyPr/>
          <a:lstStyle/>
          <a:p>
            <a:fld id="{8DFE6C63-9089-6A49-BC6E-454A735346DF}" type="datetime1">
              <a:rPr lang="en-US" smtClean="0"/>
              <a:t>10/7/2026</a:t>
            </a:fld>
            <a:endParaRPr lang="en-US"/>
          </a:p>
        </p:txBody>
      </p:sp>
      <p:sp>
        <p:nvSpPr>
          <p:cNvPr id="6" name="Footer Placeholder 5">
            <a:extLst>
              <a:ext uri="{FF2B5EF4-FFF2-40B4-BE49-F238E27FC236}">
                <a16:creationId xmlns:a16="http://schemas.microsoft.com/office/drawing/2014/main" id="{DD550A0E-6F89-CC4B-9C96-D4572FB2DE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F21D97-A6CA-2943-8E70-31F45F81553D}"/>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1135914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D57FD-F506-D54F-BC5D-BE1D403F4B1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22DBCA7-A910-D347-B17B-2D290887D39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48787F-9E9B-264C-B9D7-D6C20B42FFC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94535B7-1B9A-0E4B-972B-A4AB301E60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F04A215-09F1-EE42-8B1F-20254D2E4DB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6E2132F-860A-9B45-ACAD-C18F3DE46848}"/>
              </a:ext>
            </a:extLst>
          </p:cNvPr>
          <p:cNvSpPr>
            <a:spLocks noGrp="1"/>
          </p:cNvSpPr>
          <p:nvPr>
            <p:ph type="dt" sz="half" idx="10"/>
          </p:nvPr>
        </p:nvSpPr>
        <p:spPr/>
        <p:txBody>
          <a:bodyPr/>
          <a:lstStyle/>
          <a:p>
            <a:fld id="{3577C773-47BC-AB4F-9BFA-AB3DE15F2F0E}" type="datetime1">
              <a:rPr lang="en-US" smtClean="0"/>
              <a:t>10/7/2026</a:t>
            </a:fld>
            <a:endParaRPr lang="en-US"/>
          </a:p>
        </p:txBody>
      </p:sp>
      <p:sp>
        <p:nvSpPr>
          <p:cNvPr id="8" name="Footer Placeholder 7">
            <a:extLst>
              <a:ext uri="{FF2B5EF4-FFF2-40B4-BE49-F238E27FC236}">
                <a16:creationId xmlns:a16="http://schemas.microsoft.com/office/drawing/2014/main" id="{3FE8FECF-6048-9E4E-B3CD-7756A7BC9E3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4B9245D-21B3-214A-87AF-91D560B606BB}"/>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19533713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2C2B7-90B1-F34A-89D7-195B444F351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CC33EAB-584C-D948-953A-73C251A96648}"/>
              </a:ext>
            </a:extLst>
          </p:cNvPr>
          <p:cNvSpPr>
            <a:spLocks noGrp="1"/>
          </p:cNvSpPr>
          <p:nvPr>
            <p:ph type="dt" sz="half" idx="10"/>
          </p:nvPr>
        </p:nvSpPr>
        <p:spPr/>
        <p:txBody>
          <a:bodyPr/>
          <a:lstStyle/>
          <a:p>
            <a:fld id="{C5911242-D6ED-7442-B4D5-571BA5F763EC}" type="datetime1">
              <a:rPr lang="en-US" smtClean="0"/>
              <a:t>10/7/2026</a:t>
            </a:fld>
            <a:endParaRPr lang="en-US"/>
          </a:p>
        </p:txBody>
      </p:sp>
      <p:sp>
        <p:nvSpPr>
          <p:cNvPr id="4" name="Footer Placeholder 3">
            <a:extLst>
              <a:ext uri="{FF2B5EF4-FFF2-40B4-BE49-F238E27FC236}">
                <a16:creationId xmlns:a16="http://schemas.microsoft.com/office/drawing/2014/main" id="{5B64D0BF-32FF-7040-8D7C-8E48669C73D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20386861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4FD811B-DFD6-584F-92AD-561DA2ADE2FE}"/>
              </a:ext>
            </a:extLst>
          </p:cNvPr>
          <p:cNvSpPr>
            <a:spLocks noGrp="1"/>
          </p:cNvSpPr>
          <p:nvPr>
            <p:ph type="dt" sz="half" idx="10"/>
          </p:nvPr>
        </p:nvSpPr>
        <p:spPr/>
        <p:txBody>
          <a:bodyPr/>
          <a:lstStyle/>
          <a:p>
            <a:fld id="{53D49004-9440-C34D-AFCF-72D617EF0844}" type="datetime1">
              <a:rPr lang="en-US" smtClean="0"/>
              <a:t>10/7/2026</a:t>
            </a:fld>
            <a:endParaRPr lang="en-US"/>
          </a:p>
        </p:txBody>
      </p:sp>
      <p:sp>
        <p:nvSpPr>
          <p:cNvPr id="3" name="Footer Placeholder 2">
            <a:extLst>
              <a:ext uri="{FF2B5EF4-FFF2-40B4-BE49-F238E27FC236}">
                <a16:creationId xmlns:a16="http://schemas.microsoft.com/office/drawing/2014/main" id="{170FFD81-D09F-A64B-90F7-E778161F591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34B04E4-A19D-1743-8F14-06EFB25F4DE6}"/>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2895533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42821-3706-B241-A8E1-8E863954C7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29DC6B9-588B-B94C-A32A-E567F9680A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6EF4C91-23C8-914F-9BA0-6B7C73ED77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13A3FD0-F75E-7F46-B71B-C95B3C3E5E09}"/>
              </a:ext>
            </a:extLst>
          </p:cNvPr>
          <p:cNvSpPr>
            <a:spLocks noGrp="1"/>
          </p:cNvSpPr>
          <p:nvPr>
            <p:ph type="dt" sz="half" idx="10"/>
          </p:nvPr>
        </p:nvSpPr>
        <p:spPr/>
        <p:txBody>
          <a:bodyPr/>
          <a:lstStyle/>
          <a:p>
            <a:fld id="{6CEC9C39-AF37-7048-A5F3-2138FC4EBAA9}" type="datetime1">
              <a:rPr lang="en-US" smtClean="0"/>
              <a:t>10/7/2026</a:t>
            </a:fld>
            <a:endParaRPr lang="en-US"/>
          </a:p>
        </p:txBody>
      </p:sp>
      <p:sp>
        <p:nvSpPr>
          <p:cNvPr id="6" name="Footer Placeholder 5">
            <a:extLst>
              <a:ext uri="{FF2B5EF4-FFF2-40B4-BE49-F238E27FC236}">
                <a16:creationId xmlns:a16="http://schemas.microsoft.com/office/drawing/2014/main" id="{75B88172-AD8E-C240-9E31-DE1A0F16FE6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3D5590-7201-F24B-94E8-F26E504934E4}"/>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3634780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FA513-8C24-694C-A0A4-D64927B873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54F8818-3BD6-C545-A2F7-C9FA810397F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749820A-796C-184D-ABAF-6890A4B94D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57A2705-BFCE-6B4E-B2DA-F51169841DDF}"/>
              </a:ext>
            </a:extLst>
          </p:cNvPr>
          <p:cNvSpPr>
            <a:spLocks noGrp="1"/>
          </p:cNvSpPr>
          <p:nvPr>
            <p:ph type="dt" sz="half" idx="10"/>
          </p:nvPr>
        </p:nvSpPr>
        <p:spPr/>
        <p:txBody>
          <a:bodyPr/>
          <a:lstStyle/>
          <a:p>
            <a:fld id="{8F9F80C6-6E15-BC44-A547-629E68A1897C}" type="datetime1">
              <a:rPr lang="en-US" smtClean="0"/>
              <a:t>10/7/2026</a:t>
            </a:fld>
            <a:endParaRPr lang="en-US"/>
          </a:p>
        </p:txBody>
      </p:sp>
      <p:sp>
        <p:nvSpPr>
          <p:cNvPr id="6" name="Footer Placeholder 5">
            <a:extLst>
              <a:ext uri="{FF2B5EF4-FFF2-40B4-BE49-F238E27FC236}">
                <a16:creationId xmlns:a16="http://schemas.microsoft.com/office/drawing/2014/main" id="{21B6AABB-00A4-644D-911C-88C4E5A735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7C5629-8130-9549-8489-5018D6E15094}"/>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3169090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0D51B-6283-BF4B-B779-91E97F98173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70A9F8A-2AFD-FC46-9298-3CDB8A1938F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FA6116-A57F-B44C-9B53-8C5358B31E00}"/>
              </a:ext>
            </a:extLst>
          </p:cNvPr>
          <p:cNvSpPr>
            <a:spLocks noGrp="1"/>
          </p:cNvSpPr>
          <p:nvPr>
            <p:ph type="dt" sz="half" idx="10"/>
          </p:nvPr>
        </p:nvSpPr>
        <p:spPr/>
        <p:txBody>
          <a:bodyPr/>
          <a:lstStyle/>
          <a:p>
            <a:fld id="{1C00165F-9719-7745-8559-6A7EE2923027}" type="datetime1">
              <a:rPr lang="en-US" smtClean="0"/>
              <a:t>10/7/2026</a:t>
            </a:fld>
            <a:endParaRPr lang="en-US"/>
          </a:p>
        </p:txBody>
      </p:sp>
      <p:sp>
        <p:nvSpPr>
          <p:cNvPr id="5" name="Footer Placeholder 4">
            <a:extLst>
              <a:ext uri="{FF2B5EF4-FFF2-40B4-BE49-F238E27FC236}">
                <a16:creationId xmlns:a16="http://schemas.microsoft.com/office/drawing/2014/main" id="{7006AB34-7B20-684C-902A-14069902C2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6CD107-BC0D-3D4E-9F45-59A930E591BF}"/>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48772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F568FAF-F0D6-1644-8580-0DB9510B970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A50746B-DD22-B145-B41F-6205D9EF436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FAF7B2-1888-434B-B7B7-323F1085C3CE}"/>
              </a:ext>
            </a:extLst>
          </p:cNvPr>
          <p:cNvSpPr>
            <a:spLocks noGrp="1"/>
          </p:cNvSpPr>
          <p:nvPr>
            <p:ph type="dt" sz="half" idx="10"/>
          </p:nvPr>
        </p:nvSpPr>
        <p:spPr/>
        <p:txBody>
          <a:bodyPr/>
          <a:lstStyle/>
          <a:p>
            <a:fld id="{4C6A8D55-FA0C-7D43-BAC0-BED15F1C12ED}" type="datetime1">
              <a:rPr lang="en-US" smtClean="0"/>
              <a:t>10/7/2026</a:t>
            </a:fld>
            <a:endParaRPr lang="en-US"/>
          </a:p>
        </p:txBody>
      </p:sp>
      <p:sp>
        <p:nvSpPr>
          <p:cNvPr id="5" name="Footer Placeholder 4">
            <a:extLst>
              <a:ext uri="{FF2B5EF4-FFF2-40B4-BE49-F238E27FC236}">
                <a16:creationId xmlns:a16="http://schemas.microsoft.com/office/drawing/2014/main" id="{F7AB62B1-4565-BD45-97C3-12772855A3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18F4A1-FEF6-2044-AC5B-BF00A7BBBF36}"/>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24584523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B6CC4-A075-BD48-BCF8-F03F4C1B47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372D430-A07B-BC4C-97B1-102331760ED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E832C34-A711-864D-8DCA-F7B603664A65}"/>
              </a:ext>
            </a:extLst>
          </p:cNvPr>
          <p:cNvSpPr>
            <a:spLocks noGrp="1"/>
          </p:cNvSpPr>
          <p:nvPr>
            <p:ph type="dt" sz="half" idx="10"/>
          </p:nvPr>
        </p:nvSpPr>
        <p:spPr/>
        <p:txBody>
          <a:bodyPr/>
          <a:lstStyle/>
          <a:p>
            <a:fld id="{7FA70553-0253-CE4B-B6C1-A630CB55C29D}" type="datetime1">
              <a:rPr lang="en-US" smtClean="0"/>
              <a:t>10/7/2026</a:t>
            </a:fld>
            <a:endParaRPr lang="en-US"/>
          </a:p>
        </p:txBody>
      </p:sp>
      <p:sp>
        <p:nvSpPr>
          <p:cNvPr id="5" name="Footer Placeholder 4">
            <a:extLst>
              <a:ext uri="{FF2B5EF4-FFF2-40B4-BE49-F238E27FC236}">
                <a16:creationId xmlns:a16="http://schemas.microsoft.com/office/drawing/2014/main" id="{78AB38DD-6D3B-D146-A0FC-5675926D48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6162B9-5EB5-7E4E-8EF7-2754E945CE28}"/>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4785316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E86EE-1D52-E343-88D1-E3439E1C4E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EAA35EE-7D8B-BA48-9F59-A1AC799065F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DBCFC1-D075-E64A-811D-520DEAE9E80B}"/>
              </a:ext>
            </a:extLst>
          </p:cNvPr>
          <p:cNvSpPr>
            <a:spLocks noGrp="1"/>
          </p:cNvSpPr>
          <p:nvPr>
            <p:ph type="dt" sz="half" idx="10"/>
          </p:nvPr>
        </p:nvSpPr>
        <p:spPr/>
        <p:txBody>
          <a:bodyPr/>
          <a:lstStyle/>
          <a:p>
            <a:fld id="{105DE84E-69F4-FD40-ABD1-0EFAC22A12F3}" type="datetime1">
              <a:rPr lang="en-US" smtClean="0"/>
              <a:t>10/7/2026</a:t>
            </a:fld>
            <a:endParaRPr lang="en-US"/>
          </a:p>
        </p:txBody>
      </p:sp>
      <p:sp>
        <p:nvSpPr>
          <p:cNvPr id="5" name="Footer Placeholder 4">
            <a:extLst>
              <a:ext uri="{FF2B5EF4-FFF2-40B4-BE49-F238E27FC236}">
                <a16:creationId xmlns:a16="http://schemas.microsoft.com/office/drawing/2014/main" id="{2ACFC476-EE5C-1544-9BB5-5E3FD95AFD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DF2E49-3232-D242-944A-8BC54E37EB86}"/>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16536999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B85CF-447D-0541-B600-4C9809A4911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123B72E-C1D7-E24F-AE19-75DE6C318A8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6D4493-BB62-A54C-95FD-044AA50748B5}"/>
              </a:ext>
            </a:extLst>
          </p:cNvPr>
          <p:cNvSpPr>
            <a:spLocks noGrp="1"/>
          </p:cNvSpPr>
          <p:nvPr>
            <p:ph type="dt" sz="half" idx="10"/>
          </p:nvPr>
        </p:nvSpPr>
        <p:spPr/>
        <p:txBody>
          <a:bodyPr/>
          <a:lstStyle/>
          <a:p>
            <a:fld id="{10C0B3DB-0D9D-DD44-80C5-08109265E077}" type="datetime1">
              <a:rPr lang="en-US" smtClean="0"/>
              <a:t>10/7/2026</a:t>
            </a:fld>
            <a:endParaRPr lang="en-US"/>
          </a:p>
        </p:txBody>
      </p:sp>
      <p:sp>
        <p:nvSpPr>
          <p:cNvPr id="5" name="Footer Placeholder 4">
            <a:extLst>
              <a:ext uri="{FF2B5EF4-FFF2-40B4-BE49-F238E27FC236}">
                <a16:creationId xmlns:a16="http://schemas.microsoft.com/office/drawing/2014/main" id="{F92E63DB-F354-E145-A1EA-2E053DC9FB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79A1F5-821A-BF4B-B805-0F1AADA436EF}"/>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34352385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A1004-3749-F349-9400-C8C35A421B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9D0F4A6-BFC8-DB4B-9CE3-0CDF221305C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BE349EE-3F63-5549-860D-285A8FF4FCA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81E54B9-F4B6-4D48-8B93-59D927802E59}"/>
              </a:ext>
            </a:extLst>
          </p:cNvPr>
          <p:cNvSpPr>
            <a:spLocks noGrp="1"/>
          </p:cNvSpPr>
          <p:nvPr>
            <p:ph type="dt" sz="half" idx="10"/>
          </p:nvPr>
        </p:nvSpPr>
        <p:spPr/>
        <p:txBody>
          <a:bodyPr/>
          <a:lstStyle/>
          <a:p>
            <a:fld id="{797EA869-A27D-C344-97D7-71199BBF260C}" type="datetime1">
              <a:rPr lang="en-US" smtClean="0"/>
              <a:t>10/7/2026</a:t>
            </a:fld>
            <a:endParaRPr lang="en-US"/>
          </a:p>
        </p:txBody>
      </p:sp>
      <p:sp>
        <p:nvSpPr>
          <p:cNvPr id="6" name="Footer Placeholder 5">
            <a:extLst>
              <a:ext uri="{FF2B5EF4-FFF2-40B4-BE49-F238E27FC236}">
                <a16:creationId xmlns:a16="http://schemas.microsoft.com/office/drawing/2014/main" id="{6DAD3F0A-AFAB-2D49-BBC8-A5B49F0541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C79863B-7969-6C45-BFAB-CECB9DFF54FE}"/>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26892740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BE581-C180-A240-B6A9-52BB3BAB2BB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EFA6876-25B8-E54F-BAA4-B821E7F7B3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B3889B-5660-004F-8AF9-FBD75440593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6D076A7-02EA-E149-BCED-1D9BF59A39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75D5F07-B8AE-6A48-B7EE-8B9C1808CE5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69FEF61-70E3-0E48-B543-4563117CA8C5}"/>
              </a:ext>
            </a:extLst>
          </p:cNvPr>
          <p:cNvSpPr>
            <a:spLocks noGrp="1"/>
          </p:cNvSpPr>
          <p:nvPr>
            <p:ph type="dt" sz="half" idx="10"/>
          </p:nvPr>
        </p:nvSpPr>
        <p:spPr/>
        <p:txBody>
          <a:bodyPr/>
          <a:lstStyle/>
          <a:p>
            <a:fld id="{E7A15D25-E67F-1942-BBE6-90A232C6709A}" type="datetime1">
              <a:rPr lang="en-US" smtClean="0"/>
              <a:t>10/7/2026</a:t>
            </a:fld>
            <a:endParaRPr lang="en-US"/>
          </a:p>
        </p:txBody>
      </p:sp>
      <p:sp>
        <p:nvSpPr>
          <p:cNvPr id="8" name="Footer Placeholder 7">
            <a:extLst>
              <a:ext uri="{FF2B5EF4-FFF2-40B4-BE49-F238E27FC236}">
                <a16:creationId xmlns:a16="http://schemas.microsoft.com/office/drawing/2014/main" id="{2BA37304-D6C0-8F48-A7FF-9A39E1ABF38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DA2E9FD-7A07-A04B-9EEE-4FF5C7D06C4D}"/>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19694747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3D59F-4FD1-4345-9D92-D8D370985B2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85E40AC-7F1C-A843-8AC5-F33C1857758A}"/>
              </a:ext>
            </a:extLst>
          </p:cNvPr>
          <p:cNvSpPr>
            <a:spLocks noGrp="1"/>
          </p:cNvSpPr>
          <p:nvPr>
            <p:ph type="dt" sz="half" idx="10"/>
          </p:nvPr>
        </p:nvSpPr>
        <p:spPr/>
        <p:txBody>
          <a:bodyPr/>
          <a:lstStyle/>
          <a:p>
            <a:fld id="{CB2E0881-5289-1B49-8243-C7A7C2D761C1}" type="datetime1">
              <a:rPr lang="en-US" smtClean="0"/>
              <a:t>10/7/2026</a:t>
            </a:fld>
            <a:endParaRPr lang="en-US"/>
          </a:p>
        </p:txBody>
      </p:sp>
      <p:sp>
        <p:nvSpPr>
          <p:cNvPr id="4" name="Footer Placeholder 3">
            <a:extLst>
              <a:ext uri="{FF2B5EF4-FFF2-40B4-BE49-F238E27FC236}">
                <a16:creationId xmlns:a16="http://schemas.microsoft.com/office/drawing/2014/main" id="{0B100F50-9490-A447-A47B-8D641B55A8A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DBC1FBE-B663-A441-BA6E-3C300CA33C46}"/>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25988407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D424AF3-0AC7-9440-9DFD-898A77F8D7A5}"/>
              </a:ext>
            </a:extLst>
          </p:cNvPr>
          <p:cNvSpPr>
            <a:spLocks noGrp="1"/>
          </p:cNvSpPr>
          <p:nvPr>
            <p:ph type="dt" sz="half" idx="10"/>
          </p:nvPr>
        </p:nvSpPr>
        <p:spPr/>
        <p:txBody>
          <a:bodyPr/>
          <a:lstStyle/>
          <a:p>
            <a:fld id="{BE289B97-0FAD-A54C-B1E0-81D6BDD23977}" type="datetime1">
              <a:rPr lang="en-US" smtClean="0"/>
              <a:t>10/7/2026</a:t>
            </a:fld>
            <a:endParaRPr lang="en-US"/>
          </a:p>
        </p:txBody>
      </p:sp>
      <p:sp>
        <p:nvSpPr>
          <p:cNvPr id="3" name="Footer Placeholder 2">
            <a:extLst>
              <a:ext uri="{FF2B5EF4-FFF2-40B4-BE49-F238E27FC236}">
                <a16:creationId xmlns:a16="http://schemas.microsoft.com/office/drawing/2014/main" id="{B7EA22C6-FBE1-2646-9056-3FDAC9F2D98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E75D307-5348-B748-98FA-22353983EA85}"/>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4910490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FE2AD-2116-E941-ACE7-9E99751648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6F766DC-9EFD-E241-AD4C-088DD763E0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2922356-357C-024F-8397-C4B38E44CC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BB5081-608A-8546-B3C8-695A5F42F950}"/>
              </a:ext>
            </a:extLst>
          </p:cNvPr>
          <p:cNvSpPr>
            <a:spLocks noGrp="1"/>
          </p:cNvSpPr>
          <p:nvPr>
            <p:ph type="dt" sz="half" idx="10"/>
          </p:nvPr>
        </p:nvSpPr>
        <p:spPr/>
        <p:txBody>
          <a:bodyPr/>
          <a:lstStyle/>
          <a:p>
            <a:fld id="{3CDAE13F-8788-6040-8DCF-36B10FE0117C}" type="datetime1">
              <a:rPr lang="en-US" smtClean="0"/>
              <a:t>10/7/2026</a:t>
            </a:fld>
            <a:endParaRPr lang="en-US"/>
          </a:p>
        </p:txBody>
      </p:sp>
      <p:sp>
        <p:nvSpPr>
          <p:cNvPr id="6" name="Footer Placeholder 5">
            <a:extLst>
              <a:ext uri="{FF2B5EF4-FFF2-40B4-BE49-F238E27FC236}">
                <a16:creationId xmlns:a16="http://schemas.microsoft.com/office/drawing/2014/main" id="{4CA2CE6C-9B67-BD46-A9D1-D4985CF157C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87E06A-AD43-C247-B0E5-52982CDA2675}"/>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17922717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CCE28-AADC-CC44-9069-A056D149388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3253BF6-B7EE-1748-8F5A-F8DCEB1DC25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BB72918-C639-AA4C-B458-5FB76EA17C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2A26F1-0BC1-384C-9B01-0728D6C883CA}"/>
              </a:ext>
            </a:extLst>
          </p:cNvPr>
          <p:cNvSpPr>
            <a:spLocks noGrp="1"/>
          </p:cNvSpPr>
          <p:nvPr>
            <p:ph type="dt" sz="half" idx="10"/>
          </p:nvPr>
        </p:nvSpPr>
        <p:spPr/>
        <p:txBody>
          <a:bodyPr/>
          <a:lstStyle/>
          <a:p>
            <a:fld id="{8DA2BFAE-9CFE-3F4B-9BA6-76D3AD40298B}" type="datetime1">
              <a:rPr lang="en-US" smtClean="0"/>
              <a:t>10/7/2026</a:t>
            </a:fld>
            <a:endParaRPr lang="en-US"/>
          </a:p>
        </p:txBody>
      </p:sp>
      <p:sp>
        <p:nvSpPr>
          <p:cNvPr id="6" name="Footer Placeholder 5">
            <a:extLst>
              <a:ext uri="{FF2B5EF4-FFF2-40B4-BE49-F238E27FC236}">
                <a16:creationId xmlns:a16="http://schemas.microsoft.com/office/drawing/2014/main" id="{FF3D893A-1B80-9148-B4A7-6888DDE541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46D7A8D-71F8-F046-B17D-85F489CA821D}"/>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19996165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B0948-0238-9348-9596-B992A144D2F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44709D5-02FD-854F-88FF-2FA09E74BE9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0F534E-08ED-6C42-8DCC-C92D966281FE}"/>
              </a:ext>
            </a:extLst>
          </p:cNvPr>
          <p:cNvSpPr>
            <a:spLocks noGrp="1"/>
          </p:cNvSpPr>
          <p:nvPr>
            <p:ph type="dt" sz="half" idx="10"/>
          </p:nvPr>
        </p:nvSpPr>
        <p:spPr/>
        <p:txBody>
          <a:bodyPr/>
          <a:lstStyle/>
          <a:p>
            <a:fld id="{862BC747-2201-4149-89A6-B535544AC76E}" type="datetime1">
              <a:rPr lang="en-US" smtClean="0"/>
              <a:t>10/7/2026</a:t>
            </a:fld>
            <a:endParaRPr lang="en-US"/>
          </a:p>
        </p:txBody>
      </p:sp>
      <p:sp>
        <p:nvSpPr>
          <p:cNvPr id="5" name="Footer Placeholder 4">
            <a:extLst>
              <a:ext uri="{FF2B5EF4-FFF2-40B4-BE49-F238E27FC236}">
                <a16:creationId xmlns:a16="http://schemas.microsoft.com/office/drawing/2014/main" id="{83E832F1-EBC9-C647-9685-A59B451AF1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E3E637-2870-8240-98EE-A4A1C05391D9}"/>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29387470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FC0E18-6DE7-E743-8363-91EA2FF735D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BC86B44-5FD5-2C46-B7A4-070C89C66E1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6DA906-A829-D846-B1E2-0941214D879A}"/>
              </a:ext>
            </a:extLst>
          </p:cNvPr>
          <p:cNvSpPr>
            <a:spLocks noGrp="1"/>
          </p:cNvSpPr>
          <p:nvPr>
            <p:ph type="dt" sz="half" idx="10"/>
          </p:nvPr>
        </p:nvSpPr>
        <p:spPr/>
        <p:txBody>
          <a:bodyPr/>
          <a:lstStyle/>
          <a:p>
            <a:fld id="{2B6899FF-A9B6-EA4C-92F4-3B955917C48A}" type="datetime1">
              <a:rPr lang="en-US" smtClean="0"/>
              <a:t>10/7/2026</a:t>
            </a:fld>
            <a:endParaRPr lang="en-US"/>
          </a:p>
        </p:txBody>
      </p:sp>
      <p:sp>
        <p:nvSpPr>
          <p:cNvPr id="5" name="Footer Placeholder 4">
            <a:extLst>
              <a:ext uri="{FF2B5EF4-FFF2-40B4-BE49-F238E27FC236}">
                <a16:creationId xmlns:a16="http://schemas.microsoft.com/office/drawing/2014/main" id="{2E2559BA-5870-5F44-A064-07653AAD49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CD3310-60F6-FC4C-BF18-D84366D92DFE}"/>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1127863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BD9209-CDCC-0544-8F59-61D77EA10D8D}"/>
              </a:ext>
            </a:extLst>
          </p:cNvPr>
          <p:cNvSpPr>
            <a:spLocks noGrp="1"/>
          </p:cNvSpPr>
          <p:nvPr>
            <p:ph type="title"/>
          </p:nvPr>
        </p:nvSpPr>
        <p:spPr>
          <a:xfrm>
            <a:off x="606971" y="78828"/>
            <a:ext cx="10980683" cy="1018097"/>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F42CA19-9FB6-7D48-8FB5-A13C3B435299}"/>
              </a:ext>
            </a:extLst>
          </p:cNvPr>
          <p:cNvSpPr>
            <a:spLocks noGrp="1"/>
          </p:cNvSpPr>
          <p:nvPr>
            <p:ph type="body" idx="1"/>
          </p:nvPr>
        </p:nvSpPr>
        <p:spPr>
          <a:xfrm>
            <a:off x="606971" y="1283134"/>
            <a:ext cx="10980683" cy="498365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9148AC55-BB06-4D40-9C68-61549252DE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484145-EBBF-4546-953A-FE89B9B40A32}" type="datetime1">
              <a:rPr lang="en-US" smtClean="0"/>
              <a:t>10/7/2026</a:t>
            </a:fld>
            <a:endParaRPr lang="en-US"/>
          </a:p>
        </p:txBody>
      </p:sp>
      <p:sp>
        <p:nvSpPr>
          <p:cNvPr id="5" name="Footer Placeholder 4">
            <a:extLst>
              <a:ext uri="{FF2B5EF4-FFF2-40B4-BE49-F238E27FC236}">
                <a16:creationId xmlns:a16="http://schemas.microsoft.com/office/drawing/2014/main" id="{1288CB35-69E2-344C-8DC1-3C7FF42E0B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6439896-7587-0648-938B-C078DA1B54F2}"/>
              </a:ext>
            </a:extLst>
          </p:cNvPr>
          <p:cNvSpPr>
            <a:spLocks noGrp="1"/>
          </p:cNvSpPr>
          <p:nvPr>
            <p:ph type="sldNum" sz="quarter" idx="4"/>
          </p:nvPr>
        </p:nvSpPr>
        <p:spPr>
          <a:xfrm>
            <a:off x="9415462" y="6483353"/>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57BF9A-7B35-9447-9112-EAE7E91B4E99}" type="slidenum">
              <a:rPr lang="en-US" smtClean="0"/>
              <a:t>‹#›</a:t>
            </a:fld>
            <a:endParaRPr lang="en-US"/>
          </a:p>
        </p:txBody>
      </p:sp>
      <p:grpSp>
        <p:nvGrpSpPr>
          <p:cNvPr id="7" name="Group 6">
            <a:extLst>
              <a:ext uri="{FF2B5EF4-FFF2-40B4-BE49-F238E27FC236}">
                <a16:creationId xmlns:a16="http://schemas.microsoft.com/office/drawing/2014/main" id="{DE01727A-E1B6-E54F-B7F1-9EFD6613ECC4}"/>
              </a:ext>
            </a:extLst>
          </p:cNvPr>
          <p:cNvGrpSpPr/>
          <p:nvPr userDrawn="1"/>
        </p:nvGrpSpPr>
        <p:grpSpPr>
          <a:xfrm flipV="1">
            <a:off x="-1762" y="1190029"/>
            <a:ext cx="40358072" cy="0"/>
            <a:chOff x="-2252" y="807859"/>
            <a:chExt cx="30270421" cy="437351"/>
          </a:xfrm>
        </p:grpSpPr>
        <p:cxnSp>
          <p:nvCxnSpPr>
            <p:cNvPr id="8" name="Straight Connector 7">
              <a:extLst>
                <a:ext uri="{FF2B5EF4-FFF2-40B4-BE49-F238E27FC236}">
                  <a16:creationId xmlns:a16="http://schemas.microsoft.com/office/drawing/2014/main" id="{8352164B-D019-E04F-BA68-C97A80703099}"/>
                </a:ext>
              </a:extLst>
            </p:cNvPr>
            <p:cNvCxnSpPr/>
            <p:nvPr userDrawn="1"/>
          </p:nvCxnSpPr>
          <p:spPr>
            <a:xfrm flipV="1">
              <a:off x="21124169" y="1245210"/>
              <a:ext cx="9144000" cy="0"/>
            </a:xfrm>
            <a:prstGeom prst="line">
              <a:avLst/>
            </a:prstGeom>
            <a:ln w="63500" cmpd="sng">
              <a:solidFill>
                <a:srgbClr val="121981"/>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794311D2-17B2-DD41-9780-3A67F9A94051}"/>
                </a:ext>
              </a:extLst>
            </p:cNvPr>
            <p:cNvCxnSpPr/>
            <p:nvPr userDrawn="1"/>
          </p:nvCxnSpPr>
          <p:spPr>
            <a:xfrm flipV="1">
              <a:off x="-2252" y="807859"/>
              <a:ext cx="9144000" cy="0"/>
            </a:xfrm>
            <a:prstGeom prst="line">
              <a:avLst/>
            </a:prstGeom>
            <a:ln w="12700" cmpd="sng">
              <a:solidFill>
                <a:srgbClr val="D40805"/>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3393242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2992611-C747-E84E-A55F-AB3AFFD6AC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D584EAB-0697-CC49-AD28-68AF1BF5F0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D494DA-5138-3D4D-B7EA-D9C8CF358A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187CD5-43F5-7F4F-8DF9-F56AF4D056AA}" type="datetime1">
              <a:rPr lang="en-US" smtClean="0"/>
              <a:t>10/7/2026</a:t>
            </a:fld>
            <a:endParaRPr lang="en-US"/>
          </a:p>
        </p:txBody>
      </p:sp>
      <p:sp>
        <p:nvSpPr>
          <p:cNvPr id="5" name="Footer Placeholder 4">
            <a:extLst>
              <a:ext uri="{FF2B5EF4-FFF2-40B4-BE49-F238E27FC236}">
                <a16:creationId xmlns:a16="http://schemas.microsoft.com/office/drawing/2014/main" id="{A12F5196-EEE6-4640-B81E-4029DEBA0D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4F08FE4-922B-814A-9653-AEFF8A4CAC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D19098-1A49-2945-A12C-408C8FB3165E}" type="slidenum">
              <a:rPr lang="en-US" smtClean="0"/>
              <a:t>‹#›</a:t>
            </a:fld>
            <a:endParaRPr lang="en-US"/>
          </a:p>
        </p:txBody>
      </p:sp>
    </p:spTree>
    <p:extLst>
      <p:ext uri="{BB962C8B-B14F-4D97-AF65-F5344CB8AC3E}">
        <p14:creationId xmlns:p14="http://schemas.microsoft.com/office/powerpoint/2010/main" val="22457510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57784" y="1097280"/>
            <a:ext cx="11073384" cy="1097280"/>
          </a:xfrm>
        </p:spPr>
        <p:txBody>
          <a:bodyPr/>
          <a:lstStyle/>
          <a:p>
            <a:pPr algn="ctr"/>
            <a:r>
              <a:rPr sz="3800" dirty="0"/>
              <a:t>L</a:t>
            </a:r>
            <a:r>
              <a:rPr lang="en-US" sz="3800"/>
              <a:t>4</a:t>
            </a:r>
            <a:r>
              <a:rPr sz="3800"/>
              <a:t>.</a:t>
            </a:r>
            <a:r>
              <a:rPr lang="en-US" sz="3800"/>
              <a:t>3</a:t>
            </a:r>
            <a:r>
              <a:rPr sz="3800"/>
              <a:t> </a:t>
            </a:r>
            <a:r>
              <a:rPr sz="3800" dirty="0"/>
              <a:t>Latency / Availability Attacks for AD</a:t>
            </a:r>
          </a:p>
        </p:txBody>
      </p:sp>
      <p:sp>
        <p:nvSpPr>
          <p:cNvPr id="3" name="Subtitle 2"/>
          <p:cNvSpPr>
            <a:spLocks noGrp="1"/>
          </p:cNvSpPr>
          <p:nvPr>
            <p:ph type="subTitle" idx="1"/>
          </p:nvPr>
        </p:nvSpPr>
        <p:spPr>
          <a:xfrm>
            <a:off x="1536192" y="5074920"/>
            <a:ext cx="9144000" cy="822960"/>
          </a:xfrm>
        </p:spPr>
        <p:txBody>
          <a:bodyPr/>
          <a:lstStyle/>
          <a:p>
            <a:pPr algn="ctr"/>
            <a:r>
              <a:rPr sz="2400"/>
              <a:t>Zonghua Gu | Fall 2026</a:t>
            </a:r>
          </a:p>
        </p:txBody>
      </p:sp>
      <p:pic>
        <p:nvPicPr>
          <p:cNvPr id="4" name="Picture 3" descr="nms_runtime.png"/>
          <p:cNvPicPr>
            <a:picLocks noChangeAspect="1"/>
          </p:cNvPicPr>
          <p:nvPr/>
        </p:nvPicPr>
        <p:blipFill>
          <a:blip r:embed="rId3"/>
          <a:stretch>
            <a:fillRect/>
          </a:stretch>
        </p:blipFill>
        <p:spPr>
          <a:xfrm>
            <a:off x="2639970" y="2331720"/>
            <a:ext cx="6911754" cy="2743200"/>
          </a:xfrm>
          <a:prstGeom prst="rect">
            <a:avLst/>
          </a:prstGeom>
        </p:spPr>
      </p:pic>
      <p:sp>
        <p:nvSpPr>
          <p:cNvPr id="5" name="TextBox 4"/>
          <p:cNvSpPr txBox="1"/>
          <p:nvPr/>
        </p:nvSpPr>
        <p:spPr>
          <a:xfrm>
            <a:off x="621792" y="6172200"/>
            <a:ext cx="10972800" cy="457200"/>
          </a:xfrm>
          <a:prstGeom prst="rect">
            <a:avLst/>
          </a:prstGeom>
          <a:noFill/>
        </p:spPr>
        <p:txBody>
          <a:bodyPr wrap="square" lIns="45720" tIns="27432" rIns="45720" bIns="27432">
            <a:spAutoFit/>
          </a:bodyPr>
          <a:lstStyle/>
          <a:p>
            <a:pPr algn="ctr"/>
            <a:r>
              <a:rPr sz="1200" b="0" i="0">
                <a:solidFill>
                  <a:srgbClr val="7F7F7F"/>
                </a:solidFill>
              </a:rPr>
              <a:t>Based on arXiv:2609.36732 (survey) and the LiU talk; figures marked 'original' are our own simulations or measurements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Outline</a:t>
            </a:r>
          </a:p>
        </p:txBody>
      </p:sp>
      <p:sp>
        <p:nvSpPr>
          <p:cNvPr id="3" name="Content Placeholder 2"/>
          <p:cNvSpPr>
            <a:spLocks noGrp="1"/>
          </p:cNvSpPr>
          <p:nvPr>
            <p:ph idx="1"/>
          </p:nvPr>
        </p:nvSpPr>
        <p:spPr>
          <a:xfrm>
            <a:off x="621792" y="1325880"/>
            <a:ext cx="10945368" cy="4937760"/>
          </a:xfrm>
        </p:spPr>
        <p:txBody>
          <a:bodyPr wrap="square"/>
          <a:lstStyle/>
          <a:p>
            <a:pPr>
              <a:spcBef>
                <a:spcPts val="1000"/>
              </a:spcBef>
            </a:pPr>
            <a:r>
              <a:rPr sz="2800"/>
              <a:t>Why availability matters for AD</a:t>
            </a:r>
          </a:p>
          <a:p>
            <a:pPr>
              <a:spcBef>
                <a:spcPts val="1000"/>
              </a:spcBef>
            </a:pPr>
            <a:r>
              <a:rPr sz="2800"/>
              <a:t>Latency attacks on perception</a:t>
            </a:r>
          </a:p>
          <a:p>
            <a:pPr>
              <a:spcBef>
                <a:spcPts val="1000"/>
              </a:spcBef>
            </a:pPr>
            <a:r>
              <a:rPr sz="2800"/>
              <a:t>Latency attacks on VLMs and LLMs</a:t>
            </a:r>
          </a:p>
          <a:p>
            <a:pPr>
              <a:spcBef>
                <a:spcPts val="1000"/>
              </a:spcBef>
            </a:pPr>
            <a:r>
              <a:rPr sz="2800"/>
              <a:t>Defenses: work budgets</a:t>
            </a:r>
          </a:p>
          <a:p>
            <a:pPr>
              <a:spcBef>
                <a:spcPts val="1000"/>
              </a:spcBef>
            </a:pPr>
            <a:r>
              <a:rPr sz="2800"/>
              <a:t>From model-level cost to system failure</a:t>
            </a:r>
          </a:p>
          <a:p>
            <a:pPr>
              <a:spcBef>
                <a:spcPts val="1000"/>
              </a:spcBef>
            </a:pPr>
            <a:r>
              <a:rPr sz="2800"/>
              <a:t>Open problems and discussion</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Integrity vs. Availability</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3</a:t>
            </a:fld>
            <a:endParaRPr lang="en-US"/>
          </a:p>
        </p:txBody>
      </p:sp>
      <p:graphicFrame>
        <p:nvGraphicFramePr>
          <p:cNvPr id="6" name="Table 5"/>
          <p:cNvGraphicFramePr>
            <a:graphicFrameLocks noGrp="1"/>
          </p:cNvGraphicFramePr>
          <p:nvPr/>
        </p:nvGraphicFramePr>
        <p:xfrm>
          <a:off x="621792" y="1371600"/>
          <a:ext cx="10972800" cy="4389120"/>
        </p:xfrm>
        <a:graphic>
          <a:graphicData uri="http://schemas.openxmlformats.org/drawingml/2006/table">
            <a:tbl>
              <a:tblPr firstRow="1" bandRow="1">
                <a:tableStyleId>{5C22544A-7EE6-4342-B048-85BDC9FD1C3A}</a:tableStyleId>
              </a:tblPr>
              <a:tblGrid>
                <a:gridCol w="2194560">
                  <a:extLst>
                    <a:ext uri="{9D8B030D-6E8A-4147-A177-3AD203B41FA5}">
                      <a16:colId xmlns:a16="http://schemas.microsoft.com/office/drawing/2014/main" val="20000"/>
                    </a:ext>
                  </a:extLst>
                </a:gridCol>
                <a:gridCol w="4206240">
                  <a:extLst>
                    <a:ext uri="{9D8B030D-6E8A-4147-A177-3AD203B41FA5}">
                      <a16:colId xmlns:a16="http://schemas.microsoft.com/office/drawing/2014/main" val="20001"/>
                    </a:ext>
                  </a:extLst>
                </a:gridCol>
                <a:gridCol w="4572000">
                  <a:extLst>
                    <a:ext uri="{9D8B030D-6E8A-4147-A177-3AD203B41FA5}">
                      <a16:colId xmlns:a16="http://schemas.microsoft.com/office/drawing/2014/main" val="20002"/>
                    </a:ext>
                  </a:extLst>
                </a:gridCol>
              </a:tblGrid>
              <a:tr h="731520">
                <a:tc>
                  <a:txBody>
                    <a:bodyPr/>
                    <a:lstStyle/>
                    <a:p>
                      <a:endParaRPr/>
                    </a:p>
                  </a:txBody>
                  <a:tcPr marL="73152" marR="73152" marT="36576" marB="36576" anchor="ctr">
                    <a:solidFill>
                      <a:srgbClr val="121981"/>
                    </a:solidFill>
                  </a:tcPr>
                </a:tc>
                <a:tc>
                  <a:txBody>
                    <a:bodyPr/>
                    <a:lstStyle/>
                    <a:p>
                      <a:r>
                        <a:rPr sz="1800" b="1" i="0">
                          <a:solidFill>
                            <a:srgbClr val="FFFFFF"/>
                          </a:solidFill>
                        </a:rPr>
                        <a:t>Integrity attack (L4.1, L4.2)</a:t>
                      </a:r>
                    </a:p>
                  </a:txBody>
                  <a:tcPr marL="73152" marR="73152" marT="36576" marB="36576" anchor="ctr">
                    <a:solidFill>
                      <a:srgbClr val="121981"/>
                    </a:solidFill>
                  </a:tcPr>
                </a:tc>
                <a:tc>
                  <a:txBody>
                    <a:bodyPr/>
                    <a:lstStyle/>
                    <a:p>
                      <a:r>
                        <a:rPr sz="1800" b="1" i="0">
                          <a:solidFill>
                            <a:srgbClr val="FFFFFF"/>
                          </a:solidFill>
                        </a:rPr>
                        <a:t>Availability / latency attack (today)</a:t>
                      </a:r>
                    </a:p>
                  </a:txBody>
                  <a:tcPr marL="73152" marR="73152" marT="36576" marB="36576" anchor="ctr">
                    <a:solidFill>
                      <a:srgbClr val="121981"/>
                    </a:solidFill>
                  </a:tcPr>
                </a:tc>
                <a:extLst>
                  <a:ext uri="{0D108BD9-81ED-4DB2-BD59-A6C34878D82A}">
                    <a16:rowId xmlns:a16="http://schemas.microsoft.com/office/drawing/2014/main" val="10000"/>
                  </a:ext>
                </a:extLst>
              </a:tr>
              <a:tr h="731520">
                <a:tc>
                  <a:txBody>
                    <a:bodyPr/>
                    <a:lstStyle/>
                    <a:p>
                      <a:r>
                        <a:rPr sz="1800" b="1" i="0">
                          <a:solidFill>
                            <a:srgbClr val="404040"/>
                          </a:solidFill>
                        </a:rPr>
                        <a:t>Attacker goal</a:t>
                      </a:r>
                    </a:p>
                  </a:txBody>
                  <a:tcPr marL="73152" marR="73152" marT="36576" marB="36576" anchor="ctr">
                    <a:solidFill>
                      <a:srgbClr val="FFFFFF"/>
                    </a:solidFill>
                  </a:tcPr>
                </a:tc>
                <a:tc>
                  <a:txBody>
                    <a:bodyPr/>
                    <a:lstStyle/>
                    <a:p>
                      <a:r>
                        <a:rPr sz="1800" b="0" i="0">
                          <a:solidFill>
                            <a:srgbClr val="404040"/>
                          </a:solidFill>
                        </a:rPr>
                        <a:t>Wrong output: misclassification, hidden object, phantom</a:t>
                      </a:r>
                    </a:p>
                  </a:txBody>
                  <a:tcPr marL="73152" marR="73152" marT="36576" marB="36576" anchor="ctr">
                    <a:solidFill>
                      <a:srgbClr val="FFFFFF"/>
                    </a:solidFill>
                  </a:tcPr>
                </a:tc>
                <a:tc>
                  <a:txBody>
                    <a:bodyPr/>
                    <a:lstStyle/>
                    <a:p>
                      <a:r>
                        <a:rPr sz="1800" b="0" i="0">
                          <a:solidFill>
                            <a:srgbClr val="404040"/>
                          </a:solidFill>
                        </a:rPr>
                        <a:t>Late output, or none: more work, energy, or delay</a:t>
                      </a:r>
                    </a:p>
                  </a:txBody>
                  <a:tcPr marL="73152" marR="73152" marT="36576" marB="36576" anchor="ctr">
                    <a:solidFill>
                      <a:srgbClr val="FFFFFF"/>
                    </a:solidFill>
                  </a:tcPr>
                </a:tc>
                <a:extLst>
                  <a:ext uri="{0D108BD9-81ED-4DB2-BD59-A6C34878D82A}">
                    <a16:rowId xmlns:a16="http://schemas.microsoft.com/office/drawing/2014/main" val="10001"/>
                  </a:ext>
                </a:extLst>
              </a:tr>
              <a:tr h="731520">
                <a:tc>
                  <a:txBody>
                    <a:bodyPr/>
                    <a:lstStyle/>
                    <a:p>
                      <a:r>
                        <a:rPr sz="1800" b="1" i="0">
                          <a:solidFill>
                            <a:srgbClr val="404040"/>
                          </a:solidFill>
                        </a:rPr>
                        <a:t>Typical metric</a:t>
                      </a:r>
                    </a:p>
                  </a:txBody>
                  <a:tcPr marL="73152" marR="73152" marT="36576" marB="36576" anchor="ctr">
                    <a:solidFill>
                      <a:srgbClr val="F2F2F2"/>
                    </a:solidFill>
                  </a:tcPr>
                </a:tc>
                <a:tc>
                  <a:txBody>
                    <a:bodyPr/>
                    <a:lstStyle/>
                    <a:p>
                      <a:r>
                        <a:rPr sz="1800" b="0" i="0">
                          <a:solidFill>
                            <a:srgbClr val="404040"/>
                          </a:solidFill>
                        </a:rPr>
                        <a:t>Attack success rate, mAP drop</a:t>
                      </a:r>
                    </a:p>
                  </a:txBody>
                  <a:tcPr marL="73152" marR="73152" marT="36576" marB="36576" anchor="ctr">
                    <a:solidFill>
                      <a:srgbClr val="F2F2F2"/>
                    </a:solidFill>
                  </a:tcPr>
                </a:tc>
                <a:tc>
                  <a:txBody>
                    <a:bodyPr/>
                    <a:lstStyle/>
                    <a:p>
                      <a:r>
                        <a:rPr sz="1800" b="0" i="0">
                          <a:solidFill>
                            <a:srgbClr val="404040"/>
                          </a:solidFill>
                        </a:rPr>
                        <a:t>Amplification factor, deadline-miss rate, tardiness</a:t>
                      </a:r>
                    </a:p>
                  </a:txBody>
                  <a:tcPr marL="73152" marR="73152" marT="36576" marB="36576" anchor="ctr">
                    <a:solidFill>
                      <a:srgbClr val="F2F2F2"/>
                    </a:solidFill>
                  </a:tcPr>
                </a:tc>
                <a:extLst>
                  <a:ext uri="{0D108BD9-81ED-4DB2-BD59-A6C34878D82A}">
                    <a16:rowId xmlns:a16="http://schemas.microsoft.com/office/drawing/2014/main" val="10002"/>
                  </a:ext>
                </a:extLst>
              </a:tr>
              <a:tr h="731520">
                <a:tc>
                  <a:txBody>
                    <a:bodyPr/>
                    <a:lstStyle/>
                    <a:p>
                      <a:r>
                        <a:rPr sz="1800" b="1" i="0">
                          <a:solidFill>
                            <a:srgbClr val="404040"/>
                          </a:solidFill>
                        </a:rPr>
                        <a:t>Output when attacked</a:t>
                      </a:r>
                    </a:p>
                  </a:txBody>
                  <a:tcPr marL="73152" marR="73152" marT="36576" marB="36576" anchor="ctr">
                    <a:solidFill>
                      <a:srgbClr val="FFFFFF"/>
                    </a:solidFill>
                  </a:tcPr>
                </a:tc>
                <a:tc>
                  <a:txBody>
                    <a:bodyPr/>
                    <a:lstStyle/>
                    <a:p>
                      <a:r>
                        <a:rPr sz="1800" b="0" i="0">
                          <a:solidFill>
                            <a:srgbClr val="404040"/>
                          </a:solidFill>
                        </a:rPr>
                        <a:t>Different from clean</a:t>
                      </a:r>
                    </a:p>
                  </a:txBody>
                  <a:tcPr marL="73152" marR="73152" marT="36576" marB="36576" anchor="ctr">
                    <a:solidFill>
                      <a:srgbClr val="FFFFFF"/>
                    </a:solidFill>
                  </a:tcPr>
                </a:tc>
                <a:tc>
                  <a:txBody>
                    <a:bodyPr/>
                    <a:lstStyle/>
                    <a:p>
                      <a:r>
                        <a:rPr sz="1800" b="1" i="0">
                          <a:solidFill>
                            <a:srgbClr val="D40805"/>
                          </a:solidFill>
                        </a:rPr>
                        <a:t>Often identical to clean</a:t>
                      </a:r>
                      <a:r>
                        <a:rPr sz="1800" b="0" i="0">
                          <a:solidFill>
                            <a:srgbClr val="404040"/>
                          </a:solidFill>
                        </a:rPr>
                        <a:t>, just delayed</a:t>
                      </a:r>
                    </a:p>
                  </a:txBody>
                  <a:tcPr marL="73152" marR="73152" marT="36576" marB="36576" anchor="ctr">
                    <a:solidFill>
                      <a:srgbClr val="FFFFFF"/>
                    </a:solidFill>
                  </a:tcPr>
                </a:tc>
                <a:extLst>
                  <a:ext uri="{0D108BD9-81ED-4DB2-BD59-A6C34878D82A}">
                    <a16:rowId xmlns:a16="http://schemas.microsoft.com/office/drawing/2014/main" val="10003"/>
                  </a:ext>
                </a:extLst>
              </a:tr>
              <a:tr h="731520">
                <a:tc>
                  <a:txBody>
                    <a:bodyPr/>
                    <a:lstStyle/>
                    <a:p>
                      <a:r>
                        <a:rPr sz="1800" b="1" i="0">
                          <a:solidFill>
                            <a:srgbClr val="404040"/>
                          </a:solidFill>
                        </a:rPr>
                        <a:t>Why it is hard to notice</a:t>
                      </a:r>
                    </a:p>
                  </a:txBody>
                  <a:tcPr marL="73152" marR="73152" marT="36576" marB="36576" anchor="ctr">
                    <a:solidFill>
                      <a:srgbClr val="F2F2F2"/>
                    </a:solidFill>
                  </a:tcPr>
                </a:tc>
                <a:tc>
                  <a:txBody>
                    <a:bodyPr/>
                    <a:lstStyle/>
                    <a:p>
                      <a:r>
                        <a:rPr sz="1800" b="0" i="0">
                          <a:solidFill>
                            <a:srgbClr val="404040"/>
                          </a:solidFill>
                        </a:rPr>
                        <a:t>Accuracy monitors fire</a:t>
                      </a:r>
                    </a:p>
                  </a:txBody>
                  <a:tcPr marL="73152" marR="73152" marT="36576" marB="36576" anchor="ctr">
                    <a:solidFill>
                      <a:srgbClr val="F2F2F2"/>
                    </a:solidFill>
                  </a:tcPr>
                </a:tc>
                <a:tc>
                  <a:txBody>
                    <a:bodyPr/>
                    <a:lstStyle/>
                    <a:p>
                      <a:r>
                        <a:rPr sz="1800" b="0" i="0">
                          <a:solidFill>
                            <a:srgbClr val="404040"/>
                          </a:solidFill>
                        </a:rPr>
                        <a:t>Task-accuracy monitors stay silent</a:t>
                      </a:r>
                    </a:p>
                  </a:txBody>
                  <a:tcPr marL="73152" marR="73152" marT="36576" marB="36576" anchor="ctr">
                    <a:solidFill>
                      <a:srgbClr val="F2F2F2"/>
                    </a:solidFill>
                  </a:tcPr>
                </a:tc>
                <a:extLst>
                  <a:ext uri="{0D108BD9-81ED-4DB2-BD59-A6C34878D82A}">
                    <a16:rowId xmlns:a16="http://schemas.microsoft.com/office/drawing/2014/main" val="10004"/>
                  </a:ext>
                </a:extLst>
              </a:tr>
              <a:tr h="731520">
                <a:tc>
                  <a:txBody>
                    <a:bodyPr/>
                    <a:lstStyle/>
                    <a:p>
                      <a:r>
                        <a:rPr sz="1800" b="1" i="0">
                          <a:solidFill>
                            <a:srgbClr val="404040"/>
                          </a:solidFill>
                        </a:rPr>
                        <a:t>Victim resource</a:t>
                      </a:r>
                    </a:p>
                  </a:txBody>
                  <a:tcPr marL="73152" marR="73152" marT="36576" marB="36576" anchor="ctr">
                    <a:solidFill>
                      <a:srgbClr val="FFFFFF"/>
                    </a:solidFill>
                  </a:tcPr>
                </a:tc>
                <a:tc>
                  <a:txBody>
                    <a:bodyPr/>
                    <a:lstStyle/>
                    <a:p>
                      <a:r>
                        <a:rPr sz="1800" b="0" i="0">
                          <a:solidFill>
                            <a:srgbClr val="404040"/>
                          </a:solidFill>
                        </a:rPr>
                        <a:t>The decision</a:t>
                      </a:r>
                    </a:p>
                  </a:txBody>
                  <a:tcPr marL="73152" marR="73152" marT="36576" marB="36576" anchor="ctr">
                    <a:solidFill>
                      <a:srgbClr val="FFFFFF"/>
                    </a:solidFill>
                  </a:tcPr>
                </a:tc>
                <a:tc>
                  <a:txBody>
                    <a:bodyPr/>
                    <a:lstStyle/>
                    <a:p>
                      <a:r>
                        <a:rPr sz="1800" b="0" i="0">
                          <a:solidFill>
                            <a:srgbClr val="404040"/>
                          </a:solidFill>
                        </a:rPr>
                        <a:t>Time, energy, GPU/CPU share, queue capacity</a:t>
                      </a:r>
                    </a:p>
                  </a:txBody>
                  <a:tcPr marL="73152" marR="73152" marT="36576" marB="36576" anchor="ctr">
                    <a:solidFill>
                      <a:srgbClr val="FFFFFF"/>
                    </a:solidFill>
                  </a:tcPr>
                </a:tc>
                <a:extLst>
                  <a:ext uri="{0D108BD9-81ED-4DB2-BD59-A6C34878D82A}">
                    <a16:rowId xmlns:a16="http://schemas.microsoft.com/office/drawing/2014/main" val="10005"/>
                  </a:ext>
                </a:extLst>
              </a:tr>
            </a:tbl>
          </a:graphicData>
        </a:graphic>
      </p:graphicFrame>
      <p:sp>
        <p:nvSpPr>
          <p:cNvPr id="7"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Gu et al., Latency Attacks survey, arXiv:2609.36732, Sec. 1 and 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AD Perception Lives Under a Deadline</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4</a:t>
            </a:fld>
            <a:endParaRPr lang="en-US"/>
          </a:p>
        </p:txBody>
      </p:sp>
      <p:sp>
        <p:nvSpPr>
          <p:cNvPr id="6" name="TextBox 5"/>
          <p:cNvSpPr txBox="1"/>
          <p:nvPr/>
        </p:nvSpPr>
        <p:spPr>
          <a:xfrm>
            <a:off x="621792" y="1417320"/>
            <a:ext cx="3657600" cy="822960"/>
          </a:xfrm>
          <a:prstGeom prst="rect">
            <a:avLst/>
          </a:prstGeom>
          <a:noFill/>
        </p:spPr>
        <p:txBody>
          <a:bodyPr wrap="square" lIns="45720" tIns="27432" rIns="45720" bIns="27432" anchor="ctr">
            <a:spAutoFit/>
          </a:bodyPr>
          <a:lstStyle/>
          <a:p>
            <a:pPr algn="ctr"/>
            <a:r>
              <a:rPr sz="4800" b="1" i="0">
                <a:solidFill>
                  <a:srgbClr val="121981"/>
                </a:solidFill>
              </a:rPr>
              <a:t>50-100 ms</a:t>
            </a:r>
          </a:p>
        </p:txBody>
      </p:sp>
      <p:sp>
        <p:nvSpPr>
          <p:cNvPr id="7" name="TextBox 6"/>
          <p:cNvSpPr txBox="1"/>
          <p:nvPr/>
        </p:nvSpPr>
        <p:spPr>
          <a:xfrm>
            <a:off x="621792" y="2258568"/>
            <a:ext cx="3657600" cy="640080"/>
          </a:xfrm>
          <a:prstGeom prst="rect">
            <a:avLst/>
          </a:prstGeom>
          <a:noFill/>
        </p:spPr>
        <p:txBody>
          <a:bodyPr wrap="square" lIns="45720" tIns="27432" rIns="45720" bIns="27432">
            <a:spAutoFit/>
          </a:bodyPr>
          <a:lstStyle/>
          <a:p>
            <a:pPr algn="ctr"/>
            <a:r>
              <a:rPr sz="1700" b="0" i="0">
                <a:solidFill>
                  <a:srgbClr val="404040"/>
                </a:solidFill>
              </a:rPr>
              <a:t>typical per-frame</a:t>
            </a:r>
          </a:p>
          <a:p>
            <a:pPr algn="ctr"/>
            <a:r>
              <a:rPr sz="1700" b="0" i="0">
                <a:solidFill>
                  <a:srgbClr val="404040"/>
                </a:solidFill>
              </a:rPr>
              <a:t>perception budget</a:t>
            </a:r>
          </a:p>
        </p:txBody>
      </p:sp>
      <p:sp>
        <p:nvSpPr>
          <p:cNvPr id="8" name="TextBox 7"/>
          <p:cNvSpPr txBox="1"/>
          <p:nvPr/>
        </p:nvSpPr>
        <p:spPr>
          <a:xfrm>
            <a:off x="4279392" y="1417320"/>
            <a:ext cx="3657600" cy="822960"/>
          </a:xfrm>
          <a:prstGeom prst="rect">
            <a:avLst/>
          </a:prstGeom>
          <a:noFill/>
        </p:spPr>
        <p:txBody>
          <a:bodyPr wrap="square" lIns="45720" tIns="27432" rIns="45720" bIns="27432" anchor="ctr">
            <a:spAutoFit/>
          </a:bodyPr>
          <a:lstStyle/>
          <a:p>
            <a:pPr algn="ctr"/>
            <a:r>
              <a:rPr sz="4800" b="1" i="0">
                <a:solidFill>
                  <a:srgbClr val="B85410"/>
                </a:solidFill>
              </a:rPr>
              <a:t>200 ms</a:t>
            </a:r>
          </a:p>
        </p:txBody>
      </p:sp>
      <p:sp>
        <p:nvSpPr>
          <p:cNvPr id="9" name="TextBox 8"/>
          <p:cNvSpPr txBox="1"/>
          <p:nvPr/>
        </p:nvSpPr>
        <p:spPr>
          <a:xfrm>
            <a:off x="4279392" y="2258568"/>
            <a:ext cx="3657600" cy="640080"/>
          </a:xfrm>
          <a:prstGeom prst="rect">
            <a:avLst/>
          </a:prstGeom>
          <a:noFill/>
        </p:spPr>
        <p:txBody>
          <a:bodyPr wrap="square" lIns="45720" tIns="27432" rIns="45720" bIns="27432">
            <a:spAutoFit/>
          </a:bodyPr>
          <a:lstStyle/>
          <a:p>
            <a:pPr algn="ctr"/>
            <a:r>
              <a:rPr sz="1700" b="0" i="0">
                <a:solidFill>
                  <a:srgbClr val="404040"/>
                </a:solidFill>
              </a:rPr>
              <a:t>extra latency</a:t>
            </a:r>
          </a:p>
        </p:txBody>
      </p:sp>
      <p:sp>
        <p:nvSpPr>
          <p:cNvPr id="10" name="TextBox 9"/>
          <p:cNvSpPr txBox="1"/>
          <p:nvPr/>
        </p:nvSpPr>
        <p:spPr>
          <a:xfrm>
            <a:off x="7936992" y="1417320"/>
            <a:ext cx="3657600" cy="822960"/>
          </a:xfrm>
          <a:prstGeom prst="rect">
            <a:avLst/>
          </a:prstGeom>
          <a:noFill/>
        </p:spPr>
        <p:txBody>
          <a:bodyPr wrap="square" lIns="45720" tIns="27432" rIns="45720" bIns="27432" anchor="ctr">
            <a:spAutoFit/>
          </a:bodyPr>
          <a:lstStyle/>
          <a:p>
            <a:pPr algn="ctr"/>
            <a:r>
              <a:rPr sz="4800" b="1" i="0">
                <a:solidFill>
                  <a:srgbClr val="D40805"/>
                </a:solidFill>
              </a:rPr>
              <a:t>+6 m</a:t>
            </a:r>
          </a:p>
        </p:txBody>
      </p:sp>
      <p:sp>
        <p:nvSpPr>
          <p:cNvPr id="11" name="TextBox 10"/>
          <p:cNvSpPr txBox="1"/>
          <p:nvPr/>
        </p:nvSpPr>
        <p:spPr>
          <a:xfrm>
            <a:off x="7936992" y="2258568"/>
            <a:ext cx="3657600" cy="640080"/>
          </a:xfrm>
          <a:prstGeom prst="rect">
            <a:avLst/>
          </a:prstGeom>
          <a:noFill/>
        </p:spPr>
        <p:txBody>
          <a:bodyPr wrap="square" lIns="45720" tIns="27432" rIns="45720" bIns="27432">
            <a:spAutoFit/>
          </a:bodyPr>
          <a:lstStyle/>
          <a:p>
            <a:pPr algn="ctr"/>
            <a:r>
              <a:rPr sz="1700" b="0" i="0">
                <a:solidFill>
                  <a:srgbClr val="404040"/>
                </a:solidFill>
              </a:rPr>
              <a:t>travelled before braking</a:t>
            </a:r>
          </a:p>
          <a:p>
            <a:pPr algn="ctr"/>
            <a:r>
              <a:rPr sz="1700" b="0" i="0">
                <a:solidFill>
                  <a:srgbClr val="404040"/>
                </a:solidFill>
              </a:rPr>
              <a:t>at 30 m/s (108 km/h)</a:t>
            </a:r>
          </a:p>
        </p:txBody>
      </p:sp>
      <p:sp>
        <p:nvSpPr>
          <p:cNvPr id="12" name="Rectangle 11"/>
          <p:cNvSpPr/>
          <p:nvPr/>
        </p:nvSpPr>
        <p:spPr>
          <a:xfrm>
            <a:off x="621792" y="3566160"/>
            <a:ext cx="5394960" cy="2377440"/>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36576" rIns="137160" bIns="36576" rtlCol="0" anchor="t"/>
          <a:lstStyle/>
          <a:p>
            <a:pPr algn="l"/>
            <a:r>
              <a:rPr sz="2300" b="1" i="0">
                <a:solidFill>
                  <a:srgbClr val="404040"/>
                </a:solidFill>
              </a:rPr>
              <a:t>Chatbot</a:t>
            </a:r>
          </a:p>
          <a:p>
            <a:pPr algn="l"/>
            <a:r>
              <a:rPr sz="2300" b="0" i="0">
                <a:solidFill>
                  <a:srgbClr val="404040"/>
                </a:solidFill>
              </a:rPr>
              <a:t>A slow answer is an annoyance; the user waits or retries</a:t>
            </a:r>
          </a:p>
          <a:p>
            <a:pPr algn="l"/>
            <a:r>
              <a:rPr sz="2300" b="0" i="0">
                <a:solidFill>
                  <a:srgbClr val="404040"/>
                </a:solidFill>
              </a:rPr>
              <a:t>No physical consequence</a:t>
            </a:r>
          </a:p>
        </p:txBody>
      </p:sp>
      <p:sp>
        <p:nvSpPr>
          <p:cNvPr id="13" name="Rectangle 12"/>
          <p:cNvSpPr/>
          <p:nvPr/>
        </p:nvSpPr>
        <p:spPr>
          <a:xfrm>
            <a:off x="6199632" y="3566160"/>
            <a:ext cx="5394960" cy="2377440"/>
          </a:xfrm>
          <a:prstGeom prst="rect">
            <a:avLst/>
          </a:prstGeom>
          <a:solidFill>
            <a:srgbClr val="FDECEA"/>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36576" rIns="137160" bIns="36576" rtlCol="0" anchor="t"/>
          <a:lstStyle/>
          <a:p>
            <a:pPr algn="l"/>
            <a:r>
              <a:rPr sz="2300" b="1" i="0">
                <a:solidFill>
                  <a:srgbClr val="404040"/>
                </a:solidFill>
              </a:rPr>
              <a:t>Autonomous vehicle</a:t>
            </a:r>
          </a:p>
          <a:p>
            <a:pPr algn="l"/>
            <a:r>
              <a:rPr sz="2300" b="0" i="0">
                <a:solidFill>
                  <a:srgbClr val="404040"/>
                </a:solidFill>
              </a:rPr>
              <a:t>A missed deadline means a stale or missing decision</a:t>
            </a:r>
          </a:p>
          <a:p>
            <a:pPr algn="l"/>
            <a:r>
              <a:rPr sz="2300" b="0" i="0">
                <a:solidFill>
                  <a:srgbClr val="404040"/>
                </a:solidFill>
              </a:rPr>
              <a:t>Attack surface is physical: roadside patch, projected light, billboard</a:t>
            </a:r>
          </a:p>
        </p:txBody>
      </p:sp>
      <p:sp>
        <p:nvSpPr>
          <p:cNvPr id="14"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LiU talk (Gu), Timing and Availability Attacks; arithmetic: 0.2 s x 30 m/s = 6 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Delay Becomes Distance</a:t>
            </a:r>
          </a:p>
        </p:txBody>
      </p:sp>
      <p:sp>
        <p:nvSpPr>
          <p:cNvPr id="3" name="Content Placeholder 2"/>
          <p:cNvSpPr>
            <a:spLocks noGrp="1"/>
          </p:cNvSpPr>
          <p:nvPr>
            <p:ph idx="1"/>
          </p:nvPr>
        </p:nvSpPr>
        <p:spPr>
          <a:xfrm>
            <a:off x="621792" y="1371600"/>
            <a:ext cx="5394960" cy="5029200"/>
          </a:xfrm>
        </p:spPr>
        <p:txBody>
          <a:bodyPr wrap="square">
            <a:noAutofit/>
          </a:bodyPr>
          <a:lstStyle/>
          <a:p>
            <a:pPr>
              <a:spcBef>
                <a:spcPts val="700"/>
              </a:spcBef>
            </a:pPr>
            <a:r>
              <a:rPr sz="2100" b="0" i="0"/>
              <a:t>Every extra millisecond of perception latency is </a:t>
            </a:r>
            <a:r>
              <a:rPr sz="2100" b="1" i="0"/>
              <a:t>distance travelled blind</a:t>
            </a:r>
            <a:r>
              <a:rPr sz="2100" b="0" i="0"/>
              <a:t>: d = v · Δt</a:t>
            </a:r>
          </a:p>
          <a:p>
            <a:pPr>
              <a:spcBef>
                <a:spcPts val="700"/>
              </a:spcBef>
            </a:pPr>
            <a:r>
              <a:rPr sz="2100" b="0" i="0"/>
              <a:t>At 30 m/s, 100 ms costs </a:t>
            </a:r>
            <a:r>
              <a:rPr sz="2100" b="1" i="0"/>
              <a:t>3 m</a:t>
            </a:r>
            <a:r>
              <a:rPr sz="2100" b="0" i="0"/>
              <a:t>, 300 ms costs </a:t>
            </a:r>
            <a:r>
              <a:rPr sz="2100" b="1" i="0"/>
              <a:t>9 m</a:t>
            </a:r>
          </a:p>
          <a:p>
            <a:pPr>
              <a:spcBef>
                <a:spcPts val="700"/>
              </a:spcBef>
            </a:pPr>
            <a:r>
              <a:rPr sz="2100" b="0" i="0"/>
              <a:t>The planner may also act on a stale world model: objects have moved since the frame was captured</a:t>
            </a:r>
          </a:p>
          <a:p>
            <a:pPr>
              <a:spcBef>
                <a:spcPts val="700"/>
              </a:spcBef>
            </a:pPr>
            <a:r>
              <a:rPr sz="2100" b="0" i="0"/>
              <a:t>Questions for this lecture: how large a delay can an attacker cause, and is that delay big enough to matter?</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5</a:t>
            </a:fld>
            <a:endParaRPr lang="en-US"/>
          </a:p>
        </p:txBody>
      </p:sp>
      <p:pic>
        <p:nvPicPr>
          <p:cNvPr id="7" name="Picture 6" descr="delay_distance.png"/>
          <p:cNvPicPr>
            <a:picLocks noChangeAspect="1"/>
          </p:cNvPicPr>
          <p:nvPr/>
        </p:nvPicPr>
        <p:blipFill>
          <a:blip r:embed="rId3"/>
          <a:stretch>
            <a:fillRect/>
          </a:stretch>
        </p:blipFill>
        <p:spPr>
          <a:xfrm>
            <a:off x="6291072" y="1524637"/>
            <a:ext cx="5303520" cy="3717285"/>
          </a:xfrm>
          <a:prstGeom prst="rect">
            <a:avLst/>
          </a:prstGeom>
        </p:spPr>
      </p:pic>
      <p:sp>
        <p:nvSpPr>
          <p:cNvPr id="8"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Original figure (d = v · Δt).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What Is a Latency Attack?</a:t>
            </a:r>
          </a:p>
        </p:txBody>
      </p:sp>
      <p:sp>
        <p:nvSpPr>
          <p:cNvPr id="3" name="Content Placeholder 2"/>
          <p:cNvSpPr>
            <a:spLocks noGrp="1"/>
          </p:cNvSpPr>
          <p:nvPr>
            <p:ph idx="1"/>
          </p:nvPr>
        </p:nvSpPr>
        <p:spPr>
          <a:xfrm>
            <a:off x="621792" y="1325880"/>
            <a:ext cx="10972800" cy="5029200"/>
          </a:xfrm>
        </p:spPr>
        <p:txBody>
          <a:bodyPr wrap="square">
            <a:noAutofit/>
          </a:bodyPr>
          <a:lstStyle/>
          <a:p>
            <a:pPr>
              <a:spcBef>
                <a:spcPts val="800"/>
              </a:spcBef>
            </a:pPr>
            <a:r>
              <a:rPr sz="2500" b="0" i="0"/>
              <a:t>Goal: </a:t>
            </a:r>
            <a:r>
              <a:rPr sz="2500" b="1" i="0"/>
              <a:t>inflate inference-time work, energy, or response time</a:t>
            </a:r>
            <a:r>
              <a:rPr sz="2500" b="0" i="0"/>
              <a:t> rather than (only) cause a wrong answer</a:t>
            </a:r>
          </a:p>
          <a:p>
            <a:pPr>
              <a:spcBef>
                <a:spcPts val="800"/>
              </a:spcBef>
            </a:pPr>
            <a:r>
              <a:rPr sz="2500" b="0" i="0"/>
              <a:t>Also called energy-latency, </a:t>
            </a:r>
            <a:r>
              <a:rPr sz="2500" b="1" i="0"/>
              <a:t>sponge</a:t>
            </a:r>
            <a:r>
              <a:rPr sz="2500" b="0" i="0"/>
              <a:t>, slowdown, or resource-consumption DoS attacks</a:t>
            </a:r>
          </a:p>
          <a:p>
            <a:pPr>
              <a:spcBef>
                <a:spcPts val="800"/>
              </a:spcBef>
            </a:pPr>
            <a:r>
              <a:rPr sz="2500" b="0" i="0"/>
              <a:t>Outcome: deadline misses, throughput collapse, resource exhaustion, sometimes while </a:t>
            </a:r>
            <a:r>
              <a:rPr sz="2500" b="1" i="0"/>
              <a:t>preserving the nominal prediction</a:t>
            </a:r>
          </a:p>
          <a:p>
            <a:pPr>
              <a:spcBef>
                <a:spcPts val="800"/>
              </a:spcBef>
            </a:pPr>
            <a:r>
              <a:rPr sz="2500" b="0" i="0"/>
              <a:t>Unifying mechanism: </a:t>
            </a:r>
            <a:r>
              <a:rPr sz="2500" b="1" i="0"/>
              <a:t>intermediate-work amplification</a:t>
            </a:r>
            <a:r>
              <a:rPr sz="2500" b="0" i="0"/>
              <a:t>: a small input drives many more boxes, tracks, tokens, or steps through a stage whose cost grows super-linearly</a:t>
            </a:r>
          </a:p>
          <a:p>
            <a:pPr>
              <a:spcBef>
                <a:spcPts val="800"/>
              </a:spcBef>
            </a:pPr>
            <a:r>
              <a:rPr sz="2500" b="0" i="0"/>
              <a:t>Caution: 'worst case' is reserved for proven maxima; most papers find </a:t>
            </a:r>
            <a:r>
              <a:rPr sz="2500" b="1" i="0"/>
              <a:t>high-cost inputs</a:t>
            </a:r>
            <a:r>
              <a:rPr sz="2500" b="0" i="0"/>
              <a:t>, not true worst cases</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6</a:t>
            </a:fld>
            <a:endParaRPr lang="en-US"/>
          </a:p>
        </p:txBody>
      </p:sp>
      <p:sp>
        <p:nvSpPr>
          <p:cNvPr id="7"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Gu et al., Latency Attacks survey, arXiv:2609.36732, Sec. 1 and 2.5.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Intermediate-Work Amplification</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7</a:t>
            </a:fld>
            <a:endParaRPr lang="en-US"/>
          </a:p>
        </p:txBody>
      </p:sp>
      <p:sp>
        <p:nvSpPr>
          <p:cNvPr id="6" name="Rounded Rectangle 5"/>
          <p:cNvSpPr/>
          <p:nvPr/>
        </p:nvSpPr>
        <p:spPr>
          <a:xfrm>
            <a:off x="621792" y="1463040"/>
            <a:ext cx="2537460" cy="1234440"/>
          </a:xfrm>
          <a:prstGeom prst="roundRect">
            <a:avLst>
              <a:gd name="adj" fmla="val 12000"/>
            </a:avLst>
          </a:prstGeom>
          <a:solidFill>
            <a:srgbClr val="E8EAF6"/>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600" b="0" i="0">
                <a:solidFill>
                  <a:srgbClr val="404040"/>
                </a:solidFill>
              </a:rPr>
              <a:t>Input of normal size</a:t>
            </a:r>
          </a:p>
          <a:p>
            <a:pPr algn="ctr"/>
            <a:r>
              <a:rPr sz="1600" b="0" i="0">
                <a:solidFill>
                  <a:srgbClr val="404040"/>
                </a:solidFill>
              </a:rPr>
              <a:t>(patch, prompt, message)</a:t>
            </a:r>
          </a:p>
        </p:txBody>
      </p:sp>
      <p:cxnSp>
        <p:nvCxnSpPr>
          <p:cNvPr id="7" name="Connector 6"/>
          <p:cNvCxnSpPr/>
          <p:nvPr/>
        </p:nvCxnSpPr>
        <p:spPr>
          <a:xfrm>
            <a:off x="3177540" y="2080260"/>
            <a:ext cx="237744"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Rounded Rectangle 7"/>
          <p:cNvSpPr/>
          <p:nvPr/>
        </p:nvSpPr>
        <p:spPr>
          <a:xfrm>
            <a:off x="3433572" y="1463040"/>
            <a:ext cx="2537460" cy="1234440"/>
          </a:xfrm>
          <a:prstGeom prst="roundRect">
            <a:avLst>
              <a:gd name="adj" fmla="val 12000"/>
            </a:avLst>
          </a:prstGeom>
          <a:solidFill>
            <a:srgbClr val="E3F4F4"/>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600" b="0" i="0">
                <a:solidFill>
                  <a:srgbClr val="404040"/>
                </a:solidFill>
              </a:rPr>
              <a:t>Many intermediate objects</a:t>
            </a:r>
          </a:p>
          <a:p>
            <a:pPr algn="ctr"/>
            <a:r>
              <a:rPr sz="1600" b="0" i="0">
                <a:solidFill>
                  <a:srgbClr val="404040"/>
                </a:solidFill>
              </a:rPr>
              <a:t>boxes, tracks, tokens</a:t>
            </a:r>
          </a:p>
        </p:txBody>
      </p:sp>
      <p:cxnSp>
        <p:nvCxnSpPr>
          <p:cNvPr id="9" name="Connector 8"/>
          <p:cNvCxnSpPr/>
          <p:nvPr/>
        </p:nvCxnSpPr>
        <p:spPr>
          <a:xfrm>
            <a:off x="5989319" y="2080260"/>
            <a:ext cx="237745"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Rounded Rectangle 9"/>
          <p:cNvSpPr/>
          <p:nvPr/>
        </p:nvSpPr>
        <p:spPr>
          <a:xfrm>
            <a:off x="6245351" y="1463040"/>
            <a:ext cx="2537460" cy="1234440"/>
          </a:xfrm>
          <a:prstGeom prst="roundRect">
            <a:avLst>
              <a:gd name="adj" fmla="val 12000"/>
            </a:avLst>
          </a:prstGeom>
          <a:solidFill>
            <a:srgbClr val="FDECEA"/>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600" b="0" i="0">
                <a:solidFill>
                  <a:srgbClr val="404040"/>
                </a:solidFill>
              </a:rPr>
              <a:t>Stage with super-linear cost</a:t>
            </a:r>
          </a:p>
          <a:p>
            <a:pPr algn="ctr"/>
            <a:r>
              <a:rPr sz="1600" b="0" i="0">
                <a:solidFill>
                  <a:srgbClr val="404040"/>
                </a:solidFill>
              </a:rPr>
              <a:t>NMS, association, decoding</a:t>
            </a:r>
          </a:p>
        </p:txBody>
      </p:sp>
      <p:cxnSp>
        <p:nvCxnSpPr>
          <p:cNvPr id="11" name="Connector 10"/>
          <p:cNvCxnSpPr/>
          <p:nvPr/>
        </p:nvCxnSpPr>
        <p:spPr>
          <a:xfrm>
            <a:off x="8801099" y="2080260"/>
            <a:ext cx="237745"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2" name="Rounded Rectangle 11"/>
          <p:cNvSpPr/>
          <p:nvPr/>
        </p:nvSpPr>
        <p:spPr>
          <a:xfrm>
            <a:off x="9057132" y="1463040"/>
            <a:ext cx="2537460" cy="1234440"/>
          </a:xfrm>
          <a:prstGeom prst="roundRect">
            <a:avLst>
              <a:gd name="adj" fmla="val 12000"/>
            </a:avLst>
          </a:prstGeom>
          <a:solidFill>
            <a:srgbClr val="D40805"/>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600" b="0" i="0">
                <a:solidFill>
                  <a:srgbClr val="FFFFFF"/>
                </a:solidFill>
              </a:rPr>
              <a:t>Latency / energy up</a:t>
            </a:r>
          </a:p>
          <a:p>
            <a:pPr algn="ctr"/>
            <a:r>
              <a:rPr sz="1600" b="0" i="0">
                <a:solidFill>
                  <a:srgbClr val="FFFFFF"/>
                </a:solidFill>
              </a:rPr>
              <a:t>deadline missed</a:t>
            </a:r>
          </a:p>
        </p:txBody>
      </p:sp>
      <p:sp>
        <p:nvSpPr>
          <p:cNvPr id="13" name="TextBox 12"/>
          <p:cNvSpPr txBox="1"/>
          <p:nvPr/>
        </p:nvSpPr>
        <p:spPr>
          <a:xfrm>
            <a:off x="621792" y="3108960"/>
            <a:ext cx="10972800" cy="3200400"/>
          </a:xfrm>
          <a:prstGeom prst="rect">
            <a:avLst/>
          </a:prstGeom>
          <a:noFill/>
        </p:spPr>
        <p:txBody>
          <a:bodyPr wrap="square" lIns="45720" tIns="27432" rIns="45720" bIns="27432">
            <a:spAutoFit/>
          </a:bodyPr>
          <a:lstStyle/>
          <a:p>
            <a:pPr>
              <a:spcAft>
                <a:spcPts val="800"/>
              </a:spcAft>
            </a:pPr>
            <a:r>
              <a:rPr sz="2500" b="0" i="0">
                <a:solidFill>
                  <a:srgbClr val="404040"/>
                </a:solidFill>
              </a:rPr>
              <a:t>•  </a:t>
            </a:r>
            <a:r>
              <a:rPr sz="2500" b="1" i="0">
                <a:solidFill>
                  <a:srgbClr val="404040"/>
                </a:solidFill>
              </a:rPr>
              <a:t>NMS</a:t>
            </a:r>
            <a:r>
              <a:rPr sz="2500" b="0" i="0">
                <a:solidFill>
                  <a:srgbClr val="404040"/>
                </a:solidFill>
              </a:rPr>
              <a:t>: cost grows with the number of candidate boxes admitted</a:t>
            </a:r>
          </a:p>
          <a:p>
            <a:pPr>
              <a:spcAft>
                <a:spcPts val="800"/>
              </a:spcAft>
            </a:pPr>
            <a:r>
              <a:rPr sz="2500" b="0" i="0">
                <a:solidFill>
                  <a:srgbClr val="404040"/>
                </a:solidFill>
              </a:rPr>
              <a:t>•  </a:t>
            </a:r>
            <a:r>
              <a:rPr sz="2500" b="1" i="0">
                <a:solidFill>
                  <a:srgbClr val="404040"/>
                </a:solidFill>
              </a:rPr>
              <a:t>Tracker association</a:t>
            </a:r>
            <a:r>
              <a:rPr sz="2500" b="0" i="0">
                <a:solidFill>
                  <a:srgbClr val="404040"/>
                </a:solidFill>
              </a:rPr>
              <a:t>: cost grows with tracks × detections, and false tracks persist across frames</a:t>
            </a:r>
          </a:p>
          <a:p>
            <a:pPr>
              <a:spcAft>
                <a:spcPts val="800"/>
              </a:spcAft>
            </a:pPr>
            <a:r>
              <a:rPr sz="2500" b="0" i="0">
                <a:solidFill>
                  <a:srgbClr val="404040"/>
                </a:solidFill>
              </a:rPr>
              <a:t>•  </a:t>
            </a:r>
            <a:r>
              <a:rPr sz="2500" b="1" i="0">
                <a:solidFill>
                  <a:srgbClr val="404040"/>
                </a:solidFill>
              </a:rPr>
              <a:t>Autoregressive decoder</a:t>
            </a:r>
            <a:r>
              <a:rPr sz="2500" b="0" i="0">
                <a:solidFill>
                  <a:srgbClr val="404040"/>
                </a:solidFill>
              </a:rPr>
              <a:t>: cost grows with the number of generated tokens (reasoning tokens included)</a:t>
            </a:r>
          </a:p>
          <a:p>
            <a:pPr>
              <a:spcAft>
                <a:spcPts val="800"/>
              </a:spcAft>
            </a:pPr>
            <a:r>
              <a:rPr sz="2500" b="0" i="0">
                <a:solidFill>
                  <a:srgbClr val="404040"/>
                </a:solidFill>
              </a:rPr>
              <a:t>•  Different from request flooding or oversized inputs: </a:t>
            </a:r>
            <a:r>
              <a:rPr sz="2500" b="1" i="0">
                <a:solidFill>
                  <a:srgbClr val="404040"/>
                </a:solidFill>
              </a:rPr>
              <a:t>the input looks benign in size</a:t>
            </a:r>
          </a:p>
        </p:txBody>
      </p:sp>
      <p:sp>
        <p:nvSpPr>
          <p:cNvPr id="14"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Gu et al., Latency Attacks survey, arXiv:2609.36732, Sec. 2.5.3.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Metrics: Report More Than a Ratio</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8</a:t>
            </a:fld>
            <a:endParaRPr lang="en-US"/>
          </a:p>
        </p:txBody>
      </p:sp>
      <p:graphicFrame>
        <p:nvGraphicFramePr>
          <p:cNvPr id="6" name="Table 5"/>
          <p:cNvGraphicFramePr>
            <a:graphicFrameLocks noGrp="1"/>
          </p:cNvGraphicFramePr>
          <p:nvPr/>
        </p:nvGraphicFramePr>
        <p:xfrm>
          <a:off x="621792" y="1371600"/>
          <a:ext cx="10972800" cy="4572000"/>
        </p:xfrm>
        <a:graphic>
          <a:graphicData uri="http://schemas.openxmlformats.org/drawingml/2006/table">
            <a:tbl>
              <a:tblPr firstRow="1" bandRow="1">
                <a:tableStyleId>{5C22544A-7EE6-4342-B048-85BDC9FD1C3A}</a:tableStyleId>
              </a:tblPr>
              <a:tblGrid>
                <a:gridCol w="2377440">
                  <a:extLst>
                    <a:ext uri="{9D8B030D-6E8A-4147-A177-3AD203B41FA5}">
                      <a16:colId xmlns:a16="http://schemas.microsoft.com/office/drawing/2014/main" val="20000"/>
                    </a:ext>
                  </a:extLst>
                </a:gridCol>
                <a:gridCol w="4206240">
                  <a:extLst>
                    <a:ext uri="{9D8B030D-6E8A-4147-A177-3AD203B41FA5}">
                      <a16:colId xmlns:a16="http://schemas.microsoft.com/office/drawing/2014/main" val="20001"/>
                    </a:ext>
                  </a:extLst>
                </a:gridCol>
                <a:gridCol w="4389120">
                  <a:extLst>
                    <a:ext uri="{9D8B030D-6E8A-4147-A177-3AD203B41FA5}">
                      <a16:colId xmlns:a16="http://schemas.microsoft.com/office/drawing/2014/main" val="20002"/>
                    </a:ext>
                  </a:extLst>
                </a:gridCol>
              </a:tblGrid>
              <a:tr h="914400">
                <a:tc>
                  <a:txBody>
                    <a:bodyPr/>
                    <a:lstStyle/>
                    <a:p>
                      <a:r>
                        <a:rPr sz="1700" b="1" i="0">
                          <a:solidFill>
                            <a:srgbClr val="FFFFFF"/>
                          </a:solidFill>
                        </a:rPr>
                        <a:t>Quantity</a:t>
                      </a:r>
                    </a:p>
                  </a:txBody>
                  <a:tcPr marL="73152" marR="73152" marT="36576" marB="36576" anchor="ctr">
                    <a:solidFill>
                      <a:srgbClr val="121981"/>
                    </a:solidFill>
                  </a:tcPr>
                </a:tc>
                <a:tc>
                  <a:txBody>
                    <a:bodyPr/>
                    <a:lstStyle/>
                    <a:p>
                      <a:r>
                        <a:rPr sz="1700" b="1" i="0">
                          <a:solidFill>
                            <a:srgbClr val="FFFFFF"/>
                          </a:solidFill>
                        </a:rPr>
                        <a:t>Definition</a:t>
                      </a:r>
                    </a:p>
                  </a:txBody>
                  <a:tcPr marL="73152" marR="73152" marT="36576" marB="36576" anchor="ctr">
                    <a:solidFill>
                      <a:srgbClr val="121981"/>
                    </a:solidFill>
                  </a:tcPr>
                </a:tc>
                <a:tc>
                  <a:txBody>
                    <a:bodyPr/>
                    <a:lstStyle/>
                    <a:p>
                      <a:r>
                        <a:rPr sz="1700" b="1" i="0">
                          <a:solidFill>
                            <a:srgbClr val="FFFFFF"/>
                          </a:solidFill>
                        </a:rPr>
                        <a:t>Why it matters for AD</a:t>
                      </a:r>
                    </a:p>
                  </a:txBody>
                  <a:tcPr marL="73152" marR="73152" marT="36576" marB="36576" anchor="ctr">
                    <a:solidFill>
                      <a:srgbClr val="121981"/>
                    </a:solidFill>
                  </a:tcPr>
                </a:tc>
                <a:extLst>
                  <a:ext uri="{0D108BD9-81ED-4DB2-BD59-A6C34878D82A}">
                    <a16:rowId xmlns:a16="http://schemas.microsoft.com/office/drawing/2014/main" val="10000"/>
                  </a:ext>
                </a:extLst>
              </a:tr>
              <a:tr h="914400">
                <a:tc>
                  <a:txBody>
                    <a:bodyPr/>
                    <a:lstStyle/>
                    <a:p>
                      <a:r>
                        <a:rPr sz="1700" b="1" i="0">
                          <a:solidFill>
                            <a:srgbClr val="404040"/>
                          </a:solidFill>
                        </a:rPr>
                        <a:t>Amplification factor</a:t>
                      </a:r>
                    </a:p>
                  </a:txBody>
                  <a:tcPr marL="73152" marR="73152" marT="36576" marB="36576" anchor="ctr">
                    <a:solidFill>
                      <a:srgbClr val="FFFFFF"/>
                    </a:solidFill>
                  </a:tcPr>
                </a:tc>
                <a:tc>
                  <a:txBody>
                    <a:bodyPr/>
                    <a:lstStyle/>
                    <a:p>
                      <a:r>
                        <a:rPr sz="1700" b="0" i="0">
                          <a:solidFill>
                            <a:srgbClr val="404040"/>
                          </a:solidFill>
                        </a:rPr>
                        <a:t>AF = M(x_adv) / median M(x_0) over matched benign inputs</a:t>
                      </a:r>
                    </a:p>
                  </a:txBody>
                  <a:tcPr marL="73152" marR="73152" marT="36576" marB="36576" anchor="ctr">
                    <a:solidFill>
                      <a:srgbClr val="FFFFFF"/>
                    </a:solidFill>
                  </a:tcPr>
                </a:tc>
                <a:tc>
                  <a:txBody>
                    <a:bodyPr/>
                    <a:lstStyle/>
                    <a:p>
                      <a:r>
                        <a:rPr sz="1700" b="0" i="0">
                          <a:solidFill>
                            <a:srgbClr val="404040"/>
                          </a:solidFill>
                        </a:rPr>
                        <a:t>Same model, batch size, hardware, and concurrency; avoids cherry-picked baselines</a:t>
                      </a:r>
                    </a:p>
                  </a:txBody>
                  <a:tcPr marL="73152" marR="73152" marT="36576" marB="36576" anchor="ctr">
                    <a:solidFill>
                      <a:srgbClr val="FFFFFF"/>
                    </a:solidFill>
                  </a:tcPr>
                </a:tc>
                <a:extLst>
                  <a:ext uri="{0D108BD9-81ED-4DB2-BD59-A6C34878D82A}">
                    <a16:rowId xmlns:a16="http://schemas.microsoft.com/office/drawing/2014/main" val="10001"/>
                  </a:ext>
                </a:extLst>
              </a:tr>
              <a:tr h="914400">
                <a:tc>
                  <a:txBody>
                    <a:bodyPr/>
                    <a:lstStyle/>
                    <a:p>
                      <a:r>
                        <a:rPr sz="1700" b="1" i="0">
                          <a:solidFill>
                            <a:srgbClr val="404040"/>
                          </a:solidFill>
                        </a:rPr>
                        <a:t>Deadline-miss increase</a:t>
                      </a:r>
                    </a:p>
                  </a:txBody>
                  <a:tcPr marL="73152" marR="73152" marT="36576" marB="36576" anchor="ctr">
                    <a:solidFill>
                      <a:srgbClr val="F2F2F2"/>
                    </a:solidFill>
                  </a:tcPr>
                </a:tc>
                <a:tc>
                  <a:txBody>
                    <a:bodyPr/>
                    <a:lstStyle/>
                    <a:p>
                      <a:r>
                        <a:rPr sz="1700" b="0" i="0">
                          <a:solidFill>
                            <a:srgbClr val="404040"/>
                          </a:solidFill>
                        </a:rPr>
                        <a:t>p_attack − p_clean (absolute, preferred)</a:t>
                      </a:r>
                    </a:p>
                  </a:txBody>
                  <a:tcPr marL="73152" marR="73152" marT="36576" marB="36576" anchor="ctr">
                    <a:solidFill>
                      <a:srgbClr val="F2F2F2"/>
                    </a:solidFill>
                  </a:tcPr>
                </a:tc>
                <a:tc>
                  <a:txBody>
                    <a:bodyPr/>
                    <a:lstStyle/>
                    <a:p>
                      <a:r>
                        <a:rPr sz="1700" b="0" i="0">
                          <a:solidFill>
                            <a:srgbClr val="404040"/>
                          </a:solidFill>
                        </a:rPr>
                        <a:t>Real-time systems have near-zero clean miss rate, so the ratio is undefined</a:t>
                      </a:r>
                    </a:p>
                  </a:txBody>
                  <a:tcPr marL="73152" marR="73152" marT="36576" marB="36576" anchor="ctr">
                    <a:solidFill>
                      <a:srgbClr val="F2F2F2"/>
                    </a:solidFill>
                  </a:tcPr>
                </a:tc>
                <a:extLst>
                  <a:ext uri="{0D108BD9-81ED-4DB2-BD59-A6C34878D82A}">
                    <a16:rowId xmlns:a16="http://schemas.microsoft.com/office/drawing/2014/main" val="10002"/>
                  </a:ext>
                </a:extLst>
              </a:tr>
              <a:tr h="914400">
                <a:tc>
                  <a:txBody>
                    <a:bodyPr/>
                    <a:lstStyle/>
                    <a:p>
                      <a:r>
                        <a:rPr sz="1700" b="1" i="0">
                          <a:solidFill>
                            <a:srgbClr val="404040"/>
                          </a:solidFill>
                        </a:rPr>
                        <a:t>Slack and tardiness</a:t>
                      </a:r>
                    </a:p>
                  </a:txBody>
                  <a:tcPr marL="73152" marR="73152" marT="36576" marB="36576" anchor="ctr">
                    <a:solidFill>
                      <a:srgbClr val="FFFFFF"/>
                    </a:solidFill>
                  </a:tcPr>
                </a:tc>
                <a:tc>
                  <a:txBody>
                    <a:bodyPr/>
                    <a:lstStyle/>
                    <a:p>
                      <a:r>
                        <a:rPr sz="1700" b="0" i="0">
                          <a:solidFill>
                            <a:srgbClr val="404040"/>
                          </a:solidFill>
                        </a:rPr>
                        <a:t>S = d − f ;  τ = max(0, f − d)</a:t>
                      </a:r>
                    </a:p>
                  </a:txBody>
                  <a:tcPr marL="73152" marR="73152" marT="36576" marB="36576" anchor="ctr">
                    <a:solidFill>
                      <a:srgbClr val="FFFFFF"/>
                    </a:solidFill>
                  </a:tcPr>
                </a:tc>
                <a:tc>
                  <a:txBody>
                    <a:bodyPr/>
                    <a:lstStyle/>
                    <a:p>
                      <a:r>
                        <a:rPr sz="1700" b="0" i="0">
                          <a:solidFill>
                            <a:srgbClr val="404040"/>
                          </a:solidFill>
                        </a:rPr>
                        <a:t>How late, not only whether late</a:t>
                      </a:r>
                    </a:p>
                  </a:txBody>
                  <a:tcPr marL="73152" marR="73152" marT="36576" marB="36576" anchor="ctr">
                    <a:solidFill>
                      <a:srgbClr val="FFFFFF"/>
                    </a:solidFill>
                  </a:tcPr>
                </a:tc>
                <a:extLst>
                  <a:ext uri="{0D108BD9-81ED-4DB2-BD59-A6C34878D82A}">
                    <a16:rowId xmlns:a16="http://schemas.microsoft.com/office/drawing/2014/main" val="10003"/>
                  </a:ext>
                </a:extLst>
              </a:tr>
              <a:tr h="914400">
                <a:tc>
                  <a:txBody>
                    <a:bodyPr/>
                    <a:lstStyle/>
                    <a:p>
                      <a:r>
                        <a:rPr sz="1700" b="1" i="0">
                          <a:solidFill>
                            <a:srgbClr val="404040"/>
                          </a:solidFill>
                        </a:rPr>
                        <a:t>Consecutive misses, recovery time</a:t>
                      </a:r>
                    </a:p>
                  </a:txBody>
                  <a:tcPr marL="73152" marR="73152" marT="36576" marB="36576" anchor="ctr">
                    <a:solidFill>
                      <a:srgbClr val="F2F2F2"/>
                    </a:solidFill>
                  </a:tcPr>
                </a:tc>
                <a:tc>
                  <a:txBody>
                    <a:bodyPr/>
                    <a:lstStyle/>
                    <a:p>
                      <a:r>
                        <a:rPr sz="1700" b="0" i="0">
                          <a:solidFill>
                            <a:srgbClr val="404040"/>
                          </a:solidFill>
                        </a:rPr>
                        <a:t>Longest run of missed frames; time to recover after the attack stops</a:t>
                      </a:r>
                    </a:p>
                  </a:txBody>
                  <a:tcPr marL="73152" marR="73152" marT="36576" marB="36576" anchor="ctr">
                    <a:solidFill>
                      <a:srgbClr val="F2F2F2"/>
                    </a:solidFill>
                  </a:tcPr>
                </a:tc>
                <a:tc>
                  <a:txBody>
                    <a:bodyPr/>
                    <a:lstStyle/>
                    <a:p>
                      <a:r>
                        <a:rPr sz="1700" b="0" i="0">
                          <a:solidFill>
                            <a:srgbClr val="404040"/>
                          </a:solidFill>
                        </a:rPr>
                        <a:t>Stateful pipelines (trackers) stay degraded after the input is gone</a:t>
                      </a:r>
                    </a:p>
                  </a:txBody>
                  <a:tcPr marL="73152" marR="73152" marT="36576" marB="36576" anchor="ctr">
                    <a:solidFill>
                      <a:srgbClr val="F2F2F2"/>
                    </a:solidFill>
                  </a:tcPr>
                </a:tc>
                <a:extLst>
                  <a:ext uri="{0D108BD9-81ED-4DB2-BD59-A6C34878D82A}">
                    <a16:rowId xmlns:a16="http://schemas.microsoft.com/office/drawing/2014/main" val="10004"/>
                  </a:ext>
                </a:extLst>
              </a:tr>
            </a:tbl>
          </a:graphicData>
        </a:graphic>
      </p:graphicFrame>
      <p:sp>
        <p:nvSpPr>
          <p:cNvPr id="7"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Gu et al., Latency Attacks survey, arXiv:2609.36732, Sec. 2.5.1-2.5.2.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Delivery Channels</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9</a:t>
            </a:fld>
            <a:endParaRPr lang="en-US"/>
          </a:p>
        </p:txBody>
      </p:sp>
      <p:graphicFrame>
        <p:nvGraphicFramePr>
          <p:cNvPr id="6" name="Table 5"/>
          <p:cNvGraphicFramePr>
            <a:graphicFrameLocks noGrp="1"/>
          </p:cNvGraphicFramePr>
          <p:nvPr/>
        </p:nvGraphicFramePr>
        <p:xfrm>
          <a:off x="621792" y="1371600"/>
          <a:ext cx="10972798" cy="5120640"/>
        </p:xfrm>
        <a:graphic>
          <a:graphicData uri="http://schemas.openxmlformats.org/drawingml/2006/table">
            <a:tbl>
              <a:tblPr firstRow="1" bandRow="1">
                <a:tableStyleId>{5C22544A-7EE6-4342-B048-85BDC9FD1C3A}</a:tableStyleId>
              </a:tblPr>
              <a:tblGrid>
                <a:gridCol w="2560319">
                  <a:extLst>
                    <a:ext uri="{9D8B030D-6E8A-4147-A177-3AD203B41FA5}">
                      <a16:colId xmlns:a16="http://schemas.microsoft.com/office/drawing/2014/main" val="20000"/>
                    </a:ext>
                  </a:extLst>
                </a:gridCol>
                <a:gridCol w="3291840">
                  <a:extLst>
                    <a:ext uri="{9D8B030D-6E8A-4147-A177-3AD203B41FA5}">
                      <a16:colId xmlns:a16="http://schemas.microsoft.com/office/drawing/2014/main" val="20001"/>
                    </a:ext>
                  </a:extLst>
                </a:gridCol>
                <a:gridCol w="5120639">
                  <a:extLst>
                    <a:ext uri="{9D8B030D-6E8A-4147-A177-3AD203B41FA5}">
                      <a16:colId xmlns:a16="http://schemas.microsoft.com/office/drawing/2014/main" val="20002"/>
                    </a:ext>
                  </a:extLst>
                </a:gridCol>
              </a:tblGrid>
              <a:tr h="731520">
                <a:tc>
                  <a:txBody>
                    <a:bodyPr/>
                    <a:lstStyle/>
                    <a:p>
                      <a:r>
                        <a:rPr sz="1600" b="1" i="0">
                          <a:solidFill>
                            <a:srgbClr val="FFFFFF"/>
                          </a:solidFill>
                        </a:rPr>
                        <a:t>Delivery channel</a:t>
                      </a:r>
                    </a:p>
                  </a:txBody>
                  <a:tcPr marL="73152" marR="73152" marT="36576" marB="36576" anchor="ctr">
                    <a:solidFill>
                      <a:srgbClr val="121981"/>
                    </a:solidFill>
                  </a:tcPr>
                </a:tc>
                <a:tc>
                  <a:txBody>
                    <a:bodyPr/>
                    <a:lstStyle/>
                    <a:p>
                      <a:r>
                        <a:rPr sz="1600" b="1" i="0">
                          <a:solidFill>
                            <a:srgbClr val="FFFFFF"/>
                          </a:solidFill>
                        </a:rPr>
                        <a:t>What the attacker controls</a:t>
                      </a:r>
                    </a:p>
                  </a:txBody>
                  <a:tcPr marL="73152" marR="73152" marT="36576" marB="36576" anchor="ctr">
                    <a:solidFill>
                      <a:srgbClr val="121981"/>
                    </a:solidFill>
                  </a:tcPr>
                </a:tc>
                <a:tc>
                  <a:txBody>
                    <a:bodyPr/>
                    <a:lstStyle/>
                    <a:p>
                      <a:r>
                        <a:rPr sz="1600" b="1" i="0">
                          <a:solidFill>
                            <a:srgbClr val="FFFFFF"/>
                          </a:solidFill>
                        </a:rPr>
                        <a:t>Perception / AD examples</a:t>
                      </a:r>
                    </a:p>
                  </a:txBody>
                  <a:tcPr marL="73152" marR="73152" marT="36576" marB="36576" anchor="ctr">
                    <a:solidFill>
                      <a:srgbClr val="121981"/>
                    </a:solidFill>
                  </a:tcPr>
                </a:tc>
                <a:extLst>
                  <a:ext uri="{0D108BD9-81ED-4DB2-BD59-A6C34878D82A}">
                    <a16:rowId xmlns:a16="http://schemas.microsoft.com/office/drawing/2014/main" val="10000"/>
                  </a:ext>
                </a:extLst>
              </a:tr>
              <a:tr h="731520">
                <a:tc>
                  <a:txBody>
                    <a:bodyPr/>
                    <a:lstStyle/>
                    <a:p>
                      <a:r>
                        <a:rPr sz="1600" b="1" i="0">
                          <a:solidFill>
                            <a:srgbClr val="404040"/>
                          </a:solidFill>
                        </a:rPr>
                        <a:t>Digital input</a:t>
                      </a:r>
                    </a:p>
                  </a:txBody>
                  <a:tcPr marL="73152" marR="73152" marT="36576" marB="36576" anchor="ctr">
                    <a:solidFill>
                      <a:srgbClr val="FFFFFF"/>
                    </a:solidFill>
                  </a:tcPr>
                </a:tc>
                <a:tc>
                  <a:txBody>
                    <a:bodyPr/>
                    <a:lstStyle/>
                    <a:p>
                      <a:r>
                        <a:rPr sz="1600" b="0" i="0">
                          <a:solidFill>
                            <a:srgbClr val="404040"/>
                          </a:solidFill>
                        </a:rPr>
                        <a:t>Image, point cloud tensor</a:t>
                      </a:r>
                    </a:p>
                  </a:txBody>
                  <a:tcPr marL="73152" marR="73152" marT="36576" marB="36576" anchor="ctr">
                    <a:solidFill>
                      <a:srgbClr val="FFFFFF"/>
                    </a:solidFill>
                  </a:tcPr>
                </a:tc>
                <a:tc>
                  <a:txBody>
                    <a:bodyPr/>
                    <a:lstStyle/>
                    <a:p>
                      <a:r>
                        <a:rPr sz="1600" b="0" i="0">
                          <a:solidFill>
                            <a:srgbClr val="404040"/>
                          </a:solidFill>
                        </a:rPr>
                        <a:t>Phantom Sponges, Overload, SlowTrack, SlowLiDAR, TrackFlood</a:t>
                      </a:r>
                    </a:p>
                  </a:txBody>
                  <a:tcPr marL="73152" marR="73152" marT="36576" marB="36576" anchor="ctr">
                    <a:solidFill>
                      <a:srgbClr val="FFFFFF"/>
                    </a:solidFill>
                  </a:tcPr>
                </a:tc>
                <a:extLst>
                  <a:ext uri="{0D108BD9-81ED-4DB2-BD59-A6C34878D82A}">
                    <a16:rowId xmlns:a16="http://schemas.microsoft.com/office/drawing/2014/main" val="10001"/>
                  </a:ext>
                </a:extLst>
              </a:tr>
              <a:tr h="731520">
                <a:tc>
                  <a:txBody>
                    <a:bodyPr/>
                    <a:lstStyle/>
                    <a:p>
                      <a:r>
                        <a:rPr sz="1600" b="1" i="0">
                          <a:solidFill>
                            <a:srgbClr val="404040"/>
                          </a:solidFill>
                        </a:rPr>
                        <a:t>Physical sensor delivery</a:t>
                      </a:r>
                    </a:p>
                  </a:txBody>
                  <a:tcPr marL="73152" marR="73152" marT="36576" marB="36576" anchor="ctr">
                    <a:solidFill>
                      <a:srgbClr val="F2F2F2"/>
                    </a:solidFill>
                  </a:tcPr>
                </a:tc>
                <a:tc>
                  <a:txBody>
                    <a:bodyPr/>
                    <a:lstStyle/>
                    <a:p>
                      <a:r>
                        <a:rPr sz="1600" b="0" i="0">
                          <a:solidFill>
                            <a:srgbClr val="404040"/>
                          </a:solidFill>
                        </a:rPr>
                        <a:t>Printed patch, lens sticker, projector</a:t>
                      </a:r>
                    </a:p>
                  </a:txBody>
                  <a:tcPr marL="73152" marR="73152" marT="36576" marB="36576" anchor="ctr">
                    <a:solidFill>
                      <a:srgbClr val="F2F2F2"/>
                    </a:solidFill>
                  </a:tcPr>
                </a:tc>
                <a:tc>
                  <a:txBody>
                    <a:bodyPr/>
                    <a:lstStyle/>
                    <a:p>
                      <a:r>
                        <a:rPr sz="1600" b="0" i="0">
                          <a:solidFill>
                            <a:srgbClr val="404040"/>
                          </a:solidFill>
                        </a:rPr>
                        <a:t>SlowPerception, DetStorm (Groundswell proposes it; evaluated digitally)</a:t>
                      </a:r>
                    </a:p>
                  </a:txBody>
                  <a:tcPr marL="73152" marR="73152" marT="36576" marB="36576" anchor="ctr">
                    <a:solidFill>
                      <a:srgbClr val="F2F2F2"/>
                    </a:solidFill>
                  </a:tcPr>
                </a:tc>
                <a:extLst>
                  <a:ext uri="{0D108BD9-81ED-4DB2-BD59-A6C34878D82A}">
                    <a16:rowId xmlns:a16="http://schemas.microsoft.com/office/drawing/2014/main" val="10002"/>
                  </a:ext>
                </a:extLst>
              </a:tr>
              <a:tr h="731520">
                <a:tc>
                  <a:txBody>
                    <a:bodyPr/>
                    <a:lstStyle/>
                    <a:p>
                      <a:r>
                        <a:rPr sz="1600" b="1" i="0">
                          <a:solidFill>
                            <a:srgbClr val="404040"/>
                          </a:solidFill>
                        </a:rPr>
                        <a:t>V2V message</a:t>
                      </a:r>
                    </a:p>
                  </a:txBody>
                  <a:tcPr marL="73152" marR="73152" marT="36576" marB="36576" anchor="ctr">
                    <a:solidFill>
                      <a:srgbClr val="FFFFFF"/>
                    </a:solidFill>
                  </a:tcPr>
                </a:tc>
                <a:tc>
                  <a:txBody>
                    <a:bodyPr/>
                    <a:lstStyle/>
                    <a:p>
                      <a:r>
                        <a:rPr sz="1600" b="0" i="0">
                          <a:solidFill>
                            <a:srgbClr val="404040"/>
                          </a:solidFill>
                        </a:rPr>
                        <a:t>Shared sensor data or features</a:t>
                      </a:r>
                    </a:p>
                  </a:txBody>
                  <a:tcPr marL="73152" marR="73152" marT="36576" marB="36576" anchor="ctr">
                    <a:solidFill>
                      <a:srgbClr val="FFFFFF"/>
                    </a:solidFill>
                  </a:tcPr>
                </a:tc>
                <a:tc>
                  <a:txBody>
                    <a:bodyPr/>
                    <a:lstStyle/>
                    <a:p>
                      <a:r>
                        <a:rPr sz="1600" b="0" i="0">
                          <a:solidFill>
                            <a:srgbClr val="404040"/>
                          </a:solidFill>
                        </a:rPr>
                        <a:t>CP-FREEZER (cooperative perception)</a:t>
                      </a:r>
                    </a:p>
                  </a:txBody>
                  <a:tcPr marL="73152" marR="73152" marT="36576" marB="36576" anchor="ctr">
                    <a:solidFill>
                      <a:srgbClr val="FFFFFF"/>
                    </a:solidFill>
                  </a:tcPr>
                </a:tc>
                <a:extLst>
                  <a:ext uri="{0D108BD9-81ED-4DB2-BD59-A6C34878D82A}">
                    <a16:rowId xmlns:a16="http://schemas.microsoft.com/office/drawing/2014/main" val="10003"/>
                  </a:ext>
                </a:extLst>
              </a:tr>
              <a:tr h="731520">
                <a:tc>
                  <a:txBody>
                    <a:bodyPr/>
                    <a:lstStyle/>
                    <a:p>
                      <a:r>
                        <a:rPr sz="1600" b="1" i="0">
                          <a:solidFill>
                            <a:srgbClr val="404040"/>
                          </a:solidFill>
                        </a:rPr>
                        <a:t>Prompt, API, retrieved content</a:t>
                      </a:r>
                    </a:p>
                  </a:txBody>
                  <a:tcPr marL="73152" marR="73152" marT="36576" marB="36576" anchor="ctr">
                    <a:solidFill>
                      <a:srgbClr val="F2F2F2"/>
                    </a:solidFill>
                  </a:tcPr>
                </a:tc>
                <a:tc>
                  <a:txBody>
                    <a:bodyPr/>
                    <a:lstStyle/>
                    <a:p>
                      <a:r>
                        <a:rPr sz="1600" b="0" i="0">
                          <a:solidFill>
                            <a:srgbClr val="404040"/>
                          </a:solidFill>
                        </a:rPr>
                        <a:t>Text or image sent to a served model</a:t>
                      </a:r>
                    </a:p>
                  </a:txBody>
                  <a:tcPr marL="73152" marR="73152" marT="36576" marB="36576" anchor="ctr">
                    <a:solidFill>
                      <a:srgbClr val="F2F2F2"/>
                    </a:solidFill>
                  </a:tcPr>
                </a:tc>
                <a:tc>
                  <a:txBody>
                    <a:bodyPr/>
                    <a:lstStyle/>
                    <a:p>
                      <a:r>
                        <a:rPr sz="1600" b="0" i="0">
                          <a:solidFill>
                            <a:srgbClr val="404040"/>
                          </a:solidFill>
                        </a:rPr>
                        <a:t>Verbose Images, ReasoningBomb, OverThink</a:t>
                      </a:r>
                    </a:p>
                  </a:txBody>
                  <a:tcPr marL="73152" marR="73152" marT="36576" marB="36576" anchor="ctr">
                    <a:solidFill>
                      <a:srgbClr val="F2F2F2"/>
                    </a:solidFill>
                  </a:tcPr>
                </a:tc>
                <a:extLst>
                  <a:ext uri="{0D108BD9-81ED-4DB2-BD59-A6C34878D82A}">
                    <a16:rowId xmlns:a16="http://schemas.microsoft.com/office/drawing/2014/main" val="10004"/>
                  </a:ext>
                </a:extLst>
              </a:tr>
              <a:tr h="731520">
                <a:tc>
                  <a:txBody>
                    <a:bodyPr/>
                    <a:lstStyle/>
                    <a:p>
                      <a:r>
                        <a:rPr sz="1600" b="1" i="0">
                          <a:solidFill>
                            <a:srgbClr val="404040"/>
                          </a:solidFill>
                        </a:rPr>
                        <a:t>Training data or backdoor</a:t>
                      </a:r>
                    </a:p>
                  </a:txBody>
                  <a:tcPr marL="73152" marR="73152" marT="36576" marB="36576" anchor="ctr">
                    <a:solidFill>
                      <a:srgbClr val="FFFFFF"/>
                    </a:solidFill>
                  </a:tcPr>
                </a:tc>
                <a:tc>
                  <a:txBody>
                    <a:bodyPr/>
                    <a:lstStyle/>
                    <a:p>
                      <a:r>
                        <a:rPr sz="1600" b="0" i="0">
                          <a:solidFill>
                            <a:srgbClr val="404040"/>
                          </a:solidFill>
                        </a:rPr>
                        <a:t>Training samples</a:t>
                      </a:r>
                    </a:p>
                  </a:txBody>
                  <a:tcPr marL="73152" marR="73152" marT="36576" marB="36576" anchor="ctr">
                    <a:solidFill>
                      <a:srgbClr val="FFFFFF"/>
                    </a:solidFill>
                  </a:tcPr>
                </a:tc>
                <a:tc>
                  <a:txBody>
                    <a:bodyPr/>
                    <a:lstStyle/>
                    <a:p>
                      <a:r>
                        <a:rPr sz="1600" b="0" i="0">
                          <a:solidFill>
                            <a:srgbClr val="404040"/>
                          </a:solidFill>
                        </a:rPr>
                        <a:t>Sponge backdoor on detectors; reflection backdoor on a driving VLM</a:t>
                      </a:r>
                    </a:p>
                  </a:txBody>
                  <a:tcPr marL="73152" marR="73152" marT="36576" marB="36576" anchor="ctr">
                    <a:solidFill>
                      <a:srgbClr val="FFFFFF"/>
                    </a:solidFill>
                  </a:tcPr>
                </a:tc>
                <a:extLst>
                  <a:ext uri="{0D108BD9-81ED-4DB2-BD59-A6C34878D82A}">
                    <a16:rowId xmlns:a16="http://schemas.microsoft.com/office/drawing/2014/main" val="10005"/>
                  </a:ext>
                </a:extLst>
              </a:tr>
              <a:tr h="731520">
                <a:tc>
                  <a:txBody>
                    <a:bodyPr/>
                    <a:lstStyle/>
                    <a:p>
                      <a:r>
                        <a:rPr sz="1600" b="1" i="0">
                          <a:solidFill>
                            <a:srgbClr val="404040"/>
                          </a:solidFill>
                        </a:rPr>
                        <a:t>Weights or hardware</a:t>
                      </a:r>
                    </a:p>
                  </a:txBody>
                  <a:tcPr marL="73152" marR="73152" marT="36576" marB="36576" anchor="ctr">
                    <a:solidFill>
                      <a:srgbClr val="F2F2F2"/>
                    </a:solidFill>
                  </a:tcPr>
                </a:tc>
                <a:tc>
                  <a:txBody>
                    <a:bodyPr/>
                    <a:lstStyle/>
                    <a:p>
                      <a:r>
                        <a:rPr sz="1600" b="0" i="0">
                          <a:solidFill>
                            <a:srgbClr val="404040"/>
                          </a:solidFill>
                        </a:rPr>
                        <a:t>Parameter bits</a:t>
                      </a:r>
                    </a:p>
                  </a:txBody>
                  <a:tcPr marL="73152" marR="73152" marT="36576" marB="36576" anchor="ctr">
                    <a:solidFill>
                      <a:srgbClr val="F2F2F2"/>
                    </a:solidFill>
                  </a:tcPr>
                </a:tc>
                <a:tc>
                  <a:txBody>
                    <a:bodyPr/>
                    <a:lstStyle/>
                    <a:p>
                      <a:r>
                        <a:rPr sz="1600" b="0" i="0">
                          <a:solidFill>
                            <a:srgbClr val="404040"/>
                          </a:solidFill>
                        </a:rPr>
                        <a:t>Rowhammer bit flips on NMS behavior (20.4×, 31 flips)</a:t>
                      </a:r>
                    </a:p>
                  </a:txBody>
                  <a:tcPr marL="73152" marR="73152" marT="36576" marB="36576" anchor="ctr">
                    <a:solidFill>
                      <a:srgbClr val="F2F2F2"/>
                    </a:solidFill>
                  </a:tcPr>
                </a:tc>
                <a:extLst>
                  <a:ext uri="{0D108BD9-81ED-4DB2-BD59-A6C34878D82A}">
                    <a16:rowId xmlns:a16="http://schemas.microsoft.com/office/drawing/2014/main" val="10006"/>
                  </a:ext>
                </a:extLst>
              </a:tr>
            </a:tbl>
          </a:graphicData>
        </a:graphic>
      </p:graphicFrame>
      <p:sp>
        <p:nvSpPr>
          <p:cNvPr id="7"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Gu et al., Latency Attacks survey, arXiv:2609.36732, Table 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Bottleneck vs. Delivery Channel</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10</a:t>
            </a:fld>
            <a:endParaRPr lang="en-US"/>
          </a:p>
        </p:txBody>
      </p:sp>
      <p:sp>
        <p:nvSpPr>
          <p:cNvPr id="6" name="Rectangle 5"/>
          <p:cNvSpPr/>
          <p:nvPr/>
        </p:nvSpPr>
        <p:spPr>
          <a:xfrm>
            <a:off x="621792" y="1463040"/>
            <a:ext cx="5303520" cy="640080"/>
          </a:xfrm>
          <a:prstGeom prst="rect">
            <a:avLst/>
          </a:prstGeom>
          <a:solidFill>
            <a:srgbClr val="121981"/>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2100" b="1" i="0">
                <a:solidFill>
                  <a:srgbClr val="FFFFFF"/>
                </a:solidFill>
              </a:rPr>
              <a:t>Bottleneck: what makes it expensive</a:t>
            </a:r>
          </a:p>
        </p:txBody>
      </p:sp>
      <p:sp>
        <p:nvSpPr>
          <p:cNvPr id="7" name="Rectangle 6"/>
          <p:cNvSpPr/>
          <p:nvPr/>
        </p:nvSpPr>
        <p:spPr>
          <a:xfrm>
            <a:off x="6291072" y="1463040"/>
            <a:ext cx="5303520" cy="640080"/>
          </a:xfrm>
          <a:prstGeom prst="rect">
            <a:avLst/>
          </a:prstGeom>
          <a:solidFill>
            <a:srgbClr val="13807F"/>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2100" b="1" i="0">
                <a:solidFill>
                  <a:srgbClr val="FFFFFF"/>
                </a:solidFill>
              </a:rPr>
              <a:t>Delivery channel: how it is triggered</a:t>
            </a:r>
          </a:p>
        </p:txBody>
      </p:sp>
      <p:sp>
        <p:nvSpPr>
          <p:cNvPr id="8" name="Rectangle 7"/>
          <p:cNvSpPr/>
          <p:nvPr/>
        </p:nvSpPr>
        <p:spPr>
          <a:xfrm>
            <a:off x="621792" y="2103120"/>
            <a:ext cx="5303520" cy="1920240"/>
          </a:xfrm>
          <a:prstGeom prst="rect">
            <a:avLst/>
          </a:prstGeom>
          <a:solidFill>
            <a:srgbClr val="E8EAF6"/>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36576" rIns="137160" bIns="36576" rtlCol="0" anchor="t"/>
          <a:lstStyle/>
          <a:p>
            <a:pPr algn="l"/>
            <a:r>
              <a:rPr sz="2000" b="0" i="0">
                <a:solidFill>
                  <a:srgbClr val="404040"/>
                </a:solidFill>
              </a:rPr>
              <a:t>NMS candidates</a:t>
            </a:r>
          </a:p>
          <a:p>
            <a:pPr algn="l"/>
            <a:r>
              <a:rPr sz="2000" b="0" i="0">
                <a:solidFill>
                  <a:srgbClr val="404040"/>
                </a:solidFill>
              </a:rPr>
              <a:t>Tracker state</a:t>
            </a:r>
          </a:p>
          <a:p>
            <a:pPr algn="l"/>
            <a:r>
              <a:rPr sz="2000" b="0" i="0">
                <a:solidFill>
                  <a:srgbClr val="404040"/>
                </a:solidFill>
              </a:rPr>
              <a:t>LiDAR preprocessing, cooperative fusion</a:t>
            </a:r>
          </a:p>
          <a:p>
            <a:pPr algn="l"/>
            <a:r>
              <a:rPr sz="2000" b="0" i="0">
                <a:solidFill>
                  <a:srgbClr val="404040"/>
                </a:solidFill>
              </a:rPr>
              <a:t>Activation sparsity, early exit</a:t>
            </a:r>
          </a:p>
          <a:p>
            <a:pPr algn="l"/>
            <a:r>
              <a:rPr sz="2000" b="0" i="0">
                <a:solidFill>
                  <a:srgbClr val="404040"/>
                </a:solidFill>
              </a:rPr>
              <a:t>Output / reasoning length</a:t>
            </a:r>
          </a:p>
        </p:txBody>
      </p:sp>
      <p:sp>
        <p:nvSpPr>
          <p:cNvPr id="9" name="Rectangle 8"/>
          <p:cNvSpPr/>
          <p:nvPr/>
        </p:nvSpPr>
        <p:spPr>
          <a:xfrm>
            <a:off x="6291072" y="2103120"/>
            <a:ext cx="5303520" cy="1920240"/>
          </a:xfrm>
          <a:prstGeom prst="rect">
            <a:avLst/>
          </a:prstGeom>
          <a:solidFill>
            <a:srgbClr val="E3F4F4"/>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36576" rIns="137160" bIns="36576" rtlCol="0" anchor="t"/>
          <a:lstStyle/>
          <a:p>
            <a:pPr algn="l"/>
            <a:r>
              <a:rPr sz="2000" b="0" i="0">
                <a:solidFill>
                  <a:srgbClr val="404040"/>
                </a:solidFill>
              </a:rPr>
              <a:t>Digital input, physical patch or projector</a:t>
            </a:r>
          </a:p>
          <a:p>
            <a:pPr algn="l"/>
            <a:r>
              <a:rPr sz="2000" b="0" i="0">
                <a:solidFill>
                  <a:srgbClr val="404040"/>
                </a:solidFill>
              </a:rPr>
              <a:t>V2V message, prompt or API</a:t>
            </a:r>
          </a:p>
          <a:p>
            <a:pPr algn="l"/>
            <a:r>
              <a:rPr sz="2000" b="0" i="0">
                <a:solidFill>
                  <a:srgbClr val="404040"/>
                </a:solidFill>
              </a:rPr>
              <a:t>Retrieved content</a:t>
            </a:r>
          </a:p>
          <a:p>
            <a:pPr algn="l"/>
            <a:r>
              <a:rPr sz="2000" b="0" i="0">
                <a:solidFill>
                  <a:srgbClr val="404040"/>
                </a:solidFill>
              </a:rPr>
              <a:t>Training poison or backdoor</a:t>
            </a:r>
          </a:p>
          <a:p>
            <a:pPr algn="l"/>
            <a:r>
              <a:rPr sz="2000" b="0" i="0">
                <a:solidFill>
                  <a:srgbClr val="404040"/>
                </a:solidFill>
              </a:rPr>
              <a:t>Weight or hardware tampering</a:t>
            </a:r>
          </a:p>
        </p:txBody>
      </p:sp>
      <p:sp>
        <p:nvSpPr>
          <p:cNvPr id="10" name="TextBox 9"/>
          <p:cNvSpPr txBox="1"/>
          <p:nvPr/>
        </p:nvSpPr>
        <p:spPr>
          <a:xfrm>
            <a:off x="621792" y="4297680"/>
            <a:ext cx="10972800" cy="2011680"/>
          </a:xfrm>
          <a:prstGeom prst="rect">
            <a:avLst/>
          </a:prstGeom>
          <a:noFill/>
        </p:spPr>
        <p:txBody>
          <a:bodyPr wrap="square" lIns="45720" tIns="27432" rIns="45720" bIns="27432">
            <a:spAutoFit/>
          </a:bodyPr>
          <a:lstStyle/>
          <a:p>
            <a:pPr>
              <a:spcAft>
                <a:spcPts val="800"/>
              </a:spcAft>
            </a:pPr>
            <a:r>
              <a:rPr sz="2400" b="0" i="0">
                <a:solidFill>
                  <a:srgbClr val="404040"/>
                </a:solidFill>
              </a:rPr>
              <a:t>•  The two axes are </a:t>
            </a:r>
            <a:r>
              <a:rPr sz="2400" b="1" i="0">
                <a:solidFill>
                  <a:srgbClr val="404040"/>
                </a:solidFill>
              </a:rPr>
              <a:t>orthogonal</a:t>
            </a:r>
            <a:r>
              <a:rPr sz="2400" b="0" i="0">
                <a:solidFill>
                  <a:srgbClr val="404040"/>
                </a:solidFill>
              </a:rPr>
              <a:t>: any bottleneck can be reached through several channels</a:t>
            </a:r>
          </a:p>
          <a:p>
            <a:pPr>
              <a:spcAft>
                <a:spcPts val="800"/>
              </a:spcAft>
            </a:pPr>
            <a:r>
              <a:rPr sz="2400" b="0" i="0">
                <a:solidFill>
                  <a:srgbClr val="404040"/>
                </a:solidFill>
              </a:rPr>
              <a:t>•  The channel decides </a:t>
            </a:r>
            <a:r>
              <a:rPr sz="2400" b="1" i="0">
                <a:solidFill>
                  <a:srgbClr val="404040"/>
                </a:solidFill>
              </a:rPr>
              <a:t>persistence, detectability, and cost</a:t>
            </a:r>
            <a:r>
              <a:rPr sz="2400" b="0" i="0">
                <a:solidFill>
                  <a:srgbClr val="404040"/>
                </a:solidFill>
              </a:rPr>
              <a:t>; the bottleneck decides </a:t>
            </a:r>
            <a:r>
              <a:rPr sz="2400" b="1" i="0">
                <a:solidFill>
                  <a:srgbClr val="404040"/>
                </a:solidFill>
              </a:rPr>
              <a:t>which control bounds the work</a:t>
            </a:r>
          </a:p>
          <a:p>
            <a:pPr>
              <a:spcAft>
                <a:spcPts val="800"/>
              </a:spcAft>
            </a:pPr>
            <a:r>
              <a:rPr sz="2400" b="0" i="0">
                <a:solidFill>
                  <a:srgbClr val="404040"/>
                </a:solidFill>
              </a:rPr>
              <a:t>•  This lecture is organized by bottleneck</a:t>
            </a:r>
          </a:p>
        </p:txBody>
      </p:sp>
      <p:sp>
        <p:nvSpPr>
          <p:cNvPr id="11"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Gu et al., Latency Attacks survey, arXiv:2609.36732, Sec. 3.3.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How the Field Got Here</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11</a:t>
            </a:fld>
            <a:endParaRPr lang="en-US"/>
          </a:p>
        </p:txBody>
      </p:sp>
      <p:sp>
        <p:nvSpPr>
          <p:cNvPr id="6" name="Rounded Rectangle 5"/>
          <p:cNvSpPr/>
          <p:nvPr/>
        </p:nvSpPr>
        <p:spPr>
          <a:xfrm>
            <a:off x="621792" y="1554480"/>
            <a:ext cx="2537460" cy="1737360"/>
          </a:xfrm>
          <a:prstGeom prst="roundRect">
            <a:avLst>
              <a:gd name="adj" fmla="val 12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800" b="0" i="0">
                <a:solidFill>
                  <a:srgbClr val="404040"/>
                </a:solidFill>
              </a:rPr>
              <a:t>2021</a:t>
            </a:r>
          </a:p>
          <a:p>
            <a:pPr algn="ctr"/>
            <a:r>
              <a:rPr sz="1800" b="0" i="0">
                <a:solidFill>
                  <a:srgbClr val="404040"/>
                </a:solidFill>
              </a:rPr>
              <a:t>Sponge Examples</a:t>
            </a:r>
          </a:p>
          <a:p>
            <a:pPr algn="ctr"/>
            <a:r>
              <a:rPr sz="1800" b="0" i="0">
                <a:solidFill>
                  <a:srgbClr val="404040"/>
                </a:solidFill>
              </a:rPr>
              <a:t>energy and latency</a:t>
            </a:r>
          </a:p>
          <a:p>
            <a:pPr algn="ctr"/>
            <a:r>
              <a:rPr sz="1800" b="0" i="0">
                <a:solidFill>
                  <a:srgbClr val="404040"/>
                </a:solidFill>
              </a:rPr>
              <a:t>of a network</a:t>
            </a:r>
          </a:p>
        </p:txBody>
      </p:sp>
      <p:cxnSp>
        <p:nvCxnSpPr>
          <p:cNvPr id="7" name="Connector 6"/>
          <p:cNvCxnSpPr/>
          <p:nvPr/>
        </p:nvCxnSpPr>
        <p:spPr>
          <a:xfrm>
            <a:off x="3177540" y="2423160"/>
            <a:ext cx="237744"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Rounded Rectangle 7"/>
          <p:cNvSpPr/>
          <p:nvPr/>
        </p:nvSpPr>
        <p:spPr>
          <a:xfrm>
            <a:off x="3433572" y="1554480"/>
            <a:ext cx="2537460" cy="1737360"/>
          </a:xfrm>
          <a:prstGeom prst="roundRect">
            <a:avLst>
              <a:gd name="adj" fmla="val 12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800" b="0" i="0">
                <a:solidFill>
                  <a:srgbClr val="404040"/>
                </a:solidFill>
              </a:rPr>
              <a:t>2022</a:t>
            </a:r>
          </a:p>
          <a:p>
            <a:pPr algn="ctr"/>
            <a:r>
              <a:rPr sz="1800" b="0" i="0">
                <a:solidFill>
                  <a:srgbClr val="404040"/>
                </a:solidFill>
              </a:rPr>
              <a:t>NICGSlowdown</a:t>
            </a:r>
          </a:p>
          <a:p>
            <a:pPr algn="ctr"/>
            <a:r>
              <a:rPr sz="1800" b="0" i="0">
                <a:solidFill>
                  <a:srgbClr val="404040"/>
                </a:solidFill>
              </a:rPr>
              <a:t>caption decoder</a:t>
            </a:r>
          </a:p>
          <a:p>
            <a:pPr algn="ctr"/>
            <a:r>
              <a:rPr sz="1800" b="0" i="0">
                <a:solidFill>
                  <a:srgbClr val="404040"/>
                </a:solidFill>
              </a:rPr>
              <a:t>length</a:t>
            </a:r>
          </a:p>
        </p:txBody>
      </p:sp>
      <p:cxnSp>
        <p:nvCxnSpPr>
          <p:cNvPr id="9" name="Connector 8"/>
          <p:cNvCxnSpPr/>
          <p:nvPr/>
        </p:nvCxnSpPr>
        <p:spPr>
          <a:xfrm>
            <a:off x="5989319" y="2423160"/>
            <a:ext cx="237745"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Rounded Rectangle 9"/>
          <p:cNvSpPr/>
          <p:nvPr/>
        </p:nvSpPr>
        <p:spPr>
          <a:xfrm>
            <a:off x="6245351" y="1554480"/>
            <a:ext cx="2537460" cy="1737360"/>
          </a:xfrm>
          <a:prstGeom prst="roundRect">
            <a:avLst>
              <a:gd name="adj" fmla="val 12000"/>
            </a:avLst>
          </a:prstGeom>
          <a:solidFill>
            <a:srgbClr val="E8EAF6"/>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800" b="0" i="0">
                <a:solidFill>
                  <a:srgbClr val="404040"/>
                </a:solidFill>
              </a:rPr>
              <a:t>2024</a:t>
            </a:r>
          </a:p>
          <a:p>
            <a:pPr algn="ctr"/>
            <a:r>
              <a:rPr sz="1800" b="0" i="0">
                <a:solidFill>
                  <a:srgbClr val="404040"/>
                </a:solidFill>
              </a:rPr>
              <a:t>Verbose Images</a:t>
            </a:r>
          </a:p>
          <a:p>
            <a:pPr algn="ctr"/>
            <a:r>
              <a:rPr sz="1800" b="0" i="0">
                <a:solidFill>
                  <a:srgbClr val="404040"/>
                </a:solidFill>
              </a:rPr>
              <a:t>VLM output</a:t>
            </a:r>
          </a:p>
          <a:p>
            <a:pPr algn="ctr"/>
            <a:r>
              <a:rPr sz="1800" b="0" i="0">
                <a:solidFill>
                  <a:srgbClr val="404040"/>
                </a:solidFill>
              </a:rPr>
              <a:t>length</a:t>
            </a:r>
          </a:p>
        </p:txBody>
      </p:sp>
      <p:cxnSp>
        <p:nvCxnSpPr>
          <p:cNvPr id="11" name="Connector 10"/>
          <p:cNvCxnSpPr/>
          <p:nvPr/>
        </p:nvCxnSpPr>
        <p:spPr>
          <a:xfrm>
            <a:off x="8801099" y="2423160"/>
            <a:ext cx="237745"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2" name="Rounded Rectangle 11"/>
          <p:cNvSpPr/>
          <p:nvPr/>
        </p:nvSpPr>
        <p:spPr>
          <a:xfrm>
            <a:off x="9057132" y="1554480"/>
            <a:ext cx="2537460" cy="1737360"/>
          </a:xfrm>
          <a:prstGeom prst="roundRect">
            <a:avLst>
              <a:gd name="adj" fmla="val 12000"/>
            </a:avLst>
          </a:prstGeom>
          <a:solidFill>
            <a:srgbClr val="FDECEA"/>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800" b="0" i="0">
                <a:solidFill>
                  <a:srgbClr val="404040"/>
                </a:solidFill>
              </a:rPr>
              <a:t>2024</a:t>
            </a:r>
          </a:p>
          <a:p>
            <a:pPr algn="ctr"/>
            <a:r>
              <a:rPr sz="1800" b="0" i="0">
                <a:solidFill>
                  <a:srgbClr val="404040"/>
                </a:solidFill>
              </a:rPr>
              <a:t>SlowTrack</a:t>
            </a:r>
          </a:p>
          <a:p>
            <a:pPr algn="ctr"/>
            <a:r>
              <a:rPr sz="1800" b="0" i="0">
                <a:solidFill>
                  <a:srgbClr val="404040"/>
                </a:solidFill>
              </a:rPr>
              <a:t>camera perception</a:t>
            </a:r>
          </a:p>
          <a:p>
            <a:pPr algn="ctr"/>
            <a:r>
              <a:rPr sz="1800" b="0" i="0">
                <a:solidFill>
                  <a:srgbClr val="404040"/>
                </a:solidFill>
              </a:rPr>
              <a:t>in closed loop</a:t>
            </a:r>
          </a:p>
        </p:txBody>
      </p:sp>
      <p:sp>
        <p:nvSpPr>
          <p:cNvPr id="13" name="TextBox 12"/>
          <p:cNvSpPr txBox="1"/>
          <p:nvPr/>
        </p:nvSpPr>
        <p:spPr>
          <a:xfrm>
            <a:off x="621792" y="3749039"/>
            <a:ext cx="10972800" cy="2560320"/>
          </a:xfrm>
          <a:prstGeom prst="rect">
            <a:avLst/>
          </a:prstGeom>
          <a:noFill/>
        </p:spPr>
        <p:txBody>
          <a:bodyPr wrap="square" lIns="45720" tIns="27432" rIns="45720" bIns="27432">
            <a:spAutoFit/>
          </a:bodyPr>
          <a:lstStyle/>
          <a:p>
            <a:pPr>
              <a:spcAft>
                <a:spcPts val="800"/>
              </a:spcAft>
            </a:pPr>
            <a:r>
              <a:rPr sz="2500" b="0" i="0">
                <a:solidFill>
                  <a:srgbClr val="404040"/>
                </a:solidFill>
              </a:rPr>
              <a:t>•  Early work: a </a:t>
            </a:r>
            <a:r>
              <a:rPr sz="2500" b="1" i="0">
                <a:solidFill>
                  <a:srgbClr val="404040"/>
                </a:solidFill>
              </a:rPr>
              <a:t>single model</a:t>
            </a:r>
            <a:r>
              <a:rPr sz="2500" b="0" i="0">
                <a:solidFill>
                  <a:srgbClr val="404040"/>
                </a:solidFill>
              </a:rPr>
              <a:t>, measured in FLOPs or energy</a:t>
            </a:r>
          </a:p>
          <a:p>
            <a:pPr>
              <a:spcAft>
                <a:spcPts val="800"/>
              </a:spcAft>
            </a:pPr>
            <a:r>
              <a:rPr sz="2500" b="0" i="0">
                <a:solidFill>
                  <a:srgbClr val="404040"/>
                </a:solidFill>
              </a:rPr>
              <a:t>•  Then: </a:t>
            </a:r>
            <a:r>
              <a:rPr sz="2500" b="1" i="0">
                <a:solidFill>
                  <a:srgbClr val="404040"/>
                </a:solidFill>
              </a:rPr>
              <a:t>pipeline stages</a:t>
            </a:r>
            <a:r>
              <a:rPr sz="2500" b="0" i="0">
                <a:solidFill>
                  <a:srgbClr val="404040"/>
                </a:solidFill>
              </a:rPr>
              <a:t> around the model (NMS, tracker) and their real-time consequences</a:t>
            </a:r>
          </a:p>
          <a:p>
            <a:pPr>
              <a:spcAft>
                <a:spcPts val="800"/>
              </a:spcAft>
            </a:pPr>
            <a:r>
              <a:rPr sz="2500" b="0" i="0">
                <a:solidFill>
                  <a:srgbClr val="404040"/>
                </a:solidFill>
              </a:rPr>
              <a:t>•  Now: </a:t>
            </a:r>
            <a:r>
              <a:rPr sz="2500" b="1" i="0">
                <a:solidFill>
                  <a:srgbClr val="404040"/>
                </a:solidFill>
              </a:rPr>
              <a:t>physical delivery</a:t>
            </a:r>
            <a:r>
              <a:rPr sz="2500" b="0" i="0">
                <a:solidFill>
                  <a:srgbClr val="404040"/>
                </a:solidFill>
              </a:rPr>
              <a:t>, </a:t>
            </a:r>
            <a:r>
              <a:rPr sz="2500" b="1" i="0">
                <a:solidFill>
                  <a:srgbClr val="404040"/>
                </a:solidFill>
              </a:rPr>
              <a:t>cooperative perception</a:t>
            </a:r>
            <a:r>
              <a:rPr sz="2500" b="0" i="0">
                <a:solidFill>
                  <a:srgbClr val="404040"/>
                </a:solidFill>
              </a:rPr>
              <a:t>, and </a:t>
            </a:r>
            <a:r>
              <a:rPr sz="2500" b="1" i="0">
                <a:solidFill>
                  <a:srgbClr val="404040"/>
                </a:solidFill>
              </a:rPr>
              <a:t>VLM/LLM-based driving</a:t>
            </a:r>
            <a:r>
              <a:rPr sz="2500" b="0" i="0">
                <a:solidFill>
                  <a:srgbClr val="404040"/>
                </a:solidFill>
              </a:rPr>
              <a:t> (this lecture)</a:t>
            </a:r>
          </a:p>
        </p:txBody>
      </p:sp>
      <p:sp>
        <p:nvSpPr>
          <p:cNvPr id="14"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Sponge Examples (EuroS&amp;P 2021); NICGSlowdown (2022); Verbose Images (ICLR 2024); SlowTrack (AAAI 2024). LiU talk, slide 29.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Outline</a:t>
            </a:r>
          </a:p>
        </p:txBody>
      </p:sp>
      <p:sp>
        <p:nvSpPr>
          <p:cNvPr id="3" name="Content Placeholder 2"/>
          <p:cNvSpPr>
            <a:spLocks noGrp="1"/>
          </p:cNvSpPr>
          <p:nvPr>
            <p:ph idx="1"/>
          </p:nvPr>
        </p:nvSpPr>
        <p:spPr>
          <a:xfrm>
            <a:off x="621792" y="1325880"/>
            <a:ext cx="10945368" cy="4937760"/>
          </a:xfrm>
        </p:spPr>
        <p:txBody>
          <a:bodyPr wrap="square"/>
          <a:lstStyle/>
          <a:p>
            <a:pPr>
              <a:spcBef>
                <a:spcPts val="1000"/>
              </a:spcBef>
            </a:pPr>
            <a:r>
              <a:rPr sz="2800"/>
              <a:t>Why availability matters for AD</a:t>
            </a:r>
          </a:p>
          <a:p>
            <a:pPr>
              <a:spcBef>
                <a:spcPts val="1000"/>
              </a:spcBef>
            </a:pPr>
            <a:r>
              <a:rPr sz="2800" b="1">
                <a:solidFill>
                  <a:srgbClr val="FF0000"/>
                </a:solidFill>
              </a:rPr>
              <a:t>Latency attacks on perception</a:t>
            </a:r>
          </a:p>
          <a:p>
            <a:pPr>
              <a:spcBef>
                <a:spcPts val="1000"/>
              </a:spcBef>
            </a:pPr>
            <a:r>
              <a:rPr sz="2800"/>
              <a:t>Latency attacks on VLMs and LLMs</a:t>
            </a:r>
          </a:p>
          <a:p>
            <a:pPr>
              <a:spcBef>
                <a:spcPts val="1000"/>
              </a:spcBef>
            </a:pPr>
            <a:r>
              <a:rPr sz="2800"/>
              <a:t>Defenses: work budgets</a:t>
            </a:r>
          </a:p>
          <a:p>
            <a:pPr>
              <a:spcBef>
                <a:spcPts val="1000"/>
              </a:spcBef>
            </a:pPr>
            <a:r>
              <a:rPr sz="2800"/>
              <a:t>From model-level cost to system failure</a:t>
            </a:r>
          </a:p>
          <a:p>
            <a:pPr>
              <a:spcBef>
                <a:spcPts val="1000"/>
              </a:spcBef>
            </a:pPr>
            <a:r>
              <a:rPr sz="2800"/>
              <a:t>Open problems and discussion</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NMS: The Quadratic Bottleneck</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13</a:t>
            </a:fld>
            <a:endParaRPr lang="en-US"/>
          </a:p>
        </p:txBody>
      </p:sp>
      <p:sp>
        <p:nvSpPr>
          <p:cNvPr id="6" name="Rounded Rectangle 5"/>
          <p:cNvSpPr/>
          <p:nvPr/>
        </p:nvSpPr>
        <p:spPr>
          <a:xfrm>
            <a:off x="621792" y="1417320"/>
            <a:ext cx="2537460" cy="1005840"/>
          </a:xfrm>
          <a:prstGeom prst="roundRect">
            <a:avLst>
              <a:gd name="adj" fmla="val 12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600" b="0" i="0">
                <a:solidFill>
                  <a:srgbClr val="404040"/>
                </a:solidFill>
              </a:rPr>
              <a:t>Detector head:</a:t>
            </a:r>
          </a:p>
          <a:p>
            <a:pPr algn="ctr"/>
            <a:r>
              <a:rPr sz="1600" b="0" i="0">
                <a:solidFill>
                  <a:srgbClr val="404040"/>
                </a:solidFill>
              </a:rPr>
              <a:t>N candidate boxes</a:t>
            </a:r>
          </a:p>
        </p:txBody>
      </p:sp>
      <p:cxnSp>
        <p:nvCxnSpPr>
          <p:cNvPr id="7" name="Connector 6"/>
          <p:cNvCxnSpPr/>
          <p:nvPr/>
        </p:nvCxnSpPr>
        <p:spPr>
          <a:xfrm>
            <a:off x="3177540" y="1920240"/>
            <a:ext cx="237744"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Rounded Rectangle 7"/>
          <p:cNvSpPr/>
          <p:nvPr/>
        </p:nvSpPr>
        <p:spPr>
          <a:xfrm>
            <a:off x="3433572" y="1417320"/>
            <a:ext cx="2537460" cy="1005840"/>
          </a:xfrm>
          <a:prstGeom prst="roundRect">
            <a:avLst>
              <a:gd name="adj" fmla="val 12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600" b="0" i="0">
                <a:solidFill>
                  <a:srgbClr val="404040"/>
                </a:solidFill>
              </a:rPr>
              <a:t>Confidence filter</a:t>
            </a:r>
          </a:p>
          <a:p>
            <a:pPr algn="ctr"/>
            <a:r>
              <a:rPr sz="1600" b="0" i="0">
                <a:solidFill>
                  <a:srgbClr val="404040"/>
                </a:solidFill>
              </a:rPr>
              <a:t>and sort</a:t>
            </a:r>
          </a:p>
        </p:txBody>
      </p:sp>
      <p:cxnSp>
        <p:nvCxnSpPr>
          <p:cNvPr id="9" name="Connector 8"/>
          <p:cNvCxnSpPr/>
          <p:nvPr/>
        </p:nvCxnSpPr>
        <p:spPr>
          <a:xfrm>
            <a:off x="5989319" y="1920240"/>
            <a:ext cx="237745"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Rounded Rectangle 9"/>
          <p:cNvSpPr/>
          <p:nvPr/>
        </p:nvSpPr>
        <p:spPr>
          <a:xfrm>
            <a:off x="6245351" y="1417320"/>
            <a:ext cx="2537460" cy="1005840"/>
          </a:xfrm>
          <a:prstGeom prst="roundRect">
            <a:avLst>
              <a:gd name="adj" fmla="val 12000"/>
            </a:avLst>
          </a:prstGeom>
          <a:solidFill>
            <a:srgbClr val="FDECEA"/>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600" b="0" i="0">
                <a:solidFill>
                  <a:srgbClr val="404040"/>
                </a:solidFill>
              </a:rPr>
              <a:t>Greedy NMS:</a:t>
            </a:r>
          </a:p>
          <a:p>
            <a:pPr algn="ctr"/>
            <a:r>
              <a:rPr sz="1600" b="0" i="0">
                <a:solidFill>
                  <a:srgbClr val="404040"/>
                </a:solidFill>
              </a:rPr>
              <a:t>pick best, suppress overlaps</a:t>
            </a:r>
          </a:p>
        </p:txBody>
      </p:sp>
      <p:cxnSp>
        <p:nvCxnSpPr>
          <p:cNvPr id="11" name="Connector 10"/>
          <p:cNvCxnSpPr/>
          <p:nvPr/>
        </p:nvCxnSpPr>
        <p:spPr>
          <a:xfrm>
            <a:off x="8801099" y="1920240"/>
            <a:ext cx="237745"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2" name="Rounded Rectangle 11"/>
          <p:cNvSpPr/>
          <p:nvPr/>
        </p:nvSpPr>
        <p:spPr>
          <a:xfrm>
            <a:off x="9057132" y="1417320"/>
            <a:ext cx="2537460" cy="1005840"/>
          </a:xfrm>
          <a:prstGeom prst="roundRect">
            <a:avLst>
              <a:gd name="adj" fmla="val 12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600" b="0" i="0">
                <a:solidFill>
                  <a:srgbClr val="404040"/>
                </a:solidFill>
              </a:rPr>
              <a:t>Kept boxes</a:t>
            </a:r>
          </a:p>
          <a:p>
            <a:pPr algn="ctr"/>
            <a:r>
              <a:rPr sz="1600" b="0" i="0">
                <a:solidFill>
                  <a:srgbClr val="404040"/>
                </a:solidFill>
              </a:rPr>
              <a:t>(to tracker)</a:t>
            </a:r>
          </a:p>
        </p:txBody>
      </p:sp>
      <p:sp>
        <p:nvSpPr>
          <p:cNvPr id="13" name="TextBox 12"/>
          <p:cNvSpPr txBox="1"/>
          <p:nvPr/>
        </p:nvSpPr>
        <p:spPr>
          <a:xfrm>
            <a:off x="621792" y="2743200"/>
            <a:ext cx="10972800" cy="3566160"/>
          </a:xfrm>
          <a:prstGeom prst="rect">
            <a:avLst/>
          </a:prstGeom>
          <a:noFill/>
        </p:spPr>
        <p:txBody>
          <a:bodyPr wrap="square" lIns="45720" tIns="27432" rIns="45720" bIns="27432">
            <a:spAutoFit/>
          </a:bodyPr>
          <a:lstStyle/>
          <a:p>
            <a:pPr>
              <a:spcAft>
                <a:spcPts val="800"/>
              </a:spcAft>
            </a:pPr>
            <a:r>
              <a:rPr sz="2400" b="0" i="0">
                <a:solidFill>
                  <a:srgbClr val="404040"/>
                </a:solidFill>
              </a:rPr>
              <a:t>•  Benign scene: boxes </a:t>
            </a:r>
            <a:r>
              <a:rPr sz="2400" b="1" i="0">
                <a:solidFill>
                  <a:srgbClr val="404040"/>
                </a:solidFill>
              </a:rPr>
              <a:t>cluster</a:t>
            </a:r>
            <a:r>
              <a:rPr sz="2400" b="0" i="0">
                <a:solidFill>
                  <a:srgbClr val="404040"/>
                </a:solidFill>
              </a:rPr>
              <a:t> on a few objects, so each pick removes many candidates</a:t>
            </a:r>
          </a:p>
          <a:p>
            <a:pPr>
              <a:spcAft>
                <a:spcPts val="800"/>
              </a:spcAft>
            </a:pPr>
            <a:r>
              <a:rPr sz="2400" b="0" i="0">
                <a:solidFill>
                  <a:srgbClr val="404040"/>
                </a:solidFill>
              </a:rPr>
              <a:t>•  Attack: the perturbation adds many </a:t>
            </a:r>
            <a:r>
              <a:rPr sz="2400" b="1" i="0">
                <a:solidFill>
                  <a:srgbClr val="404040"/>
                </a:solidFill>
              </a:rPr>
              <a:t>small, spread-out phantom boxes</a:t>
            </a:r>
            <a:r>
              <a:rPr sz="2400" b="0" i="0">
                <a:solidFill>
                  <a:srgbClr val="404040"/>
                </a:solidFill>
              </a:rPr>
              <a:t> that overlap nothing, so almost none are suppressed</a:t>
            </a:r>
          </a:p>
          <a:p>
            <a:pPr>
              <a:spcAft>
                <a:spcPts val="800"/>
              </a:spcAft>
            </a:pPr>
            <a:r>
              <a:rPr sz="2400" b="0" i="0">
                <a:solidFill>
                  <a:srgbClr val="404040"/>
                </a:solidFill>
              </a:rPr>
              <a:t>•  Worst case grows like </a:t>
            </a:r>
            <a:r>
              <a:rPr sz="2400" b="1" i="0">
                <a:solidFill>
                  <a:srgbClr val="404040"/>
                </a:solidFill>
              </a:rPr>
              <a:t>n²</a:t>
            </a:r>
            <a:r>
              <a:rPr sz="2400" b="0" i="0">
                <a:solidFill>
                  <a:srgbClr val="404040"/>
                </a:solidFill>
              </a:rPr>
              <a:t> comparisons in the number of admitted candidates</a:t>
            </a:r>
          </a:p>
          <a:p>
            <a:pPr>
              <a:spcAft>
                <a:spcPts val="800"/>
              </a:spcAft>
            </a:pPr>
            <a:r>
              <a:rPr sz="2400" b="0" i="0">
                <a:solidFill>
                  <a:srgbClr val="404040"/>
                </a:solidFill>
              </a:rPr>
              <a:t>•  Phantom Sponges keeps the original detections: </a:t>
            </a:r>
            <a:r>
              <a:rPr sz="2400" b="1" i="0">
                <a:solidFill>
                  <a:srgbClr val="404040"/>
                </a:solidFill>
              </a:rPr>
              <a:t>accuracy does not betray the attack</a:t>
            </a:r>
          </a:p>
          <a:p>
            <a:pPr>
              <a:spcAft>
                <a:spcPts val="800"/>
              </a:spcAft>
            </a:pPr>
            <a:r>
              <a:rPr sz="2400" b="0" i="0">
                <a:solidFill>
                  <a:srgbClr val="404040"/>
                </a:solidFill>
              </a:rPr>
              <a:t>•  What matters for cost is how many candidates reach NMS, not how many leave it</a:t>
            </a:r>
          </a:p>
        </p:txBody>
      </p:sp>
      <p:sp>
        <p:nvSpPr>
          <p:cNvPr id="14"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Phantom Sponges (WACV 2023); Gu et al., Latency Attacks survey, arXiv:2609.36732, Sec. 4.1.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a:t>Measured: Phantom Candidates Blow the Budget</a:t>
            </a:r>
          </a:p>
        </p:txBody>
      </p:sp>
      <p:sp>
        <p:nvSpPr>
          <p:cNvPr id="3" name="Content Placeholder 2"/>
          <p:cNvSpPr>
            <a:spLocks noGrp="1"/>
          </p:cNvSpPr>
          <p:nvPr>
            <p:ph idx="1"/>
          </p:nvPr>
        </p:nvSpPr>
        <p:spPr>
          <a:xfrm>
            <a:off x="621792" y="4654296"/>
            <a:ext cx="10972800" cy="1746504"/>
          </a:xfrm>
        </p:spPr>
        <p:txBody>
          <a:bodyPr wrap="square">
            <a:noAutofit/>
          </a:bodyPr>
          <a:lstStyle/>
          <a:p>
            <a:pPr>
              <a:spcBef>
                <a:spcPts val="500"/>
              </a:spcBef>
            </a:pPr>
            <a:r>
              <a:rPr sz="1900" b="0" i="0"/>
              <a:t>Our NumPy greedy-NMS micro-benchmark, one CPU core: at </a:t>
            </a:r>
            <a:r>
              <a:rPr sz="1900" b="1" i="0"/>
              <a:t>1,000 candidates</a:t>
            </a:r>
            <a:r>
              <a:rPr sz="1900" b="0" i="0"/>
              <a:t> the phantom set costs </a:t>
            </a:r>
            <a:r>
              <a:rPr sz="1900" b="1" i="0"/>
              <a:t>40 ms</a:t>
            </a:r>
            <a:r>
              <a:rPr sz="1900" b="0" i="0"/>
              <a:t> vs. </a:t>
            </a:r>
            <a:r>
              <a:rPr sz="1900" b="1" i="0"/>
              <a:t>0.5 ms</a:t>
            </a:r>
            <a:r>
              <a:rPr sz="1900" b="0" i="0"/>
              <a:t> when boxes cluster on 8 objects, already above a 33 ms frame budget</a:t>
            </a:r>
          </a:p>
          <a:p>
            <a:pPr>
              <a:spcBef>
                <a:spcPts val="500"/>
              </a:spcBef>
            </a:pPr>
            <a:r>
              <a:rPr sz="1900" b="0" i="0"/>
              <a:t>At 20,000 candidates: </a:t>
            </a:r>
            <a:r>
              <a:rPr sz="1900" b="1" i="0"/>
              <a:t>633 ms</a:t>
            </a:r>
            <a:r>
              <a:rPr sz="1900" b="0" i="0"/>
              <a:t> (phantom) vs. </a:t>
            </a:r>
            <a:r>
              <a:rPr sz="1900" b="1" i="0"/>
              <a:t>5.9 ms</a:t>
            </a:r>
            <a:r>
              <a:rPr sz="1900" b="0" i="0"/>
              <a:t> (clustered): a ~100× gap at the same n</a:t>
            </a:r>
          </a:p>
          <a:p>
            <a:pPr>
              <a:spcBef>
                <a:spcPts val="500"/>
              </a:spcBef>
            </a:pPr>
            <a:r>
              <a:rPr sz="1900" b="0" i="0"/>
              <a:t>Caveat: real detectors cap the candidates they pass on, and GPU kernels differ (see the EVADE re-evaluation)</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14</a:t>
            </a:fld>
            <a:endParaRPr lang="en-US"/>
          </a:p>
        </p:txBody>
      </p:sp>
      <p:pic>
        <p:nvPicPr>
          <p:cNvPr id="7" name="Picture 6" descr="nms_runtime.png"/>
          <p:cNvPicPr>
            <a:picLocks noChangeAspect="1"/>
          </p:cNvPicPr>
          <p:nvPr/>
        </p:nvPicPr>
        <p:blipFill>
          <a:blip r:embed="rId3"/>
          <a:stretch>
            <a:fillRect/>
          </a:stretch>
        </p:blipFill>
        <p:spPr>
          <a:xfrm>
            <a:off x="2018737" y="1298448"/>
            <a:ext cx="8178909" cy="3246120"/>
          </a:xfrm>
          <a:prstGeom prst="rect">
            <a:avLst/>
          </a:prstGeom>
        </p:spPr>
      </p:pic>
      <p:sp>
        <p:nvSpPr>
          <p:cNvPr id="8"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Original figure: measured NumPy NMS (synthetic boxes). Illustrative, not a production detector.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Attacks on NMS</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15</a:t>
            </a:fld>
            <a:endParaRPr lang="en-US"/>
          </a:p>
        </p:txBody>
      </p:sp>
      <p:graphicFrame>
        <p:nvGraphicFramePr>
          <p:cNvPr id="6" name="Table 5"/>
          <p:cNvGraphicFramePr>
            <a:graphicFrameLocks noGrp="1"/>
          </p:cNvGraphicFramePr>
          <p:nvPr/>
        </p:nvGraphicFramePr>
        <p:xfrm>
          <a:off x="621792" y="1371600"/>
          <a:ext cx="10972800" cy="4828032"/>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45720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804672">
                <a:tc>
                  <a:txBody>
                    <a:bodyPr/>
                    <a:lstStyle/>
                    <a:p>
                      <a:r>
                        <a:rPr sz="1600" b="1" i="0">
                          <a:solidFill>
                            <a:srgbClr val="FFFFFF"/>
                          </a:solidFill>
                        </a:rPr>
                        <a:t>Attack</a:t>
                      </a:r>
                    </a:p>
                  </a:txBody>
                  <a:tcPr marL="73152" marR="73152" marT="36576" marB="36576" anchor="ctr">
                    <a:solidFill>
                      <a:srgbClr val="121981"/>
                    </a:solidFill>
                  </a:tcPr>
                </a:tc>
                <a:tc>
                  <a:txBody>
                    <a:bodyPr/>
                    <a:lstStyle/>
                    <a:p>
                      <a:r>
                        <a:rPr sz="1600" b="1" i="0">
                          <a:solidFill>
                            <a:srgbClr val="FFFFFF"/>
                          </a:solidFill>
                        </a:rPr>
                        <a:t>Idea</a:t>
                      </a:r>
                    </a:p>
                  </a:txBody>
                  <a:tcPr marL="73152" marR="73152" marT="36576" marB="36576" anchor="ctr">
                    <a:solidFill>
                      <a:srgbClr val="121981"/>
                    </a:solidFill>
                  </a:tcPr>
                </a:tc>
                <a:tc>
                  <a:txBody>
                    <a:bodyPr/>
                    <a:lstStyle/>
                    <a:p>
                      <a:r>
                        <a:rPr sz="1600" b="1" i="0">
                          <a:solidFill>
                            <a:srgbClr val="FFFFFF"/>
                          </a:solidFill>
                        </a:rPr>
                        <a:t>Reported result (native metric)</a:t>
                      </a:r>
                    </a:p>
                  </a:txBody>
                  <a:tcPr marL="73152" marR="73152" marT="36576" marB="36576" anchor="ctr">
                    <a:solidFill>
                      <a:srgbClr val="121981"/>
                    </a:solidFill>
                  </a:tcPr>
                </a:tc>
                <a:extLst>
                  <a:ext uri="{0D108BD9-81ED-4DB2-BD59-A6C34878D82A}">
                    <a16:rowId xmlns:a16="http://schemas.microsoft.com/office/drawing/2014/main" val="10000"/>
                  </a:ext>
                </a:extLst>
              </a:tr>
              <a:tr h="804672">
                <a:tc>
                  <a:txBody>
                    <a:bodyPr/>
                    <a:lstStyle/>
                    <a:p>
                      <a:r>
                        <a:rPr sz="1600" b="1" i="0">
                          <a:solidFill>
                            <a:srgbClr val="404040"/>
                          </a:solidFill>
                        </a:rPr>
                        <a:t>Phantom Sponges (WACV 2023)</a:t>
                      </a:r>
                    </a:p>
                  </a:txBody>
                  <a:tcPr marL="73152" marR="73152" marT="36576" marB="36576" anchor="ctr">
                    <a:solidFill>
                      <a:srgbClr val="FFFFFF"/>
                    </a:solidFill>
                  </a:tcPr>
                </a:tc>
                <a:tc>
                  <a:txBody>
                    <a:bodyPr/>
                    <a:lstStyle/>
                    <a:p>
                      <a:r>
                        <a:rPr sz="1600" b="0" i="0">
                          <a:solidFill>
                            <a:srgbClr val="404040"/>
                          </a:solidFill>
                        </a:rPr>
                        <a:t>Universal perturbation adds many phantom boxes, original detections preserved</a:t>
                      </a:r>
                    </a:p>
                  </a:txBody>
                  <a:tcPr marL="73152" marR="73152" marT="36576" marB="36576" anchor="ctr">
                    <a:solidFill>
                      <a:srgbClr val="FFFFFF"/>
                    </a:solidFill>
                  </a:tcPr>
                </a:tc>
                <a:tc>
                  <a:txBody>
                    <a:bodyPr/>
                    <a:lstStyle/>
                    <a:p>
                      <a:r>
                        <a:rPr sz="1600" b="0" i="0">
                          <a:solidFill>
                            <a:srgbClr val="404040"/>
                          </a:solidFill>
                        </a:rPr>
                        <a:t>NMS overloaded; detections preserved</a:t>
                      </a:r>
                    </a:p>
                  </a:txBody>
                  <a:tcPr marL="73152" marR="73152" marT="36576" marB="36576" anchor="ctr">
                    <a:solidFill>
                      <a:srgbClr val="FFFFFF"/>
                    </a:solidFill>
                  </a:tcPr>
                </a:tc>
                <a:extLst>
                  <a:ext uri="{0D108BD9-81ED-4DB2-BD59-A6C34878D82A}">
                    <a16:rowId xmlns:a16="http://schemas.microsoft.com/office/drawing/2014/main" val="10001"/>
                  </a:ext>
                </a:extLst>
              </a:tr>
              <a:tr h="804672">
                <a:tc>
                  <a:txBody>
                    <a:bodyPr/>
                    <a:lstStyle/>
                    <a:p>
                      <a:r>
                        <a:rPr sz="1600" b="1" i="0">
                          <a:solidFill>
                            <a:srgbClr val="404040"/>
                          </a:solidFill>
                        </a:rPr>
                        <a:t>Overload (CVPR 2024)</a:t>
                      </a:r>
                    </a:p>
                  </a:txBody>
                  <a:tcPr marL="73152" marR="73152" marT="36576" marB="36576" anchor="ctr">
                    <a:solidFill>
                      <a:srgbClr val="F2F2F2"/>
                    </a:solidFill>
                  </a:tcPr>
                </a:tc>
                <a:tc>
                  <a:txBody>
                    <a:bodyPr/>
                    <a:lstStyle/>
                    <a:p>
                      <a:r>
                        <a:rPr sz="1600" b="0" i="0">
                          <a:solidFill>
                            <a:srgbClr val="404040"/>
                          </a:solidFill>
                        </a:rPr>
                        <a:t>Latency maximization with spatial attention, NMS-agnostic</a:t>
                      </a:r>
                    </a:p>
                  </a:txBody>
                  <a:tcPr marL="73152" marR="73152" marT="36576" marB="36576" anchor="ctr">
                    <a:solidFill>
                      <a:srgbClr val="F2F2F2"/>
                    </a:solidFill>
                  </a:tcPr>
                </a:tc>
                <a:tc>
                  <a:txBody>
                    <a:bodyPr/>
                    <a:lstStyle/>
                    <a:p>
                      <a:r>
                        <a:rPr sz="1600" b="0" i="0">
                          <a:solidFill>
                            <a:srgbClr val="404040"/>
                          </a:solidFill>
                        </a:rPr>
                        <a:t>Inference time up to 10× on edge devices</a:t>
                      </a:r>
                    </a:p>
                  </a:txBody>
                  <a:tcPr marL="73152" marR="73152" marT="36576" marB="36576" anchor="ctr">
                    <a:solidFill>
                      <a:srgbClr val="F2F2F2"/>
                    </a:solidFill>
                  </a:tcPr>
                </a:tc>
                <a:extLst>
                  <a:ext uri="{0D108BD9-81ED-4DB2-BD59-A6C34878D82A}">
                    <a16:rowId xmlns:a16="http://schemas.microsoft.com/office/drawing/2014/main" val="10002"/>
                  </a:ext>
                </a:extLst>
              </a:tr>
              <a:tr h="804672">
                <a:tc>
                  <a:txBody>
                    <a:bodyPr/>
                    <a:lstStyle/>
                    <a:p>
                      <a:r>
                        <a:rPr sz="1600" b="1" i="0">
                          <a:solidFill>
                            <a:srgbClr val="404040"/>
                          </a:solidFill>
                        </a:rPr>
                        <a:t>Beyond PhantomSponges (2024)</a:t>
                      </a:r>
                    </a:p>
                  </a:txBody>
                  <a:tcPr marL="73152" marR="73152" marT="36576" marB="36576" anchor="ctr">
                    <a:solidFill>
                      <a:srgbClr val="FFFFFF"/>
                    </a:solidFill>
                  </a:tcPr>
                </a:tc>
                <a:tc>
                  <a:txBody>
                    <a:bodyPr/>
                    <a:lstStyle/>
                    <a:p>
                      <a:r>
                        <a:rPr sz="1600" b="0" i="0">
                          <a:solidFill>
                            <a:srgbClr val="404040"/>
                          </a:solidFill>
                        </a:rPr>
                        <a:t>Box-area loss lowers IoU, exacerbates NMS load</a:t>
                      </a:r>
                    </a:p>
                  </a:txBody>
                  <a:tcPr marL="73152" marR="73152" marT="36576" marB="36576" anchor="ctr">
                    <a:solidFill>
                      <a:srgbClr val="FFFFFF"/>
                    </a:solidFill>
                  </a:tcPr>
                </a:tc>
                <a:tc>
                  <a:txBody>
                    <a:bodyPr/>
                    <a:lstStyle/>
                    <a:p>
                      <a:r>
                        <a:rPr sz="1600" b="0" i="0">
                          <a:solidFill>
                            <a:srgbClr val="404040"/>
                          </a:solidFill>
                        </a:rPr>
                        <a:t>Up to +550 % NMS time (YOLOv5-small)</a:t>
                      </a:r>
                    </a:p>
                  </a:txBody>
                  <a:tcPr marL="73152" marR="73152" marT="36576" marB="36576" anchor="ctr">
                    <a:solidFill>
                      <a:srgbClr val="FFFFFF"/>
                    </a:solidFill>
                  </a:tcPr>
                </a:tc>
                <a:extLst>
                  <a:ext uri="{0D108BD9-81ED-4DB2-BD59-A6C34878D82A}">
                    <a16:rowId xmlns:a16="http://schemas.microsoft.com/office/drawing/2014/main" val="10003"/>
                  </a:ext>
                </a:extLst>
              </a:tr>
              <a:tr h="804672">
                <a:tc>
                  <a:txBody>
                    <a:bodyPr/>
                    <a:lstStyle/>
                    <a:p>
                      <a:r>
                        <a:rPr sz="1600" b="1" i="0">
                          <a:solidFill>
                            <a:srgbClr val="404040"/>
                          </a:solidFill>
                        </a:rPr>
                        <a:t>Groundswell (VehicleSec 2026)</a:t>
                      </a:r>
                    </a:p>
                  </a:txBody>
                  <a:tcPr marL="73152" marR="73152" marT="36576" marB="36576" anchor="ctr">
                    <a:solidFill>
                      <a:srgbClr val="F2F2F2"/>
                    </a:solidFill>
                  </a:tcPr>
                </a:tc>
                <a:tc>
                  <a:txBody>
                    <a:bodyPr/>
                    <a:lstStyle/>
                    <a:p>
                      <a:r>
                        <a:rPr sz="1600" b="0" i="0">
                          <a:solidFill>
                            <a:srgbClr val="404040"/>
                          </a:solidFill>
                        </a:rPr>
                        <a:t>Regional Perturbation Balance places phantoms with minimal interference</a:t>
                      </a:r>
                    </a:p>
                  </a:txBody>
                  <a:tcPr marL="73152" marR="73152" marT="36576" marB="36576" anchor="ctr">
                    <a:solidFill>
                      <a:srgbClr val="F2F2F2"/>
                    </a:solidFill>
                  </a:tcPr>
                </a:tc>
                <a:tc>
                  <a:txBody>
                    <a:bodyPr/>
                    <a:lstStyle/>
                    <a:p>
                      <a:r>
                        <a:rPr sz="1600" b="0" i="0">
                          <a:solidFill>
                            <a:srgbClr val="404040"/>
                          </a:solidFill>
                        </a:rPr>
                        <a:t>Candidates 101 → ~19k; 15.2 → 41.4 ms</a:t>
                      </a:r>
                    </a:p>
                  </a:txBody>
                  <a:tcPr marL="73152" marR="73152" marT="36576" marB="36576" anchor="ctr">
                    <a:solidFill>
                      <a:srgbClr val="F2F2F2"/>
                    </a:solidFill>
                  </a:tcPr>
                </a:tc>
                <a:extLst>
                  <a:ext uri="{0D108BD9-81ED-4DB2-BD59-A6C34878D82A}">
                    <a16:rowId xmlns:a16="http://schemas.microsoft.com/office/drawing/2014/main" val="10004"/>
                  </a:ext>
                </a:extLst>
              </a:tr>
              <a:tr h="804672">
                <a:tc>
                  <a:txBody>
                    <a:bodyPr/>
                    <a:lstStyle/>
                    <a:p>
                      <a:r>
                        <a:rPr sz="1600" b="1" i="0">
                          <a:solidFill>
                            <a:srgbClr val="404040"/>
                          </a:solidFill>
                        </a:rPr>
                        <a:t>Steal Now, Attack Later (2024)</a:t>
                      </a:r>
                    </a:p>
                  </a:txBody>
                  <a:tcPr marL="73152" marR="73152" marT="36576" marB="36576" anchor="ctr">
                    <a:solidFill>
                      <a:srgbClr val="FFFFFF"/>
                    </a:solidFill>
                  </a:tcPr>
                </a:tc>
                <a:tc>
                  <a:txBody>
                    <a:bodyPr/>
                    <a:lstStyle/>
                    <a:p>
                      <a:r>
                        <a:rPr sz="1600" b="0" i="0">
                          <a:solidFill>
                            <a:srgbClr val="404040"/>
                          </a:solidFill>
                        </a:rPr>
                        <a:t>Black-box ghost objects from reusable components</a:t>
                      </a:r>
                    </a:p>
                  </a:txBody>
                  <a:tcPr marL="73152" marR="73152" marT="36576" marB="36576" anchor="ctr">
                    <a:solidFill>
                      <a:srgbClr val="FFFFFF"/>
                    </a:solidFill>
                  </a:tcPr>
                </a:tc>
                <a:tc>
                  <a:txBody>
                    <a:bodyPr/>
                    <a:lstStyle/>
                    <a:p>
                      <a:r>
                        <a:rPr sz="1600" b="0" i="0">
                          <a:solidFill>
                            <a:srgbClr val="404040"/>
                          </a:solidFill>
                        </a:rPr>
                        <a:t>Works on common detectors and a commercial API, &lt; $1 per example</a:t>
                      </a:r>
                    </a:p>
                  </a:txBody>
                  <a:tcPr marL="73152" marR="73152" marT="36576" marB="36576" anchor="ctr">
                    <a:solidFill>
                      <a:srgbClr val="FFFFFF"/>
                    </a:solidFill>
                  </a:tcPr>
                </a:tc>
                <a:extLst>
                  <a:ext uri="{0D108BD9-81ED-4DB2-BD59-A6C34878D82A}">
                    <a16:rowId xmlns:a16="http://schemas.microsoft.com/office/drawing/2014/main" val="10005"/>
                  </a:ext>
                </a:extLst>
              </a:tr>
            </a:tbl>
          </a:graphicData>
        </a:graphic>
      </p:graphicFrame>
      <p:sp>
        <p:nvSpPr>
          <p:cNvPr id="7"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Gu et al., Latency Attacks survey, arXiv:2609.36732, Sec. 4.1 and Table 3. Numbers as reported; setups differ.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Groundswell: Stealth vs. Strength</a:t>
            </a:r>
          </a:p>
        </p:txBody>
      </p:sp>
      <p:sp>
        <p:nvSpPr>
          <p:cNvPr id="3" name="Content Placeholder 2"/>
          <p:cNvSpPr>
            <a:spLocks noGrp="1"/>
          </p:cNvSpPr>
          <p:nvPr>
            <p:ph idx="1"/>
          </p:nvPr>
        </p:nvSpPr>
        <p:spPr>
          <a:xfrm>
            <a:off x="621792" y="1371600"/>
            <a:ext cx="5577840" cy="5029200"/>
          </a:xfrm>
        </p:spPr>
        <p:txBody>
          <a:bodyPr wrap="square">
            <a:noAutofit/>
          </a:bodyPr>
          <a:lstStyle/>
          <a:p>
            <a:pPr>
              <a:spcBef>
                <a:spcPts val="700"/>
              </a:spcBef>
            </a:pPr>
            <a:r>
              <a:rPr sz="2000" b="0" i="0"/>
              <a:t>Same attack, two operating points on YOLOv5s (desktop GPU)</a:t>
            </a:r>
          </a:p>
          <a:p>
            <a:pPr>
              <a:spcBef>
                <a:spcPts val="700"/>
              </a:spcBef>
            </a:pPr>
            <a:r>
              <a:rPr sz="2000" b="1" i="0"/>
              <a:t>Stealthy</a:t>
            </a:r>
            <a:r>
              <a:rPr sz="2000" b="0" i="0"/>
              <a:t>: ~13,000 candidates, </a:t>
            </a:r>
            <a:r>
              <a:rPr sz="2000" b="1" i="0"/>
              <a:t>64 %</a:t>
            </a:r>
            <a:r>
              <a:rPr sz="2000" b="0" i="0"/>
              <a:t> of original detections kept, 24.0 ms: still under a 30 ms budget</a:t>
            </a:r>
          </a:p>
          <a:p>
            <a:pPr>
              <a:spcBef>
                <a:spcPts val="700"/>
              </a:spcBef>
            </a:pPr>
            <a:r>
              <a:rPr sz="2000" b="1" i="0"/>
              <a:t>Aggressive</a:t>
            </a:r>
            <a:r>
              <a:rPr sz="2000" b="0" i="0"/>
              <a:t>: ~19,000 candidates, only </a:t>
            </a:r>
            <a:r>
              <a:rPr sz="2000" b="1" i="0"/>
              <a:t>18 %</a:t>
            </a:r>
            <a:r>
              <a:rPr sz="2000" b="0" i="0"/>
              <a:t> recall kept, 41.4 ms: over budget, but the detector is largely blinded</a:t>
            </a:r>
          </a:p>
          <a:p>
            <a:pPr>
              <a:spcBef>
                <a:spcPts val="700"/>
              </a:spcBef>
            </a:pPr>
            <a:r>
              <a:rPr sz="2000" b="0" i="0"/>
              <a:t>A </a:t>
            </a:r>
            <a:r>
              <a:rPr sz="2000" b="1" i="0"/>
              <a:t>188×</a:t>
            </a:r>
            <a:r>
              <a:rPr sz="2000" b="0" i="0"/>
              <a:t> rise in candidates gives only </a:t>
            </a:r>
            <a:r>
              <a:rPr sz="2000" b="1" i="0"/>
              <a:t>2.7×</a:t>
            </a:r>
            <a:r>
              <a:rPr sz="2000" b="0" i="0"/>
              <a:t> end-to-end latency: NMS is a small part of the pipeline (Part 5)</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16</a:t>
            </a:fld>
            <a:endParaRPr lang="en-US"/>
          </a:p>
        </p:txBody>
      </p:sp>
      <p:pic>
        <p:nvPicPr>
          <p:cNvPr id="7" name="Picture 6" descr="groundswell.png"/>
          <p:cNvPicPr>
            <a:picLocks noChangeAspect="1"/>
          </p:cNvPicPr>
          <p:nvPr/>
        </p:nvPicPr>
        <p:blipFill>
          <a:blip r:embed="rId3"/>
          <a:stretch>
            <a:fillRect/>
          </a:stretch>
        </p:blipFill>
        <p:spPr>
          <a:xfrm>
            <a:off x="6473952" y="1494845"/>
            <a:ext cx="5120640" cy="3868309"/>
          </a:xfrm>
          <a:prstGeom prst="rect">
            <a:avLst/>
          </a:prstGeom>
        </p:spPr>
      </p:pic>
      <p:sp>
        <p:nvSpPr>
          <p:cNvPr id="8"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Groundswell (Xia, Gao, Shi, VehicleSec 2026), as reported in Gu et al., Latency Attacks survey, arXiv:2609.36732, Sec. 4.1. Chart redrawn from the reported values.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a:t>Physical Delivery: What Is Actually Shown</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17</a:t>
            </a:fld>
            <a:endParaRPr lang="en-US"/>
          </a:p>
        </p:txBody>
      </p:sp>
      <p:graphicFrame>
        <p:nvGraphicFramePr>
          <p:cNvPr id="6" name="Table 5"/>
          <p:cNvGraphicFramePr>
            <a:graphicFrameLocks noGrp="1"/>
          </p:cNvGraphicFramePr>
          <p:nvPr/>
        </p:nvGraphicFramePr>
        <p:xfrm>
          <a:off x="621792" y="1371600"/>
          <a:ext cx="10972798" cy="3657600"/>
        </p:xfrm>
        <a:graphic>
          <a:graphicData uri="http://schemas.openxmlformats.org/drawingml/2006/table">
            <a:tbl>
              <a:tblPr firstRow="1" bandRow="1">
                <a:tableStyleId>{5C22544A-7EE6-4342-B048-85BDC9FD1C3A}</a:tableStyleId>
              </a:tblPr>
              <a:tblGrid>
                <a:gridCol w="2244436">
                  <a:extLst>
                    <a:ext uri="{9D8B030D-6E8A-4147-A177-3AD203B41FA5}">
                      <a16:colId xmlns:a16="http://schemas.microsoft.com/office/drawing/2014/main" val="20000"/>
                    </a:ext>
                  </a:extLst>
                </a:gridCol>
                <a:gridCol w="3574472">
                  <a:extLst>
                    <a:ext uri="{9D8B030D-6E8A-4147-A177-3AD203B41FA5}">
                      <a16:colId xmlns:a16="http://schemas.microsoft.com/office/drawing/2014/main" val="20001"/>
                    </a:ext>
                  </a:extLst>
                </a:gridCol>
                <a:gridCol w="1995054">
                  <a:extLst>
                    <a:ext uri="{9D8B030D-6E8A-4147-A177-3AD203B41FA5}">
                      <a16:colId xmlns:a16="http://schemas.microsoft.com/office/drawing/2014/main" val="20002"/>
                    </a:ext>
                  </a:extLst>
                </a:gridCol>
                <a:gridCol w="3158836">
                  <a:extLst>
                    <a:ext uri="{9D8B030D-6E8A-4147-A177-3AD203B41FA5}">
                      <a16:colId xmlns:a16="http://schemas.microsoft.com/office/drawing/2014/main" val="20003"/>
                    </a:ext>
                  </a:extLst>
                </a:gridCol>
              </a:tblGrid>
              <a:tr h="914400">
                <a:tc>
                  <a:txBody>
                    <a:bodyPr/>
                    <a:lstStyle/>
                    <a:p>
                      <a:r>
                        <a:rPr sz="1700" b="1" i="0">
                          <a:solidFill>
                            <a:srgbClr val="FFFFFF"/>
                          </a:solidFill>
                        </a:rPr>
                        <a:t>Attack</a:t>
                      </a:r>
                    </a:p>
                  </a:txBody>
                  <a:tcPr marL="73152" marR="73152" marT="36576" marB="36576" anchor="ctr">
                    <a:solidFill>
                      <a:srgbClr val="121981"/>
                    </a:solidFill>
                  </a:tcPr>
                </a:tc>
                <a:tc>
                  <a:txBody>
                    <a:bodyPr/>
                    <a:lstStyle/>
                    <a:p>
                      <a:r>
                        <a:rPr sz="1700" b="1" i="0">
                          <a:solidFill>
                            <a:srgbClr val="FFFFFF"/>
                          </a:solidFill>
                        </a:rPr>
                        <a:t>Physical channel</a:t>
                      </a:r>
                    </a:p>
                  </a:txBody>
                  <a:tcPr marL="73152" marR="73152" marT="36576" marB="36576" anchor="ctr">
                    <a:solidFill>
                      <a:srgbClr val="121981"/>
                    </a:solidFill>
                  </a:tcPr>
                </a:tc>
                <a:tc>
                  <a:txBody>
                    <a:bodyPr/>
                    <a:lstStyle/>
                    <a:p>
                      <a:r>
                        <a:rPr sz="1700" b="1" i="0">
                          <a:solidFill>
                            <a:srgbClr val="FFFFFF"/>
                          </a:solidFill>
                        </a:rPr>
                        <a:t>Evidence level</a:t>
                      </a:r>
                    </a:p>
                  </a:txBody>
                  <a:tcPr marL="73152" marR="73152" marT="36576" marB="36576" anchor="ctr">
                    <a:solidFill>
                      <a:srgbClr val="121981"/>
                    </a:solidFill>
                  </a:tcPr>
                </a:tc>
                <a:tc>
                  <a:txBody>
                    <a:bodyPr/>
                    <a:lstStyle/>
                    <a:p>
                      <a:r>
                        <a:rPr sz="1700" b="1" i="0">
                          <a:solidFill>
                            <a:srgbClr val="FFFFFF"/>
                          </a:solidFill>
                        </a:rPr>
                        <a:t>Reported</a:t>
                      </a:r>
                    </a:p>
                  </a:txBody>
                  <a:tcPr marL="73152" marR="73152" marT="36576" marB="36576" anchor="ctr">
                    <a:solidFill>
                      <a:srgbClr val="121981"/>
                    </a:solidFill>
                  </a:tcPr>
                </a:tc>
                <a:extLst>
                  <a:ext uri="{0D108BD9-81ED-4DB2-BD59-A6C34878D82A}">
                    <a16:rowId xmlns:a16="http://schemas.microsoft.com/office/drawing/2014/main" val="10000"/>
                  </a:ext>
                </a:extLst>
              </a:tr>
              <a:tr h="914400">
                <a:tc>
                  <a:txBody>
                    <a:bodyPr/>
                    <a:lstStyle/>
                    <a:p>
                      <a:r>
                        <a:rPr sz="1700" b="1" i="0">
                          <a:solidFill>
                            <a:srgbClr val="404040"/>
                          </a:solidFill>
                        </a:rPr>
                        <a:t>DetStorm (IEEE S&amp;P 2025)</a:t>
                      </a:r>
                    </a:p>
                  </a:txBody>
                  <a:tcPr marL="73152" marR="73152" marT="36576" marB="36576" anchor="ctr">
                    <a:solidFill>
                      <a:srgbClr val="FFFFFF"/>
                    </a:solidFill>
                  </a:tcPr>
                </a:tc>
                <a:tc>
                  <a:txBody>
                    <a:bodyPr/>
                    <a:lstStyle/>
                    <a:p>
                      <a:r>
                        <a:rPr sz="1700" b="0" i="0">
                          <a:solidFill>
                            <a:srgbClr val="404040"/>
                          </a:solidFill>
                        </a:rPr>
                        <a:t>Projected / placed objects, multiple NMS variants</a:t>
                      </a:r>
                    </a:p>
                  </a:txBody>
                  <a:tcPr marL="73152" marR="73152" marT="36576" marB="36576" anchor="ctr">
                    <a:solidFill>
                      <a:srgbClr val="FFFFFF"/>
                    </a:solidFill>
                  </a:tcPr>
                </a:tc>
                <a:tc>
                  <a:txBody>
                    <a:bodyPr/>
                    <a:lstStyle/>
                    <a:p>
                      <a:r>
                        <a:rPr sz="1700" b="0" i="0">
                          <a:solidFill>
                            <a:srgbClr val="404040"/>
                          </a:solidFill>
                        </a:rPr>
                        <a:t>Target hardware</a:t>
                      </a:r>
                    </a:p>
                  </a:txBody>
                  <a:tcPr marL="73152" marR="73152" marT="36576" marB="36576" anchor="ctr">
                    <a:solidFill>
                      <a:srgbClr val="FFFFFF"/>
                    </a:solidFill>
                  </a:tcPr>
                </a:tc>
                <a:tc>
                  <a:txBody>
                    <a:bodyPr/>
                    <a:lstStyle/>
                    <a:p>
                      <a:r>
                        <a:rPr sz="1700" b="0" i="0">
                          <a:solidFill>
                            <a:srgbClr val="404040"/>
                          </a:solidFill>
                        </a:rPr>
                        <a:t>+506 % detected objects; delays up to 8.1 s</a:t>
                      </a:r>
                    </a:p>
                  </a:txBody>
                  <a:tcPr marL="73152" marR="73152" marT="36576" marB="36576" anchor="ctr">
                    <a:solidFill>
                      <a:srgbClr val="FFFFFF"/>
                    </a:solidFill>
                  </a:tcPr>
                </a:tc>
                <a:extLst>
                  <a:ext uri="{0D108BD9-81ED-4DB2-BD59-A6C34878D82A}">
                    <a16:rowId xmlns:a16="http://schemas.microsoft.com/office/drawing/2014/main" val="10001"/>
                  </a:ext>
                </a:extLst>
              </a:tr>
              <a:tr h="914400">
                <a:tc>
                  <a:txBody>
                    <a:bodyPr/>
                    <a:lstStyle/>
                    <a:p>
                      <a:r>
                        <a:rPr sz="1700" b="1" i="0">
                          <a:solidFill>
                            <a:srgbClr val="404040"/>
                          </a:solidFill>
                        </a:rPr>
                        <a:t>SlowPerception (2024)</a:t>
                      </a:r>
                    </a:p>
                  </a:txBody>
                  <a:tcPr marL="73152" marR="73152" marT="36576" marB="36576" anchor="ctr">
                    <a:solidFill>
                      <a:srgbClr val="F2F2F2"/>
                    </a:solidFill>
                  </a:tcPr>
                </a:tc>
                <a:tc>
                  <a:txBody>
                    <a:bodyPr/>
                    <a:lstStyle/>
                    <a:p>
                      <a:r>
                        <a:rPr sz="1700" b="0" i="0">
                          <a:solidFill>
                            <a:srgbClr val="404040"/>
                          </a:solidFill>
                        </a:rPr>
                        <a:t>Projector universal perturbation loading NMS and the tracker</a:t>
                      </a:r>
                    </a:p>
                  </a:txBody>
                  <a:tcPr marL="73152" marR="73152" marT="36576" marB="36576" anchor="ctr">
                    <a:solidFill>
                      <a:srgbClr val="F2F2F2"/>
                    </a:solidFill>
                  </a:tcPr>
                </a:tc>
                <a:tc>
                  <a:txBody>
                    <a:bodyPr/>
                    <a:lstStyle/>
                    <a:p>
                      <a:r>
                        <a:rPr sz="1700" b="0" i="0">
                          <a:solidFill>
                            <a:srgbClr val="404040"/>
                          </a:solidFill>
                        </a:rPr>
                        <a:t>Closed-loop simulation</a:t>
                      </a:r>
                    </a:p>
                  </a:txBody>
                  <a:tcPr marL="73152" marR="73152" marT="36576" marB="36576" anchor="ctr">
                    <a:solidFill>
                      <a:srgbClr val="F2F2F2"/>
                    </a:solidFill>
                  </a:tcPr>
                </a:tc>
                <a:tc>
                  <a:txBody>
                    <a:bodyPr/>
                    <a:lstStyle/>
                    <a:p>
                      <a:r>
                        <a:rPr sz="1700" b="0" i="0">
                          <a:solidFill>
                            <a:srgbClr val="404040"/>
                          </a:solidFill>
                        </a:rPr>
                        <a:t>Avg. 2.5 s latency; 97 % collision rate</a:t>
                      </a:r>
                    </a:p>
                  </a:txBody>
                  <a:tcPr marL="73152" marR="73152" marT="36576" marB="36576" anchor="ctr">
                    <a:solidFill>
                      <a:srgbClr val="F2F2F2"/>
                    </a:solidFill>
                  </a:tcPr>
                </a:tc>
                <a:extLst>
                  <a:ext uri="{0D108BD9-81ED-4DB2-BD59-A6C34878D82A}">
                    <a16:rowId xmlns:a16="http://schemas.microsoft.com/office/drawing/2014/main" val="10002"/>
                  </a:ext>
                </a:extLst>
              </a:tr>
              <a:tr h="914400">
                <a:tc>
                  <a:txBody>
                    <a:bodyPr/>
                    <a:lstStyle/>
                    <a:p>
                      <a:r>
                        <a:rPr sz="1700" b="1" i="0">
                          <a:solidFill>
                            <a:srgbClr val="404040"/>
                          </a:solidFill>
                        </a:rPr>
                        <a:t>Groundswell (2026)</a:t>
                      </a:r>
                    </a:p>
                  </a:txBody>
                  <a:tcPr marL="73152" marR="73152" marT="36576" marB="36576" anchor="ctr">
                    <a:solidFill>
                      <a:srgbClr val="FFFFFF"/>
                    </a:solidFill>
                  </a:tcPr>
                </a:tc>
                <a:tc>
                  <a:txBody>
                    <a:bodyPr/>
                    <a:lstStyle/>
                    <a:p>
                      <a:r>
                        <a:rPr sz="1700" b="0" i="0">
                          <a:solidFill>
                            <a:srgbClr val="404040"/>
                          </a:solidFill>
                        </a:rPr>
                        <a:t>Lens sticker or projection (proposed)</a:t>
                      </a:r>
                    </a:p>
                  </a:txBody>
                  <a:tcPr marL="73152" marR="73152" marT="36576" marB="36576" anchor="ctr">
                    <a:solidFill>
                      <a:srgbClr val="FFFFFF"/>
                    </a:solidFill>
                  </a:tcPr>
                </a:tc>
                <a:tc>
                  <a:txBody>
                    <a:bodyPr/>
                    <a:lstStyle/>
                    <a:p>
                      <a:r>
                        <a:rPr sz="1700" b="0" i="0">
                          <a:solidFill>
                            <a:srgbClr val="404040"/>
                          </a:solidFill>
                        </a:rPr>
                        <a:t>Digital, GPU-timed</a:t>
                      </a:r>
                    </a:p>
                  </a:txBody>
                  <a:tcPr marL="73152" marR="73152" marT="36576" marB="36576" anchor="ctr">
                    <a:solidFill>
                      <a:srgbClr val="FFFFFF"/>
                    </a:solidFill>
                  </a:tcPr>
                </a:tc>
                <a:tc>
                  <a:txBody>
                    <a:bodyPr/>
                    <a:lstStyle/>
                    <a:p>
                      <a:r>
                        <a:rPr sz="1700" b="0" i="0">
                          <a:solidFill>
                            <a:srgbClr val="404040"/>
                          </a:solidFill>
                        </a:rPr>
                        <a:t>Patches not optimized for physical deployment</a:t>
                      </a:r>
                    </a:p>
                  </a:txBody>
                  <a:tcPr marL="73152" marR="73152" marT="36576" marB="36576" anchor="ctr">
                    <a:solidFill>
                      <a:srgbClr val="FFFFFF"/>
                    </a:solidFill>
                  </a:tcPr>
                </a:tc>
                <a:extLst>
                  <a:ext uri="{0D108BD9-81ED-4DB2-BD59-A6C34878D82A}">
                    <a16:rowId xmlns:a16="http://schemas.microsoft.com/office/drawing/2014/main" val="10003"/>
                  </a:ext>
                </a:extLst>
              </a:tr>
            </a:tbl>
          </a:graphicData>
        </a:graphic>
      </p:graphicFrame>
      <p:sp>
        <p:nvSpPr>
          <p:cNvPr id="7" name="TextBox 6"/>
          <p:cNvSpPr txBox="1"/>
          <p:nvPr/>
        </p:nvSpPr>
        <p:spPr>
          <a:xfrm>
            <a:off x="621792" y="5669280"/>
            <a:ext cx="10972800" cy="731520"/>
          </a:xfrm>
          <a:prstGeom prst="rect">
            <a:avLst/>
          </a:prstGeom>
          <a:noFill/>
        </p:spPr>
        <p:txBody>
          <a:bodyPr wrap="square" lIns="45720" tIns="27432" rIns="45720" bIns="27432">
            <a:spAutoFit/>
          </a:bodyPr>
          <a:lstStyle/>
          <a:p>
            <a:r>
              <a:rPr sz="1900" b="0" i="0">
                <a:solidFill>
                  <a:srgbClr val="121981"/>
                </a:solidFill>
              </a:rPr>
              <a:t>Physical delivery is shown in pieces (projector + hardware timing, or projector + simulator). The survey notes that no entry denotes a full on-road deployment.</a:t>
            </a:r>
          </a:p>
        </p:txBody>
      </p:sp>
      <p:sp>
        <p:nvSpPr>
          <p:cNvPr id="8"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Gu et al., Latency Attacks survey, arXiv:2609.36732, Table 3 and Sec. 4.1-4.2.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Reality Check: EVADE (NeurIPS 2025)</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18</a:t>
            </a:fld>
            <a:endParaRPr lang="en-US"/>
          </a:p>
        </p:txBody>
      </p:sp>
      <p:sp>
        <p:nvSpPr>
          <p:cNvPr id="6" name="TextBox 5"/>
          <p:cNvSpPr txBox="1"/>
          <p:nvPr/>
        </p:nvSpPr>
        <p:spPr>
          <a:xfrm>
            <a:off x="621792" y="1371600"/>
            <a:ext cx="3657600" cy="822960"/>
          </a:xfrm>
          <a:prstGeom prst="rect">
            <a:avLst/>
          </a:prstGeom>
          <a:noFill/>
        </p:spPr>
        <p:txBody>
          <a:bodyPr wrap="square" lIns="45720" tIns="27432" rIns="45720" bIns="27432" anchor="ctr">
            <a:spAutoFit/>
          </a:bodyPr>
          <a:lstStyle/>
          <a:p>
            <a:pPr algn="ctr"/>
            <a:r>
              <a:rPr sz="4400" b="1" i="0">
                <a:solidFill>
                  <a:srgbClr val="121981"/>
                </a:solidFill>
              </a:rPr>
              <a:t>114</a:t>
            </a:r>
          </a:p>
        </p:txBody>
      </p:sp>
      <p:sp>
        <p:nvSpPr>
          <p:cNvPr id="7" name="TextBox 6"/>
          <p:cNvSpPr txBox="1"/>
          <p:nvPr/>
        </p:nvSpPr>
        <p:spPr>
          <a:xfrm>
            <a:off x="621792" y="2212848"/>
            <a:ext cx="3657600" cy="640080"/>
          </a:xfrm>
          <a:prstGeom prst="rect">
            <a:avLst/>
          </a:prstGeom>
          <a:noFill/>
        </p:spPr>
        <p:txBody>
          <a:bodyPr wrap="square" lIns="45720" tIns="27432" rIns="45720" bIns="27432">
            <a:spAutoFit/>
          </a:bodyPr>
          <a:lstStyle/>
          <a:p>
            <a:pPr algn="ctr"/>
            <a:r>
              <a:rPr sz="1600" b="0" i="0">
                <a:solidFill>
                  <a:srgbClr val="404040"/>
                </a:solidFill>
              </a:rPr>
              <a:t>adversarial datasets</a:t>
            </a:r>
          </a:p>
        </p:txBody>
      </p:sp>
      <p:sp>
        <p:nvSpPr>
          <p:cNvPr id="8" name="TextBox 7"/>
          <p:cNvSpPr txBox="1"/>
          <p:nvPr/>
        </p:nvSpPr>
        <p:spPr>
          <a:xfrm>
            <a:off x="4279392" y="1371600"/>
            <a:ext cx="3657600" cy="822960"/>
          </a:xfrm>
          <a:prstGeom prst="rect">
            <a:avLst/>
          </a:prstGeom>
          <a:noFill/>
        </p:spPr>
        <p:txBody>
          <a:bodyPr wrap="square" lIns="45720" tIns="27432" rIns="45720" bIns="27432" anchor="ctr">
            <a:spAutoFit/>
          </a:bodyPr>
          <a:lstStyle/>
          <a:p>
            <a:pPr algn="ctr"/>
            <a:r>
              <a:rPr sz="4400" b="1" i="0">
                <a:solidFill>
                  <a:srgbClr val="121981"/>
                </a:solidFill>
              </a:rPr>
              <a:t>15 / 7</a:t>
            </a:r>
          </a:p>
        </p:txBody>
      </p:sp>
      <p:sp>
        <p:nvSpPr>
          <p:cNvPr id="9" name="TextBox 8"/>
          <p:cNvSpPr txBox="1"/>
          <p:nvPr/>
        </p:nvSpPr>
        <p:spPr>
          <a:xfrm>
            <a:off x="4279392" y="2212848"/>
            <a:ext cx="3657600" cy="640080"/>
          </a:xfrm>
          <a:prstGeom prst="rect">
            <a:avLst/>
          </a:prstGeom>
          <a:noFill/>
        </p:spPr>
        <p:txBody>
          <a:bodyPr wrap="square" lIns="45720" tIns="27432" rIns="45720" bIns="27432">
            <a:spAutoFit/>
          </a:bodyPr>
          <a:lstStyle/>
          <a:p>
            <a:pPr algn="ctr"/>
            <a:r>
              <a:rPr sz="1600" b="0" i="0">
                <a:solidFill>
                  <a:srgbClr val="404040"/>
                </a:solidFill>
              </a:rPr>
              <a:t>YOLO models / hardware platforms</a:t>
            </a:r>
          </a:p>
        </p:txBody>
      </p:sp>
      <p:sp>
        <p:nvSpPr>
          <p:cNvPr id="10" name="TextBox 9"/>
          <p:cNvSpPr txBox="1"/>
          <p:nvPr/>
        </p:nvSpPr>
        <p:spPr>
          <a:xfrm>
            <a:off x="7936992" y="1371600"/>
            <a:ext cx="3657600" cy="822960"/>
          </a:xfrm>
          <a:prstGeom prst="rect">
            <a:avLst/>
          </a:prstGeom>
          <a:noFill/>
        </p:spPr>
        <p:txBody>
          <a:bodyPr wrap="square" lIns="45720" tIns="27432" rIns="45720" bIns="27432" anchor="ctr">
            <a:spAutoFit/>
          </a:bodyPr>
          <a:lstStyle/>
          <a:p>
            <a:pPr algn="ctr"/>
            <a:r>
              <a:rPr sz="4400" b="1" i="0">
                <a:solidFill>
                  <a:srgbClr val="B85410"/>
                </a:solidFill>
              </a:rPr>
              <a:t>25k vs 8k</a:t>
            </a:r>
          </a:p>
        </p:txBody>
      </p:sp>
      <p:sp>
        <p:nvSpPr>
          <p:cNvPr id="11" name="TextBox 10"/>
          <p:cNvSpPr txBox="1"/>
          <p:nvPr/>
        </p:nvSpPr>
        <p:spPr>
          <a:xfrm>
            <a:off x="7936992" y="2212848"/>
            <a:ext cx="3657600" cy="640080"/>
          </a:xfrm>
          <a:prstGeom prst="rect">
            <a:avLst/>
          </a:prstGeom>
          <a:noFill/>
        </p:spPr>
        <p:txBody>
          <a:bodyPr wrap="square" lIns="45720" tIns="27432" rIns="45720" bIns="27432">
            <a:spAutoFit/>
          </a:bodyPr>
          <a:lstStyle/>
          <a:p>
            <a:pPr algn="ctr"/>
            <a:r>
              <a:rPr sz="1600" b="0" i="0">
                <a:solidFill>
                  <a:srgbClr val="404040"/>
                </a:solidFill>
              </a:rPr>
              <a:t>pre-NMS proposal cap</a:t>
            </a:r>
          </a:p>
          <a:p>
            <a:pPr algn="ctr"/>
            <a:r>
              <a:rPr sz="1600" b="0" i="0">
                <a:solidFill>
                  <a:srgbClr val="404040"/>
                </a:solidFill>
              </a:rPr>
              <a:t>YOLOv5 vs. YOLOv8</a:t>
            </a:r>
          </a:p>
        </p:txBody>
      </p:sp>
      <p:sp>
        <p:nvSpPr>
          <p:cNvPr id="12" name="Rectangle 11"/>
          <p:cNvSpPr/>
          <p:nvPr/>
        </p:nvSpPr>
        <p:spPr>
          <a:xfrm>
            <a:off x="621792" y="3429000"/>
            <a:ext cx="5394960" cy="2788920"/>
          </a:xfrm>
          <a:prstGeom prst="rect">
            <a:avLst/>
          </a:prstGeom>
          <a:solidFill>
            <a:srgbClr val="E3F4F4"/>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36576" rIns="137160" bIns="36576" rtlCol="0" anchor="t"/>
          <a:lstStyle/>
          <a:p>
            <a:pPr algn="l"/>
            <a:r>
              <a:rPr sz="2000" b="1" i="0">
                <a:solidFill>
                  <a:srgbClr val="404040"/>
                </a:solidFill>
              </a:rPr>
              <a:t>Findings</a:t>
            </a:r>
          </a:p>
          <a:p>
            <a:pPr algn="l"/>
            <a:r>
              <a:rPr sz="2000" b="0" i="0">
                <a:solidFill>
                  <a:srgbClr val="404040"/>
                </a:solidFill>
              </a:rPr>
              <a:t>Attacks do not transfer across YOLO versions or sizes</a:t>
            </a:r>
          </a:p>
          <a:p>
            <a:pPr algn="l"/>
            <a:r>
              <a:rPr sz="2000" b="0" i="0">
                <a:solidFill>
                  <a:srgbClr val="404040"/>
                </a:solidFill>
              </a:rPr>
              <a:t>Universal patches fail across datasets</a:t>
            </a:r>
          </a:p>
          <a:p>
            <a:pPr algn="l"/>
            <a:r>
              <a:rPr sz="2000" b="0" i="0">
                <a:solidFill>
                  <a:srgbClr val="404040"/>
                </a:solidFill>
              </a:rPr>
              <a:t>Three defenses removed the effect on post-NMS counts</a:t>
            </a:r>
          </a:p>
          <a:p>
            <a:pPr algn="l"/>
            <a:r>
              <a:rPr sz="2000" b="0" i="0">
                <a:solidFill>
                  <a:srgbClr val="404040"/>
                </a:solidFill>
              </a:rPr>
              <a:t>Analytically, GPU NMS cannot reach 100-500 ms budgets</a:t>
            </a:r>
          </a:p>
        </p:txBody>
      </p:sp>
      <p:sp>
        <p:nvSpPr>
          <p:cNvPr id="13" name="Rectangle 12"/>
          <p:cNvSpPr/>
          <p:nvPr/>
        </p:nvSpPr>
        <p:spPr>
          <a:xfrm>
            <a:off x="6199632" y="3429000"/>
            <a:ext cx="5394960" cy="2788920"/>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36576" rIns="137160" bIns="36576" rtlCol="0" anchor="t"/>
          <a:lstStyle/>
          <a:p>
            <a:pPr algn="l"/>
            <a:r>
              <a:rPr sz="2000" b="1" i="0">
                <a:solidFill>
                  <a:srgbClr val="404040"/>
                </a:solidFill>
              </a:rPr>
              <a:t>Limits</a:t>
            </a:r>
          </a:p>
          <a:p>
            <a:pPr algn="l"/>
            <a:r>
              <a:rPr sz="2000" b="0" i="0">
                <a:solidFill>
                  <a:srgbClr val="404040"/>
                </a:solidFill>
              </a:rPr>
              <a:t>One detector family, one metric (post-NMS box count)</a:t>
            </a:r>
          </a:p>
          <a:p>
            <a:pPr algn="l"/>
            <a:r>
              <a:rPr sz="2000" b="0" i="0">
                <a:solidFill>
                  <a:srgbClr val="404040"/>
                </a:solidFill>
              </a:rPr>
              <a:t>DetStorm excluded (no public code)</a:t>
            </a:r>
          </a:p>
          <a:p>
            <a:pPr algn="l"/>
            <a:r>
              <a:rPr sz="2000" b="0" i="0">
                <a:solidFill>
                  <a:srgbClr val="404040"/>
                </a:solidFill>
              </a:rPr>
              <a:t>Not shown: that such attacks are impossible</a:t>
            </a:r>
          </a:p>
          <a:p>
            <a:pPr algn="l"/>
            <a:r>
              <a:rPr sz="2000" b="0" i="0">
                <a:solidFill>
                  <a:srgbClr val="404040"/>
                </a:solidFill>
              </a:rPr>
              <a:t>Amplification belongs to an attack, model, configuration triple</a:t>
            </a:r>
          </a:p>
        </p:txBody>
      </p:sp>
      <p:sp>
        <p:nvSpPr>
          <p:cNvPr id="14"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Monteuuis, Chen, Petit, Latency NMS Attacks: Is It Real Life or Is It Just Fantasy?, NeurIPS 2025; survey Sec. 4.1.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a:t>Tracking: A Second, Stateful Bottleneck</a:t>
            </a:r>
          </a:p>
        </p:txBody>
      </p:sp>
      <p:sp>
        <p:nvSpPr>
          <p:cNvPr id="3" name="Content Placeholder 2"/>
          <p:cNvSpPr>
            <a:spLocks noGrp="1"/>
          </p:cNvSpPr>
          <p:nvPr>
            <p:ph idx="1"/>
          </p:nvPr>
        </p:nvSpPr>
        <p:spPr>
          <a:xfrm>
            <a:off x="621792" y="1325880"/>
            <a:ext cx="10972800" cy="5029200"/>
          </a:xfrm>
        </p:spPr>
        <p:txBody>
          <a:bodyPr wrap="square">
            <a:noAutofit/>
          </a:bodyPr>
          <a:lstStyle/>
          <a:p>
            <a:pPr>
              <a:spcBef>
                <a:spcPts val="800"/>
              </a:spcBef>
            </a:pPr>
            <a:r>
              <a:rPr sz="2400" b="0" i="0"/>
              <a:t>Tracker (SORT / ByteTrack style): predict each track, </a:t>
            </a:r>
            <a:r>
              <a:rPr sz="2400" b="1" i="0"/>
              <a:t>associate</a:t>
            </a:r>
            <a:r>
              <a:rPr sz="2400" b="0" i="0"/>
              <a:t> detections to tracks, update, spawn, retire (L4.2)</a:t>
            </a:r>
          </a:p>
          <a:p>
            <a:pPr>
              <a:spcBef>
                <a:spcPts val="800"/>
              </a:spcBef>
            </a:pPr>
            <a:r>
              <a:rPr sz="2400" b="0" i="0"/>
              <a:t>With M tracks and N detections, building the association matrix costs </a:t>
            </a:r>
            <a:r>
              <a:rPr sz="2400" b="1" i="0"/>
              <a:t>O(M·N)</a:t>
            </a:r>
            <a:r>
              <a:rPr sz="2400" b="0" i="0"/>
              <a:t>; assignment can be higher (e.g., O(max(M,N)³) for Hungarian)</a:t>
            </a:r>
          </a:p>
          <a:p>
            <a:pPr>
              <a:spcBef>
                <a:spcPts val="800"/>
              </a:spcBef>
            </a:pPr>
            <a:r>
              <a:rPr sz="2400" b="0" i="0"/>
              <a:t>Key difference from NMS: the tracker has </a:t>
            </a:r>
            <a:r>
              <a:rPr sz="2400" b="1" i="0"/>
              <a:t>memory</a:t>
            </a:r>
            <a:r>
              <a:rPr sz="2400" b="0" i="0"/>
              <a:t>. Unmatched false tracks survive for R frames, so work </a:t>
            </a:r>
            <a:r>
              <a:rPr sz="2400" b="1" i="0"/>
              <a:t>accumulates</a:t>
            </a:r>
            <a:r>
              <a:rPr sz="2400" b="0" i="0"/>
              <a:t> across frames</a:t>
            </a:r>
          </a:p>
          <a:p>
            <a:pPr>
              <a:spcBef>
                <a:spcPts val="800"/>
              </a:spcBef>
            </a:pPr>
            <a:r>
              <a:rPr sz="2400" b="0" i="0"/>
              <a:t>Pool can grow toward </a:t>
            </a:r>
            <a:r>
              <a:rPr sz="2400" b="1" i="0"/>
              <a:t>R × |D|max</a:t>
            </a:r>
            <a:r>
              <a:rPr sz="2400" b="0" i="0"/>
              <a:t> even if per-frame detections are capped</a:t>
            </a:r>
          </a:p>
          <a:p>
            <a:pPr>
              <a:spcBef>
                <a:spcPts val="800"/>
              </a:spcBef>
            </a:pPr>
            <a:r>
              <a:rPr sz="2400" b="0" i="0"/>
              <a:t>Insight: detector-only attacks often fail because tracking absorbs noise (&gt; 98 % detection success may be needed, Jia et al. 2020); latency attacks go </a:t>
            </a:r>
            <a:r>
              <a:rPr sz="2400" b="1" i="0"/>
              <a:t>through</a:t>
            </a:r>
            <a:r>
              <a:rPr sz="2400" b="0" i="0"/>
              <a:t> the tracker instead</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19</a:t>
            </a:fld>
            <a:endParaRPr lang="en-US"/>
          </a:p>
        </p:txBody>
      </p:sp>
      <p:sp>
        <p:nvSpPr>
          <p:cNvPr id="7"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Gu et al., Latency Attacks survey, arXiv:2609.36732, Sec. 4.2.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a:t>Why Per-Frame Caps Do Not Stop Accumulation</a:t>
            </a:r>
          </a:p>
        </p:txBody>
      </p:sp>
      <p:sp>
        <p:nvSpPr>
          <p:cNvPr id="3" name="Content Placeholder 2"/>
          <p:cNvSpPr>
            <a:spLocks noGrp="1"/>
          </p:cNvSpPr>
          <p:nvPr>
            <p:ph idx="1"/>
          </p:nvPr>
        </p:nvSpPr>
        <p:spPr>
          <a:xfrm>
            <a:off x="621792" y="4608576"/>
            <a:ext cx="10972800" cy="1792224"/>
          </a:xfrm>
        </p:spPr>
        <p:txBody>
          <a:bodyPr wrap="square">
            <a:noAutofit/>
          </a:bodyPr>
          <a:lstStyle/>
          <a:p>
            <a:pPr>
              <a:spcBef>
                <a:spcPts val="500"/>
              </a:spcBef>
            </a:pPr>
            <a:r>
              <a:rPr sz="1900" b="0" i="0"/>
              <a:t>Toy model (original): attack starts at frame 30; fake tracks expire R = 30 frames after birth; 20 real objects</a:t>
            </a:r>
          </a:p>
          <a:p>
            <a:pPr>
              <a:spcBef>
                <a:spcPts val="500"/>
              </a:spcBef>
            </a:pPr>
            <a:r>
              <a:rPr sz="1900" b="0" i="0"/>
              <a:t>Pool saturates at about R × (fake detections per frame) and association work grows </a:t>
            </a:r>
            <a:r>
              <a:rPr sz="1900" b="1" i="0"/>
              <a:t>hundreds of times</a:t>
            </a:r>
          </a:p>
          <a:p>
            <a:pPr>
              <a:spcBef>
                <a:spcPts val="500"/>
              </a:spcBef>
            </a:pPr>
            <a:r>
              <a:rPr sz="1900" b="0" i="0"/>
              <a:t>A cap on detections per frame bounds one dimension of M × N, not the persistent pool</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20</a:t>
            </a:fld>
            <a:endParaRPr lang="en-US"/>
          </a:p>
        </p:txBody>
      </p:sp>
      <p:pic>
        <p:nvPicPr>
          <p:cNvPr id="7" name="Picture 6" descr="pool_toy.png"/>
          <p:cNvPicPr>
            <a:picLocks noChangeAspect="1"/>
          </p:cNvPicPr>
          <p:nvPr/>
        </p:nvPicPr>
        <p:blipFill>
          <a:blip r:embed="rId3"/>
          <a:stretch>
            <a:fillRect/>
          </a:stretch>
        </p:blipFill>
        <p:spPr>
          <a:xfrm>
            <a:off x="1595458" y="1298448"/>
            <a:ext cx="9025466" cy="3200400"/>
          </a:xfrm>
          <a:prstGeom prst="rect">
            <a:avLst/>
          </a:prstGeom>
        </p:spPr>
      </p:pic>
      <p:sp>
        <p:nvSpPr>
          <p:cNvPr id="8"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Original figure: toy simulation (illustrative).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SlowTrack: Latency Through the Tracker</a:t>
            </a:r>
          </a:p>
        </p:txBody>
      </p:sp>
      <p:sp>
        <p:nvSpPr>
          <p:cNvPr id="3" name="Content Placeholder 2"/>
          <p:cNvSpPr>
            <a:spLocks noGrp="1"/>
          </p:cNvSpPr>
          <p:nvPr>
            <p:ph idx="1"/>
          </p:nvPr>
        </p:nvSpPr>
        <p:spPr>
          <a:xfrm>
            <a:off x="621792" y="1371600"/>
            <a:ext cx="5760720" cy="5029200"/>
          </a:xfrm>
        </p:spPr>
        <p:txBody>
          <a:bodyPr wrap="square">
            <a:noAutofit/>
          </a:bodyPr>
          <a:lstStyle/>
          <a:p>
            <a:pPr>
              <a:spcBef>
                <a:spcPts val="700"/>
              </a:spcBef>
            </a:pPr>
            <a:r>
              <a:rPr sz="2000" b="0" i="0"/>
              <a:t>Camera-based perception, </a:t>
            </a:r>
            <a:r>
              <a:rPr sz="2000" b="1" i="0"/>
              <a:t>two-stage</a:t>
            </a:r>
            <a:r>
              <a:rPr sz="2000" b="0" i="0"/>
              <a:t> attack with three new loss designs</a:t>
            </a:r>
          </a:p>
          <a:p>
            <a:pPr>
              <a:spcBef>
                <a:spcPts val="700"/>
              </a:spcBef>
            </a:pPr>
            <a:r>
              <a:rPr sz="2000" b="0" i="0"/>
              <a:t>Exploits the confirmation delay for new tracks and the grace period before a lost track is deleted, so the pool grows without bound</a:t>
            </a:r>
          </a:p>
          <a:p>
            <a:pPr>
              <a:spcBef>
                <a:spcPts val="700"/>
              </a:spcBef>
            </a:pPr>
            <a:r>
              <a:rPr sz="2000" b="0" i="0"/>
              <a:t>Avg. </a:t>
            </a:r>
            <a:r>
              <a:rPr sz="2000" b="1" i="0"/>
              <a:t>453.8×</a:t>
            </a:r>
            <a:r>
              <a:rPr sz="2000" b="0" i="0"/>
              <a:t> slowdown of the tracking stage and </a:t>
            </a:r>
            <a:r>
              <a:rPr sz="2000" b="1" i="0"/>
              <a:t>28.4×</a:t>
            </a:r>
            <a:r>
              <a:rPr sz="2000" b="0" i="0"/>
              <a:t> for the whole camera pipeline (2.9× prior attacks)</a:t>
            </a:r>
          </a:p>
          <a:p>
            <a:pPr>
              <a:spcBef>
                <a:spcPts val="700"/>
              </a:spcBef>
            </a:pPr>
            <a:r>
              <a:rPr sz="2000" b="0" i="0"/>
              <a:t>On the authors' Apollo + LGSVL setup: crash rate </a:t>
            </a:r>
            <a:r>
              <a:rPr sz="2000" b="1" i="0"/>
              <a:t>~95 %</a:t>
            </a:r>
            <a:r>
              <a:rPr sz="2000" b="0" i="0"/>
              <a:t> vs. ~30 % for baselines</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21</a:t>
            </a:fld>
            <a:endParaRPr lang="en-US"/>
          </a:p>
        </p:txBody>
      </p:sp>
      <p:pic>
        <p:nvPicPr>
          <p:cNvPr id="7" name="Picture 6" descr="slowtrack_boxes.png"/>
          <p:cNvPicPr>
            <a:picLocks noChangeAspect="1"/>
          </p:cNvPicPr>
          <p:nvPr/>
        </p:nvPicPr>
        <p:blipFill>
          <a:blip r:embed="rId3"/>
          <a:stretch>
            <a:fillRect/>
          </a:stretch>
        </p:blipFill>
        <p:spPr>
          <a:xfrm>
            <a:off x="7085293" y="1371600"/>
            <a:ext cx="4080836" cy="4023360"/>
          </a:xfrm>
          <a:prstGeom prst="rect">
            <a:avLst/>
          </a:prstGeom>
        </p:spPr>
      </p:pic>
      <p:sp>
        <p:nvSpPr>
          <p:cNvPr id="8"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Ma, Wang, Chen, Shen, SlowTrack, AAAI 2024. Figure via LiU talk.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a:t>SlowTrack on a Jetson: Pool and Latency</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22</a:t>
            </a:fld>
            <a:endParaRPr lang="en-US"/>
          </a:p>
        </p:txBody>
      </p:sp>
      <p:sp>
        <p:nvSpPr>
          <p:cNvPr id="6" name="TextBox 5"/>
          <p:cNvSpPr txBox="1"/>
          <p:nvPr/>
        </p:nvSpPr>
        <p:spPr>
          <a:xfrm>
            <a:off x="621792" y="1417320"/>
            <a:ext cx="3657600" cy="822960"/>
          </a:xfrm>
          <a:prstGeom prst="rect">
            <a:avLst/>
          </a:prstGeom>
          <a:noFill/>
        </p:spPr>
        <p:txBody>
          <a:bodyPr wrap="square" lIns="45720" tIns="27432" rIns="45720" bIns="27432" anchor="ctr">
            <a:spAutoFit/>
          </a:bodyPr>
          <a:lstStyle/>
          <a:p>
            <a:pPr algn="ctr"/>
            <a:r>
              <a:rPr sz="3800" b="1" i="0">
                <a:solidFill>
                  <a:srgbClr val="D40805"/>
                </a:solidFill>
              </a:rPr>
              <a:t>20.5 → 1,678</a:t>
            </a:r>
          </a:p>
        </p:txBody>
      </p:sp>
      <p:sp>
        <p:nvSpPr>
          <p:cNvPr id="7" name="TextBox 6"/>
          <p:cNvSpPr txBox="1"/>
          <p:nvPr/>
        </p:nvSpPr>
        <p:spPr>
          <a:xfrm>
            <a:off x="621792" y="2258568"/>
            <a:ext cx="3657600" cy="640080"/>
          </a:xfrm>
          <a:prstGeom prst="rect">
            <a:avLst/>
          </a:prstGeom>
          <a:noFill/>
        </p:spPr>
        <p:txBody>
          <a:bodyPr wrap="square" lIns="45720" tIns="27432" rIns="45720" bIns="27432">
            <a:spAutoFit/>
          </a:bodyPr>
          <a:lstStyle/>
          <a:p>
            <a:pPr algn="ctr"/>
            <a:r>
              <a:rPr sz="1700" b="0" i="0">
                <a:solidFill>
                  <a:srgbClr val="404040"/>
                </a:solidFill>
              </a:rPr>
              <a:t>mean tracker pool</a:t>
            </a:r>
          </a:p>
          <a:p>
            <a:pPr algn="ctr"/>
            <a:r>
              <a:rPr sz="1700" b="0" i="0">
                <a:solidFill>
                  <a:srgbClr val="404040"/>
                </a:solidFill>
              </a:rPr>
              <a:t>(tracks)</a:t>
            </a:r>
          </a:p>
        </p:txBody>
      </p:sp>
      <p:sp>
        <p:nvSpPr>
          <p:cNvPr id="8" name="TextBox 7"/>
          <p:cNvSpPr txBox="1"/>
          <p:nvPr/>
        </p:nvSpPr>
        <p:spPr>
          <a:xfrm>
            <a:off x="4279392" y="1417320"/>
            <a:ext cx="3657600" cy="822960"/>
          </a:xfrm>
          <a:prstGeom prst="rect">
            <a:avLst/>
          </a:prstGeom>
          <a:noFill/>
        </p:spPr>
        <p:txBody>
          <a:bodyPr wrap="square" lIns="45720" tIns="27432" rIns="45720" bIns="27432" anchor="ctr">
            <a:spAutoFit/>
          </a:bodyPr>
          <a:lstStyle/>
          <a:p>
            <a:pPr algn="ctr"/>
            <a:r>
              <a:rPr sz="3800" b="1" i="0">
                <a:solidFill>
                  <a:srgbClr val="D40805"/>
                </a:solidFill>
              </a:rPr>
              <a:t>3.3 → 140 ms</a:t>
            </a:r>
          </a:p>
        </p:txBody>
      </p:sp>
      <p:sp>
        <p:nvSpPr>
          <p:cNvPr id="9" name="TextBox 8"/>
          <p:cNvSpPr txBox="1"/>
          <p:nvPr/>
        </p:nvSpPr>
        <p:spPr>
          <a:xfrm>
            <a:off x="4279392" y="2258568"/>
            <a:ext cx="3657600" cy="640080"/>
          </a:xfrm>
          <a:prstGeom prst="rect">
            <a:avLst/>
          </a:prstGeom>
          <a:noFill/>
        </p:spPr>
        <p:txBody>
          <a:bodyPr wrap="square" lIns="45720" tIns="27432" rIns="45720" bIns="27432">
            <a:spAutoFit/>
          </a:bodyPr>
          <a:lstStyle/>
          <a:p>
            <a:pPr algn="ctr"/>
            <a:r>
              <a:rPr sz="1700" b="0" i="0">
                <a:solidFill>
                  <a:srgbClr val="404040"/>
                </a:solidFill>
              </a:rPr>
              <a:t>tracking-stage</a:t>
            </a:r>
          </a:p>
          <a:p>
            <a:pPr algn="ctr"/>
            <a:r>
              <a:rPr sz="1700" b="0" i="0">
                <a:solidFill>
                  <a:srgbClr val="404040"/>
                </a:solidFill>
              </a:rPr>
              <a:t>latency</a:t>
            </a:r>
          </a:p>
        </p:txBody>
      </p:sp>
      <p:sp>
        <p:nvSpPr>
          <p:cNvPr id="10" name="TextBox 9"/>
          <p:cNvSpPr txBox="1"/>
          <p:nvPr/>
        </p:nvSpPr>
        <p:spPr>
          <a:xfrm>
            <a:off x="7936992" y="1417320"/>
            <a:ext cx="3657600" cy="822960"/>
          </a:xfrm>
          <a:prstGeom prst="rect">
            <a:avLst/>
          </a:prstGeom>
          <a:noFill/>
        </p:spPr>
        <p:txBody>
          <a:bodyPr wrap="square" lIns="45720" tIns="27432" rIns="45720" bIns="27432" anchor="ctr">
            <a:spAutoFit/>
          </a:bodyPr>
          <a:lstStyle/>
          <a:p>
            <a:pPr algn="ctr"/>
            <a:r>
              <a:rPr sz="3800" b="1" i="0">
                <a:solidFill>
                  <a:srgbClr val="121981"/>
                </a:solidFill>
              </a:rPr>
              <a:t>57.2 → 1.1</a:t>
            </a:r>
          </a:p>
        </p:txBody>
      </p:sp>
      <p:sp>
        <p:nvSpPr>
          <p:cNvPr id="11" name="TextBox 10"/>
          <p:cNvSpPr txBox="1"/>
          <p:nvPr/>
        </p:nvSpPr>
        <p:spPr>
          <a:xfrm>
            <a:off x="7936992" y="2258568"/>
            <a:ext cx="3657600" cy="640080"/>
          </a:xfrm>
          <a:prstGeom prst="rect">
            <a:avLst/>
          </a:prstGeom>
          <a:noFill/>
        </p:spPr>
        <p:txBody>
          <a:bodyPr wrap="square" lIns="45720" tIns="27432" rIns="45720" bIns="27432">
            <a:spAutoFit/>
          </a:bodyPr>
          <a:lstStyle/>
          <a:p>
            <a:pPr algn="ctr"/>
            <a:r>
              <a:rPr sz="1700" b="0" i="0">
                <a:solidFill>
                  <a:srgbClr val="404040"/>
                </a:solidFill>
              </a:rPr>
              <a:t>MOTA</a:t>
            </a:r>
          </a:p>
          <a:p>
            <a:pPr algn="ctr"/>
            <a:r>
              <a:rPr sz="1700" b="0" i="0">
                <a:solidFill>
                  <a:srgbClr val="404040"/>
                </a:solidFill>
              </a:rPr>
              <a:t>(tracking quality)</a:t>
            </a:r>
          </a:p>
        </p:txBody>
      </p:sp>
      <p:sp>
        <p:nvSpPr>
          <p:cNvPr id="12" name="TextBox 11"/>
          <p:cNvSpPr txBox="1"/>
          <p:nvPr/>
        </p:nvSpPr>
        <p:spPr>
          <a:xfrm>
            <a:off x="621792" y="3520440"/>
            <a:ext cx="10972800" cy="2743200"/>
          </a:xfrm>
          <a:prstGeom prst="rect">
            <a:avLst/>
          </a:prstGeom>
          <a:noFill/>
        </p:spPr>
        <p:txBody>
          <a:bodyPr wrap="square" lIns="45720" tIns="27432" rIns="45720" bIns="27432">
            <a:spAutoFit/>
          </a:bodyPr>
          <a:lstStyle/>
          <a:p>
            <a:pPr>
              <a:spcAft>
                <a:spcPts val="800"/>
              </a:spcAft>
            </a:pPr>
            <a:r>
              <a:rPr sz="2500" b="0" i="0">
                <a:solidFill>
                  <a:srgbClr val="404040"/>
                </a:solidFill>
              </a:rPr>
              <a:t>•  Jetson AGX Orin, YOLOX-S + ByteTrack: </a:t>
            </a:r>
            <a:r>
              <a:rPr sz="2500" b="1" i="0">
                <a:solidFill>
                  <a:srgbClr val="404040"/>
                </a:solidFill>
              </a:rPr>
              <a:t>our group's measurement</a:t>
            </a:r>
            <a:r>
              <a:rPr sz="2500" b="0" i="0">
                <a:solidFill>
                  <a:srgbClr val="404040"/>
                </a:solidFill>
              </a:rPr>
              <a:t> of SlowTrack's effect</a:t>
            </a:r>
          </a:p>
          <a:p>
            <a:pPr>
              <a:spcAft>
                <a:spcPts val="800"/>
              </a:spcAft>
            </a:pPr>
            <a:r>
              <a:rPr sz="2500" b="0" i="0">
                <a:solidFill>
                  <a:srgbClr val="404040"/>
                </a:solidFill>
              </a:rPr>
              <a:t>•  Not quality-preserving: the tracker is both </a:t>
            </a:r>
            <a:r>
              <a:rPr sz="2500" b="1" i="0">
                <a:solidFill>
                  <a:srgbClr val="404040"/>
                </a:solidFill>
              </a:rPr>
              <a:t>slow and wrong</a:t>
            </a:r>
          </a:p>
          <a:p>
            <a:pPr>
              <a:spcAft>
                <a:spcPts val="800"/>
              </a:spcAft>
            </a:pPr>
            <a:r>
              <a:rPr sz="2500" b="0" i="0">
                <a:solidFill>
                  <a:srgbClr val="404040"/>
                </a:solidFill>
              </a:rPr>
              <a:t>•  Still effective under a </a:t>
            </a:r>
            <a:r>
              <a:rPr sz="2500" b="1" i="0">
                <a:solidFill>
                  <a:srgbClr val="404040"/>
                </a:solidFill>
              </a:rPr>
              <a:t>500-detection cap</a:t>
            </a:r>
            <a:r>
              <a:rPr sz="2500" b="0" i="0">
                <a:solidFill>
                  <a:srgbClr val="404040"/>
                </a:solidFill>
              </a:rPr>
              <a:t>: per-frame caps do not bound the persistent pool</a:t>
            </a:r>
          </a:p>
        </p:txBody>
      </p:sp>
      <p:sp>
        <p:nvSpPr>
          <p:cNvPr id="13"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TrackShield (Gu et al., HPCC 2026, to appear); Gu et al., Latency Attacks survey, arXiv:2609.36732, Sec. 4.2.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a:t>TrackFlood: Remove NMS, Keep the Problem</a:t>
            </a:r>
          </a:p>
        </p:txBody>
      </p:sp>
      <p:sp>
        <p:nvSpPr>
          <p:cNvPr id="3" name="Content Placeholder 2"/>
          <p:cNvSpPr>
            <a:spLocks noGrp="1"/>
          </p:cNvSpPr>
          <p:nvPr>
            <p:ph idx="1"/>
          </p:nvPr>
        </p:nvSpPr>
        <p:spPr>
          <a:xfrm>
            <a:off x="621792" y="1325880"/>
            <a:ext cx="10972800" cy="5029200"/>
          </a:xfrm>
        </p:spPr>
        <p:txBody>
          <a:bodyPr wrap="square">
            <a:noAutofit/>
          </a:bodyPr>
          <a:lstStyle/>
          <a:p>
            <a:pPr>
              <a:spcBef>
                <a:spcPts val="800"/>
              </a:spcBef>
            </a:pPr>
            <a:r>
              <a:rPr sz="2400" b="0" i="0"/>
              <a:t>Newer detectors drop NMS: </a:t>
            </a:r>
            <a:r>
              <a:rPr sz="2400" b="1" i="0"/>
              <a:t>YOLOv10 / YOLO26</a:t>
            </a:r>
            <a:r>
              <a:rPr sz="2400" b="0" i="0"/>
              <a:t> (one-to-one heads) and </a:t>
            </a:r>
            <a:r>
              <a:rPr sz="2400" b="1" i="0"/>
              <a:t>RT-DETR</a:t>
            </a:r>
            <a:r>
              <a:rPr sz="2400" b="0" i="0"/>
              <a:t> (query-based)</a:t>
            </a:r>
          </a:p>
          <a:p>
            <a:pPr>
              <a:spcBef>
                <a:spcPts val="800"/>
              </a:spcBef>
            </a:pPr>
            <a:r>
              <a:rPr sz="2400" b="0" i="0"/>
              <a:t>TrackFlood (our group) recovers each detector's per-slot confidences and floods the </a:t>
            </a:r>
            <a:r>
              <a:rPr sz="2400" b="1" i="0"/>
              <a:t>tracker</a:t>
            </a:r>
            <a:r>
              <a:rPr sz="2400" b="0" i="0"/>
              <a:t> with spatially spread phantom detections</a:t>
            </a:r>
          </a:p>
          <a:p>
            <a:pPr>
              <a:spcBef>
                <a:spcPts val="800"/>
              </a:spcBef>
            </a:pPr>
            <a:r>
              <a:rPr sz="2400" b="0" i="0"/>
              <a:t>Jetson AGX Orin, TensorRT FP16: </a:t>
            </a:r>
            <a:r>
              <a:rPr sz="2400" b="1" i="0"/>
              <a:t>detector latency stays 0.99-1.01×</a:t>
            </a:r>
            <a:r>
              <a:rPr sz="2400" b="0" i="0"/>
              <a:t> (fixed number of slots); tracker latency rises</a:t>
            </a:r>
          </a:p>
          <a:p>
            <a:pPr>
              <a:spcBef>
                <a:spcPts val="800"/>
              </a:spcBef>
            </a:pPr>
            <a:r>
              <a:rPr sz="2400" b="0" i="0"/>
              <a:t>8/255 universal perturbation: end-to-end only </a:t>
            </a:r>
            <a:r>
              <a:rPr sz="2400" b="1" i="0"/>
              <a:t>1.09-1.47×</a:t>
            </a:r>
            <a:r>
              <a:rPr sz="2400" b="0" i="0"/>
              <a:t>, </a:t>
            </a:r>
            <a:r>
              <a:rPr sz="2400" b="1" i="0"/>
              <a:t>no missed 33 ms deadlines</a:t>
            </a:r>
            <a:r>
              <a:rPr sz="2400" b="0" i="0"/>
              <a:t>; 32/255 stress test: </a:t>
            </a:r>
            <a:r>
              <a:rPr sz="2400" b="1" i="0"/>
              <a:t>13.54×</a:t>
            </a:r>
            <a:r>
              <a:rPr sz="2400" b="0" i="0"/>
              <a:t>, every deadline missed</a:t>
            </a:r>
          </a:p>
          <a:p>
            <a:pPr>
              <a:spcBef>
                <a:spcPts val="800"/>
              </a:spcBef>
            </a:pPr>
            <a:r>
              <a:rPr sz="2400" b="0" i="0"/>
              <a:t>Lesson: the bottleneck </a:t>
            </a:r>
            <a:r>
              <a:rPr sz="2400" b="1" i="0"/>
              <a:t>relocates</a:t>
            </a:r>
            <a:r>
              <a:rPr sz="2400" b="0" i="0"/>
              <a:t>; NMS-centric defenses have nothing to act on</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23</a:t>
            </a:fld>
            <a:endParaRPr lang="en-US"/>
          </a:p>
        </p:txBody>
      </p:sp>
      <p:sp>
        <p:nvSpPr>
          <p:cNvPr id="7"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TrackFlood (Gu et al., arXiv:2609.33948); Gu et al., Latency Attacks survey, arXiv:2609.36732, Sec. 4.2 and 10.1.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LiDAR and Cooperative Perception</a:t>
            </a:r>
          </a:p>
        </p:txBody>
      </p:sp>
      <p:sp>
        <p:nvSpPr>
          <p:cNvPr id="3" name="Content Placeholder 2"/>
          <p:cNvSpPr>
            <a:spLocks noGrp="1"/>
          </p:cNvSpPr>
          <p:nvPr>
            <p:ph idx="1"/>
          </p:nvPr>
        </p:nvSpPr>
        <p:spPr>
          <a:xfrm>
            <a:off x="621792" y="1371600"/>
            <a:ext cx="5760720" cy="5029200"/>
          </a:xfrm>
        </p:spPr>
        <p:txBody>
          <a:bodyPr wrap="square">
            <a:noAutofit/>
          </a:bodyPr>
          <a:lstStyle/>
          <a:p>
            <a:pPr>
              <a:spcBef>
                <a:spcPts val="700"/>
              </a:spcBef>
            </a:pPr>
            <a:r>
              <a:rPr sz="2000" b="1" i="0"/>
              <a:t>SlowLiDAR</a:t>
            </a:r>
            <a:r>
              <a:rPr sz="2000" b="0" i="0"/>
              <a:t> (CVPR 2023): first systematic availability attack on LiDAR detection; differentiable proxies for non-differentiable preprocessing; slows six pipelines</a:t>
            </a:r>
          </a:p>
          <a:p>
            <a:pPr>
              <a:spcBef>
                <a:spcPts val="700"/>
              </a:spcBef>
            </a:pPr>
            <a:r>
              <a:rPr sz="2000" b="1" i="0"/>
              <a:t>CP-FREEZER</a:t>
            </a:r>
            <a:r>
              <a:rPr sz="2000" b="0" i="0"/>
              <a:t> (AAAI 2026): perturbed </a:t>
            </a:r>
            <a:r>
              <a:rPr sz="2000" b="1" i="0"/>
              <a:t>V2V messages</a:t>
            </a:r>
            <a:r>
              <a:rPr sz="2000" b="0" i="0"/>
              <a:t> maximize fusion delay: </a:t>
            </a:r>
            <a:r>
              <a:rPr sz="2000" b="1" i="0"/>
              <a:t>&gt; 90×</a:t>
            </a:r>
            <a:r>
              <a:rPr sz="2000" b="0" i="0"/>
              <a:t> latency, </a:t>
            </a:r>
            <a:r>
              <a:rPr sz="2000" b="1" i="0"/>
              <a:t>&gt; 3 s per frame</a:t>
            </a:r>
            <a:r>
              <a:rPr sz="2000" b="0" i="0"/>
              <a:t>, 100 % success on a real vehicle testbed</a:t>
            </a:r>
          </a:p>
          <a:p>
            <a:pPr>
              <a:spcBef>
                <a:spcPts val="700"/>
              </a:spcBef>
            </a:pPr>
            <a:r>
              <a:rPr sz="2000" b="0" i="0"/>
              <a:t>Trust boundary moves from the sensor to the V2X link (cf. L4.2 data fabrication)</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24</a:t>
            </a:fld>
            <a:endParaRPr lang="en-US"/>
          </a:p>
        </p:txBody>
      </p:sp>
      <p:pic>
        <p:nvPicPr>
          <p:cNvPr id="7" name="Picture 6" descr="collab_scene.png"/>
          <p:cNvPicPr>
            <a:picLocks noChangeAspect="1"/>
          </p:cNvPicPr>
          <p:nvPr/>
        </p:nvPicPr>
        <p:blipFill>
          <a:blip r:embed="rId3"/>
          <a:stretch>
            <a:fillRect/>
          </a:stretch>
        </p:blipFill>
        <p:spPr>
          <a:xfrm>
            <a:off x="6656831" y="1891888"/>
            <a:ext cx="4937760" cy="2799903"/>
          </a:xfrm>
          <a:prstGeom prst="rect">
            <a:avLst/>
          </a:prstGeom>
        </p:spPr>
      </p:pic>
      <p:sp>
        <p:nvSpPr>
          <p:cNvPr id="8"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SlowLiDAR (Liu et al., CVPR 2023); CP-FREEZER (Wang et al., AAAI 2026); Gu et al., Latency Attacks survey, arXiv:2609.36732, Sec. 4.3.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Perception Latency Attacks at a Glance</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25</a:t>
            </a:fld>
            <a:endParaRPr lang="en-US"/>
          </a:p>
        </p:txBody>
      </p:sp>
      <p:graphicFrame>
        <p:nvGraphicFramePr>
          <p:cNvPr id="6" name="Table 5"/>
          <p:cNvGraphicFramePr>
            <a:graphicFrameLocks noGrp="1"/>
          </p:cNvGraphicFramePr>
          <p:nvPr/>
        </p:nvGraphicFramePr>
        <p:xfrm>
          <a:off x="621792" y="1298448"/>
          <a:ext cx="10972799" cy="4114800"/>
        </p:xfrm>
        <a:graphic>
          <a:graphicData uri="http://schemas.openxmlformats.org/drawingml/2006/table">
            <a:tbl>
              <a:tblPr firstRow="1" bandRow="1">
                <a:tableStyleId>{5C22544A-7EE6-4342-B048-85BDC9FD1C3A}</a:tableStyleId>
              </a:tblPr>
              <a:tblGrid>
                <a:gridCol w="1828800">
                  <a:extLst>
                    <a:ext uri="{9D8B030D-6E8A-4147-A177-3AD203B41FA5}">
                      <a16:colId xmlns:a16="http://schemas.microsoft.com/office/drawing/2014/main" val="20000"/>
                    </a:ext>
                  </a:extLst>
                </a:gridCol>
                <a:gridCol w="2011680">
                  <a:extLst>
                    <a:ext uri="{9D8B030D-6E8A-4147-A177-3AD203B41FA5}">
                      <a16:colId xmlns:a16="http://schemas.microsoft.com/office/drawing/2014/main" val="20001"/>
                    </a:ext>
                  </a:extLst>
                </a:gridCol>
                <a:gridCol w="1737359">
                  <a:extLst>
                    <a:ext uri="{9D8B030D-6E8A-4147-A177-3AD203B41FA5}">
                      <a16:colId xmlns:a16="http://schemas.microsoft.com/office/drawing/2014/main" val="20002"/>
                    </a:ext>
                  </a:extLst>
                </a:gridCol>
                <a:gridCol w="2011680">
                  <a:extLst>
                    <a:ext uri="{9D8B030D-6E8A-4147-A177-3AD203B41FA5}">
                      <a16:colId xmlns:a16="http://schemas.microsoft.com/office/drawing/2014/main" val="20003"/>
                    </a:ext>
                  </a:extLst>
                </a:gridCol>
                <a:gridCol w="3383280">
                  <a:extLst>
                    <a:ext uri="{9D8B030D-6E8A-4147-A177-3AD203B41FA5}">
                      <a16:colId xmlns:a16="http://schemas.microsoft.com/office/drawing/2014/main" val="20004"/>
                    </a:ext>
                  </a:extLst>
                </a:gridCol>
              </a:tblGrid>
              <a:tr h="457200">
                <a:tc>
                  <a:txBody>
                    <a:bodyPr/>
                    <a:lstStyle/>
                    <a:p>
                      <a:r>
                        <a:rPr sz="1600" b="1" i="0">
                          <a:solidFill>
                            <a:srgbClr val="FFFFFF"/>
                          </a:solidFill>
                        </a:rPr>
                        <a:t>Method</a:t>
                      </a:r>
                    </a:p>
                  </a:txBody>
                  <a:tcPr marL="73152" marR="73152" marT="36576" marB="36576" anchor="ctr">
                    <a:solidFill>
                      <a:srgbClr val="121981"/>
                    </a:solidFill>
                  </a:tcPr>
                </a:tc>
                <a:tc>
                  <a:txBody>
                    <a:bodyPr/>
                    <a:lstStyle/>
                    <a:p>
                      <a:r>
                        <a:rPr sz="1600" b="1" i="0">
                          <a:solidFill>
                            <a:srgbClr val="FFFFFF"/>
                          </a:solidFill>
                        </a:rPr>
                        <a:t>Bottleneck</a:t>
                      </a:r>
                    </a:p>
                  </a:txBody>
                  <a:tcPr marL="73152" marR="73152" marT="36576" marB="36576" anchor="ctr">
                    <a:solidFill>
                      <a:srgbClr val="121981"/>
                    </a:solidFill>
                  </a:tcPr>
                </a:tc>
                <a:tc>
                  <a:txBody>
                    <a:bodyPr/>
                    <a:lstStyle/>
                    <a:p>
                      <a:r>
                        <a:rPr sz="1600" b="1" i="0">
                          <a:solidFill>
                            <a:srgbClr val="FFFFFF"/>
                          </a:solidFill>
                        </a:rPr>
                        <a:t>Delivery</a:t>
                      </a:r>
                    </a:p>
                  </a:txBody>
                  <a:tcPr marL="73152" marR="73152" marT="36576" marB="36576" anchor="ctr">
                    <a:solidFill>
                      <a:srgbClr val="121981"/>
                    </a:solidFill>
                  </a:tcPr>
                </a:tc>
                <a:tc>
                  <a:txBody>
                    <a:bodyPr/>
                    <a:lstStyle/>
                    <a:p>
                      <a:r>
                        <a:rPr sz="1600" b="1" i="0">
                          <a:solidFill>
                            <a:srgbClr val="FFFFFF"/>
                          </a:solidFill>
                        </a:rPr>
                        <a:t>Evaluated</a:t>
                      </a:r>
                    </a:p>
                  </a:txBody>
                  <a:tcPr marL="73152" marR="73152" marT="36576" marB="36576" anchor="ctr">
                    <a:solidFill>
                      <a:srgbClr val="121981"/>
                    </a:solidFill>
                  </a:tcPr>
                </a:tc>
                <a:tc>
                  <a:txBody>
                    <a:bodyPr/>
                    <a:lstStyle/>
                    <a:p>
                      <a:r>
                        <a:rPr sz="1600" b="1" i="0">
                          <a:solidFill>
                            <a:srgbClr val="FFFFFF"/>
                          </a:solidFill>
                        </a:rPr>
                        <a:t>Key result (native)</a:t>
                      </a:r>
                    </a:p>
                  </a:txBody>
                  <a:tcPr marL="73152" marR="73152" marT="36576" marB="36576" anchor="ctr">
                    <a:solidFill>
                      <a:srgbClr val="121981"/>
                    </a:solidFill>
                  </a:tcPr>
                </a:tc>
                <a:extLst>
                  <a:ext uri="{0D108BD9-81ED-4DB2-BD59-A6C34878D82A}">
                    <a16:rowId xmlns:a16="http://schemas.microsoft.com/office/drawing/2014/main" val="10000"/>
                  </a:ext>
                </a:extLst>
              </a:tr>
              <a:tr h="457200">
                <a:tc>
                  <a:txBody>
                    <a:bodyPr/>
                    <a:lstStyle/>
                    <a:p>
                      <a:r>
                        <a:rPr sz="1600" b="1" i="0">
                          <a:solidFill>
                            <a:srgbClr val="404040"/>
                          </a:solidFill>
                        </a:rPr>
                        <a:t>Overload</a:t>
                      </a:r>
                    </a:p>
                  </a:txBody>
                  <a:tcPr marL="73152" marR="73152" marT="36576" marB="36576" anchor="ctr">
                    <a:solidFill>
                      <a:srgbClr val="FFFFFF"/>
                    </a:solidFill>
                  </a:tcPr>
                </a:tc>
                <a:tc>
                  <a:txBody>
                    <a:bodyPr/>
                    <a:lstStyle/>
                    <a:p>
                      <a:r>
                        <a:rPr sz="1600" b="0" i="0">
                          <a:solidFill>
                            <a:srgbClr val="404040"/>
                          </a:solidFill>
                        </a:rPr>
                        <a:t>NMS</a:t>
                      </a:r>
                    </a:p>
                  </a:txBody>
                  <a:tcPr marL="73152" marR="73152" marT="36576" marB="36576" anchor="ctr">
                    <a:solidFill>
                      <a:srgbClr val="FFFFFF"/>
                    </a:solidFill>
                  </a:tcPr>
                </a:tc>
                <a:tc>
                  <a:txBody>
                    <a:bodyPr/>
                    <a:lstStyle/>
                    <a:p>
                      <a:r>
                        <a:rPr sz="1600" b="0" i="0">
                          <a:solidFill>
                            <a:srgbClr val="404040"/>
                          </a:solidFill>
                        </a:rPr>
                        <a:t>Digital</a:t>
                      </a:r>
                    </a:p>
                  </a:txBody>
                  <a:tcPr marL="73152" marR="73152" marT="36576" marB="36576" anchor="ctr">
                    <a:solidFill>
                      <a:srgbClr val="FFFFFF"/>
                    </a:solidFill>
                  </a:tcPr>
                </a:tc>
                <a:tc>
                  <a:txBody>
                    <a:bodyPr/>
                    <a:lstStyle/>
                    <a:p>
                      <a:r>
                        <a:rPr sz="1600" b="0" i="0">
                          <a:solidFill>
                            <a:srgbClr val="404040"/>
                          </a:solidFill>
                        </a:rPr>
                        <a:t>Target hardware</a:t>
                      </a:r>
                    </a:p>
                  </a:txBody>
                  <a:tcPr marL="73152" marR="73152" marT="36576" marB="36576" anchor="ctr">
                    <a:solidFill>
                      <a:srgbClr val="FFFFFF"/>
                    </a:solidFill>
                  </a:tcPr>
                </a:tc>
                <a:tc>
                  <a:txBody>
                    <a:bodyPr/>
                    <a:lstStyle/>
                    <a:p>
                      <a:r>
                        <a:rPr sz="1600" b="0" i="0">
                          <a:solidFill>
                            <a:srgbClr val="404040"/>
                          </a:solidFill>
                        </a:rPr>
                        <a:t>up to 10× inference time</a:t>
                      </a:r>
                    </a:p>
                  </a:txBody>
                  <a:tcPr marL="73152" marR="73152" marT="36576" marB="36576" anchor="ctr">
                    <a:solidFill>
                      <a:srgbClr val="FFFFFF"/>
                    </a:solidFill>
                  </a:tcPr>
                </a:tc>
                <a:extLst>
                  <a:ext uri="{0D108BD9-81ED-4DB2-BD59-A6C34878D82A}">
                    <a16:rowId xmlns:a16="http://schemas.microsoft.com/office/drawing/2014/main" val="10001"/>
                  </a:ext>
                </a:extLst>
              </a:tr>
              <a:tr h="457200">
                <a:tc>
                  <a:txBody>
                    <a:bodyPr/>
                    <a:lstStyle/>
                    <a:p>
                      <a:r>
                        <a:rPr sz="1600" b="1" i="0">
                          <a:solidFill>
                            <a:srgbClr val="404040"/>
                          </a:solidFill>
                        </a:rPr>
                        <a:t>Groundswell</a:t>
                      </a:r>
                    </a:p>
                  </a:txBody>
                  <a:tcPr marL="73152" marR="73152" marT="36576" marB="36576" anchor="ctr">
                    <a:solidFill>
                      <a:srgbClr val="F2F2F2"/>
                    </a:solidFill>
                  </a:tcPr>
                </a:tc>
                <a:tc>
                  <a:txBody>
                    <a:bodyPr/>
                    <a:lstStyle/>
                    <a:p>
                      <a:r>
                        <a:rPr sz="1600" b="0" i="0">
                          <a:solidFill>
                            <a:srgbClr val="404040"/>
                          </a:solidFill>
                        </a:rPr>
                        <a:t>NMS</a:t>
                      </a:r>
                    </a:p>
                  </a:txBody>
                  <a:tcPr marL="73152" marR="73152" marT="36576" marB="36576" anchor="ctr">
                    <a:solidFill>
                      <a:srgbClr val="F2F2F2"/>
                    </a:solidFill>
                  </a:tcPr>
                </a:tc>
                <a:tc>
                  <a:txBody>
                    <a:bodyPr/>
                    <a:lstStyle/>
                    <a:p>
                      <a:r>
                        <a:rPr sz="1600" b="0" i="0">
                          <a:solidFill>
                            <a:srgbClr val="404040"/>
                          </a:solidFill>
                        </a:rPr>
                        <a:t>Digital</a:t>
                      </a:r>
                    </a:p>
                  </a:txBody>
                  <a:tcPr marL="73152" marR="73152" marT="36576" marB="36576" anchor="ctr">
                    <a:solidFill>
                      <a:srgbClr val="F2F2F2"/>
                    </a:solidFill>
                  </a:tcPr>
                </a:tc>
                <a:tc>
                  <a:txBody>
                    <a:bodyPr/>
                    <a:lstStyle/>
                    <a:p>
                      <a:r>
                        <a:rPr sz="1600" b="0" i="0">
                          <a:solidFill>
                            <a:srgbClr val="404040"/>
                          </a:solidFill>
                        </a:rPr>
                        <a:t>GPU-timed</a:t>
                      </a:r>
                    </a:p>
                  </a:txBody>
                  <a:tcPr marL="73152" marR="73152" marT="36576" marB="36576" anchor="ctr">
                    <a:solidFill>
                      <a:srgbClr val="F2F2F2"/>
                    </a:solidFill>
                  </a:tcPr>
                </a:tc>
                <a:tc>
                  <a:txBody>
                    <a:bodyPr/>
                    <a:lstStyle/>
                    <a:p>
                      <a:r>
                        <a:rPr sz="1600" b="0" i="0">
                          <a:solidFill>
                            <a:srgbClr val="404040"/>
                          </a:solidFill>
                        </a:rPr>
                        <a:t>101 → 19k candidates; 2.7×</a:t>
                      </a:r>
                    </a:p>
                  </a:txBody>
                  <a:tcPr marL="73152" marR="73152" marT="36576" marB="36576" anchor="ctr">
                    <a:solidFill>
                      <a:srgbClr val="F2F2F2"/>
                    </a:solidFill>
                  </a:tcPr>
                </a:tc>
                <a:extLst>
                  <a:ext uri="{0D108BD9-81ED-4DB2-BD59-A6C34878D82A}">
                    <a16:rowId xmlns:a16="http://schemas.microsoft.com/office/drawing/2014/main" val="10002"/>
                  </a:ext>
                </a:extLst>
              </a:tr>
              <a:tr h="457200">
                <a:tc>
                  <a:txBody>
                    <a:bodyPr/>
                    <a:lstStyle/>
                    <a:p>
                      <a:r>
                        <a:rPr sz="1600" b="1" i="0">
                          <a:solidFill>
                            <a:srgbClr val="404040"/>
                          </a:solidFill>
                        </a:rPr>
                        <a:t>SlowTrack</a:t>
                      </a:r>
                    </a:p>
                  </a:txBody>
                  <a:tcPr marL="73152" marR="73152" marT="36576" marB="36576" anchor="ctr">
                    <a:solidFill>
                      <a:srgbClr val="FFFFFF"/>
                    </a:solidFill>
                  </a:tcPr>
                </a:tc>
                <a:tc>
                  <a:txBody>
                    <a:bodyPr/>
                    <a:lstStyle/>
                    <a:p>
                      <a:r>
                        <a:rPr sz="1600" b="0" i="0">
                          <a:solidFill>
                            <a:srgbClr val="404040"/>
                          </a:solidFill>
                        </a:rPr>
                        <a:t>Tracker</a:t>
                      </a:r>
                    </a:p>
                  </a:txBody>
                  <a:tcPr marL="73152" marR="73152" marT="36576" marB="36576" anchor="ctr">
                    <a:solidFill>
                      <a:srgbClr val="FFFFFF"/>
                    </a:solidFill>
                  </a:tcPr>
                </a:tc>
                <a:tc>
                  <a:txBody>
                    <a:bodyPr/>
                    <a:lstStyle/>
                    <a:p>
                      <a:r>
                        <a:rPr sz="1600" b="0" i="0">
                          <a:solidFill>
                            <a:srgbClr val="404040"/>
                          </a:solidFill>
                        </a:rPr>
                        <a:t>Digital</a:t>
                      </a:r>
                    </a:p>
                  </a:txBody>
                  <a:tcPr marL="73152" marR="73152" marT="36576" marB="36576" anchor="ctr">
                    <a:solidFill>
                      <a:srgbClr val="FFFFFF"/>
                    </a:solidFill>
                  </a:tcPr>
                </a:tc>
                <a:tc>
                  <a:txBody>
                    <a:bodyPr/>
                    <a:lstStyle/>
                    <a:p>
                      <a:r>
                        <a:rPr sz="1600" b="0" i="0">
                          <a:solidFill>
                            <a:srgbClr val="404040"/>
                          </a:solidFill>
                        </a:rPr>
                        <a:t>Closed-loop sim</a:t>
                      </a:r>
                    </a:p>
                  </a:txBody>
                  <a:tcPr marL="73152" marR="73152" marT="36576" marB="36576" anchor="ctr">
                    <a:solidFill>
                      <a:srgbClr val="FFFFFF"/>
                    </a:solidFill>
                  </a:tcPr>
                </a:tc>
                <a:tc>
                  <a:txBody>
                    <a:bodyPr/>
                    <a:lstStyle/>
                    <a:p>
                      <a:r>
                        <a:rPr sz="1600" b="0" i="0">
                          <a:solidFill>
                            <a:srgbClr val="404040"/>
                          </a:solidFill>
                        </a:rPr>
                        <a:t>28.4× pipeline; ~95 % crash</a:t>
                      </a:r>
                    </a:p>
                  </a:txBody>
                  <a:tcPr marL="73152" marR="73152" marT="36576" marB="36576" anchor="ctr">
                    <a:solidFill>
                      <a:srgbClr val="FFFFFF"/>
                    </a:solidFill>
                  </a:tcPr>
                </a:tc>
                <a:extLst>
                  <a:ext uri="{0D108BD9-81ED-4DB2-BD59-A6C34878D82A}">
                    <a16:rowId xmlns:a16="http://schemas.microsoft.com/office/drawing/2014/main" val="10003"/>
                  </a:ext>
                </a:extLst>
              </a:tr>
              <a:tr h="457200">
                <a:tc>
                  <a:txBody>
                    <a:bodyPr/>
                    <a:lstStyle/>
                    <a:p>
                      <a:r>
                        <a:rPr sz="1600" b="1" i="0">
                          <a:solidFill>
                            <a:srgbClr val="404040"/>
                          </a:solidFill>
                        </a:rPr>
                        <a:t>SlowPerception</a:t>
                      </a:r>
                    </a:p>
                  </a:txBody>
                  <a:tcPr marL="73152" marR="73152" marT="36576" marB="36576" anchor="ctr">
                    <a:solidFill>
                      <a:srgbClr val="F2F2F2"/>
                    </a:solidFill>
                  </a:tcPr>
                </a:tc>
                <a:tc>
                  <a:txBody>
                    <a:bodyPr/>
                    <a:lstStyle/>
                    <a:p>
                      <a:r>
                        <a:rPr sz="1600" b="0" i="0">
                          <a:solidFill>
                            <a:srgbClr val="404040"/>
                          </a:solidFill>
                        </a:rPr>
                        <a:t>NMS + tracker</a:t>
                      </a:r>
                    </a:p>
                  </a:txBody>
                  <a:tcPr marL="73152" marR="73152" marT="36576" marB="36576" anchor="ctr">
                    <a:solidFill>
                      <a:srgbClr val="F2F2F2"/>
                    </a:solidFill>
                  </a:tcPr>
                </a:tc>
                <a:tc>
                  <a:txBody>
                    <a:bodyPr/>
                    <a:lstStyle/>
                    <a:p>
                      <a:r>
                        <a:rPr sz="1600" b="0" i="0">
                          <a:solidFill>
                            <a:srgbClr val="404040"/>
                          </a:solidFill>
                        </a:rPr>
                        <a:t>Projector</a:t>
                      </a:r>
                    </a:p>
                  </a:txBody>
                  <a:tcPr marL="73152" marR="73152" marT="36576" marB="36576" anchor="ctr">
                    <a:solidFill>
                      <a:srgbClr val="F2F2F2"/>
                    </a:solidFill>
                  </a:tcPr>
                </a:tc>
                <a:tc>
                  <a:txBody>
                    <a:bodyPr/>
                    <a:lstStyle/>
                    <a:p>
                      <a:r>
                        <a:rPr sz="1600" b="0" i="0">
                          <a:solidFill>
                            <a:srgbClr val="404040"/>
                          </a:solidFill>
                        </a:rPr>
                        <a:t>Closed-loop sim</a:t>
                      </a:r>
                    </a:p>
                  </a:txBody>
                  <a:tcPr marL="73152" marR="73152" marT="36576" marB="36576" anchor="ctr">
                    <a:solidFill>
                      <a:srgbClr val="F2F2F2"/>
                    </a:solidFill>
                  </a:tcPr>
                </a:tc>
                <a:tc>
                  <a:txBody>
                    <a:bodyPr/>
                    <a:lstStyle/>
                    <a:p>
                      <a:r>
                        <a:rPr sz="1600" b="0" i="0">
                          <a:solidFill>
                            <a:srgbClr val="404040"/>
                          </a:solidFill>
                        </a:rPr>
                        <a:t>2.5 s; 97 % collision</a:t>
                      </a:r>
                    </a:p>
                  </a:txBody>
                  <a:tcPr marL="73152" marR="73152" marT="36576" marB="36576" anchor="ctr">
                    <a:solidFill>
                      <a:srgbClr val="F2F2F2"/>
                    </a:solidFill>
                  </a:tcPr>
                </a:tc>
                <a:extLst>
                  <a:ext uri="{0D108BD9-81ED-4DB2-BD59-A6C34878D82A}">
                    <a16:rowId xmlns:a16="http://schemas.microsoft.com/office/drawing/2014/main" val="10004"/>
                  </a:ext>
                </a:extLst>
              </a:tr>
              <a:tr h="457200">
                <a:tc>
                  <a:txBody>
                    <a:bodyPr/>
                    <a:lstStyle/>
                    <a:p>
                      <a:r>
                        <a:rPr sz="1600" b="1" i="0">
                          <a:solidFill>
                            <a:srgbClr val="404040"/>
                          </a:solidFill>
                        </a:rPr>
                        <a:t>DetStorm</a:t>
                      </a:r>
                    </a:p>
                  </a:txBody>
                  <a:tcPr marL="73152" marR="73152" marT="36576" marB="36576" anchor="ctr">
                    <a:solidFill>
                      <a:srgbClr val="FFFFFF"/>
                    </a:solidFill>
                  </a:tcPr>
                </a:tc>
                <a:tc>
                  <a:txBody>
                    <a:bodyPr/>
                    <a:lstStyle/>
                    <a:p>
                      <a:r>
                        <a:rPr sz="1600" b="0" i="0">
                          <a:solidFill>
                            <a:srgbClr val="404040"/>
                          </a:solidFill>
                        </a:rPr>
                        <a:t>NMS</a:t>
                      </a:r>
                    </a:p>
                  </a:txBody>
                  <a:tcPr marL="73152" marR="73152" marT="36576" marB="36576" anchor="ctr">
                    <a:solidFill>
                      <a:srgbClr val="FFFFFF"/>
                    </a:solidFill>
                  </a:tcPr>
                </a:tc>
                <a:tc>
                  <a:txBody>
                    <a:bodyPr/>
                    <a:lstStyle/>
                    <a:p>
                      <a:r>
                        <a:rPr sz="1600" b="0" i="0">
                          <a:solidFill>
                            <a:srgbClr val="404040"/>
                          </a:solidFill>
                        </a:rPr>
                        <a:t>Physical objects</a:t>
                      </a:r>
                    </a:p>
                  </a:txBody>
                  <a:tcPr marL="73152" marR="73152" marT="36576" marB="36576" anchor="ctr">
                    <a:solidFill>
                      <a:srgbClr val="FFFFFF"/>
                    </a:solidFill>
                  </a:tcPr>
                </a:tc>
                <a:tc>
                  <a:txBody>
                    <a:bodyPr/>
                    <a:lstStyle/>
                    <a:p>
                      <a:r>
                        <a:rPr sz="1600" b="0" i="0">
                          <a:solidFill>
                            <a:srgbClr val="404040"/>
                          </a:solidFill>
                        </a:rPr>
                        <a:t>Target hardware</a:t>
                      </a:r>
                    </a:p>
                  </a:txBody>
                  <a:tcPr marL="73152" marR="73152" marT="36576" marB="36576" anchor="ctr">
                    <a:solidFill>
                      <a:srgbClr val="FFFFFF"/>
                    </a:solidFill>
                  </a:tcPr>
                </a:tc>
                <a:tc>
                  <a:txBody>
                    <a:bodyPr/>
                    <a:lstStyle/>
                    <a:p>
                      <a:r>
                        <a:rPr sz="1600" b="0" i="0">
                          <a:solidFill>
                            <a:srgbClr val="404040"/>
                          </a:solidFill>
                        </a:rPr>
                        <a:t>up to 8.1 s delay</a:t>
                      </a:r>
                    </a:p>
                  </a:txBody>
                  <a:tcPr marL="73152" marR="73152" marT="36576" marB="36576" anchor="ctr">
                    <a:solidFill>
                      <a:srgbClr val="FFFFFF"/>
                    </a:solidFill>
                  </a:tcPr>
                </a:tc>
                <a:extLst>
                  <a:ext uri="{0D108BD9-81ED-4DB2-BD59-A6C34878D82A}">
                    <a16:rowId xmlns:a16="http://schemas.microsoft.com/office/drawing/2014/main" val="10005"/>
                  </a:ext>
                </a:extLst>
              </a:tr>
              <a:tr h="457200">
                <a:tc>
                  <a:txBody>
                    <a:bodyPr/>
                    <a:lstStyle/>
                    <a:p>
                      <a:r>
                        <a:rPr sz="1600" b="1" i="0">
                          <a:solidFill>
                            <a:srgbClr val="404040"/>
                          </a:solidFill>
                        </a:rPr>
                        <a:t>TrackFlood</a:t>
                      </a:r>
                    </a:p>
                  </a:txBody>
                  <a:tcPr marL="73152" marR="73152" marT="36576" marB="36576" anchor="ctr">
                    <a:solidFill>
                      <a:srgbClr val="F2F2F2"/>
                    </a:solidFill>
                  </a:tcPr>
                </a:tc>
                <a:tc>
                  <a:txBody>
                    <a:bodyPr/>
                    <a:lstStyle/>
                    <a:p>
                      <a:r>
                        <a:rPr sz="1600" b="0" i="0">
                          <a:solidFill>
                            <a:srgbClr val="404040"/>
                          </a:solidFill>
                        </a:rPr>
                        <a:t>Tracker (NMS-free)</a:t>
                      </a:r>
                    </a:p>
                  </a:txBody>
                  <a:tcPr marL="73152" marR="73152" marT="36576" marB="36576" anchor="ctr">
                    <a:solidFill>
                      <a:srgbClr val="F2F2F2"/>
                    </a:solidFill>
                  </a:tcPr>
                </a:tc>
                <a:tc>
                  <a:txBody>
                    <a:bodyPr/>
                    <a:lstStyle/>
                    <a:p>
                      <a:r>
                        <a:rPr sz="1600" b="0" i="0">
                          <a:solidFill>
                            <a:srgbClr val="404040"/>
                          </a:solidFill>
                        </a:rPr>
                        <a:t>Digital</a:t>
                      </a:r>
                    </a:p>
                  </a:txBody>
                  <a:tcPr marL="73152" marR="73152" marT="36576" marB="36576" anchor="ctr">
                    <a:solidFill>
                      <a:srgbClr val="F2F2F2"/>
                    </a:solidFill>
                  </a:tcPr>
                </a:tc>
                <a:tc>
                  <a:txBody>
                    <a:bodyPr/>
                    <a:lstStyle/>
                    <a:p>
                      <a:r>
                        <a:rPr sz="1600" b="0" i="0">
                          <a:solidFill>
                            <a:srgbClr val="404040"/>
                          </a:solidFill>
                        </a:rPr>
                        <a:t>Target hardware</a:t>
                      </a:r>
                    </a:p>
                  </a:txBody>
                  <a:tcPr marL="73152" marR="73152" marT="36576" marB="36576" anchor="ctr">
                    <a:solidFill>
                      <a:srgbClr val="F2F2F2"/>
                    </a:solidFill>
                  </a:tcPr>
                </a:tc>
                <a:tc>
                  <a:txBody>
                    <a:bodyPr/>
                    <a:lstStyle/>
                    <a:p>
                      <a:r>
                        <a:rPr sz="1600" b="0" i="0">
                          <a:solidFill>
                            <a:srgbClr val="404040"/>
                          </a:solidFill>
                        </a:rPr>
                        <a:t>1.09-1.47× at 8/255</a:t>
                      </a:r>
                    </a:p>
                  </a:txBody>
                  <a:tcPr marL="73152" marR="73152" marT="36576" marB="36576" anchor="ctr">
                    <a:solidFill>
                      <a:srgbClr val="F2F2F2"/>
                    </a:solidFill>
                  </a:tcPr>
                </a:tc>
                <a:extLst>
                  <a:ext uri="{0D108BD9-81ED-4DB2-BD59-A6C34878D82A}">
                    <a16:rowId xmlns:a16="http://schemas.microsoft.com/office/drawing/2014/main" val="10006"/>
                  </a:ext>
                </a:extLst>
              </a:tr>
              <a:tr h="457200">
                <a:tc>
                  <a:txBody>
                    <a:bodyPr/>
                    <a:lstStyle/>
                    <a:p>
                      <a:r>
                        <a:rPr sz="1600" b="1" i="0">
                          <a:solidFill>
                            <a:srgbClr val="404040"/>
                          </a:solidFill>
                        </a:rPr>
                        <a:t>SlowLiDAR</a:t>
                      </a:r>
                    </a:p>
                  </a:txBody>
                  <a:tcPr marL="73152" marR="73152" marT="36576" marB="36576" anchor="ctr">
                    <a:solidFill>
                      <a:srgbClr val="FFFFFF"/>
                    </a:solidFill>
                  </a:tcPr>
                </a:tc>
                <a:tc>
                  <a:txBody>
                    <a:bodyPr/>
                    <a:lstStyle/>
                    <a:p>
                      <a:r>
                        <a:rPr sz="1600" b="0" i="0">
                          <a:solidFill>
                            <a:srgbClr val="404040"/>
                          </a:solidFill>
                        </a:rPr>
                        <a:t>LiDAR runtime</a:t>
                      </a:r>
                    </a:p>
                  </a:txBody>
                  <a:tcPr marL="73152" marR="73152" marT="36576" marB="36576" anchor="ctr">
                    <a:solidFill>
                      <a:srgbClr val="FFFFFF"/>
                    </a:solidFill>
                  </a:tcPr>
                </a:tc>
                <a:tc>
                  <a:txBody>
                    <a:bodyPr/>
                    <a:lstStyle/>
                    <a:p>
                      <a:r>
                        <a:rPr sz="1600" b="0" i="0">
                          <a:solidFill>
                            <a:srgbClr val="404040"/>
                          </a:solidFill>
                        </a:rPr>
                        <a:t>Digital</a:t>
                      </a:r>
                    </a:p>
                  </a:txBody>
                  <a:tcPr marL="73152" marR="73152" marT="36576" marB="36576" anchor="ctr">
                    <a:solidFill>
                      <a:srgbClr val="FFFFFF"/>
                    </a:solidFill>
                  </a:tcPr>
                </a:tc>
                <a:tc>
                  <a:txBody>
                    <a:bodyPr/>
                    <a:lstStyle/>
                    <a:p>
                      <a:r>
                        <a:rPr sz="1600" b="0" i="0">
                          <a:solidFill>
                            <a:srgbClr val="404040"/>
                          </a:solidFill>
                        </a:rPr>
                        <a:t>Digital model</a:t>
                      </a:r>
                    </a:p>
                  </a:txBody>
                  <a:tcPr marL="73152" marR="73152" marT="36576" marB="36576" anchor="ctr">
                    <a:solidFill>
                      <a:srgbClr val="FFFFFF"/>
                    </a:solidFill>
                  </a:tcPr>
                </a:tc>
                <a:tc>
                  <a:txBody>
                    <a:bodyPr/>
                    <a:lstStyle/>
                    <a:p>
                      <a:r>
                        <a:rPr sz="1600" b="0" i="0">
                          <a:solidFill>
                            <a:srgbClr val="404040"/>
                          </a:solidFill>
                        </a:rPr>
                        <a:t>latency up on 6 pipelines</a:t>
                      </a:r>
                    </a:p>
                  </a:txBody>
                  <a:tcPr marL="73152" marR="73152" marT="36576" marB="36576" anchor="ctr">
                    <a:solidFill>
                      <a:srgbClr val="FFFFFF"/>
                    </a:solidFill>
                  </a:tcPr>
                </a:tc>
                <a:extLst>
                  <a:ext uri="{0D108BD9-81ED-4DB2-BD59-A6C34878D82A}">
                    <a16:rowId xmlns:a16="http://schemas.microsoft.com/office/drawing/2014/main" val="10007"/>
                  </a:ext>
                </a:extLst>
              </a:tr>
              <a:tr h="457200">
                <a:tc>
                  <a:txBody>
                    <a:bodyPr/>
                    <a:lstStyle/>
                    <a:p>
                      <a:r>
                        <a:rPr sz="1600" b="1" i="0">
                          <a:solidFill>
                            <a:srgbClr val="404040"/>
                          </a:solidFill>
                        </a:rPr>
                        <a:t>CP-FREEZER</a:t>
                      </a:r>
                    </a:p>
                  </a:txBody>
                  <a:tcPr marL="73152" marR="73152" marT="36576" marB="36576" anchor="ctr">
                    <a:solidFill>
                      <a:srgbClr val="F2F2F2"/>
                    </a:solidFill>
                  </a:tcPr>
                </a:tc>
                <a:tc>
                  <a:txBody>
                    <a:bodyPr/>
                    <a:lstStyle/>
                    <a:p>
                      <a:r>
                        <a:rPr sz="1600" b="0" i="0">
                          <a:solidFill>
                            <a:srgbClr val="404040"/>
                          </a:solidFill>
                        </a:rPr>
                        <a:t>Cooperative fusion</a:t>
                      </a:r>
                    </a:p>
                  </a:txBody>
                  <a:tcPr marL="73152" marR="73152" marT="36576" marB="36576" anchor="ctr">
                    <a:solidFill>
                      <a:srgbClr val="F2F2F2"/>
                    </a:solidFill>
                  </a:tcPr>
                </a:tc>
                <a:tc>
                  <a:txBody>
                    <a:bodyPr/>
                    <a:lstStyle/>
                    <a:p>
                      <a:r>
                        <a:rPr sz="1600" b="0" i="0">
                          <a:solidFill>
                            <a:srgbClr val="404040"/>
                          </a:solidFill>
                        </a:rPr>
                        <a:t>V2V message</a:t>
                      </a:r>
                    </a:p>
                  </a:txBody>
                  <a:tcPr marL="73152" marR="73152" marT="36576" marB="36576" anchor="ctr">
                    <a:solidFill>
                      <a:srgbClr val="F2F2F2"/>
                    </a:solidFill>
                  </a:tcPr>
                </a:tc>
                <a:tc>
                  <a:txBody>
                    <a:bodyPr/>
                    <a:lstStyle/>
                    <a:p>
                      <a:r>
                        <a:rPr sz="1600" b="0" i="0">
                          <a:solidFill>
                            <a:srgbClr val="404040"/>
                          </a:solidFill>
                        </a:rPr>
                        <a:t>Vehicle testbed</a:t>
                      </a:r>
                    </a:p>
                  </a:txBody>
                  <a:tcPr marL="73152" marR="73152" marT="36576" marB="36576" anchor="ctr">
                    <a:solidFill>
                      <a:srgbClr val="F2F2F2"/>
                    </a:solidFill>
                  </a:tcPr>
                </a:tc>
                <a:tc>
                  <a:txBody>
                    <a:bodyPr/>
                    <a:lstStyle/>
                    <a:p>
                      <a:r>
                        <a:rPr sz="1600" b="0" i="0">
                          <a:solidFill>
                            <a:srgbClr val="404040"/>
                          </a:solidFill>
                        </a:rPr>
                        <a:t>&gt; 90×; &gt; 3 s per frame</a:t>
                      </a:r>
                    </a:p>
                  </a:txBody>
                  <a:tcPr marL="73152" marR="73152" marT="36576" marB="36576" anchor="ctr">
                    <a:solidFill>
                      <a:srgbClr val="F2F2F2"/>
                    </a:solidFill>
                  </a:tcPr>
                </a:tc>
                <a:extLst>
                  <a:ext uri="{0D108BD9-81ED-4DB2-BD59-A6C34878D82A}">
                    <a16:rowId xmlns:a16="http://schemas.microsoft.com/office/drawing/2014/main" val="10008"/>
                  </a:ext>
                </a:extLst>
              </a:tr>
            </a:tbl>
          </a:graphicData>
        </a:graphic>
      </p:graphicFrame>
      <p:sp>
        <p:nvSpPr>
          <p:cNvPr id="7" name="TextBox 6"/>
          <p:cNvSpPr txBox="1"/>
          <p:nvPr/>
        </p:nvSpPr>
        <p:spPr>
          <a:xfrm>
            <a:off x="621792" y="5669280"/>
            <a:ext cx="10972800" cy="731520"/>
          </a:xfrm>
          <a:prstGeom prst="rect">
            <a:avLst/>
          </a:prstGeom>
          <a:noFill/>
        </p:spPr>
        <p:txBody>
          <a:bodyPr wrap="square" lIns="45720" tIns="27432" rIns="45720" bIns="27432">
            <a:spAutoFit/>
          </a:bodyPr>
          <a:lstStyle/>
          <a:p>
            <a:r>
              <a:rPr sz="1600" b="0" i="0">
                <a:solidFill>
                  <a:srgbClr val="121981"/>
                </a:solidFill>
              </a:rPr>
              <a:t>Native metrics and each paper's own baseline: rows are not comparable. Note how few reach closed-loop or testbed evaluation.</a:t>
            </a:r>
          </a:p>
        </p:txBody>
      </p:sp>
      <p:sp>
        <p:nvSpPr>
          <p:cNvPr id="8"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Gu et al., Latency Attacks survey, arXiv:2609.36732, Table 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Outline</a:t>
            </a:r>
          </a:p>
        </p:txBody>
      </p:sp>
      <p:sp>
        <p:nvSpPr>
          <p:cNvPr id="3" name="Content Placeholder 2"/>
          <p:cNvSpPr>
            <a:spLocks noGrp="1"/>
          </p:cNvSpPr>
          <p:nvPr>
            <p:ph idx="1"/>
          </p:nvPr>
        </p:nvSpPr>
        <p:spPr>
          <a:xfrm>
            <a:off x="621792" y="1325880"/>
            <a:ext cx="10945368" cy="4937760"/>
          </a:xfrm>
        </p:spPr>
        <p:txBody>
          <a:bodyPr wrap="square"/>
          <a:lstStyle/>
          <a:p>
            <a:pPr>
              <a:spcBef>
                <a:spcPts val="1000"/>
              </a:spcBef>
            </a:pPr>
            <a:r>
              <a:rPr sz="2800"/>
              <a:t>Why availability matters for AD</a:t>
            </a:r>
          </a:p>
          <a:p>
            <a:pPr>
              <a:spcBef>
                <a:spcPts val="1000"/>
              </a:spcBef>
            </a:pPr>
            <a:r>
              <a:rPr sz="2800"/>
              <a:t>Latency attacks on perception</a:t>
            </a:r>
          </a:p>
          <a:p>
            <a:pPr>
              <a:spcBef>
                <a:spcPts val="1000"/>
              </a:spcBef>
            </a:pPr>
            <a:r>
              <a:rPr sz="2800" b="1">
                <a:solidFill>
                  <a:srgbClr val="FF0000"/>
                </a:solidFill>
              </a:rPr>
              <a:t>Latency attacks on VLMs and LLMs</a:t>
            </a:r>
          </a:p>
          <a:p>
            <a:pPr>
              <a:spcBef>
                <a:spcPts val="1000"/>
              </a:spcBef>
            </a:pPr>
            <a:r>
              <a:rPr sz="2800"/>
              <a:t>Defenses: work budgets</a:t>
            </a:r>
          </a:p>
          <a:p>
            <a:pPr>
              <a:spcBef>
                <a:spcPts val="1000"/>
              </a:spcBef>
            </a:pPr>
            <a:r>
              <a:rPr sz="2800"/>
              <a:t>From model-level cost to system failure</a:t>
            </a:r>
          </a:p>
          <a:p>
            <a:pPr>
              <a:spcBef>
                <a:spcPts val="1000"/>
              </a:spcBef>
            </a:pPr>
            <a:r>
              <a:rPr sz="2800"/>
              <a:t>Open problems and discussion</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a:t>Why VLM / LLM Components Change the Picture</a:t>
            </a:r>
          </a:p>
        </p:txBody>
      </p:sp>
      <p:sp>
        <p:nvSpPr>
          <p:cNvPr id="3" name="Content Placeholder 2"/>
          <p:cNvSpPr>
            <a:spLocks noGrp="1"/>
          </p:cNvSpPr>
          <p:nvPr>
            <p:ph idx="1"/>
          </p:nvPr>
        </p:nvSpPr>
        <p:spPr>
          <a:xfrm>
            <a:off x="621792" y="1325880"/>
            <a:ext cx="10972800" cy="5029200"/>
          </a:xfrm>
        </p:spPr>
        <p:txBody>
          <a:bodyPr wrap="square">
            <a:noAutofit/>
          </a:bodyPr>
          <a:lstStyle/>
          <a:p>
            <a:pPr>
              <a:spcBef>
                <a:spcPts val="800"/>
              </a:spcBef>
            </a:pPr>
            <a:r>
              <a:rPr sz="2500" b="0" i="0"/>
              <a:t>Foundation models are entering driving: </a:t>
            </a:r>
            <a:r>
              <a:rPr sz="2500" b="1" i="0"/>
              <a:t>VLM-based perception, scene description, and planning</a:t>
            </a:r>
            <a:r>
              <a:rPr sz="2500" b="0" i="0"/>
              <a:t> (LiU talk)</a:t>
            </a:r>
          </a:p>
          <a:p>
            <a:pPr>
              <a:spcBef>
                <a:spcPts val="800"/>
              </a:spcBef>
            </a:pPr>
            <a:r>
              <a:rPr sz="2500" b="0" i="0"/>
              <a:t>Their cost is </a:t>
            </a:r>
            <a:r>
              <a:rPr sz="2500" b="1" i="0"/>
              <a:t>output-dependent</a:t>
            </a:r>
            <a:r>
              <a:rPr sz="2500" b="0" i="0"/>
              <a:t>: every generated token is one more decoder step, and reasoning models add thousands of reasoning tokens</a:t>
            </a:r>
          </a:p>
          <a:p>
            <a:pPr>
              <a:spcBef>
                <a:spcPts val="800"/>
              </a:spcBef>
            </a:pPr>
            <a:r>
              <a:rPr sz="2500" b="0" i="0"/>
              <a:t>Compared with a CNN detector, the attacker gains a </a:t>
            </a:r>
            <a:r>
              <a:rPr sz="2500" b="1" i="0"/>
              <a:t>new, wide lever</a:t>
            </a:r>
            <a:r>
              <a:rPr sz="2500" b="0" i="0"/>
              <a:t>: output length is controllable by the input</a:t>
            </a:r>
          </a:p>
          <a:p>
            <a:pPr>
              <a:spcBef>
                <a:spcPts val="800"/>
              </a:spcBef>
            </a:pPr>
            <a:r>
              <a:rPr sz="2500" b="0" i="0"/>
              <a:t>Compared with a chatbot, the victim has a </a:t>
            </a:r>
            <a:r>
              <a:rPr sz="2500" b="1" i="0"/>
              <a:t>hard deadline</a:t>
            </a:r>
            <a:r>
              <a:rPr sz="2500" b="0" i="0"/>
              <a:t>: there is no 'wait for the answer'</a:t>
            </a:r>
          </a:p>
          <a:p>
            <a:pPr>
              <a:spcBef>
                <a:spcPts val="800"/>
              </a:spcBef>
            </a:pPr>
            <a:r>
              <a:rPr sz="2500" b="0" i="0"/>
              <a:t>Same attack mechanism as in perception, different bottleneck: more tokens instead of more boxes</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27</a:t>
            </a:fld>
            <a:endParaRPr lang="en-US"/>
          </a:p>
        </p:txBody>
      </p:sp>
      <p:sp>
        <p:nvSpPr>
          <p:cNvPr id="7"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LiU talk, slides 23-25; Gu et al., Latency Attacks survey, arXiv:2609.36732, Sec. 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The Output-Length Lever</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28</a:t>
            </a:fld>
            <a:endParaRPr lang="en-US"/>
          </a:p>
        </p:txBody>
      </p:sp>
      <p:graphicFrame>
        <p:nvGraphicFramePr>
          <p:cNvPr id="6" name="Table 5"/>
          <p:cNvGraphicFramePr>
            <a:graphicFrameLocks noGrp="1"/>
          </p:cNvGraphicFramePr>
          <p:nvPr/>
        </p:nvGraphicFramePr>
        <p:xfrm>
          <a:off x="621792" y="1325880"/>
          <a:ext cx="10972798" cy="4059936"/>
        </p:xfrm>
        <a:graphic>
          <a:graphicData uri="http://schemas.openxmlformats.org/drawingml/2006/table">
            <a:tbl>
              <a:tblPr firstRow="1" bandRow="1">
                <a:tableStyleId>{5C22544A-7EE6-4342-B048-85BDC9FD1C3A}</a:tableStyleId>
              </a:tblPr>
              <a:tblGrid>
                <a:gridCol w="2457907">
                  <a:extLst>
                    <a:ext uri="{9D8B030D-6E8A-4147-A177-3AD203B41FA5}">
                      <a16:colId xmlns:a16="http://schemas.microsoft.com/office/drawing/2014/main" val="20000"/>
                    </a:ext>
                  </a:extLst>
                </a:gridCol>
                <a:gridCol w="1667865">
                  <a:extLst>
                    <a:ext uri="{9D8B030D-6E8A-4147-A177-3AD203B41FA5}">
                      <a16:colId xmlns:a16="http://schemas.microsoft.com/office/drawing/2014/main" val="20001"/>
                    </a:ext>
                  </a:extLst>
                </a:gridCol>
                <a:gridCol w="3686860">
                  <a:extLst>
                    <a:ext uri="{9D8B030D-6E8A-4147-A177-3AD203B41FA5}">
                      <a16:colId xmlns:a16="http://schemas.microsoft.com/office/drawing/2014/main" val="20002"/>
                    </a:ext>
                  </a:extLst>
                </a:gridCol>
                <a:gridCol w="3160166">
                  <a:extLst>
                    <a:ext uri="{9D8B030D-6E8A-4147-A177-3AD203B41FA5}">
                      <a16:colId xmlns:a16="http://schemas.microsoft.com/office/drawing/2014/main" val="20003"/>
                    </a:ext>
                  </a:extLst>
                </a:gridCol>
              </a:tblGrid>
              <a:tr h="676656">
                <a:tc>
                  <a:txBody>
                    <a:bodyPr/>
                    <a:lstStyle/>
                    <a:p>
                      <a:r>
                        <a:rPr sz="1600" b="1" i="0">
                          <a:solidFill>
                            <a:srgbClr val="FFFFFF"/>
                          </a:solidFill>
                        </a:rPr>
                        <a:t>Attack</a:t>
                      </a:r>
                    </a:p>
                  </a:txBody>
                  <a:tcPr marL="73152" marR="73152" marT="36576" marB="36576" anchor="ctr">
                    <a:solidFill>
                      <a:srgbClr val="121981"/>
                    </a:solidFill>
                  </a:tcPr>
                </a:tc>
                <a:tc>
                  <a:txBody>
                    <a:bodyPr/>
                    <a:lstStyle/>
                    <a:p>
                      <a:r>
                        <a:rPr sz="1600" b="1" i="0">
                          <a:solidFill>
                            <a:srgbClr val="FFFFFF"/>
                          </a:solidFill>
                        </a:rPr>
                        <a:t>Target</a:t>
                      </a:r>
                    </a:p>
                  </a:txBody>
                  <a:tcPr marL="73152" marR="73152" marT="36576" marB="36576" anchor="ctr">
                    <a:solidFill>
                      <a:srgbClr val="121981"/>
                    </a:solidFill>
                  </a:tcPr>
                </a:tc>
                <a:tc>
                  <a:txBody>
                    <a:bodyPr/>
                    <a:lstStyle/>
                    <a:p>
                      <a:r>
                        <a:rPr sz="1600" b="1" i="0">
                          <a:solidFill>
                            <a:srgbClr val="FFFFFF"/>
                          </a:solidFill>
                        </a:rPr>
                        <a:t>Mechanism</a:t>
                      </a:r>
                    </a:p>
                  </a:txBody>
                  <a:tcPr marL="73152" marR="73152" marT="36576" marB="36576" anchor="ctr">
                    <a:solidFill>
                      <a:srgbClr val="121981"/>
                    </a:solidFill>
                  </a:tcPr>
                </a:tc>
                <a:tc>
                  <a:txBody>
                    <a:bodyPr/>
                    <a:lstStyle/>
                    <a:p>
                      <a:r>
                        <a:rPr sz="1600" b="1" i="0">
                          <a:solidFill>
                            <a:srgbClr val="FFFFFF"/>
                          </a:solidFill>
                        </a:rPr>
                        <a:t>Reported (native metric)</a:t>
                      </a:r>
                    </a:p>
                  </a:txBody>
                  <a:tcPr marL="73152" marR="73152" marT="36576" marB="36576" anchor="ctr">
                    <a:solidFill>
                      <a:srgbClr val="121981"/>
                    </a:solidFill>
                  </a:tcPr>
                </a:tc>
                <a:extLst>
                  <a:ext uri="{0D108BD9-81ED-4DB2-BD59-A6C34878D82A}">
                    <a16:rowId xmlns:a16="http://schemas.microsoft.com/office/drawing/2014/main" val="10000"/>
                  </a:ext>
                </a:extLst>
              </a:tr>
              <a:tr h="676656">
                <a:tc>
                  <a:txBody>
                    <a:bodyPr/>
                    <a:lstStyle/>
                    <a:p>
                      <a:r>
                        <a:rPr sz="1600" b="1" i="0">
                          <a:solidFill>
                            <a:srgbClr val="404040"/>
                          </a:solidFill>
                        </a:rPr>
                        <a:t>NMTSloth (FSE 2022)</a:t>
                      </a:r>
                    </a:p>
                  </a:txBody>
                  <a:tcPr marL="73152" marR="73152" marT="36576" marB="36576" anchor="ctr">
                    <a:solidFill>
                      <a:srgbClr val="FFFFFF"/>
                    </a:solidFill>
                  </a:tcPr>
                </a:tc>
                <a:tc>
                  <a:txBody>
                    <a:bodyPr/>
                    <a:lstStyle/>
                    <a:p>
                      <a:r>
                        <a:rPr sz="1600" b="0" i="0">
                          <a:solidFill>
                            <a:srgbClr val="404040"/>
                          </a:solidFill>
                        </a:rPr>
                        <a:t>Neural MT</a:t>
                      </a:r>
                    </a:p>
                  </a:txBody>
                  <a:tcPr marL="73152" marR="73152" marT="36576" marB="36576" anchor="ctr">
                    <a:solidFill>
                      <a:srgbClr val="FFFFFF"/>
                    </a:solidFill>
                  </a:tcPr>
                </a:tc>
                <a:tc>
                  <a:txBody>
                    <a:bodyPr/>
                    <a:lstStyle/>
                    <a:p>
                      <a:r>
                        <a:rPr sz="1600" b="0" i="0">
                          <a:solidFill>
                            <a:srgbClr val="404040"/>
                          </a:solidFill>
                        </a:rPr>
                        <a:t>Delay EOS with one character or token change</a:t>
                      </a:r>
                    </a:p>
                  </a:txBody>
                  <a:tcPr marL="73152" marR="73152" marT="36576" marB="36576" anchor="ctr">
                    <a:solidFill>
                      <a:srgbClr val="FFFFFF"/>
                    </a:solidFill>
                  </a:tcPr>
                </a:tc>
                <a:tc>
                  <a:txBody>
                    <a:bodyPr/>
                    <a:lstStyle/>
                    <a:p>
                      <a:r>
                        <a:rPr sz="1600" b="0" i="0">
                          <a:solidFill>
                            <a:srgbClr val="404040"/>
                          </a:solidFill>
                        </a:rPr>
                        <a:t>Latency +85 % to +3,153 % (CPU)</a:t>
                      </a:r>
                    </a:p>
                  </a:txBody>
                  <a:tcPr marL="73152" marR="73152" marT="36576" marB="36576" anchor="ctr">
                    <a:solidFill>
                      <a:srgbClr val="FFFFFF"/>
                    </a:solidFill>
                  </a:tcPr>
                </a:tc>
                <a:extLst>
                  <a:ext uri="{0D108BD9-81ED-4DB2-BD59-A6C34878D82A}">
                    <a16:rowId xmlns:a16="http://schemas.microsoft.com/office/drawing/2014/main" val="10001"/>
                  </a:ext>
                </a:extLst>
              </a:tr>
              <a:tr h="676656">
                <a:tc>
                  <a:txBody>
                    <a:bodyPr/>
                    <a:lstStyle/>
                    <a:p>
                      <a:r>
                        <a:rPr sz="1600" b="1" i="0">
                          <a:solidFill>
                            <a:srgbClr val="404040"/>
                          </a:solidFill>
                        </a:rPr>
                        <a:t>NICGSlowDown (2022)</a:t>
                      </a:r>
                    </a:p>
                  </a:txBody>
                  <a:tcPr marL="73152" marR="73152" marT="36576" marB="36576" anchor="ctr">
                    <a:solidFill>
                      <a:srgbClr val="F2F2F2"/>
                    </a:solidFill>
                  </a:tcPr>
                </a:tc>
                <a:tc>
                  <a:txBody>
                    <a:bodyPr/>
                    <a:lstStyle/>
                    <a:p>
                      <a:r>
                        <a:rPr sz="1600" b="0" i="0">
                          <a:solidFill>
                            <a:srgbClr val="404040"/>
                          </a:solidFill>
                        </a:rPr>
                        <a:t>Image captioning</a:t>
                      </a:r>
                    </a:p>
                  </a:txBody>
                  <a:tcPr marL="73152" marR="73152" marT="36576" marB="36576" anchor="ctr">
                    <a:solidFill>
                      <a:srgbClr val="F2F2F2"/>
                    </a:solidFill>
                  </a:tcPr>
                </a:tc>
                <a:tc>
                  <a:txBody>
                    <a:bodyPr/>
                    <a:lstStyle/>
                    <a:p>
                      <a:r>
                        <a:rPr sz="1600" b="0" i="0">
                          <a:solidFill>
                            <a:srgbClr val="404040"/>
                          </a:solidFill>
                        </a:rPr>
                        <a:t>Imperceptible image perturbation lengthens captions</a:t>
                      </a:r>
                    </a:p>
                  </a:txBody>
                  <a:tcPr marL="73152" marR="73152" marT="36576" marB="36576" anchor="ctr">
                    <a:solidFill>
                      <a:srgbClr val="F2F2F2"/>
                    </a:solidFill>
                  </a:tcPr>
                </a:tc>
                <a:tc>
                  <a:txBody>
                    <a:bodyPr/>
                    <a:lstStyle/>
                    <a:p>
                      <a:r>
                        <a:rPr sz="1600" b="0" i="0">
                          <a:solidFill>
                            <a:srgbClr val="404040"/>
                          </a:solidFill>
                        </a:rPr>
                        <a:t>Latency up to +483.86 %</a:t>
                      </a:r>
                    </a:p>
                  </a:txBody>
                  <a:tcPr marL="73152" marR="73152" marT="36576" marB="36576" anchor="ctr">
                    <a:solidFill>
                      <a:srgbClr val="F2F2F2"/>
                    </a:solidFill>
                  </a:tcPr>
                </a:tc>
                <a:extLst>
                  <a:ext uri="{0D108BD9-81ED-4DB2-BD59-A6C34878D82A}">
                    <a16:rowId xmlns:a16="http://schemas.microsoft.com/office/drawing/2014/main" val="10002"/>
                  </a:ext>
                </a:extLst>
              </a:tr>
              <a:tr h="676656">
                <a:tc>
                  <a:txBody>
                    <a:bodyPr/>
                    <a:lstStyle/>
                    <a:p>
                      <a:r>
                        <a:rPr sz="1600" b="1" i="0">
                          <a:solidFill>
                            <a:srgbClr val="404040"/>
                          </a:solidFill>
                        </a:rPr>
                        <a:t>Engorgio (ICLR 2025)</a:t>
                      </a:r>
                    </a:p>
                  </a:txBody>
                  <a:tcPr marL="73152" marR="73152" marT="36576" marB="36576" anchor="ctr">
                    <a:solidFill>
                      <a:srgbClr val="FFFFFF"/>
                    </a:solidFill>
                  </a:tcPr>
                </a:tc>
                <a:tc>
                  <a:txBody>
                    <a:bodyPr/>
                    <a:lstStyle/>
                    <a:p>
                      <a:r>
                        <a:rPr sz="1600" b="0" i="0">
                          <a:solidFill>
                            <a:srgbClr val="404040"/>
                          </a:solidFill>
                        </a:rPr>
                        <a:t>Open LLMs</a:t>
                      </a:r>
                    </a:p>
                  </a:txBody>
                  <a:tcPr marL="73152" marR="73152" marT="36576" marB="36576" anchor="ctr">
                    <a:solidFill>
                      <a:srgbClr val="FFFFFF"/>
                    </a:solidFill>
                  </a:tcPr>
                </a:tc>
                <a:tc>
                  <a:txBody>
                    <a:bodyPr/>
                    <a:lstStyle/>
                    <a:p>
                      <a:r>
                        <a:rPr sz="1600" b="0" i="0">
                          <a:solidFill>
                            <a:srgbClr val="404040"/>
                          </a:solidFill>
                        </a:rPr>
                        <a:t>Optimized prompt suppresses EOS</a:t>
                      </a:r>
                    </a:p>
                  </a:txBody>
                  <a:tcPr marL="73152" marR="73152" marT="36576" marB="36576" anchor="ctr">
                    <a:solidFill>
                      <a:srgbClr val="FFFFFF"/>
                    </a:solidFill>
                  </a:tcPr>
                </a:tc>
                <a:tc>
                  <a:txBody>
                    <a:bodyPr/>
                    <a:lstStyle/>
                    <a:p>
                      <a:r>
                        <a:rPr sz="1600" b="0" i="0">
                          <a:solidFill>
                            <a:srgbClr val="404040"/>
                          </a:solidFill>
                        </a:rPr>
                        <a:t>2-13× longer outputs, &gt; 90 % of limit</a:t>
                      </a:r>
                    </a:p>
                  </a:txBody>
                  <a:tcPr marL="73152" marR="73152" marT="36576" marB="36576" anchor="ctr">
                    <a:solidFill>
                      <a:srgbClr val="FFFFFF"/>
                    </a:solidFill>
                  </a:tcPr>
                </a:tc>
                <a:extLst>
                  <a:ext uri="{0D108BD9-81ED-4DB2-BD59-A6C34878D82A}">
                    <a16:rowId xmlns:a16="http://schemas.microsoft.com/office/drawing/2014/main" val="10003"/>
                  </a:ext>
                </a:extLst>
              </a:tr>
              <a:tr h="676656">
                <a:tc>
                  <a:txBody>
                    <a:bodyPr/>
                    <a:lstStyle/>
                    <a:p>
                      <a:r>
                        <a:rPr sz="1600" b="1" i="0">
                          <a:solidFill>
                            <a:srgbClr val="404040"/>
                          </a:solidFill>
                        </a:rPr>
                        <a:t>LoopLLM (AAAI 2026)</a:t>
                      </a:r>
                    </a:p>
                  </a:txBody>
                  <a:tcPr marL="73152" marR="73152" marT="36576" marB="36576" anchor="ctr">
                    <a:solidFill>
                      <a:srgbClr val="F2F2F2"/>
                    </a:solidFill>
                  </a:tcPr>
                </a:tc>
                <a:tc>
                  <a:txBody>
                    <a:bodyPr/>
                    <a:lstStyle/>
                    <a:p>
                      <a:r>
                        <a:rPr sz="1600" b="0" i="0">
                          <a:solidFill>
                            <a:srgbClr val="404040"/>
                          </a:solidFill>
                        </a:rPr>
                        <a:t>LLMs</a:t>
                      </a:r>
                    </a:p>
                  </a:txBody>
                  <a:tcPr marL="73152" marR="73152" marT="36576" marB="36576" anchor="ctr">
                    <a:solidFill>
                      <a:srgbClr val="F2F2F2"/>
                    </a:solidFill>
                  </a:tcPr>
                </a:tc>
                <a:tc>
                  <a:txBody>
                    <a:bodyPr/>
                    <a:lstStyle/>
                    <a:p>
                      <a:r>
                        <a:rPr sz="1600" b="0" i="0">
                          <a:solidFill>
                            <a:srgbClr val="404040"/>
                          </a:solidFill>
                        </a:rPr>
                        <a:t>Repetition loops until the length cap</a:t>
                      </a:r>
                    </a:p>
                  </a:txBody>
                  <a:tcPr marL="73152" marR="73152" marT="36576" marB="36576" anchor="ctr">
                    <a:solidFill>
                      <a:srgbClr val="F2F2F2"/>
                    </a:solidFill>
                  </a:tcPr>
                </a:tc>
                <a:tc>
                  <a:txBody>
                    <a:bodyPr/>
                    <a:lstStyle/>
                    <a:p>
                      <a:r>
                        <a:rPr sz="1600" b="0" i="0">
                          <a:solidFill>
                            <a:srgbClr val="404040"/>
                          </a:solidFill>
                        </a:rPr>
                        <a:t>&gt; 90 % of cap vs. ~20 % for EOS-delay</a:t>
                      </a:r>
                    </a:p>
                  </a:txBody>
                  <a:tcPr marL="73152" marR="73152" marT="36576" marB="36576" anchor="ctr">
                    <a:solidFill>
                      <a:srgbClr val="F2F2F2"/>
                    </a:solidFill>
                  </a:tcPr>
                </a:tc>
                <a:extLst>
                  <a:ext uri="{0D108BD9-81ED-4DB2-BD59-A6C34878D82A}">
                    <a16:rowId xmlns:a16="http://schemas.microsoft.com/office/drawing/2014/main" val="10004"/>
                  </a:ext>
                </a:extLst>
              </a:tr>
              <a:tr h="676656">
                <a:tc>
                  <a:txBody>
                    <a:bodyPr/>
                    <a:lstStyle/>
                    <a:p>
                      <a:r>
                        <a:rPr sz="1600" b="1" i="0">
                          <a:solidFill>
                            <a:srgbClr val="404040"/>
                          </a:solidFill>
                        </a:rPr>
                        <a:t>Verbose Images (ICLR 2024)</a:t>
                      </a:r>
                    </a:p>
                  </a:txBody>
                  <a:tcPr marL="73152" marR="73152" marT="36576" marB="36576" anchor="ctr">
                    <a:solidFill>
                      <a:srgbClr val="FFFFFF"/>
                    </a:solidFill>
                  </a:tcPr>
                </a:tc>
                <a:tc>
                  <a:txBody>
                    <a:bodyPr/>
                    <a:lstStyle/>
                    <a:p>
                      <a:r>
                        <a:rPr sz="1600" b="0" i="0">
                          <a:solidFill>
                            <a:srgbClr val="404040"/>
                          </a:solidFill>
                        </a:rPr>
                        <a:t>VLMs</a:t>
                      </a:r>
                    </a:p>
                  </a:txBody>
                  <a:tcPr marL="73152" marR="73152" marT="36576" marB="36576" anchor="ctr">
                    <a:solidFill>
                      <a:srgbClr val="FFFFFF"/>
                    </a:solidFill>
                  </a:tcPr>
                </a:tc>
                <a:tc>
                  <a:txBody>
                    <a:bodyPr/>
                    <a:lstStyle/>
                    <a:p>
                      <a:r>
                        <a:rPr sz="1600" b="0" i="0">
                          <a:solidFill>
                            <a:srgbClr val="404040"/>
                          </a:solidFill>
                        </a:rPr>
                        <a:t>Adversarial image induces long, repetitive text</a:t>
                      </a:r>
                    </a:p>
                  </a:txBody>
                  <a:tcPr marL="73152" marR="73152" marT="36576" marB="36576" anchor="ctr">
                    <a:solidFill>
                      <a:srgbClr val="FFFFFF"/>
                    </a:solidFill>
                  </a:tcPr>
                </a:tc>
                <a:tc>
                  <a:txBody>
                    <a:bodyPr/>
                    <a:lstStyle/>
                    <a:p>
                      <a:r>
                        <a:rPr sz="1600" b="0" i="0">
                          <a:solidFill>
                            <a:srgbClr val="404040"/>
                          </a:solidFill>
                        </a:rPr>
                        <a:t>7.87× / 8.56× length; latency ~2× to 24×</a:t>
                      </a:r>
                    </a:p>
                  </a:txBody>
                  <a:tcPr marL="73152" marR="73152" marT="36576" marB="36576" anchor="ctr">
                    <a:solidFill>
                      <a:srgbClr val="FFFFFF"/>
                    </a:solidFill>
                  </a:tcPr>
                </a:tc>
                <a:extLst>
                  <a:ext uri="{0D108BD9-81ED-4DB2-BD59-A6C34878D82A}">
                    <a16:rowId xmlns:a16="http://schemas.microsoft.com/office/drawing/2014/main" val="10005"/>
                  </a:ext>
                </a:extLst>
              </a:tr>
            </a:tbl>
          </a:graphicData>
        </a:graphic>
      </p:graphicFrame>
      <p:sp>
        <p:nvSpPr>
          <p:cNvPr id="7" name="TextBox 6"/>
          <p:cNvSpPr txBox="1"/>
          <p:nvPr/>
        </p:nvSpPr>
        <p:spPr>
          <a:xfrm>
            <a:off x="621792" y="5669280"/>
            <a:ext cx="10972800" cy="731520"/>
          </a:xfrm>
          <a:prstGeom prst="rect">
            <a:avLst/>
          </a:prstGeom>
          <a:noFill/>
        </p:spPr>
        <p:txBody>
          <a:bodyPr wrap="square" lIns="45720" tIns="27432" rIns="45720" bIns="27432">
            <a:spAutoFit/>
          </a:bodyPr>
          <a:lstStyle/>
          <a:p>
            <a:r>
              <a:rPr sz="1800" b="0" i="0">
                <a:solidFill>
                  <a:srgbClr val="121981"/>
                </a:solidFill>
              </a:rPr>
              <a:t>For attacks that run to the limit, the factor is set by (output limit) / (benign length): a </a:t>
            </a:r>
            <a:r>
              <a:rPr sz="1800" b="1" i="0">
                <a:solidFill>
                  <a:srgbClr val="121981"/>
                </a:solidFill>
              </a:rPr>
              <a:t>deployment parameter</a:t>
            </a:r>
            <a:r>
              <a:rPr sz="1800" b="0" i="0">
                <a:solidFill>
                  <a:srgbClr val="121981"/>
                </a:solidFill>
              </a:rPr>
              <a:t>, not an attack property.</a:t>
            </a:r>
          </a:p>
        </p:txBody>
      </p:sp>
      <p:sp>
        <p:nvSpPr>
          <p:cNvPr id="8"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Gu et al., Latency Attacks survey, arXiv:2609.36732, Sec. 6.1-6.2 and 9.1.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Reasoning Models: Infinite Thinking</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29</a:t>
            </a:fld>
            <a:endParaRPr lang="en-US"/>
          </a:p>
        </p:txBody>
      </p:sp>
      <p:graphicFrame>
        <p:nvGraphicFramePr>
          <p:cNvPr id="6" name="Table 5"/>
          <p:cNvGraphicFramePr>
            <a:graphicFrameLocks noGrp="1"/>
          </p:cNvGraphicFramePr>
          <p:nvPr/>
        </p:nvGraphicFramePr>
        <p:xfrm>
          <a:off x="621792" y="1371600"/>
          <a:ext cx="10972797" cy="4343400"/>
        </p:xfrm>
        <a:graphic>
          <a:graphicData uri="http://schemas.openxmlformats.org/drawingml/2006/table">
            <a:tbl>
              <a:tblPr firstRow="1" bandRow="1">
                <a:tableStyleId>{5C22544A-7EE6-4342-B048-85BDC9FD1C3A}</a:tableStyleId>
              </a:tblPr>
              <a:tblGrid>
                <a:gridCol w="2566219">
                  <a:extLst>
                    <a:ext uri="{9D8B030D-6E8A-4147-A177-3AD203B41FA5}">
                      <a16:colId xmlns:a16="http://schemas.microsoft.com/office/drawing/2014/main" val="20000"/>
                    </a:ext>
                  </a:extLst>
                </a:gridCol>
                <a:gridCol w="1858296">
                  <a:extLst>
                    <a:ext uri="{9D8B030D-6E8A-4147-A177-3AD203B41FA5}">
                      <a16:colId xmlns:a16="http://schemas.microsoft.com/office/drawing/2014/main" val="20001"/>
                    </a:ext>
                  </a:extLst>
                </a:gridCol>
                <a:gridCol w="3539612">
                  <a:extLst>
                    <a:ext uri="{9D8B030D-6E8A-4147-A177-3AD203B41FA5}">
                      <a16:colId xmlns:a16="http://schemas.microsoft.com/office/drawing/2014/main" val="20002"/>
                    </a:ext>
                  </a:extLst>
                </a:gridCol>
                <a:gridCol w="3008670">
                  <a:extLst>
                    <a:ext uri="{9D8B030D-6E8A-4147-A177-3AD203B41FA5}">
                      <a16:colId xmlns:a16="http://schemas.microsoft.com/office/drawing/2014/main" val="20003"/>
                    </a:ext>
                  </a:extLst>
                </a:gridCol>
              </a:tblGrid>
              <a:tr h="868680">
                <a:tc>
                  <a:txBody>
                    <a:bodyPr/>
                    <a:lstStyle/>
                    <a:p>
                      <a:r>
                        <a:rPr sz="1600" b="1" i="0">
                          <a:solidFill>
                            <a:srgbClr val="FFFFFF"/>
                          </a:solidFill>
                        </a:rPr>
                        <a:t>Attack</a:t>
                      </a:r>
                    </a:p>
                  </a:txBody>
                  <a:tcPr marL="73152" marR="73152" marT="36576" marB="36576" anchor="ctr">
                    <a:solidFill>
                      <a:srgbClr val="121981"/>
                    </a:solidFill>
                  </a:tcPr>
                </a:tc>
                <a:tc>
                  <a:txBody>
                    <a:bodyPr/>
                    <a:lstStyle/>
                    <a:p>
                      <a:r>
                        <a:rPr sz="1600" b="1" i="0">
                          <a:solidFill>
                            <a:srgbClr val="FFFFFF"/>
                          </a:solidFill>
                        </a:rPr>
                        <a:t>Delivery</a:t>
                      </a:r>
                    </a:p>
                  </a:txBody>
                  <a:tcPr marL="73152" marR="73152" marT="36576" marB="36576" anchor="ctr">
                    <a:solidFill>
                      <a:srgbClr val="121981"/>
                    </a:solidFill>
                  </a:tcPr>
                </a:tc>
                <a:tc>
                  <a:txBody>
                    <a:bodyPr/>
                    <a:lstStyle/>
                    <a:p>
                      <a:r>
                        <a:rPr sz="1600" b="1" i="0">
                          <a:solidFill>
                            <a:srgbClr val="FFFFFF"/>
                          </a:solidFill>
                        </a:rPr>
                        <a:t>Reported (native metric)</a:t>
                      </a:r>
                    </a:p>
                  </a:txBody>
                  <a:tcPr marL="73152" marR="73152" marT="36576" marB="36576" anchor="ctr">
                    <a:solidFill>
                      <a:srgbClr val="121981"/>
                    </a:solidFill>
                  </a:tcPr>
                </a:tc>
                <a:tc>
                  <a:txBody>
                    <a:bodyPr/>
                    <a:lstStyle/>
                    <a:p>
                      <a:r>
                        <a:rPr sz="1600" b="1" i="0">
                          <a:solidFill>
                            <a:srgbClr val="FFFFFF"/>
                          </a:solidFill>
                        </a:rPr>
                        <a:t>Note</a:t>
                      </a:r>
                    </a:p>
                  </a:txBody>
                  <a:tcPr marL="73152" marR="73152" marT="36576" marB="36576" anchor="ctr">
                    <a:solidFill>
                      <a:srgbClr val="121981"/>
                    </a:solidFill>
                  </a:tcPr>
                </a:tc>
                <a:extLst>
                  <a:ext uri="{0D108BD9-81ED-4DB2-BD59-A6C34878D82A}">
                    <a16:rowId xmlns:a16="http://schemas.microsoft.com/office/drawing/2014/main" val="10000"/>
                  </a:ext>
                </a:extLst>
              </a:tr>
              <a:tr h="868680">
                <a:tc>
                  <a:txBody>
                    <a:bodyPr/>
                    <a:lstStyle/>
                    <a:p>
                      <a:r>
                        <a:rPr sz="1600" b="1" i="0">
                          <a:solidFill>
                            <a:srgbClr val="404040"/>
                          </a:solidFill>
                        </a:rPr>
                        <a:t>ReasoningBomb (CCS 2026)</a:t>
                      </a:r>
                    </a:p>
                  </a:txBody>
                  <a:tcPr marL="73152" marR="73152" marT="36576" marB="36576" anchor="ctr">
                    <a:solidFill>
                      <a:srgbClr val="FFFFFF"/>
                    </a:solidFill>
                  </a:tcPr>
                </a:tc>
                <a:tc>
                  <a:txBody>
                    <a:bodyPr/>
                    <a:lstStyle/>
                    <a:p>
                      <a:r>
                        <a:rPr sz="1600" b="0" i="0">
                          <a:solidFill>
                            <a:srgbClr val="404040"/>
                          </a:solidFill>
                        </a:rPr>
                        <a:t>Prompt</a:t>
                      </a:r>
                    </a:p>
                  </a:txBody>
                  <a:tcPr marL="73152" marR="73152" marT="36576" marB="36576" anchor="ctr">
                    <a:solidFill>
                      <a:srgbClr val="FFFFFF"/>
                    </a:solidFill>
                  </a:tcPr>
                </a:tc>
                <a:tc>
                  <a:txBody>
                    <a:bodyPr/>
                    <a:lstStyle/>
                    <a:p>
                      <a:r>
                        <a:rPr sz="1600" b="0" i="0">
                          <a:solidFill>
                            <a:srgbClr val="404040"/>
                          </a:solidFill>
                        </a:rPr>
                        <a:t>Avg. 18,759 completion tokens; 6-7× more than benign</a:t>
                      </a:r>
                    </a:p>
                  </a:txBody>
                  <a:tcPr marL="73152" marR="73152" marT="36576" marB="36576" anchor="ctr">
                    <a:solidFill>
                      <a:srgbClr val="FFFFFF"/>
                    </a:solidFill>
                  </a:tcPr>
                </a:tc>
                <a:tc>
                  <a:txBody>
                    <a:bodyPr/>
                    <a:lstStyle/>
                    <a:p>
                      <a:r>
                        <a:rPr sz="1600" b="0" i="0">
                          <a:solidFill>
                            <a:srgbClr val="404040"/>
                          </a:solidFill>
                        </a:rPr>
                        <a:t>The 286.7× input/output ratio is not an amplification factor</a:t>
                      </a:r>
                    </a:p>
                  </a:txBody>
                  <a:tcPr marL="73152" marR="73152" marT="36576" marB="36576" anchor="ctr">
                    <a:solidFill>
                      <a:srgbClr val="FFFFFF"/>
                    </a:solidFill>
                  </a:tcPr>
                </a:tc>
                <a:extLst>
                  <a:ext uri="{0D108BD9-81ED-4DB2-BD59-A6C34878D82A}">
                    <a16:rowId xmlns:a16="http://schemas.microsoft.com/office/drawing/2014/main" val="10001"/>
                  </a:ext>
                </a:extLst>
              </a:tr>
              <a:tr h="868680">
                <a:tc>
                  <a:txBody>
                    <a:bodyPr/>
                    <a:lstStyle/>
                    <a:p>
                      <a:r>
                        <a:rPr sz="1600" b="1" i="0">
                          <a:solidFill>
                            <a:srgbClr val="404040"/>
                          </a:solidFill>
                        </a:rPr>
                        <a:t>ThinkTrap (NDSS 2026)</a:t>
                      </a:r>
                    </a:p>
                  </a:txBody>
                  <a:tcPr marL="73152" marR="73152" marT="36576" marB="36576" anchor="ctr">
                    <a:solidFill>
                      <a:srgbClr val="F2F2F2"/>
                    </a:solidFill>
                  </a:tcPr>
                </a:tc>
                <a:tc>
                  <a:txBody>
                    <a:bodyPr/>
                    <a:lstStyle/>
                    <a:p>
                      <a:r>
                        <a:rPr sz="1600" b="0" i="0">
                          <a:solidFill>
                            <a:srgbClr val="404040"/>
                          </a:solidFill>
                        </a:rPr>
                        <a:t>Black-box API</a:t>
                      </a:r>
                    </a:p>
                  </a:txBody>
                  <a:tcPr marL="73152" marR="73152" marT="36576" marB="36576" anchor="ctr">
                    <a:solidFill>
                      <a:srgbClr val="F2F2F2"/>
                    </a:solidFill>
                  </a:tcPr>
                </a:tc>
                <a:tc>
                  <a:txBody>
                    <a:bodyPr/>
                    <a:lstStyle/>
                    <a:p>
                      <a:r>
                        <a:rPr sz="1600" b="0" i="0">
                          <a:solidFill>
                            <a:srgbClr val="404040"/>
                          </a:solidFill>
                        </a:rPr>
                        <a:t>50-100× more tokens</a:t>
                      </a:r>
                    </a:p>
                  </a:txBody>
                  <a:tcPr marL="73152" marR="73152" marT="36576" marB="36576" anchor="ctr">
                    <a:solidFill>
                      <a:srgbClr val="F2F2F2"/>
                    </a:solidFill>
                  </a:tcPr>
                </a:tc>
                <a:tc>
                  <a:txBody>
                    <a:bodyPr/>
                    <a:lstStyle/>
                    <a:p>
                      <a:r>
                        <a:rPr sz="1600" b="0" i="0">
                          <a:solidFill>
                            <a:srgbClr val="404040"/>
                          </a:solidFill>
                        </a:rPr>
                        <a:t>Infinite-thinking loops</a:t>
                      </a:r>
                    </a:p>
                  </a:txBody>
                  <a:tcPr marL="73152" marR="73152" marT="36576" marB="36576" anchor="ctr">
                    <a:solidFill>
                      <a:srgbClr val="F2F2F2"/>
                    </a:solidFill>
                  </a:tcPr>
                </a:tc>
                <a:extLst>
                  <a:ext uri="{0D108BD9-81ED-4DB2-BD59-A6C34878D82A}">
                    <a16:rowId xmlns:a16="http://schemas.microsoft.com/office/drawing/2014/main" val="10002"/>
                  </a:ext>
                </a:extLst>
              </a:tr>
              <a:tr h="868680">
                <a:tc>
                  <a:txBody>
                    <a:bodyPr/>
                    <a:lstStyle/>
                    <a:p>
                      <a:r>
                        <a:rPr sz="1600" b="1" i="0">
                          <a:solidFill>
                            <a:srgbClr val="404040"/>
                          </a:solidFill>
                        </a:rPr>
                        <a:t>OverThink (2025)</a:t>
                      </a:r>
                    </a:p>
                  </a:txBody>
                  <a:tcPr marL="73152" marR="73152" marT="36576" marB="36576" anchor="ctr">
                    <a:solidFill>
                      <a:srgbClr val="FFFFFF"/>
                    </a:solidFill>
                  </a:tcPr>
                </a:tc>
                <a:tc>
                  <a:txBody>
                    <a:bodyPr/>
                    <a:lstStyle/>
                    <a:p>
                      <a:r>
                        <a:rPr sz="1600" b="0" i="0">
                          <a:solidFill>
                            <a:srgbClr val="404040"/>
                          </a:solidFill>
                        </a:rPr>
                        <a:t>Retrieved content</a:t>
                      </a:r>
                    </a:p>
                  </a:txBody>
                  <a:tcPr marL="73152" marR="73152" marT="36576" marB="36576" anchor="ctr">
                    <a:solidFill>
                      <a:srgbClr val="FFFFFF"/>
                    </a:solidFill>
                  </a:tcPr>
                </a:tc>
                <a:tc>
                  <a:txBody>
                    <a:bodyPr/>
                    <a:lstStyle/>
                    <a:p>
                      <a:r>
                        <a:rPr sz="1600" b="0" i="0">
                          <a:solidFill>
                            <a:srgbClr val="404040"/>
                          </a:solidFill>
                        </a:rPr>
                        <a:t>Up to 46× (context-agnostic), 7.8× (context-aware)</a:t>
                      </a:r>
                    </a:p>
                  </a:txBody>
                  <a:tcPr marL="73152" marR="73152" marT="36576" marB="36576" anchor="ctr">
                    <a:solidFill>
                      <a:srgbClr val="FFFFFF"/>
                    </a:solidFill>
                  </a:tcPr>
                </a:tc>
                <a:tc>
                  <a:txBody>
                    <a:bodyPr/>
                    <a:lstStyle/>
                    <a:p>
                      <a:r>
                        <a:rPr sz="1600" b="0" i="0">
                          <a:solidFill>
                            <a:srgbClr val="404040"/>
                          </a:solidFill>
                        </a:rPr>
                        <a:t>Answers stay correct</a:t>
                      </a:r>
                    </a:p>
                  </a:txBody>
                  <a:tcPr marL="73152" marR="73152" marT="36576" marB="36576" anchor="ctr">
                    <a:solidFill>
                      <a:srgbClr val="FFFFFF"/>
                    </a:solidFill>
                  </a:tcPr>
                </a:tc>
                <a:extLst>
                  <a:ext uri="{0D108BD9-81ED-4DB2-BD59-A6C34878D82A}">
                    <a16:rowId xmlns:a16="http://schemas.microsoft.com/office/drawing/2014/main" val="10003"/>
                  </a:ext>
                </a:extLst>
              </a:tr>
              <a:tr h="868680">
                <a:tc>
                  <a:txBody>
                    <a:bodyPr/>
                    <a:lstStyle/>
                    <a:p>
                      <a:r>
                        <a:rPr sz="1600" b="1" i="0">
                          <a:solidFill>
                            <a:srgbClr val="404040"/>
                          </a:solidFill>
                        </a:rPr>
                        <a:t>RA-ICA (2025)</a:t>
                      </a:r>
                    </a:p>
                  </a:txBody>
                  <a:tcPr marL="73152" marR="73152" marT="36576" marB="36576" anchor="ctr">
                    <a:solidFill>
                      <a:srgbClr val="F2F2F2"/>
                    </a:solidFill>
                  </a:tcPr>
                </a:tc>
                <a:tc>
                  <a:txBody>
                    <a:bodyPr/>
                    <a:lstStyle/>
                    <a:p>
                      <a:r>
                        <a:rPr sz="1600" b="0" i="0">
                          <a:solidFill>
                            <a:srgbClr val="404040"/>
                          </a:solidFill>
                        </a:rPr>
                        <a:t>Poisoned RAG corpus</a:t>
                      </a:r>
                    </a:p>
                  </a:txBody>
                  <a:tcPr marL="73152" marR="73152" marT="36576" marB="36576" anchor="ctr">
                    <a:solidFill>
                      <a:srgbClr val="F2F2F2"/>
                    </a:solidFill>
                  </a:tcPr>
                </a:tc>
                <a:tc>
                  <a:txBody>
                    <a:bodyPr/>
                    <a:lstStyle/>
                    <a:p>
                      <a:r>
                        <a:rPr sz="1600" b="0" i="0">
                          <a:solidFill>
                            <a:srgbClr val="404040"/>
                          </a:solidFill>
                        </a:rPr>
                        <a:t>Up to 13.1× tokens, &gt; 90 % success</a:t>
                      </a:r>
                    </a:p>
                  </a:txBody>
                  <a:tcPr marL="73152" marR="73152" marT="36576" marB="36576" anchor="ctr">
                    <a:solidFill>
                      <a:srgbClr val="F2F2F2"/>
                    </a:solidFill>
                  </a:tcPr>
                </a:tc>
                <a:tc>
                  <a:txBody>
                    <a:bodyPr/>
                    <a:lstStyle/>
                    <a:p>
                      <a:r>
                        <a:rPr sz="1600" b="0" i="0">
                          <a:solidFill>
                            <a:srgbClr val="404040"/>
                          </a:solidFill>
                        </a:rPr>
                        <a:t>Answer integrity intact</a:t>
                      </a:r>
                    </a:p>
                  </a:txBody>
                  <a:tcPr marL="73152" marR="73152" marT="36576" marB="36576" anchor="ctr">
                    <a:solidFill>
                      <a:srgbClr val="F2F2F2"/>
                    </a:solidFill>
                  </a:tcPr>
                </a:tc>
                <a:extLst>
                  <a:ext uri="{0D108BD9-81ED-4DB2-BD59-A6C34878D82A}">
                    <a16:rowId xmlns:a16="http://schemas.microsoft.com/office/drawing/2014/main" val="10004"/>
                  </a:ext>
                </a:extLst>
              </a:tr>
            </a:tbl>
          </a:graphicData>
        </a:graphic>
      </p:graphicFrame>
      <p:sp>
        <p:nvSpPr>
          <p:cNvPr id="7" name="TextBox 6"/>
          <p:cNvSpPr txBox="1"/>
          <p:nvPr/>
        </p:nvSpPr>
        <p:spPr>
          <a:xfrm>
            <a:off x="621792" y="5669280"/>
            <a:ext cx="10972800" cy="731520"/>
          </a:xfrm>
          <a:prstGeom prst="rect">
            <a:avLst/>
          </a:prstGeom>
          <a:noFill/>
        </p:spPr>
        <p:txBody>
          <a:bodyPr wrap="square" lIns="45720" tIns="27432" rIns="45720" bIns="27432">
            <a:spAutoFit/>
          </a:bodyPr>
          <a:lstStyle/>
          <a:p>
            <a:r>
              <a:rPr sz="1800" b="0" i="0">
                <a:solidFill>
                  <a:srgbClr val="121981"/>
                </a:solidFill>
              </a:rPr>
              <a:t>Because several of these attacks keep the answer correct and bypass detectors, the survey argues for budget enforcement </a:t>
            </a:r>
            <a:r>
              <a:rPr sz="1800" b="1" i="0">
                <a:solidFill>
                  <a:srgbClr val="121981"/>
                </a:solidFill>
              </a:rPr>
              <a:t>by construction</a:t>
            </a:r>
            <a:r>
              <a:rPr sz="1800" b="0" i="0">
                <a:solidFill>
                  <a:srgbClr val="121981"/>
                </a:solidFill>
              </a:rPr>
              <a:t>, not detection.</a:t>
            </a:r>
          </a:p>
        </p:txBody>
      </p:sp>
      <p:sp>
        <p:nvSpPr>
          <p:cNvPr id="8"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Gu et al., Latency Attacks survey, arXiv:2609.36732, Sec. 6.2 and 8.1.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Reaching the Driving Stack</a:t>
            </a:r>
          </a:p>
        </p:txBody>
      </p:sp>
      <p:sp>
        <p:nvSpPr>
          <p:cNvPr id="3" name="Content Placeholder 2"/>
          <p:cNvSpPr>
            <a:spLocks noGrp="1"/>
          </p:cNvSpPr>
          <p:nvPr>
            <p:ph idx="1"/>
          </p:nvPr>
        </p:nvSpPr>
        <p:spPr>
          <a:xfrm>
            <a:off x="621792" y="1325880"/>
            <a:ext cx="10972800" cy="5029200"/>
          </a:xfrm>
        </p:spPr>
        <p:txBody>
          <a:bodyPr wrap="square">
            <a:noAutofit/>
          </a:bodyPr>
          <a:lstStyle/>
          <a:p>
            <a:pPr>
              <a:spcBef>
                <a:spcPts val="800"/>
              </a:spcBef>
            </a:pPr>
            <a:r>
              <a:rPr sz="2400" b="1" i="0"/>
              <a:t>Natural-reflection backdoor on a driving VLM</a:t>
            </a:r>
            <a:r>
              <a:rPr sz="2400" b="0" i="0"/>
              <a:t> (Liu et al., 2025): a reflection pattern in the camera image makes the planner generate abnormally long responses: a measured rise in output tokens and latency</a:t>
            </a:r>
          </a:p>
          <a:p>
            <a:pPr>
              <a:spcBef>
                <a:spcPts val="800"/>
              </a:spcBef>
            </a:pPr>
            <a:r>
              <a:rPr sz="2400" b="0" i="0"/>
              <a:t>Delivery is a </a:t>
            </a:r>
            <a:r>
              <a:rPr sz="2400" b="1" i="0"/>
              <a:t>training-time backdoor</a:t>
            </a:r>
            <a:r>
              <a:rPr sz="2400" b="0" i="0"/>
              <a:t>; the trigger is something that occurs on real glass</a:t>
            </a:r>
          </a:p>
          <a:p>
            <a:pPr>
              <a:spcBef>
                <a:spcPts val="800"/>
              </a:spcBef>
            </a:pPr>
            <a:r>
              <a:rPr sz="2400" b="1" i="0"/>
              <a:t>Adjacent, not latency:</a:t>
            </a:r>
            <a:r>
              <a:rPr sz="2400" b="0" i="0"/>
              <a:t> FreezeVLA (76.2 % freeze rate) and Semantic-DoS (up to 98.3 % hard-stop) </a:t>
            </a:r>
            <a:r>
              <a:rPr sz="2400" b="1" i="0"/>
              <a:t>deny action</a:t>
            </a:r>
            <a:r>
              <a:rPr sz="2400" b="0" i="0"/>
              <a:t> without showing amplified computation</a:t>
            </a:r>
          </a:p>
          <a:p>
            <a:pPr>
              <a:spcBef>
                <a:spcPts val="800"/>
              </a:spcBef>
            </a:pPr>
            <a:r>
              <a:rPr sz="2400" b="0" i="0"/>
              <a:t>Distinguish: </a:t>
            </a:r>
            <a:r>
              <a:rPr sz="2400" b="1" i="0"/>
              <a:t>late</a:t>
            </a:r>
            <a:r>
              <a:rPr sz="2400" b="0" i="0"/>
              <a:t> (work amplification) vs. </a:t>
            </a:r>
            <a:r>
              <a:rPr sz="2400" b="1" i="0"/>
              <a:t>absent</a:t>
            </a:r>
            <a:r>
              <a:rPr sz="2400" b="0" i="0"/>
              <a:t> (denial of action) vs. </a:t>
            </a:r>
            <a:r>
              <a:rPr sz="2400" b="1" i="0"/>
              <a:t>wrong</a:t>
            </a:r>
            <a:r>
              <a:rPr sz="2400" b="0" i="0"/>
              <a:t> (integrity)</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30</a:t>
            </a:fld>
            <a:endParaRPr lang="en-US"/>
          </a:p>
        </p:txBody>
      </p:sp>
      <p:sp>
        <p:nvSpPr>
          <p:cNvPr id="7"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Liu et al., Natural Reflection Backdoor on VLM for AD (arXiv:2505.06413); Gu et al., Latency Attacks survey, arXiv:2609.36732, Sec. 6.2 and 7.4.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Outline</a:t>
            </a:r>
          </a:p>
        </p:txBody>
      </p:sp>
      <p:sp>
        <p:nvSpPr>
          <p:cNvPr id="3" name="Content Placeholder 2"/>
          <p:cNvSpPr>
            <a:spLocks noGrp="1"/>
          </p:cNvSpPr>
          <p:nvPr>
            <p:ph idx="1"/>
          </p:nvPr>
        </p:nvSpPr>
        <p:spPr>
          <a:xfrm>
            <a:off x="621792" y="1325880"/>
            <a:ext cx="10945368" cy="4937760"/>
          </a:xfrm>
        </p:spPr>
        <p:txBody>
          <a:bodyPr wrap="square"/>
          <a:lstStyle/>
          <a:p>
            <a:pPr>
              <a:spcBef>
                <a:spcPts val="1000"/>
              </a:spcBef>
            </a:pPr>
            <a:r>
              <a:rPr sz="2800"/>
              <a:t>Why availability matters for AD</a:t>
            </a:r>
          </a:p>
          <a:p>
            <a:pPr>
              <a:spcBef>
                <a:spcPts val="1000"/>
              </a:spcBef>
            </a:pPr>
            <a:r>
              <a:rPr sz="2800"/>
              <a:t>Latency attacks on perception</a:t>
            </a:r>
          </a:p>
          <a:p>
            <a:pPr>
              <a:spcBef>
                <a:spcPts val="1000"/>
              </a:spcBef>
            </a:pPr>
            <a:r>
              <a:rPr sz="2800"/>
              <a:t>Latency attacks on VLMs and LLMs</a:t>
            </a:r>
          </a:p>
          <a:p>
            <a:pPr>
              <a:spcBef>
                <a:spcPts val="1000"/>
              </a:spcBef>
            </a:pPr>
            <a:r>
              <a:rPr sz="2800" b="1">
                <a:solidFill>
                  <a:srgbClr val="FF0000"/>
                </a:solidFill>
              </a:rPr>
              <a:t>Defenses: work budgets</a:t>
            </a:r>
          </a:p>
          <a:p>
            <a:pPr>
              <a:spcBef>
                <a:spcPts val="1000"/>
              </a:spcBef>
            </a:pPr>
            <a:r>
              <a:rPr sz="2800"/>
              <a:t>From model-level cost to system failure</a:t>
            </a:r>
          </a:p>
          <a:p>
            <a:pPr>
              <a:spcBef>
                <a:spcPts val="1000"/>
              </a:spcBef>
            </a:pPr>
            <a:r>
              <a:rPr sz="2800"/>
              <a:t>Open problems and discussion</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Defense Families by Control Mechanism</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32</a:t>
            </a:fld>
            <a:endParaRPr lang="en-US"/>
          </a:p>
        </p:txBody>
      </p:sp>
      <p:graphicFrame>
        <p:nvGraphicFramePr>
          <p:cNvPr id="6" name="Table 5"/>
          <p:cNvGraphicFramePr>
            <a:graphicFrameLocks noGrp="1"/>
          </p:cNvGraphicFramePr>
          <p:nvPr/>
        </p:nvGraphicFramePr>
        <p:xfrm>
          <a:off x="621792" y="1371600"/>
          <a:ext cx="10972800" cy="5120640"/>
        </p:xfrm>
        <a:graphic>
          <a:graphicData uri="http://schemas.openxmlformats.org/drawingml/2006/table">
            <a:tbl>
              <a:tblPr firstRow="1" bandRow="1">
                <a:tableStyleId>{5C22544A-7EE6-4342-B048-85BDC9FD1C3A}</a:tableStyleId>
              </a:tblPr>
              <a:tblGrid>
                <a:gridCol w="237744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310896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731520">
                <a:tc>
                  <a:txBody>
                    <a:bodyPr/>
                    <a:lstStyle/>
                    <a:p>
                      <a:r>
                        <a:rPr sz="1600" b="1" i="0">
                          <a:solidFill>
                            <a:srgbClr val="FFFFFF"/>
                          </a:solidFill>
                        </a:rPr>
                        <a:t>Control mechanism</a:t>
                      </a:r>
                    </a:p>
                  </a:txBody>
                  <a:tcPr marL="73152" marR="73152" marT="36576" marB="36576" anchor="ctr">
                    <a:solidFill>
                      <a:srgbClr val="121981"/>
                    </a:solidFill>
                  </a:tcPr>
                </a:tc>
                <a:tc>
                  <a:txBody>
                    <a:bodyPr/>
                    <a:lstStyle/>
                    <a:p>
                      <a:r>
                        <a:rPr sz="1600" b="1" i="0">
                          <a:solidFill>
                            <a:srgbClr val="FFFFFF"/>
                          </a:solidFill>
                        </a:rPr>
                        <a:t>What it bounds</a:t>
                      </a:r>
                    </a:p>
                  </a:txBody>
                  <a:tcPr marL="73152" marR="73152" marT="36576" marB="36576" anchor="ctr">
                    <a:solidFill>
                      <a:srgbClr val="121981"/>
                    </a:solidFill>
                  </a:tcPr>
                </a:tc>
                <a:tc>
                  <a:txBody>
                    <a:bodyPr/>
                    <a:lstStyle/>
                    <a:p>
                      <a:r>
                        <a:rPr sz="1600" b="1" i="0">
                          <a:solidFill>
                            <a:srgbClr val="FFFFFF"/>
                          </a:solidFill>
                        </a:rPr>
                        <a:t>Examples</a:t>
                      </a:r>
                    </a:p>
                  </a:txBody>
                  <a:tcPr marL="73152" marR="73152" marT="36576" marB="36576" anchor="ctr">
                    <a:solidFill>
                      <a:srgbClr val="121981"/>
                    </a:solidFill>
                  </a:tcPr>
                </a:tc>
                <a:tc>
                  <a:txBody>
                    <a:bodyPr/>
                    <a:lstStyle/>
                    <a:p>
                      <a:r>
                        <a:rPr sz="1600" b="1" i="0">
                          <a:solidFill>
                            <a:srgbClr val="FFFFFF"/>
                          </a:solidFill>
                        </a:rPr>
                        <a:t>Limits</a:t>
                      </a:r>
                    </a:p>
                  </a:txBody>
                  <a:tcPr marL="73152" marR="73152" marT="36576" marB="36576" anchor="ctr">
                    <a:solidFill>
                      <a:srgbClr val="121981"/>
                    </a:solidFill>
                  </a:tcPr>
                </a:tc>
                <a:extLst>
                  <a:ext uri="{0D108BD9-81ED-4DB2-BD59-A6C34878D82A}">
                    <a16:rowId xmlns:a16="http://schemas.microsoft.com/office/drawing/2014/main" val="10000"/>
                  </a:ext>
                </a:extLst>
              </a:tr>
              <a:tr h="731520">
                <a:tc>
                  <a:txBody>
                    <a:bodyPr/>
                    <a:lstStyle/>
                    <a:p>
                      <a:r>
                        <a:rPr sz="1600" b="1" i="0">
                          <a:solidFill>
                            <a:srgbClr val="404040"/>
                          </a:solidFill>
                        </a:rPr>
                        <a:t>Budget enforcement</a:t>
                      </a:r>
                    </a:p>
                  </a:txBody>
                  <a:tcPr marL="73152" marR="73152" marT="36576" marB="36576" anchor="ctr">
                    <a:solidFill>
                      <a:srgbClr val="FFFFFF"/>
                    </a:solidFill>
                  </a:tcPr>
                </a:tc>
                <a:tc>
                  <a:txBody>
                    <a:bodyPr/>
                    <a:lstStyle/>
                    <a:p>
                      <a:r>
                        <a:rPr sz="1600" b="0" i="0">
                          <a:solidFill>
                            <a:srgbClr val="404040"/>
                          </a:solidFill>
                        </a:rPr>
                        <a:t>Work entering or leaving a stage; tokens</a:t>
                      </a:r>
                    </a:p>
                  </a:txBody>
                  <a:tcPr marL="73152" marR="73152" marT="36576" marB="36576" anchor="ctr">
                    <a:solidFill>
                      <a:srgbClr val="FFFFFF"/>
                    </a:solidFill>
                  </a:tcPr>
                </a:tc>
                <a:tc>
                  <a:txBody>
                    <a:bodyPr/>
                    <a:lstStyle/>
                    <a:p>
                      <a:r>
                        <a:rPr sz="1600" b="0" i="0">
                          <a:solidFill>
                            <a:srgbClr val="404040"/>
                          </a:solidFill>
                        </a:rPr>
                        <a:t>Pre-NMS top-k, token cap, runtime termination</a:t>
                      </a:r>
                    </a:p>
                  </a:txBody>
                  <a:tcPr marL="73152" marR="73152" marT="36576" marB="36576" anchor="ctr">
                    <a:solidFill>
                      <a:srgbClr val="FFFFFF"/>
                    </a:solidFill>
                  </a:tcPr>
                </a:tc>
                <a:tc>
                  <a:txBody>
                    <a:bodyPr/>
                    <a:lstStyle/>
                    <a:p>
                      <a:r>
                        <a:rPr sz="1600" b="0" i="0">
                          <a:solidFill>
                            <a:srgbClr val="404040"/>
                          </a:solidFill>
                        </a:rPr>
                        <a:t>Caps truncate hard legitimate inputs</a:t>
                      </a:r>
                    </a:p>
                  </a:txBody>
                  <a:tcPr marL="73152" marR="73152" marT="36576" marB="36576" anchor="ctr">
                    <a:solidFill>
                      <a:srgbClr val="FFFFFF"/>
                    </a:solidFill>
                  </a:tcPr>
                </a:tc>
                <a:extLst>
                  <a:ext uri="{0D108BD9-81ED-4DB2-BD59-A6C34878D82A}">
                    <a16:rowId xmlns:a16="http://schemas.microsoft.com/office/drawing/2014/main" val="10001"/>
                  </a:ext>
                </a:extLst>
              </a:tr>
              <a:tr h="731520">
                <a:tc>
                  <a:txBody>
                    <a:bodyPr/>
                    <a:lstStyle/>
                    <a:p>
                      <a:r>
                        <a:rPr sz="1600" b="1" i="0">
                          <a:solidFill>
                            <a:srgbClr val="404040"/>
                          </a:solidFill>
                        </a:rPr>
                        <a:t>Bounded / constant-time execution</a:t>
                      </a:r>
                    </a:p>
                  </a:txBody>
                  <a:tcPr marL="73152" marR="73152" marT="36576" marB="36576" anchor="ctr">
                    <a:solidFill>
                      <a:srgbClr val="F2F2F2"/>
                    </a:solidFill>
                  </a:tcPr>
                </a:tc>
                <a:tc>
                  <a:txBody>
                    <a:bodyPr/>
                    <a:lstStyle/>
                    <a:p>
                      <a:r>
                        <a:rPr sz="1600" b="0" i="0">
                          <a:solidFill>
                            <a:srgbClr val="404040"/>
                          </a:solidFill>
                        </a:rPr>
                        <a:t>Per-stage work or timing variation</a:t>
                      </a:r>
                    </a:p>
                  </a:txBody>
                  <a:tcPr marL="73152" marR="73152" marT="36576" marB="36576" anchor="ctr">
                    <a:solidFill>
                      <a:srgbClr val="F2F2F2"/>
                    </a:solidFill>
                  </a:tcPr>
                </a:tc>
                <a:tc>
                  <a:txBody>
                    <a:bodyPr/>
                    <a:lstStyle/>
                    <a:p>
                      <a:r>
                        <a:rPr sz="1600" b="0" i="0">
                          <a:solidFill>
                            <a:srgbClr val="404040"/>
                          </a:solidFill>
                        </a:rPr>
                        <a:t>Admission caps, constant-time NMS</a:t>
                      </a:r>
                    </a:p>
                  </a:txBody>
                  <a:tcPr marL="73152" marR="73152" marT="36576" marB="36576" anchor="ctr">
                    <a:solidFill>
                      <a:srgbClr val="F2F2F2"/>
                    </a:solidFill>
                  </a:tcPr>
                </a:tc>
                <a:tc>
                  <a:txBody>
                    <a:bodyPr/>
                    <a:lstStyle/>
                    <a:p>
                      <a:r>
                        <a:rPr sz="1600" b="0" i="0">
                          <a:solidFill>
                            <a:srgbClr val="404040"/>
                          </a:solidFill>
                        </a:rPr>
                        <a:t>Hardware effects still vary time</a:t>
                      </a:r>
                    </a:p>
                  </a:txBody>
                  <a:tcPr marL="73152" marR="73152" marT="36576" marB="36576" anchor="ctr">
                    <a:solidFill>
                      <a:srgbClr val="F2F2F2"/>
                    </a:solidFill>
                  </a:tcPr>
                </a:tc>
                <a:extLst>
                  <a:ext uri="{0D108BD9-81ED-4DB2-BD59-A6C34878D82A}">
                    <a16:rowId xmlns:a16="http://schemas.microsoft.com/office/drawing/2014/main" val="10002"/>
                  </a:ext>
                </a:extLst>
              </a:tr>
              <a:tr h="731520">
                <a:tc>
                  <a:txBody>
                    <a:bodyPr/>
                    <a:lstStyle/>
                    <a:p>
                      <a:r>
                        <a:rPr sz="1600" b="1" i="0">
                          <a:solidFill>
                            <a:srgbClr val="404040"/>
                          </a:solidFill>
                        </a:rPr>
                        <a:t>Input transformation</a:t>
                      </a:r>
                    </a:p>
                  </a:txBody>
                  <a:tcPr marL="73152" marR="73152" marT="36576" marB="36576" anchor="ctr">
                    <a:solidFill>
                      <a:srgbClr val="FFFFFF"/>
                    </a:solidFill>
                  </a:tcPr>
                </a:tc>
                <a:tc>
                  <a:txBody>
                    <a:bodyPr/>
                    <a:lstStyle/>
                    <a:p>
                      <a:r>
                        <a:rPr sz="1600" b="0" i="0">
                          <a:solidFill>
                            <a:srgbClr val="404040"/>
                          </a:solidFill>
                        </a:rPr>
                        <a:t>Perturbation reaching the model</a:t>
                      </a:r>
                    </a:p>
                  </a:txBody>
                  <a:tcPr marL="73152" marR="73152" marT="36576" marB="36576" anchor="ctr">
                    <a:solidFill>
                      <a:srgbClr val="FFFFFF"/>
                    </a:solidFill>
                  </a:tcPr>
                </a:tc>
                <a:tc>
                  <a:txBody>
                    <a:bodyPr/>
                    <a:lstStyle/>
                    <a:p>
                      <a:r>
                        <a:rPr sz="1600" b="0" i="0">
                          <a:solidFill>
                            <a:srgbClr val="404040"/>
                          </a:solidFill>
                        </a:rPr>
                        <a:t>Adaptive resize, JPEG, purification</a:t>
                      </a:r>
                    </a:p>
                  </a:txBody>
                  <a:tcPr marL="73152" marR="73152" marT="36576" marB="36576" anchor="ctr">
                    <a:solidFill>
                      <a:srgbClr val="FFFFFF"/>
                    </a:solidFill>
                  </a:tcPr>
                </a:tc>
                <a:tc>
                  <a:txBody>
                    <a:bodyPr/>
                    <a:lstStyle/>
                    <a:p>
                      <a:r>
                        <a:rPr sz="1600" b="0" i="0">
                          <a:solidFill>
                            <a:srgbClr val="404040"/>
                          </a:solidFill>
                        </a:rPr>
                        <a:t>Weak against adaptive attackers</a:t>
                      </a:r>
                    </a:p>
                  </a:txBody>
                  <a:tcPr marL="73152" marR="73152" marT="36576" marB="36576" anchor="ctr">
                    <a:solidFill>
                      <a:srgbClr val="FFFFFF"/>
                    </a:solidFill>
                  </a:tcPr>
                </a:tc>
                <a:extLst>
                  <a:ext uri="{0D108BD9-81ED-4DB2-BD59-A6C34878D82A}">
                    <a16:rowId xmlns:a16="http://schemas.microsoft.com/office/drawing/2014/main" val="10003"/>
                  </a:ext>
                </a:extLst>
              </a:tr>
              <a:tr h="731520">
                <a:tc>
                  <a:txBody>
                    <a:bodyPr/>
                    <a:lstStyle/>
                    <a:p>
                      <a:r>
                        <a:rPr sz="1600" b="1" i="0">
                          <a:solidFill>
                            <a:srgbClr val="404040"/>
                          </a:solidFill>
                        </a:rPr>
                        <a:t>Robust / adaptive training</a:t>
                      </a:r>
                    </a:p>
                  </a:txBody>
                  <a:tcPr marL="73152" marR="73152" marT="36576" marB="36576" anchor="ctr">
                    <a:solidFill>
                      <a:srgbClr val="F2F2F2"/>
                    </a:solidFill>
                  </a:tcPr>
                </a:tc>
                <a:tc>
                  <a:txBody>
                    <a:bodyPr/>
                    <a:lstStyle/>
                    <a:p>
                      <a:r>
                        <a:rPr sz="1600" b="0" i="0">
                          <a:solidFill>
                            <a:srgbClr val="404040"/>
                          </a:solidFill>
                        </a:rPr>
                        <a:t>Model behavior</a:t>
                      </a:r>
                    </a:p>
                  </a:txBody>
                  <a:tcPr marL="73152" marR="73152" marT="36576" marB="36576" anchor="ctr">
                    <a:solidFill>
                      <a:srgbClr val="F2F2F2"/>
                    </a:solidFill>
                  </a:tcPr>
                </a:tc>
                <a:tc>
                  <a:txBody>
                    <a:bodyPr/>
                    <a:lstStyle/>
                    <a:p>
                      <a:r>
                        <a:rPr sz="1600" b="0" i="0">
                          <a:solidFill>
                            <a:srgbClr val="404040"/>
                          </a:solidFill>
                        </a:rPr>
                        <a:t>Adversarial training for slowdown</a:t>
                      </a:r>
                    </a:p>
                  </a:txBody>
                  <a:tcPr marL="73152" marR="73152" marT="36576" marB="36576" anchor="ctr">
                    <a:solidFill>
                      <a:srgbClr val="F2F2F2"/>
                    </a:solidFill>
                  </a:tcPr>
                </a:tc>
                <a:tc>
                  <a:txBody>
                    <a:bodyPr/>
                    <a:lstStyle/>
                    <a:p>
                      <a:r>
                        <a:rPr sz="1600" b="0" i="0">
                          <a:solidFill>
                            <a:srgbClr val="404040"/>
                          </a:solidFill>
                        </a:rPr>
                        <a:t>Efficiency-robustness trade-off</a:t>
                      </a:r>
                    </a:p>
                  </a:txBody>
                  <a:tcPr marL="73152" marR="73152" marT="36576" marB="36576" anchor="ctr">
                    <a:solidFill>
                      <a:srgbClr val="F2F2F2"/>
                    </a:solidFill>
                  </a:tcPr>
                </a:tc>
                <a:extLst>
                  <a:ext uri="{0D108BD9-81ED-4DB2-BD59-A6C34878D82A}">
                    <a16:rowId xmlns:a16="http://schemas.microsoft.com/office/drawing/2014/main" val="10004"/>
                  </a:ext>
                </a:extLst>
              </a:tr>
              <a:tr h="731520">
                <a:tc>
                  <a:txBody>
                    <a:bodyPr/>
                    <a:lstStyle/>
                    <a:p>
                      <a:r>
                        <a:rPr sz="1600" b="1" i="0">
                          <a:solidFill>
                            <a:srgbClr val="404040"/>
                          </a:solidFill>
                        </a:rPr>
                        <a:t>Runtime monitoring</a:t>
                      </a:r>
                    </a:p>
                  </a:txBody>
                  <a:tcPr marL="73152" marR="73152" marT="36576" marB="36576" anchor="ctr">
                    <a:solidFill>
                      <a:srgbClr val="FFFFFF"/>
                    </a:solidFill>
                  </a:tcPr>
                </a:tc>
                <a:tc>
                  <a:txBody>
                    <a:bodyPr/>
                    <a:lstStyle/>
                    <a:p>
                      <a:r>
                        <a:rPr sz="1600" b="0" i="0">
                          <a:solidFill>
                            <a:srgbClr val="404040"/>
                          </a:solidFill>
                        </a:rPr>
                        <a:t>Anomalous internal counts</a:t>
                      </a:r>
                    </a:p>
                  </a:txBody>
                  <a:tcPr marL="73152" marR="73152" marT="36576" marB="36576" anchor="ctr">
                    <a:solidFill>
                      <a:srgbClr val="FFFFFF"/>
                    </a:solidFill>
                  </a:tcPr>
                </a:tc>
                <a:tc>
                  <a:txBody>
                    <a:bodyPr/>
                    <a:lstStyle/>
                    <a:p>
                      <a:r>
                        <a:rPr sz="1600" b="0" i="0">
                          <a:solidFill>
                            <a:srgbClr val="404040"/>
                          </a:solidFill>
                        </a:rPr>
                        <a:t>Track-count anomaly scores</a:t>
                      </a:r>
                    </a:p>
                  </a:txBody>
                  <a:tcPr marL="73152" marR="73152" marT="36576" marB="36576" anchor="ctr">
                    <a:solidFill>
                      <a:srgbClr val="FFFFFF"/>
                    </a:solidFill>
                  </a:tcPr>
                </a:tc>
                <a:tc>
                  <a:txBody>
                    <a:bodyPr/>
                    <a:lstStyle/>
                    <a:p>
                      <a:r>
                        <a:rPr sz="1600" b="0" i="0">
                          <a:solidFill>
                            <a:srgbClr val="404040"/>
                          </a:solidFill>
                        </a:rPr>
                        <a:t>Needs thresholds; adaptive evasion</a:t>
                      </a:r>
                    </a:p>
                  </a:txBody>
                  <a:tcPr marL="73152" marR="73152" marT="36576" marB="36576" anchor="ctr">
                    <a:solidFill>
                      <a:srgbClr val="FFFFFF"/>
                    </a:solidFill>
                  </a:tcPr>
                </a:tc>
                <a:extLst>
                  <a:ext uri="{0D108BD9-81ED-4DB2-BD59-A6C34878D82A}">
                    <a16:rowId xmlns:a16="http://schemas.microsoft.com/office/drawing/2014/main" val="10005"/>
                  </a:ext>
                </a:extLst>
              </a:tr>
              <a:tr h="731520">
                <a:tc>
                  <a:txBody>
                    <a:bodyPr/>
                    <a:lstStyle/>
                    <a:p>
                      <a:r>
                        <a:rPr sz="1600" b="1" i="0">
                          <a:solidFill>
                            <a:srgbClr val="404040"/>
                          </a:solidFill>
                        </a:rPr>
                        <a:t>System / serving control</a:t>
                      </a:r>
                    </a:p>
                  </a:txBody>
                  <a:tcPr marL="73152" marR="73152" marT="36576" marB="36576" anchor="ctr">
                    <a:solidFill>
                      <a:srgbClr val="F2F2F2"/>
                    </a:solidFill>
                  </a:tcPr>
                </a:tc>
                <a:tc>
                  <a:txBody>
                    <a:bodyPr/>
                    <a:lstStyle/>
                    <a:p>
                      <a:r>
                        <a:rPr sz="1600" b="0" i="0">
                          <a:solidFill>
                            <a:srgbClr val="404040"/>
                          </a:solidFill>
                        </a:rPr>
                        <a:t>Scheduling, queues, isolation</a:t>
                      </a:r>
                    </a:p>
                  </a:txBody>
                  <a:tcPr marL="73152" marR="73152" marT="36576" marB="36576" anchor="ctr">
                    <a:solidFill>
                      <a:srgbClr val="F2F2F2"/>
                    </a:solidFill>
                  </a:tcPr>
                </a:tc>
                <a:tc>
                  <a:txBody>
                    <a:bodyPr/>
                    <a:lstStyle/>
                    <a:p>
                      <a:r>
                        <a:rPr sz="1600" b="0" i="0">
                          <a:solidFill>
                            <a:srgbClr val="404040"/>
                          </a:solidFill>
                        </a:rPr>
                        <a:t>Admission control, rate limits</a:t>
                      </a:r>
                    </a:p>
                  </a:txBody>
                  <a:tcPr marL="73152" marR="73152" marT="36576" marB="36576" anchor="ctr">
                    <a:solidFill>
                      <a:srgbClr val="F2F2F2"/>
                    </a:solidFill>
                  </a:tcPr>
                </a:tc>
                <a:tc>
                  <a:txBody>
                    <a:bodyPr/>
                    <a:lstStyle/>
                    <a:p>
                      <a:r>
                        <a:rPr sz="1600" b="0" i="0">
                          <a:solidFill>
                            <a:srgbClr val="404040"/>
                          </a:solidFill>
                        </a:rPr>
                        <a:t>Not specific to perception</a:t>
                      </a:r>
                    </a:p>
                  </a:txBody>
                  <a:tcPr marL="73152" marR="73152" marT="36576" marB="36576" anchor="ctr">
                    <a:solidFill>
                      <a:srgbClr val="F2F2F2"/>
                    </a:solidFill>
                  </a:tcPr>
                </a:tc>
                <a:extLst>
                  <a:ext uri="{0D108BD9-81ED-4DB2-BD59-A6C34878D82A}">
                    <a16:rowId xmlns:a16="http://schemas.microsoft.com/office/drawing/2014/main" val="10006"/>
                  </a:ext>
                </a:extLst>
              </a:tr>
            </a:tbl>
          </a:graphicData>
        </a:graphic>
      </p:graphicFrame>
      <p:sp>
        <p:nvSpPr>
          <p:cNvPr id="7"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Gu et al., Latency Attacks survey, arXiv:2609.36732, Sec. 8 and Table 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Admission Cap vs. Emission Cap</a:t>
            </a:r>
          </a:p>
        </p:txBody>
      </p:sp>
      <p:sp>
        <p:nvSpPr>
          <p:cNvPr id="3" name="Content Placeholder 2"/>
          <p:cNvSpPr>
            <a:spLocks noGrp="1"/>
          </p:cNvSpPr>
          <p:nvPr>
            <p:ph idx="1"/>
          </p:nvPr>
        </p:nvSpPr>
        <p:spPr>
          <a:xfrm>
            <a:off x="621792" y="4471416"/>
            <a:ext cx="10972800" cy="1929384"/>
          </a:xfrm>
        </p:spPr>
        <p:txBody>
          <a:bodyPr wrap="square">
            <a:noAutofit/>
          </a:bodyPr>
          <a:lstStyle/>
          <a:p>
            <a:pPr>
              <a:spcBef>
                <a:spcPts val="500"/>
              </a:spcBef>
            </a:pPr>
            <a:r>
              <a:rPr sz="1900" b="1" i="0"/>
              <a:t>Admission cap</a:t>
            </a:r>
            <a:r>
              <a:rPr sz="1900" b="0" i="0"/>
              <a:t> (before the expensive stage): pre-NMS top-k, tracks admitted to association, token budget in the decoding loop: bounds that stage's </a:t>
            </a:r>
            <a:r>
              <a:rPr sz="1900" b="1" i="0"/>
              <a:t>own</a:t>
            </a:r>
            <a:r>
              <a:rPr sz="1900" b="0" i="0"/>
              <a:t> work</a:t>
            </a:r>
          </a:p>
          <a:p>
            <a:pPr>
              <a:spcBef>
                <a:spcPts val="500"/>
              </a:spcBef>
            </a:pPr>
            <a:r>
              <a:rPr sz="1900" b="1" i="0"/>
              <a:t>Emission cap</a:t>
            </a:r>
            <a:r>
              <a:rPr sz="1900" b="0" i="0"/>
              <a:t> (after it): e.g., `max_det` in Ultralytics: bounds the </a:t>
            </a:r>
            <a:r>
              <a:rPr sz="1900" b="1" i="0"/>
              <a:t>next</a:t>
            </a:r>
            <a:r>
              <a:rPr sz="1900" b="0" i="0"/>
              <a:t> stage's input, but NMS already did its full work</a:t>
            </a:r>
          </a:p>
          <a:p>
            <a:pPr>
              <a:spcBef>
                <a:spcPts val="500"/>
              </a:spcBef>
            </a:pPr>
            <a:r>
              <a:rPr sz="1900" b="0" i="0"/>
              <a:t>Autoregressive decoding is where the two coincide: a max-token limit caps both (for the decode phase)</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33</a:t>
            </a:fld>
            <a:endParaRPr lang="en-US"/>
          </a:p>
        </p:txBody>
      </p:sp>
      <p:pic>
        <p:nvPicPr>
          <p:cNvPr id="7" name="Picture 6" descr="budget_concept.png"/>
          <p:cNvPicPr>
            <a:picLocks noChangeAspect="1"/>
          </p:cNvPicPr>
          <p:nvPr/>
        </p:nvPicPr>
        <p:blipFill>
          <a:blip r:embed="rId3"/>
          <a:stretch>
            <a:fillRect/>
          </a:stretch>
        </p:blipFill>
        <p:spPr>
          <a:xfrm>
            <a:off x="1853915" y="1298448"/>
            <a:ext cx="8508552" cy="3063240"/>
          </a:xfrm>
          <a:prstGeom prst="rect">
            <a:avLst/>
          </a:prstGeom>
        </p:spPr>
      </p:pic>
      <p:sp>
        <p:nvSpPr>
          <p:cNvPr id="8"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Original figure (conceptual). Definitions from Gu et al., Latency Attacks survey, arXiv:2609.36732, Sec. 8.4.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Case: max_det Looks Like a Fix, But...</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34</a:t>
            </a:fld>
            <a:endParaRPr lang="en-US"/>
          </a:p>
        </p:txBody>
      </p:sp>
      <p:sp>
        <p:nvSpPr>
          <p:cNvPr id="6" name="TextBox 5"/>
          <p:cNvSpPr txBox="1"/>
          <p:nvPr/>
        </p:nvSpPr>
        <p:spPr>
          <a:xfrm>
            <a:off x="621792" y="1371600"/>
            <a:ext cx="5486400" cy="822960"/>
          </a:xfrm>
          <a:prstGeom prst="rect">
            <a:avLst/>
          </a:prstGeom>
          <a:noFill/>
        </p:spPr>
        <p:txBody>
          <a:bodyPr wrap="square" lIns="45720" tIns="27432" rIns="45720" bIns="27432" anchor="ctr">
            <a:spAutoFit/>
          </a:bodyPr>
          <a:lstStyle/>
          <a:p>
            <a:pPr algn="ctr"/>
            <a:r>
              <a:rPr sz="4400" b="1" i="0">
                <a:solidFill>
                  <a:srgbClr val="121981"/>
                </a:solidFill>
              </a:rPr>
              <a:t>152-300 → 6-8</a:t>
            </a:r>
          </a:p>
        </p:txBody>
      </p:sp>
      <p:sp>
        <p:nvSpPr>
          <p:cNvPr id="7" name="TextBox 6"/>
          <p:cNvSpPr txBox="1"/>
          <p:nvPr/>
        </p:nvSpPr>
        <p:spPr>
          <a:xfrm>
            <a:off x="621792" y="2212848"/>
            <a:ext cx="5486400" cy="640080"/>
          </a:xfrm>
          <a:prstGeom prst="rect">
            <a:avLst/>
          </a:prstGeom>
          <a:noFill/>
        </p:spPr>
        <p:txBody>
          <a:bodyPr wrap="square" lIns="45720" tIns="27432" rIns="45720" bIns="27432">
            <a:spAutoFit/>
          </a:bodyPr>
          <a:lstStyle/>
          <a:p>
            <a:pPr algn="ctr"/>
            <a:r>
              <a:rPr sz="1700" b="0" i="0">
                <a:solidFill>
                  <a:srgbClr val="404040"/>
                </a:solidFill>
              </a:rPr>
              <a:t>post-NMS boxes under attack,</a:t>
            </a:r>
          </a:p>
          <a:p>
            <a:pPr algn="ctr"/>
            <a:r>
              <a:rPr sz="1700" b="0" i="0">
                <a:solidFill>
                  <a:srgbClr val="404040"/>
                </a:solidFill>
              </a:rPr>
              <a:t>max_det 300 → 10</a:t>
            </a:r>
          </a:p>
        </p:txBody>
      </p:sp>
      <p:sp>
        <p:nvSpPr>
          <p:cNvPr id="8" name="TextBox 7"/>
          <p:cNvSpPr txBox="1"/>
          <p:nvPr/>
        </p:nvSpPr>
        <p:spPr>
          <a:xfrm>
            <a:off x="6108192" y="1371600"/>
            <a:ext cx="5486400" cy="822960"/>
          </a:xfrm>
          <a:prstGeom prst="rect">
            <a:avLst/>
          </a:prstGeom>
          <a:noFill/>
        </p:spPr>
        <p:txBody>
          <a:bodyPr wrap="square" lIns="45720" tIns="27432" rIns="45720" bIns="27432" anchor="ctr">
            <a:spAutoFit/>
          </a:bodyPr>
          <a:lstStyle/>
          <a:p>
            <a:pPr algn="ctr"/>
            <a:r>
              <a:rPr sz="4400" b="1" i="0">
                <a:solidFill>
                  <a:srgbClr val="13807F"/>
                </a:solidFill>
              </a:rPr>
              <a:t>5</a:t>
            </a:r>
          </a:p>
        </p:txBody>
      </p:sp>
      <p:sp>
        <p:nvSpPr>
          <p:cNvPr id="9" name="TextBox 8"/>
          <p:cNvSpPr txBox="1"/>
          <p:nvPr/>
        </p:nvSpPr>
        <p:spPr>
          <a:xfrm>
            <a:off x="6108192" y="2212848"/>
            <a:ext cx="5486400" cy="640080"/>
          </a:xfrm>
          <a:prstGeom prst="rect">
            <a:avLst/>
          </a:prstGeom>
          <a:noFill/>
        </p:spPr>
        <p:txBody>
          <a:bodyPr wrap="square" lIns="45720" tIns="27432" rIns="45720" bIns="27432">
            <a:spAutoFit/>
          </a:bodyPr>
          <a:lstStyle/>
          <a:p>
            <a:pPr algn="ctr"/>
            <a:r>
              <a:rPr sz="1700" b="0" i="0">
                <a:solidFill>
                  <a:srgbClr val="404040"/>
                </a:solidFill>
              </a:rPr>
              <a:t>benign count under</a:t>
            </a:r>
          </a:p>
          <a:p>
            <a:pPr algn="ctr"/>
            <a:r>
              <a:rPr sz="1700" b="0" i="0">
                <a:solidFill>
                  <a:srgbClr val="404040"/>
                </a:solidFill>
              </a:rPr>
              <a:t>the same cap</a:t>
            </a:r>
          </a:p>
        </p:txBody>
      </p:sp>
      <p:sp>
        <p:nvSpPr>
          <p:cNvPr id="10" name="Rectangle 9"/>
          <p:cNvSpPr/>
          <p:nvPr/>
        </p:nvSpPr>
        <p:spPr>
          <a:xfrm>
            <a:off x="621792" y="3246120"/>
            <a:ext cx="5394960" cy="2971800"/>
          </a:xfrm>
          <a:prstGeom prst="rect">
            <a:avLst/>
          </a:prstGeom>
          <a:solidFill>
            <a:srgbClr val="E3F4F4"/>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36576" rIns="137160" bIns="36576" rtlCol="0" anchor="t"/>
          <a:lstStyle/>
          <a:p>
            <a:pPr algn="l"/>
            <a:r>
              <a:rPr sz="2200" b="1" i="0">
                <a:solidFill>
                  <a:srgbClr val="404040"/>
                </a:solidFill>
              </a:rPr>
              <a:t>What it shows</a:t>
            </a:r>
          </a:p>
          <a:p>
            <a:pPr algn="l"/>
            <a:r>
              <a:rPr sz="2200" b="0" i="0">
                <a:solidFill>
                  <a:srgbClr val="404040"/>
                </a:solidFill>
              </a:rPr>
              <a:t>A single emission cap bounds the detection count handed to the tracker and planner</a:t>
            </a:r>
          </a:p>
          <a:p>
            <a:pPr algn="l"/>
            <a:r>
              <a:rPr sz="2200" b="0" i="0">
                <a:solidFill>
                  <a:srgbClr val="404040"/>
                </a:solidFill>
              </a:rPr>
              <a:t>Independent of the attack's loss or perturbation model</a:t>
            </a:r>
          </a:p>
        </p:txBody>
      </p:sp>
      <p:sp>
        <p:nvSpPr>
          <p:cNvPr id="11" name="Rectangle 10"/>
          <p:cNvSpPr/>
          <p:nvPr/>
        </p:nvSpPr>
        <p:spPr>
          <a:xfrm>
            <a:off x="6199632" y="3246120"/>
            <a:ext cx="5394960" cy="2971800"/>
          </a:xfrm>
          <a:prstGeom prst="rect">
            <a:avLst/>
          </a:prstGeom>
          <a:solidFill>
            <a:srgbClr val="FDECEA"/>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36576" rIns="137160" bIns="36576" rtlCol="0" anchor="t"/>
          <a:lstStyle/>
          <a:p>
            <a:pPr algn="l"/>
            <a:r>
              <a:rPr sz="2200" b="1" i="0">
                <a:solidFill>
                  <a:srgbClr val="404040"/>
                </a:solidFill>
              </a:rPr>
              <a:t>What it does not show</a:t>
            </a:r>
          </a:p>
          <a:p>
            <a:pPr algn="l"/>
            <a:r>
              <a:rPr sz="2200" b="0" i="0">
                <a:solidFill>
                  <a:srgbClr val="404040"/>
                </a:solidFill>
              </a:rPr>
              <a:t>That NMS work or latency fell (the metric is censored at the cap)</a:t>
            </a:r>
          </a:p>
          <a:p>
            <a:pPr algn="l"/>
            <a:r>
              <a:rPr sz="2200" b="0" i="0">
                <a:solidFill>
                  <a:srgbClr val="404040"/>
                </a:solidFill>
              </a:rPr>
              <a:t>Safety in crowded scenes: 10 detections is too few</a:t>
            </a:r>
          </a:p>
          <a:p>
            <a:pPr algn="l"/>
            <a:r>
              <a:rPr sz="2200" b="0" i="0">
                <a:solidFill>
                  <a:srgbClr val="404040"/>
                </a:solidFill>
              </a:rPr>
              <a:t>A bound on the persistent tracker pool</a:t>
            </a:r>
          </a:p>
        </p:txBody>
      </p:sp>
      <p:sp>
        <p:nvSpPr>
          <p:cNvPr id="12"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Monteuuis et al., NeurIPS 2025; Gu et al., Latency Attacks survey, arXiv:2609.36732, Sec. 4.1 and 8.4.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a:t>TrackShield: Admission Caps in the Tracker</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35</a:t>
            </a:fld>
            <a:endParaRPr lang="en-US"/>
          </a:p>
        </p:txBody>
      </p:sp>
      <p:sp>
        <p:nvSpPr>
          <p:cNvPr id="6" name="TextBox 5"/>
          <p:cNvSpPr txBox="1"/>
          <p:nvPr/>
        </p:nvSpPr>
        <p:spPr>
          <a:xfrm>
            <a:off x="621792" y="1371600"/>
            <a:ext cx="3657600" cy="822960"/>
          </a:xfrm>
          <a:prstGeom prst="rect">
            <a:avLst/>
          </a:prstGeom>
          <a:noFill/>
        </p:spPr>
        <p:txBody>
          <a:bodyPr wrap="square" lIns="45720" tIns="27432" rIns="45720" bIns="27432" anchor="ctr">
            <a:spAutoFit/>
          </a:bodyPr>
          <a:lstStyle/>
          <a:p>
            <a:pPr algn="ctr"/>
            <a:r>
              <a:rPr sz="3600" b="1" i="0">
                <a:solidFill>
                  <a:srgbClr val="2E7D32"/>
                </a:solidFill>
              </a:rPr>
              <a:t>140 → 6.3 ms</a:t>
            </a:r>
          </a:p>
        </p:txBody>
      </p:sp>
      <p:sp>
        <p:nvSpPr>
          <p:cNvPr id="7" name="TextBox 6"/>
          <p:cNvSpPr txBox="1"/>
          <p:nvPr/>
        </p:nvSpPr>
        <p:spPr>
          <a:xfrm>
            <a:off x="621792" y="2212848"/>
            <a:ext cx="3657600" cy="640080"/>
          </a:xfrm>
          <a:prstGeom prst="rect">
            <a:avLst/>
          </a:prstGeom>
          <a:noFill/>
        </p:spPr>
        <p:txBody>
          <a:bodyPr wrap="square" lIns="45720" tIns="27432" rIns="45720" bIns="27432">
            <a:spAutoFit/>
          </a:bodyPr>
          <a:lstStyle/>
          <a:p>
            <a:pPr algn="ctr"/>
            <a:r>
              <a:rPr sz="1600" b="0" i="0">
                <a:solidFill>
                  <a:srgbClr val="404040"/>
                </a:solidFill>
              </a:rPr>
              <a:t>tracking-stage latency</a:t>
            </a:r>
          </a:p>
          <a:p>
            <a:pPr algn="ctr"/>
            <a:r>
              <a:rPr sz="1600" b="0" i="0">
                <a:solidFill>
                  <a:srgbClr val="404040"/>
                </a:solidFill>
              </a:rPr>
              <a:t>under SlowTrack</a:t>
            </a:r>
          </a:p>
        </p:txBody>
      </p:sp>
      <p:sp>
        <p:nvSpPr>
          <p:cNvPr id="8" name="TextBox 7"/>
          <p:cNvSpPr txBox="1"/>
          <p:nvPr/>
        </p:nvSpPr>
        <p:spPr>
          <a:xfrm>
            <a:off x="4279392" y="1371600"/>
            <a:ext cx="3657600" cy="822960"/>
          </a:xfrm>
          <a:prstGeom prst="rect">
            <a:avLst/>
          </a:prstGeom>
          <a:noFill/>
        </p:spPr>
        <p:txBody>
          <a:bodyPr wrap="square" lIns="45720" tIns="27432" rIns="45720" bIns="27432" anchor="ctr">
            <a:spAutoFit/>
          </a:bodyPr>
          <a:lstStyle/>
          <a:p>
            <a:pPr algn="ctr"/>
            <a:r>
              <a:rPr sz="3600" b="1" i="0">
                <a:solidFill>
                  <a:srgbClr val="2E7D32"/>
                </a:solidFill>
              </a:rPr>
              <a:t>100 % → 0.7 %</a:t>
            </a:r>
          </a:p>
        </p:txBody>
      </p:sp>
      <p:sp>
        <p:nvSpPr>
          <p:cNvPr id="9" name="TextBox 8"/>
          <p:cNvSpPr txBox="1"/>
          <p:nvPr/>
        </p:nvSpPr>
        <p:spPr>
          <a:xfrm>
            <a:off x="4279392" y="2212848"/>
            <a:ext cx="3657600" cy="640080"/>
          </a:xfrm>
          <a:prstGeom prst="rect">
            <a:avLst/>
          </a:prstGeom>
          <a:noFill/>
        </p:spPr>
        <p:txBody>
          <a:bodyPr wrap="square" lIns="45720" tIns="27432" rIns="45720" bIns="27432">
            <a:spAutoFit/>
          </a:bodyPr>
          <a:lstStyle/>
          <a:p>
            <a:pPr algn="ctr"/>
            <a:r>
              <a:rPr sz="1600" b="0" i="0">
                <a:solidFill>
                  <a:srgbClr val="404040"/>
                </a:solidFill>
              </a:rPr>
              <a:t>deadline-miss rate</a:t>
            </a:r>
          </a:p>
          <a:p>
            <a:pPr algn="ctr"/>
            <a:r>
              <a:rPr sz="1600" b="0" i="0">
                <a:solidFill>
                  <a:srgbClr val="404040"/>
                </a:solidFill>
              </a:rPr>
              <a:t>at a 50 ms threshold</a:t>
            </a:r>
          </a:p>
        </p:txBody>
      </p:sp>
      <p:sp>
        <p:nvSpPr>
          <p:cNvPr id="10" name="TextBox 9"/>
          <p:cNvSpPr txBox="1"/>
          <p:nvPr/>
        </p:nvSpPr>
        <p:spPr>
          <a:xfrm>
            <a:off x="7936992" y="1371600"/>
            <a:ext cx="3657600" cy="822960"/>
          </a:xfrm>
          <a:prstGeom prst="rect">
            <a:avLst/>
          </a:prstGeom>
          <a:noFill/>
        </p:spPr>
        <p:txBody>
          <a:bodyPr wrap="square" lIns="45720" tIns="27432" rIns="45720" bIns="27432" anchor="ctr">
            <a:spAutoFit/>
          </a:bodyPr>
          <a:lstStyle/>
          <a:p>
            <a:pPr algn="ctr"/>
            <a:r>
              <a:rPr sz="3600" b="1" i="0">
                <a:solidFill>
                  <a:srgbClr val="121981"/>
                </a:solidFill>
              </a:rPr>
              <a:t>~1 ms</a:t>
            </a:r>
          </a:p>
        </p:txBody>
      </p:sp>
      <p:sp>
        <p:nvSpPr>
          <p:cNvPr id="11" name="TextBox 10"/>
          <p:cNvSpPr txBox="1"/>
          <p:nvPr/>
        </p:nvSpPr>
        <p:spPr>
          <a:xfrm>
            <a:off x="7936992" y="2212848"/>
            <a:ext cx="3657600" cy="640080"/>
          </a:xfrm>
          <a:prstGeom prst="rect">
            <a:avLst/>
          </a:prstGeom>
          <a:noFill/>
        </p:spPr>
        <p:txBody>
          <a:bodyPr wrap="square" lIns="45720" tIns="27432" rIns="45720" bIns="27432">
            <a:spAutoFit/>
          </a:bodyPr>
          <a:lstStyle/>
          <a:p>
            <a:pPr algn="ctr"/>
            <a:r>
              <a:rPr sz="1600" b="0" i="0">
                <a:solidFill>
                  <a:srgbClr val="404040"/>
                </a:solidFill>
              </a:rPr>
              <a:t>per-frame overhead</a:t>
            </a:r>
          </a:p>
        </p:txBody>
      </p:sp>
      <p:sp>
        <p:nvSpPr>
          <p:cNvPr id="12" name="TextBox 11"/>
          <p:cNvSpPr txBox="1"/>
          <p:nvPr/>
        </p:nvSpPr>
        <p:spPr>
          <a:xfrm>
            <a:off x="621792" y="3246120"/>
            <a:ext cx="10972800" cy="3108960"/>
          </a:xfrm>
          <a:prstGeom prst="rect">
            <a:avLst/>
          </a:prstGeom>
          <a:noFill/>
        </p:spPr>
        <p:txBody>
          <a:bodyPr wrap="square" lIns="45720" tIns="27432" rIns="45720" bIns="27432">
            <a:spAutoFit/>
          </a:bodyPr>
          <a:lstStyle/>
          <a:p>
            <a:pPr>
              <a:spcAft>
                <a:spcPts val="600"/>
              </a:spcAft>
            </a:pPr>
            <a:r>
              <a:rPr sz="2400" b="0" i="0">
                <a:solidFill>
                  <a:srgbClr val="404040"/>
                </a:solidFill>
              </a:rPr>
              <a:t>•  Inside the ByteTrack update: hard </a:t>
            </a:r>
            <a:r>
              <a:rPr sz="2400" b="1" i="0">
                <a:solidFill>
                  <a:srgbClr val="404040"/>
                </a:solidFill>
              </a:rPr>
              <a:t>admission guard</a:t>
            </a:r>
            <a:r>
              <a:rPr sz="2400" b="0" i="0">
                <a:solidFill>
                  <a:srgbClr val="404040"/>
                </a:solidFill>
              </a:rPr>
              <a:t> before the cost matrix is built; caps at the </a:t>
            </a:r>
            <a:r>
              <a:rPr sz="2400" b="1" i="0">
                <a:solidFill>
                  <a:srgbClr val="404040"/>
                </a:solidFill>
              </a:rPr>
              <a:t>99th percentile</a:t>
            </a:r>
            <a:r>
              <a:rPr sz="2400" b="0" i="0">
                <a:solidFill>
                  <a:srgbClr val="404040"/>
                </a:solidFill>
              </a:rPr>
              <a:t> of benign counts</a:t>
            </a:r>
          </a:p>
          <a:p>
            <a:pPr>
              <a:spcAft>
                <a:spcPts val="600"/>
              </a:spcAft>
            </a:pPr>
            <a:r>
              <a:rPr sz="2400" b="0" i="0">
                <a:solidFill>
                  <a:srgbClr val="404040"/>
                </a:solidFill>
              </a:rPr>
              <a:t>•  Plus an EWMA / MAD anomaly monitor that limits track births and prunes likely phantom tracks</a:t>
            </a:r>
          </a:p>
          <a:p>
            <a:pPr>
              <a:spcAft>
                <a:spcPts val="600"/>
              </a:spcAft>
            </a:pPr>
            <a:r>
              <a:rPr sz="2400" b="0" i="0">
                <a:solidFill>
                  <a:srgbClr val="404040"/>
                </a:solidFill>
              </a:rPr>
              <a:t>•  Jetson AGX Orin, YOLOX-S + ByteTrack (our group's measurement)</a:t>
            </a:r>
          </a:p>
          <a:p>
            <a:pPr>
              <a:spcAft>
                <a:spcPts val="600"/>
              </a:spcAft>
            </a:pPr>
            <a:r>
              <a:rPr sz="2400" b="0" i="0">
                <a:solidFill>
                  <a:srgbClr val="404040"/>
                </a:solidFill>
              </a:rPr>
              <a:t>•  Limits: upstream re-identification is unprotected; accuracy is not restored; tested against transferred, not adaptive, attacks</a:t>
            </a:r>
          </a:p>
        </p:txBody>
      </p:sp>
      <p:sp>
        <p:nvSpPr>
          <p:cNvPr id="13"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TrackShield (Gu, Singh-Smith, Liao, Liu; HPCC 2026, to appear); Gu et al., Latency Attacks survey, arXiv:2609.36732, Sec. 8.4.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800"/>
              <a:t>Input Transformation: Cheap, but Check the Adversary</a:t>
            </a:r>
          </a:p>
        </p:txBody>
      </p:sp>
      <p:sp>
        <p:nvSpPr>
          <p:cNvPr id="3" name="Content Placeholder 2"/>
          <p:cNvSpPr>
            <a:spLocks noGrp="1"/>
          </p:cNvSpPr>
          <p:nvPr>
            <p:ph idx="1"/>
          </p:nvPr>
        </p:nvSpPr>
        <p:spPr>
          <a:xfrm>
            <a:off x="621792" y="1325880"/>
            <a:ext cx="10972800" cy="5029200"/>
          </a:xfrm>
        </p:spPr>
        <p:txBody>
          <a:bodyPr wrap="square">
            <a:noAutofit/>
          </a:bodyPr>
          <a:lstStyle/>
          <a:p>
            <a:pPr>
              <a:spcBef>
                <a:spcPts val="800"/>
              </a:spcBef>
            </a:pPr>
            <a:r>
              <a:rPr sz="2400" b="0" i="0"/>
              <a:t>Adaptive input resizing: </a:t>
            </a:r>
            <a:r>
              <a:rPr sz="2400" b="1" i="0"/>
              <a:t>-90.18 %</a:t>
            </a:r>
            <a:r>
              <a:rPr sz="2400" b="0" i="0"/>
              <a:t> NMS time on an attacked YOLOv5-large (Beyond PhantomSponges)</a:t>
            </a:r>
          </a:p>
          <a:p>
            <a:pPr>
              <a:spcBef>
                <a:spcPts val="800"/>
              </a:spcBef>
            </a:pPr>
            <a:r>
              <a:rPr sz="2400" b="0" i="0"/>
              <a:t>EVADE: an off-the-shelf diffusion purifier (PDM-Pure) returned the post-NMS box count to the </a:t>
            </a:r>
            <a:r>
              <a:rPr sz="2400" b="1" i="0"/>
              <a:t>benign 5</a:t>
            </a:r>
            <a:r>
              <a:rPr sz="2400" b="0" i="0"/>
              <a:t>; plain </a:t>
            </a:r>
            <a:r>
              <a:rPr sz="2400" b="1" i="0"/>
              <a:t>JPEG</a:t>
            </a:r>
            <a:r>
              <a:rPr sz="2400" b="0" i="0"/>
              <a:t> was nearly as effective (but less consistent across models)</a:t>
            </a:r>
          </a:p>
          <a:p>
            <a:pPr>
              <a:spcBef>
                <a:spcPts val="800"/>
              </a:spcBef>
            </a:pPr>
            <a:r>
              <a:rPr sz="2400" b="0" i="0"/>
              <a:t>Both were tested only against </a:t>
            </a:r>
            <a:r>
              <a:rPr sz="2400" b="1" i="0"/>
              <a:t>non-adaptive</a:t>
            </a:r>
            <a:r>
              <a:rPr sz="2400" b="0" i="0"/>
              <a:t> attackers; the metric is an output count, not NMS time</a:t>
            </a:r>
          </a:p>
          <a:p>
            <a:pPr>
              <a:spcBef>
                <a:spcPts val="800"/>
              </a:spcBef>
            </a:pPr>
            <a:r>
              <a:rPr sz="2400" b="0" i="0"/>
              <a:t>Where an adaptive attacker was tested (BPDA / EOT against an edge-cloud gate), </a:t>
            </a:r>
            <a:r>
              <a:rPr sz="2400" b="1" i="0"/>
              <a:t>all twelve</a:t>
            </a:r>
            <a:r>
              <a:rPr sz="2400" b="0" i="0"/>
              <a:t> training-free preprocessing baselines failed: attacked offload ≥ 99.8 %</a:t>
            </a:r>
          </a:p>
          <a:p>
            <a:pPr>
              <a:spcBef>
                <a:spcPts val="800"/>
              </a:spcBef>
            </a:pPr>
            <a:r>
              <a:rPr sz="2400" b="0" i="0"/>
              <a:t>Takeaway: input transformation raises the bar for existing attacks, not for adaptive ones</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36</a:t>
            </a:fld>
            <a:endParaRPr lang="en-US"/>
          </a:p>
        </p:txBody>
      </p:sp>
      <p:sp>
        <p:nvSpPr>
          <p:cNvPr id="7"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Schoof et al. 2024; Monteuuis et al. 2025; GateDrain (Gu et al., arXiv:2609.33992); Gu et al., Latency Attacks survey, arXiv:2609.36732, Sec. 8.3.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Budgets for Reasoning: Hard vs. Soft</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37</a:t>
            </a:fld>
            <a:endParaRPr lang="en-US"/>
          </a:p>
        </p:txBody>
      </p:sp>
      <p:graphicFrame>
        <p:nvGraphicFramePr>
          <p:cNvPr id="6" name="Table 5"/>
          <p:cNvGraphicFramePr>
            <a:graphicFrameLocks noGrp="1"/>
          </p:cNvGraphicFramePr>
          <p:nvPr/>
        </p:nvGraphicFramePr>
        <p:xfrm>
          <a:off x="621792" y="1371600"/>
          <a:ext cx="10972800" cy="3474720"/>
        </p:xfrm>
        <a:graphic>
          <a:graphicData uri="http://schemas.openxmlformats.org/drawingml/2006/table">
            <a:tbl>
              <a:tblPr firstRow="1" bandRow="1">
                <a:tableStyleId>{5C22544A-7EE6-4342-B048-85BDC9FD1C3A}</a:tableStyleId>
              </a:tblPr>
              <a:tblGrid>
                <a:gridCol w="4572000">
                  <a:extLst>
                    <a:ext uri="{9D8B030D-6E8A-4147-A177-3AD203B41FA5}">
                      <a16:colId xmlns:a16="http://schemas.microsoft.com/office/drawing/2014/main" val="20000"/>
                    </a:ext>
                  </a:extLst>
                </a:gridCol>
                <a:gridCol w="1645920">
                  <a:extLst>
                    <a:ext uri="{9D8B030D-6E8A-4147-A177-3AD203B41FA5}">
                      <a16:colId xmlns:a16="http://schemas.microsoft.com/office/drawing/2014/main" val="20001"/>
                    </a:ext>
                  </a:extLst>
                </a:gridCol>
                <a:gridCol w="4754880">
                  <a:extLst>
                    <a:ext uri="{9D8B030D-6E8A-4147-A177-3AD203B41FA5}">
                      <a16:colId xmlns:a16="http://schemas.microsoft.com/office/drawing/2014/main" val="20002"/>
                    </a:ext>
                  </a:extLst>
                </a:gridCol>
              </a:tblGrid>
              <a:tr h="868680">
                <a:tc>
                  <a:txBody>
                    <a:bodyPr/>
                    <a:lstStyle/>
                    <a:p>
                      <a:r>
                        <a:rPr sz="1900" b="1" i="0">
                          <a:solidFill>
                            <a:srgbClr val="FFFFFF"/>
                          </a:solidFill>
                        </a:rPr>
                        <a:t>Control (reasoning length)</a:t>
                      </a:r>
                    </a:p>
                  </a:txBody>
                  <a:tcPr marL="73152" marR="73152" marT="36576" marB="36576" anchor="ctr">
                    <a:solidFill>
                      <a:srgbClr val="121981"/>
                    </a:solidFill>
                  </a:tcPr>
                </a:tc>
                <a:tc>
                  <a:txBody>
                    <a:bodyPr/>
                    <a:lstStyle/>
                    <a:p>
                      <a:r>
                        <a:rPr sz="1900" b="1" i="0">
                          <a:solidFill>
                            <a:srgbClr val="FFFFFF"/>
                          </a:solidFill>
                        </a:rPr>
                        <a:t>Strength</a:t>
                      </a:r>
                    </a:p>
                  </a:txBody>
                  <a:tcPr marL="73152" marR="73152" marT="36576" marB="36576" anchor="ctr">
                    <a:solidFill>
                      <a:srgbClr val="121981"/>
                    </a:solidFill>
                  </a:tcPr>
                </a:tc>
                <a:tc>
                  <a:txBody>
                    <a:bodyPr/>
                    <a:lstStyle/>
                    <a:p>
                      <a:r>
                        <a:rPr sz="1900" b="1" i="0">
                          <a:solidFill>
                            <a:srgbClr val="FFFFFF"/>
                          </a:solidFill>
                        </a:rPr>
                        <a:t>Guarantee</a:t>
                      </a:r>
                    </a:p>
                  </a:txBody>
                  <a:tcPr marL="73152" marR="73152" marT="36576" marB="36576" anchor="ctr">
                    <a:solidFill>
                      <a:srgbClr val="121981"/>
                    </a:solidFill>
                  </a:tcPr>
                </a:tc>
                <a:extLst>
                  <a:ext uri="{0D108BD9-81ED-4DB2-BD59-A6C34878D82A}">
                    <a16:rowId xmlns:a16="http://schemas.microsoft.com/office/drawing/2014/main" val="10000"/>
                  </a:ext>
                </a:extLst>
              </a:tr>
              <a:tr h="868680">
                <a:tc>
                  <a:txBody>
                    <a:bodyPr/>
                    <a:lstStyle/>
                    <a:p>
                      <a:r>
                        <a:rPr sz="1900" b="1" i="0">
                          <a:solidFill>
                            <a:srgbClr val="404040"/>
                          </a:solidFill>
                        </a:rPr>
                        <a:t>Runtime termination, token accounting</a:t>
                      </a:r>
                    </a:p>
                  </a:txBody>
                  <a:tcPr marL="73152" marR="73152" marT="36576" marB="36576" anchor="ctr">
                    <a:solidFill>
                      <a:srgbClr val="FFFFFF"/>
                    </a:solidFill>
                  </a:tcPr>
                </a:tc>
                <a:tc>
                  <a:txBody>
                    <a:bodyPr/>
                    <a:lstStyle/>
                    <a:p>
                      <a:r>
                        <a:rPr sz="1900" b="0" i="0">
                          <a:solidFill>
                            <a:srgbClr val="404040"/>
                          </a:solidFill>
                        </a:rPr>
                        <a:t>Hard</a:t>
                      </a:r>
                    </a:p>
                  </a:txBody>
                  <a:tcPr marL="73152" marR="73152" marT="36576" marB="36576" anchor="ctr">
                    <a:solidFill>
                      <a:srgbClr val="FFFFFF"/>
                    </a:solidFill>
                  </a:tcPr>
                </a:tc>
                <a:tc>
                  <a:txBody>
                    <a:bodyPr/>
                    <a:lstStyle/>
                    <a:p>
                      <a:r>
                        <a:rPr sz="1900" b="0" i="0">
                          <a:solidFill>
                            <a:srgbClr val="404040"/>
                          </a:solidFill>
                        </a:rPr>
                        <a:t>Enforces a configured upper bound</a:t>
                      </a:r>
                    </a:p>
                  </a:txBody>
                  <a:tcPr marL="73152" marR="73152" marT="36576" marB="36576" anchor="ctr">
                    <a:solidFill>
                      <a:srgbClr val="FFFFFF"/>
                    </a:solidFill>
                  </a:tcPr>
                </a:tc>
                <a:extLst>
                  <a:ext uri="{0D108BD9-81ED-4DB2-BD59-A6C34878D82A}">
                    <a16:rowId xmlns:a16="http://schemas.microsoft.com/office/drawing/2014/main" val="10001"/>
                  </a:ext>
                </a:extLst>
              </a:tr>
              <a:tr h="868680">
                <a:tc>
                  <a:txBody>
                    <a:bodyPr/>
                    <a:lstStyle/>
                    <a:p>
                      <a:r>
                        <a:rPr sz="1900" b="1" i="0">
                          <a:solidFill>
                            <a:srgbClr val="404040"/>
                          </a:solidFill>
                        </a:rPr>
                        <a:t>Parameter-level (CoT-Valve, learned length direction)</a:t>
                      </a:r>
                    </a:p>
                  </a:txBody>
                  <a:tcPr marL="73152" marR="73152" marT="36576" marB="36576" anchor="ctr">
                    <a:solidFill>
                      <a:srgbClr val="F2F2F2"/>
                    </a:solidFill>
                  </a:tcPr>
                </a:tc>
                <a:tc>
                  <a:txBody>
                    <a:bodyPr/>
                    <a:lstStyle/>
                    <a:p>
                      <a:r>
                        <a:rPr sz="1900" b="0" i="0">
                          <a:solidFill>
                            <a:srgbClr val="404040"/>
                          </a:solidFill>
                        </a:rPr>
                        <a:t>Medium</a:t>
                      </a:r>
                    </a:p>
                  </a:txBody>
                  <a:tcPr marL="73152" marR="73152" marT="36576" marB="36576" anchor="ctr">
                    <a:solidFill>
                      <a:srgbClr val="F2F2F2"/>
                    </a:solidFill>
                  </a:tcPr>
                </a:tc>
                <a:tc>
                  <a:txBody>
                    <a:bodyPr/>
                    <a:lstStyle/>
                    <a:p>
                      <a:r>
                        <a:rPr sz="1900" b="0" i="0">
                          <a:solidFill>
                            <a:srgbClr val="404040"/>
                          </a:solidFill>
                        </a:rPr>
                        <a:t>Reduces observed length; no certified maximum</a:t>
                      </a:r>
                    </a:p>
                  </a:txBody>
                  <a:tcPr marL="73152" marR="73152" marT="36576" marB="36576" anchor="ctr">
                    <a:solidFill>
                      <a:srgbClr val="F2F2F2"/>
                    </a:solidFill>
                  </a:tcPr>
                </a:tc>
                <a:extLst>
                  <a:ext uri="{0D108BD9-81ED-4DB2-BD59-A6C34878D82A}">
                    <a16:rowId xmlns:a16="http://schemas.microsoft.com/office/drawing/2014/main" val="10002"/>
                  </a:ext>
                </a:extLst>
              </a:tr>
              <a:tr h="868680">
                <a:tc>
                  <a:txBody>
                    <a:bodyPr/>
                    <a:lstStyle/>
                    <a:p>
                      <a:r>
                        <a:rPr sz="1900" b="1" i="0">
                          <a:solidFill>
                            <a:srgbClr val="404040"/>
                          </a:solidFill>
                        </a:rPr>
                        <a:t>Prompt-level (TALE, Concise CoT)</a:t>
                      </a:r>
                    </a:p>
                  </a:txBody>
                  <a:tcPr marL="73152" marR="73152" marT="36576" marB="36576" anchor="ctr">
                    <a:solidFill>
                      <a:srgbClr val="FFFFFF"/>
                    </a:solidFill>
                  </a:tcPr>
                </a:tc>
                <a:tc>
                  <a:txBody>
                    <a:bodyPr/>
                    <a:lstStyle/>
                    <a:p>
                      <a:r>
                        <a:rPr sz="1900" b="0" i="0">
                          <a:solidFill>
                            <a:srgbClr val="404040"/>
                          </a:solidFill>
                        </a:rPr>
                        <a:t>Soft</a:t>
                      </a:r>
                    </a:p>
                  </a:txBody>
                  <a:tcPr marL="73152" marR="73152" marT="36576" marB="36576" anchor="ctr">
                    <a:solidFill>
                      <a:srgbClr val="FFFFFF"/>
                    </a:solidFill>
                  </a:tcPr>
                </a:tc>
                <a:tc>
                  <a:txBody>
                    <a:bodyPr/>
                    <a:lstStyle/>
                    <a:p>
                      <a:r>
                        <a:rPr sz="1900" b="0" i="0">
                          <a:solidFill>
                            <a:srgbClr val="404040"/>
                          </a:solidFill>
                        </a:rPr>
                        <a:t>Encourages brevity; can be removed or ignored</a:t>
                      </a:r>
                    </a:p>
                  </a:txBody>
                  <a:tcPr marL="73152" marR="73152" marT="36576" marB="36576" anchor="ctr">
                    <a:solidFill>
                      <a:srgbClr val="FFFFFF"/>
                    </a:solidFill>
                  </a:tcPr>
                </a:tc>
                <a:extLst>
                  <a:ext uri="{0D108BD9-81ED-4DB2-BD59-A6C34878D82A}">
                    <a16:rowId xmlns:a16="http://schemas.microsoft.com/office/drawing/2014/main" val="10003"/>
                  </a:ext>
                </a:extLst>
              </a:tr>
            </a:tbl>
          </a:graphicData>
        </a:graphic>
      </p:graphicFrame>
      <p:sp>
        <p:nvSpPr>
          <p:cNvPr id="7" name="TextBox 6"/>
          <p:cNvSpPr txBox="1"/>
          <p:nvPr/>
        </p:nvSpPr>
        <p:spPr>
          <a:xfrm>
            <a:off x="621792" y="5669280"/>
            <a:ext cx="10972800" cy="731520"/>
          </a:xfrm>
          <a:prstGeom prst="rect">
            <a:avLst/>
          </a:prstGeom>
          <a:noFill/>
        </p:spPr>
        <p:txBody>
          <a:bodyPr wrap="square" lIns="45720" tIns="27432" rIns="45720" bIns="27432">
            <a:spAutoFit/>
          </a:bodyPr>
          <a:lstStyle/>
          <a:p>
            <a:r>
              <a:rPr sz="1800" b="0" i="0">
                <a:solidFill>
                  <a:srgbClr val="121981"/>
                </a:solidFill>
              </a:rPr>
              <a:t>A cap has no bypass rate and needs no attack examples; its cost is paid by benign inputs that legitimately exceed it, and the operator chooses that cost. Use </a:t>
            </a:r>
            <a:r>
              <a:rPr sz="1800" b="1" i="0">
                <a:solidFill>
                  <a:srgbClr val="121981"/>
                </a:solidFill>
              </a:rPr>
              <a:t>difficulty-adaptive</a:t>
            </a:r>
            <a:r>
              <a:rPr sz="1800" b="0" i="0">
                <a:solidFill>
                  <a:srgbClr val="121981"/>
                </a:solidFill>
              </a:rPr>
              <a:t> budgets for genuinely hard problems.</a:t>
            </a:r>
          </a:p>
        </p:txBody>
      </p:sp>
      <p:sp>
        <p:nvSpPr>
          <p:cNvPr id="8"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Gu et al., Latency Attacks survey, arXiv:2609.36732, Sec. 8.1 and Table 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Timing Is Also a Side Channel</a:t>
            </a:r>
          </a:p>
        </p:txBody>
      </p:sp>
      <p:sp>
        <p:nvSpPr>
          <p:cNvPr id="3" name="Content Placeholder 2"/>
          <p:cNvSpPr>
            <a:spLocks noGrp="1"/>
          </p:cNvSpPr>
          <p:nvPr>
            <p:ph idx="1"/>
          </p:nvPr>
        </p:nvSpPr>
        <p:spPr>
          <a:xfrm>
            <a:off x="621792" y="1325880"/>
            <a:ext cx="10972800" cy="5029200"/>
          </a:xfrm>
        </p:spPr>
        <p:txBody>
          <a:bodyPr wrap="square">
            <a:noAutofit/>
          </a:bodyPr>
          <a:lstStyle/>
          <a:p>
            <a:pPr>
              <a:spcBef>
                <a:spcPts val="800"/>
              </a:spcBef>
            </a:pPr>
            <a:r>
              <a:rPr sz="2500" b="0" i="0"/>
              <a:t>Data-dependent runtime leaks information: NMS time </a:t>
            </a:r>
            <a:r>
              <a:rPr sz="2500" b="1" i="0"/>
              <a:t>reveals internal inference state</a:t>
            </a:r>
            <a:r>
              <a:rPr sz="2500" b="0" i="0"/>
              <a:t> and can sharpen black-box, decision-based attacks (Biton et al., AISec 2023)</a:t>
            </a:r>
          </a:p>
          <a:p>
            <a:pPr>
              <a:spcBef>
                <a:spcPts val="800"/>
              </a:spcBef>
            </a:pPr>
            <a:r>
              <a:rPr sz="2500" b="0" i="0"/>
              <a:t>Opposite goal from latency attacks (confidentiality, not availability), </a:t>
            </a:r>
            <a:r>
              <a:rPr sz="2500" b="1" i="0"/>
              <a:t>same observable</a:t>
            </a:r>
            <a:r>
              <a:rPr sz="2500" b="0" i="0"/>
              <a:t>: variable runtime</a:t>
            </a:r>
          </a:p>
          <a:p>
            <a:pPr>
              <a:spcBef>
                <a:spcPts val="800"/>
              </a:spcBef>
            </a:pPr>
            <a:r>
              <a:rPr sz="2500" b="0" i="0"/>
              <a:t>Motivates </a:t>
            </a:r>
            <a:r>
              <a:rPr sz="2500" b="1" i="0"/>
              <a:t>constant-time NMS</a:t>
            </a:r>
            <a:r>
              <a:rPr sz="2500" b="0" i="0"/>
              <a:t>: removes both the latency lever and the timing leak within the implementation boundary</a:t>
            </a:r>
          </a:p>
          <a:p>
            <a:pPr>
              <a:spcBef>
                <a:spcPts val="800"/>
              </a:spcBef>
            </a:pPr>
            <a:r>
              <a:rPr sz="2500" b="0" i="0"/>
              <a:t>But: even with fixed nominal operations, wall-clock time varies through memory access, caching, contention, and thermal state</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38</a:t>
            </a:fld>
            <a:endParaRPr lang="en-US"/>
          </a:p>
        </p:txBody>
      </p:sp>
      <p:sp>
        <p:nvSpPr>
          <p:cNvPr id="7"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Biton et al., The Adversarial Implications of Variable-Time Inference, AISec 2023; Gu et al., Latency Attacks survey, arXiv:2609.36732, Sec. 4.1, 7.3, 8.4.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Outline</a:t>
            </a:r>
          </a:p>
        </p:txBody>
      </p:sp>
      <p:sp>
        <p:nvSpPr>
          <p:cNvPr id="3" name="Content Placeholder 2"/>
          <p:cNvSpPr>
            <a:spLocks noGrp="1"/>
          </p:cNvSpPr>
          <p:nvPr>
            <p:ph idx="1"/>
          </p:nvPr>
        </p:nvSpPr>
        <p:spPr>
          <a:xfrm>
            <a:off x="621792" y="1325880"/>
            <a:ext cx="10945368" cy="4937760"/>
          </a:xfrm>
        </p:spPr>
        <p:txBody>
          <a:bodyPr wrap="square"/>
          <a:lstStyle/>
          <a:p>
            <a:pPr>
              <a:spcBef>
                <a:spcPts val="1000"/>
              </a:spcBef>
            </a:pPr>
            <a:r>
              <a:rPr sz="2800"/>
              <a:t>Why availability matters for AD</a:t>
            </a:r>
          </a:p>
          <a:p>
            <a:pPr>
              <a:spcBef>
                <a:spcPts val="1000"/>
              </a:spcBef>
            </a:pPr>
            <a:r>
              <a:rPr sz="2800"/>
              <a:t>Latency attacks on perception</a:t>
            </a:r>
          </a:p>
          <a:p>
            <a:pPr>
              <a:spcBef>
                <a:spcPts val="1000"/>
              </a:spcBef>
            </a:pPr>
            <a:r>
              <a:rPr sz="2800"/>
              <a:t>Latency attacks on VLMs and LLMs</a:t>
            </a:r>
          </a:p>
          <a:p>
            <a:pPr>
              <a:spcBef>
                <a:spcPts val="1000"/>
              </a:spcBef>
            </a:pPr>
            <a:r>
              <a:rPr sz="2800"/>
              <a:t>Defenses: work budgets</a:t>
            </a:r>
          </a:p>
          <a:p>
            <a:pPr>
              <a:spcBef>
                <a:spcPts val="1000"/>
              </a:spcBef>
            </a:pPr>
            <a:r>
              <a:rPr sz="2800" b="1">
                <a:solidFill>
                  <a:srgbClr val="FF0000"/>
                </a:solidFill>
              </a:rPr>
              <a:t>From model-level cost to system failure</a:t>
            </a:r>
          </a:p>
          <a:p>
            <a:pPr>
              <a:spcBef>
                <a:spcPts val="1000"/>
              </a:spcBef>
            </a:pPr>
            <a:r>
              <a:rPr sz="2800"/>
              <a:t>Open problems and discussion</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a:t>When Does Amplification Miss a Deadline?</a:t>
            </a:r>
          </a:p>
        </p:txBody>
      </p:sp>
      <p:sp>
        <p:nvSpPr>
          <p:cNvPr id="3" name="Content Placeholder 2"/>
          <p:cNvSpPr>
            <a:spLocks noGrp="1"/>
          </p:cNvSpPr>
          <p:nvPr>
            <p:ph idx="1"/>
          </p:nvPr>
        </p:nvSpPr>
        <p:spPr>
          <a:xfrm>
            <a:off x="621792" y="1371600"/>
            <a:ext cx="5029200" cy="5029200"/>
          </a:xfrm>
        </p:spPr>
        <p:txBody>
          <a:bodyPr wrap="square">
            <a:noAutofit/>
          </a:bodyPr>
          <a:lstStyle/>
          <a:p>
            <a:pPr>
              <a:spcBef>
                <a:spcPts val="700"/>
              </a:spcBef>
            </a:pPr>
            <a:r>
              <a:rPr sz="2100" b="0" i="0"/>
              <a:t>Pipeline with benign latency T; one stage has benign share </a:t>
            </a:r>
            <a:r>
              <a:rPr sz="2100" b="1" i="0"/>
              <a:t>f</a:t>
            </a:r>
            <a:r>
              <a:rPr sz="2100" b="0" i="0"/>
              <a:t> and is amplified by </a:t>
            </a:r>
            <a:r>
              <a:rPr sz="2100" b="1" i="0"/>
              <a:t>A</a:t>
            </a:r>
          </a:p>
          <a:p>
            <a:pPr>
              <a:spcBef>
                <a:spcPts val="700"/>
              </a:spcBef>
            </a:pPr>
            <a:r>
              <a:rPr sz="2100" b="0" i="0"/>
              <a:t>Sequential stages: </a:t>
            </a:r>
            <a:r>
              <a:rPr sz="2100" b="1" i="0"/>
              <a:t>A_e2e = 1 + f (A − 1)</a:t>
            </a:r>
          </a:p>
          <a:p>
            <a:pPr>
              <a:spcBef>
                <a:spcPts val="700"/>
              </a:spcBef>
            </a:pPr>
            <a:r>
              <a:rPr sz="2100" b="0" i="0"/>
              <a:t>Deadline D is missed only if </a:t>
            </a:r>
            <a:r>
              <a:rPr sz="2100" b="1" i="0"/>
              <a:t>A &gt; 1 + (D/T − 1) / f</a:t>
            </a:r>
          </a:p>
          <a:p>
            <a:pPr>
              <a:spcBef>
                <a:spcPts val="700"/>
              </a:spcBef>
            </a:pPr>
            <a:r>
              <a:rPr sz="2100" b="0" i="0"/>
              <a:t>Neither f nor D/T is a property of the model: they belong to the </a:t>
            </a:r>
            <a:r>
              <a:rPr sz="2100" b="1" i="0"/>
              <a:t>system</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40</a:t>
            </a:fld>
            <a:endParaRPr lang="en-US"/>
          </a:p>
        </p:txBody>
      </p:sp>
      <p:pic>
        <p:nvPicPr>
          <p:cNvPr id="7" name="Picture 6" descr="amp_threshold.png"/>
          <p:cNvPicPr>
            <a:picLocks noChangeAspect="1"/>
          </p:cNvPicPr>
          <p:nvPr/>
        </p:nvPicPr>
        <p:blipFill>
          <a:blip r:embed="rId3"/>
          <a:stretch>
            <a:fillRect/>
          </a:stretch>
        </p:blipFill>
        <p:spPr>
          <a:xfrm>
            <a:off x="5925312" y="1487431"/>
            <a:ext cx="5669280" cy="3883136"/>
          </a:xfrm>
          <a:prstGeom prst="rect">
            <a:avLst/>
          </a:prstGeom>
        </p:spPr>
      </p:pic>
      <p:sp>
        <p:nvSpPr>
          <p:cNvPr id="8"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Original plot of Eq. (3)-(4), Gu et al., Latency Attacks survey, arXiv:2609.36732, Sec. 9.1. f for SlowTrack derived from reported averages.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800"/>
              <a:t>Worked Example: Big Stage Factor, Smaller Pipeline</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41</a:t>
            </a:fld>
            <a:endParaRPr lang="en-US"/>
          </a:p>
        </p:txBody>
      </p:sp>
      <p:sp>
        <p:nvSpPr>
          <p:cNvPr id="6" name="TextBox 5"/>
          <p:cNvSpPr txBox="1"/>
          <p:nvPr/>
        </p:nvSpPr>
        <p:spPr>
          <a:xfrm>
            <a:off x="621792" y="1417320"/>
            <a:ext cx="3657600" cy="822960"/>
          </a:xfrm>
          <a:prstGeom prst="rect">
            <a:avLst/>
          </a:prstGeom>
          <a:noFill/>
        </p:spPr>
        <p:txBody>
          <a:bodyPr wrap="square" lIns="45720" tIns="27432" rIns="45720" bIns="27432" anchor="ctr">
            <a:spAutoFit/>
          </a:bodyPr>
          <a:lstStyle/>
          <a:p>
            <a:pPr algn="ctr"/>
            <a:r>
              <a:rPr sz="3400" b="1" i="0">
                <a:solidFill>
                  <a:srgbClr val="D40805"/>
                </a:solidFill>
              </a:rPr>
              <a:t>453.8× → 28.4×</a:t>
            </a:r>
          </a:p>
        </p:txBody>
      </p:sp>
      <p:sp>
        <p:nvSpPr>
          <p:cNvPr id="7" name="TextBox 6"/>
          <p:cNvSpPr txBox="1"/>
          <p:nvPr/>
        </p:nvSpPr>
        <p:spPr>
          <a:xfrm>
            <a:off x="621792" y="2258568"/>
            <a:ext cx="3657600" cy="640080"/>
          </a:xfrm>
          <a:prstGeom prst="rect">
            <a:avLst/>
          </a:prstGeom>
          <a:noFill/>
        </p:spPr>
        <p:txBody>
          <a:bodyPr wrap="square" lIns="45720" tIns="27432" rIns="45720" bIns="27432">
            <a:spAutoFit/>
          </a:bodyPr>
          <a:lstStyle/>
          <a:p>
            <a:pPr algn="ctr"/>
            <a:r>
              <a:rPr sz="1600" b="0" i="0">
                <a:solidFill>
                  <a:srgbClr val="404040"/>
                </a:solidFill>
              </a:rPr>
              <a:t>SlowTrack: tracking stage</a:t>
            </a:r>
          </a:p>
          <a:p>
            <a:pPr algn="ctr"/>
            <a:r>
              <a:rPr sz="1600" b="0" i="0">
                <a:solidFill>
                  <a:srgbClr val="404040"/>
                </a:solidFill>
              </a:rPr>
              <a:t>vs. whole pipeline</a:t>
            </a:r>
          </a:p>
        </p:txBody>
      </p:sp>
      <p:sp>
        <p:nvSpPr>
          <p:cNvPr id="8" name="TextBox 7"/>
          <p:cNvSpPr txBox="1"/>
          <p:nvPr/>
        </p:nvSpPr>
        <p:spPr>
          <a:xfrm>
            <a:off x="4279392" y="1417320"/>
            <a:ext cx="3657600" cy="822960"/>
          </a:xfrm>
          <a:prstGeom prst="rect">
            <a:avLst/>
          </a:prstGeom>
          <a:noFill/>
        </p:spPr>
        <p:txBody>
          <a:bodyPr wrap="square" lIns="45720" tIns="27432" rIns="45720" bIns="27432" anchor="ctr">
            <a:spAutoFit/>
          </a:bodyPr>
          <a:lstStyle/>
          <a:p>
            <a:pPr algn="ctr"/>
            <a:r>
              <a:rPr sz="3400" b="1" i="0">
                <a:solidFill>
                  <a:srgbClr val="B85410"/>
                </a:solidFill>
              </a:rPr>
              <a:t>≈188× → 2.7×</a:t>
            </a:r>
          </a:p>
        </p:txBody>
      </p:sp>
      <p:sp>
        <p:nvSpPr>
          <p:cNvPr id="9" name="TextBox 8"/>
          <p:cNvSpPr txBox="1"/>
          <p:nvPr/>
        </p:nvSpPr>
        <p:spPr>
          <a:xfrm>
            <a:off x="4279392" y="2258568"/>
            <a:ext cx="3657600" cy="640080"/>
          </a:xfrm>
          <a:prstGeom prst="rect">
            <a:avLst/>
          </a:prstGeom>
          <a:noFill/>
        </p:spPr>
        <p:txBody>
          <a:bodyPr wrap="square" lIns="45720" tIns="27432" rIns="45720" bIns="27432">
            <a:spAutoFit/>
          </a:bodyPr>
          <a:lstStyle/>
          <a:p>
            <a:pPr algn="ctr"/>
            <a:r>
              <a:rPr sz="1600" b="0" i="0">
                <a:solidFill>
                  <a:srgbClr val="404040"/>
                </a:solidFill>
              </a:rPr>
              <a:t>Groundswell: NMS candidates</a:t>
            </a:r>
          </a:p>
          <a:p>
            <a:pPr algn="ctr"/>
            <a:r>
              <a:rPr sz="1600" b="0" i="0">
                <a:solidFill>
                  <a:srgbClr val="404040"/>
                </a:solidFill>
              </a:rPr>
              <a:t>vs. end-to-end latency</a:t>
            </a:r>
          </a:p>
        </p:txBody>
      </p:sp>
      <p:sp>
        <p:nvSpPr>
          <p:cNvPr id="10" name="TextBox 9"/>
          <p:cNvSpPr txBox="1"/>
          <p:nvPr/>
        </p:nvSpPr>
        <p:spPr>
          <a:xfrm>
            <a:off x="7936992" y="1417320"/>
            <a:ext cx="3657600" cy="822960"/>
          </a:xfrm>
          <a:prstGeom prst="rect">
            <a:avLst/>
          </a:prstGeom>
          <a:noFill/>
        </p:spPr>
        <p:txBody>
          <a:bodyPr wrap="square" lIns="45720" tIns="27432" rIns="45720" bIns="27432" anchor="ctr">
            <a:spAutoFit/>
          </a:bodyPr>
          <a:lstStyle/>
          <a:p>
            <a:pPr algn="ctr"/>
            <a:r>
              <a:rPr sz="3400" b="1" i="0">
                <a:solidFill>
                  <a:srgbClr val="121981"/>
                </a:solidFill>
              </a:rPr>
              <a:t>1.0-1.3×</a:t>
            </a:r>
          </a:p>
        </p:txBody>
      </p:sp>
      <p:sp>
        <p:nvSpPr>
          <p:cNvPr id="11" name="TextBox 10"/>
          <p:cNvSpPr txBox="1"/>
          <p:nvPr/>
        </p:nvSpPr>
        <p:spPr>
          <a:xfrm>
            <a:off x="7936992" y="2258568"/>
            <a:ext cx="3657600" cy="640080"/>
          </a:xfrm>
          <a:prstGeom prst="rect">
            <a:avLst/>
          </a:prstGeom>
          <a:noFill/>
        </p:spPr>
        <p:txBody>
          <a:bodyPr wrap="square" lIns="45720" tIns="27432" rIns="45720" bIns="27432">
            <a:spAutoFit/>
          </a:bodyPr>
          <a:lstStyle/>
          <a:p>
            <a:pPr algn="ctr"/>
            <a:r>
              <a:rPr sz="1600" b="0" i="0">
                <a:solidFill>
                  <a:srgbClr val="404040"/>
                </a:solidFill>
              </a:rPr>
              <a:t>tracker slowdown behind</a:t>
            </a:r>
          </a:p>
          <a:p>
            <a:pPr algn="ctr"/>
            <a:r>
              <a:rPr sz="1600" b="0" i="0">
                <a:solidFill>
                  <a:srgbClr val="404040"/>
                </a:solidFill>
              </a:rPr>
              <a:t>NMS-free detectors (ByteTrack)</a:t>
            </a:r>
          </a:p>
        </p:txBody>
      </p:sp>
      <p:sp>
        <p:nvSpPr>
          <p:cNvPr id="12" name="TextBox 11"/>
          <p:cNvSpPr txBox="1"/>
          <p:nvPr/>
        </p:nvSpPr>
        <p:spPr>
          <a:xfrm>
            <a:off x="621792" y="3566160"/>
            <a:ext cx="10972800" cy="2743200"/>
          </a:xfrm>
          <a:prstGeom prst="rect">
            <a:avLst/>
          </a:prstGeom>
          <a:noFill/>
        </p:spPr>
        <p:txBody>
          <a:bodyPr wrap="square" lIns="45720" tIns="27432" rIns="45720" bIns="27432">
            <a:spAutoFit/>
          </a:bodyPr>
          <a:lstStyle/>
          <a:p>
            <a:pPr>
              <a:spcAft>
                <a:spcPts val="800"/>
              </a:spcAft>
            </a:pPr>
            <a:r>
              <a:rPr sz="2400" b="0" i="0">
                <a:solidFill>
                  <a:srgbClr val="404040"/>
                </a:solidFill>
              </a:rPr>
              <a:t>•  The unamplified stages </a:t>
            </a:r>
            <a:r>
              <a:rPr sz="2400" b="1" i="0">
                <a:solidFill>
                  <a:srgbClr val="404040"/>
                </a:solidFill>
              </a:rPr>
              <a:t>dilute</a:t>
            </a:r>
            <a:r>
              <a:rPr sz="2400" b="0" i="0">
                <a:solidFill>
                  <a:srgbClr val="404040"/>
                </a:solidFill>
              </a:rPr>
              <a:t> the effect: stage-level factors overstate pipeline-level risk</a:t>
            </a:r>
          </a:p>
          <a:p>
            <a:pPr>
              <a:spcAft>
                <a:spcPts val="800"/>
              </a:spcAft>
            </a:pPr>
            <a:r>
              <a:rPr sz="2400" b="0" i="0">
                <a:solidFill>
                  <a:srgbClr val="404040"/>
                </a:solidFill>
              </a:rPr>
              <a:t>•  The attacker can also </a:t>
            </a:r>
            <a:r>
              <a:rPr sz="2400" b="1" i="0">
                <a:solidFill>
                  <a:srgbClr val="404040"/>
                </a:solidFill>
              </a:rPr>
              <a:t>choose the path</a:t>
            </a:r>
            <a:r>
              <a:rPr sz="2400" b="0" i="0">
                <a:solidFill>
                  <a:srgbClr val="404040"/>
                </a:solidFill>
              </a:rPr>
              <a:t>: AESOP: 2,407× FLOPs targeting the execution path vs. 117× for the single most vulnerable model</a:t>
            </a:r>
          </a:p>
          <a:p>
            <a:pPr>
              <a:spcAft>
                <a:spcPts val="800"/>
              </a:spcAft>
            </a:pPr>
            <a:r>
              <a:rPr sz="2400" b="0" i="0">
                <a:solidFill>
                  <a:srgbClr val="404040"/>
                </a:solidFill>
              </a:rPr>
              <a:t>•  Conversely, a modest factor can be fatal near a </a:t>
            </a:r>
            <a:r>
              <a:rPr sz="2400" b="1" i="0">
                <a:solidFill>
                  <a:srgbClr val="404040"/>
                </a:solidFill>
              </a:rPr>
              <a:t>queueing knee</a:t>
            </a:r>
            <a:r>
              <a:rPr sz="2400" b="0" i="0">
                <a:solidFill>
                  <a:srgbClr val="404040"/>
                </a:solidFill>
              </a:rPr>
              <a:t> (GateDrain: 2.16× demand, 2.26-12.8× benign p99)</a:t>
            </a:r>
          </a:p>
        </p:txBody>
      </p:sp>
      <p:sp>
        <p:nvSpPr>
          <p:cNvPr id="13"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Gu et al., Latency Attacks survey, arXiv:2609.36732, Sec. 9.1 (C1, C5); SlowTrack, Groundswell, AESOP, GateDrain as reported.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a:t>Six Conditions Between Model and System</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42</a:t>
            </a:fld>
            <a:endParaRPr lang="en-US"/>
          </a:p>
        </p:txBody>
      </p:sp>
      <p:graphicFrame>
        <p:nvGraphicFramePr>
          <p:cNvPr id="6" name="Table 5"/>
          <p:cNvGraphicFramePr>
            <a:graphicFrameLocks noGrp="1"/>
          </p:cNvGraphicFramePr>
          <p:nvPr/>
        </p:nvGraphicFramePr>
        <p:xfrm>
          <a:off x="621792" y="1371600"/>
          <a:ext cx="10972800" cy="4992624"/>
        </p:xfrm>
        <a:graphic>
          <a:graphicData uri="http://schemas.openxmlformats.org/drawingml/2006/table">
            <a:tbl>
              <a:tblPr firstRow="1" bandRow="1">
                <a:tableStyleId>{5C22544A-7EE6-4342-B048-85BDC9FD1C3A}</a:tableStyleId>
              </a:tblPr>
              <a:tblGrid>
                <a:gridCol w="2377440">
                  <a:extLst>
                    <a:ext uri="{9D8B030D-6E8A-4147-A177-3AD203B41FA5}">
                      <a16:colId xmlns:a16="http://schemas.microsoft.com/office/drawing/2014/main" val="20000"/>
                    </a:ext>
                  </a:extLst>
                </a:gridCol>
                <a:gridCol w="3840480">
                  <a:extLst>
                    <a:ext uri="{9D8B030D-6E8A-4147-A177-3AD203B41FA5}">
                      <a16:colId xmlns:a16="http://schemas.microsoft.com/office/drawing/2014/main" val="20001"/>
                    </a:ext>
                  </a:extLst>
                </a:gridCol>
                <a:gridCol w="4754880">
                  <a:extLst>
                    <a:ext uri="{9D8B030D-6E8A-4147-A177-3AD203B41FA5}">
                      <a16:colId xmlns:a16="http://schemas.microsoft.com/office/drawing/2014/main" val="20002"/>
                    </a:ext>
                  </a:extLst>
                </a:gridCol>
              </a:tblGrid>
              <a:tr h="713232">
                <a:tc>
                  <a:txBody>
                    <a:bodyPr/>
                    <a:lstStyle/>
                    <a:p>
                      <a:r>
                        <a:rPr sz="1600" b="1" i="0">
                          <a:solidFill>
                            <a:srgbClr val="FFFFFF"/>
                          </a:solidFill>
                        </a:rPr>
                        <a:t>Condition</a:t>
                      </a:r>
                    </a:p>
                  </a:txBody>
                  <a:tcPr marL="73152" marR="73152" marT="36576" marB="36576" anchor="ctr">
                    <a:solidFill>
                      <a:srgbClr val="121981"/>
                    </a:solidFill>
                  </a:tcPr>
                </a:tc>
                <a:tc>
                  <a:txBody>
                    <a:bodyPr/>
                    <a:lstStyle/>
                    <a:p>
                      <a:r>
                        <a:rPr sz="1600" b="1" i="0">
                          <a:solidFill>
                            <a:srgbClr val="FFFFFF"/>
                          </a:solidFill>
                        </a:rPr>
                        <a:t>What decides it</a:t>
                      </a:r>
                    </a:p>
                  </a:txBody>
                  <a:tcPr marL="73152" marR="73152" marT="36576" marB="36576" anchor="ctr">
                    <a:solidFill>
                      <a:srgbClr val="121981"/>
                    </a:solidFill>
                  </a:tcPr>
                </a:tc>
                <a:tc>
                  <a:txBody>
                    <a:bodyPr/>
                    <a:lstStyle/>
                    <a:p>
                      <a:r>
                        <a:rPr sz="1600" b="1" i="0">
                          <a:solidFill>
                            <a:srgbClr val="FFFFFF"/>
                          </a:solidFill>
                        </a:rPr>
                        <a:t>Evidence</a:t>
                      </a:r>
                    </a:p>
                  </a:txBody>
                  <a:tcPr marL="73152" marR="73152" marT="36576" marB="36576" anchor="ctr">
                    <a:solidFill>
                      <a:srgbClr val="121981"/>
                    </a:solidFill>
                  </a:tcPr>
                </a:tc>
                <a:extLst>
                  <a:ext uri="{0D108BD9-81ED-4DB2-BD59-A6C34878D82A}">
                    <a16:rowId xmlns:a16="http://schemas.microsoft.com/office/drawing/2014/main" val="10000"/>
                  </a:ext>
                </a:extLst>
              </a:tr>
              <a:tr h="713232">
                <a:tc>
                  <a:txBody>
                    <a:bodyPr/>
                    <a:lstStyle/>
                    <a:p>
                      <a:r>
                        <a:rPr sz="1600" b="1" i="0">
                          <a:solidFill>
                            <a:srgbClr val="404040"/>
                          </a:solidFill>
                        </a:rPr>
                        <a:t>C1 Critical-path share</a:t>
                      </a:r>
                    </a:p>
                  </a:txBody>
                  <a:tcPr marL="73152" marR="73152" marT="36576" marB="36576" anchor="ctr">
                    <a:solidFill>
                      <a:srgbClr val="FFFFFF"/>
                    </a:solidFill>
                  </a:tcPr>
                </a:tc>
                <a:tc>
                  <a:txBody>
                    <a:bodyPr/>
                    <a:lstStyle/>
                    <a:p>
                      <a:r>
                        <a:rPr sz="1600" b="0" i="0">
                          <a:solidFill>
                            <a:srgbClr val="404040"/>
                          </a:solidFill>
                        </a:rPr>
                        <a:t>Benign share f of the amplified stage; concurrency</a:t>
                      </a:r>
                    </a:p>
                  </a:txBody>
                  <a:tcPr marL="73152" marR="73152" marT="36576" marB="36576" anchor="ctr">
                    <a:solidFill>
                      <a:srgbClr val="FFFFFF"/>
                    </a:solidFill>
                  </a:tcPr>
                </a:tc>
                <a:tc>
                  <a:txBody>
                    <a:bodyPr/>
                    <a:lstStyle/>
                    <a:p>
                      <a:r>
                        <a:rPr sz="1600" b="0" i="0">
                          <a:solidFill>
                            <a:srgbClr val="404040"/>
                          </a:solidFill>
                        </a:rPr>
                        <a:t>453.8× stage vs. 28.4× pipeline</a:t>
                      </a:r>
                    </a:p>
                  </a:txBody>
                  <a:tcPr marL="73152" marR="73152" marT="36576" marB="36576" anchor="ctr">
                    <a:solidFill>
                      <a:srgbClr val="FFFFFF"/>
                    </a:solidFill>
                  </a:tcPr>
                </a:tc>
                <a:extLst>
                  <a:ext uri="{0D108BD9-81ED-4DB2-BD59-A6C34878D82A}">
                    <a16:rowId xmlns:a16="http://schemas.microsoft.com/office/drawing/2014/main" val="10001"/>
                  </a:ext>
                </a:extLst>
              </a:tr>
              <a:tr h="713232">
                <a:tc>
                  <a:txBody>
                    <a:bodyPr/>
                    <a:lstStyle/>
                    <a:p>
                      <a:r>
                        <a:rPr sz="1600" b="1" i="0">
                          <a:solidFill>
                            <a:srgbClr val="404040"/>
                          </a:solidFill>
                        </a:rPr>
                        <a:t>C2 Headroom vs. slack</a:t>
                      </a:r>
                    </a:p>
                  </a:txBody>
                  <a:tcPr marL="73152" marR="73152" marT="36576" marB="36576" anchor="ctr">
                    <a:solidFill>
                      <a:srgbClr val="F2F2F2"/>
                    </a:solidFill>
                  </a:tcPr>
                </a:tc>
                <a:tc>
                  <a:txBody>
                    <a:bodyPr/>
                    <a:lstStyle/>
                    <a:p>
                      <a:r>
                        <a:rPr sz="1600" b="0" i="0">
                          <a:solidFill>
                            <a:srgbClr val="404040"/>
                          </a:solidFill>
                        </a:rPr>
                        <a:t>Ceiling on the amplified count; D/T</a:t>
                      </a:r>
                    </a:p>
                  </a:txBody>
                  <a:tcPr marL="73152" marR="73152" marT="36576" marB="36576" anchor="ctr">
                    <a:solidFill>
                      <a:srgbClr val="F2F2F2"/>
                    </a:solidFill>
                  </a:tcPr>
                </a:tc>
                <a:tc>
                  <a:txBody>
                    <a:bodyPr/>
                    <a:lstStyle/>
                    <a:p>
                      <a:r>
                        <a:rPr sz="1600" b="0" i="0">
                          <a:solidFill>
                            <a:srgbClr val="404040"/>
                          </a:solidFill>
                        </a:rPr>
                        <a:t>TrackFlood: no miss at 8/255, all missed at 32/255</a:t>
                      </a:r>
                    </a:p>
                  </a:txBody>
                  <a:tcPr marL="73152" marR="73152" marT="36576" marB="36576" anchor="ctr">
                    <a:solidFill>
                      <a:srgbClr val="F2F2F2"/>
                    </a:solidFill>
                  </a:tcPr>
                </a:tc>
                <a:extLst>
                  <a:ext uri="{0D108BD9-81ED-4DB2-BD59-A6C34878D82A}">
                    <a16:rowId xmlns:a16="http://schemas.microsoft.com/office/drawing/2014/main" val="10002"/>
                  </a:ext>
                </a:extLst>
              </a:tr>
              <a:tr h="713232">
                <a:tc>
                  <a:txBody>
                    <a:bodyPr/>
                    <a:lstStyle/>
                    <a:p>
                      <a:r>
                        <a:rPr sz="1600" b="1" i="0">
                          <a:solidFill>
                            <a:srgbClr val="404040"/>
                          </a:solidFill>
                        </a:rPr>
                        <a:t>C3 Clipping</a:t>
                      </a:r>
                    </a:p>
                  </a:txBody>
                  <a:tcPr marL="73152" marR="73152" marT="36576" marB="36576" anchor="ctr">
                    <a:solidFill>
                      <a:srgbClr val="FFFFFF"/>
                    </a:solidFill>
                  </a:tcPr>
                </a:tc>
                <a:tc>
                  <a:txBody>
                    <a:bodyPr/>
                    <a:lstStyle/>
                    <a:p>
                      <a:r>
                        <a:rPr sz="1600" b="0" i="0">
                          <a:solidFill>
                            <a:srgbClr val="404040"/>
                          </a:solidFill>
                        </a:rPr>
                        <a:t>Existing caps and timeouts</a:t>
                      </a:r>
                    </a:p>
                  </a:txBody>
                  <a:tcPr marL="73152" marR="73152" marT="36576" marB="36576" anchor="ctr">
                    <a:solidFill>
                      <a:srgbClr val="FFFFFF"/>
                    </a:solidFill>
                  </a:tcPr>
                </a:tc>
                <a:tc>
                  <a:txBody>
                    <a:bodyPr/>
                    <a:lstStyle/>
                    <a:p>
                      <a:r>
                        <a:rPr sz="1600" b="0" i="0">
                          <a:solidFill>
                            <a:srgbClr val="404040"/>
                          </a:solidFill>
                        </a:rPr>
                        <a:t>AESOP: throughput collapse or 96.7 % data discarded</a:t>
                      </a:r>
                    </a:p>
                  </a:txBody>
                  <a:tcPr marL="73152" marR="73152" marT="36576" marB="36576" anchor="ctr">
                    <a:solidFill>
                      <a:srgbClr val="FFFFFF"/>
                    </a:solidFill>
                  </a:tcPr>
                </a:tc>
                <a:extLst>
                  <a:ext uri="{0D108BD9-81ED-4DB2-BD59-A6C34878D82A}">
                    <a16:rowId xmlns:a16="http://schemas.microsoft.com/office/drawing/2014/main" val="10003"/>
                  </a:ext>
                </a:extLst>
              </a:tr>
              <a:tr h="713232">
                <a:tc>
                  <a:txBody>
                    <a:bodyPr/>
                    <a:lstStyle/>
                    <a:p>
                      <a:r>
                        <a:rPr sz="1600" b="1" i="0">
                          <a:solidFill>
                            <a:srgbClr val="404040"/>
                          </a:solidFill>
                        </a:rPr>
                        <a:t>C4 Accumulation</a:t>
                      </a:r>
                    </a:p>
                  </a:txBody>
                  <a:tcPr marL="73152" marR="73152" marT="36576" marB="36576" anchor="ctr">
                    <a:solidFill>
                      <a:srgbClr val="F2F2F2"/>
                    </a:solidFill>
                  </a:tcPr>
                </a:tc>
                <a:tc>
                  <a:txBody>
                    <a:bodyPr/>
                    <a:lstStyle/>
                    <a:p>
                      <a:r>
                        <a:rPr sz="1600" b="0" i="0">
                          <a:solidFill>
                            <a:srgbClr val="404040"/>
                          </a:solidFill>
                        </a:rPr>
                        <a:t>State and queues across frames</a:t>
                      </a:r>
                    </a:p>
                  </a:txBody>
                  <a:tcPr marL="73152" marR="73152" marT="36576" marB="36576" anchor="ctr">
                    <a:solidFill>
                      <a:srgbClr val="F2F2F2"/>
                    </a:solidFill>
                  </a:tcPr>
                </a:tc>
                <a:tc>
                  <a:txBody>
                    <a:bodyPr/>
                    <a:lstStyle/>
                    <a:p>
                      <a:r>
                        <a:rPr sz="1600" b="0" i="0">
                          <a:solidFill>
                            <a:srgbClr val="404040"/>
                          </a:solidFill>
                        </a:rPr>
                        <a:t>Tracker pool 20.5 → 1,677.7</a:t>
                      </a:r>
                    </a:p>
                  </a:txBody>
                  <a:tcPr marL="73152" marR="73152" marT="36576" marB="36576" anchor="ctr">
                    <a:solidFill>
                      <a:srgbClr val="F2F2F2"/>
                    </a:solidFill>
                  </a:tcPr>
                </a:tc>
                <a:extLst>
                  <a:ext uri="{0D108BD9-81ED-4DB2-BD59-A6C34878D82A}">
                    <a16:rowId xmlns:a16="http://schemas.microsoft.com/office/drawing/2014/main" val="10004"/>
                  </a:ext>
                </a:extLst>
              </a:tr>
              <a:tr h="713232">
                <a:tc>
                  <a:txBody>
                    <a:bodyPr/>
                    <a:lstStyle/>
                    <a:p>
                      <a:r>
                        <a:rPr sz="1600" b="1" i="0">
                          <a:solidFill>
                            <a:srgbClr val="404040"/>
                          </a:solidFill>
                        </a:rPr>
                        <a:t>C5 Sharing</a:t>
                      </a:r>
                    </a:p>
                  </a:txBody>
                  <a:tcPr marL="73152" marR="73152" marT="36576" marB="36576" anchor="ctr">
                    <a:solidFill>
                      <a:srgbClr val="FFFFFF"/>
                    </a:solidFill>
                  </a:tcPr>
                </a:tc>
                <a:tc>
                  <a:txBody>
                    <a:bodyPr/>
                    <a:lstStyle/>
                    <a:p>
                      <a:r>
                        <a:rPr sz="1600" b="0" i="0">
                          <a:solidFill>
                            <a:srgbClr val="404040"/>
                          </a:solidFill>
                        </a:rPr>
                        <a:t>Co-tenancy, shared queues</a:t>
                      </a:r>
                    </a:p>
                  </a:txBody>
                  <a:tcPr marL="73152" marR="73152" marT="36576" marB="36576" anchor="ctr">
                    <a:solidFill>
                      <a:srgbClr val="FFFFFF"/>
                    </a:solidFill>
                  </a:tcPr>
                </a:tc>
                <a:tc>
                  <a:txBody>
                    <a:bodyPr/>
                    <a:lstStyle/>
                    <a:p>
                      <a:r>
                        <a:rPr sz="1600" b="0" i="0">
                          <a:solidFill>
                            <a:srgbClr val="404040"/>
                          </a:solidFill>
                        </a:rPr>
                        <a:t>2.16× demand → 2.26-12.8× benign p99</a:t>
                      </a:r>
                    </a:p>
                  </a:txBody>
                  <a:tcPr marL="73152" marR="73152" marT="36576" marB="36576" anchor="ctr">
                    <a:solidFill>
                      <a:srgbClr val="FFFFFF"/>
                    </a:solidFill>
                  </a:tcPr>
                </a:tc>
                <a:extLst>
                  <a:ext uri="{0D108BD9-81ED-4DB2-BD59-A6C34878D82A}">
                    <a16:rowId xmlns:a16="http://schemas.microsoft.com/office/drawing/2014/main" val="10005"/>
                  </a:ext>
                </a:extLst>
              </a:tr>
              <a:tr h="713232">
                <a:tc>
                  <a:txBody>
                    <a:bodyPr/>
                    <a:lstStyle/>
                    <a:p>
                      <a:r>
                        <a:rPr sz="1600" b="1" i="0">
                          <a:solidFill>
                            <a:srgbClr val="404040"/>
                          </a:solidFill>
                        </a:rPr>
                        <a:t>C6 Consequence mapping</a:t>
                      </a:r>
                    </a:p>
                  </a:txBody>
                  <a:tcPr marL="73152" marR="73152" marT="36576" marB="36576" anchor="ctr">
                    <a:solidFill>
                      <a:srgbClr val="F2F2F2"/>
                    </a:solidFill>
                  </a:tcPr>
                </a:tc>
                <a:tc>
                  <a:txBody>
                    <a:bodyPr/>
                    <a:lstStyle/>
                    <a:p>
                      <a:r>
                        <a:rPr sz="1600" b="0" i="0">
                          <a:solidFill>
                            <a:srgbClr val="404040"/>
                          </a:solidFill>
                        </a:rPr>
                        <a:t>Fallback policy; closed-loop dynamics</a:t>
                      </a:r>
                    </a:p>
                  </a:txBody>
                  <a:tcPr marL="73152" marR="73152" marT="36576" marB="36576" anchor="ctr">
                    <a:solidFill>
                      <a:srgbClr val="F2F2F2"/>
                    </a:solidFill>
                  </a:tcPr>
                </a:tc>
                <a:tc>
                  <a:txBody>
                    <a:bodyPr/>
                    <a:lstStyle/>
                    <a:p>
                      <a:r>
                        <a:rPr sz="1600" b="0" i="0">
                          <a:solidFill>
                            <a:srgbClr val="404040"/>
                          </a:solidFill>
                        </a:rPr>
                        <a:t>~95 % crash vs. a safe stop in a different design</a:t>
                      </a:r>
                    </a:p>
                  </a:txBody>
                  <a:tcPr marL="73152" marR="73152" marT="36576" marB="36576" anchor="ctr">
                    <a:solidFill>
                      <a:srgbClr val="F2F2F2"/>
                    </a:solidFill>
                  </a:tcPr>
                </a:tc>
                <a:extLst>
                  <a:ext uri="{0D108BD9-81ED-4DB2-BD59-A6C34878D82A}">
                    <a16:rowId xmlns:a16="http://schemas.microsoft.com/office/drawing/2014/main" val="10006"/>
                  </a:ext>
                </a:extLst>
              </a:tr>
            </a:tbl>
          </a:graphicData>
        </a:graphic>
      </p:graphicFrame>
      <p:sp>
        <p:nvSpPr>
          <p:cNvPr id="7"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Gu et al., Latency Attacks survey, arXiv:2609.36732, Table 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Exercise: Is This Attack Dangerous?</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43</a:t>
            </a:fld>
            <a:endParaRPr lang="en-US"/>
          </a:p>
        </p:txBody>
      </p:sp>
      <p:sp>
        <p:nvSpPr>
          <p:cNvPr id="6" name="Rectangle 5"/>
          <p:cNvSpPr/>
          <p:nvPr/>
        </p:nvSpPr>
        <p:spPr>
          <a:xfrm>
            <a:off x="621792" y="1417320"/>
            <a:ext cx="5394960" cy="2286000"/>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36576" rIns="137160" bIns="36576" rtlCol="0" anchor="t"/>
          <a:lstStyle/>
          <a:p>
            <a:pPr algn="l"/>
            <a:r>
              <a:rPr sz="2100" b="1" i="0">
                <a:solidFill>
                  <a:srgbClr val="404040"/>
                </a:solidFill>
              </a:rPr>
              <a:t>Given</a:t>
            </a:r>
          </a:p>
          <a:p>
            <a:pPr algn="l"/>
            <a:r>
              <a:rPr sz="2100" b="0" i="0">
                <a:solidFill>
                  <a:srgbClr val="404040"/>
                </a:solidFill>
              </a:rPr>
              <a:t>Pipeline T = 30 ms, deadline D = 45 ms</a:t>
            </a:r>
          </a:p>
          <a:p>
            <a:pPr algn="l"/>
            <a:r>
              <a:rPr sz="2100" b="0" i="0">
                <a:solidFill>
                  <a:srgbClr val="404040"/>
                </a:solidFill>
              </a:rPr>
              <a:t>Tracker share f = 5 %</a:t>
            </a:r>
          </a:p>
          <a:p>
            <a:pPr algn="l"/>
            <a:r>
              <a:rPr sz="2100" b="0" i="0">
                <a:solidFill>
                  <a:srgbClr val="404040"/>
                </a:solidFill>
              </a:rPr>
              <a:t>Attack amplifies the tracker by A = 50</a:t>
            </a:r>
          </a:p>
        </p:txBody>
      </p:sp>
      <p:sp>
        <p:nvSpPr>
          <p:cNvPr id="7" name="Rectangle 6"/>
          <p:cNvSpPr/>
          <p:nvPr/>
        </p:nvSpPr>
        <p:spPr>
          <a:xfrm>
            <a:off x="6199632" y="1417320"/>
            <a:ext cx="5394960" cy="2286000"/>
          </a:xfrm>
          <a:prstGeom prst="rect">
            <a:avLst/>
          </a:prstGeom>
          <a:solidFill>
            <a:srgbClr val="E3F4F4"/>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36576" rIns="137160" bIns="36576" rtlCol="0" anchor="t"/>
          <a:lstStyle/>
          <a:p>
            <a:pPr algn="l"/>
            <a:r>
              <a:rPr sz="2100" b="1" i="0">
                <a:solidFill>
                  <a:srgbClr val="404040"/>
                </a:solidFill>
              </a:rPr>
              <a:t>Compute</a:t>
            </a:r>
          </a:p>
          <a:p>
            <a:pPr algn="l"/>
            <a:r>
              <a:rPr sz="2100" b="0" i="0">
                <a:solidFill>
                  <a:srgbClr val="404040"/>
                </a:solidFill>
              </a:rPr>
              <a:t>Threshold: 1 + (D/T − 1) / f = ?</a:t>
            </a:r>
          </a:p>
          <a:p>
            <a:pPr algn="l"/>
            <a:r>
              <a:rPr sz="2100" b="0" i="0">
                <a:solidFill>
                  <a:srgbClr val="404040"/>
                </a:solidFill>
              </a:rPr>
              <a:t>A_e2e and the new latency = ?</a:t>
            </a:r>
          </a:p>
          <a:p>
            <a:pPr algn="l"/>
            <a:r>
              <a:rPr sz="2100" b="0" i="0">
                <a:solidFill>
                  <a:srgbClr val="404040"/>
                </a:solidFill>
              </a:rPr>
              <a:t>Deadline missed?</a:t>
            </a:r>
          </a:p>
        </p:txBody>
      </p:sp>
      <p:sp>
        <p:nvSpPr>
          <p:cNvPr id="8" name="Rectangle 7"/>
          <p:cNvSpPr/>
          <p:nvPr/>
        </p:nvSpPr>
        <p:spPr>
          <a:xfrm>
            <a:off x="621792" y="3931920"/>
            <a:ext cx="5394960" cy="2286000"/>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36576" rIns="137160" bIns="36576" rtlCol="0" anchor="t"/>
          <a:lstStyle/>
          <a:p>
            <a:pPr algn="l"/>
            <a:r>
              <a:rPr sz="2100" b="1" i="0">
                <a:solidFill>
                  <a:srgbClr val="404040"/>
                </a:solidFill>
              </a:rPr>
              <a:t>Then change one thing</a:t>
            </a:r>
          </a:p>
          <a:p>
            <a:pPr algn="l"/>
            <a:r>
              <a:rPr sz="2100" b="0" i="0">
                <a:solidFill>
                  <a:srgbClr val="404040"/>
                </a:solidFill>
              </a:rPr>
              <a:t>An admission cap limits A to 5</a:t>
            </a:r>
          </a:p>
          <a:p>
            <a:pPr algn="l"/>
            <a:r>
              <a:rPr sz="2100" b="0" i="0">
                <a:solidFill>
                  <a:srgbClr val="404040"/>
                </a:solidFill>
              </a:rPr>
              <a:t>What is the new A_e2e?</a:t>
            </a:r>
          </a:p>
        </p:txBody>
      </p:sp>
      <p:sp>
        <p:nvSpPr>
          <p:cNvPr id="9" name="Rectangle 8"/>
          <p:cNvSpPr/>
          <p:nvPr/>
        </p:nvSpPr>
        <p:spPr>
          <a:xfrm>
            <a:off x="6199632" y="3931920"/>
            <a:ext cx="5394960" cy="2286000"/>
          </a:xfrm>
          <a:prstGeom prst="rect">
            <a:avLst/>
          </a:prstGeom>
          <a:solidFill>
            <a:srgbClr val="FDECEA"/>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36576" rIns="137160" bIns="36576" rtlCol="0" anchor="t"/>
          <a:lstStyle/>
          <a:p>
            <a:pPr algn="l"/>
            <a:r>
              <a:rPr sz="2100" b="1" i="0">
                <a:solidFill>
                  <a:srgbClr val="404040"/>
                </a:solidFill>
              </a:rPr>
              <a:t>Discuss</a:t>
            </a:r>
          </a:p>
          <a:p>
            <a:pPr algn="l"/>
            <a:r>
              <a:rPr sz="2100" b="0" i="0">
                <a:solidFill>
                  <a:srgbClr val="404040"/>
                </a:solidFill>
              </a:rPr>
              <a:t>The fallback is a safe stop instead of continuing: is the outcome a collision or lost availability?</a:t>
            </a:r>
          </a:p>
          <a:p>
            <a:pPr algn="l"/>
            <a:r>
              <a:rPr sz="2100" b="0" i="0">
                <a:solidFill>
                  <a:srgbClr val="404040"/>
                </a:solidFill>
              </a:rPr>
              <a:t>Which of C1-C6 did you just vary?</a:t>
            </a:r>
          </a:p>
        </p:txBody>
      </p:sp>
      <p:sp>
        <p:nvSpPr>
          <p:cNvPr id="10"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Exercise built on Eq. (3)-(4) of Gu et al., Latency Attacks survey, arXiv:2609.36732. Numbers are invented for teaching, not from a paper.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Real-Time Systems View: AI Has No WCET</a:t>
            </a:r>
          </a:p>
        </p:txBody>
      </p:sp>
      <p:sp>
        <p:nvSpPr>
          <p:cNvPr id="3" name="Content Placeholder 2"/>
          <p:cNvSpPr>
            <a:spLocks noGrp="1"/>
          </p:cNvSpPr>
          <p:nvPr>
            <p:ph idx="1"/>
          </p:nvPr>
        </p:nvSpPr>
        <p:spPr>
          <a:xfrm>
            <a:off x="621792" y="1325880"/>
            <a:ext cx="10972800" cy="5029200"/>
          </a:xfrm>
        </p:spPr>
        <p:txBody>
          <a:bodyPr wrap="square">
            <a:noAutofit/>
          </a:bodyPr>
          <a:lstStyle/>
          <a:p>
            <a:pPr>
              <a:spcBef>
                <a:spcPts val="800"/>
              </a:spcBef>
            </a:pPr>
            <a:r>
              <a:rPr sz="2500" b="0" i="0"/>
              <a:t>Classical real-time design guarantees timing through </a:t>
            </a:r>
            <a:r>
              <a:rPr sz="2500" b="1" i="0"/>
              <a:t>worst-case execution time (WCET)</a:t>
            </a:r>
            <a:r>
              <a:rPr sz="2500" b="0" i="0"/>
              <a:t> analysis and schedulability tests</a:t>
            </a:r>
          </a:p>
          <a:p>
            <a:pPr>
              <a:spcBef>
                <a:spcPts val="800"/>
              </a:spcBef>
            </a:pPr>
            <a:r>
              <a:rPr sz="2500" b="0" i="0"/>
              <a:t>AI-based perception has </a:t>
            </a:r>
            <a:r>
              <a:rPr sz="2500" b="1" i="0"/>
              <a:t>no WCET</a:t>
            </a:r>
            <a:r>
              <a:rPr sz="2500" b="0" i="0"/>
              <a:t>: execution time depends on the input, and attacks search for high-cost inputs, not proven maxima</a:t>
            </a:r>
          </a:p>
          <a:p>
            <a:pPr>
              <a:spcBef>
                <a:spcPts val="800"/>
              </a:spcBef>
            </a:pPr>
            <a:r>
              <a:rPr sz="2500" b="0" i="0"/>
              <a:t>Admission caps turn input-dependent work into a </a:t>
            </a:r>
            <a:r>
              <a:rPr sz="2500" b="1" i="0"/>
              <a:t>bounded</a:t>
            </a:r>
            <a:r>
              <a:rPr sz="2500" b="0" i="0"/>
              <a:t> quantity; a runtime guard bounds elapsed time but converts overrun into missing or partial results</a:t>
            </a:r>
          </a:p>
          <a:p>
            <a:pPr>
              <a:spcBef>
                <a:spcPts val="800"/>
              </a:spcBef>
            </a:pPr>
            <a:r>
              <a:rPr sz="2500" b="0" i="0"/>
              <a:t>Design options: bound work, bound time, add a </a:t>
            </a:r>
            <a:r>
              <a:rPr sz="2500" b="1" i="0"/>
              <a:t>fallback</a:t>
            </a:r>
            <a:r>
              <a:rPr sz="2500" b="0" i="0"/>
              <a:t> (safe stop, degraded mode), isolate resources across tasks</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44</a:t>
            </a:fld>
            <a:endParaRPr lang="en-US"/>
          </a:p>
        </p:txBody>
      </p:sp>
      <p:sp>
        <p:nvSpPr>
          <p:cNvPr id="7"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LiU talk, slide 29; Gu et al., Latency Attacks survey, arXiv:2609.36732, Sec. 2.5 and 8.4.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A Better Evaluation Checklist</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45</a:t>
            </a:fld>
            <a:endParaRPr lang="en-US"/>
          </a:p>
        </p:txBody>
      </p:sp>
      <p:graphicFrame>
        <p:nvGraphicFramePr>
          <p:cNvPr id="6" name="Table 5"/>
          <p:cNvGraphicFramePr>
            <a:graphicFrameLocks noGrp="1"/>
          </p:cNvGraphicFramePr>
          <p:nvPr/>
        </p:nvGraphicFramePr>
        <p:xfrm>
          <a:off x="621792" y="1371600"/>
          <a:ext cx="10972799" cy="5120640"/>
        </p:xfrm>
        <a:graphic>
          <a:graphicData uri="http://schemas.openxmlformats.org/drawingml/2006/table">
            <a:tbl>
              <a:tblPr firstRow="1" bandRow="1">
                <a:tableStyleId>{5C22544A-7EE6-4342-B048-85BDC9FD1C3A}</a:tableStyleId>
              </a:tblPr>
              <a:tblGrid>
                <a:gridCol w="5852160">
                  <a:extLst>
                    <a:ext uri="{9D8B030D-6E8A-4147-A177-3AD203B41FA5}">
                      <a16:colId xmlns:a16="http://schemas.microsoft.com/office/drawing/2014/main" val="20000"/>
                    </a:ext>
                  </a:extLst>
                </a:gridCol>
                <a:gridCol w="5120639">
                  <a:extLst>
                    <a:ext uri="{9D8B030D-6E8A-4147-A177-3AD203B41FA5}">
                      <a16:colId xmlns:a16="http://schemas.microsoft.com/office/drawing/2014/main" val="20001"/>
                    </a:ext>
                  </a:extLst>
                </a:gridCol>
              </a:tblGrid>
              <a:tr h="731520">
                <a:tc>
                  <a:txBody>
                    <a:bodyPr/>
                    <a:lstStyle/>
                    <a:p>
                      <a:r>
                        <a:rPr sz="1700" b="1" i="0">
                          <a:solidFill>
                            <a:srgbClr val="FFFFFF"/>
                          </a:solidFill>
                        </a:rPr>
                        <a:t>Report with every amplification factor</a:t>
                      </a:r>
                    </a:p>
                  </a:txBody>
                  <a:tcPr marL="73152" marR="73152" marT="36576" marB="36576" anchor="ctr">
                    <a:solidFill>
                      <a:srgbClr val="121981"/>
                    </a:solidFill>
                  </a:tcPr>
                </a:tc>
                <a:tc>
                  <a:txBody>
                    <a:bodyPr/>
                    <a:lstStyle/>
                    <a:p>
                      <a:r>
                        <a:rPr sz="1700" b="1" i="0">
                          <a:solidFill>
                            <a:srgbClr val="FFFFFF"/>
                          </a:solidFill>
                        </a:rPr>
                        <a:t>Why</a:t>
                      </a:r>
                    </a:p>
                  </a:txBody>
                  <a:tcPr marL="73152" marR="73152" marT="36576" marB="36576" anchor="ctr">
                    <a:solidFill>
                      <a:srgbClr val="121981"/>
                    </a:solidFill>
                  </a:tcPr>
                </a:tc>
                <a:extLst>
                  <a:ext uri="{0D108BD9-81ED-4DB2-BD59-A6C34878D82A}">
                    <a16:rowId xmlns:a16="http://schemas.microsoft.com/office/drawing/2014/main" val="10000"/>
                  </a:ext>
                </a:extLst>
              </a:tr>
              <a:tr h="731520">
                <a:tc>
                  <a:txBody>
                    <a:bodyPr/>
                    <a:lstStyle/>
                    <a:p>
                      <a:r>
                        <a:rPr sz="1700" b="1" i="0">
                          <a:solidFill>
                            <a:srgbClr val="404040"/>
                          </a:solidFill>
                        </a:rPr>
                        <a:t>Benign latency T, deadline D, stage share f</a:t>
                      </a:r>
                    </a:p>
                  </a:txBody>
                  <a:tcPr marL="73152" marR="73152" marT="36576" marB="36576" anchor="ctr">
                    <a:solidFill>
                      <a:srgbClr val="FFFFFF"/>
                    </a:solidFill>
                  </a:tcPr>
                </a:tc>
                <a:tc>
                  <a:txBody>
                    <a:bodyPr/>
                    <a:lstStyle/>
                    <a:p>
                      <a:r>
                        <a:rPr sz="1700" b="0" i="0">
                          <a:solidFill>
                            <a:srgbClr val="404040"/>
                          </a:solidFill>
                        </a:rPr>
                        <a:t>Lets a reader compute whether Eq. (4) is satisfied</a:t>
                      </a:r>
                    </a:p>
                  </a:txBody>
                  <a:tcPr marL="73152" marR="73152" marT="36576" marB="36576" anchor="ctr">
                    <a:solidFill>
                      <a:srgbClr val="FFFFFF"/>
                    </a:solidFill>
                  </a:tcPr>
                </a:tc>
                <a:extLst>
                  <a:ext uri="{0D108BD9-81ED-4DB2-BD59-A6C34878D82A}">
                    <a16:rowId xmlns:a16="http://schemas.microsoft.com/office/drawing/2014/main" val="10001"/>
                  </a:ext>
                </a:extLst>
              </a:tr>
              <a:tr h="731520">
                <a:tc>
                  <a:txBody>
                    <a:bodyPr/>
                    <a:lstStyle/>
                    <a:p>
                      <a:r>
                        <a:rPr sz="1700" b="1" i="0">
                          <a:solidFill>
                            <a:srgbClr val="404040"/>
                          </a:solidFill>
                        </a:rPr>
                        <a:t>Ceiling on the amplified count; existing caps and timeouts</a:t>
                      </a:r>
                    </a:p>
                  </a:txBody>
                  <a:tcPr marL="73152" marR="73152" marT="36576" marB="36576" anchor="ctr">
                    <a:solidFill>
                      <a:srgbClr val="F2F2F2"/>
                    </a:solidFill>
                  </a:tcPr>
                </a:tc>
                <a:tc>
                  <a:txBody>
                    <a:bodyPr/>
                    <a:lstStyle/>
                    <a:p>
                      <a:r>
                        <a:rPr sz="1700" b="0" i="0">
                          <a:solidFill>
                            <a:srgbClr val="404040"/>
                          </a:solidFill>
                        </a:rPr>
                        <a:t>Bounds what the attack can reach (C2, C3)</a:t>
                      </a:r>
                    </a:p>
                  </a:txBody>
                  <a:tcPr marL="73152" marR="73152" marT="36576" marB="36576" anchor="ctr">
                    <a:solidFill>
                      <a:srgbClr val="F2F2F2"/>
                    </a:solidFill>
                  </a:tcPr>
                </a:tc>
                <a:extLst>
                  <a:ext uri="{0D108BD9-81ED-4DB2-BD59-A6C34878D82A}">
                    <a16:rowId xmlns:a16="http://schemas.microsoft.com/office/drawing/2014/main" val="10002"/>
                  </a:ext>
                </a:extLst>
              </a:tr>
              <a:tr h="731520">
                <a:tc>
                  <a:txBody>
                    <a:bodyPr/>
                    <a:lstStyle/>
                    <a:p>
                      <a:r>
                        <a:rPr sz="1700" b="1" i="0">
                          <a:solidFill>
                            <a:srgbClr val="404040"/>
                          </a:solidFill>
                        </a:rPr>
                        <a:t>Hardware, resolution, confidence threshold, pre-NMS cap, NMS implementation</a:t>
                      </a:r>
                    </a:p>
                  </a:txBody>
                  <a:tcPr marL="73152" marR="73152" marT="36576" marB="36576" anchor="ctr">
                    <a:solidFill>
                      <a:srgbClr val="FFFFFF"/>
                    </a:solidFill>
                  </a:tcPr>
                </a:tc>
                <a:tc>
                  <a:txBody>
                    <a:bodyPr/>
                    <a:lstStyle/>
                    <a:p>
                      <a:r>
                        <a:rPr sz="1700" b="0" i="0">
                          <a:solidFill>
                            <a:srgbClr val="404040"/>
                          </a:solidFill>
                        </a:rPr>
                        <a:t>Amplification is a property of attack, model, and configuration</a:t>
                      </a:r>
                    </a:p>
                  </a:txBody>
                  <a:tcPr marL="73152" marR="73152" marT="36576" marB="36576" anchor="ctr">
                    <a:solidFill>
                      <a:srgbClr val="FFFFFF"/>
                    </a:solidFill>
                  </a:tcPr>
                </a:tc>
                <a:extLst>
                  <a:ext uri="{0D108BD9-81ED-4DB2-BD59-A6C34878D82A}">
                    <a16:rowId xmlns:a16="http://schemas.microsoft.com/office/drawing/2014/main" val="10003"/>
                  </a:ext>
                </a:extLst>
              </a:tr>
              <a:tr h="731520">
                <a:tc>
                  <a:txBody>
                    <a:bodyPr/>
                    <a:lstStyle/>
                    <a:p>
                      <a:r>
                        <a:rPr sz="1700" b="1" i="0">
                          <a:solidFill>
                            <a:srgbClr val="404040"/>
                          </a:solidFill>
                        </a:rPr>
                        <a:t>Absolute deadline-miss increase, slack, consecutive misses, recovery time</a:t>
                      </a:r>
                    </a:p>
                  </a:txBody>
                  <a:tcPr marL="73152" marR="73152" marT="36576" marB="36576" anchor="ctr">
                    <a:solidFill>
                      <a:srgbClr val="F2F2F2"/>
                    </a:solidFill>
                  </a:tcPr>
                </a:tc>
                <a:tc>
                  <a:txBody>
                    <a:bodyPr/>
                    <a:lstStyle/>
                    <a:p>
                      <a:r>
                        <a:rPr sz="1700" b="0" i="0">
                          <a:solidFill>
                            <a:srgbClr val="404040"/>
                          </a:solidFill>
                        </a:rPr>
                        <a:t>Real-time outcome, not a ratio</a:t>
                      </a:r>
                    </a:p>
                  </a:txBody>
                  <a:tcPr marL="73152" marR="73152" marT="36576" marB="36576" anchor="ctr">
                    <a:solidFill>
                      <a:srgbClr val="F2F2F2"/>
                    </a:solidFill>
                  </a:tcPr>
                </a:tc>
                <a:extLst>
                  <a:ext uri="{0D108BD9-81ED-4DB2-BD59-A6C34878D82A}">
                    <a16:rowId xmlns:a16="http://schemas.microsoft.com/office/drawing/2014/main" val="10004"/>
                  </a:ext>
                </a:extLst>
              </a:tr>
              <a:tr h="731520">
                <a:tc>
                  <a:txBody>
                    <a:bodyPr/>
                    <a:lstStyle/>
                    <a:p>
                      <a:r>
                        <a:rPr sz="1700" b="1" i="0">
                          <a:solidFill>
                            <a:srgbClr val="404040"/>
                          </a:solidFill>
                        </a:rPr>
                        <a:t>Fallback policy and terminal outcome</a:t>
                      </a:r>
                    </a:p>
                  </a:txBody>
                  <a:tcPr marL="73152" marR="73152" marT="36576" marB="36576" anchor="ctr">
                    <a:solidFill>
                      <a:srgbClr val="FFFFFF"/>
                    </a:solidFill>
                  </a:tcPr>
                </a:tc>
                <a:tc>
                  <a:txBody>
                    <a:bodyPr/>
                    <a:lstStyle/>
                    <a:p>
                      <a:r>
                        <a:rPr sz="1700" b="0" i="0">
                          <a:solidFill>
                            <a:srgbClr val="404040"/>
                          </a:solidFill>
                        </a:rPr>
                        <a:t>Crash vs. safe stop (C6)</a:t>
                      </a:r>
                    </a:p>
                  </a:txBody>
                  <a:tcPr marL="73152" marR="73152" marT="36576" marB="36576" anchor="ctr">
                    <a:solidFill>
                      <a:srgbClr val="FFFFFF"/>
                    </a:solidFill>
                  </a:tcPr>
                </a:tc>
                <a:extLst>
                  <a:ext uri="{0D108BD9-81ED-4DB2-BD59-A6C34878D82A}">
                    <a16:rowId xmlns:a16="http://schemas.microsoft.com/office/drawing/2014/main" val="10005"/>
                  </a:ext>
                </a:extLst>
              </a:tr>
              <a:tr h="731520">
                <a:tc>
                  <a:txBody>
                    <a:bodyPr/>
                    <a:lstStyle/>
                    <a:p>
                      <a:r>
                        <a:rPr sz="1700" b="1" i="0">
                          <a:solidFill>
                            <a:srgbClr val="404040"/>
                          </a:solidFill>
                        </a:rPr>
                        <a:t>Attacker cost: one-time and per-delivery</a:t>
                      </a:r>
                    </a:p>
                  </a:txBody>
                  <a:tcPr marL="73152" marR="73152" marT="36576" marB="36576" anchor="ctr">
                    <a:solidFill>
                      <a:srgbClr val="F2F2F2"/>
                    </a:solidFill>
                  </a:tcPr>
                </a:tc>
                <a:tc>
                  <a:txBody>
                    <a:bodyPr/>
                    <a:lstStyle/>
                    <a:p>
                      <a:r>
                        <a:rPr sz="1700" b="0" i="0">
                          <a:solidFill>
                            <a:srgbClr val="404040"/>
                          </a:solidFill>
                        </a:rPr>
                        <a:t>Cost-impact pair; delivery realism</a:t>
                      </a:r>
                    </a:p>
                  </a:txBody>
                  <a:tcPr marL="73152" marR="73152" marT="36576" marB="36576" anchor="ctr">
                    <a:solidFill>
                      <a:srgbClr val="F2F2F2"/>
                    </a:solidFill>
                  </a:tcPr>
                </a:tc>
                <a:extLst>
                  <a:ext uri="{0D108BD9-81ED-4DB2-BD59-A6C34878D82A}">
                    <a16:rowId xmlns:a16="http://schemas.microsoft.com/office/drawing/2014/main" val="10006"/>
                  </a:ext>
                </a:extLst>
              </a:tr>
            </a:tbl>
          </a:graphicData>
        </a:graphic>
      </p:graphicFrame>
      <p:sp>
        <p:nvSpPr>
          <p:cNvPr id="7"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Gu et al., Latency Attacks survey, arXiv:2609.36732, Sec. 2.5, 9.1, 9.2.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Outline</a:t>
            </a:r>
          </a:p>
        </p:txBody>
      </p:sp>
      <p:sp>
        <p:nvSpPr>
          <p:cNvPr id="3" name="Content Placeholder 2"/>
          <p:cNvSpPr>
            <a:spLocks noGrp="1"/>
          </p:cNvSpPr>
          <p:nvPr>
            <p:ph idx="1"/>
          </p:nvPr>
        </p:nvSpPr>
        <p:spPr>
          <a:xfrm>
            <a:off x="621792" y="1325880"/>
            <a:ext cx="10945368" cy="4937760"/>
          </a:xfrm>
        </p:spPr>
        <p:txBody>
          <a:bodyPr wrap="square"/>
          <a:lstStyle/>
          <a:p>
            <a:pPr>
              <a:spcBef>
                <a:spcPts val="1000"/>
              </a:spcBef>
            </a:pPr>
            <a:r>
              <a:rPr sz="2800"/>
              <a:t>Why availability matters for AD</a:t>
            </a:r>
          </a:p>
          <a:p>
            <a:pPr>
              <a:spcBef>
                <a:spcPts val="1000"/>
              </a:spcBef>
            </a:pPr>
            <a:r>
              <a:rPr sz="2800"/>
              <a:t>Latency attacks on perception</a:t>
            </a:r>
          </a:p>
          <a:p>
            <a:pPr>
              <a:spcBef>
                <a:spcPts val="1000"/>
              </a:spcBef>
            </a:pPr>
            <a:r>
              <a:rPr sz="2800"/>
              <a:t>Latency attacks on VLMs and LLMs</a:t>
            </a:r>
          </a:p>
          <a:p>
            <a:pPr>
              <a:spcBef>
                <a:spcPts val="1000"/>
              </a:spcBef>
            </a:pPr>
            <a:r>
              <a:rPr sz="2800"/>
              <a:t>Defenses: work budgets</a:t>
            </a:r>
          </a:p>
          <a:p>
            <a:pPr>
              <a:spcBef>
                <a:spcPts val="1000"/>
              </a:spcBef>
            </a:pPr>
            <a:r>
              <a:rPr sz="2800"/>
              <a:t>From model-level cost to system failure</a:t>
            </a:r>
          </a:p>
          <a:p>
            <a:pPr>
              <a:spcBef>
                <a:spcPts val="1000"/>
              </a:spcBef>
            </a:pPr>
            <a:r>
              <a:rPr sz="2800" b="1">
                <a:solidFill>
                  <a:srgbClr val="FF0000"/>
                </a:solidFill>
              </a:rPr>
              <a:t>Open problems and discussion</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Open Problems</a:t>
            </a:r>
          </a:p>
        </p:txBody>
      </p:sp>
      <p:sp>
        <p:nvSpPr>
          <p:cNvPr id="3" name="Content Placeholder 2"/>
          <p:cNvSpPr>
            <a:spLocks noGrp="1"/>
          </p:cNvSpPr>
          <p:nvPr>
            <p:ph idx="1"/>
          </p:nvPr>
        </p:nvSpPr>
        <p:spPr>
          <a:xfrm>
            <a:off x="621792" y="1325880"/>
            <a:ext cx="10972800" cy="5029200"/>
          </a:xfrm>
        </p:spPr>
        <p:txBody>
          <a:bodyPr wrap="square">
            <a:noAutofit/>
          </a:bodyPr>
          <a:lstStyle/>
          <a:p>
            <a:pPr>
              <a:spcBef>
                <a:spcPts val="800"/>
              </a:spcBef>
            </a:pPr>
            <a:r>
              <a:rPr sz="2400" b="1" i="0"/>
              <a:t>Physical realizability</a:t>
            </a:r>
            <a:r>
              <a:rPr sz="2400" b="0" i="0"/>
              <a:t> end to end: most physical results are partial (projector + simulator, or hardware timing); no full on-road deployment</a:t>
            </a:r>
          </a:p>
          <a:p>
            <a:pPr>
              <a:spcBef>
                <a:spcPts val="800"/>
              </a:spcBef>
            </a:pPr>
            <a:r>
              <a:rPr sz="2400" b="1" i="0"/>
              <a:t>NMS-free and other new detectors</a:t>
            </a:r>
            <a:r>
              <a:rPr sz="2400" b="0" i="0"/>
              <a:t>: TrackFlood shows the bottleneck relocates; within-detector surfaces (feature necks, deformable attention, token pruning) are </a:t>
            </a:r>
            <a:r>
              <a:rPr sz="2400" b="1" i="0"/>
              <a:t>unvalidated conjectures</a:t>
            </a:r>
          </a:p>
          <a:p>
            <a:pPr>
              <a:spcBef>
                <a:spcPts val="800"/>
              </a:spcBef>
            </a:pPr>
            <a:r>
              <a:rPr sz="2400" b="1" i="0"/>
              <a:t>Bound the worst case</a:t>
            </a:r>
            <a:r>
              <a:rPr sz="2400" b="0" i="0"/>
              <a:t> of VLM / VLA perception; </a:t>
            </a:r>
            <a:r>
              <a:rPr sz="2400" b="1" i="0"/>
              <a:t>schedulability analysis</a:t>
            </a:r>
            <a:r>
              <a:rPr sz="2400" b="0" i="0"/>
              <a:t> for AI-based pipelines; </a:t>
            </a:r>
            <a:r>
              <a:rPr sz="2400" b="1" i="0"/>
              <a:t>anytime</a:t>
            </a:r>
            <a:r>
              <a:rPr sz="2400" b="0" i="0"/>
              <a:t> models with deadline-aware early exit (LiU talk)</a:t>
            </a:r>
          </a:p>
          <a:p>
            <a:pPr>
              <a:spcBef>
                <a:spcPts val="800"/>
              </a:spcBef>
            </a:pPr>
            <a:r>
              <a:rPr sz="2400" b="1" i="0"/>
              <a:t>Adaptive</a:t>
            </a:r>
            <a:r>
              <a:rPr sz="2400" b="0" i="0"/>
              <a:t> attacker evaluation for every defense; standardized, system-level benchmarks with downstream outcomes</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47</a:t>
            </a:fld>
            <a:endParaRPr lang="en-US"/>
          </a:p>
        </p:txBody>
      </p:sp>
      <p:sp>
        <p:nvSpPr>
          <p:cNvPr id="7"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LiU talk, slides 29-30; Gu et al., Latency Attacks survey, arXiv:2609.36732, Sec. 10.</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Discussion Questions</a:t>
            </a:r>
          </a:p>
        </p:txBody>
      </p:sp>
      <p:sp>
        <p:nvSpPr>
          <p:cNvPr id="3" name="Content Placeholder 2"/>
          <p:cNvSpPr>
            <a:spLocks noGrp="1"/>
          </p:cNvSpPr>
          <p:nvPr>
            <p:ph idx="1"/>
          </p:nvPr>
        </p:nvSpPr>
        <p:spPr>
          <a:xfrm>
            <a:off x="621792" y="1325880"/>
            <a:ext cx="10972800" cy="5029200"/>
          </a:xfrm>
        </p:spPr>
        <p:txBody>
          <a:bodyPr wrap="square">
            <a:noAutofit/>
          </a:bodyPr>
          <a:lstStyle/>
          <a:p>
            <a:pPr>
              <a:spcBef>
                <a:spcPts val="800"/>
              </a:spcBef>
            </a:pPr>
            <a:r>
              <a:rPr sz="2400" b="0" i="0"/>
              <a:t>Why can an attack that preserves every detection still be a </a:t>
            </a:r>
            <a:r>
              <a:rPr sz="2400" b="1" i="0"/>
              <a:t>safety</a:t>
            </a:r>
            <a:r>
              <a:rPr sz="2400" b="0" i="0"/>
              <a:t> attack? Give a timeline.</a:t>
            </a:r>
          </a:p>
          <a:p>
            <a:pPr>
              <a:spcBef>
                <a:spcPts val="800"/>
              </a:spcBef>
            </a:pPr>
            <a:r>
              <a:rPr sz="2400" b="0" i="0"/>
              <a:t>A vendor claims '100× slowdown found in our detector'. Which five numbers do you ask for?</a:t>
            </a:r>
          </a:p>
          <a:p>
            <a:pPr>
              <a:spcBef>
                <a:spcPts val="800"/>
              </a:spcBef>
            </a:pPr>
            <a:r>
              <a:rPr sz="2400" b="0" i="0"/>
              <a:t>Where would you put a cap in an Apollo-like stack: before NMS, before association, or at the controller input? What does each protect, and what does it cost?</a:t>
            </a:r>
          </a:p>
          <a:p>
            <a:pPr>
              <a:spcBef>
                <a:spcPts val="800"/>
              </a:spcBef>
            </a:pPr>
            <a:r>
              <a:rPr sz="2400" b="0" i="0"/>
              <a:t>Safe stop vs. keep driving on stale data: which fallback turns a latency attack into an </a:t>
            </a:r>
            <a:r>
              <a:rPr sz="2400" b="1" i="0"/>
              <a:t>availability</a:t>
            </a:r>
            <a:r>
              <a:rPr sz="2400" b="0" i="0"/>
              <a:t> failure rather than a </a:t>
            </a:r>
            <a:r>
              <a:rPr sz="2400" b="1" i="0"/>
              <a:t>collision</a:t>
            </a:r>
            <a:r>
              <a:rPr sz="2400" b="0" i="0"/>
              <a:t>?</a:t>
            </a:r>
          </a:p>
          <a:p>
            <a:pPr>
              <a:spcBef>
                <a:spcPts val="800"/>
              </a:spcBef>
            </a:pPr>
            <a:r>
              <a:rPr sz="2400" b="0" i="0"/>
              <a:t>How would an </a:t>
            </a:r>
            <a:r>
              <a:rPr sz="2400" b="1" i="0"/>
              <a:t>adaptive</a:t>
            </a:r>
            <a:r>
              <a:rPr sz="2400" b="0" i="0"/>
              <a:t> attacker respond to the cap you chose?</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48</a:t>
            </a:fld>
            <a:endParaRPr lang="en-US"/>
          </a:p>
        </p:txBody>
      </p:sp>
      <p:sp>
        <p:nvSpPr>
          <p:cNvPr id="7"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Discussion prompts for class.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Reading List</a:t>
            </a:r>
          </a:p>
        </p:txBody>
      </p:sp>
      <p:sp>
        <p:nvSpPr>
          <p:cNvPr id="3" name="Content Placeholder 2"/>
          <p:cNvSpPr>
            <a:spLocks noGrp="1"/>
          </p:cNvSpPr>
          <p:nvPr>
            <p:ph idx="1"/>
          </p:nvPr>
        </p:nvSpPr>
        <p:spPr>
          <a:xfrm>
            <a:off x="621792" y="1325880"/>
            <a:ext cx="10972800" cy="5029200"/>
          </a:xfrm>
        </p:spPr>
        <p:txBody>
          <a:bodyPr wrap="square">
            <a:noAutofit/>
          </a:bodyPr>
          <a:lstStyle/>
          <a:p>
            <a:pPr>
              <a:spcBef>
                <a:spcPts val="800"/>
              </a:spcBef>
            </a:pPr>
            <a:r>
              <a:rPr sz="2100" b="0" i="0"/>
              <a:t>Survey: Gu, Gao, Saremi, Chakraborty, Deep Learning Latency Attacks and Defenses (arXiv:2609.36732); companion site: github.com/guzonghua/awesome-latency-attacks</a:t>
            </a:r>
          </a:p>
          <a:p>
            <a:pPr>
              <a:spcBef>
                <a:spcPts val="800"/>
              </a:spcBef>
            </a:pPr>
            <a:r>
              <a:rPr sz="2100" b="0" i="0"/>
              <a:t>Shumailov et al., </a:t>
            </a:r>
            <a:r>
              <a:rPr sz="2100" b="1" i="0"/>
              <a:t>Sponge Examples</a:t>
            </a:r>
            <a:r>
              <a:rPr sz="2100" b="0" i="0"/>
              <a:t> (EuroS&amp;P 2021)</a:t>
            </a:r>
          </a:p>
          <a:p>
            <a:pPr>
              <a:spcBef>
                <a:spcPts val="800"/>
              </a:spcBef>
            </a:pPr>
            <a:r>
              <a:rPr sz="2100" b="0" i="0"/>
              <a:t>Ma et al., </a:t>
            </a:r>
            <a:r>
              <a:rPr sz="2100" b="1" i="0"/>
              <a:t>SlowTrack</a:t>
            </a:r>
            <a:r>
              <a:rPr sz="2100" b="0" i="0"/>
              <a:t> (AAAI 2024) and </a:t>
            </a:r>
            <a:r>
              <a:rPr sz="2100" b="1" i="0"/>
              <a:t>SlowPerception</a:t>
            </a:r>
            <a:r>
              <a:rPr sz="2100" b="0" i="0"/>
              <a:t> (arXiv 2024)</a:t>
            </a:r>
          </a:p>
          <a:p>
            <a:pPr>
              <a:spcBef>
                <a:spcPts val="800"/>
              </a:spcBef>
            </a:pPr>
            <a:r>
              <a:rPr sz="2100" b="0" i="0"/>
              <a:t>Monteuuis et al., </a:t>
            </a:r>
            <a:r>
              <a:rPr sz="2100" b="1" i="0"/>
              <a:t>Latency NMS Attacks: Real Life or Fantasy?</a:t>
            </a:r>
            <a:r>
              <a:rPr sz="2100" b="0" i="0"/>
              <a:t> (NeurIPS 2025)</a:t>
            </a:r>
          </a:p>
          <a:p>
            <a:pPr>
              <a:spcBef>
                <a:spcPts val="800"/>
              </a:spcBef>
            </a:pPr>
            <a:r>
              <a:rPr sz="2100" b="0" i="0"/>
              <a:t>Wang et al., </a:t>
            </a:r>
            <a:r>
              <a:rPr sz="2100" b="1" i="0"/>
              <a:t>CP-FREEZER</a:t>
            </a:r>
            <a:r>
              <a:rPr sz="2100" b="0" i="0"/>
              <a:t> (AAAI 2026); Muller et al., </a:t>
            </a:r>
            <a:r>
              <a:rPr sz="2100" b="1" i="0"/>
              <a:t>DetStorm</a:t>
            </a:r>
            <a:r>
              <a:rPr sz="2100" b="0" i="0"/>
              <a:t> (IEEE S&amp;P 2025)</a:t>
            </a:r>
          </a:p>
          <a:p>
            <a:pPr>
              <a:spcBef>
                <a:spcPts val="800"/>
              </a:spcBef>
            </a:pPr>
            <a:r>
              <a:rPr sz="2100" b="0" i="0"/>
              <a:t>Gu et al., </a:t>
            </a:r>
            <a:r>
              <a:rPr sz="2100" b="1" i="0"/>
              <a:t>TrackFlood</a:t>
            </a:r>
            <a:r>
              <a:rPr sz="2100" b="0" i="0"/>
              <a:t> and </a:t>
            </a:r>
            <a:r>
              <a:rPr sz="2100" b="1" i="0"/>
              <a:t>TrackShield</a:t>
            </a:r>
            <a:r>
              <a:rPr sz="2100" b="0" i="0"/>
              <a:t> (2026): our group's work on trackers</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49</a:t>
            </a:fld>
            <a:endParaRPr lang="en-US"/>
          </a:p>
        </p:txBody>
      </p:sp>
      <p:sp>
        <p:nvSpPr>
          <p:cNvPr id="7"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See the next slide for the full reference list.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References</a:t>
            </a:r>
          </a:p>
        </p:txBody>
      </p:sp>
      <p:sp>
        <p:nvSpPr>
          <p:cNvPr id="3" name="Content Placeholder 2"/>
          <p:cNvSpPr>
            <a:spLocks noGrp="1"/>
          </p:cNvSpPr>
          <p:nvPr>
            <p:ph idx="1"/>
          </p:nvPr>
        </p:nvSpPr>
        <p:spPr>
          <a:xfrm>
            <a:off x="621792" y="1325880"/>
            <a:ext cx="10972800" cy="5029200"/>
          </a:xfrm>
        </p:spPr>
        <p:txBody>
          <a:bodyPr wrap="square">
            <a:noAutofit/>
          </a:bodyPr>
          <a:lstStyle/>
          <a:p>
            <a:pPr>
              <a:spcBef>
                <a:spcPts val="500"/>
              </a:spcBef>
            </a:pPr>
            <a:r>
              <a:rPr sz="1600" b="0" i="0"/>
              <a:t>Gu, Gao, Saremi, Chakraborty. Deep Learning Latency Attacks and Defenses. arXiv:2609.36732, 2026.</a:t>
            </a:r>
          </a:p>
          <a:p>
            <a:pPr>
              <a:spcBef>
                <a:spcPts val="500"/>
              </a:spcBef>
            </a:pPr>
            <a:r>
              <a:rPr sz="1600" b="0" i="0"/>
              <a:t>Shumailov et al. Sponge Examples: Energy-Latency Attacks on Neural Networks. EuroS&amp;P 2021.</a:t>
            </a:r>
          </a:p>
          <a:p>
            <a:pPr>
              <a:spcBef>
                <a:spcPts val="500"/>
              </a:spcBef>
            </a:pPr>
            <a:r>
              <a:rPr sz="1600" b="0" i="0"/>
              <a:t>Shapira et al. Phantom Sponges. WACV 2023; Chen et al. Overload. CVPR 2024; Schoof et al. Beyond PhantomSponges. WiseML 2024.</a:t>
            </a:r>
          </a:p>
          <a:p>
            <a:pPr>
              <a:spcBef>
                <a:spcPts val="500"/>
              </a:spcBef>
            </a:pPr>
            <a:r>
              <a:rPr sz="1600" b="0" i="0"/>
              <a:t>Xia, Gao, Shi. Stealthy Latency Attacks Against Camera-Based Object Detection. VehicleSec 2026.</a:t>
            </a:r>
          </a:p>
          <a:p>
            <a:pPr>
              <a:spcBef>
                <a:spcPts val="500"/>
              </a:spcBef>
            </a:pPr>
            <a:r>
              <a:rPr sz="1600" b="0" i="0"/>
              <a:t>Ma et al. SlowTrack. AAAI 2024; SlowPerception. arXiv:2406.05800; Muller et al. DetStorm. IEEE S&amp;P 2025.</a:t>
            </a:r>
          </a:p>
          <a:p>
            <a:pPr>
              <a:spcBef>
                <a:spcPts val="500"/>
              </a:spcBef>
            </a:pPr>
            <a:r>
              <a:rPr sz="1600" b="0" i="0"/>
              <a:t>Monteuuis, Chen, Petit. Latency NMS Attacks: Is It Real Life or Is It Just Fantasy? NeurIPS 2025.</a:t>
            </a:r>
          </a:p>
          <a:p>
            <a:pPr>
              <a:spcBef>
                <a:spcPts val="500"/>
              </a:spcBef>
            </a:pPr>
            <a:r>
              <a:rPr sz="1600" b="0" i="0"/>
              <a:t>Liu et al. SlowLiDAR. CVPR 2023; Wang et al. CP-FREEZER. AAAI 2026; Jia et al. Fooling Detection Alone Is Not Enough. ICLR 2020.</a:t>
            </a:r>
          </a:p>
          <a:p>
            <a:pPr>
              <a:spcBef>
                <a:spcPts val="500"/>
              </a:spcBef>
            </a:pPr>
            <a:r>
              <a:rPr sz="1600" b="0" i="0"/>
              <a:t>Gu et al. TrackFlood arXiv:2609.33948; TrackShield, HPCC 2026; GateDrain arXiv:2609.33992.</a:t>
            </a:r>
          </a:p>
          <a:p>
            <a:pPr>
              <a:spcBef>
                <a:spcPts val="500"/>
              </a:spcBef>
            </a:pPr>
            <a:r>
              <a:rPr sz="1600" b="0" i="0"/>
              <a:t>Gao et al. Verbose Images. ICLR 2024; Dong et al. Engorgio. ICLR 2025; Liu et al. ReasoningBomb. CCS 2026; Kumar et al. OverThink. arXiv:2502.02542.</a:t>
            </a:r>
          </a:p>
          <a:p>
            <a:pPr>
              <a:spcBef>
                <a:spcPts val="500"/>
              </a:spcBef>
            </a:pPr>
            <a:r>
              <a:rPr sz="1600" b="0" i="0"/>
              <a:t>Liu et al. Natural Reflection Backdoor on VLM for AD. arXiv:2505.06413; Biton et al. Adversarial Implications of Variable-Time Inference. AISec 2023.</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50</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DB1CA95448E8341BAC02D84F836706E" ma:contentTypeVersion="6" ma:contentTypeDescription="Create a new document." ma:contentTypeScope="" ma:versionID="2327688fe12e390352dabca167932040">
  <xsd:schema xmlns:xsd="http://www.w3.org/2001/XMLSchema" xmlns:xs="http://www.w3.org/2001/XMLSchema" xmlns:p="http://schemas.microsoft.com/office/2006/metadata/properties" xmlns:ns1="http://schemas.microsoft.com/sharepoint/v3" xmlns:ns2="1b5a303a-3c2d-46af-894d-5a63675fdf5d" xmlns:ns3="13bd0950-6268-4383-96fe-5fe3a48110ec" targetNamespace="http://schemas.microsoft.com/office/2006/metadata/properties" ma:root="true" ma:fieldsID="e90c3ecbaea61ae9ab22f72bf2f79284" ns1:_="" ns2:_="" ns3:_="">
    <xsd:import namespace="http://schemas.microsoft.com/sharepoint/v3"/>
    <xsd:import namespace="1b5a303a-3c2d-46af-894d-5a63675fdf5d"/>
    <xsd:import namespace="13bd0950-6268-4383-96fe-5fe3a48110e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2" nillable="true" ma:displayName="Unified Compliance Policy Properties" ma:hidden="true" ma:internalName="_ip_UnifiedCompliancePolicyProperties">
      <xsd:simpleType>
        <xsd:restriction base="dms:Note"/>
      </xsd:simpleType>
    </xsd:element>
    <xsd:element name="_ip_UnifiedCompliancePolicyUIAction" ma:index="1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b5a303a-3c2d-46af-894d-5a63675fdf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3bd0950-6268-4383-96fe-5fe3a48110e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AC991D47-3926-48A1-8BC1-320FB99AB8DB}">
  <ds:schemaRefs>
    <ds:schemaRef ds:uri="http://schemas.microsoft.com/sharepoint/v3/contenttype/forms"/>
  </ds:schemaRefs>
</ds:datastoreItem>
</file>

<file path=customXml/itemProps2.xml><?xml version="1.0" encoding="utf-8"?>
<ds:datastoreItem xmlns:ds="http://schemas.openxmlformats.org/officeDocument/2006/customXml" ds:itemID="{68A2820C-4060-44E8-B56E-83EBBB666E7B}">
  <ds:schemaRefs>
    <ds:schemaRef ds:uri="13bd0950-6268-4383-96fe-5fe3a48110ec"/>
    <ds:schemaRef ds:uri="1b5a303a-3c2d-46af-894d-5a63675fdf5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642294E-F67E-4944-9A87-D5C631307A05}">
  <ds:schemaRefs>
    <ds:schemaRef ds:uri="13bd0950-6268-4383-96fe-5fe3a48110ec"/>
    <ds:schemaRef ds:uri="1b5a303a-3c2d-46af-894d-5a63675fdf5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8716</TotalTime>
  <Words>8683</Words>
  <Application>Microsoft Office PowerPoint</Application>
  <PresentationFormat>Widescreen</PresentationFormat>
  <Paragraphs>728</Paragraphs>
  <Slides>50</Slides>
  <Notes>50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50</vt:i4>
      </vt:variant>
    </vt:vector>
  </HeadingPairs>
  <TitlesOfParts>
    <vt:vector size="55" baseType="lpstr">
      <vt:lpstr>Arial</vt:lpstr>
      <vt:lpstr>Calibri</vt:lpstr>
      <vt:lpstr>Calibri Light</vt:lpstr>
      <vt:lpstr>Office Theme</vt:lpstr>
      <vt:lpstr>Custom Design</vt:lpstr>
      <vt:lpstr>L4.3 Latency / Availability Attacks for AD</vt:lpstr>
      <vt:lpstr>Outline</vt:lpstr>
      <vt:lpstr>Integrity vs. Availability</vt:lpstr>
      <vt:lpstr>AD Perception Lives Under a Deadline</vt:lpstr>
      <vt:lpstr>Delay Becomes Distance</vt:lpstr>
      <vt:lpstr>What Is a Latency Attack?</vt:lpstr>
      <vt:lpstr>Intermediate-Work Amplification</vt:lpstr>
      <vt:lpstr>Metrics: Report More Than a Ratio</vt:lpstr>
      <vt:lpstr>Delivery Channels</vt:lpstr>
      <vt:lpstr>Bottleneck vs. Delivery Channel</vt:lpstr>
      <vt:lpstr>How the Field Got Here</vt:lpstr>
      <vt:lpstr>Outline</vt:lpstr>
      <vt:lpstr>NMS: The Quadratic Bottleneck</vt:lpstr>
      <vt:lpstr>Measured: Phantom Candidates Blow the Budget</vt:lpstr>
      <vt:lpstr>Attacks on NMS</vt:lpstr>
      <vt:lpstr>Groundswell: Stealth vs. Strength</vt:lpstr>
      <vt:lpstr>Physical Delivery: What Is Actually Shown</vt:lpstr>
      <vt:lpstr>Reality Check: EVADE (NeurIPS 2025)</vt:lpstr>
      <vt:lpstr>Tracking: A Second, Stateful Bottleneck</vt:lpstr>
      <vt:lpstr>Why Per-Frame Caps Do Not Stop Accumulation</vt:lpstr>
      <vt:lpstr>SlowTrack: Latency Through the Tracker</vt:lpstr>
      <vt:lpstr>SlowTrack on a Jetson: Pool and Latency</vt:lpstr>
      <vt:lpstr>TrackFlood: Remove NMS, Keep the Problem</vt:lpstr>
      <vt:lpstr>LiDAR and Cooperative Perception</vt:lpstr>
      <vt:lpstr>Perception Latency Attacks at a Glance</vt:lpstr>
      <vt:lpstr>Outline</vt:lpstr>
      <vt:lpstr>Why VLM / LLM Components Change the Picture</vt:lpstr>
      <vt:lpstr>The Output-Length Lever</vt:lpstr>
      <vt:lpstr>Reasoning Models: Infinite Thinking</vt:lpstr>
      <vt:lpstr>Reaching the Driving Stack</vt:lpstr>
      <vt:lpstr>Outline</vt:lpstr>
      <vt:lpstr>Defense Families by Control Mechanism</vt:lpstr>
      <vt:lpstr>Admission Cap vs. Emission Cap</vt:lpstr>
      <vt:lpstr>Case: max_det Looks Like a Fix, But...</vt:lpstr>
      <vt:lpstr>TrackShield: Admission Caps in the Tracker</vt:lpstr>
      <vt:lpstr>Input Transformation: Cheap, but Check the Adversary</vt:lpstr>
      <vt:lpstr>Budgets for Reasoning: Hard vs. Soft</vt:lpstr>
      <vt:lpstr>Timing Is Also a Side Channel</vt:lpstr>
      <vt:lpstr>Outline</vt:lpstr>
      <vt:lpstr>When Does Amplification Miss a Deadline?</vt:lpstr>
      <vt:lpstr>Worked Example: Big Stage Factor, Smaller Pipeline</vt:lpstr>
      <vt:lpstr>Six Conditions Between Model and System</vt:lpstr>
      <vt:lpstr>Exercise: Is This Attack Dangerous?</vt:lpstr>
      <vt:lpstr>Real-Time Systems View: AI Has No WCET</vt:lpstr>
      <vt:lpstr>A Better Evaluation Checklist</vt:lpstr>
      <vt:lpstr>Outline</vt:lpstr>
      <vt:lpstr>Open Problems</vt:lpstr>
      <vt:lpstr>Discussion Questions</vt:lpstr>
      <vt:lpstr>Reading List</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L3.2 Adversarial Attacks</dc:title>
  <dc:creator>Warner, James E. (LARC-D309)</dc:creator>
  <cp:lastModifiedBy>Zonghua Gu</cp:lastModifiedBy>
  <cp:revision>935</cp:revision>
  <dcterms:created xsi:type="dcterms:W3CDTF">2020-05-28T21:34:29Z</dcterms:created>
  <dcterms:modified xsi:type="dcterms:W3CDTF">2026-10-07T15:17:07Z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0x0101000DB1CA95448E8341BAC02D84F836706E</vt:lpwstr>
  </property>
</Properties>
</file>