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4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1EA2FD-096D-2A4F-917C-DAF62E89CBC2}">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Untitled Section" id="{7A961A8C-FEFB-449A-A212-787A8E4829AD}">
          <p14:sldIdLst/>
        </p14:section>
      </p14:sectionLst>
    </p:ext>
    <p:ext uri="{EFAFB233-063F-42B5-8137-9DF3F51BA10A}">
      <p15:sldGuideLst xmlns:p15="http://schemas.microsoft.com/office/powerpoint/2012/main">
        <p15:guide id="1" orient="horz" pos="867" userDrawn="1">
          <p15:clr>
            <a:srgbClr val="A4A3A4"/>
          </p15:clr>
        </p15:guide>
        <p15:guide id="2" pos="20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373FF"/>
    <a:srgbClr val="FF4859"/>
    <a:srgbClr val="004FFE"/>
    <a:srgbClr val="008B42"/>
    <a:srgbClr val="F5010B"/>
    <a:srgbClr val="F2DCDB"/>
    <a:srgbClr val="ECF2DE"/>
    <a:srgbClr val="F2EEF5"/>
    <a:srgbClr val="FFC4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02"/>
    <p:restoredTop sz="84964" autoAdjust="0"/>
  </p:normalViewPr>
  <p:slideViewPr>
    <p:cSldViewPr snapToGrid="0">
      <p:cViewPr varScale="1">
        <p:scale>
          <a:sx n="88" d="100"/>
          <a:sy n="88" d="100"/>
        </p:scale>
        <p:origin x="66" y="84"/>
      </p:cViewPr>
      <p:guideLst>
        <p:guide orient="horz" pos="867"/>
        <p:guide pos="2003"/>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Supplement to L4.1 (about 75 minutes). L4.1 covered the algorithms (FGSM, PGD, physical attacks, adversarial training). This lecture asks what changes when the victim is an autonomous vehicle: temporal state (tracking), a different sensor (LiDAR), multi-sensor fusion, and the closed loop down to steering and braking. Timing guide: recap 8 min, tracking 12, LiDAR 22, fusion 10, closed loop 15, defenses and discussion 8. Title image: synthetic LiDAR scan with injected phantom points (original figure).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Roadmap. Each part ends with what level of harm the papers actually demonstrated; we return to that distinction on the closing slides.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Two-minute recap, then use it as the map for the lecture. Ask students which row they expect to break first when the victim is a full driving stack.</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left to right. Each arrow is a place where an error can be amplified or filtered. L4.1 attacked the first two boxes with pixels; today we also attack the sensor physics, the tracker, fusion, and the controller. The coloured tags show where the papers in this lecture enter.</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as a vocabulary slide. For every paper later, ask: channel, knowledge, goal, constraints. Note that 'physically realizable' is a property of the channel, not of the algorithm.</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slide is the lens for the whole lecture. Papers often report level 1 (success rate against a model) while the safety question lives at level 3. The tracking attack (part 2) shows level 1 does not imply level 2; Dirty Road and Acero (part 5) report level 3. Ask students to place each paper on the ladder as we go.</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2: attacks on object tracking (about 12 minutes).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Tracking-by-detection: each frame the detector produces boxes; the tracker predicts every existing track with a Kalman filter, associates detections to tracks (Hungarian algorithm), updates matched tracks, creates tracks for unmatched detections, and retires tracks that have not been matched for max_age frames. Key teaching point: the tracker is a temporal filter, so a one-frame detection failure is usually invisible downstream.</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Run the simulation mentally: the Kalman filter predicts the position, so a short gap leaves a small error. Only when the gap exceeds max_age is the track deleted, and then a new ID appears, which downstream modules treat as a new object. Be explicit that this is our own toy simulation (illustrative), while the 98% statement is a literature finding.</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short work-in-progress talk, not a full paper. Use it to illustrate the research gap and the threat model, and keep the claims modest.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three design problems the authors list: which detections to attack, how to survive NMS, and how to reconcile two losses that pull in opposite directions. Connect to L4.1: this is the same optimization view, but the objective now includes pipeline components that are not part of the neural network.</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Report the numbers with their limits. 90% and 80% are success rates in a preliminary evaluation on 10 BDD video clips, with a white-box attacker, and (per the authors) physical-world robustness is future work. Do not present them as general risk figures for deployed vehicles.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3: attacks on LiDAR perception (about 22 minutes). Recall L1.3: LiDAR is a time-of-flight sensor, R = c·Δt/2, and the point cloud is the input to detection and segmentation networks.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channels. The first row exploits the physics of time of flight (L1.3): the sensor accepts any photon in its receive window. The second row attacks the learned model with physical geometry. The third row attacks the data-sharing layer.</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the hardware loop in the figure. Emphasize that the spoofer is synchronized with the victim sensor. The follow-up slide explains why simply injecting points was not enough.</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original figure shows the optimized point pattern; ours is a schematic: 70 injected points forming a car-shaped cluster. Success rate is against the Baidu Apollo LiDAR perception model in the paper's setup; I quote the abstract-level number.</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Great example of a physics-based defense: use an invariant of the sensing process rather than adversarial training. The right panel shows our synthetic scene: ground points continue behind the spoofed vehicle. Caution: defenses were evaluated against the non-adaptive version of the attack in the paper's setting.</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figure is schematic: we delete 90% of the points of a car in the synthetic scene. The key idea is that the attack acts before the neural network, so robustness of the network is not the relevant property.</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Contrast with laser spoofing: here the attacker only needs to place an object. The figure shows the road scene with the mesh and the detection result with and without it.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Point out how modest the physical requirement is: a handful of points. The success numbers come from the paper's setting (offline point clouds, attacker chooses object positions); they are not closed-loop results.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Compare with L4.1: there we maximized the loss over an epsilon-ball around the pixels. Here the variables are the positions of physical points, and the loss has three terms: a segmentation term (misclassify), a semantic term (keep the rest of the scene), and an occlusion term (the points must be visible to the sensor, otherwise the object is not physically useful). The weights alpha = 0.1 and beta = 1 are those reported in the seminar summary of the paper; they are hyperparameters.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Move one stage down the stack. The attack does not hide anything; it adds adversarial objects (e.g., cardboards) near a parked vehicle so that the prediction module believes the parked car is about to move. The victim AV brakes or changes lane unnecessarily. This is a safety / comfort failure (level 3 in our ladder) caused by a perception-level manipulation.</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this matters: cooperative perception moves the trust boundary from the sensor to the V2X link. The same idea returns in L4.3: CP-FREEZER attacks the latency of cooperative perception.</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Summary table for review. Emphasize the footnote: each number is measured in the authors' own threat model and metric, so the rows are not directly comparable.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4: sensor fusion (about 10 minutes). Central question: does adding a second sensor make the system safe?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Fusion architectures differ (early, feature-level, late). The shared intuition is redundancy: to attack the system you must fool both modalities consistently. Hallyburton et al. showed that traditional LiDAR spoofing cannot disrupt camera-LiDAR fusion; the open question was whether an attacker who understands the fusion can.</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figure is a schematic of the idea (top view): the real vehicle defines a camera frustum; a naive spoof outside it has no camera support, but a spoof inside it agrees with the camera. The paper reports qualitative vulnerability across all tested algorithms; I do not quote a single success rate.</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Different strategy from the frustum attack: instead of exploiting the consistency check, the attacker optimizes one physical object against both branches at once. Note the closed-loop (simulation) evidence.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Discussion prompt: what would a fusion design look like that stays safe if one modality is fully adversarial? (e.g., conservative disagreement handling, diversity, anomaly detection per modality.) Radar figure from the MadRadar paper: add, remove, move.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5: from perception errors to driving consequences (about 15 minutes). We now measure harm at the controller.</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Automated lane centering (ALC) is a deployed driver-assistance feature: a lane-detection network estimates the lane center and a lateral controller steers to it. The attacker places a patch on the road that looks like an ordinary stain. The paper's challenges: camera frames change as the car moves (the patch appears at different pixel locations), and the attack objective must be defined on the lane-detection output, not on a class label.</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our illustration with made-up parameters (not the paper's numbers): a critically damped lateral controller follows the biased lane-center estimate. The point is the mapping from a perception bias to a physical boundary crossing, which a classification metric cannot express.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Level 3 evidence: simulation and a real vehicle. 0.903 s is the average time until the attack succeeds and is below typical driver reaction times, which is why a human supervisor is not a reliable fallback. The authors also report the attack remains effective with automatic emergency braking enabled.</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Conceptual pivot: the attack surface is the behavior of other road users. Because the maneuvers are legal and plausible, detection of 'adversarial' input is meaningless; the system must be safe against all plausible behavior.</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loop. A maneuver is parameterized (when to cut in, how hard to brake, ...). A simulator runs the victim AV. A robustness value says how close the run came to violating each safety specification (temporal logic), and the fuzzer mutates maneuvers toward lower robustness. Successful attacks are clustered by trajectory similarity so engineers can find root causes rather than thousands of individual runs.</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Numbers from the USENIX page. 73.3% of the discovered attacks resulted in collisions with third-party vehicles, pedestrians, or static objects. Discuss: these are simulation results against specific software versions; they show the category of failure, not a rate per mile driven.</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the technical content with the ladder from slide 6. Ask students which row they would trust most for a safety argument and why. Levels are my reading of the abstracts / slides; students should check the papers before citing.</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6: defenses and discussion (about 8 minutes).</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Defenses should be layered because each layer has blind spots. Emphasize that numbers like 5.5% and 2.3% were measured against the attack as published; adaptive attackers are the real test.</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as a checklist for the paper-reading assignment. Each row can be answered from the papers in the reading list.</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Allow about 8 minutes: pairs for 3 minutes, then two or three groups report.</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Assignment idea: choose one paper above, fill the checklist from the 'Evaluating attacks honestly' slide, and place it on the three-level ladder.</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Full references for the lecture.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7077AFBB-1CF4-8544-90DC-1ED8B9AA61D3}" type="datetime1">
              <a:rPr lang="en-US" smtClean="0"/>
              <a:t>10/7/2026</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622737" y="63062"/>
            <a:ext cx="10949153" cy="106948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622737" y="1237593"/>
            <a:ext cx="10949153" cy="5194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a:xfrm>
            <a:off x="838200" y="6499230"/>
            <a:ext cx="2743200" cy="365125"/>
          </a:xfrm>
        </p:spPr>
        <p:txBody>
          <a:bodyPr/>
          <a:lstStyle/>
          <a:p>
            <a:fld id="{4553E244-3CAB-5240-928D-C4F781982911}" type="datetime1">
              <a:rPr lang="en-US" smtClean="0"/>
              <a:t>10/7/2026</a:t>
            </a:fld>
            <a:endParaRPr lang="en-US" dirty="0"/>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a:xfrm>
            <a:off x="4038600" y="6499230"/>
            <a:ext cx="4114800" cy="365125"/>
          </a:xfrm>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5597626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E433CC24-15E2-8440-82CF-DFE60D570E43}" type="datetime1">
              <a:rPr lang="en-US" smtClean="0"/>
              <a:t>10/7/2026</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8DFE6C63-9089-6A49-BC6E-454A735346DF}" type="datetime1">
              <a:rPr lang="en-US" smtClean="0"/>
              <a:t>10/7/2026</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3577C773-47BC-AB4F-9BFA-AB3DE15F2F0E}" type="datetime1">
              <a:rPr lang="en-US" smtClean="0"/>
              <a:t>10/7/2026</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C5911242-D6ED-7442-B4D5-571BA5F763EC}" type="datetime1">
              <a:rPr lang="en-US" smtClean="0"/>
              <a:t>10/7/2026</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53D49004-9440-C34D-AFCF-72D617EF0844}" type="datetime1">
              <a:rPr lang="en-US" smtClean="0"/>
              <a:t>10/7/2026</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6CEC9C39-AF37-7048-A5F3-2138FC4EBAA9}" type="datetime1">
              <a:rPr lang="en-US" smtClean="0"/>
              <a:t>10/7/2026</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8F9F80C6-6E15-BC44-A547-629E68A1897C}" type="datetime1">
              <a:rPr lang="en-US" smtClean="0"/>
              <a:t>10/7/2026</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1C00165F-9719-7745-8559-6A7EE2923027}" type="datetime1">
              <a:rPr lang="en-US" smtClean="0"/>
              <a:t>10/7/2026</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4C6A8D55-FA0C-7D43-BAC0-BED15F1C12ED}" type="datetime1">
              <a:rPr lang="en-US" smtClean="0"/>
              <a:t>10/7/2026</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7FA70553-0253-CE4B-B6C1-A630CB55C29D}" type="datetime1">
              <a:rPr lang="en-US" smtClean="0"/>
              <a:t>10/7/2026</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105DE84E-69F4-FD40-ABD1-0EFAC22A12F3}" type="datetime1">
              <a:rPr lang="en-US" smtClean="0"/>
              <a:t>10/7/2026</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10C0B3DB-0D9D-DD44-80C5-08109265E077}" type="datetime1">
              <a:rPr lang="en-US" smtClean="0"/>
              <a:t>10/7/2026</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797EA869-A27D-C344-97D7-71199BBF260C}" type="datetime1">
              <a:rPr lang="en-US" smtClean="0"/>
              <a:t>10/7/2026</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E7A15D25-E67F-1942-BBE6-90A232C6709A}" type="datetime1">
              <a:rPr lang="en-US" smtClean="0"/>
              <a:t>10/7/2026</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CB2E0881-5289-1B49-8243-C7A7C2D761C1}" type="datetime1">
              <a:rPr lang="en-US" smtClean="0"/>
              <a:t>10/7/2026</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BE289B97-0FAD-A54C-B1E0-81D6BDD23977}" type="datetime1">
              <a:rPr lang="en-US" smtClean="0"/>
              <a:t>10/7/2026</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3CDAE13F-8788-6040-8DCF-36B10FE0117C}" type="datetime1">
              <a:rPr lang="en-US" smtClean="0"/>
              <a:t>10/7/2026</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8DA2BFAE-9CFE-3F4B-9BA6-76D3AD40298B}" type="datetime1">
              <a:rPr lang="en-US" smtClean="0"/>
              <a:t>10/7/2026</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862BC747-2201-4149-89A6-B535544AC76E}" type="datetime1">
              <a:rPr lang="en-US" smtClean="0"/>
              <a:t>10/7/2026</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2B6899FF-A9B6-EA4C-92F4-3B955917C48A}" type="datetime1">
              <a:rPr lang="en-US" smtClean="0"/>
              <a:t>10/7/2026</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606971" y="78828"/>
            <a:ext cx="10980683" cy="1018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606971" y="1283134"/>
            <a:ext cx="10980683" cy="49836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84145-EBBF-4546-953A-FE89B9B40A32}" type="datetime1">
              <a:rPr lang="en-US" smtClean="0"/>
              <a:t>10/7/2026</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1190029"/>
            <a:ext cx="40358072" cy="0"/>
            <a:chOff x="-2252" y="807859"/>
            <a:chExt cx="30270421" cy="437351"/>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21124169" y="1245210"/>
              <a:ext cx="9144000" cy="0"/>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87CD5-43F5-7F4F-8DF9-F56AF4D056AA}" type="datetime1">
              <a:rPr lang="en-US" smtClean="0"/>
              <a:t>10/7/2026</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7784" y="1097280"/>
            <a:ext cx="11073384" cy="1097280"/>
          </a:xfrm>
        </p:spPr>
        <p:txBody>
          <a:bodyPr/>
          <a:lstStyle/>
          <a:p>
            <a:pPr algn="ctr"/>
            <a:r>
              <a:rPr sz="4400" dirty="0"/>
              <a:t>L</a:t>
            </a:r>
            <a:r>
              <a:rPr lang="en-US" sz="4400"/>
              <a:t>4</a:t>
            </a:r>
            <a:r>
              <a:rPr sz="4400"/>
              <a:t>.</a:t>
            </a:r>
            <a:r>
              <a:rPr lang="en-US" sz="4400"/>
              <a:t>2</a:t>
            </a:r>
            <a:r>
              <a:rPr sz="4400"/>
              <a:t> </a:t>
            </a:r>
            <a:r>
              <a:rPr sz="4400" dirty="0"/>
              <a:t>Adversarial Attacks for AD</a:t>
            </a:r>
          </a:p>
        </p:txBody>
      </p:sp>
      <p:sp>
        <p:nvSpPr>
          <p:cNvPr id="3" name="Subtitle 2"/>
          <p:cNvSpPr>
            <a:spLocks noGrp="1"/>
          </p:cNvSpPr>
          <p:nvPr>
            <p:ph type="subTitle" idx="1"/>
          </p:nvPr>
        </p:nvSpPr>
        <p:spPr>
          <a:xfrm>
            <a:off x="1536192" y="5074920"/>
            <a:ext cx="9144000" cy="822960"/>
          </a:xfrm>
        </p:spPr>
        <p:txBody>
          <a:bodyPr/>
          <a:lstStyle/>
          <a:p>
            <a:pPr algn="ctr"/>
            <a:r>
              <a:rPr sz="2400"/>
              <a:t>Zonghua Gu | Fall 2026</a:t>
            </a:r>
          </a:p>
        </p:txBody>
      </p:sp>
      <p:pic>
        <p:nvPicPr>
          <p:cNvPr id="4" name="Picture 3" descr="spoof_demo.png"/>
          <p:cNvPicPr>
            <a:picLocks noChangeAspect="1"/>
          </p:cNvPicPr>
          <p:nvPr/>
        </p:nvPicPr>
        <p:blipFill>
          <a:blip r:embed="rId3"/>
          <a:stretch>
            <a:fillRect/>
          </a:stretch>
        </p:blipFill>
        <p:spPr>
          <a:xfrm>
            <a:off x="1706727" y="2683669"/>
            <a:ext cx="8778240" cy="2039300"/>
          </a:xfrm>
          <a:prstGeom prst="rect">
            <a:avLst/>
          </a:prstGeom>
        </p:spPr>
      </p:pic>
      <p:sp>
        <p:nvSpPr>
          <p:cNvPr id="5" name="TextBox 4"/>
          <p:cNvSpPr txBox="1"/>
          <p:nvPr/>
        </p:nvSpPr>
        <p:spPr>
          <a:xfrm>
            <a:off x="621792" y="6172200"/>
            <a:ext cx="10972800" cy="457200"/>
          </a:xfrm>
          <a:prstGeom prst="rect">
            <a:avLst/>
          </a:prstGeom>
          <a:noFill/>
        </p:spPr>
        <p:txBody>
          <a:bodyPr wrap="square" lIns="45720" tIns="27432" rIns="45720" bIns="27432">
            <a:spAutoFit/>
          </a:bodyPr>
          <a:lstStyle/>
          <a:p>
            <a:pPr algn="ctr"/>
            <a:r>
              <a:rPr sz="1200" b="0" i="0">
                <a:solidFill>
                  <a:srgbClr val="7F7F7F"/>
                </a:solidFill>
              </a:rPr>
              <a:t>Based on papers from USENIX Security, CCS, CVPR, IEEE S&amp;P and VehicleSec (see references)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Recap and the AD attack surface</a:t>
            </a:r>
          </a:p>
          <a:p>
            <a:pPr>
              <a:spcBef>
                <a:spcPts val="1000"/>
              </a:spcBef>
            </a:pPr>
            <a:r>
              <a:rPr sz="2800"/>
              <a:t>Attacks on object tracking</a:t>
            </a:r>
          </a:p>
          <a:p>
            <a:pPr>
              <a:spcBef>
                <a:spcPts val="1000"/>
              </a:spcBef>
            </a:pPr>
            <a:r>
              <a:rPr sz="2800"/>
              <a:t>Attacks on LiDAR perception</a:t>
            </a:r>
          </a:p>
          <a:p>
            <a:pPr>
              <a:spcBef>
                <a:spcPts val="1000"/>
              </a:spcBef>
            </a:pPr>
            <a:r>
              <a:rPr sz="2800"/>
              <a:t>Is sensor fusion safe?</a:t>
            </a:r>
          </a:p>
          <a:p>
            <a:pPr>
              <a:spcBef>
                <a:spcPts val="1000"/>
              </a:spcBef>
            </a:pPr>
            <a:r>
              <a:rPr sz="2800"/>
              <a:t>From perception errors to driving consequences</a:t>
            </a:r>
          </a:p>
          <a:p>
            <a:pPr>
              <a:spcBef>
                <a:spcPts val="1000"/>
              </a:spcBef>
            </a:pPr>
            <a:r>
              <a:rPr sz="2800"/>
              <a:t>Defenses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Recap: the L4.1 Toolbox</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a:t>
            </a:fld>
            <a:endParaRPr lang="en-US"/>
          </a:p>
        </p:txBody>
      </p:sp>
      <p:graphicFrame>
        <p:nvGraphicFramePr>
          <p:cNvPr id="6" name="Table 5"/>
          <p:cNvGraphicFramePr>
            <a:graphicFrameLocks noGrp="1"/>
          </p:cNvGraphicFramePr>
          <p:nvPr/>
        </p:nvGraphicFramePr>
        <p:xfrm>
          <a:off x="621792" y="1371600"/>
          <a:ext cx="10972800" cy="466344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5303520">
                  <a:extLst>
                    <a:ext uri="{9D8B030D-6E8A-4147-A177-3AD203B41FA5}">
                      <a16:colId xmlns:a16="http://schemas.microsoft.com/office/drawing/2014/main" val="20002"/>
                    </a:ext>
                  </a:extLst>
                </a:gridCol>
              </a:tblGrid>
              <a:tr h="777240">
                <a:tc>
                  <a:txBody>
                    <a:bodyPr/>
                    <a:lstStyle/>
                    <a:p>
                      <a:r>
                        <a:rPr sz="1700" b="1" i="0">
                          <a:solidFill>
                            <a:srgbClr val="FFFFFF"/>
                          </a:solidFill>
                        </a:rPr>
                        <a:t>L4.1 concept</a:t>
                      </a:r>
                    </a:p>
                  </a:txBody>
                  <a:tcPr marL="73152" marR="73152" marT="36576" marB="36576" anchor="ctr">
                    <a:solidFill>
                      <a:srgbClr val="121981"/>
                    </a:solidFill>
                  </a:tcPr>
                </a:tc>
                <a:tc>
                  <a:txBody>
                    <a:bodyPr/>
                    <a:lstStyle/>
                    <a:p>
                      <a:r>
                        <a:rPr sz="1700" b="1" i="0">
                          <a:solidFill>
                            <a:srgbClr val="FFFFFF"/>
                          </a:solidFill>
                        </a:rPr>
                        <a:t>What we learned</a:t>
                      </a:r>
                    </a:p>
                  </a:txBody>
                  <a:tcPr marL="73152" marR="73152" marT="36576" marB="36576" anchor="ctr">
                    <a:solidFill>
                      <a:srgbClr val="121981"/>
                    </a:solidFill>
                  </a:tcPr>
                </a:tc>
                <a:tc>
                  <a:txBody>
                    <a:bodyPr/>
                    <a:lstStyle/>
                    <a:p>
                      <a:r>
                        <a:rPr sz="1700" b="1" i="0">
                          <a:solidFill>
                            <a:srgbClr val="FFFFFF"/>
                          </a:solidFill>
                        </a:rPr>
                        <a:t>What changes for autonomous driving</a:t>
                      </a:r>
                    </a:p>
                  </a:txBody>
                  <a:tcPr marL="73152" marR="73152" marT="36576" marB="36576" anchor="ctr">
                    <a:solidFill>
                      <a:srgbClr val="121981"/>
                    </a:solidFill>
                  </a:tcPr>
                </a:tc>
                <a:extLst>
                  <a:ext uri="{0D108BD9-81ED-4DB2-BD59-A6C34878D82A}">
                    <a16:rowId xmlns:a16="http://schemas.microsoft.com/office/drawing/2014/main" val="10000"/>
                  </a:ext>
                </a:extLst>
              </a:tr>
              <a:tr h="777240">
                <a:tc>
                  <a:txBody>
                    <a:bodyPr/>
                    <a:lstStyle/>
                    <a:p>
                      <a:r>
                        <a:rPr sz="1700" b="1" i="0">
                          <a:solidFill>
                            <a:srgbClr val="404040"/>
                          </a:solidFill>
                        </a:rPr>
                        <a:t>Perturbation budget</a:t>
                      </a:r>
                    </a:p>
                  </a:txBody>
                  <a:tcPr marL="73152" marR="73152" marT="36576" marB="36576" anchor="ctr">
                    <a:solidFill>
                      <a:srgbClr val="FFFFFF"/>
                    </a:solidFill>
                  </a:tcPr>
                </a:tc>
                <a:tc>
                  <a:txBody>
                    <a:bodyPr/>
                    <a:lstStyle/>
                    <a:p>
                      <a:r>
                        <a:rPr sz="1700" b="0" i="0">
                          <a:solidFill>
                            <a:srgbClr val="404040"/>
                          </a:solidFill>
                        </a:rPr>
                        <a:t>Small ℓp-norm δ keeps the input 'the same' for a human</a:t>
                      </a:r>
                    </a:p>
                  </a:txBody>
                  <a:tcPr marL="73152" marR="73152" marT="36576" marB="36576" anchor="ctr">
                    <a:solidFill>
                      <a:srgbClr val="FFFFFF"/>
                    </a:solidFill>
                  </a:tcPr>
                </a:tc>
                <a:tc>
                  <a:txBody>
                    <a:bodyPr/>
                    <a:lstStyle/>
                    <a:p>
                      <a:r>
                        <a:rPr sz="1700" b="0" i="0">
                          <a:solidFill>
                            <a:srgbClr val="404040"/>
                          </a:solidFill>
                        </a:rPr>
                        <a:t>Physics replaces the norm ball: the attack must be printable, projectable, or a placeable object</a:t>
                      </a:r>
                    </a:p>
                  </a:txBody>
                  <a:tcPr marL="73152" marR="73152" marT="36576" marB="36576" anchor="ctr">
                    <a:solidFill>
                      <a:srgbClr val="FFFFFF"/>
                    </a:solidFill>
                  </a:tcPr>
                </a:tc>
                <a:extLst>
                  <a:ext uri="{0D108BD9-81ED-4DB2-BD59-A6C34878D82A}">
                    <a16:rowId xmlns:a16="http://schemas.microsoft.com/office/drawing/2014/main" val="10001"/>
                  </a:ext>
                </a:extLst>
              </a:tr>
              <a:tr h="777240">
                <a:tc>
                  <a:txBody>
                    <a:bodyPr/>
                    <a:lstStyle/>
                    <a:p>
                      <a:r>
                        <a:rPr sz="1700" b="1" i="0">
                          <a:solidFill>
                            <a:srgbClr val="404040"/>
                          </a:solidFill>
                        </a:rPr>
                        <a:t>White-box gradients (FGSM, PGD)</a:t>
                      </a:r>
                    </a:p>
                  </a:txBody>
                  <a:tcPr marL="73152" marR="73152" marT="36576" marB="36576" anchor="ctr">
                    <a:solidFill>
                      <a:srgbClr val="F2F2F2"/>
                    </a:solidFill>
                  </a:tcPr>
                </a:tc>
                <a:tc>
                  <a:txBody>
                    <a:bodyPr/>
                    <a:lstStyle/>
                    <a:p>
                      <a:r>
                        <a:rPr sz="1700" b="0" i="0">
                          <a:solidFill>
                            <a:srgbClr val="404040"/>
                          </a:solidFill>
                        </a:rPr>
                        <a:t>Differentiate the loss w.r.t. the input</a:t>
                      </a:r>
                    </a:p>
                  </a:txBody>
                  <a:tcPr marL="73152" marR="73152" marT="36576" marB="36576" anchor="ctr">
                    <a:solidFill>
                      <a:srgbClr val="F2F2F2"/>
                    </a:solidFill>
                  </a:tcPr>
                </a:tc>
                <a:tc>
                  <a:txBody>
                    <a:bodyPr/>
                    <a:lstStyle/>
                    <a:p>
                      <a:r>
                        <a:rPr sz="1700" b="0" i="0">
                          <a:solidFill>
                            <a:srgbClr val="404040"/>
                          </a:solidFill>
                        </a:rPr>
                        <a:t>Pipeline stages (NMS, voxelization, tracking) are non-differentiable: need proxies or search</a:t>
                      </a:r>
                    </a:p>
                  </a:txBody>
                  <a:tcPr marL="73152" marR="73152" marT="36576" marB="36576" anchor="ctr">
                    <a:solidFill>
                      <a:srgbClr val="F2F2F2"/>
                    </a:solidFill>
                  </a:tcPr>
                </a:tc>
                <a:extLst>
                  <a:ext uri="{0D108BD9-81ED-4DB2-BD59-A6C34878D82A}">
                    <a16:rowId xmlns:a16="http://schemas.microsoft.com/office/drawing/2014/main" val="10002"/>
                  </a:ext>
                </a:extLst>
              </a:tr>
              <a:tr h="777240">
                <a:tc>
                  <a:txBody>
                    <a:bodyPr/>
                    <a:lstStyle/>
                    <a:p>
                      <a:r>
                        <a:rPr sz="1700" b="1" i="0">
                          <a:solidFill>
                            <a:srgbClr val="404040"/>
                          </a:solidFill>
                        </a:rPr>
                        <a:t>Physical attacks</a:t>
                      </a:r>
                    </a:p>
                  </a:txBody>
                  <a:tcPr marL="73152" marR="73152" marT="36576" marB="36576" anchor="ctr">
                    <a:solidFill>
                      <a:srgbClr val="FFFFFF"/>
                    </a:solidFill>
                  </a:tcPr>
                </a:tc>
                <a:tc>
                  <a:txBody>
                    <a:bodyPr/>
                    <a:lstStyle/>
                    <a:p>
                      <a:r>
                        <a:rPr sz="1700" b="0" i="0">
                          <a:solidFill>
                            <a:srgbClr val="404040"/>
                          </a:solidFill>
                        </a:rPr>
                        <a:t>Optimize over viewpoints, lighting, and spatial masks</a:t>
                      </a:r>
                    </a:p>
                  </a:txBody>
                  <a:tcPr marL="73152" marR="73152" marT="36576" marB="36576" anchor="ctr">
                    <a:solidFill>
                      <a:srgbClr val="FFFFFF"/>
                    </a:solidFill>
                  </a:tcPr>
                </a:tc>
                <a:tc>
                  <a:txBody>
                    <a:bodyPr/>
                    <a:lstStyle/>
                    <a:p>
                      <a:r>
                        <a:rPr sz="1700" b="0" i="0">
                          <a:solidFill>
                            <a:srgbClr val="404040"/>
                          </a:solidFill>
                        </a:rPr>
                        <a:t>Must also survive distance, motion, sensor noise, and time</a:t>
                      </a:r>
                    </a:p>
                  </a:txBody>
                  <a:tcPr marL="73152" marR="73152" marT="36576" marB="36576" anchor="ctr">
                    <a:solidFill>
                      <a:srgbClr val="FFFFFF"/>
                    </a:solidFill>
                  </a:tcPr>
                </a:tc>
                <a:extLst>
                  <a:ext uri="{0D108BD9-81ED-4DB2-BD59-A6C34878D82A}">
                    <a16:rowId xmlns:a16="http://schemas.microsoft.com/office/drawing/2014/main" val="10003"/>
                  </a:ext>
                </a:extLst>
              </a:tr>
              <a:tr h="777240">
                <a:tc>
                  <a:txBody>
                    <a:bodyPr/>
                    <a:lstStyle/>
                    <a:p>
                      <a:r>
                        <a:rPr sz="1700" b="1" i="0">
                          <a:solidFill>
                            <a:srgbClr val="404040"/>
                          </a:solidFill>
                        </a:rPr>
                        <a:t>Black-box transfer</a:t>
                      </a:r>
                    </a:p>
                  </a:txBody>
                  <a:tcPr marL="73152" marR="73152" marT="36576" marB="36576" anchor="ctr">
                    <a:solidFill>
                      <a:srgbClr val="F2F2F2"/>
                    </a:solidFill>
                  </a:tcPr>
                </a:tc>
                <a:tc>
                  <a:txBody>
                    <a:bodyPr/>
                    <a:lstStyle/>
                    <a:p>
                      <a:r>
                        <a:rPr sz="1700" b="0" i="0">
                          <a:solidFill>
                            <a:srgbClr val="404040"/>
                          </a:solidFill>
                        </a:rPr>
                        <a:t>Craft on a proxy model, hit the target</a:t>
                      </a:r>
                    </a:p>
                  </a:txBody>
                  <a:tcPr marL="73152" marR="73152" marT="36576" marB="36576" anchor="ctr">
                    <a:solidFill>
                      <a:srgbClr val="F2F2F2"/>
                    </a:solidFill>
                  </a:tcPr>
                </a:tc>
                <a:tc>
                  <a:txBody>
                    <a:bodyPr/>
                    <a:lstStyle/>
                    <a:p>
                      <a:r>
                        <a:rPr sz="1700" b="0" i="0">
                          <a:solidFill>
                            <a:srgbClr val="404040"/>
                          </a:solidFill>
                        </a:rPr>
                        <a:t>Open AD stacks (Apollo, Autoware, OpenPilot) are realistic white-box targets</a:t>
                      </a:r>
                    </a:p>
                  </a:txBody>
                  <a:tcPr marL="73152" marR="73152" marT="36576" marB="36576" anchor="ctr">
                    <a:solidFill>
                      <a:srgbClr val="F2F2F2"/>
                    </a:solidFill>
                  </a:tcPr>
                </a:tc>
                <a:extLst>
                  <a:ext uri="{0D108BD9-81ED-4DB2-BD59-A6C34878D82A}">
                    <a16:rowId xmlns:a16="http://schemas.microsoft.com/office/drawing/2014/main" val="10004"/>
                  </a:ext>
                </a:extLst>
              </a:tr>
              <a:tr h="777240">
                <a:tc>
                  <a:txBody>
                    <a:bodyPr/>
                    <a:lstStyle/>
                    <a:p>
                      <a:r>
                        <a:rPr sz="1700" b="1" i="0">
                          <a:solidFill>
                            <a:srgbClr val="404040"/>
                          </a:solidFill>
                        </a:rPr>
                        <a:t>Adversarial training</a:t>
                      </a:r>
                    </a:p>
                  </a:txBody>
                  <a:tcPr marL="73152" marR="73152" marT="36576" marB="36576" anchor="ctr">
                    <a:solidFill>
                      <a:srgbClr val="FFFFFF"/>
                    </a:solidFill>
                  </a:tcPr>
                </a:tc>
                <a:tc>
                  <a:txBody>
                    <a:bodyPr/>
                    <a:lstStyle/>
                    <a:p>
                      <a:r>
                        <a:rPr sz="1700" b="0" i="0">
                          <a:solidFill>
                            <a:srgbClr val="404040"/>
                          </a:solidFill>
                        </a:rPr>
                        <a:t>min-max training raises robustness</a:t>
                      </a:r>
                    </a:p>
                  </a:txBody>
                  <a:tcPr marL="73152" marR="73152" marT="36576" marB="36576" anchor="ctr">
                    <a:solidFill>
                      <a:srgbClr val="FFFFFF"/>
                    </a:solidFill>
                  </a:tcPr>
                </a:tc>
                <a:tc>
                  <a:txBody>
                    <a:bodyPr/>
                    <a:lstStyle/>
                    <a:p>
                      <a:r>
                        <a:rPr sz="1700" b="0" i="0">
                          <a:solidFill>
                            <a:srgbClr val="404040"/>
                          </a:solidFill>
                        </a:rPr>
                        <a:t>Costs accuracy and real-time budget; does not cover non-image attack surfaces</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Recap of L4.1 (Madry et al.; Goodfellow et al.; Evtimov et al.; Nassi et 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The Whole Driving Loop Is the Target</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a:t>
            </a:fld>
            <a:endParaRPr lang="en-US"/>
          </a:p>
        </p:txBody>
      </p:sp>
      <p:sp>
        <p:nvSpPr>
          <p:cNvPr id="6" name="Rounded Rectangle 5"/>
          <p:cNvSpPr/>
          <p:nvPr/>
        </p:nvSpPr>
        <p:spPr>
          <a:xfrm>
            <a:off x="621792"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Sensors</a:t>
            </a:r>
          </a:p>
          <a:p>
            <a:pPr algn="ctr"/>
            <a:r>
              <a:rPr sz="1500" b="0" i="0">
                <a:solidFill>
                  <a:srgbClr val="404040"/>
                </a:solidFill>
              </a:rPr>
              <a:t>LiDAR, camera</a:t>
            </a:r>
          </a:p>
        </p:txBody>
      </p:sp>
      <p:cxnSp>
        <p:nvCxnSpPr>
          <p:cNvPr id="7" name="Connector 6"/>
          <p:cNvCxnSpPr/>
          <p:nvPr/>
        </p:nvCxnSpPr>
        <p:spPr>
          <a:xfrm>
            <a:off x="2035193" y="2011680"/>
            <a:ext cx="164592"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218073"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Detection</a:t>
            </a:r>
          </a:p>
          <a:p>
            <a:pPr algn="ctr"/>
            <a:r>
              <a:rPr sz="1500" b="0" i="0">
                <a:solidFill>
                  <a:srgbClr val="404040"/>
                </a:solidFill>
              </a:rPr>
              <a:t>segmentation</a:t>
            </a:r>
          </a:p>
        </p:txBody>
      </p:sp>
      <p:cxnSp>
        <p:nvCxnSpPr>
          <p:cNvPr id="9" name="Connector 8"/>
          <p:cNvCxnSpPr/>
          <p:nvPr/>
        </p:nvCxnSpPr>
        <p:spPr>
          <a:xfrm>
            <a:off x="3631474" y="2011680"/>
            <a:ext cx="164592"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3814354"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Fusion</a:t>
            </a:r>
          </a:p>
        </p:txBody>
      </p:sp>
      <p:cxnSp>
        <p:nvCxnSpPr>
          <p:cNvPr id="11" name="Connector 10"/>
          <p:cNvCxnSpPr/>
          <p:nvPr/>
        </p:nvCxnSpPr>
        <p:spPr>
          <a:xfrm>
            <a:off x="5227755" y="2011680"/>
            <a:ext cx="164592"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5410635"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Tracking</a:t>
            </a:r>
          </a:p>
        </p:txBody>
      </p:sp>
      <p:cxnSp>
        <p:nvCxnSpPr>
          <p:cNvPr id="13" name="Connector 12"/>
          <p:cNvCxnSpPr/>
          <p:nvPr/>
        </p:nvCxnSpPr>
        <p:spPr>
          <a:xfrm>
            <a:off x="6824036" y="2011680"/>
            <a:ext cx="164592"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7006916"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Prediction</a:t>
            </a:r>
          </a:p>
        </p:txBody>
      </p:sp>
      <p:cxnSp>
        <p:nvCxnSpPr>
          <p:cNvPr id="15" name="Connector 14"/>
          <p:cNvCxnSpPr/>
          <p:nvPr/>
        </p:nvCxnSpPr>
        <p:spPr>
          <a:xfrm>
            <a:off x="8420317" y="2011680"/>
            <a:ext cx="164592"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8603197"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Planning</a:t>
            </a:r>
          </a:p>
        </p:txBody>
      </p:sp>
      <p:cxnSp>
        <p:nvCxnSpPr>
          <p:cNvPr id="17" name="Connector 16"/>
          <p:cNvCxnSpPr/>
          <p:nvPr/>
        </p:nvCxnSpPr>
        <p:spPr>
          <a:xfrm>
            <a:off x="10016598" y="2011680"/>
            <a:ext cx="164592"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10199478" y="1508760"/>
            <a:ext cx="1395113"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Control</a:t>
            </a:r>
          </a:p>
        </p:txBody>
      </p:sp>
      <p:sp>
        <p:nvSpPr>
          <p:cNvPr id="19" name="Rounded Rectangle 18"/>
          <p:cNvSpPr/>
          <p:nvPr/>
        </p:nvSpPr>
        <p:spPr>
          <a:xfrm>
            <a:off x="621792" y="2788920"/>
            <a:ext cx="1395113" cy="868680"/>
          </a:xfrm>
          <a:prstGeom prst="roundRect">
            <a:avLst>
              <a:gd name="adj" fmla="val 12000"/>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laser spoofing / removal</a:t>
            </a:r>
          </a:p>
          <a:p>
            <a:pPr algn="ctr"/>
            <a:r>
              <a:rPr sz="1200" b="0" i="0">
                <a:solidFill>
                  <a:srgbClr val="FFFFFF"/>
                </a:solidFill>
              </a:rPr>
              <a:t>adversarial objects</a:t>
            </a:r>
          </a:p>
        </p:txBody>
      </p:sp>
      <p:sp>
        <p:nvSpPr>
          <p:cNvPr id="20" name="Rounded Rectangle 19"/>
          <p:cNvSpPr/>
          <p:nvPr/>
        </p:nvSpPr>
        <p:spPr>
          <a:xfrm>
            <a:off x="2218073" y="2788920"/>
            <a:ext cx="1395113" cy="868680"/>
          </a:xfrm>
          <a:prstGeom prst="roundRect">
            <a:avLst>
              <a:gd name="adj" fmla="val 12000"/>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patches, adversarial</a:t>
            </a:r>
          </a:p>
          <a:p>
            <a:pPr algn="ctr"/>
            <a:r>
              <a:rPr sz="1200" b="0" i="0">
                <a:solidFill>
                  <a:srgbClr val="FFFFFF"/>
                </a:solidFill>
              </a:rPr>
              <a:t>objects</a:t>
            </a:r>
          </a:p>
        </p:txBody>
      </p:sp>
      <p:sp>
        <p:nvSpPr>
          <p:cNvPr id="21" name="Rounded Rectangle 20"/>
          <p:cNvSpPr/>
          <p:nvPr/>
        </p:nvSpPr>
        <p:spPr>
          <a:xfrm>
            <a:off x="3814354" y="2788920"/>
            <a:ext cx="1395113" cy="868680"/>
          </a:xfrm>
          <a:prstGeom prst="roundRect">
            <a:avLst>
              <a:gd name="adj" fmla="val 12000"/>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frustum attack</a:t>
            </a:r>
          </a:p>
          <a:p>
            <a:pPr algn="ctr"/>
            <a:r>
              <a:rPr sz="1200" b="0" i="0">
                <a:solidFill>
                  <a:srgbClr val="FFFFFF"/>
                </a:solidFill>
              </a:rPr>
              <a:t>MSF-ADV</a:t>
            </a:r>
          </a:p>
        </p:txBody>
      </p:sp>
      <p:sp>
        <p:nvSpPr>
          <p:cNvPr id="22" name="Rounded Rectangle 21"/>
          <p:cNvSpPr/>
          <p:nvPr/>
        </p:nvSpPr>
        <p:spPr>
          <a:xfrm>
            <a:off x="5410635" y="2788920"/>
            <a:ext cx="1395113" cy="868680"/>
          </a:xfrm>
          <a:prstGeom prst="roundRect">
            <a:avLst>
              <a:gd name="adj" fmla="val 12000"/>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dynamic patches</a:t>
            </a:r>
          </a:p>
          <a:p>
            <a:pPr algn="ctr"/>
            <a:r>
              <a:rPr sz="1200" b="0" i="0">
                <a:solidFill>
                  <a:srgbClr val="FFFFFF"/>
                </a:solidFill>
              </a:rPr>
              <a:t>against MOT</a:t>
            </a:r>
          </a:p>
        </p:txBody>
      </p:sp>
      <p:sp>
        <p:nvSpPr>
          <p:cNvPr id="23" name="Rounded Rectangle 22"/>
          <p:cNvSpPr/>
          <p:nvPr/>
        </p:nvSpPr>
        <p:spPr>
          <a:xfrm>
            <a:off x="7006916" y="2788920"/>
            <a:ext cx="1395113" cy="868680"/>
          </a:xfrm>
          <a:prstGeom prst="roundRect">
            <a:avLst>
              <a:gd name="adj" fmla="val 12000"/>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LiDAR-induced</a:t>
            </a:r>
          </a:p>
          <a:p>
            <a:pPr algn="ctr"/>
            <a:r>
              <a:rPr sz="1200" b="0" i="0">
                <a:solidFill>
                  <a:srgbClr val="FFFFFF"/>
                </a:solidFill>
              </a:rPr>
              <a:t>false trajectories</a:t>
            </a:r>
          </a:p>
        </p:txBody>
      </p:sp>
      <p:sp>
        <p:nvSpPr>
          <p:cNvPr id="24" name="Rounded Rectangle 23"/>
          <p:cNvSpPr/>
          <p:nvPr/>
        </p:nvSpPr>
        <p:spPr>
          <a:xfrm>
            <a:off x="8603197" y="2788920"/>
            <a:ext cx="1395113" cy="868680"/>
          </a:xfrm>
          <a:prstGeom prst="roundRect">
            <a:avLst>
              <a:gd name="adj" fmla="val 12000"/>
            </a:avLst>
          </a:prstGeom>
          <a:solidFill>
            <a:srgbClr val="7B3FA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adversarial driving</a:t>
            </a:r>
          </a:p>
          <a:p>
            <a:pPr algn="ctr"/>
            <a:r>
              <a:rPr sz="1200" b="0" i="0">
                <a:solidFill>
                  <a:srgbClr val="FFFFFF"/>
                </a:solidFill>
              </a:rPr>
              <a:t>maneuvers (Acero)</a:t>
            </a:r>
          </a:p>
        </p:txBody>
      </p:sp>
      <p:sp>
        <p:nvSpPr>
          <p:cNvPr id="25" name="Rounded Rectangle 24"/>
          <p:cNvSpPr/>
          <p:nvPr/>
        </p:nvSpPr>
        <p:spPr>
          <a:xfrm>
            <a:off x="10199478" y="2788920"/>
            <a:ext cx="1395113" cy="868680"/>
          </a:xfrm>
          <a:prstGeom prst="roundRect">
            <a:avLst>
              <a:gd name="adj" fmla="val 12000"/>
            </a:avLst>
          </a:prstGeom>
          <a:solidFill>
            <a:srgbClr val="7B3FA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200" b="0" i="0">
                <a:solidFill>
                  <a:srgbClr val="FFFFFF"/>
                </a:solidFill>
              </a:rPr>
              <a:t>dirty road patch</a:t>
            </a:r>
          </a:p>
          <a:p>
            <a:pPr algn="ctr"/>
            <a:r>
              <a:rPr sz="1200" b="0" i="0">
                <a:solidFill>
                  <a:srgbClr val="FFFFFF"/>
                </a:solidFill>
              </a:rPr>
              <a:t>(lane centering)</a:t>
            </a:r>
          </a:p>
        </p:txBody>
      </p:sp>
      <p:sp>
        <p:nvSpPr>
          <p:cNvPr id="26" name="TextBox 25"/>
          <p:cNvSpPr txBox="1"/>
          <p:nvPr/>
        </p:nvSpPr>
        <p:spPr>
          <a:xfrm>
            <a:off x="621792" y="3749039"/>
            <a:ext cx="10972800" cy="365760"/>
          </a:xfrm>
          <a:prstGeom prst="rect">
            <a:avLst/>
          </a:prstGeom>
          <a:noFill/>
        </p:spPr>
        <p:txBody>
          <a:bodyPr wrap="square" lIns="45720" tIns="27432" rIns="45720" bIns="27432">
            <a:spAutoFit/>
          </a:bodyPr>
          <a:lstStyle/>
          <a:p>
            <a:r>
              <a:rPr sz="1400" b="0" i="1">
                <a:solidFill>
                  <a:srgbClr val="7F7F7F"/>
                </a:solidFill>
              </a:rPr>
              <a:t>attack entry points covered today</a:t>
            </a:r>
          </a:p>
        </p:txBody>
      </p:sp>
      <p:sp>
        <p:nvSpPr>
          <p:cNvPr id="27" name="TextBox 26"/>
          <p:cNvSpPr txBox="1"/>
          <p:nvPr/>
        </p:nvSpPr>
        <p:spPr>
          <a:xfrm>
            <a:off x="621792" y="4343400"/>
            <a:ext cx="10972800" cy="2011680"/>
          </a:xfrm>
          <a:prstGeom prst="rect">
            <a:avLst/>
          </a:prstGeom>
          <a:noFill/>
        </p:spPr>
        <p:txBody>
          <a:bodyPr wrap="square" lIns="45720" tIns="27432" rIns="45720" bIns="27432">
            <a:spAutoFit/>
          </a:bodyPr>
          <a:lstStyle/>
          <a:p>
            <a:pPr>
              <a:spcAft>
                <a:spcPts val="800"/>
              </a:spcAft>
            </a:pPr>
            <a:r>
              <a:rPr sz="2200" b="0" i="0">
                <a:solidFill>
                  <a:srgbClr val="404040"/>
                </a:solidFill>
              </a:rPr>
              <a:t>•  Errors injected early may be </a:t>
            </a:r>
            <a:r>
              <a:rPr sz="2200" b="1" i="0">
                <a:solidFill>
                  <a:srgbClr val="404040"/>
                </a:solidFill>
              </a:rPr>
              <a:t>filtered</a:t>
            </a:r>
            <a:r>
              <a:rPr sz="2200" b="0" i="0">
                <a:solidFill>
                  <a:srgbClr val="404040"/>
                </a:solidFill>
              </a:rPr>
              <a:t> (a tracker smooths one bad frame) or </a:t>
            </a:r>
            <a:r>
              <a:rPr sz="2200" b="1" i="0">
                <a:solidFill>
                  <a:srgbClr val="404040"/>
                </a:solidFill>
              </a:rPr>
              <a:t>amplified</a:t>
            </a:r>
            <a:r>
              <a:rPr sz="2200" b="0" i="0">
                <a:solidFill>
                  <a:srgbClr val="404040"/>
                </a:solidFill>
              </a:rPr>
              <a:t> (a wrong lane center steers the car)</a:t>
            </a:r>
          </a:p>
          <a:p>
            <a:pPr>
              <a:spcAft>
                <a:spcPts val="800"/>
              </a:spcAft>
            </a:pPr>
            <a:r>
              <a:rPr sz="2200" b="0" i="0">
                <a:solidFill>
                  <a:srgbClr val="404040"/>
                </a:solidFill>
              </a:rPr>
              <a:t>•  The attacker chooses the weakest layer, not the one we trained adversarially in L4.1</a:t>
            </a:r>
          </a:p>
          <a:p>
            <a:pPr>
              <a:spcAft>
                <a:spcPts val="800"/>
              </a:spcAft>
            </a:pPr>
            <a:r>
              <a:rPr sz="2200" b="0" i="0">
                <a:solidFill>
                  <a:srgbClr val="404040"/>
                </a:solidFill>
              </a:rPr>
              <a:t>•  A fair security evaluation therefore measures the </a:t>
            </a:r>
            <a:r>
              <a:rPr sz="2200" b="1" i="0">
                <a:solidFill>
                  <a:srgbClr val="404040"/>
                </a:solidFill>
              </a:rPr>
              <a:t>outcome at the controller</a:t>
            </a:r>
            <a:r>
              <a:rPr sz="2200" b="0" i="0">
                <a:solidFill>
                  <a:srgbClr val="404040"/>
                </a:solidFill>
              </a:rPr>
              <a:t>, not only model accuracy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Threat Model Dimensions for AD Attacks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5</a:t>
            </a:fld>
            <a:endParaRPr lang="en-US"/>
          </a:p>
        </p:txBody>
      </p:sp>
      <p:graphicFrame>
        <p:nvGraphicFramePr>
          <p:cNvPr id="6" name="Table 5"/>
          <p:cNvGraphicFramePr>
            <a:graphicFrameLocks noGrp="1"/>
          </p:cNvGraphicFramePr>
          <p:nvPr/>
        </p:nvGraphicFramePr>
        <p:xfrm>
          <a:off x="621792" y="1371600"/>
          <a:ext cx="10972799" cy="4800600"/>
        </p:xfrm>
        <a:graphic>
          <a:graphicData uri="http://schemas.openxmlformats.org/drawingml/2006/table">
            <a:tbl>
              <a:tblPr firstRow="1" bandRow="1">
                <a:tableStyleId>{5C22544A-7EE6-4342-B048-85BDC9FD1C3A}</a:tableStyleId>
              </a:tblPr>
              <a:tblGrid>
                <a:gridCol w="1737359">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960120">
                <a:tc>
                  <a:txBody>
                    <a:bodyPr/>
                    <a:lstStyle/>
                    <a:p>
                      <a:r>
                        <a:rPr sz="1700" b="1" i="0">
                          <a:solidFill>
                            <a:srgbClr val="FFFFFF"/>
                          </a:solidFill>
                        </a:rPr>
                        <a:t>Dimension</a:t>
                      </a:r>
                    </a:p>
                  </a:txBody>
                  <a:tcPr marL="73152" marR="73152" marT="36576" marB="36576" anchor="ctr">
                    <a:solidFill>
                      <a:srgbClr val="121981"/>
                    </a:solidFill>
                  </a:tcPr>
                </a:tc>
                <a:tc>
                  <a:txBody>
                    <a:bodyPr/>
                    <a:lstStyle/>
                    <a:p>
                      <a:r>
                        <a:rPr sz="1700" b="1" i="0">
                          <a:solidFill>
                            <a:srgbClr val="FFFFFF"/>
                          </a:solidFill>
                        </a:rPr>
                        <a:t>Options</a:t>
                      </a:r>
                    </a:p>
                  </a:txBody>
                  <a:tcPr marL="73152" marR="73152" marT="36576" marB="36576" anchor="ctr">
                    <a:solidFill>
                      <a:srgbClr val="121981"/>
                    </a:solidFill>
                  </a:tcPr>
                </a:tc>
                <a:tc>
                  <a:txBody>
                    <a:bodyPr/>
                    <a:lstStyle/>
                    <a:p>
                      <a:r>
                        <a:rPr sz="1700" b="1" i="0">
                          <a:solidFill>
                            <a:srgbClr val="FFFFFF"/>
                          </a:solidFill>
                        </a:rPr>
                        <a:t>AD examples in this lecture</a:t>
                      </a:r>
                    </a:p>
                  </a:txBody>
                  <a:tcPr marL="73152" marR="73152" marT="36576" marB="36576" anchor="ctr">
                    <a:solidFill>
                      <a:srgbClr val="121981"/>
                    </a:solidFill>
                  </a:tcPr>
                </a:tc>
                <a:extLst>
                  <a:ext uri="{0D108BD9-81ED-4DB2-BD59-A6C34878D82A}">
                    <a16:rowId xmlns:a16="http://schemas.microsoft.com/office/drawing/2014/main" val="10000"/>
                  </a:ext>
                </a:extLst>
              </a:tr>
              <a:tr h="960120">
                <a:tc>
                  <a:txBody>
                    <a:bodyPr/>
                    <a:lstStyle/>
                    <a:p>
                      <a:r>
                        <a:rPr sz="1700" b="1" i="0">
                          <a:solidFill>
                            <a:srgbClr val="404040"/>
                          </a:solidFill>
                        </a:rPr>
                        <a:t>Attack channel</a:t>
                      </a:r>
                    </a:p>
                  </a:txBody>
                  <a:tcPr marL="73152" marR="73152" marT="36576" marB="36576" anchor="ctr">
                    <a:solidFill>
                      <a:srgbClr val="FFFFFF"/>
                    </a:solidFill>
                  </a:tcPr>
                </a:tc>
                <a:tc>
                  <a:txBody>
                    <a:bodyPr/>
                    <a:lstStyle/>
                    <a:p>
                      <a:r>
                        <a:rPr sz="1700" b="0" i="0">
                          <a:solidFill>
                            <a:srgbClr val="404040"/>
                          </a:solidFill>
                        </a:rPr>
                        <a:t>digital · physical sensor (laser, projector) · physical object · V2X message · driving behavior</a:t>
                      </a:r>
                    </a:p>
                  </a:txBody>
                  <a:tcPr marL="73152" marR="73152" marT="36576" marB="36576" anchor="ctr">
                    <a:solidFill>
                      <a:srgbClr val="FFFFFF"/>
                    </a:solidFill>
                  </a:tcPr>
                </a:tc>
                <a:tc>
                  <a:txBody>
                    <a:bodyPr/>
                    <a:lstStyle/>
                    <a:p>
                      <a:r>
                        <a:rPr sz="1700" b="0" i="0">
                          <a:solidFill>
                            <a:srgbClr val="404040"/>
                          </a:solidFill>
                        </a:rPr>
                        <a:t>laser spoofing; adversarial 3D-printed object; fabricated V2X features; Acero maneuvers</a:t>
                      </a:r>
                    </a:p>
                  </a:txBody>
                  <a:tcPr marL="73152" marR="73152" marT="36576" marB="36576" anchor="ctr">
                    <a:solidFill>
                      <a:srgbClr val="FFFFFF"/>
                    </a:solidFill>
                  </a:tcPr>
                </a:tc>
                <a:extLst>
                  <a:ext uri="{0D108BD9-81ED-4DB2-BD59-A6C34878D82A}">
                    <a16:rowId xmlns:a16="http://schemas.microsoft.com/office/drawing/2014/main" val="10001"/>
                  </a:ext>
                </a:extLst>
              </a:tr>
              <a:tr h="960120">
                <a:tc>
                  <a:txBody>
                    <a:bodyPr/>
                    <a:lstStyle/>
                    <a:p>
                      <a:r>
                        <a:rPr sz="1700" b="1" i="0">
                          <a:solidFill>
                            <a:srgbClr val="404040"/>
                          </a:solidFill>
                        </a:rPr>
                        <a:t>Attacker knowledge</a:t>
                      </a:r>
                    </a:p>
                  </a:txBody>
                  <a:tcPr marL="73152" marR="73152" marT="36576" marB="36576" anchor="ctr">
                    <a:solidFill>
                      <a:srgbClr val="F2F2F2"/>
                    </a:solidFill>
                  </a:tcPr>
                </a:tc>
                <a:tc>
                  <a:txBody>
                    <a:bodyPr/>
                    <a:lstStyle/>
                    <a:p>
                      <a:r>
                        <a:rPr sz="1700" b="0" i="0">
                          <a:solidFill>
                            <a:srgbClr val="404040"/>
                          </a:solidFill>
                        </a:rPr>
                        <a:t>white-box · gray-box · black-box</a:t>
                      </a:r>
                    </a:p>
                  </a:txBody>
                  <a:tcPr marL="73152" marR="73152" marT="36576" marB="36576" anchor="ctr">
                    <a:solidFill>
                      <a:srgbClr val="F2F2F2"/>
                    </a:solidFill>
                  </a:tcPr>
                </a:tc>
                <a:tc>
                  <a:txBody>
                    <a:bodyPr/>
                    <a:lstStyle/>
                    <a:p>
                      <a:r>
                        <a:rPr sz="1700" b="0" i="0">
                          <a:solidFill>
                            <a:srgbClr val="404040"/>
                          </a:solidFill>
                        </a:rPr>
                        <a:t>white-box on open stacks (Apollo, Autoware); black-box spoofing (Sun et al.)</a:t>
                      </a:r>
                    </a:p>
                  </a:txBody>
                  <a:tcPr marL="73152" marR="73152" marT="36576" marB="36576" anchor="ctr">
                    <a:solidFill>
                      <a:srgbClr val="F2F2F2"/>
                    </a:solidFill>
                  </a:tcPr>
                </a:tc>
                <a:extLst>
                  <a:ext uri="{0D108BD9-81ED-4DB2-BD59-A6C34878D82A}">
                    <a16:rowId xmlns:a16="http://schemas.microsoft.com/office/drawing/2014/main" val="10002"/>
                  </a:ext>
                </a:extLst>
              </a:tr>
              <a:tr h="960120">
                <a:tc>
                  <a:txBody>
                    <a:bodyPr/>
                    <a:lstStyle/>
                    <a:p>
                      <a:r>
                        <a:rPr sz="1700" b="1" i="0">
                          <a:solidFill>
                            <a:srgbClr val="404040"/>
                          </a:solidFill>
                        </a:rPr>
                        <a:t>Goal</a:t>
                      </a:r>
                    </a:p>
                  </a:txBody>
                  <a:tcPr marL="73152" marR="73152" marT="36576" marB="36576" anchor="ctr">
                    <a:solidFill>
                      <a:srgbClr val="FFFFFF"/>
                    </a:solidFill>
                  </a:tcPr>
                </a:tc>
                <a:tc>
                  <a:txBody>
                    <a:bodyPr/>
                    <a:lstStyle/>
                    <a:p>
                      <a:r>
                        <a:rPr sz="1700" b="0" i="0">
                          <a:solidFill>
                            <a:srgbClr val="404040"/>
                          </a:solidFill>
                        </a:rPr>
                        <a:t>hide an object (false negative) · create a phantom (false positive) · mislead class or trajectory · degrade tracking or control</a:t>
                      </a:r>
                    </a:p>
                  </a:txBody>
                  <a:tcPr marL="73152" marR="73152" marT="36576" marB="36576" anchor="ctr">
                    <a:solidFill>
                      <a:srgbClr val="FFFFFF"/>
                    </a:solidFill>
                  </a:tcPr>
                </a:tc>
                <a:tc>
                  <a:txBody>
                    <a:bodyPr/>
                    <a:lstStyle/>
                    <a:p>
                      <a:r>
                        <a:rPr sz="1700" b="0" i="0">
                          <a:solidFill>
                            <a:srgbClr val="404040"/>
                          </a:solidFill>
                        </a:rPr>
                        <a:t>vehicle hiding; phantom obstacle; wrong predicted trajectory; lane departure</a:t>
                      </a:r>
                    </a:p>
                  </a:txBody>
                  <a:tcPr marL="73152" marR="73152" marT="36576" marB="36576" anchor="ctr">
                    <a:solidFill>
                      <a:srgbClr val="FFFFFF"/>
                    </a:solidFill>
                  </a:tcPr>
                </a:tc>
                <a:extLst>
                  <a:ext uri="{0D108BD9-81ED-4DB2-BD59-A6C34878D82A}">
                    <a16:rowId xmlns:a16="http://schemas.microsoft.com/office/drawing/2014/main" val="10003"/>
                  </a:ext>
                </a:extLst>
              </a:tr>
              <a:tr h="960120">
                <a:tc>
                  <a:txBody>
                    <a:bodyPr/>
                    <a:lstStyle/>
                    <a:p>
                      <a:r>
                        <a:rPr sz="1700" b="1" i="0">
                          <a:solidFill>
                            <a:srgbClr val="404040"/>
                          </a:solidFill>
                        </a:rPr>
                        <a:t>Constraints</a:t>
                      </a:r>
                    </a:p>
                  </a:txBody>
                  <a:tcPr marL="73152" marR="73152" marT="36576" marB="36576" anchor="ctr">
                    <a:solidFill>
                      <a:srgbClr val="F2F2F2"/>
                    </a:solidFill>
                  </a:tcPr>
                </a:tc>
                <a:tc>
                  <a:txBody>
                    <a:bodyPr/>
                    <a:lstStyle/>
                    <a:p>
                      <a:r>
                        <a:rPr sz="1700" b="0" i="0">
                          <a:solidFill>
                            <a:srgbClr val="404040"/>
                          </a:solidFill>
                        </a:rPr>
                        <a:t>stealth · cost · physical realizability · timing (attack must be on-line)</a:t>
                      </a:r>
                    </a:p>
                  </a:txBody>
                  <a:tcPr marL="73152" marR="73152" marT="36576" marB="36576" anchor="ctr">
                    <a:solidFill>
                      <a:srgbClr val="F2F2F2"/>
                    </a:solidFill>
                  </a:tcPr>
                </a:tc>
                <a:tc>
                  <a:txBody>
                    <a:bodyPr/>
                    <a:lstStyle/>
                    <a:p>
                      <a:r>
                        <a:rPr sz="1700" b="0" i="0">
                          <a:solidFill>
                            <a:srgbClr val="404040"/>
                          </a:solidFill>
                        </a:rPr>
                        <a:t>70 spoofed points; 0.3 m objects; patch on a road; normal-looking driving</a:t>
                      </a:r>
                    </a:p>
                  </a:txBody>
                  <a:tcPr marL="73152" marR="73152" marT="36576" marB="36576" anchor="ctr">
                    <a:solidFill>
                      <a:srgbClr val="F2F2F2"/>
                    </a:solidFill>
                  </a:tcPr>
                </a:tc>
                <a:extLst>
                  <a:ext uri="{0D108BD9-81ED-4DB2-BD59-A6C34878D82A}">
                    <a16:rowId xmlns:a16="http://schemas.microsoft.com/office/drawing/2014/main" val="10004"/>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Taxonomy adapted from L4.1 and the surveys cited in the references.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Three Levels of Attack Success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6</a:t>
            </a:fld>
            <a:endParaRPr lang="en-US"/>
          </a:p>
        </p:txBody>
      </p:sp>
      <p:sp>
        <p:nvSpPr>
          <p:cNvPr id="6" name="Rectangle 5"/>
          <p:cNvSpPr/>
          <p:nvPr/>
        </p:nvSpPr>
        <p:spPr>
          <a:xfrm>
            <a:off x="621792" y="1417320"/>
            <a:ext cx="1737360" cy="1371600"/>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400" b="1" i="0">
                <a:solidFill>
                  <a:srgbClr val="FFFFFF"/>
                </a:solidFill>
              </a:rPr>
              <a:t>Level 1</a:t>
            </a:r>
          </a:p>
        </p:txBody>
      </p:sp>
      <p:sp>
        <p:nvSpPr>
          <p:cNvPr id="7" name="Rectangle 6"/>
          <p:cNvSpPr/>
          <p:nvPr/>
        </p:nvSpPr>
        <p:spPr>
          <a:xfrm>
            <a:off x="2359152" y="1417320"/>
            <a:ext cx="9235440" cy="13716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1800" b="1" i="0">
                <a:solidFill>
                  <a:srgbClr val="404040"/>
                </a:solidFill>
              </a:rPr>
              <a:t>Model-output error</a:t>
            </a:r>
          </a:p>
          <a:p>
            <a:pPr algn="l"/>
            <a:r>
              <a:rPr sz="1800" b="0" i="0">
                <a:solidFill>
                  <a:srgbClr val="404040"/>
                </a:solidFill>
              </a:rPr>
              <a:t>A frame is misclassified, an object is missed, or a phantom appears</a:t>
            </a:r>
          </a:p>
          <a:p>
            <a:pPr algn="l"/>
            <a:r>
              <a:rPr sz="1800" b="0" i="0">
                <a:solidFill>
                  <a:srgbClr val="404040"/>
                </a:solidFill>
              </a:rPr>
              <a:t>metric: attack success rate, mAP drop</a:t>
            </a:r>
          </a:p>
        </p:txBody>
      </p:sp>
      <p:sp>
        <p:nvSpPr>
          <p:cNvPr id="8" name="Rectangle 7"/>
          <p:cNvSpPr/>
          <p:nvPr/>
        </p:nvSpPr>
        <p:spPr>
          <a:xfrm>
            <a:off x="621792" y="3017520"/>
            <a:ext cx="1737360" cy="1371600"/>
          </a:xfrm>
          <a:prstGeom prst="rect">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400" b="1" i="0">
                <a:solidFill>
                  <a:srgbClr val="FFFFFF"/>
                </a:solidFill>
              </a:rPr>
              <a:t>Level 2</a:t>
            </a:r>
          </a:p>
        </p:txBody>
      </p:sp>
      <p:sp>
        <p:nvSpPr>
          <p:cNvPr id="9" name="Rectangle 8"/>
          <p:cNvSpPr/>
          <p:nvPr/>
        </p:nvSpPr>
        <p:spPr>
          <a:xfrm>
            <a:off x="2359152" y="3017520"/>
            <a:ext cx="9235440" cy="13716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1800" b="1" i="0">
                <a:solidFill>
                  <a:srgbClr val="404040"/>
                </a:solidFill>
              </a:rPr>
              <a:t>Persistent perception failure</a:t>
            </a:r>
          </a:p>
          <a:p>
            <a:pPr algn="l"/>
            <a:r>
              <a:rPr sz="1800" b="0" i="0">
                <a:solidFill>
                  <a:srgbClr val="404040"/>
                </a:solidFill>
              </a:rPr>
              <a:t>The error survives tracking and fusion over many frames</a:t>
            </a:r>
          </a:p>
          <a:p>
            <a:pPr algn="l"/>
            <a:r>
              <a:rPr sz="1800" b="0" i="0">
                <a:solidFill>
                  <a:srgbClr val="404040"/>
                </a:solidFill>
              </a:rPr>
              <a:t>metric: track loss, ID switches, duration of failure</a:t>
            </a:r>
          </a:p>
        </p:txBody>
      </p:sp>
      <p:sp>
        <p:nvSpPr>
          <p:cNvPr id="10" name="Rectangle 9"/>
          <p:cNvSpPr/>
          <p:nvPr/>
        </p:nvSpPr>
        <p:spPr>
          <a:xfrm>
            <a:off x="621792" y="4617720"/>
            <a:ext cx="1737360" cy="1371600"/>
          </a:xfrm>
          <a:prstGeom prst="rect">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400" b="1" i="0">
                <a:solidFill>
                  <a:srgbClr val="FFFFFF"/>
                </a:solidFill>
              </a:rPr>
              <a:t>Level 3</a:t>
            </a:r>
          </a:p>
        </p:txBody>
      </p:sp>
      <p:sp>
        <p:nvSpPr>
          <p:cNvPr id="11" name="Rectangle 10"/>
          <p:cNvSpPr/>
          <p:nvPr/>
        </p:nvSpPr>
        <p:spPr>
          <a:xfrm>
            <a:off x="2359152" y="4617720"/>
            <a:ext cx="9235440" cy="13716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1800" b="1" i="0">
                <a:solidFill>
                  <a:srgbClr val="404040"/>
                </a:solidFill>
              </a:rPr>
              <a:t>Closed-loop safety violation</a:t>
            </a:r>
          </a:p>
          <a:p>
            <a:pPr algn="l"/>
            <a:r>
              <a:rPr sz="1800" b="0" i="0">
                <a:solidFill>
                  <a:srgbClr val="404040"/>
                </a:solidFill>
              </a:rPr>
              <a:t>The vehicle collides, leaves its lane, or brakes hard</a:t>
            </a:r>
          </a:p>
          <a:p>
            <a:pPr algn="l"/>
            <a:r>
              <a:rPr sz="1800" b="0" i="0">
                <a:solidFill>
                  <a:srgbClr val="404040"/>
                </a:solidFill>
              </a:rPr>
              <a:t>metric: collision rate, time to violation, rule violations</a:t>
            </a:r>
          </a:p>
        </p:txBody>
      </p:sp>
      <p:sp>
        <p:nvSpPr>
          <p:cNvPr id="12" name="TextBox 11"/>
          <p:cNvSpPr txBox="1"/>
          <p:nvPr/>
        </p:nvSpPr>
        <p:spPr>
          <a:xfrm>
            <a:off x="621792" y="6217920"/>
            <a:ext cx="10972800" cy="274320"/>
          </a:xfrm>
          <a:prstGeom prst="rect">
            <a:avLst/>
          </a:prstGeom>
          <a:noFill/>
        </p:spPr>
        <p:txBody>
          <a:bodyPr wrap="square" lIns="45720" tIns="27432" rIns="45720" bIns="27432">
            <a:spAutoFit/>
          </a:bodyPr>
          <a:lstStyle/>
          <a:p>
            <a:r>
              <a:rPr sz="1400" b="0" i="1">
                <a:solidFill>
                  <a:srgbClr val="7F7F7F"/>
                </a:solidFill>
              </a:rPr>
              <a:t>stronger claims need more evidence: level 1 does not imply level 2, and level 2 does not imply level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Recap and the AD attack surface</a:t>
            </a:r>
          </a:p>
          <a:p>
            <a:pPr>
              <a:spcBef>
                <a:spcPts val="1000"/>
              </a:spcBef>
            </a:pPr>
            <a:r>
              <a:rPr sz="2800" b="1">
                <a:solidFill>
                  <a:srgbClr val="FF0000"/>
                </a:solidFill>
              </a:rPr>
              <a:t>Attacks on object tracking</a:t>
            </a:r>
          </a:p>
          <a:p>
            <a:pPr>
              <a:spcBef>
                <a:spcPts val="1000"/>
              </a:spcBef>
            </a:pPr>
            <a:r>
              <a:rPr sz="2800"/>
              <a:t>Attacks on LiDAR perception</a:t>
            </a:r>
          </a:p>
          <a:p>
            <a:pPr>
              <a:spcBef>
                <a:spcPts val="1000"/>
              </a:spcBef>
            </a:pPr>
            <a:r>
              <a:rPr sz="2800"/>
              <a:t>Is sensor fusion safe?</a:t>
            </a:r>
          </a:p>
          <a:p>
            <a:pPr>
              <a:spcBef>
                <a:spcPts val="1000"/>
              </a:spcBef>
            </a:pPr>
            <a:r>
              <a:rPr sz="2800"/>
              <a:t>From perception errors to driving consequences</a:t>
            </a:r>
          </a:p>
          <a:p>
            <a:pPr>
              <a:spcBef>
                <a:spcPts val="1000"/>
              </a:spcBef>
            </a:pPr>
            <a:r>
              <a:rPr sz="2800"/>
              <a:t>Defenses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Detection vs. Multi-Object Tracking</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8</a:t>
            </a:fld>
            <a:endParaRPr lang="en-US"/>
          </a:p>
        </p:txBody>
      </p:sp>
      <p:sp>
        <p:nvSpPr>
          <p:cNvPr id="6" name="Rounded Rectangle 5"/>
          <p:cNvSpPr/>
          <p:nvPr/>
        </p:nvSpPr>
        <p:spPr>
          <a:xfrm>
            <a:off x="621792" y="1463040"/>
            <a:ext cx="1638300" cy="10058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Camera frames</a:t>
            </a:r>
          </a:p>
        </p:txBody>
      </p:sp>
      <p:cxnSp>
        <p:nvCxnSpPr>
          <p:cNvPr id="7" name="Connector 6"/>
          <p:cNvCxnSpPr/>
          <p:nvPr/>
        </p:nvCxnSpPr>
        <p:spPr>
          <a:xfrm>
            <a:off x="2278380" y="1965960"/>
            <a:ext cx="19202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88692" y="1463040"/>
            <a:ext cx="1638300" cy="10058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Detector</a:t>
            </a:r>
          </a:p>
          <a:p>
            <a:pPr algn="ctr"/>
            <a:r>
              <a:rPr sz="1500" b="0" i="0">
                <a:solidFill>
                  <a:srgbClr val="404040"/>
                </a:solidFill>
              </a:rPr>
              <a:t>(YOLO, ...)</a:t>
            </a:r>
          </a:p>
        </p:txBody>
      </p:sp>
      <p:cxnSp>
        <p:nvCxnSpPr>
          <p:cNvPr id="9" name="Connector 8"/>
          <p:cNvCxnSpPr/>
          <p:nvPr/>
        </p:nvCxnSpPr>
        <p:spPr>
          <a:xfrm>
            <a:off x="4145280" y="1965960"/>
            <a:ext cx="19202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355592" y="1463040"/>
            <a:ext cx="1638300" cy="10058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Boxes per frame</a:t>
            </a:r>
          </a:p>
        </p:txBody>
      </p:sp>
      <p:cxnSp>
        <p:nvCxnSpPr>
          <p:cNvPr id="11" name="Connector 10"/>
          <p:cNvCxnSpPr/>
          <p:nvPr/>
        </p:nvCxnSpPr>
        <p:spPr>
          <a:xfrm>
            <a:off x="6012180" y="1965960"/>
            <a:ext cx="19202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6222492" y="1463040"/>
            <a:ext cx="1638300" cy="100584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Association</a:t>
            </a:r>
          </a:p>
          <a:p>
            <a:pPr algn="ctr"/>
            <a:r>
              <a:rPr sz="1500" b="0" i="0">
                <a:solidFill>
                  <a:srgbClr val="404040"/>
                </a:solidFill>
              </a:rPr>
              <a:t>(Hungarian)</a:t>
            </a:r>
          </a:p>
        </p:txBody>
      </p:sp>
      <p:cxnSp>
        <p:nvCxnSpPr>
          <p:cNvPr id="13" name="Connector 12"/>
          <p:cNvCxnSpPr/>
          <p:nvPr/>
        </p:nvCxnSpPr>
        <p:spPr>
          <a:xfrm>
            <a:off x="7879080" y="1965960"/>
            <a:ext cx="19202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089392" y="1463040"/>
            <a:ext cx="1638300" cy="100584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Kalman</a:t>
            </a:r>
          </a:p>
          <a:p>
            <a:pPr algn="ctr"/>
            <a:r>
              <a:rPr sz="1500" b="0" i="0">
                <a:solidFill>
                  <a:srgbClr val="404040"/>
                </a:solidFill>
              </a:rPr>
              <a:t>predict / update</a:t>
            </a:r>
          </a:p>
        </p:txBody>
      </p:sp>
      <p:cxnSp>
        <p:nvCxnSpPr>
          <p:cNvPr id="15" name="Connector 14"/>
          <p:cNvCxnSpPr/>
          <p:nvPr/>
        </p:nvCxnSpPr>
        <p:spPr>
          <a:xfrm>
            <a:off x="9745980" y="1965960"/>
            <a:ext cx="19202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9956292" y="1463040"/>
            <a:ext cx="1638300" cy="100584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Tracks with IDs</a:t>
            </a:r>
          </a:p>
        </p:txBody>
      </p:sp>
      <p:sp>
        <p:nvSpPr>
          <p:cNvPr id="17" name="TextBox 16"/>
          <p:cNvSpPr txBox="1"/>
          <p:nvPr/>
        </p:nvSpPr>
        <p:spPr>
          <a:xfrm>
            <a:off x="621792" y="2834640"/>
            <a:ext cx="10972800" cy="3474720"/>
          </a:xfrm>
          <a:prstGeom prst="rect">
            <a:avLst/>
          </a:prstGeom>
          <a:noFill/>
        </p:spPr>
        <p:txBody>
          <a:bodyPr wrap="square" lIns="45720" tIns="27432" rIns="45720" bIns="27432">
            <a:spAutoFit/>
          </a:bodyPr>
          <a:lstStyle/>
          <a:p>
            <a:pPr>
              <a:spcAft>
                <a:spcPts val="800"/>
              </a:spcAft>
            </a:pPr>
            <a:r>
              <a:rPr sz="2300" b="0" i="0">
                <a:solidFill>
                  <a:srgbClr val="404040"/>
                </a:solidFill>
              </a:rPr>
              <a:t>•  Planning consumes </a:t>
            </a:r>
            <a:r>
              <a:rPr sz="2300" b="1" i="0">
                <a:solidFill>
                  <a:srgbClr val="404040"/>
                </a:solidFill>
              </a:rPr>
              <a:t>tracks</a:t>
            </a:r>
            <a:r>
              <a:rPr sz="2300" b="0" i="0">
                <a:solidFill>
                  <a:srgbClr val="404040"/>
                </a:solidFill>
              </a:rPr>
              <a:t> (identity, velocity), not raw single-frame detections</a:t>
            </a:r>
          </a:p>
          <a:p>
            <a:pPr>
              <a:spcAft>
                <a:spcPts val="800"/>
              </a:spcAft>
            </a:pPr>
            <a:r>
              <a:rPr sz="2300" b="0" i="0">
                <a:solidFill>
                  <a:srgbClr val="404040"/>
                </a:solidFill>
              </a:rPr>
              <a:t>•  Each track is </a:t>
            </a:r>
            <a:r>
              <a:rPr sz="2300" b="1" i="0">
                <a:solidFill>
                  <a:srgbClr val="404040"/>
                </a:solidFill>
              </a:rPr>
              <a:t>predicted</a:t>
            </a:r>
            <a:r>
              <a:rPr sz="2300" b="0" i="0">
                <a:solidFill>
                  <a:srgbClr val="404040"/>
                </a:solidFill>
              </a:rPr>
              <a:t> forward with a motion model (e.g., constant velocity) and corrected by matched detections</a:t>
            </a:r>
          </a:p>
          <a:p>
            <a:pPr>
              <a:spcAft>
                <a:spcPts val="800"/>
              </a:spcAft>
            </a:pPr>
            <a:r>
              <a:rPr sz="2300" b="0" i="0">
                <a:solidFill>
                  <a:srgbClr val="404040"/>
                </a:solidFill>
              </a:rPr>
              <a:t>•  A track that is unmatched for more than </a:t>
            </a:r>
            <a:r>
              <a:rPr sz="2300" b="1" i="0">
                <a:solidFill>
                  <a:srgbClr val="404040"/>
                </a:solidFill>
              </a:rPr>
              <a:t>max_age</a:t>
            </a:r>
            <a:r>
              <a:rPr sz="2300" b="0" i="0">
                <a:solidFill>
                  <a:srgbClr val="404040"/>
                </a:solidFill>
              </a:rPr>
              <a:t> frames is deleted; new tracks are created from unmatched detections</a:t>
            </a:r>
          </a:p>
          <a:p>
            <a:pPr>
              <a:spcAft>
                <a:spcPts val="800"/>
              </a:spcAft>
            </a:pPr>
            <a:r>
              <a:rPr sz="2300" b="0" i="0">
                <a:solidFill>
                  <a:srgbClr val="404040"/>
                </a:solidFill>
              </a:rPr>
              <a:t>•  So the tracker acts as a </a:t>
            </a:r>
            <a:r>
              <a:rPr sz="2300" b="1" i="0">
                <a:solidFill>
                  <a:srgbClr val="404040"/>
                </a:solidFill>
              </a:rPr>
              <a:t>temporal low-pass filter</a:t>
            </a:r>
            <a:r>
              <a:rPr sz="2300" b="0" i="0">
                <a:solidFill>
                  <a:srgbClr val="404040"/>
                </a:solidFill>
              </a:rPr>
              <a:t>: isolated misses are bridged by prediction</a:t>
            </a:r>
          </a:p>
          <a:p>
            <a:pPr>
              <a:spcAft>
                <a:spcPts val="800"/>
              </a:spcAft>
            </a:pPr>
            <a:r>
              <a:rPr sz="2300" b="0" i="0">
                <a:solidFill>
                  <a:srgbClr val="404040"/>
                </a:solidFill>
              </a:rPr>
              <a:t>•  Consequence for the attacker: fooling the detector in one frame is not enough</a:t>
            </a:r>
          </a:p>
        </p:txBody>
      </p:sp>
      <p:sp>
        <p:nvSpPr>
          <p:cNvPr id="1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Tracking-by-detection as in SORT/ByteTrack-style trackers; Apollo and Autoware use similar designs.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Why Tracking Changes the Attack</a:t>
            </a:r>
          </a:p>
        </p:txBody>
      </p:sp>
      <p:sp>
        <p:nvSpPr>
          <p:cNvPr id="3" name="Content Placeholder 2"/>
          <p:cNvSpPr>
            <a:spLocks noGrp="1"/>
          </p:cNvSpPr>
          <p:nvPr>
            <p:ph idx="1"/>
          </p:nvPr>
        </p:nvSpPr>
        <p:spPr>
          <a:xfrm>
            <a:off x="621792" y="4654296"/>
            <a:ext cx="10972800" cy="1746504"/>
          </a:xfrm>
        </p:spPr>
        <p:txBody>
          <a:bodyPr wrap="square">
            <a:noAutofit/>
          </a:bodyPr>
          <a:lstStyle/>
          <a:p>
            <a:pPr>
              <a:spcBef>
                <a:spcPts val="500"/>
              </a:spcBef>
            </a:pPr>
            <a:r>
              <a:rPr sz="1900" b="0" i="0"/>
              <a:t>Toy model: constant-velocity object, Kalman tracker, 10 Hz, max_age = 5 frames. Suppressing detections for </a:t>
            </a:r>
            <a:r>
              <a:rPr sz="1900" b="1" i="0"/>
              <a:t>2 frames</a:t>
            </a:r>
            <a:r>
              <a:rPr sz="1900" b="0" i="0"/>
              <a:t> changes nothing; </a:t>
            </a:r>
            <a:r>
              <a:rPr sz="1900" b="1" i="0"/>
              <a:t>8 frames</a:t>
            </a:r>
            <a:r>
              <a:rPr sz="1900" b="0" i="0"/>
              <a:t> deletes the track</a:t>
            </a:r>
          </a:p>
          <a:p>
            <a:pPr>
              <a:spcBef>
                <a:spcPts val="500"/>
              </a:spcBef>
            </a:pPr>
            <a:r>
              <a:rPr sz="1900" b="0" i="0"/>
              <a:t>Real finding: detection attacks alone are often not enough: over </a:t>
            </a:r>
            <a:r>
              <a:rPr sz="1900" b="1" i="0"/>
              <a:t>98 %</a:t>
            </a:r>
            <a:r>
              <a:rPr sz="1900" b="0" i="0"/>
              <a:t> detection-attack success may be needed to change tracking outcomes (Jia et al., ICLR 2020)</a:t>
            </a:r>
          </a:p>
          <a:p>
            <a:pPr>
              <a:spcBef>
                <a:spcPts val="500"/>
              </a:spcBef>
            </a:pPr>
            <a:r>
              <a:rPr sz="1900" b="0" i="0"/>
              <a:t>Attack design must therefore reason about </a:t>
            </a:r>
            <a:r>
              <a:rPr sz="1900" b="1" i="0"/>
              <a:t>association and track management</a:t>
            </a:r>
            <a:r>
              <a:rPr sz="1900" b="0" i="0"/>
              <a:t>, not just boxes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9</a:t>
            </a:fld>
            <a:endParaRPr lang="en-US"/>
          </a:p>
        </p:txBody>
      </p:sp>
      <p:pic>
        <p:nvPicPr>
          <p:cNvPr id="7" name="Picture 6" descr="kalman_demo.png"/>
          <p:cNvPicPr>
            <a:picLocks noChangeAspect="1"/>
          </p:cNvPicPr>
          <p:nvPr/>
        </p:nvPicPr>
        <p:blipFill>
          <a:blip r:embed="rId3"/>
          <a:stretch>
            <a:fillRect/>
          </a:stretch>
        </p:blipFill>
        <p:spPr>
          <a:xfrm>
            <a:off x="1608279" y="1298447"/>
            <a:ext cx="8999824" cy="324612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toy simulation. Jia et al., Fooling Detection Alone is Not Enough, ICLR 2020.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Attacking MOT: Threat Model (WIP)</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Chen Ma, Ningfei Wang, Qi Alfred Chen, Chao Shen: Towards the Practicality of the Adversarial Attack on Object Tracking in AD</a:t>
            </a:r>
          </a:p>
          <a:p>
            <a:pPr>
              <a:spcBef>
                <a:spcPts val="800"/>
              </a:spcBef>
            </a:pPr>
            <a:r>
              <a:rPr sz="2400" b="1" i="0"/>
              <a:t>Gap</a:t>
            </a:r>
            <a:r>
              <a:rPr sz="2400" b="0" i="0"/>
              <a:t>: prior tracking attacks target a single-object tracker (Muller et al., CCS 2022) or are digital only (Jia et al., ICLR 2020); none attacks </a:t>
            </a:r>
            <a:r>
              <a:rPr sz="2400" b="1" i="0"/>
              <a:t>multi-object tracking in the physical world</a:t>
            </a:r>
          </a:p>
          <a:p>
            <a:pPr>
              <a:spcBef>
                <a:spcPts val="800"/>
              </a:spcBef>
            </a:pPr>
            <a:r>
              <a:rPr sz="2400" b="1" i="0"/>
              <a:t>Threat model</a:t>
            </a:r>
            <a:r>
              <a:rPr sz="2400" b="0" i="0"/>
              <a:t>: white-box access to the perception pipeline; </a:t>
            </a:r>
            <a:r>
              <a:rPr sz="2400" b="1" i="0"/>
              <a:t>dynamic adversarial patches</a:t>
            </a:r>
            <a:r>
              <a:rPr sz="2400" b="0" i="0"/>
              <a:t> shown on a monitor or projector</a:t>
            </a:r>
          </a:p>
          <a:p>
            <a:pPr>
              <a:spcBef>
                <a:spcPts val="800"/>
              </a:spcBef>
            </a:pPr>
            <a:r>
              <a:rPr sz="2400" b="1" i="0"/>
              <a:t>Goal</a:t>
            </a:r>
            <a:r>
              <a:rPr sz="2400" b="0" i="0"/>
              <a:t>: induce tracking errors that lead to a crash or an emergency stop</a:t>
            </a:r>
          </a:p>
          <a:p>
            <a:pPr>
              <a:spcBef>
                <a:spcPts val="800"/>
              </a:spcBef>
            </a:pPr>
            <a:r>
              <a:rPr sz="2400" b="0" i="0"/>
              <a:t>Why dynamic? A static patch cannot adapt to the tracker's state frame by frame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10</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Ma, Wang, Chen, Shen, VehicleSec 2023 (WIP). Slides: ndss-symposium.org.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Method Sketch: Beating NMS and the Tracker</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11</a:t>
            </a:fld>
            <a:endParaRPr lang="en-US"/>
          </a:p>
        </p:txBody>
      </p:sp>
      <p:sp>
        <p:nvSpPr>
          <p:cNvPr id="6" name="Rectangle 5"/>
          <p:cNvSpPr/>
          <p:nvPr/>
        </p:nvSpPr>
        <p:spPr>
          <a:xfrm>
            <a:off x="621792" y="1463040"/>
            <a:ext cx="3566160" cy="640080"/>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1  Select boxes</a:t>
            </a:r>
          </a:p>
        </p:txBody>
      </p:sp>
      <p:sp>
        <p:nvSpPr>
          <p:cNvPr id="7" name="Rectangle 6"/>
          <p:cNvSpPr/>
          <p:nvPr/>
        </p:nvSpPr>
        <p:spPr>
          <a:xfrm>
            <a:off x="621792" y="2103120"/>
            <a:ext cx="3566160" cy="219456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36576" rIns="164592" bIns="36576" rtlCol="0" anchor="t"/>
          <a:lstStyle/>
          <a:p>
            <a:pPr algn="l"/>
            <a:r>
              <a:rPr sz="1800" b="0" i="0">
                <a:solidFill>
                  <a:srgbClr val="404040"/>
                </a:solidFill>
              </a:rPr>
              <a:t>Choose which bounding boxes the patch should attack, so that the tracker's association is steered, not just one detection removed</a:t>
            </a:r>
          </a:p>
        </p:txBody>
      </p:sp>
      <p:sp>
        <p:nvSpPr>
          <p:cNvPr id="8" name="Rectangle 7"/>
          <p:cNvSpPr/>
          <p:nvPr/>
        </p:nvSpPr>
        <p:spPr>
          <a:xfrm>
            <a:off x="4325112" y="1463040"/>
            <a:ext cx="3566160" cy="640080"/>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2  Handle NMS</a:t>
            </a:r>
          </a:p>
        </p:txBody>
      </p:sp>
      <p:sp>
        <p:nvSpPr>
          <p:cNvPr id="9" name="Rectangle 8"/>
          <p:cNvSpPr/>
          <p:nvPr/>
        </p:nvSpPr>
        <p:spPr>
          <a:xfrm>
            <a:off x="4325112" y="2103120"/>
            <a:ext cx="3566160" cy="219456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36576" rIns="164592" bIns="36576" rtlCol="0" anchor="t"/>
          <a:lstStyle/>
          <a:p>
            <a:pPr algn="l"/>
            <a:r>
              <a:rPr sz="1800" b="0" i="0">
                <a:solidFill>
                  <a:srgbClr val="404040"/>
                </a:solidFill>
              </a:rPr>
              <a:t>Detector outputs pass through non-maximum suppression; the patch must shape boxes so that the intended ones survive</a:t>
            </a:r>
          </a:p>
        </p:txBody>
      </p:sp>
      <p:sp>
        <p:nvSpPr>
          <p:cNvPr id="10" name="Rectangle 9"/>
          <p:cNvSpPr/>
          <p:nvPr/>
        </p:nvSpPr>
        <p:spPr>
          <a:xfrm>
            <a:off x="8028431" y="1463040"/>
            <a:ext cx="3566160" cy="640080"/>
          </a:xfrm>
          <a:prstGeom prst="rect">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3  Balance two losses</a:t>
            </a:r>
          </a:p>
        </p:txBody>
      </p:sp>
      <p:sp>
        <p:nvSpPr>
          <p:cNvPr id="11" name="Rectangle 10"/>
          <p:cNvSpPr/>
          <p:nvPr/>
        </p:nvSpPr>
        <p:spPr>
          <a:xfrm>
            <a:off x="8028431" y="2103120"/>
            <a:ext cx="3566160" cy="219456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36576" rIns="164592" bIns="36576" rtlCol="0" anchor="t"/>
          <a:lstStyle/>
          <a:p>
            <a:pPr algn="l"/>
            <a:r>
              <a:rPr sz="1800" b="0" i="0">
                <a:solidFill>
                  <a:srgbClr val="404040"/>
                </a:solidFill>
              </a:rPr>
              <a:t>Shape / position loss and score loss conflict; a dual-loss optimization resolves the conflict</a:t>
            </a:r>
          </a:p>
        </p:txBody>
      </p:sp>
      <p:sp>
        <p:nvSpPr>
          <p:cNvPr id="12" name="TextBox 11"/>
          <p:cNvSpPr txBox="1"/>
          <p:nvPr/>
        </p:nvSpPr>
        <p:spPr>
          <a:xfrm>
            <a:off x="621792" y="4572000"/>
            <a:ext cx="10972800" cy="1645920"/>
          </a:xfrm>
          <a:prstGeom prst="rect">
            <a:avLst/>
          </a:prstGeom>
          <a:noFill/>
        </p:spPr>
        <p:txBody>
          <a:bodyPr wrap="square" lIns="45720" tIns="27432" rIns="45720" bIns="27432">
            <a:spAutoFit/>
          </a:bodyPr>
          <a:lstStyle/>
          <a:p>
            <a:pPr>
              <a:spcAft>
                <a:spcPts val="800"/>
              </a:spcAft>
            </a:pPr>
            <a:r>
              <a:rPr sz="2200" b="0" i="0">
                <a:solidFill>
                  <a:srgbClr val="404040"/>
                </a:solidFill>
              </a:rPr>
              <a:t>•  The attack optimizes over the </a:t>
            </a:r>
            <a:r>
              <a:rPr sz="2200" b="1" i="0">
                <a:solidFill>
                  <a:srgbClr val="404040"/>
                </a:solidFill>
              </a:rPr>
              <a:t>detector + NMS + tracker</a:t>
            </a:r>
            <a:r>
              <a:rPr sz="2200" b="0" i="0">
                <a:solidFill>
                  <a:srgbClr val="404040"/>
                </a:solidFill>
              </a:rPr>
              <a:t> pipeline, not over a classifier alone</a:t>
            </a:r>
          </a:p>
          <a:p>
            <a:pPr>
              <a:spcAft>
                <a:spcPts val="800"/>
              </a:spcAft>
            </a:pPr>
            <a:r>
              <a:rPr sz="2200" b="0" i="0">
                <a:solidFill>
                  <a:srgbClr val="404040"/>
                </a:solidFill>
              </a:rPr>
              <a:t>•  Non-differentiable steps (NMS, association) must be handled by design of the loss</a:t>
            </a:r>
          </a:p>
        </p:txBody>
      </p:sp>
      <p:sp>
        <p:nvSpPr>
          <p:cNvPr id="13"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Summary of Ma et al., VehicleSec 2023 (WIP) slides.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Results and How to Quote Them</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12</a:t>
            </a:fld>
            <a:endParaRPr lang="en-US"/>
          </a:p>
        </p:txBody>
      </p:sp>
      <p:sp>
        <p:nvSpPr>
          <p:cNvPr id="6" name="TextBox 5"/>
          <p:cNvSpPr txBox="1"/>
          <p:nvPr/>
        </p:nvSpPr>
        <p:spPr>
          <a:xfrm>
            <a:off x="621792" y="1417320"/>
            <a:ext cx="3657600" cy="822960"/>
          </a:xfrm>
          <a:prstGeom prst="rect">
            <a:avLst/>
          </a:prstGeom>
          <a:noFill/>
        </p:spPr>
        <p:txBody>
          <a:bodyPr wrap="square" lIns="45720" tIns="27432" rIns="45720" bIns="27432" anchor="ctr">
            <a:spAutoFit/>
          </a:bodyPr>
          <a:lstStyle/>
          <a:p>
            <a:pPr algn="ctr"/>
            <a:r>
              <a:rPr sz="5400" b="1" i="0">
                <a:solidFill>
                  <a:srgbClr val="D40805"/>
                </a:solidFill>
              </a:rPr>
              <a:t>90 %</a:t>
            </a:r>
          </a:p>
        </p:txBody>
      </p:sp>
      <p:sp>
        <p:nvSpPr>
          <p:cNvPr id="7" name="TextBox 6"/>
          <p:cNvSpPr txBox="1"/>
          <p:nvPr/>
        </p:nvSpPr>
        <p:spPr>
          <a:xfrm>
            <a:off x="621792" y="2258568"/>
            <a:ext cx="3657600" cy="640080"/>
          </a:xfrm>
          <a:prstGeom prst="rect">
            <a:avLst/>
          </a:prstGeom>
          <a:noFill/>
        </p:spPr>
        <p:txBody>
          <a:bodyPr wrap="square" lIns="45720" tIns="27432" rIns="45720" bIns="27432">
            <a:spAutoFit/>
          </a:bodyPr>
          <a:lstStyle/>
          <a:p>
            <a:pPr algn="ctr"/>
            <a:r>
              <a:rPr sz="1600" b="0" i="0">
                <a:solidFill>
                  <a:srgbClr val="404040"/>
                </a:solidFill>
              </a:rPr>
              <a:t>success rate</a:t>
            </a:r>
          </a:p>
          <a:p>
            <a:pPr algn="ctr"/>
            <a:r>
              <a:rPr sz="1600" b="0" i="0">
                <a:solidFill>
                  <a:srgbClr val="404040"/>
                </a:solidFill>
              </a:rPr>
              <a:t>YOLOv3 (Autoware.AI)</a:t>
            </a:r>
          </a:p>
        </p:txBody>
      </p:sp>
      <p:sp>
        <p:nvSpPr>
          <p:cNvPr id="8" name="TextBox 7"/>
          <p:cNvSpPr txBox="1"/>
          <p:nvPr/>
        </p:nvSpPr>
        <p:spPr>
          <a:xfrm>
            <a:off x="4279392" y="1417320"/>
            <a:ext cx="3657600" cy="822960"/>
          </a:xfrm>
          <a:prstGeom prst="rect">
            <a:avLst/>
          </a:prstGeom>
          <a:noFill/>
        </p:spPr>
        <p:txBody>
          <a:bodyPr wrap="square" lIns="45720" tIns="27432" rIns="45720" bIns="27432" anchor="ctr">
            <a:spAutoFit/>
          </a:bodyPr>
          <a:lstStyle/>
          <a:p>
            <a:pPr algn="ctr"/>
            <a:r>
              <a:rPr sz="5400" b="1" i="0">
                <a:solidFill>
                  <a:srgbClr val="D40805"/>
                </a:solidFill>
              </a:rPr>
              <a:t>80 %</a:t>
            </a:r>
          </a:p>
        </p:txBody>
      </p:sp>
      <p:sp>
        <p:nvSpPr>
          <p:cNvPr id="9" name="TextBox 8"/>
          <p:cNvSpPr txBox="1"/>
          <p:nvPr/>
        </p:nvSpPr>
        <p:spPr>
          <a:xfrm>
            <a:off x="4279392" y="2258568"/>
            <a:ext cx="3657600" cy="640080"/>
          </a:xfrm>
          <a:prstGeom prst="rect">
            <a:avLst/>
          </a:prstGeom>
          <a:noFill/>
        </p:spPr>
        <p:txBody>
          <a:bodyPr wrap="square" lIns="45720" tIns="27432" rIns="45720" bIns="27432">
            <a:spAutoFit/>
          </a:bodyPr>
          <a:lstStyle/>
          <a:p>
            <a:pPr algn="ctr"/>
            <a:r>
              <a:rPr sz="1600" b="0" i="0">
                <a:solidFill>
                  <a:srgbClr val="404040"/>
                </a:solidFill>
              </a:rPr>
              <a:t>success rate</a:t>
            </a:r>
          </a:p>
          <a:p>
            <a:pPr algn="ctr"/>
            <a:r>
              <a:rPr sz="1600" b="0" i="0">
                <a:solidFill>
                  <a:srgbClr val="404040"/>
                </a:solidFill>
              </a:rPr>
              <a:t>Apollo model</a:t>
            </a:r>
          </a:p>
        </p:txBody>
      </p:sp>
      <p:sp>
        <p:nvSpPr>
          <p:cNvPr id="10" name="TextBox 9"/>
          <p:cNvSpPr txBox="1"/>
          <p:nvPr/>
        </p:nvSpPr>
        <p:spPr>
          <a:xfrm>
            <a:off x="7936992" y="1417320"/>
            <a:ext cx="3657600" cy="822960"/>
          </a:xfrm>
          <a:prstGeom prst="rect">
            <a:avLst/>
          </a:prstGeom>
          <a:noFill/>
        </p:spPr>
        <p:txBody>
          <a:bodyPr wrap="square" lIns="45720" tIns="27432" rIns="45720" bIns="27432" anchor="ctr">
            <a:spAutoFit/>
          </a:bodyPr>
          <a:lstStyle/>
          <a:p>
            <a:pPr algn="ctr"/>
            <a:r>
              <a:rPr sz="5400" b="1" i="0">
                <a:solidFill>
                  <a:srgbClr val="121981"/>
                </a:solidFill>
              </a:rPr>
              <a:t>10</a:t>
            </a:r>
          </a:p>
        </p:txBody>
      </p:sp>
      <p:sp>
        <p:nvSpPr>
          <p:cNvPr id="11" name="TextBox 10"/>
          <p:cNvSpPr txBox="1"/>
          <p:nvPr/>
        </p:nvSpPr>
        <p:spPr>
          <a:xfrm>
            <a:off x="7936992" y="2258568"/>
            <a:ext cx="3657600" cy="640080"/>
          </a:xfrm>
          <a:prstGeom prst="rect">
            <a:avLst/>
          </a:prstGeom>
          <a:noFill/>
        </p:spPr>
        <p:txBody>
          <a:bodyPr wrap="square" lIns="45720" tIns="27432" rIns="45720" bIns="27432">
            <a:spAutoFit/>
          </a:bodyPr>
          <a:lstStyle/>
          <a:p>
            <a:pPr algn="ctr"/>
            <a:r>
              <a:rPr sz="1600" b="0" i="0">
                <a:solidFill>
                  <a:srgbClr val="404040"/>
                </a:solidFill>
              </a:rPr>
              <a:t>Berkeley Deep Drive</a:t>
            </a:r>
          </a:p>
          <a:p>
            <a:pPr algn="ctr"/>
            <a:r>
              <a:rPr sz="1600" b="0" i="0">
                <a:solidFill>
                  <a:srgbClr val="404040"/>
                </a:solidFill>
              </a:rPr>
              <a:t>video clips</a:t>
            </a:r>
          </a:p>
        </p:txBody>
      </p:sp>
      <p:sp>
        <p:nvSpPr>
          <p:cNvPr id="12" name="Rectangle 11"/>
          <p:cNvSpPr/>
          <p:nvPr/>
        </p:nvSpPr>
        <p:spPr>
          <a:xfrm>
            <a:off x="621792" y="3611880"/>
            <a:ext cx="5394960" cy="260604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What this shows</a:t>
            </a:r>
          </a:p>
          <a:p>
            <a:pPr algn="l"/>
            <a:r>
              <a:rPr sz="2000" b="0" i="0">
                <a:solidFill>
                  <a:srgbClr val="404040"/>
                </a:solidFill>
              </a:rPr>
              <a:t>A patch optimized against detector + tracker can change tracking outcomes in a (digital / preliminary) evaluation: level 1-2 evidence</a:t>
            </a:r>
          </a:p>
        </p:txBody>
      </p:sp>
      <p:sp>
        <p:nvSpPr>
          <p:cNvPr id="13" name="Rectangle 12"/>
          <p:cNvSpPr/>
          <p:nvPr/>
        </p:nvSpPr>
        <p:spPr>
          <a:xfrm>
            <a:off x="6199632" y="3611880"/>
            <a:ext cx="5394960" cy="260604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What it does not show</a:t>
            </a:r>
          </a:p>
          <a:p>
            <a:pPr algn="l"/>
            <a:r>
              <a:rPr sz="2000" b="0" i="0">
                <a:solidFill>
                  <a:srgbClr val="404040"/>
                </a:solidFill>
              </a:rPr>
              <a:t>General risk to deployed AVs; robustness of the physical patch; closed-loop crashes (future work per the authors: large-scale evaluation, physical robustness)</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Ma et al., VehicleSec 2023 (WIP): preliminary evaluation.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Recap and the AD attack surface</a:t>
            </a:r>
          </a:p>
          <a:p>
            <a:pPr>
              <a:spcBef>
                <a:spcPts val="1000"/>
              </a:spcBef>
            </a:pPr>
            <a:r>
              <a:rPr sz="2800"/>
              <a:t>Attacks on object tracking</a:t>
            </a:r>
          </a:p>
          <a:p>
            <a:pPr>
              <a:spcBef>
                <a:spcPts val="1000"/>
              </a:spcBef>
            </a:pPr>
            <a:r>
              <a:rPr sz="2800" b="1">
                <a:solidFill>
                  <a:srgbClr val="FF0000"/>
                </a:solidFill>
              </a:rPr>
              <a:t>Attacks on LiDAR perception</a:t>
            </a:r>
          </a:p>
          <a:p>
            <a:pPr>
              <a:spcBef>
                <a:spcPts val="1000"/>
              </a:spcBef>
            </a:pPr>
            <a:r>
              <a:rPr sz="2800"/>
              <a:t>Is sensor fusion safe?</a:t>
            </a:r>
          </a:p>
          <a:p>
            <a:pPr>
              <a:spcBef>
                <a:spcPts val="1000"/>
              </a:spcBef>
            </a:pPr>
            <a:r>
              <a:rPr sz="2800"/>
              <a:t>From perception errors to driving consequences</a:t>
            </a:r>
          </a:p>
          <a:p>
            <a:pPr>
              <a:spcBef>
                <a:spcPts val="1000"/>
              </a:spcBef>
            </a:pPr>
            <a:r>
              <a:rPr sz="2800"/>
              <a:t>Defenses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LiDAR Attack Surface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14</a:t>
            </a:fld>
            <a:endParaRPr lang="en-US"/>
          </a:p>
        </p:txBody>
      </p:sp>
      <p:graphicFrame>
        <p:nvGraphicFramePr>
          <p:cNvPr id="6" name="Table 5"/>
          <p:cNvGraphicFramePr>
            <a:graphicFrameLocks noGrp="1"/>
          </p:cNvGraphicFramePr>
          <p:nvPr/>
        </p:nvGraphicFramePr>
        <p:xfrm>
          <a:off x="621792" y="1371600"/>
          <a:ext cx="10972798" cy="4206240"/>
        </p:xfrm>
        <a:graphic>
          <a:graphicData uri="http://schemas.openxmlformats.org/drawingml/2006/table">
            <a:tbl>
              <a:tblPr firstRow="1" bandRow="1">
                <a:tableStyleId>{5C22544A-7EE6-4342-B048-85BDC9FD1C3A}</a:tableStyleId>
              </a:tblPr>
              <a:tblGrid>
                <a:gridCol w="1580083">
                  <a:extLst>
                    <a:ext uri="{9D8B030D-6E8A-4147-A177-3AD203B41FA5}">
                      <a16:colId xmlns:a16="http://schemas.microsoft.com/office/drawing/2014/main" val="20000"/>
                    </a:ext>
                  </a:extLst>
                </a:gridCol>
                <a:gridCol w="3686860">
                  <a:extLst>
                    <a:ext uri="{9D8B030D-6E8A-4147-A177-3AD203B41FA5}">
                      <a16:colId xmlns:a16="http://schemas.microsoft.com/office/drawing/2014/main" val="20001"/>
                    </a:ext>
                  </a:extLst>
                </a:gridCol>
                <a:gridCol w="2545689">
                  <a:extLst>
                    <a:ext uri="{9D8B030D-6E8A-4147-A177-3AD203B41FA5}">
                      <a16:colId xmlns:a16="http://schemas.microsoft.com/office/drawing/2014/main" val="20002"/>
                    </a:ext>
                  </a:extLst>
                </a:gridCol>
                <a:gridCol w="3160166">
                  <a:extLst>
                    <a:ext uri="{9D8B030D-6E8A-4147-A177-3AD203B41FA5}">
                      <a16:colId xmlns:a16="http://schemas.microsoft.com/office/drawing/2014/main" val="20003"/>
                    </a:ext>
                  </a:extLst>
                </a:gridCol>
              </a:tblGrid>
              <a:tr h="1051560">
                <a:tc>
                  <a:txBody>
                    <a:bodyPr/>
                    <a:lstStyle/>
                    <a:p>
                      <a:r>
                        <a:rPr sz="1600" b="1" i="0">
                          <a:solidFill>
                            <a:srgbClr val="FFFFFF"/>
                          </a:solidFill>
                        </a:rPr>
                        <a:t>Channel</a:t>
                      </a:r>
                    </a:p>
                  </a:txBody>
                  <a:tcPr marL="73152" marR="73152" marT="36576" marB="36576" anchor="ctr">
                    <a:solidFill>
                      <a:srgbClr val="121981"/>
                    </a:solidFill>
                  </a:tcPr>
                </a:tc>
                <a:tc>
                  <a:txBody>
                    <a:bodyPr/>
                    <a:lstStyle/>
                    <a:p>
                      <a:r>
                        <a:rPr sz="1600" b="1" i="0">
                          <a:solidFill>
                            <a:srgbClr val="FFFFFF"/>
                          </a:solidFill>
                        </a:rPr>
                        <a:t>Mechanism</a:t>
                      </a:r>
                    </a:p>
                  </a:txBody>
                  <a:tcPr marL="73152" marR="73152" marT="36576" marB="36576" anchor="ctr">
                    <a:solidFill>
                      <a:srgbClr val="121981"/>
                    </a:solidFill>
                  </a:tcPr>
                </a:tc>
                <a:tc>
                  <a:txBody>
                    <a:bodyPr/>
                    <a:lstStyle/>
                    <a:p>
                      <a:r>
                        <a:rPr sz="1600" b="1" i="0">
                          <a:solidFill>
                            <a:srgbClr val="FFFFFF"/>
                          </a:solidFill>
                        </a:rPr>
                        <a:t>Typical goal</a:t>
                      </a:r>
                    </a:p>
                  </a:txBody>
                  <a:tcPr marL="73152" marR="73152" marT="36576" marB="36576" anchor="ctr">
                    <a:solidFill>
                      <a:srgbClr val="121981"/>
                    </a:solidFill>
                  </a:tcPr>
                </a:tc>
                <a:tc>
                  <a:txBody>
                    <a:bodyPr/>
                    <a:lstStyle/>
                    <a:p>
                      <a:r>
                        <a:rPr sz="1600" b="1" i="0">
                          <a:solidFill>
                            <a:srgbClr val="FFFFFF"/>
                          </a:solidFill>
                        </a:rPr>
                        <a:t>Examples</a:t>
                      </a:r>
                    </a:p>
                  </a:txBody>
                  <a:tcPr marL="73152" marR="73152" marT="36576" marB="36576" anchor="ctr">
                    <a:solidFill>
                      <a:srgbClr val="121981"/>
                    </a:solidFill>
                  </a:tcPr>
                </a:tc>
                <a:extLst>
                  <a:ext uri="{0D108BD9-81ED-4DB2-BD59-A6C34878D82A}">
                    <a16:rowId xmlns:a16="http://schemas.microsoft.com/office/drawing/2014/main" val="10000"/>
                  </a:ext>
                </a:extLst>
              </a:tr>
              <a:tr h="1051560">
                <a:tc>
                  <a:txBody>
                    <a:bodyPr/>
                    <a:lstStyle/>
                    <a:p>
                      <a:r>
                        <a:rPr sz="1600" b="1" i="0">
                          <a:solidFill>
                            <a:srgbClr val="404040"/>
                          </a:solidFill>
                        </a:rPr>
                        <a:t>Laser</a:t>
                      </a:r>
                    </a:p>
                  </a:txBody>
                  <a:tcPr marL="73152" marR="73152" marT="36576" marB="36576" anchor="ctr">
                    <a:solidFill>
                      <a:srgbClr val="FFFFFF"/>
                    </a:solidFill>
                  </a:tcPr>
                </a:tc>
                <a:tc>
                  <a:txBody>
                    <a:bodyPr/>
                    <a:lstStyle/>
                    <a:p>
                      <a:r>
                        <a:rPr sz="1600" b="0" i="0">
                          <a:solidFill>
                            <a:srgbClr val="404040"/>
                          </a:solidFill>
                        </a:rPr>
                        <a:t>inject returns that the sensor cannot distinguish from real ones, or blind / saturate it</a:t>
                      </a:r>
                    </a:p>
                  </a:txBody>
                  <a:tcPr marL="73152" marR="73152" marT="36576" marB="36576" anchor="ctr">
                    <a:solidFill>
                      <a:srgbClr val="FFFFFF"/>
                    </a:solidFill>
                  </a:tcPr>
                </a:tc>
                <a:tc>
                  <a:txBody>
                    <a:bodyPr/>
                    <a:lstStyle/>
                    <a:p>
                      <a:r>
                        <a:rPr sz="1600" b="0" i="0">
                          <a:solidFill>
                            <a:srgbClr val="404040"/>
                          </a:solidFill>
                        </a:rPr>
                        <a:t>phantom obstacle; remove an obstacle</a:t>
                      </a:r>
                    </a:p>
                  </a:txBody>
                  <a:tcPr marL="73152" marR="73152" marT="36576" marB="36576" anchor="ctr">
                    <a:solidFill>
                      <a:srgbClr val="FFFFFF"/>
                    </a:solidFill>
                  </a:tcPr>
                </a:tc>
                <a:tc>
                  <a:txBody>
                    <a:bodyPr/>
                    <a:lstStyle/>
                    <a:p>
                      <a:r>
                        <a:rPr sz="1600" b="0" i="0">
                          <a:solidFill>
                            <a:srgbClr val="404040"/>
                          </a:solidFill>
                        </a:rPr>
                        <a:t>Cao et al. CCS 2019; Sun et al. USENIX Sec 2020; Cao et al. USENIX Sec 2023</a:t>
                      </a:r>
                    </a:p>
                  </a:txBody>
                  <a:tcPr marL="73152" marR="73152" marT="36576" marB="36576" anchor="ctr">
                    <a:solidFill>
                      <a:srgbClr val="FFFFFF"/>
                    </a:solidFill>
                  </a:tcPr>
                </a:tc>
                <a:extLst>
                  <a:ext uri="{0D108BD9-81ED-4DB2-BD59-A6C34878D82A}">
                    <a16:rowId xmlns:a16="http://schemas.microsoft.com/office/drawing/2014/main" val="10001"/>
                  </a:ext>
                </a:extLst>
              </a:tr>
              <a:tr h="1051560">
                <a:tc>
                  <a:txBody>
                    <a:bodyPr/>
                    <a:lstStyle/>
                    <a:p>
                      <a:r>
                        <a:rPr sz="1600" b="1" i="0">
                          <a:solidFill>
                            <a:srgbClr val="404040"/>
                          </a:solidFill>
                        </a:rPr>
                        <a:t>Objects in the scene</a:t>
                      </a:r>
                    </a:p>
                  </a:txBody>
                  <a:tcPr marL="73152" marR="73152" marT="36576" marB="36576" anchor="ctr">
                    <a:solidFill>
                      <a:srgbClr val="F2F2F2"/>
                    </a:solidFill>
                  </a:tcPr>
                </a:tc>
                <a:tc>
                  <a:txBody>
                    <a:bodyPr/>
                    <a:lstStyle/>
                    <a:p>
                      <a:r>
                        <a:rPr sz="1600" b="0" i="0">
                          <a:solidFill>
                            <a:srgbClr val="404040"/>
                          </a:solidFill>
                        </a:rPr>
                        <a:t>place reflective objects whose geometry fools the network</a:t>
                      </a:r>
                    </a:p>
                  </a:txBody>
                  <a:tcPr marL="73152" marR="73152" marT="36576" marB="36576" anchor="ctr">
                    <a:solidFill>
                      <a:srgbClr val="F2F2F2"/>
                    </a:solidFill>
                  </a:tcPr>
                </a:tc>
                <a:tc>
                  <a:txBody>
                    <a:bodyPr/>
                    <a:lstStyle/>
                    <a:p>
                      <a:r>
                        <a:rPr sz="1600" b="0" i="0">
                          <a:solidFill>
                            <a:srgbClr val="404040"/>
                          </a:solidFill>
                        </a:rPr>
                        <a:t>hide a vehicle; change road surface; false trajectory</a:t>
                      </a:r>
                    </a:p>
                  </a:txBody>
                  <a:tcPr marL="73152" marR="73152" marT="36576" marB="36576" anchor="ctr">
                    <a:solidFill>
                      <a:srgbClr val="F2F2F2"/>
                    </a:solidFill>
                  </a:tcPr>
                </a:tc>
                <a:tc>
                  <a:txBody>
                    <a:bodyPr/>
                    <a:lstStyle/>
                    <a:p>
                      <a:r>
                        <a:rPr sz="1600" b="0" i="0">
                          <a:solidFill>
                            <a:srgbClr val="404040"/>
                          </a:solidFill>
                        </a:rPr>
                        <a:t>Tu et al. CVPR 2020; Zhu et al. SenSys 2021; Lou et al. USENIX Sec 2024</a:t>
                      </a:r>
                    </a:p>
                  </a:txBody>
                  <a:tcPr marL="73152" marR="73152" marT="36576" marB="36576" anchor="ctr">
                    <a:solidFill>
                      <a:srgbClr val="F2F2F2"/>
                    </a:solidFill>
                  </a:tcPr>
                </a:tc>
                <a:extLst>
                  <a:ext uri="{0D108BD9-81ED-4DB2-BD59-A6C34878D82A}">
                    <a16:rowId xmlns:a16="http://schemas.microsoft.com/office/drawing/2014/main" val="10002"/>
                  </a:ext>
                </a:extLst>
              </a:tr>
              <a:tr h="1051560">
                <a:tc>
                  <a:txBody>
                    <a:bodyPr/>
                    <a:lstStyle/>
                    <a:p>
                      <a:r>
                        <a:rPr sz="1600" b="1" i="0">
                          <a:solidFill>
                            <a:srgbClr val="404040"/>
                          </a:solidFill>
                        </a:rPr>
                        <a:t>Network (V2X)</a:t>
                      </a:r>
                    </a:p>
                  </a:txBody>
                  <a:tcPr marL="73152" marR="73152" marT="36576" marB="36576" anchor="ctr">
                    <a:solidFill>
                      <a:srgbClr val="FFFFFF"/>
                    </a:solidFill>
                  </a:tcPr>
                </a:tc>
                <a:tc>
                  <a:txBody>
                    <a:bodyPr/>
                    <a:lstStyle/>
                    <a:p>
                      <a:r>
                        <a:rPr sz="1600" b="0" i="0">
                          <a:solidFill>
                            <a:srgbClr val="404040"/>
                          </a:solidFill>
                        </a:rPr>
                        <a:t>send fabricated sensor data or features to other vehicles</a:t>
                      </a:r>
                    </a:p>
                  </a:txBody>
                  <a:tcPr marL="73152" marR="73152" marT="36576" marB="36576" anchor="ctr">
                    <a:solidFill>
                      <a:srgbClr val="FFFFFF"/>
                    </a:solidFill>
                  </a:tcPr>
                </a:tc>
                <a:tc>
                  <a:txBody>
                    <a:bodyPr/>
                    <a:lstStyle/>
                    <a:p>
                      <a:r>
                        <a:rPr sz="1600" b="0" i="0">
                          <a:solidFill>
                            <a:srgbClr val="404040"/>
                          </a:solidFill>
                        </a:rPr>
                        <a:t>corrupt shared perception</a:t>
                      </a:r>
                    </a:p>
                  </a:txBody>
                  <a:tcPr marL="73152" marR="73152" marT="36576" marB="36576" anchor="ctr">
                    <a:solidFill>
                      <a:srgbClr val="FFFFFF"/>
                    </a:solidFill>
                  </a:tcPr>
                </a:tc>
                <a:tc>
                  <a:txBody>
                    <a:bodyPr/>
                    <a:lstStyle/>
                    <a:p>
                      <a:r>
                        <a:rPr sz="1600" b="0" i="0">
                          <a:solidFill>
                            <a:srgbClr val="404040"/>
                          </a:solidFill>
                        </a:rPr>
                        <a:t>Zhang et al. USENIX Sec 2024</a:t>
                      </a:r>
                    </a:p>
                  </a:txBody>
                  <a:tcPr marL="73152" marR="73152" marT="36576" marB="36576" anchor="ctr">
                    <a:solidFill>
                      <a:srgbClr val="FFFFFF"/>
                    </a:solidFill>
                  </a:tcPr>
                </a:tc>
                <a:extLst>
                  <a:ext uri="{0D108BD9-81ED-4DB2-BD59-A6C34878D82A}">
                    <a16:rowId xmlns:a16="http://schemas.microsoft.com/office/drawing/2014/main" val="10003"/>
                  </a:ext>
                </a:extLst>
              </a:tr>
            </a:tbl>
          </a:graphicData>
        </a:graphic>
      </p:graphicFrame>
      <p:sp>
        <p:nvSpPr>
          <p:cNvPr id="7" name="TextBox 6"/>
          <p:cNvSpPr txBox="1"/>
          <p:nvPr/>
        </p:nvSpPr>
        <p:spPr>
          <a:xfrm>
            <a:off x="621792" y="5669280"/>
            <a:ext cx="10972800" cy="731520"/>
          </a:xfrm>
          <a:prstGeom prst="rect">
            <a:avLst/>
          </a:prstGeom>
          <a:noFill/>
        </p:spPr>
        <p:txBody>
          <a:bodyPr wrap="square" lIns="45720" tIns="27432" rIns="45720" bIns="27432">
            <a:spAutoFit/>
          </a:bodyPr>
          <a:lstStyle/>
          <a:p>
            <a:r>
              <a:rPr sz="1800" b="0" i="0">
                <a:solidFill>
                  <a:srgbClr val="121981"/>
                </a:solidFill>
              </a:rPr>
              <a:t>LiDAR measures R = c·Δt/2 and trusts any return with the right wavelength and timing: it cannot tell a real reflection from an injected one.</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Channel taxonomy from the cited papers.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Laser Spoofing: Injecting Phantom Points</a:t>
            </a:r>
          </a:p>
        </p:txBody>
      </p:sp>
      <p:sp>
        <p:nvSpPr>
          <p:cNvPr id="3" name="Content Placeholder 2"/>
          <p:cNvSpPr>
            <a:spLocks noGrp="1"/>
          </p:cNvSpPr>
          <p:nvPr>
            <p:ph idx="1"/>
          </p:nvPr>
        </p:nvSpPr>
        <p:spPr>
          <a:xfrm>
            <a:off x="621792" y="1371600"/>
            <a:ext cx="5486400" cy="5029200"/>
          </a:xfrm>
        </p:spPr>
        <p:txBody>
          <a:bodyPr wrap="square">
            <a:noAutofit/>
          </a:bodyPr>
          <a:lstStyle/>
          <a:p>
            <a:pPr>
              <a:spcBef>
                <a:spcPts val="700"/>
              </a:spcBef>
            </a:pPr>
            <a:r>
              <a:rPr sz="2000" b="0" i="0"/>
              <a:t>A </a:t>
            </a:r>
            <a:r>
              <a:rPr sz="2000" b="1" i="0"/>
              <a:t>photodiode</a:t>
            </a:r>
            <a:r>
              <a:rPr sz="2000" b="0" i="0"/>
              <a:t> detects the LiDAR's outgoing pulse, a </a:t>
            </a:r>
            <a:r>
              <a:rPr sz="2000" b="1" i="0"/>
              <a:t>delay component</a:t>
            </a:r>
            <a:r>
              <a:rPr sz="2000" b="0" i="0"/>
              <a:t> waits, and an </a:t>
            </a:r>
            <a:r>
              <a:rPr sz="2000" b="1" i="0"/>
              <a:t>attack laser</a:t>
            </a:r>
            <a:r>
              <a:rPr sz="2000" b="0" i="0"/>
              <a:t> fires a spoofed return</a:t>
            </a:r>
          </a:p>
          <a:p>
            <a:pPr>
              <a:spcBef>
                <a:spcPts val="700"/>
              </a:spcBef>
            </a:pPr>
            <a:r>
              <a:rPr sz="2000" b="0" i="0"/>
              <a:t>The delay sets the apparent range: points appear at a chosen distance, e.g., in the ego lane</a:t>
            </a:r>
          </a:p>
          <a:p>
            <a:pPr>
              <a:spcBef>
                <a:spcPts val="700"/>
              </a:spcBef>
            </a:pPr>
            <a:r>
              <a:rPr sz="2000" b="0" i="0"/>
              <a:t>The attacker does not break the sensor; it exploits that the sensor trusts any matching return</a:t>
            </a:r>
          </a:p>
          <a:p>
            <a:pPr>
              <a:spcBef>
                <a:spcPts val="700"/>
              </a:spcBef>
            </a:pPr>
            <a:r>
              <a:rPr sz="2000" b="0" i="0"/>
              <a:t>Naive attacks injected a few points; modern detectors discard them as noise (next slide)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15</a:t>
            </a:fld>
            <a:endParaRPr lang="en-US"/>
          </a:p>
        </p:txBody>
      </p:sp>
      <p:pic>
        <p:nvPicPr>
          <p:cNvPr id="7" name="Picture 6" descr="spoofer.png"/>
          <p:cNvPicPr>
            <a:picLocks noChangeAspect="1"/>
          </p:cNvPicPr>
          <p:nvPr/>
        </p:nvPicPr>
        <p:blipFill>
          <a:blip r:embed="rId3"/>
          <a:stretch>
            <a:fillRect/>
          </a:stretch>
        </p:blipFill>
        <p:spPr>
          <a:xfrm>
            <a:off x="6382512" y="1372203"/>
            <a:ext cx="5212080" cy="4022152"/>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Figure: Cao et al., USENIX Security 2023 (from the cited LiDAR attack slides). Shin et al., CHES 2017 for early LiDAR spoofing.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Naive Spoofing Is Not Enough (CCS 2019)</a:t>
            </a:r>
          </a:p>
        </p:txBody>
      </p:sp>
      <p:sp>
        <p:nvSpPr>
          <p:cNvPr id="3" name="Content Placeholder 2"/>
          <p:cNvSpPr>
            <a:spLocks noGrp="1"/>
          </p:cNvSpPr>
          <p:nvPr>
            <p:ph idx="1"/>
          </p:nvPr>
        </p:nvSpPr>
        <p:spPr>
          <a:xfrm>
            <a:off x="621792" y="4425696"/>
            <a:ext cx="10972800" cy="1975104"/>
          </a:xfrm>
        </p:spPr>
        <p:txBody>
          <a:bodyPr wrap="square">
            <a:noAutofit/>
          </a:bodyPr>
          <a:lstStyle/>
          <a:p>
            <a:pPr>
              <a:spcBef>
                <a:spcPts val="500"/>
              </a:spcBef>
            </a:pPr>
            <a:r>
              <a:rPr sz="1800" b="0" i="0"/>
              <a:t>First security study of </a:t>
            </a:r>
            <a:r>
              <a:rPr sz="1800" b="1" i="0"/>
              <a:t>LiDAR-based perception in AD</a:t>
            </a:r>
            <a:r>
              <a:rPr sz="1800" b="0" i="0"/>
              <a:t>; blind spoofing is insufficient because the ML detector filters implausible points</a:t>
            </a:r>
          </a:p>
          <a:p>
            <a:pPr>
              <a:spcBef>
                <a:spcPts val="500"/>
              </a:spcBef>
            </a:pPr>
            <a:r>
              <a:rPr sz="1800" b="0" i="0"/>
              <a:t>Fix: </a:t>
            </a:r>
            <a:r>
              <a:rPr sz="1800" b="1" i="0"/>
              <a:t>optimization-based attack</a:t>
            </a:r>
            <a:r>
              <a:rPr sz="1800" b="0" i="0"/>
              <a:t> combined with global sampling to find point patterns the detector accepts as a vehicle: about </a:t>
            </a:r>
            <a:r>
              <a:rPr sz="1800" b="1" i="0"/>
              <a:t>75 %</a:t>
            </a:r>
            <a:r>
              <a:rPr sz="1800" b="0" i="0"/>
              <a:t> success rate</a:t>
            </a:r>
          </a:p>
          <a:p>
            <a:pPr>
              <a:spcBef>
                <a:spcPts val="500"/>
              </a:spcBef>
            </a:pPr>
            <a:r>
              <a:rPr sz="1800" b="0" i="0"/>
              <a:t>Two real-world attack scenarios show impact on </a:t>
            </a:r>
            <a:r>
              <a:rPr sz="1800" b="1" i="0"/>
              <a:t>safety and mobility</a:t>
            </a:r>
            <a:r>
              <a:rPr sz="1800" b="0" i="0"/>
              <a:t>; defenses are proposed at AV-system, sensor and model levels</a:t>
            </a:r>
          </a:p>
          <a:p>
            <a:pPr>
              <a:spcBef>
                <a:spcPts val="500"/>
              </a:spcBef>
            </a:pPr>
            <a:r>
              <a:rPr sz="1800" b="0" i="0"/>
              <a:t>Left: clean synthetic scan; right: ≈ 70 injected points forming a phantom vehicle 8 m ahead (our illustration)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16</a:t>
            </a:fld>
            <a:endParaRPr lang="en-US"/>
          </a:p>
        </p:txBody>
      </p:sp>
      <p:pic>
        <p:nvPicPr>
          <p:cNvPr id="7" name="Picture 6" descr="spoof_demo.png"/>
          <p:cNvPicPr>
            <a:picLocks noChangeAspect="1"/>
          </p:cNvPicPr>
          <p:nvPr/>
        </p:nvPicPr>
        <p:blipFill>
          <a:blip r:embed="rId3"/>
          <a:stretch>
            <a:fillRect/>
          </a:stretch>
        </p:blipFill>
        <p:spPr>
          <a:xfrm>
            <a:off x="621792" y="1532645"/>
            <a:ext cx="10972800" cy="2549125"/>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Cao et al., Adversarial Sensor Attack on LiDAR-based Perception in AD, CCS 2019. Original figure: synthetic scan.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Black-Box Spoofing and the Occlusion Pattern</a:t>
            </a:r>
          </a:p>
        </p:txBody>
      </p:sp>
      <p:sp>
        <p:nvSpPr>
          <p:cNvPr id="3" name="Content Placeholder 2"/>
          <p:cNvSpPr>
            <a:spLocks noGrp="1"/>
          </p:cNvSpPr>
          <p:nvPr>
            <p:ph idx="1"/>
          </p:nvPr>
        </p:nvSpPr>
        <p:spPr>
          <a:xfrm>
            <a:off x="621792" y="4288536"/>
            <a:ext cx="10972800" cy="2112263"/>
          </a:xfrm>
        </p:spPr>
        <p:txBody>
          <a:bodyPr wrap="square">
            <a:noAutofit/>
          </a:bodyPr>
          <a:lstStyle/>
          <a:p>
            <a:pPr>
              <a:spcBef>
                <a:spcPts val="500"/>
              </a:spcBef>
            </a:pPr>
            <a:r>
              <a:rPr sz="1900" b="0" i="0"/>
              <a:t>Sun et al. (USENIX Security 2020): perception models overlook </a:t>
            </a:r>
            <a:r>
              <a:rPr sz="1900" b="1" i="0"/>
              <a:t>occlusion patterns</a:t>
            </a:r>
            <a:r>
              <a:rPr sz="1900" b="0" i="0"/>
              <a:t>; a general black-box spoofing attack reaches </a:t>
            </a:r>
            <a:r>
              <a:rPr sz="1900" b="1" i="0"/>
              <a:t>≈ 80 %</a:t>
            </a:r>
            <a:r>
              <a:rPr sz="1900" b="0" i="0"/>
              <a:t> mean success across target models</a:t>
            </a:r>
          </a:p>
          <a:p>
            <a:pPr>
              <a:spcBef>
                <a:spcPts val="500"/>
              </a:spcBef>
            </a:pPr>
            <a:r>
              <a:rPr sz="1900" b="0" i="0"/>
              <a:t>A real vehicle blocks the laser: no returns behind it. Spoofed points leave the space behind them populated</a:t>
            </a:r>
          </a:p>
          <a:p>
            <a:pPr>
              <a:spcBef>
                <a:spcPts val="500"/>
              </a:spcBef>
            </a:pPr>
            <a:r>
              <a:rPr sz="1900" b="0" i="0"/>
              <a:t>Defenses: </a:t>
            </a:r>
            <a:r>
              <a:rPr sz="1900" b="1" i="0"/>
              <a:t>CARLO</a:t>
            </a:r>
            <a:r>
              <a:rPr sz="1900" b="0" i="0"/>
              <a:t> (detect violations of the occlusion pattern) lowers success to </a:t>
            </a:r>
            <a:r>
              <a:rPr sz="1900" b="1" i="0"/>
              <a:t>≈ 5.5 %</a:t>
            </a:r>
            <a:r>
              <a:rPr sz="1900" b="0" i="0"/>
              <a:t>; </a:t>
            </a:r>
            <a:r>
              <a:rPr sz="1900" b="1" i="0"/>
              <a:t>SVF</a:t>
            </a:r>
            <a:r>
              <a:rPr sz="1900" b="0" i="0"/>
              <a:t> (a robust architecture) to </a:t>
            </a:r>
            <a:r>
              <a:rPr sz="1900" b="1" i="0"/>
              <a:t>≈ 2.3 %</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17</a:t>
            </a:fld>
            <a:endParaRPr lang="en-US"/>
          </a:p>
        </p:txBody>
      </p:sp>
      <p:pic>
        <p:nvPicPr>
          <p:cNvPr id="7" name="Picture 6" descr="occlusion_demo.png"/>
          <p:cNvPicPr>
            <a:picLocks noChangeAspect="1"/>
          </p:cNvPicPr>
          <p:nvPr/>
        </p:nvPicPr>
        <p:blipFill>
          <a:blip r:embed="rId3"/>
          <a:stretch>
            <a:fillRect/>
          </a:stretch>
        </p:blipFill>
        <p:spPr>
          <a:xfrm>
            <a:off x="621792" y="1395244"/>
            <a:ext cx="10972800" cy="2686766"/>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Sun, Cao, Chen, Mao, Towards Robust LiDAR-based Perception in AD, USENIX Security 2020. Original figure: synthetic scene.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Removal Attacks: You Can't See Me</a:t>
            </a:r>
          </a:p>
        </p:txBody>
      </p:sp>
      <p:sp>
        <p:nvSpPr>
          <p:cNvPr id="3" name="Content Placeholder 2"/>
          <p:cNvSpPr>
            <a:spLocks noGrp="1"/>
          </p:cNvSpPr>
          <p:nvPr>
            <p:ph idx="1"/>
          </p:nvPr>
        </p:nvSpPr>
        <p:spPr>
          <a:xfrm>
            <a:off x="621792" y="4197096"/>
            <a:ext cx="10972800" cy="2203704"/>
          </a:xfrm>
        </p:spPr>
        <p:txBody>
          <a:bodyPr wrap="square">
            <a:noAutofit/>
          </a:bodyPr>
          <a:lstStyle/>
          <a:p>
            <a:pPr>
              <a:spcBef>
                <a:spcPts val="500"/>
              </a:spcBef>
            </a:pPr>
            <a:r>
              <a:rPr sz="1800" b="0" i="0"/>
              <a:t>Cao et al. (USENIX Security 2023): </a:t>
            </a:r>
            <a:r>
              <a:rPr sz="1800" b="1" i="0"/>
              <a:t>physical removal attack</a:t>
            </a:r>
            <a:r>
              <a:rPr sz="1800" b="0" i="0"/>
              <a:t> eliminates point-cloud returns of a target at the sensor, before detection</a:t>
            </a:r>
          </a:p>
          <a:p>
            <a:pPr>
              <a:spcBef>
                <a:spcPts val="500"/>
              </a:spcBef>
            </a:pPr>
            <a:r>
              <a:rPr sz="1800" b="1" i="0"/>
              <a:t>92.7 %</a:t>
            </a:r>
            <a:r>
              <a:rPr sz="1800" b="0" i="0"/>
              <a:t> success removing </a:t>
            </a:r>
            <a:r>
              <a:rPr sz="1800" b="1" i="0"/>
              <a:t>90 %</a:t>
            </a:r>
            <a:r>
              <a:rPr sz="1800" b="0" i="0"/>
              <a:t> of a target's points on moving vehicles, even at 45° angles; invisible to the human eye</a:t>
            </a:r>
          </a:p>
          <a:p>
            <a:pPr>
              <a:spcBef>
                <a:spcPts val="500"/>
              </a:spcBef>
            </a:pPr>
            <a:r>
              <a:rPr sz="1800" b="0" i="0"/>
              <a:t>Evaluated on Apollo, Autoware, PointPillars and three fusion models (Frustum-ConvNet, AVOD, Integrated-Semantic-Level Fusion)</a:t>
            </a:r>
          </a:p>
          <a:p>
            <a:pPr>
              <a:spcBef>
                <a:spcPts val="500"/>
              </a:spcBef>
            </a:pPr>
            <a:r>
              <a:rPr sz="1800" b="0" i="0"/>
              <a:t>Exploits sensor-level filtering and transformation, so a robust detector never sees the object</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18</a:t>
            </a:fld>
            <a:endParaRPr lang="en-US"/>
          </a:p>
        </p:txBody>
      </p:sp>
      <p:pic>
        <p:nvPicPr>
          <p:cNvPr id="7" name="Picture 6" descr="removal_demo.png"/>
          <p:cNvPicPr>
            <a:picLocks noChangeAspect="1"/>
          </p:cNvPicPr>
          <p:nvPr/>
        </p:nvPicPr>
        <p:blipFill>
          <a:blip r:embed="rId3"/>
          <a:stretch>
            <a:fillRect/>
          </a:stretch>
        </p:blipFill>
        <p:spPr>
          <a:xfrm>
            <a:off x="621792" y="1327501"/>
            <a:ext cx="10972800" cy="2730812"/>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Cao et al., You Can't See Me, USENIX Security 2023. Original figure: synthetic scene, 90 % of the car's points removed.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Adversarial Objects: Hiding a Car from LiDAR</a:t>
            </a:r>
          </a:p>
        </p:txBody>
      </p:sp>
      <p:sp>
        <p:nvSpPr>
          <p:cNvPr id="3" name="Content Placeholder 2"/>
          <p:cNvSpPr>
            <a:spLocks noGrp="1"/>
          </p:cNvSpPr>
          <p:nvPr>
            <p:ph idx="1"/>
          </p:nvPr>
        </p:nvSpPr>
        <p:spPr>
          <a:xfrm>
            <a:off x="621792" y="1371600"/>
            <a:ext cx="5212080" cy="5029200"/>
          </a:xfrm>
        </p:spPr>
        <p:txBody>
          <a:bodyPr wrap="square">
            <a:noAutofit/>
          </a:bodyPr>
          <a:lstStyle/>
          <a:p>
            <a:pPr>
              <a:spcBef>
                <a:spcPts val="700"/>
              </a:spcBef>
            </a:pPr>
            <a:r>
              <a:rPr sz="2000" b="0" i="0"/>
              <a:t>Tu et al. (CVPR 2020): a universal </a:t>
            </a:r>
            <a:r>
              <a:rPr sz="2000" b="1" i="0"/>
              <a:t>3D adversarial mesh</a:t>
            </a:r>
            <a:r>
              <a:rPr sz="2000" b="0" i="0"/>
              <a:t> placed on the </a:t>
            </a:r>
            <a:r>
              <a:rPr sz="2000" b="1" i="0"/>
              <a:t>roof</a:t>
            </a:r>
            <a:r>
              <a:rPr sz="2000" b="0" i="0"/>
              <a:t> of a vehicle hides it from LiDAR detectors</a:t>
            </a:r>
          </a:p>
          <a:p>
            <a:pPr>
              <a:spcBef>
                <a:spcPts val="700"/>
              </a:spcBef>
            </a:pPr>
            <a:r>
              <a:rPr sz="2000" b="1" i="0"/>
              <a:t>80 %</a:t>
            </a:r>
            <a:r>
              <a:rPr sz="2000" b="0" i="0"/>
              <a:t> success rate in hiding the vehicle</a:t>
            </a:r>
          </a:p>
          <a:p>
            <a:pPr>
              <a:spcBef>
                <a:spcPts val="700"/>
              </a:spcBef>
            </a:pPr>
            <a:r>
              <a:rPr sz="2000" b="0" i="0"/>
              <a:t>Tested against multiple detectors with different point-cloud representations; data augmentation was explored as a preliminary defense</a:t>
            </a:r>
          </a:p>
          <a:p>
            <a:pPr>
              <a:spcBef>
                <a:spcPts val="700"/>
              </a:spcBef>
            </a:pPr>
            <a:r>
              <a:rPr sz="2000" b="0" i="0"/>
              <a:t>A physical object, not a signal: no special hardware at attack time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19</a:t>
            </a:fld>
            <a:endParaRPr lang="en-US"/>
          </a:p>
        </p:txBody>
      </p:sp>
      <p:pic>
        <p:nvPicPr>
          <p:cNvPr id="7" name="Picture 6" descr="advobj_rooftop.png"/>
          <p:cNvPicPr>
            <a:picLocks noChangeAspect="1"/>
          </p:cNvPicPr>
          <p:nvPr/>
        </p:nvPicPr>
        <p:blipFill>
          <a:blip r:embed="rId3"/>
          <a:stretch>
            <a:fillRect/>
          </a:stretch>
        </p:blipFill>
        <p:spPr>
          <a:xfrm>
            <a:off x="6108192" y="1570399"/>
            <a:ext cx="5486400" cy="371720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Tu et al., Physically Realizable Adversarial Examples for LiDAR Object Detection, CVPR 2020. Figure from the paper (via course slides).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Attacking LiDAR Segmentation (SenSys 2021)</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First </a:t>
            </a:r>
            <a:r>
              <a:rPr sz="2400" b="1" i="0"/>
              <a:t>physically realizable</a:t>
            </a:r>
            <a:r>
              <a:rPr sz="2400" b="0" i="0"/>
              <a:t> attack on LiDAR </a:t>
            </a:r>
            <a:r>
              <a:rPr sz="2400" b="1" i="0"/>
              <a:t>point-cloud semantic segmentation</a:t>
            </a:r>
          </a:p>
          <a:p>
            <a:pPr>
              <a:spcBef>
                <a:spcPts val="800"/>
              </a:spcBef>
            </a:pPr>
            <a:r>
              <a:rPr sz="2400" b="0" i="0"/>
              <a:t>Two goals: </a:t>
            </a:r>
            <a:r>
              <a:rPr sz="2400" b="1" i="0"/>
              <a:t>vehicle hiding</a:t>
            </a:r>
            <a:r>
              <a:rPr sz="2400" b="0" i="0"/>
              <a:t> (parked car disappears) and </a:t>
            </a:r>
            <a:r>
              <a:rPr sz="2400" b="1" i="0"/>
              <a:t>road surface changing</a:t>
            </a:r>
            <a:r>
              <a:rPr sz="2400" b="0" i="0"/>
              <a:t> (road labeled as vegetation)</a:t>
            </a:r>
          </a:p>
          <a:p>
            <a:pPr>
              <a:spcBef>
                <a:spcPts val="800"/>
              </a:spcBef>
            </a:pPr>
            <a:r>
              <a:rPr sz="2400" b="0" i="0"/>
              <a:t>Adversarial objects: clusters of at most </a:t>
            </a:r>
            <a:r>
              <a:rPr sz="2400" b="1" i="0"/>
              <a:t>10 points</a:t>
            </a:r>
            <a:r>
              <a:rPr sz="2400" b="0" i="0"/>
              <a:t>, up to </a:t>
            </a:r>
            <a:r>
              <a:rPr sz="2400" b="1" i="0"/>
              <a:t>0.3 m</a:t>
            </a:r>
            <a:r>
              <a:rPr sz="2400" b="0" i="0"/>
              <a:t>, any shape that reflects LiDAR: cardboard, traffic signs, billboards</a:t>
            </a:r>
          </a:p>
          <a:p>
            <a:pPr>
              <a:spcBef>
                <a:spcPts val="800"/>
              </a:spcBef>
            </a:pPr>
            <a:r>
              <a:rPr sz="2400" b="0" i="0"/>
              <a:t>Models: PointNet, PointNet++, PointASNL, Cylinder3D, SqueezeSeg; data: SemanticKITTI plus real Ouster OS1-64 scans</a:t>
            </a:r>
          </a:p>
          <a:p>
            <a:pPr>
              <a:spcBef>
                <a:spcPts val="800"/>
              </a:spcBef>
            </a:pPr>
            <a:r>
              <a:rPr sz="2400" b="0" i="0"/>
              <a:t>Reported </a:t>
            </a:r>
            <a:r>
              <a:rPr sz="2400" b="1" i="0"/>
              <a:t>&gt; 90 %</a:t>
            </a:r>
            <a:r>
              <a:rPr sz="2400" b="0" i="0"/>
              <a:t> success in real-world driving environments; robust to ≈ 0.3 m placement error (&gt; 50 % effective)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20</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Zhu et al., Adversarial Attacks against LiDAR Semantic Segmentation in AD, SenSys 2021; course slides (B. Johnson, UMM Seminar 2023).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The Attack as an Optimization Problem</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21</a:t>
            </a:fld>
            <a:endParaRPr lang="en-US"/>
          </a:p>
        </p:txBody>
      </p:sp>
      <p:sp>
        <p:nvSpPr>
          <p:cNvPr id="6" name="TextBox 5"/>
          <p:cNvSpPr txBox="1"/>
          <p:nvPr/>
        </p:nvSpPr>
        <p:spPr>
          <a:xfrm>
            <a:off x="621792" y="1417320"/>
            <a:ext cx="10972800" cy="822960"/>
          </a:xfrm>
          <a:prstGeom prst="rect">
            <a:avLst/>
          </a:prstGeom>
          <a:noFill/>
        </p:spPr>
        <p:txBody>
          <a:bodyPr wrap="square" lIns="45720" tIns="27432" rIns="45720" bIns="27432" anchor="ctr">
            <a:spAutoFit/>
          </a:bodyPr>
          <a:lstStyle/>
          <a:p>
            <a:pPr algn="ctr"/>
            <a:r>
              <a:rPr sz="2200" b="1" i="0">
                <a:solidFill>
                  <a:srgbClr val="121981"/>
                </a:solidFill>
              </a:rPr>
              <a:t>min over cluster positions s :   L(s) = L_seg + α · L_sem + β · L_occ ,   α = 0.1,  β = 1</a:t>
            </a:r>
          </a:p>
        </p:txBody>
      </p:sp>
      <p:sp>
        <p:nvSpPr>
          <p:cNvPr id="7" name="Rectangle 6"/>
          <p:cNvSpPr/>
          <p:nvPr/>
        </p:nvSpPr>
        <p:spPr>
          <a:xfrm>
            <a:off x="621792" y="2468880"/>
            <a:ext cx="3566160" cy="594360"/>
          </a:xfrm>
          <a:prstGeom prst="rect">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200" b="1" i="0">
                <a:solidFill>
                  <a:srgbClr val="FFFFFF"/>
                </a:solidFill>
              </a:rPr>
              <a:t>L_seg</a:t>
            </a:r>
          </a:p>
        </p:txBody>
      </p:sp>
      <p:sp>
        <p:nvSpPr>
          <p:cNvPr id="8" name="Rectangle 7"/>
          <p:cNvSpPr/>
          <p:nvPr/>
        </p:nvSpPr>
        <p:spPr>
          <a:xfrm>
            <a:off x="621792" y="3063240"/>
            <a:ext cx="3566160" cy="13716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Segmentation loss: distance between the target labels and the predicted labels</a:t>
            </a:r>
          </a:p>
        </p:txBody>
      </p:sp>
      <p:sp>
        <p:nvSpPr>
          <p:cNvPr id="9" name="Rectangle 8"/>
          <p:cNvSpPr/>
          <p:nvPr/>
        </p:nvSpPr>
        <p:spPr>
          <a:xfrm>
            <a:off x="4325112" y="2468880"/>
            <a:ext cx="3566160" cy="594360"/>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200" b="1" i="0">
                <a:solidFill>
                  <a:srgbClr val="FFFFFF"/>
                </a:solidFill>
              </a:rPr>
              <a:t>L_sem</a:t>
            </a:r>
          </a:p>
        </p:txBody>
      </p:sp>
      <p:sp>
        <p:nvSpPr>
          <p:cNvPr id="10" name="Rectangle 9"/>
          <p:cNvSpPr/>
          <p:nvPr/>
        </p:nvSpPr>
        <p:spPr>
          <a:xfrm>
            <a:off x="4325112" y="3063240"/>
            <a:ext cx="3566160" cy="13716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Semantic loss: keep features of the unrelated scene unchanged (stealth)</a:t>
            </a:r>
          </a:p>
        </p:txBody>
      </p:sp>
      <p:sp>
        <p:nvSpPr>
          <p:cNvPr id="11" name="Rectangle 10"/>
          <p:cNvSpPr/>
          <p:nvPr/>
        </p:nvSpPr>
        <p:spPr>
          <a:xfrm>
            <a:off x="8028431" y="2468880"/>
            <a:ext cx="3566160" cy="594360"/>
          </a:xfrm>
          <a:prstGeom prst="rect">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200" b="1" i="0">
                <a:solidFill>
                  <a:srgbClr val="FFFFFF"/>
                </a:solidFill>
              </a:rPr>
              <a:t>L_occ</a:t>
            </a:r>
          </a:p>
        </p:txBody>
      </p:sp>
      <p:sp>
        <p:nvSpPr>
          <p:cNvPr id="12" name="Rectangle 11"/>
          <p:cNvSpPr/>
          <p:nvPr/>
        </p:nvSpPr>
        <p:spPr>
          <a:xfrm>
            <a:off x="8028431" y="3063240"/>
            <a:ext cx="3566160" cy="13716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Occlusion loss: prevent the object from being blocked, so the laser can hit it</a:t>
            </a:r>
          </a:p>
        </p:txBody>
      </p:sp>
      <p:sp>
        <p:nvSpPr>
          <p:cNvPr id="13" name="TextBox 12"/>
          <p:cNvSpPr txBox="1"/>
          <p:nvPr/>
        </p:nvSpPr>
        <p:spPr>
          <a:xfrm>
            <a:off x="621792" y="4663440"/>
            <a:ext cx="10972800" cy="1645920"/>
          </a:xfrm>
          <a:prstGeom prst="rect">
            <a:avLst/>
          </a:prstGeom>
          <a:noFill/>
        </p:spPr>
        <p:txBody>
          <a:bodyPr wrap="square" lIns="45720" tIns="27432" rIns="45720" bIns="27432">
            <a:spAutoFit/>
          </a:bodyPr>
          <a:lstStyle/>
          <a:p>
            <a:pPr>
              <a:spcAft>
                <a:spcPts val="600"/>
              </a:spcAft>
            </a:pPr>
            <a:r>
              <a:rPr sz="1900" b="0" i="0">
                <a:solidFill>
                  <a:srgbClr val="404040"/>
                </a:solidFill>
              </a:rPr>
              <a:t>•  L4.1: variables = pixels in an ε-ball.  Here: variables = </a:t>
            </a:r>
            <a:r>
              <a:rPr sz="1900" b="1" i="0">
                <a:solidFill>
                  <a:srgbClr val="404040"/>
                </a:solidFill>
              </a:rPr>
              <a:t>where to put physical points</a:t>
            </a:r>
            <a:r>
              <a:rPr sz="1900" b="0" i="0">
                <a:solidFill>
                  <a:srgbClr val="404040"/>
                </a:solidFill>
              </a:rPr>
              <a:t>; constraints come from sensing physics</a:t>
            </a:r>
          </a:p>
          <a:p>
            <a:pPr>
              <a:spcAft>
                <a:spcPts val="600"/>
              </a:spcAft>
            </a:pPr>
            <a:r>
              <a:rPr sz="1900" b="0" i="0">
                <a:solidFill>
                  <a:srgbClr val="404040"/>
                </a:solidFill>
              </a:rPr>
              <a:t>•  Gradients flow through a differentiable approximation of the voxelization / feature pipeline; Adam optimizer in the paper</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Loss form as summarized from Zhu et al., SenSys 2021 (course seminar slides by B. Johnson, UMM, 2023).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Beyond Detection: Fooling Trajectory Prediction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22</a:t>
            </a:fld>
            <a:endParaRPr lang="en-US"/>
          </a:p>
        </p:txBody>
      </p:sp>
      <p:pic>
        <p:nvPicPr>
          <p:cNvPr id="6" name="Picture 5" descr="traj_scenario.png"/>
          <p:cNvPicPr>
            <a:picLocks noChangeAspect="1"/>
          </p:cNvPicPr>
          <p:nvPr/>
        </p:nvPicPr>
        <p:blipFill>
          <a:blip r:embed="rId3"/>
          <a:stretch>
            <a:fillRect/>
          </a:stretch>
        </p:blipFill>
        <p:spPr>
          <a:xfrm>
            <a:off x="833035" y="1371600"/>
            <a:ext cx="5338233" cy="3566160"/>
          </a:xfrm>
          <a:prstGeom prst="rect">
            <a:avLst/>
          </a:prstGeom>
        </p:spPr>
      </p:pic>
      <p:pic>
        <p:nvPicPr>
          <p:cNvPr id="7" name="Picture 6" descr="cardboards.png"/>
          <p:cNvPicPr>
            <a:picLocks noChangeAspect="1"/>
          </p:cNvPicPr>
          <p:nvPr/>
        </p:nvPicPr>
        <p:blipFill>
          <a:blip r:embed="rId4"/>
          <a:stretch>
            <a:fillRect/>
          </a:stretch>
        </p:blipFill>
        <p:spPr>
          <a:xfrm>
            <a:off x="6492240" y="1674974"/>
            <a:ext cx="5120640" cy="2959410"/>
          </a:xfrm>
          <a:prstGeom prst="rect">
            <a:avLst/>
          </a:prstGeom>
        </p:spPr>
      </p:pic>
      <p:sp>
        <p:nvSpPr>
          <p:cNvPr id="8" name="TextBox 7"/>
          <p:cNvSpPr txBox="1"/>
          <p:nvPr/>
        </p:nvSpPr>
        <p:spPr>
          <a:xfrm>
            <a:off x="621792" y="5074920"/>
            <a:ext cx="10972800" cy="1280160"/>
          </a:xfrm>
          <a:prstGeom prst="rect">
            <a:avLst/>
          </a:prstGeom>
          <a:noFill/>
        </p:spPr>
        <p:txBody>
          <a:bodyPr wrap="square" lIns="45720" tIns="27432" rIns="45720" bIns="27432">
            <a:spAutoFit/>
          </a:bodyPr>
          <a:lstStyle/>
          <a:p>
            <a:r>
              <a:rPr sz="1900" b="0" i="0">
                <a:solidFill>
                  <a:srgbClr val="404040"/>
                </a:solidFill>
              </a:rPr>
              <a:t>•  Lou et al., USENIX Security 2024: LiDAR-induced deceptions cause a </a:t>
            </a:r>
            <a:r>
              <a:rPr sz="1900" b="1" i="0">
                <a:solidFill>
                  <a:srgbClr val="404040"/>
                </a:solidFill>
              </a:rPr>
              <a:t>false predicted trajectory</a:t>
            </a:r>
            <a:r>
              <a:rPr sz="1900" b="0" i="0">
                <a:solidFill>
                  <a:srgbClr val="404040"/>
                </a:solidFill>
              </a:rPr>
              <a:t> of a parked vehicle</a:t>
            </a:r>
          </a:p>
          <a:p>
            <a:r>
              <a:rPr sz="1900" b="0" i="0">
                <a:solidFill>
                  <a:srgbClr val="404040"/>
                </a:solidFill>
              </a:rPr>
              <a:t>•  Adversarial objects (cardboards) trigger </a:t>
            </a:r>
            <a:r>
              <a:rPr sz="1900" b="1" i="0">
                <a:solidFill>
                  <a:srgbClr val="404040"/>
                </a:solidFill>
              </a:rPr>
              <a:t>unsafe avoidance</a:t>
            </a:r>
            <a:r>
              <a:rPr sz="1900" b="0" i="0">
                <a:solidFill>
                  <a:srgbClr val="404040"/>
                </a:solidFill>
              </a:rPr>
              <a:t>: unnecessary braking or lane change</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Lou et al., A First Physical-World Trajectory Prediction Attack via LiDAR-induced Deceptions in AD, USENIX Security 2024. Figures via course slides.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Collaborative Perception: Fabricated Features</a:t>
            </a:r>
          </a:p>
        </p:txBody>
      </p:sp>
      <p:sp>
        <p:nvSpPr>
          <p:cNvPr id="3" name="Content Placeholder 2"/>
          <p:cNvSpPr>
            <a:spLocks noGrp="1"/>
          </p:cNvSpPr>
          <p:nvPr>
            <p:ph idx="1"/>
          </p:nvPr>
        </p:nvSpPr>
        <p:spPr>
          <a:xfrm>
            <a:off x="621792" y="1371600"/>
            <a:ext cx="4663440" cy="5029200"/>
          </a:xfrm>
        </p:spPr>
        <p:txBody>
          <a:bodyPr wrap="square">
            <a:noAutofit/>
          </a:bodyPr>
          <a:lstStyle/>
          <a:p>
            <a:pPr>
              <a:spcBef>
                <a:spcPts val="700"/>
              </a:spcBef>
            </a:pPr>
            <a:r>
              <a:rPr sz="2000" b="0" i="0"/>
              <a:t>Nearby vehicles share raw LiDAR or </a:t>
            </a:r>
            <a:r>
              <a:rPr sz="2000" b="1" i="0"/>
              <a:t>feature maps</a:t>
            </a:r>
            <a:r>
              <a:rPr sz="2000" b="0" i="0"/>
              <a:t> and fuse them: better perception in occluded scenes</a:t>
            </a:r>
          </a:p>
          <a:p>
            <a:pPr>
              <a:spcBef>
                <a:spcPts val="700"/>
              </a:spcBef>
            </a:pPr>
            <a:r>
              <a:rPr sz="2000" b="0" i="0"/>
              <a:t>New attack surface: a </a:t>
            </a:r>
            <a:r>
              <a:rPr sz="2000" b="1" i="0"/>
              <a:t>malicious vehicle fabricates data or features</a:t>
            </a:r>
            <a:r>
              <a:rPr sz="2000" b="0" i="0"/>
              <a:t>, and the fused output is corrupted</a:t>
            </a:r>
          </a:p>
          <a:p>
            <a:pPr>
              <a:spcBef>
                <a:spcPts val="700"/>
              </a:spcBef>
            </a:pPr>
            <a:r>
              <a:rPr sz="2000" b="0" i="0"/>
              <a:t>Zhang et al. (USENIX Security 2024) study attacks and countermeasures for data fabrication</a:t>
            </a:r>
          </a:p>
          <a:p>
            <a:pPr>
              <a:spcBef>
                <a:spcPts val="700"/>
              </a:spcBef>
            </a:pPr>
            <a:r>
              <a:rPr sz="2000" b="0" i="0"/>
              <a:t>Different from the ETSI Collective Perception Message, which shares object lists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23</a:t>
            </a:fld>
            <a:endParaRPr lang="en-US"/>
          </a:p>
        </p:txBody>
      </p:sp>
      <p:pic>
        <p:nvPicPr>
          <p:cNvPr id="7" name="Picture 6" descr="collab_attack.png"/>
          <p:cNvPicPr>
            <a:picLocks noChangeAspect="1"/>
          </p:cNvPicPr>
          <p:nvPr/>
        </p:nvPicPr>
        <p:blipFill>
          <a:blip r:embed="rId3"/>
          <a:stretch>
            <a:fillRect/>
          </a:stretch>
        </p:blipFill>
        <p:spPr>
          <a:xfrm>
            <a:off x="5559552" y="1810071"/>
            <a:ext cx="6035040" cy="2049137"/>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Zhang et al., On Data Fabrication in Collaborative Vehicular Perception, USENIX Security 2024. Figure via course slides.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LiDAR Attacks at a Glance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24</a:t>
            </a:fld>
            <a:endParaRPr lang="en-US"/>
          </a:p>
        </p:txBody>
      </p:sp>
      <p:graphicFrame>
        <p:nvGraphicFramePr>
          <p:cNvPr id="6" name="Table 5"/>
          <p:cNvGraphicFramePr>
            <a:graphicFrameLocks noGrp="1"/>
          </p:cNvGraphicFramePr>
          <p:nvPr/>
        </p:nvGraphicFramePr>
        <p:xfrm>
          <a:off x="621792" y="1325880"/>
          <a:ext cx="10972800" cy="4828032"/>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603504">
                <a:tc>
                  <a:txBody>
                    <a:bodyPr/>
                    <a:lstStyle/>
                    <a:p>
                      <a:r>
                        <a:rPr sz="1600" b="1" i="0">
                          <a:solidFill>
                            <a:srgbClr val="FFFFFF"/>
                          </a:solidFill>
                        </a:rPr>
                        <a:t>Attack (venue)</a:t>
                      </a:r>
                    </a:p>
                  </a:txBody>
                  <a:tcPr marL="73152" marR="73152" marT="36576" marB="36576" anchor="ctr">
                    <a:solidFill>
                      <a:srgbClr val="121981"/>
                    </a:solidFill>
                  </a:tcPr>
                </a:tc>
                <a:tc>
                  <a:txBody>
                    <a:bodyPr/>
                    <a:lstStyle/>
                    <a:p>
                      <a:r>
                        <a:rPr sz="1600" b="1" i="0">
                          <a:solidFill>
                            <a:srgbClr val="FFFFFF"/>
                          </a:solidFill>
                        </a:rPr>
                        <a:t>Channel</a:t>
                      </a:r>
                    </a:p>
                  </a:txBody>
                  <a:tcPr marL="73152" marR="73152" marT="36576" marB="36576" anchor="ctr">
                    <a:solidFill>
                      <a:srgbClr val="121981"/>
                    </a:solidFill>
                  </a:tcPr>
                </a:tc>
                <a:tc>
                  <a:txBody>
                    <a:bodyPr/>
                    <a:lstStyle/>
                    <a:p>
                      <a:r>
                        <a:rPr sz="1600" b="1" i="0">
                          <a:solidFill>
                            <a:srgbClr val="FFFFFF"/>
                          </a:solidFill>
                        </a:rPr>
                        <a:t>Target</a:t>
                      </a:r>
                    </a:p>
                  </a:txBody>
                  <a:tcPr marL="73152" marR="73152" marT="36576" marB="36576" anchor="ctr">
                    <a:solidFill>
                      <a:srgbClr val="121981"/>
                    </a:solidFill>
                  </a:tcPr>
                </a:tc>
                <a:tc>
                  <a:txBody>
                    <a:bodyPr/>
                    <a:lstStyle/>
                    <a:p>
                      <a:r>
                        <a:rPr sz="1600" b="1" i="0">
                          <a:solidFill>
                            <a:srgbClr val="FFFFFF"/>
                          </a:solidFill>
                        </a:rPr>
                        <a:t>Reported result (own setup)</a:t>
                      </a:r>
                    </a:p>
                  </a:txBody>
                  <a:tcPr marL="73152" marR="73152" marT="36576" marB="36576" anchor="ctr">
                    <a:solidFill>
                      <a:srgbClr val="121981"/>
                    </a:solidFill>
                  </a:tcPr>
                </a:tc>
                <a:extLst>
                  <a:ext uri="{0D108BD9-81ED-4DB2-BD59-A6C34878D82A}">
                    <a16:rowId xmlns:a16="http://schemas.microsoft.com/office/drawing/2014/main" val="10000"/>
                  </a:ext>
                </a:extLst>
              </a:tr>
              <a:tr h="603504">
                <a:tc>
                  <a:txBody>
                    <a:bodyPr/>
                    <a:lstStyle/>
                    <a:p>
                      <a:r>
                        <a:rPr sz="1600" b="1" i="0">
                          <a:solidFill>
                            <a:srgbClr val="404040"/>
                          </a:solidFill>
                        </a:rPr>
                        <a:t>Cao et al. (CCS 2019)</a:t>
                      </a:r>
                    </a:p>
                  </a:txBody>
                  <a:tcPr marL="73152" marR="73152" marT="36576" marB="36576" anchor="ctr">
                    <a:solidFill>
                      <a:srgbClr val="FFFFFF"/>
                    </a:solidFill>
                  </a:tcPr>
                </a:tc>
                <a:tc>
                  <a:txBody>
                    <a:bodyPr/>
                    <a:lstStyle/>
                    <a:p>
                      <a:r>
                        <a:rPr sz="1600" b="0" i="0">
                          <a:solidFill>
                            <a:srgbClr val="404040"/>
                          </a:solidFill>
                        </a:rPr>
                        <a:t>laser spoofing</a:t>
                      </a:r>
                    </a:p>
                  </a:txBody>
                  <a:tcPr marL="73152" marR="73152" marT="36576" marB="36576" anchor="ctr">
                    <a:solidFill>
                      <a:srgbClr val="FFFFFF"/>
                    </a:solidFill>
                  </a:tcPr>
                </a:tc>
                <a:tc>
                  <a:txBody>
                    <a:bodyPr/>
                    <a:lstStyle/>
                    <a:p>
                      <a:r>
                        <a:rPr sz="1600" b="0" i="0">
                          <a:solidFill>
                            <a:srgbClr val="404040"/>
                          </a:solidFill>
                        </a:rPr>
                        <a:t>Apollo LiDAR perception</a:t>
                      </a:r>
                    </a:p>
                  </a:txBody>
                  <a:tcPr marL="73152" marR="73152" marT="36576" marB="36576" anchor="ctr">
                    <a:solidFill>
                      <a:srgbClr val="FFFFFF"/>
                    </a:solidFill>
                  </a:tcPr>
                </a:tc>
                <a:tc>
                  <a:txBody>
                    <a:bodyPr/>
                    <a:lstStyle/>
                    <a:p>
                      <a:r>
                        <a:rPr sz="1600" b="0" i="0">
                          <a:solidFill>
                            <a:srgbClr val="404040"/>
                          </a:solidFill>
                        </a:rPr>
                        <a:t>≈ 75 % success</a:t>
                      </a:r>
                    </a:p>
                  </a:txBody>
                  <a:tcPr marL="73152" marR="73152" marT="36576" marB="36576" anchor="ctr">
                    <a:solidFill>
                      <a:srgbClr val="FFFFFF"/>
                    </a:solidFill>
                  </a:tcPr>
                </a:tc>
                <a:extLst>
                  <a:ext uri="{0D108BD9-81ED-4DB2-BD59-A6C34878D82A}">
                    <a16:rowId xmlns:a16="http://schemas.microsoft.com/office/drawing/2014/main" val="10001"/>
                  </a:ext>
                </a:extLst>
              </a:tr>
              <a:tr h="603504">
                <a:tc>
                  <a:txBody>
                    <a:bodyPr/>
                    <a:lstStyle/>
                    <a:p>
                      <a:r>
                        <a:rPr sz="1600" b="1" i="0">
                          <a:solidFill>
                            <a:srgbClr val="404040"/>
                          </a:solidFill>
                        </a:rPr>
                        <a:t>Sun et al. (USENIX Sec 2020)</a:t>
                      </a:r>
                    </a:p>
                  </a:txBody>
                  <a:tcPr marL="73152" marR="73152" marT="36576" marB="36576" anchor="ctr">
                    <a:solidFill>
                      <a:srgbClr val="F2F2F2"/>
                    </a:solidFill>
                  </a:tcPr>
                </a:tc>
                <a:tc>
                  <a:txBody>
                    <a:bodyPr/>
                    <a:lstStyle/>
                    <a:p>
                      <a:r>
                        <a:rPr sz="1600" b="0" i="0">
                          <a:solidFill>
                            <a:srgbClr val="404040"/>
                          </a:solidFill>
                        </a:rPr>
                        <a:t>laser spoofing, black-box</a:t>
                      </a:r>
                    </a:p>
                  </a:txBody>
                  <a:tcPr marL="73152" marR="73152" marT="36576" marB="36576" anchor="ctr">
                    <a:solidFill>
                      <a:srgbClr val="F2F2F2"/>
                    </a:solidFill>
                  </a:tcPr>
                </a:tc>
                <a:tc>
                  <a:txBody>
                    <a:bodyPr/>
                    <a:lstStyle/>
                    <a:p>
                      <a:r>
                        <a:rPr sz="1600" b="0" i="0">
                          <a:solidFill>
                            <a:srgbClr val="404040"/>
                          </a:solidFill>
                        </a:rPr>
                        <a:t>multiple LiDAR detectors</a:t>
                      </a:r>
                    </a:p>
                  </a:txBody>
                  <a:tcPr marL="73152" marR="73152" marT="36576" marB="36576" anchor="ctr">
                    <a:solidFill>
                      <a:srgbClr val="F2F2F2"/>
                    </a:solidFill>
                  </a:tcPr>
                </a:tc>
                <a:tc>
                  <a:txBody>
                    <a:bodyPr/>
                    <a:lstStyle/>
                    <a:p>
                      <a:r>
                        <a:rPr sz="1600" b="0" i="0">
                          <a:solidFill>
                            <a:srgbClr val="404040"/>
                          </a:solidFill>
                        </a:rPr>
                        <a:t>≈ 80 % mean success</a:t>
                      </a:r>
                    </a:p>
                  </a:txBody>
                  <a:tcPr marL="73152" marR="73152" marT="36576" marB="36576" anchor="ctr">
                    <a:solidFill>
                      <a:srgbClr val="F2F2F2"/>
                    </a:solidFill>
                  </a:tcPr>
                </a:tc>
                <a:extLst>
                  <a:ext uri="{0D108BD9-81ED-4DB2-BD59-A6C34878D82A}">
                    <a16:rowId xmlns:a16="http://schemas.microsoft.com/office/drawing/2014/main" val="10002"/>
                  </a:ext>
                </a:extLst>
              </a:tr>
              <a:tr h="603504">
                <a:tc>
                  <a:txBody>
                    <a:bodyPr/>
                    <a:lstStyle/>
                    <a:p>
                      <a:r>
                        <a:rPr sz="1600" b="1" i="0">
                          <a:solidFill>
                            <a:srgbClr val="404040"/>
                          </a:solidFill>
                        </a:rPr>
                        <a:t>Cao et al. (USENIX Sec 2023)</a:t>
                      </a:r>
                    </a:p>
                  </a:txBody>
                  <a:tcPr marL="73152" marR="73152" marT="36576" marB="36576" anchor="ctr">
                    <a:solidFill>
                      <a:srgbClr val="FFFFFF"/>
                    </a:solidFill>
                  </a:tcPr>
                </a:tc>
                <a:tc>
                  <a:txBody>
                    <a:bodyPr/>
                    <a:lstStyle/>
                    <a:p>
                      <a:r>
                        <a:rPr sz="1600" b="0" i="0">
                          <a:solidFill>
                            <a:srgbClr val="404040"/>
                          </a:solidFill>
                        </a:rPr>
                        <a:t>laser removal</a:t>
                      </a:r>
                    </a:p>
                  </a:txBody>
                  <a:tcPr marL="73152" marR="73152" marT="36576" marB="36576" anchor="ctr">
                    <a:solidFill>
                      <a:srgbClr val="FFFFFF"/>
                    </a:solidFill>
                  </a:tcPr>
                </a:tc>
                <a:tc>
                  <a:txBody>
                    <a:bodyPr/>
                    <a:lstStyle/>
                    <a:p>
                      <a:r>
                        <a:rPr sz="1600" b="0" i="0">
                          <a:solidFill>
                            <a:srgbClr val="404040"/>
                          </a:solidFill>
                        </a:rPr>
                        <a:t>Apollo, Autoware, PointPillars, fusion</a:t>
                      </a:r>
                    </a:p>
                  </a:txBody>
                  <a:tcPr marL="73152" marR="73152" marT="36576" marB="36576" anchor="ctr">
                    <a:solidFill>
                      <a:srgbClr val="FFFFFF"/>
                    </a:solidFill>
                  </a:tcPr>
                </a:tc>
                <a:tc>
                  <a:txBody>
                    <a:bodyPr/>
                    <a:lstStyle/>
                    <a:p>
                      <a:r>
                        <a:rPr sz="1600" b="0" i="0">
                          <a:solidFill>
                            <a:srgbClr val="404040"/>
                          </a:solidFill>
                        </a:rPr>
                        <a:t>92.7 % remove 90 % of points</a:t>
                      </a:r>
                    </a:p>
                  </a:txBody>
                  <a:tcPr marL="73152" marR="73152" marT="36576" marB="36576" anchor="ctr">
                    <a:solidFill>
                      <a:srgbClr val="FFFFFF"/>
                    </a:solidFill>
                  </a:tcPr>
                </a:tc>
                <a:extLst>
                  <a:ext uri="{0D108BD9-81ED-4DB2-BD59-A6C34878D82A}">
                    <a16:rowId xmlns:a16="http://schemas.microsoft.com/office/drawing/2014/main" val="10003"/>
                  </a:ext>
                </a:extLst>
              </a:tr>
              <a:tr h="603504">
                <a:tc>
                  <a:txBody>
                    <a:bodyPr/>
                    <a:lstStyle/>
                    <a:p>
                      <a:r>
                        <a:rPr sz="1600" b="1" i="0">
                          <a:solidFill>
                            <a:srgbClr val="404040"/>
                          </a:solidFill>
                        </a:rPr>
                        <a:t>Tu et al. (CVPR 2020)</a:t>
                      </a:r>
                    </a:p>
                  </a:txBody>
                  <a:tcPr marL="73152" marR="73152" marT="36576" marB="36576" anchor="ctr">
                    <a:solidFill>
                      <a:srgbClr val="F2F2F2"/>
                    </a:solidFill>
                  </a:tcPr>
                </a:tc>
                <a:tc>
                  <a:txBody>
                    <a:bodyPr/>
                    <a:lstStyle/>
                    <a:p>
                      <a:r>
                        <a:rPr sz="1600" b="0" i="0">
                          <a:solidFill>
                            <a:srgbClr val="404040"/>
                          </a:solidFill>
                        </a:rPr>
                        <a:t>adversarial object (roof)</a:t>
                      </a:r>
                    </a:p>
                  </a:txBody>
                  <a:tcPr marL="73152" marR="73152" marT="36576" marB="36576" anchor="ctr">
                    <a:solidFill>
                      <a:srgbClr val="F2F2F2"/>
                    </a:solidFill>
                  </a:tcPr>
                </a:tc>
                <a:tc>
                  <a:txBody>
                    <a:bodyPr/>
                    <a:lstStyle/>
                    <a:p>
                      <a:r>
                        <a:rPr sz="1600" b="0" i="0">
                          <a:solidFill>
                            <a:srgbClr val="404040"/>
                          </a:solidFill>
                        </a:rPr>
                        <a:t>LiDAR 3D detectors</a:t>
                      </a:r>
                    </a:p>
                  </a:txBody>
                  <a:tcPr marL="73152" marR="73152" marT="36576" marB="36576" anchor="ctr">
                    <a:solidFill>
                      <a:srgbClr val="F2F2F2"/>
                    </a:solidFill>
                  </a:tcPr>
                </a:tc>
                <a:tc>
                  <a:txBody>
                    <a:bodyPr/>
                    <a:lstStyle/>
                    <a:p>
                      <a:r>
                        <a:rPr sz="1600" b="0" i="0">
                          <a:solidFill>
                            <a:srgbClr val="404040"/>
                          </a:solidFill>
                        </a:rPr>
                        <a:t>80 % hide the vehicle</a:t>
                      </a:r>
                    </a:p>
                  </a:txBody>
                  <a:tcPr marL="73152" marR="73152" marT="36576" marB="36576" anchor="ctr">
                    <a:solidFill>
                      <a:srgbClr val="F2F2F2"/>
                    </a:solidFill>
                  </a:tcPr>
                </a:tc>
                <a:extLst>
                  <a:ext uri="{0D108BD9-81ED-4DB2-BD59-A6C34878D82A}">
                    <a16:rowId xmlns:a16="http://schemas.microsoft.com/office/drawing/2014/main" val="10004"/>
                  </a:ext>
                </a:extLst>
              </a:tr>
              <a:tr h="603504">
                <a:tc>
                  <a:txBody>
                    <a:bodyPr/>
                    <a:lstStyle/>
                    <a:p>
                      <a:r>
                        <a:rPr sz="1600" b="1" i="0">
                          <a:solidFill>
                            <a:srgbClr val="404040"/>
                          </a:solidFill>
                        </a:rPr>
                        <a:t>Zhu et al. (SenSys 2021)</a:t>
                      </a:r>
                    </a:p>
                  </a:txBody>
                  <a:tcPr marL="73152" marR="73152" marT="36576" marB="36576" anchor="ctr">
                    <a:solidFill>
                      <a:srgbClr val="FFFFFF"/>
                    </a:solidFill>
                  </a:tcPr>
                </a:tc>
                <a:tc>
                  <a:txBody>
                    <a:bodyPr/>
                    <a:lstStyle/>
                    <a:p>
                      <a:r>
                        <a:rPr sz="1600" b="0" i="0">
                          <a:solidFill>
                            <a:srgbClr val="404040"/>
                          </a:solidFill>
                        </a:rPr>
                        <a:t>adversarial objects</a:t>
                      </a:r>
                    </a:p>
                  </a:txBody>
                  <a:tcPr marL="73152" marR="73152" marT="36576" marB="36576" anchor="ctr">
                    <a:solidFill>
                      <a:srgbClr val="FFFFFF"/>
                    </a:solidFill>
                  </a:tcPr>
                </a:tc>
                <a:tc>
                  <a:txBody>
                    <a:bodyPr/>
                    <a:lstStyle/>
                    <a:p>
                      <a:r>
                        <a:rPr sz="1600" b="0" i="0">
                          <a:solidFill>
                            <a:srgbClr val="404040"/>
                          </a:solidFill>
                        </a:rPr>
                        <a:t>segmentation networks</a:t>
                      </a:r>
                    </a:p>
                  </a:txBody>
                  <a:tcPr marL="73152" marR="73152" marT="36576" marB="36576" anchor="ctr">
                    <a:solidFill>
                      <a:srgbClr val="FFFFFF"/>
                    </a:solidFill>
                  </a:tcPr>
                </a:tc>
                <a:tc>
                  <a:txBody>
                    <a:bodyPr/>
                    <a:lstStyle/>
                    <a:p>
                      <a:r>
                        <a:rPr sz="1600" b="0" i="0">
                          <a:solidFill>
                            <a:srgbClr val="404040"/>
                          </a:solidFill>
                        </a:rPr>
                        <a:t>&gt; 90 % in real-world tests</a:t>
                      </a:r>
                    </a:p>
                  </a:txBody>
                  <a:tcPr marL="73152" marR="73152" marT="36576" marB="36576" anchor="ctr">
                    <a:solidFill>
                      <a:srgbClr val="FFFFFF"/>
                    </a:solidFill>
                  </a:tcPr>
                </a:tc>
                <a:extLst>
                  <a:ext uri="{0D108BD9-81ED-4DB2-BD59-A6C34878D82A}">
                    <a16:rowId xmlns:a16="http://schemas.microsoft.com/office/drawing/2014/main" val="10005"/>
                  </a:ext>
                </a:extLst>
              </a:tr>
              <a:tr h="603504">
                <a:tc>
                  <a:txBody>
                    <a:bodyPr/>
                    <a:lstStyle/>
                    <a:p>
                      <a:r>
                        <a:rPr sz="1600" b="1" i="0">
                          <a:solidFill>
                            <a:srgbClr val="404040"/>
                          </a:solidFill>
                        </a:rPr>
                        <a:t>Lou et al. (USENIX Sec 2024)</a:t>
                      </a:r>
                    </a:p>
                  </a:txBody>
                  <a:tcPr marL="73152" marR="73152" marT="36576" marB="36576" anchor="ctr">
                    <a:solidFill>
                      <a:srgbClr val="F2F2F2"/>
                    </a:solidFill>
                  </a:tcPr>
                </a:tc>
                <a:tc>
                  <a:txBody>
                    <a:bodyPr/>
                    <a:lstStyle/>
                    <a:p>
                      <a:r>
                        <a:rPr sz="1600" b="0" i="0">
                          <a:solidFill>
                            <a:srgbClr val="404040"/>
                          </a:solidFill>
                        </a:rPr>
                        <a:t>adversarial objects</a:t>
                      </a:r>
                    </a:p>
                  </a:txBody>
                  <a:tcPr marL="73152" marR="73152" marT="36576" marB="36576" anchor="ctr">
                    <a:solidFill>
                      <a:srgbClr val="F2F2F2"/>
                    </a:solidFill>
                  </a:tcPr>
                </a:tc>
                <a:tc>
                  <a:txBody>
                    <a:bodyPr/>
                    <a:lstStyle/>
                    <a:p>
                      <a:r>
                        <a:rPr sz="1600" b="0" i="0">
                          <a:solidFill>
                            <a:srgbClr val="404040"/>
                          </a:solidFill>
                        </a:rPr>
                        <a:t>trajectory prediction</a:t>
                      </a:r>
                    </a:p>
                  </a:txBody>
                  <a:tcPr marL="73152" marR="73152" marT="36576" marB="36576" anchor="ctr">
                    <a:solidFill>
                      <a:srgbClr val="F2F2F2"/>
                    </a:solidFill>
                  </a:tcPr>
                </a:tc>
                <a:tc>
                  <a:txBody>
                    <a:bodyPr/>
                    <a:lstStyle/>
                    <a:p>
                      <a:r>
                        <a:rPr sz="1600" b="0" i="0">
                          <a:solidFill>
                            <a:srgbClr val="404040"/>
                          </a:solidFill>
                        </a:rPr>
                        <a:t>false trajectory → unsafe avoidance</a:t>
                      </a:r>
                    </a:p>
                  </a:txBody>
                  <a:tcPr marL="73152" marR="73152" marT="36576" marB="36576" anchor="ctr">
                    <a:solidFill>
                      <a:srgbClr val="F2F2F2"/>
                    </a:solidFill>
                  </a:tcPr>
                </a:tc>
                <a:extLst>
                  <a:ext uri="{0D108BD9-81ED-4DB2-BD59-A6C34878D82A}">
                    <a16:rowId xmlns:a16="http://schemas.microsoft.com/office/drawing/2014/main" val="10006"/>
                  </a:ext>
                </a:extLst>
              </a:tr>
              <a:tr h="603504">
                <a:tc>
                  <a:txBody>
                    <a:bodyPr/>
                    <a:lstStyle/>
                    <a:p>
                      <a:r>
                        <a:rPr sz="1600" b="1" i="0">
                          <a:solidFill>
                            <a:srgbClr val="404040"/>
                          </a:solidFill>
                        </a:rPr>
                        <a:t>Zhang et al. (USENIX Sec 2024)</a:t>
                      </a:r>
                    </a:p>
                  </a:txBody>
                  <a:tcPr marL="73152" marR="73152" marT="36576" marB="36576" anchor="ctr">
                    <a:solidFill>
                      <a:srgbClr val="FFFFFF"/>
                    </a:solidFill>
                  </a:tcPr>
                </a:tc>
                <a:tc>
                  <a:txBody>
                    <a:bodyPr/>
                    <a:lstStyle/>
                    <a:p>
                      <a:r>
                        <a:rPr sz="1600" b="0" i="0">
                          <a:solidFill>
                            <a:srgbClr val="404040"/>
                          </a:solidFill>
                        </a:rPr>
                        <a:t>V2X feature fabrication</a:t>
                      </a:r>
                    </a:p>
                  </a:txBody>
                  <a:tcPr marL="73152" marR="73152" marT="36576" marB="36576" anchor="ctr">
                    <a:solidFill>
                      <a:srgbClr val="FFFFFF"/>
                    </a:solidFill>
                  </a:tcPr>
                </a:tc>
                <a:tc>
                  <a:txBody>
                    <a:bodyPr/>
                    <a:lstStyle/>
                    <a:p>
                      <a:r>
                        <a:rPr sz="1600" b="0" i="0">
                          <a:solidFill>
                            <a:srgbClr val="404040"/>
                          </a:solidFill>
                        </a:rPr>
                        <a:t>collaborative perception</a:t>
                      </a:r>
                    </a:p>
                  </a:txBody>
                  <a:tcPr marL="73152" marR="73152" marT="36576" marB="36576" anchor="ctr">
                    <a:solidFill>
                      <a:srgbClr val="FFFFFF"/>
                    </a:solidFill>
                  </a:tcPr>
                </a:tc>
                <a:tc>
                  <a:txBody>
                    <a:bodyPr/>
                    <a:lstStyle/>
                    <a:p>
                      <a:r>
                        <a:rPr sz="1600" b="0" i="0">
                          <a:solidFill>
                            <a:srgbClr val="404040"/>
                          </a:solidFill>
                        </a:rPr>
                        <a:t>corrupted fused detections</a:t>
                      </a:r>
                    </a:p>
                  </a:txBody>
                  <a:tcPr marL="73152" marR="73152" marT="36576" marB="36576" anchor="ctr">
                    <a:solidFill>
                      <a:srgbClr val="FFFFFF"/>
                    </a:solidFill>
                  </a:tcPr>
                </a:tc>
                <a:extLst>
                  <a:ext uri="{0D108BD9-81ED-4DB2-BD59-A6C34878D82A}">
                    <a16:rowId xmlns:a16="http://schemas.microsoft.com/office/drawing/2014/main" val="10007"/>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Numbers as reported in the cited abstracts; setups differ and are not directly comparable.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Recap and the AD attack surface</a:t>
            </a:r>
          </a:p>
          <a:p>
            <a:pPr>
              <a:spcBef>
                <a:spcPts val="1000"/>
              </a:spcBef>
            </a:pPr>
            <a:r>
              <a:rPr sz="2800"/>
              <a:t>Attacks on object tracking</a:t>
            </a:r>
          </a:p>
          <a:p>
            <a:pPr>
              <a:spcBef>
                <a:spcPts val="1000"/>
              </a:spcBef>
            </a:pPr>
            <a:r>
              <a:rPr sz="2800"/>
              <a:t>Attacks on LiDAR perception</a:t>
            </a:r>
          </a:p>
          <a:p>
            <a:pPr>
              <a:spcBef>
                <a:spcPts val="1000"/>
              </a:spcBef>
            </a:pPr>
            <a:r>
              <a:rPr sz="2800" b="1">
                <a:solidFill>
                  <a:srgbClr val="FF0000"/>
                </a:solidFill>
              </a:rPr>
              <a:t>Is sensor fusion safe?</a:t>
            </a:r>
          </a:p>
          <a:p>
            <a:pPr>
              <a:spcBef>
                <a:spcPts val="1000"/>
              </a:spcBef>
            </a:pPr>
            <a:r>
              <a:rPr sz="2800"/>
              <a:t>From perception errors to driving consequences</a:t>
            </a:r>
          </a:p>
          <a:p>
            <a:pPr>
              <a:spcBef>
                <a:spcPts val="1000"/>
              </a:spcBef>
            </a:pPr>
            <a:r>
              <a:rPr sz="2800"/>
              <a:t>Defenses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Camera-LiDAR Fusion: Why It Looked Robust</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26</a:t>
            </a:fld>
            <a:endParaRPr lang="en-US"/>
          </a:p>
        </p:txBody>
      </p:sp>
      <p:sp>
        <p:nvSpPr>
          <p:cNvPr id="6" name="Rounded Rectangle 5"/>
          <p:cNvSpPr/>
          <p:nvPr/>
        </p:nvSpPr>
        <p:spPr>
          <a:xfrm>
            <a:off x="621792" y="1463040"/>
            <a:ext cx="2503170" cy="82296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Camera image</a:t>
            </a:r>
          </a:p>
        </p:txBody>
      </p:sp>
      <p:cxnSp>
        <p:nvCxnSpPr>
          <p:cNvPr id="7" name="Connector 6"/>
          <p:cNvCxnSpPr/>
          <p:nvPr/>
        </p:nvCxnSpPr>
        <p:spPr>
          <a:xfrm>
            <a:off x="3143250" y="1874520"/>
            <a:ext cx="28346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3445002" y="1463040"/>
            <a:ext cx="2503170" cy="8229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2D detector</a:t>
            </a:r>
          </a:p>
          <a:p>
            <a:pPr algn="ctr"/>
            <a:r>
              <a:rPr sz="1600" b="0" i="0">
                <a:solidFill>
                  <a:srgbClr val="404040"/>
                </a:solidFill>
              </a:rPr>
              <a:t>(frustum / proposals)</a:t>
            </a:r>
          </a:p>
        </p:txBody>
      </p:sp>
      <p:cxnSp>
        <p:nvCxnSpPr>
          <p:cNvPr id="9" name="Connector 8"/>
          <p:cNvCxnSpPr/>
          <p:nvPr/>
        </p:nvCxnSpPr>
        <p:spPr>
          <a:xfrm>
            <a:off x="5966459" y="1874520"/>
            <a:ext cx="28346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6268212" y="1463040"/>
            <a:ext cx="2503170" cy="82296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Fusion</a:t>
            </a:r>
          </a:p>
          <a:p>
            <a:pPr algn="ctr"/>
            <a:r>
              <a:rPr sz="1600" b="0" i="0">
                <a:solidFill>
                  <a:srgbClr val="404040"/>
                </a:solidFill>
              </a:rPr>
              <a:t>(consistency)</a:t>
            </a:r>
          </a:p>
        </p:txBody>
      </p:sp>
      <p:cxnSp>
        <p:nvCxnSpPr>
          <p:cNvPr id="11" name="Connector 10"/>
          <p:cNvCxnSpPr/>
          <p:nvPr/>
        </p:nvCxnSpPr>
        <p:spPr>
          <a:xfrm>
            <a:off x="8789669" y="1874520"/>
            <a:ext cx="28346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9091422" y="1463040"/>
            <a:ext cx="2503170" cy="82296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3D boxes</a:t>
            </a:r>
          </a:p>
        </p:txBody>
      </p:sp>
      <p:sp>
        <p:nvSpPr>
          <p:cNvPr id="13" name="Rounded Rectangle 12"/>
          <p:cNvSpPr/>
          <p:nvPr/>
        </p:nvSpPr>
        <p:spPr>
          <a:xfrm>
            <a:off x="621792" y="2606040"/>
            <a:ext cx="2503170" cy="82296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LiDAR points</a:t>
            </a:r>
          </a:p>
        </p:txBody>
      </p:sp>
      <p:cxnSp>
        <p:nvCxnSpPr>
          <p:cNvPr id="14" name="Connector 13"/>
          <p:cNvCxnSpPr/>
          <p:nvPr/>
        </p:nvCxnSpPr>
        <p:spPr>
          <a:xfrm>
            <a:off x="3143250" y="3017520"/>
            <a:ext cx="28346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3445002" y="2606040"/>
            <a:ext cx="2503170" cy="8229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3D features</a:t>
            </a:r>
          </a:p>
        </p:txBody>
      </p:sp>
      <p:cxnSp>
        <p:nvCxnSpPr>
          <p:cNvPr id="16" name="Connector 15"/>
          <p:cNvCxnSpPr/>
          <p:nvPr/>
        </p:nvCxnSpPr>
        <p:spPr>
          <a:xfrm>
            <a:off x="5966459" y="3017520"/>
            <a:ext cx="28346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6268212" y="2606040"/>
            <a:ext cx="2503170" cy="82296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Fusion</a:t>
            </a:r>
          </a:p>
          <a:p>
            <a:pPr algn="ctr"/>
            <a:r>
              <a:rPr sz="1600" b="0" i="0">
                <a:solidFill>
                  <a:srgbClr val="404040"/>
                </a:solidFill>
              </a:rPr>
              <a:t>(consistency)</a:t>
            </a:r>
          </a:p>
        </p:txBody>
      </p:sp>
      <p:cxnSp>
        <p:nvCxnSpPr>
          <p:cNvPr id="18" name="Connector 17"/>
          <p:cNvCxnSpPr/>
          <p:nvPr/>
        </p:nvCxnSpPr>
        <p:spPr>
          <a:xfrm>
            <a:off x="8789669" y="3017520"/>
            <a:ext cx="28346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9091422" y="2606040"/>
            <a:ext cx="2503170" cy="82296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3D boxes</a:t>
            </a:r>
          </a:p>
        </p:txBody>
      </p:sp>
      <p:sp>
        <p:nvSpPr>
          <p:cNvPr id="20" name="TextBox 19"/>
          <p:cNvSpPr txBox="1"/>
          <p:nvPr/>
        </p:nvSpPr>
        <p:spPr>
          <a:xfrm>
            <a:off x="621792" y="3749039"/>
            <a:ext cx="10972800" cy="2560320"/>
          </a:xfrm>
          <a:prstGeom prst="rect">
            <a:avLst/>
          </a:prstGeom>
          <a:noFill/>
        </p:spPr>
        <p:txBody>
          <a:bodyPr wrap="square" lIns="45720" tIns="27432" rIns="45720" bIns="27432">
            <a:spAutoFit/>
          </a:bodyPr>
          <a:lstStyle/>
          <a:p>
            <a:pPr>
              <a:spcAft>
                <a:spcPts val="800"/>
              </a:spcAft>
            </a:pPr>
            <a:r>
              <a:rPr sz="2300" b="0" i="0">
                <a:solidFill>
                  <a:srgbClr val="404040"/>
                </a:solidFill>
              </a:rPr>
              <a:t>•  Assumption: an attacker must fool </a:t>
            </a:r>
            <a:r>
              <a:rPr sz="2300" b="1" i="0">
                <a:solidFill>
                  <a:srgbClr val="404040"/>
                </a:solidFill>
              </a:rPr>
              <a:t>both</a:t>
            </a:r>
            <a:r>
              <a:rPr sz="2300" b="0" i="0">
                <a:solidFill>
                  <a:srgbClr val="404040"/>
                </a:solidFill>
              </a:rPr>
              <a:t> sensors </a:t>
            </a:r>
            <a:r>
              <a:rPr sz="2300" b="1" i="0">
                <a:solidFill>
                  <a:srgbClr val="404040"/>
                </a:solidFill>
              </a:rPr>
              <a:t>consistently</a:t>
            </a:r>
            <a:r>
              <a:rPr sz="2300" b="0" i="0">
                <a:solidFill>
                  <a:srgbClr val="404040"/>
                </a:solidFill>
              </a:rPr>
              <a:t> to change the output</a:t>
            </a:r>
          </a:p>
          <a:p>
            <a:pPr>
              <a:spcAft>
                <a:spcPts val="800"/>
              </a:spcAft>
            </a:pPr>
            <a:r>
              <a:rPr sz="2300" b="0" i="0">
                <a:solidFill>
                  <a:srgbClr val="404040"/>
                </a:solidFill>
              </a:rPr>
              <a:t>•  Naive LiDAR spoofing: injected points have no camera evidence, so fusion discards them</a:t>
            </a:r>
          </a:p>
          <a:p>
            <a:pPr>
              <a:spcAft>
                <a:spcPts val="800"/>
              </a:spcAft>
            </a:pPr>
            <a:r>
              <a:rPr sz="2300" b="0" i="0">
                <a:solidFill>
                  <a:srgbClr val="404040"/>
                </a:solidFill>
              </a:rPr>
              <a:t>•  Fusion pipelines use cross-modal checks: semantic agreement, geometric agreement (frustum)</a:t>
            </a:r>
          </a:p>
          <a:p>
            <a:pPr>
              <a:spcAft>
                <a:spcPts val="800"/>
              </a:spcAft>
            </a:pPr>
            <a:r>
              <a:rPr sz="2300" b="0" i="0">
                <a:solidFill>
                  <a:srgbClr val="404040"/>
                </a:solidFill>
              </a:rPr>
              <a:t>•  Question: can an attacker who knows these checks </a:t>
            </a:r>
            <a:r>
              <a:rPr sz="2300" b="1" i="0">
                <a:solidFill>
                  <a:srgbClr val="404040"/>
                </a:solidFill>
              </a:rPr>
              <a:t>satisfy</a:t>
            </a:r>
            <a:r>
              <a:rPr sz="2300" b="0" i="0">
                <a:solidFill>
                  <a:srgbClr val="404040"/>
                </a:solidFill>
              </a:rPr>
              <a:t> them?</a:t>
            </a:r>
          </a:p>
        </p:txBody>
      </p:sp>
      <p:sp>
        <p:nvSpPr>
          <p:cNvPr id="21"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Schematic fusion architectures; Hallyburton et al., USENIX Security 2022.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The Frustum Attack (USENIX Security 2022)</a:t>
            </a:r>
          </a:p>
        </p:txBody>
      </p:sp>
      <p:sp>
        <p:nvSpPr>
          <p:cNvPr id="3" name="Content Placeholder 2"/>
          <p:cNvSpPr>
            <a:spLocks noGrp="1"/>
          </p:cNvSpPr>
          <p:nvPr>
            <p:ph idx="1"/>
          </p:nvPr>
        </p:nvSpPr>
        <p:spPr>
          <a:xfrm>
            <a:off x="621792" y="1371600"/>
            <a:ext cx="5577840" cy="5029200"/>
          </a:xfrm>
        </p:spPr>
        <p:txBody>
          <a:bodyPr wrap="square">
            <a:noAutofit/>
          </a:bodyPr>
          <a:lstStyle/>
          <a:p>
            <a:pPr>
              <a:spcBef>
                <a:spcPts val="700"/>
              </a:spcBef>
            </a:pPr>
            <a:r>
              <a:rPr sz="1900" b="0" i="0"/>
              <a:t>Hallyburton et al.: </a:t>
            </a:r>
            <a:r>
              <a:rPr sz="1900" b="1" i="0"/>
              <a:t>black-box</a:t>
            </a:r>
            <a:r>
              <a:rPr sz="1900" b="0" i="0"/>
              <a:t> attack that spoofs LiDAR points </a:t>
            </a:r>
            <a:r>
              <a:rPr sz="1900" b="1" i="0"/>
              <a:t>inside the camera frustum</a:t>
            </a:r>
            <a:r>
              <a:rPr sz="1900" b="0" i="0"/>
              <a:t> of an object</a:t>
            </a:r>
          </a:p>
          <a:p>
            <a:pPr>
              <a:spcBef>
                <a:spcPts val="700"/>
              </a:spcBef>
            </a:pPr>
            <a:r>
              <a:rPr sz="1900" b="0" i="0"/>
              <a:t>It preserves </a:t>
            </a:r>
            <a:r>
              <a:rPr sz="1900" b="1" i="0"/>
              <a:t>consistency between camera and LiDAR semantics</a:t>
            </a:r>
            <a:r>
              <a:rPr sz="1900" b="0" i="0"/>
              <a:t>, so existing LiDAR-spoofing defenses do not fire</a:t>
            </a:r>
          </a:p>
          <a:p>
            <a:pPr>
              <a:spcBef>
                <a:spcPts val="700"/>
              </a:spcBef>
            </a:pPr>
            <a:r>
              <a:rPr sz="1900" b="0" i="0"/>
              <a:t>Succeeds against </a:t>
            </a:r>
            <a:r>
              <a:rPr sz="1900" b="1" i="0"/>
              <a:t>8 perception algorithms</a:t>
            </a:r>
            <a:r>
              <a:rPr sz="1900" b="0" i="0"/>
              <a:t> across 3 LiDAR-only and 3 camera-LiDAR fusion architectures</a:t>
            </a:r>
          </a:p>
          <a:p>
            <a:pPr>
              <a:spcBef>
                <a:spcPts val="700"/>
              </a:spcBef>
            </a:pPr>
            <a:r>
              <a:rPr sz="1900" b="0" i="0"/>
              <a:t>Repeated over time it forms </a:t>
            </a:r>
            <a:r>
              <a:rPr sz="1900" b="1" i="0"/>
              <a:t>longitudinal attack sequences</a:t>
            </a:r>
            <a:r>
              <a:rPr sz="1900" b="0" i="0"/>
              <a:t> that compromise </a:t>
            </a:r>
            <a:r>
              <a:rPr sz="1900" b="1" i="0"/>
              <a:t>tracking</a:t>
            </a:r>
            <a:r>
              <a:rPr sz="1900" b="0" i="0"/>
              <a:t> and end-to-end </a:t>
            </a:r>
            <a:r>
              <a:rPr sz="1900" b="1" i="0"/>
              <a:t>AV control</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27</a:t>
            </a:fld>
            <a:endParaRPr lang="en-US"/>
          </a:p>
        </p:txBody>
      </p:sp>
      <p:pic>
        <p:nvPicPr>
          <p:cNvPr id="7" name="Picture 6" descr="frustum_geo.png"/>
          <p:cNvPicPr>
            <a:picLocks noChangeAspect="1"/>
          </p:cNvPicPr>
          <p:nvPr/>
        </p:nvPicPr>
        <p:blipFill>
          <a:blip r:embed="rId3"/>
          <a:stretch>
            <a:fillRect/>
          </a:stretch>
        </p:blipFill>
        <p:spPr>
          <a:xfrm>
            <a:off x="6473952" y="1744093"/>
            <a:ext cx="5120640" cy="2912612"/>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Hallyburton et al., Security Analysis of Camera-LiDAR Fusion Against Black-Box Attacks on AVs, USENIX Security 2022. Original schematic.</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MSF-ADV: Invisible to Camera and LiDAR</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Cao et al. (IEEE S&amp;P 2021): first study of </a:t>
            </a:r>
            <a:r>
              <a:rPr sz="2400" b="1" i="0"/>
              <a:t>multi-sensor-fusion perception</a:t>
            </a:r>
            <a:r>
              <a:rPr sz="2400" b="0" i="0"/>
              <a:t> under physical-world attack</a:t>
            </a:r>
          </a:p>
          <a:p>
            <a:pPr>
              <a:spcBef>
                <a:spcPts val="800"/>
              </a:spcBef>
            </a:pPr>
            <a:r>
              <a:rPr sz="2400" b="0" i="0"/>
              <a:t>A </a:t>
            </a:r>
            <a:r>
              <a:rPr sz="2400" b="1" i="0"/>
              <a:t>3D-printed adversarial object</a:t>
            </a:r>
            <a:r>
              <a:rPr sz="2400" b="0" i="0"/>
              <a:t> that makes the AD system fail to detect it: invisible to camera </a:t>
            </a:r>
            <a:r>
              <a:rPr sz="2400" b="1" i="0"/>
              <a:t>and</a:t>
            </a:r>
            <a:r>
              <a:rPr sz="2400" b="0" i="0"/>
              <a:t> LiDAR</a:t>
            </a:r>
          </a:p>
          <a:p>
            <a:pPr>
              <a:spcBef>
                <a:spcPts val="800"/>
              </a:spcBef>
            </a:pPr>
            <a:r>
              <a:rPr sz="2400" b="0" i="0"/>
              <a:t>Over </a:t>
            </a:r>
            <a:r>
              <a:rPr sz="2400" b="1" i="0"/>
              <a:t>90 %</a:t>
            </a:r>
            <a:r>
              <a:rPr sz="2400" b="0" i="0"/>
              <a:t> success across object types and MSF configurations; </a:t>
            </a:r>
            <a:r>
              <a:rPr sz="2400" b="1" i="0"/>
              <a:t>100 %</a:t>
            </a:r>
            <a:r>
              <a:rPr sz="2400" b="0" i="0"/>
              <a:t> collision rate in simulation against industry-grade systems</a:t>
            </a:r>
          </a:p>
          <a:p>
            <a:pPr>
              <a:spcBef>
                <a:spcPts val="800"/>
              </a:spcBef>
            </a:pPr>
            <a:r>
              <a:rPr sz="2400" b="0" i="0"/>
              <a:t>Technical challenges solved: </a:t>
            </a:r>
            <a:r>
              <a:rPr sz="2400" b="1" i="0"/>
              <a:t>non-differentiable</a:t>
            </a:r>
            <a:r>
              <a:rPr sz="2400" b="0" i="0"/>
              <a:t> camera and LiDAR sensing, and </a:t>
            </a:r>
            <a:r>
              <a:rPr sz="2400" b="1" i="0"/>
              <a:t>cell-level aggregated features</a:t>
            </a:r>
            <a:r>
              <a:rPr sz="2400" b="0" i="0"/>
              <a:t> in LiDAR perception</a:t>
            </a:r>
          </a:p>
          <a:p>
            <a:pPr>
              <a:spcBef>
                <a:spcPts val="800"/>
              </a:spcBef>
            </a:pPr>
            <a:r>
              <a:rPr sz="2400" b="0" i="0"/>
              <a:t>Transfers across MSF algorithms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28</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Cao et al., Invisible for both Camera and LiDAR, IEEE S&amp;P 2021.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Does More Sensors Mean More Safety?</a:t>
            </a:r>
          </a:p>
        </p:txBody>
      </p:sp>
      <p:sp>
        <p:nvSpPr>
          <p:cNvPr id="3" name="Content Placeholder 2"/>
          <p:cNvSpPr>
            <a:spLocks noGrp="1"/>
          </p:cNvSpPr>
          <p:nvPr>
            <p:ph idx="1"/>
          </p:nvPr>
        </p:nvSpPr>
        <p:spPr>
          <a:xfrm>
            <a:off x="621792" y="1371600"/>
            <a:ext cx="5212080" cy="5029200"/>
          </a:xfrm>
        </p:spPr>
        <p:txBody>
          <a:bodyPr wrap="square">
            <a:noAutofit/>
          </a:bodyPr>
          <a:lstStyle/>
          <a:p>
            <a:pPr>
              <a:spcBef>
                <a:spcPts val="700"/>
              </a:spcBef>
            </a:pPr>
            <a:r>
              <a:rPr sz="2000" b="1" i="0"/>
              <a:t>Yes</a:t>
            </a:r>
            <a:r>
              <a:rPr sz="2000" b="0" i="0"/>
              <a:t> against independent, random failures: redundancy helps</a:t>
            </a:r>
          </a:p>
          <a:p>
            <a:pPr>
              <a:spcBef>
                <a:spcPts val="700"/>
              </a:spcBef>
            </a:pPr>
            <a:r>
              <a:rPr sz="2000" b="1" i="0"/>
              <a:t>Not automatically</a:t>
            </a:r>
            <a:r>
              <a:rPr sz="2000" b="0" i="0"/>
              <a:t> against an attacker who understands the fusion logic: frustum attack and MSF-ADV</a:t>
            </a:r>
          </a:p>
          <a:p>
            <a:pPr>
              <a:spcBef>
                <a:spcPts val="700"/>
              </a:spcBef>
            </a:pPr>
            <a:r>
              <a:rPr sz="2000" b="0" i="0"/>
              <a:t>Independent physics helps but is not immune: </a:t>
            </a:r>
            <a:r>
              <a:rPr sz="2000" b="1" i="0"/>
              <a:t>radar</a:t>
            </a:r>
            <a:r>
              <a:rPr sz="2000" b="0" i="0"/>
              <a:t> can also be attacked to add, remove or move objects (MadRadar)</a:t>
            </a:r>
          </a:p>
          <a:p>
            <a:pPr>
              <a:spcBef>
                <a:spcPts val="700"/>
              </a:spcBef>
            </a:pPr>
            <a:r>
              <a:rPr sz="2000" b="0" i="0"/>
              <a:t>Design rule: evaluate fusion against </a:t>
            </a:r>
            <a:r>
              <a:rPr sz="2000" b="1" i="0"/>
              <a:t>cross-modal adaptive attacks</a:t>
            </a:r>
            <a:r>
              <a:rPr sz="2000" b="0" i="0"/>
              <a:t>, and use sensors whose failure modes are truly independent</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29</a:t>
            </a:fld>
            <a:endParaRPr lang="en-US"/>
          </a:p>
        </p:txBody>
      </p:sp>
      <p:pic>
        <p:nvPicPr>
          <p:cNvPr id="7" name="Picture 6" descr="madradar.png"/>
          <p:cNvPicPr>
            <a:picLocks noChangeAspect="1"/>
          </p:cNvPicPr>
          <p:nvPr/>
        </p:nvPicPr>
        <p:blipFill>
          <a:blip r:embed="rId3"/>
          <a:stretch>
            <a:fillRect/>
          </a:stretch>
        </p:blipFill>
        <p:spPr>
          <a:xfrm>
            <a:off x="6108192" y="1388121"/>
            <a:ext cx="5486400" cy="2161517"/>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Hunt et al., MadRadar, NDSS 2024 (figure via course slides); Hallyburton et al. 2022; Cao et al. 2021.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Recap and the AD attack surface</a:t>
            </a:r>
          </a:p>
          <a:p>
            <a:pPr>
              <a:spcBef>
                <a:spcPts val="1000"/>
              </a:spcBef>
            </a:pPr>
            <a:r>
              <a:rPr sz="2800"/>
              <a:t>Attacks on object tracking</a:t>
            </a:r>
          </a:p>
          <a:p>
            <a:pPr>
              <a:spcBef>
                <a:spcPts val="1000"/>
              </a:spcBef>
            </a:pPr>
            <a:r>
              <a:rPr sz="2800"/>
              <a:t>Attacks on LiDAR perception</a:t>
            </a:r>
          </a:p>
          <a:p>
            <a:pPr>
              <a:spcBef>
                <a:spcPts val="1000"/>
              </a:spcBef>
            </a:pPr>
            <a:r>
              <a:rPr sz="2800"/>
              <a:t>Is sensor fusion safe?</a:t>
            </a:r>
          </a:p>
          <a:p>
            <a:pPr>
              <a:spcBef>
                <a:spcPts val="1000"/>
              </a:spcBef>
            </a:pPr>
            <a:r>
              <a:rPr sz="2800" b="1">
                <a:solidFill>
                  <a:srgbClr val="FF0000"/>
                </a:solidFill>
              </a:rPr>
              <a:t>From perception errors to driving consequences</a:t>
            </a:r>
          </a:p>
          <a:p>
            <a:pPr>
              <a:spcBef>
                <a:spcPts val="1000"/>
              </a:spcBef>
            </a:pPr>
            <a:r>
              <a:rPr sz="2800"/>
              <a:t>Defenses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Dirty Road Patch: Attacking Lane Centering</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31</a:t>
            </a:fld>
            <a:endParaRPr lang="en-US"/>
          </a:p>
        </p:txBody>
      </p:sp>
      <p:sp>
        <p:nvSpPr>
          <p:cNvPr id="6" name="Rounded Rectangle 5"/>
          <p:cNvSpPr/>
          <p:nvPr/>
        </p:nvSpPr>
        <p:spPr>
          <a:xfrm>
            <a:off x="621792" y="1463040"/>
            <a:ext cx="1975104" cy="91440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Camera</a:t>
            </a:r>
          </a:p>
        </p:txBody>
      </p:sp>
      <p:cxnSp>
        <p:nvCxnSpPr>
          <p:cNvPr id="7" name="Connector 6"/>
          <p:cNvCxnSpPr/>
          <p:nvPr/>
        </p:nvCxnSpPr>
        <p:spPr>
          <a:xfrm>
            <a:off x="2615184" y="192024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871216" y="1463040"/>
            <a:ext cx="1975104" cy="91440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Lane-detection</a:t>
            </a:r>
          </a:p>
          <a:p>
            <a:pPr algn="ctr"/>
            <a:r>
              <a:rPr sz="1600" b="0" i="0">
                <a:solidFill>
                  <a:srgbClr val="404040"/>
                </a:solidFill>
              </a:rPr>
              <a:t>DNN</a:t>
            </a:r>
          </a:p>
        </p:txBody>
      </p:sp>
      <p:cxnSp>
        <p:nvCxnSpPr>
          <p:cNvPr id="9" name="Connector 8"/>
          <p:cNvCxnSpPr/>
          <p:nvPr/>
        </p:nvCxnSpPr>
        <p:spPr>
          <a:xfrm>
            <a:off x="4864608" y="192024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5120640" y="1463040"/>
            <a:ext cx="1975104" cy="91440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Lane-center</a:t>
            </a:r>
          </a:p>
          <a:p>
            <a:pPr algn="ctr"/>
            <a:r>
              <a:rPr sz="1600" b="0" i="0">
                <a:solidFill>
                  <a:srgbClr val="404040"/>
                </a:solidFill>
              </a:rPr>
              <a:t>estimate</a:t>
            </a:r>
          </a:p>
        </p:txBody>
      </p:sp>
      <p:cxnSp>
        <p:nvCxnSpPr>
          <p:cNvPr id="11" name="Connector 10"/>
          <p:cNvCxnSpPr/>
          <p:nvPr/>
        </p:nvCxnSpPr>
        <p:spPr>
          <a:xfrm>
            <a:off x="7114031" y="192024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7370064" y="1463040"/>
            <a:ext cx="1975104" cy="91440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Lateral</a:t>
            </a:r>
          </a:p>
          <a:p>
            <a:pPr algn="ctr"/>
            <a:r>
              <a:rPr sz="1600" b="0" i="0">
                <a:solidFill>
                  <a:srgbClr val="404040"/>
                </a:solidFill>
              </a:rPr>
              <a:t>controller</a:t>
            </a:r>
          </a:p>
        </p:txBody>
      </p:sp>
      <p:cxnSp>
        <p:nvCxnSpPr>
          <p:cNvPr id="13" name="Connector 12"/>
          <p:cNvCxnSpPr/>
          <p:nvPr/>
        </p:nvCxnSpPr>
        <p:spPr>
          <a:xfrm>
            <a:off x="9363456" y="192024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9619488" y="1463040"/>
            <a:ext cx="1975104" cy="91440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Steering</a:t>
            </a:r>
          </a:p>
        </p:txBody>
      </p:sp>
      <p:sp>
        <p:nvSpPr>
          <p:cNvPr id="15" name="TextBox 14"/>
          <p:cNvSpPr txBox="1"/>
          <p:nvPr/>
        </p:nvSpPr>
        <p:spPr>
          <a:xfrm>
            <a:off x="3017520" y="2423160"/>
            <a:ext cx="3657600" cy="365760"/>
          </a:xfrm>
          <a:prstGeom prst="rect">
            <a:avLst/>
          </a:prstGeom>
          <a:noFill/>
        </p:spPr>
        <p:txBody>
          <a:bodyPr wrap="square" lIns="45720" tIns="27432" rIns="45720" bIns="27432">
            <a:spAutoFit/>
          </a:bodyPr>
          <a:lstStyle/>
          <a:p>
            <a:r>
              <a:rPr sz="1400" b="0" i="1">
                <a:solidFill>
                  <a:srgbClr val="D40805"/>
                </a:solidFill>
              </a:rPr>
              <a:t>the patch attacks this stage</a:t>
            </a:r>
          </a:p>
        </p:txBody>
      </p:sp>
      <p:sp>
        <p:nvSpPr>
          <p:cNvPr id="16" name="TextBox 15"/>
          <p:cNvSpPr txBox="1"/>
          <p:nvPr/>
        </p:nvSpPr>
        <p:spPr>
          <a:xfrm>
            <a:off x="621792" y="3017520"/>
            <a:ext cx="10972800" cy="3291840"/>
          </a:xfrm>
          <a:prstGeom prst="rect">
            <a:avLst/>
          </a:prstGeom>
          <a:noFill/>
        </p:spPr>
        <p:txBody>
          <a:bodyPr wrap="square" lIns="45720" tIns="27432" rIns="45720" bIns="27432">
            <a:spAutoFit/>
          </a:bodyPr>
          <a:lstStyle/>
          <a:p>
            <a:pPr>
              <a:spcAft>
                <a:spcPts val="800"/>
              </a:spcAft>
            </a:pPr>
            <a:r>
              <a:rPr sz="2200" b="0" i="0">
                <a:solidFill>
                  <a:srgbClr val="404040"/>
                </a:solidFill>
              </a:rPr>
              <a:t>•  Sato et al., USENIX Security 2021: first systematic study of </a:t>
            </a:r>
            <a:r>
              <a:rPr sz="2200" b="1" i="0">
                <a:solidFill>
                  <a:srgbClr val="404040"/>
                </a:solidFill>
              </a:rPr>
              <a:t>DL-based automated lane centering</a:t>
            </a:r>
            <a:r>
              <a:rPr sz="2200" b="0" i="0">
                <a:solidFill>
                  <a:srgbClr val="404040"/>
                </a:solidFill>
              </a:rPr>
              <a:t> under physical-world attack</a:t>
            </a:r>
          </a:p>
          <a:p>
            <a:pPr>
              <a:spcAft>
                <a:spcPts val="800"/>
              </a:spcAft>
            </a:pPr>
            <a:r>
              <a:rPr sz="2200" b="0" i="0">
                <a:solidFill>
                  <a:srgbClr val="404040"/>
                </a:solidFill>
              </a:rPr>
              <a:t>•  Attack vector: a </a:t>
            </a:r>
            <a:r>
              <a:rPr sz="2200" b="1" i="0">
                <a:solidFill>
                  <a:srgbClr val="404040"/>
                </a:solidFill>
              </a:rPr>
              <a:t>dirty road patch</a:t>
            </a:r>
            <a:r>
              <a:rPr sz="2200" b="0" i="0">
                <a:solidFill>
                  <a:srgbClr val="404040"/>
                </a:solidFill>
              </a:rPr>
              <a:t> that resembles an ordinary road stain, placed on the lane</a:t>
            </a:r>
          </a:p>
          <a:p>
            <a:pPr>
              <a:spcAft>
                <a:spcPts val="800"/>
              </a:spcAft>
            </a:pPr>
            <a:r>
              <a:rPr sz="2200" b="0" i="0">
                <a:solidFill>
                  <a:srgbClr val="404040"/>
                </a:solidFill>
              </a:rPr>
              <a:t>•  Optimization-based design; domain-specific challenges: </a:t>
            </a:r>
            <a:r>
              <a:rPr sz="2200" b="1" i="0">
                <a:solidFill>
                  <a:srgbClr val="404040"/>
                </a:solidFill>
              </a:rPr>
              <a:t>camera-frame dependence</a:t>
            </a:r>
            <a:r>
              <a:rPr sz="2200" b="0" i="0">
                <a:solidFill>
                  <a:srgbClr val="404040"/>
                </a:solidFill>
              </a:rPr>
              <a:t> (the patch moves in the image as the car drives) and the lane-detection </a:t>
            </a:r>
            <a:r>
              <a:rPr sz="2200" b="1" i="0">
                <a:solidFill>
                  <a:srgbClr val="404040"/>
                </a:solidFill>
              </a:rPr>
              <a:t>objective</a:t>
            </a:r>
          </a:p>
          <a:p>
            <a:pPr>
              <a:spcAft>
                <a:spcPts val="800"/>
              </a:spcAft>
            </a:pPr>
            <a:r>
              <a:rPr sz="2200" b="0" i="0">
                <a:solidFill>
                  <a:srgbClr val="404040"/>
                </a:solidFill>
              </a:rPr>
              <a:t>•  The harm is defined on the </a:t>
            </a:r>
            <a:r>
              <a:rPr sz="2200" b="1" i="0">
                <a:solidFill>
                  <a:srgbClr val="404040"/>
                </a:solidFill>
              </a:rPr>
              <a:t>vehicle's lateral deviation</a:t>
            </a:r>
            <a:r>
              <a:rPr sz="2200" b="0" i="0">
                <a:solidFill>
                  <a:srgbClr val="404040"/>
                </a:solidFill>
              </a:rPr>
              <a:t>, not on a classification label</a:t>
            </a:r>
          </a:p>
        </p:txBody>
      </p:sp>
      <p:sp>
        <p:nvSpPr>
          <p:cNvPr id="1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Sato, Shen, Wang, Jia, Lin, Chen, Dirty Road Can Attack, USENIX Security 2021.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Why a Small Bias Can Steer a Car</a:t>
            </a:r>
          </a:p>
        </p:txBody>
      </p:sp>
      <p:sp>
        <p:nvSpPr>
          <p:cNvPr id="3" name="Content Placeholder 2"/>
          <p:cNvSpPr>
            <a:spLocks noGrp="1"/>
          </p:cNvSpPr>
          <p:nvPr>
            <p:ph idx="1"/>
          </p:nvPr>
        </p:nvSpPr>
        <p:spPr>
          <a:xfrm>
            <a:off x="621792" y="4654296"/>
            <a:ext cx="10972800" cy="1746504"/>
          </a:xfrm>
        </p:spPr>
        <p:txBody>
          <a:bodyPr wrap="square">
            <a:noAutofit/>
          </a:bodyPr>
          <a:lstStyle/>
          <a:p>
            <a:pPr>
              <a:spcBef>
                <a:spcPts val="500"/>
              </a:spcBef>
            </a:pPr>
            <a:r>
              <a:rPr sz="1900" b="0" i="0"/>
              <a:t>Toy model: 15 m/s, lane half-width 1.8 m, car half-width 0.95 m ⇒ lateral margin ≈ 0.85 m; the patch biases the perceived lane center by 1.4 m</a:t>
            </a:r>
          </a:p>
          <a:p>
            <a:pPr>
              <a:spcBef>
                <a:spcPts val="500"/>
              </a:spcBef>
            </a:pPr>
            <a:r>
              <a:rPr sz="1900" b="0" i="0"/>
              <a:t>The controller faithfully tracks the wrong center: the car crosses the boundary after ≈ 3 s, while the benign run stays centered</a:t>
            </a:r>
          </a:p>
          <a:p>
            <a:pPr>
              <a:spcBef>
                <a:spcPts val="500"/>
              </a:spcBef>
            </a:pPr>
            <a:r>
              <a:rPr sz="1900" b="0" i="0"/>
              <a:t>Lesson: define the attack objective on </a:t>
            </a:r>
            <a:r>
              <a:rPr sz="1900" b="1" i="0"/>
              <a:t>control error</a:t>
            </a:r>
            <a:r>
              <a:rPr sz="1900" b="0" i="0"/>
              <a:t>, and evaluate with a vehicle model in the loop</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32</a:t>
            </a:fld>
            <a:endParaRPr lang="en-US"/>
          </a:p>
        </p:txBody>
      </p:sp>
      <p:pic>
        <p:nvPicPr>
          <p:cNvPr id="7" name="Picture 6" descr="dirty_toy.png"/>
          <p:cNvPicPr>
            <a:picLocks noChangeAspect="1"/>
          </p:cNvPicPr>
          <p:nvPr/>
        </p:nvPicPr>
        <p:blipFill>
          <a:blip r:embed="rId3"/>
          <a:stretch>
            <a:fillRect/>
          </a:stretch>
        </p:blipFill>
        <p:spPr>
          <a:xfrm>
            <a:off x="1184178" y="1298448"/>
            <a:ext cx="9848026" cy="324612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toy lateral-control simulation (illustrative; not data from Sato et 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Dirty Road Patch: Results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33</a:t>
            </a:fld>
            <a:endParaRPr lang="en-US"/>
          </a:p>
        </p:txBody>
      </p:sp>
      <p:sp>
        <p:nvSpPr>
          <p:cNvPr id="6" name="TextBox 5"/>
          <p:cNvSpPr txBox="1"/>
          <p:nvPr/>
        </p:nvSpPr>
        <p:spPr>
          <a:xfrm>
            <a:off x="621792" y="1417320"/>
            <a:ext cx="2743200" cy="822960"/>
          </a:xfrm>
          <a:prstGeom prst="rect">
            <a:avLst/>
          </a:prstGeom>
          <a:noFill/>
        </p:spPr>
        <p:txBody>
          <a:bodyPr wrap="square" lIns="45720" tIns="27432" rIns="45720" bIns="27432" anchor="ctr">
            <a:spAutoFit/>
          </a:bodyPr>
          <a:lstStyle/>
          <a:p>
            <a:pPr algn="ctr"/>
            <a:r>
              <a:rPr sz="4400" b="1" i="0">
                <a:solidFill>
                  <a:srgbClr val="D40805"/>
                </a:solidFill>
              </a:rPr>
              <a:t>&gt; 97.5 %</a:t>
            </a:r>
          </a:p>
        </p:txBody>
      </p:sp>
      <p:sp>
        <p:nvSpPr>
          <p:cNvPr id="7" name="TextBox 6"/>
          <p:cNvSpPr txBox="1"/>
          <p:nvPr/>
        </p:nvSpPr>
        <p:spPr>
          <a:xfrm>
            <a:off x="621792" y="2258568"/>
            <a:ext cx="2743200" cy="640080"/>
          </a:xfrm>
          <a:prstGeom prst="rect">
            <a:avLst/>
          </a:prstGeom>
          <a:noFill/>
        </p:spPr>
        <p:txBody>
          <a:bodyPr wrap="square" lIns="45720" tIns="27432" rIns="45720" bIns="27432">
            <a:spAutoFit/>
          </a:bodyPr>
          <a:lstStyle/>
          <a:p>
            <a:pPr algn="ctr"/>
            <a:r>
              <a:rPr sz="1500" b="0" i="0">
                <a:solidFill>
                  <a:srgbClr val="404040"/>
                </a:solidFill>
              </a:rPr>
              <a:t>attack success rate</a:t>
            </a:r>
          </a:p>
        </p:txBody>
      </p:sp>
      <p:sp>
        <p:nvSpPr>
          <p:cNvPr id="8" name="TextBox 7"/>
          <p:cNvSpPr txBox="1"/>
          <p:nvPr/>
        </p:nvSpPr>
        <p:spPr>
          <a:xfrm>
            <a:off x="3364992" y="1417320"/>
            <a:ext cx="2743200" cy="822960"/>
          </a:xfrm>
          <a:prstGeom prst="rect">
            <a:avLst/>
          </a:prstGeom>
          <a:noFill/>
        </p:spPr>
        <p:txBody>
          <a:bodyPr wrap="square" lIns="45720" tIns="27432" rIns="45720" bIns="27432" anchor="ctr">
            <a:spAutoFit/>
          </a:bodyPr>
          <a:lstStyle/>
          <a:p>
            <a:pPr algn="ctr"/>
            <a:r>
              <a:rPr sz="4400" b="1" i="0">
                <a:solidFill>
                  <a:srgbClr val="D40805"/>
                </a:solidFill>
              </a:rPr>
              <a:t>≈ 0.9 s</a:t>
            </a:r>
          </a:p>
        </p:txBody>
      </p:sp>
      <p:sp>
        <p:nvSpPr>
          <p:cNvPr id="9" name="TextBox 8"/>
          <p:cNvSpPr txBox="1"/>
          <p:nvPr/>
        </p:nvSpPr>
        <p:spPr>
          <a:xfrm>
            <a:off x="3364992" y="2258568"/>
            <a:ext cx="2743200" cy="640080"/>
          </a:xfrm>
          <a:prstGeom prst="rect">
            <a:avLst/>
          </a:prstGeom>
          <a:noFill/>
        </p:spPr>
        <p:txBody>
          <a:bodyPr wrap="square" lIns="45720" tIns="27432" rIns="45720" bIns="27432">
            <a:spAutoFit/>
          </a:bodyPr>
          <a:lstStyle/>
          <a:p>
            <a:pPr algn="ctr"/>
            <a:r>
              <a:rPr sz="1500" b="0" i="0">
                <a:solidFill>
                  <a:srgbClr val="404040"/>
                </a:solidFill>
              </a:rPr>
              <a:t>average time to success</a:t>
            </a:r>
          </a:p>
          <a:p>
            <a:pPr algn="ctr"/>
            <a:r>
              <a:rPr sz="1500" b="0" i="0">
                <a:solidFill>
                  <a:srgbClr val="404040"/>
                </a:solidFill>
              </a:rPr>
              <a:t>(0.903 s)</a:t>
            </a:r>
          </a:p>
        </p:txBody>
      </p:sp>
      <p:sp>
        <p:nvSpPr>
          <p:cNvPr id="10" name="TextBox 9"/>
          <p:cNvSpPr txBox="1"/>
          <p:nvPr/>
        </p:nvSpPr>
        <p:spPr>
          <a:xfrm>
            <a:off x="6108192" y="1417320"/>
            <a:ext cx="2743200" cy="822960"/>
          </a:xfrm>
          <a:prstGeom prst="rect">
            <a:avLst/>
          </a:prstGeom>
          <a:noFill/>
        </p:spPr>
        <p:txBody>
          <a:bodyPr wrap="square" lIns="45720" tIns="27432" rIns="45720" bIns="27432" anchor="ctr">
            <a:spAutoFit/>
          </a:bodyPr>
          <a:lstStyle/>
          <a:p>
            <a:pPr algn="ctr"/>
            <a:r>
              <a:rPr sz="4400" b="1" i="0">
                <a:solidFill>
                  <a:srgbClr val="D40805"/>
                </a:solidFill>
              </a:rPr>
              <a:t>100 %</a:t>
            </a:r>
          </a:p>
        </p:txBody>
      </p:sp>
      <p:sp>
        <p:nvSpPr>
          <p:cNvPr id="11" name="TextBox 10"/>
          <p:cNvSpPr txBox="1"/>
          <p:nvPr/>
        </p:nvSpPr>
        <p:spPr>
          <a:xfrm>
            <a:off x="6108192" y="2258568"/>
            <a:ext cx="2743200" cy="640080"/>
          </a:xfrm>
          <a:prstGeom prst="rect">
            <a:avLst/>
          </a:prstGeom>
          <a:noFill/>
        </p:spPr>
        <p:txBody>
          <a:bodyPr wrap="square" lIns="45720" tIns="27432" rIns="45720" bIns="27432">
            <a:spAutoFit/>
          </a:bodyPr>
          <a:lstStyle/>
          <a:p>
            <a:pPr algn="ctr"/>
            <a:r>
              <a:rPr sz="1500" b="0" i="0">
                <a:solidFill>
                  <a:srgbClr val="404040"/>
                </a:solidFill>
              </a:rPr>
              <a:t>collision rate in</a:t>
            </a:r>
          </a:p>
          <a:p>
            <a:pPr algn="ctr"/>
            <a:r>
              <a:rPr sz="1500" b="0" i="0">
                <a:solidFill>
                  <a:srgbClr val="404040"/>
                </a:solidFill>
              </a:rPr>
              <a:t>software-in-the-loop + real vehicle</a:t>
            </a:r>
          </a:p>
        </p:txBody>
      </p:sp>
      <p:sp>
        <p:nvSpPr>
          <p:cNvPr id="12" name="TextBox 11"/>
          <p:cNvSpPr txBox="1"/>
          <p:nvPr/>
        </p:nvSpPr>
        <p:spPr>
          <a:xfrm>
            <a:off x="8851392" y="1417320"/>
            <a:ext cx="2743200" cy="822960"/>
          </a:xfrm>
          <a:prstGeom prst="rect">
            <a:avLst/>
          </a:prstGeom>
          <a:noFill/>
        </p:spPr>
        <p:txBody>
          <a:bodyPr wrap="square" lIns="45720" tIns="27432" rIns="45720" bIns="27432" anchor="ctr">
            <a:spAutoFit/>
          </a:bodyPr>
          <a:lstStyle/>
          <a:p>
            <a:pPr algn="ctr"/>
            <a:r>
              <a:rPr sz="4400" b="1" i="0">
                <a:solidFill>
                  <a:srgbClr val="121981"/>
                </a:solidFill>
              </a:rPr>
              <a:t>80</a:t>
            </a:r>
          </a:p>
        </p:txBody>
      </p:sp>
      <p:sp>
        <p:nvSpPr>
          <p:cNvPr id="13" name="TextBox 12"/>
          <p:cNvSpPr txBox="1"/>
          <p:nvPr/>
        </p:nvSpPr>
        <p:spPr>
          <a:xfrm>
            <a:off x="8851392" y="2258568"/>
            <a:ext cx="2743200" cy="640080"/>
          </a:xfrm>
          <a:prstGeom prst="rect">
            <a:avLst/>
          </a:prstGeom>
          <a:noFill/>
        </p:spPr>
        <p:txBody>
          <a:bodyPr wrap="square" lIns="45720" tIns="27432" rIns="45720" bIns="27432">
            <a:spAutoFit/>
          </a:bodyPr>
          <a:lstStyle/>
          <a:p>
            <a:pPr algn="ctr"/>
            <a:r>
              <a:rPr sz="1500" b="0" i="0">
                <a:solidFill>
                  <a:srgbClr val="404040"/>
                </a:solidFill>
              </a:rPr>
              <a:t>scenarios from real</a:t>
            </a:r>
          </a:p>
          <a:p>
            <a:pPr algn="ctr"/>
            <a:r>
              <a:rPr sz="1500" b="0" i="0">
                <a:solidFill>
                  <a:srgbClr val="404040"/>
                </a:solidFill>
              </a:rPr>
              <a:t>driving traces</a:t>
            </a:r>
          </a:p>
        </p:txBody>
      </p:sp>
      <p:sp>
        <p:nvSpPr>
          <p:cNvPr id="14" name="Rectangle 13"/>
          <p:cNvSpPr/>
          <p:nvPr/>
        </p:nvSpPr>
        <p:spPr>
          <a:xfrm>
            <a:off x="621792" y="3657600"/>
            <a:ext cx="5394960" cy="260604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Robust</a:t>
            </a:r>
          </a:p>
          <a:p>
            <a:pPr algn="l"/>
            <a:r>
              <a:rPr sz="2000" b="0" i="0">
                <a:solidFill>
                  <a:srgbClr val="404040"/>
                </a:solidFill>
              </a:rPr>
              <a:t>Across lighting conditions, view angles and model designs; still effective with automatic emergency braking on; visually inconspicuous to drivers</a:t>
            </a:r>
          </a:p>
        </p:txBody>
      </p:sp>
      <p:sp>
        <p:nvSpPr>
          <p:cNvPr id="15" name="Rectangle 14"/>
          <p:cNvSpPr/>
          <p:nvPr/>
        </p:nvSpPr>
        <p:spPr>
          <a:xfrm>
            <a:off x="6199632" y="3657600"/>
            <a:ext cx="5394960" cy="260604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Discussion</a:t>
            </a:r>
          </a:p>
          <a:p>
            <a:pPr algn="l"/>
            <a:r>
              <a:rPr sz="2000" b="0" i="0">
                <a:solidFill>
                  <a:srgbClr val="404040"/>
                </a:solidFill>
              </a:rPr>
              <a:t>Success time is shorter than typical driver reaction time. What should a safe system do when the lane estimate and the map disagree?</a:t>
            </a:r>
          </a:p>
        </p:txBody>
      </p:sp>
      <p:sp>
        <p:nvSpPr>
          <p:cNvPr id="16"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Sato et al., USENIX Security 2021.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Adversarial Driving Maneuvers: Acero</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Song, Ozmen, Kim, Muller, Celik, Bianchi (Purdue): attack the AV with </a:t>
            </a:r>
            <a:r>
              <a:rPr sz="2400" b="1" i="0"/>
              <a:t>normal-looking driving</a:t>
            </a:r>
            <a:r>
              <a:rPr sz="2400" b="0" i="0"/>
              <a:t>, not with pixels or lasers</a:t>
            </a:r>
          </a:p>
          <a:p>
            <a:pPr>
              <a:spcBef>
                <a:spcPts val="800"/>
              </a:spcBef>
            </a:pPr>
            <a:r>
              <a:rPr sz="2400" b="1" i="0"/>
              <a:t>Threat model</a:t>
            </a:r>
            <a:r>
              <a:rPr sz="2400" b="0" i="0"/>
              <a:t>: an attacker vehicle performs realistic maneuvers; nothing is modified in the environment</a:t>
            </a:r>
          </a:p>
          <a:p>
            <a:pPr>
              <a:spcBef>
                <a:spcPts val="800"/>
              </a:spcBef>
            </a:pPr>
            <a:r>
              <a:rPr sz="2400" b="1" i="0"/>
              <a:t>Goal</a:t>
            </a:r>
            <a:r>
              <a:rPr sz="2400" b="0" i="0"/>
              <a:t>: force the victim AV to violate safety rules and cause physical consequences (collision with vehicles, pedestrians, objects)</a:t>
            </a:r>
          </a:p>
          <a:p>
            <a:pPr>
              <a:spcBef>
                <a:spcPts val="800"/>
              </a:spcBef>
            </a:pPr>
            <a:r>
              <a:rPr sz="2400" b="0" i="0"/>
              <a:t>Formalizes </a:t>
            </a:r>
            <a:r>
              <a:rPr sz="2400" b="1" i="0"/>
              <a:t>7 safety requirements</a:t>
            </a:r>
            <a:r>
              <a:rPr sz="2400" b="0" i="0"/>
              <a:t> and </a:t>
            </a:r>
            <a:r>
              <a:rPr sz="2400" b="1" i="0"/>
              <a:t>7 physical constraints</a:t>
            </a:r>
            <a:r>
              <a:rPr sz="2400" b="0" i="0"/>
              <a:t> (the attacker must not endanger itself or break traffic laws)</a:t>
            </a:r>
          </a:p>
          <a:p>
            <a:pPr>
              <a:spcBef>
                <a:spcPts val="800"/>
              </a:spcBef>
            </a:pPr>
            <a:r>
              <a:rPr sz="2400" b="0" i="0"/>
              <a:t>Targets the </a:t>
            </a:r>
            <a:r>
              <a:rPr sz="2400" b="1" i="0"/>
              <a:t>planning / control</a:t>
            </a:r>
            <a:r>
              <a:rPr sz="2400" b="0" i="0"/>
              <a:t> layers; perception defenses do not help</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34</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Song et al., Discovering Adversarial Driving Maneuvers against Autonomous Vehicles, USENIX Security 2023.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Acero: Robustness-Guided Fuzzing</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35</a:t>
            </a:fld>
            <a:endParaRPr lang="en-US"/>
          </a:p>
        </p:txBody>
      </p:sp>
      <p:sp>
        <p:nvSpPr>
          <p:cNvPr id="6" name="Rounded Rectangle 5"/>
          <p:cNvSpPr/>
          <p:nvPr/>
        </p:nvSpPr>
        <p:spPr>
          <a:xfrm>
            <a:off x="621792" y="1508760"/>
            <a:ext cx="1975104" cy="114300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Maneuver</a:t>
            </a:r>
          </a:p>
          <a:p>
            <a:pPr algn="ctr"/>
            <a:r>
              <a:rPr sz="1600" b="0" i="0">
                <a:solidFill>
                  <a:srgbClr val="404040"/>
                </a:solidFill>
              </a:rPr>
              <a:t>parameters</a:t>
            </a:r>
          </a:p>
        </p:txBody>
      </p:sp>
      <p:cxnSp>
        <p:nvCxnSpPr>
          <p:cNvPr id="7" name="Connector 6"/>
          <p:cNvCxnSpPr/>
          <p:nvPr/>
        </p:nvCxnSpPr>
        <p:spPr>
          <a:xfrm>
            <a:off x="2615184"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871216" y="1508760"/>
            <a:ext cx="1975104" cy="114300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Simulate victim AV</a:t>
            </a:r>
          </a:p>
          <a:p>
            <a:pPr algn="ctr"/>
            <a:r>
              <a:rPr sz="1600" b="0" i="0">
                <a:solidFill>
                  <a:srgbClr val="404040"/>
                </a:solidFill>
              </a:rPr>
              <a:t>(OpenPilot / Autoware)</a:t>
            </a:r>
          </a:p>
        </p:txBody>
      </p:sp>
      <p:cxnSp>
        <p:nvCxnSpPr>
          <p:cNvPr id="9" name="Connector 8"/>
          <p:cNvCxnSpPr/>
          <p:nvPr/>
        </p:nvCxnSpPr>
        <p:spPr>
          <a:xfrm>
            <a:off x="4864608"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5120640" y="1508760"/>
            <a:ext cx="1975104" cy="114300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Safety-spec</a:t>
            </a:r>
          </a:p>
          <a:p>
            <a:pPr algn="ctr"/>
            <a:r>
              <a:rPr sz="1600" b="0" i="0">
                <a:solidFill>
                  <a:srgbClr val="404040"/>
                </a:solidFill>
              </a:rPr>
              <a:t>robustness</a:t>
            </a:r>
          </a:p>
        </p:txBody>
      </p:sp>
      <p:cxnSp>
        <p:nvCxnSpPr>
          <p:cNvPr id="11" name="Connector 10"/>
          <p:cNvCxnSpPr/>
          <p:nvPr/>
        </p:nvCxnSpPr>
        <p:spPr>
          <a:xfrm>
            <a:off x="7114031" y="208026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7370064" y="1508760"/>
            <a:ext cx="1975104" cy="114300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Guide mutation</a:t>
            </a:r>
          </a:p>
          <a:p>
            <a:pPr algn="ctr"/>
            <a:r>
              <a:rPr sz="1600" b="0" i="0">
                <a:solidFill>
                  <a:srgbClr val="404040"/>
                </a:solidFill>
              </a:rPr>
              <a:t>(fuzzing)</a:t>
            </a:r>
          </a:p>
        </p:txBody>
      </p:sp>
      <p:cxnSp>
        <p:nvCxnSpPr>
          <p:cNvPr id="13" name="Connector 12"/>
          <p:cNvCxnSpPr/>
          <p:nvPr/>
        </p:nvCxnSpPr>
        <p:spPr>
          <a:xfrm>
            <a:off x="9363456"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9619488" y="1508760"/>
            <a:ext cx="1975104" cy="114300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Successful</a:t>
            </a:r>
          </a:p>
          <a:p>
            <a:pPr algn="ctr"/>
            <a:r>
              <a:rPr sz="1600" b="0" i="0">
                <a:solidFill>
                  <a:srgbClr val="404040"/>
                </a:solidFill>
              </a:rPr>
              <a:t>attacks</a:t>
            </a:r>
          </a:p>
        </p:txBody>
      </p:sp>
      <p:cxnSp>
        <p:nvCxnSpPr>
          <p:cNvPr id="15" name="Connector 14"/>
          <p:cNvCxnSpPr/>
          <p:nvPr/>
        </p:nvCxnSpPr>
        <p:spPr>
          <a:xfrm flipH="1">
            <a:off x="3840480" y="2743200"/>
            <a:ext cx="4754880"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931920" y="2788920"/>
            <a:ext cx="4754880" cy="320040"/>
          </a:xfrm>
          <a:prstGeom prst="rect">
            <a:avLst/>
          </a:prstGeom>
          <a:noFill/>
        </p:spPr>
        <p:txBody>
          <a:bodyPr wrap="square" lIns="45720" tIns="27432" rIns="45720" bIns="27432">
            <a:spAutoFit/>
          </a:bodyPr>
          <a:lstStyle/>
          <a:p>
            <a:pPr algn="ctr"/>
            <a:r>
              <a:rPr sz="1300" b="0" i="1">
                <a:solidFill>
                  <a:srgbClr val="7F7F7F"/>
                </a:solidFill>
              </a:rPr>
              <a:t>repeat: lower robustness = closer to violation</a:t>
            </a:r>
          </a:p>
        </p:txBody>
      </p:sp>
      <p:sp>
        <p:nvSpPr>
          <p:cNvPr id="17" name="TextBox 16"/>
          <p:cNvSpPr txBox="1"/>
          <p:nvPr/>
        </p:nvSpPr>
        <p:spPr>
          <a:xfrm>
            <a:off x="621792" y="3383280"/>
            <a:ext cx="10972800" cy="2926080"/>
          </a:xfrm>
          <a:prstGeom prst="rect">
            <a:avLst/>
          </a:prstGeom>
          <a:noFill/>
        </p:spPr>
        <p:txBody>
          <a:bodyPr wrap="square" lIns="45720" tIns="27432" rIns="45720" bIns="27432">
            <a:spAutoFit/>
          </a:bodyPr>
          <a:lstStyle/>
          <a:p>
            <a:pPr>
              <a:spcAft>
                <a:spcPts val="800"/>
              </a:spcAft>
            </a:pPr>
            <a:r>
              <a:rPr sz="2200" b="0" i="0">
                <a:solidFill>
                  <a:srgbClr val="404040"/>
                </a:solidFill>
              </a:rPr>
              <a:t>•  Safety rules (e.g., time-to-collision, staying in lane) are written as </a:t>
            </a:r>
            <a:r>
              <a:rPr sz="2200" b="1" i="0">
                <a:solidFill>
                  <a:srgbClr val="404040"/>
                </a:solidFill>
              </a:rPr>
              <a:t>temporal-logic</a:t>
            </a:r>
            <a:r>
              <a:rPr sz="2200" b="0" i="0">
                <a:solidFill>
                  <a:srgbClr val="404040"/>
                </a:solidFill>
              </a:rPr>
              <a:t> specifications with a quantitative robustness value</a:t>
            </a:r>
          </a:p>
          <a:p>
            <a:pPr>
              <a:spcAft>
                <a:spcPts val="800"/>
              </a:spcAft>
            </a:pPr>
            <a:r>
              <a:rPr sz="2200" b="0" i="0">
                <a:solidFill>
                  <a:srgbClr val="404040"/>
                </a:solidFill>
              </a:rPr>
              <a:t>•  Physical constraints keep the attacker legal and safe: the search space is </a:t>
            </a:r>
            <a:r>
              <a:rPr sz="2200" b="1" i="0">
                <a:solidFill>
                  <a:srgbClr val="404040"/>
                </a:solidFill>
              </a:rPr>
              <a:t>realistic driving</a:t>
            </a:r>
            <a:r>
              <a:rPr sz="2200" b="0" i="0">
                <a:solidFill>
                  <a:srgbClr val="404040"/>
                </a:solidFill>
              </a:rPr>
              <a:t>, not arbitrary trajectories</a:t>
            </a:r>
          </a:p>
          <a:p>
            <a:pPr>
              <a:spcAft>
                <a:spcPts val="800"/>
              </a:spcAft>
            </a:pPr>
            <a:r>
              <a:rPr sz="2200" b="0" i="0">
                <a:solidFill>
                  <a:srgbClr val="404040"/>
                </a:solidFill>
              </a:rPr>
              <a:t>•  </a:t>
            </a:r>
            <a:r>
              <a:rPr sz="2200" b="1" i="0">
                <a:solidFill>
                  <a:srgbClr val="404040"/>
                </a:solidFill>
              </a:rPr>
              <a:t>Trajectory-similarity clustering</a:t>
            </a:r>
            <a:r>
              <a:rPr sz="2200" b="0" i="0">
                <a:solidFill>
                  <a:srgbClr val="404040"/>
                </a:solidFill>
              </a:rPr>
              <a:t> groups successful attacks into distinct root causes</a:t>
            </a:r>
          </a:p>
          <a:p>
            <a:pPr>
              <a:spcAft>
                <a:spcPts val="800"/>
              </a:spcAft>
            </a:pPr>
            <a:r>
              <a:rPr sz="2200" b="0" i="0">
                <a:solidFill>
                  <a:srgbClr val="404040"/>
                </a:solidFill>
              </a:rPr>
              <a:t>•  Same idea as software fuzzing, with a </a:t>
            </a:r>
            <a:r>
              <a:rPr sz="2200" b="1" i="0">
                <a:solidFill>
                  <a:srgbClr val="404040"/>
                </a:solidFill>
              </a:rPr>
              <a:t>physical, closed-loop oracle</a:t>
            </a:r>
          </a:p>
        </p:txBody>
      </p:sp>
      <p:sp>
        <p:nvSpPr>
          <p:cNvPr id="1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Song et al., USENIX Security 2023 (framework summary).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Acero: Results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36</a:t>
            </a:fld>
            <a:endParaRPr lang="en-US"/>
          </a:p>
        </p:txBody>
      </p:sp>
      <p:sp>
        <p:nvSpPr>
          <p:cNvPr id="6" name="TextBox 5"/>
          <p:cNvSpPr txBox="1"/>
          <p:nvPr/>
        </p:nvSpPr>
        <p:spPr>
          <a:xfrm>
            <a:off x="621792" y="1417320"/>
            <a:ext cx="3657600" cy="822960"/>
          </a:xfrm>
          <a:prstGeom prst="rect">
            <a:avLst/>
          </a:prstGeom>
          <a:noFill/>
        </p:spPr>
        <p:txBody>
          <a:bodyPr wrap="square" lIns="45720" tIns="27432" rIns="45720" bIns="27432" anchor="ctr">
            <a:spAutoFit/>
          </a:bodyPr>
          <a:lstStyle/>
          <a:p>
            <a:pPr algn="ctr"/>
            <a:r>
              <a:rPr sz="5400" b="1" i="0">
                <a:solidFill>
                  <a:srgbClr val="D40805"/>
                </a:solidFill>
              </a:rPr>
              <a:t>219</a:t>
            </a:r>
          </a:p>
        </p:txBody>
      </p:sp>
      <p:sp>
        <p:nvSpPr>
          <p:cNvPr id="7" name="TextBox 6"/>
          <p:cNvSpPr txBox="1"/>
          <p:nvPr/>
        </p:nvSpPr>
        <p:spPr>
          <a:xfrm>
            <a:off x="621792" y="2258568"/>
            <a:ext cx="3657600" cy="640080"/>
          </a:xfrm>
          <a:prstGeom prst="rect">
            <a:avLst/>
          </a:prstGeom>
          <a:noFill/>
        </p:spPr>
        <p:txBody>
          <a:bodyPr wrap="square" lIns="45720" tIns="27432" rIns="45720" bIns="27432">
            <a:spAutoFit/>
          </a:bodyPr>
          <a:lstStyle/>
          <a:p>
            <a:pPr algn="ctr"/>
            <a:r>
              <a:rPr sz="1600" b="0" i="0">
                <a:solidFill>
                  <a:srgbClr val="404040"/>
                </a:solidFill>
              </a:rPr>
              <a:t>attacks found</a:t>
            </a:r>
          </a:p>
          <a:p>
            <a:pPr algn="ctr"/>
            <a:r>
              <a:rPr sz="1600" b="0" i="0">
                <a:solidFill>
                  <a:srgbClr val="404040"/>
                </a:solidFill>
              </a:rPr>
              <a:t>OpenPilot</a:t>
            </a:r>
          </a:p>
        </p:txBody>
      </p:sp>
      <p:sp>
        <p:nvSpPr>
          <p:cNvPr id="8" name="TextBox 7"/>
          <p:cNvSpPr txBox="1"/>
          <p:nvPr/>
        </p:nvSpPr>
        <p:spPr>
          <a:xfrm>
            <a:off x="4279392" y="1417320"/>
            <a:ext cx="3657600" cy="822960"/>
          </a:xfrm>
          <a:prstGeom prst="rect">
            <a:avLst/>
          </a:prstGeom>
          <a:noFill/>
        </p:spPr>
        <p:txBody>
          <a:bodyPr wrap="square" lIns="45720" tIns="27432" rIns="45720" bIns="27432" anchor="ctr">
            <a:spAutoFit/>
          </a:bodyPr>
          <a:lstStyle/>
          <a:p>
            <a:pPr algn="ctr"/>
            <a:r>
              <a:rPr sz="5400" b="1" i="0">
                <a:solidFill>
                  <a:srgbClr val="D40805"/>
                </a:solidFill>
              </a:rPr>
              <a:t>122</a:t>
            </a:r>
          </a:p>
        </p:txBody>
      </p:sp>
      <p:sp>
        <p:nvSpPr>
          <p:cNvPr id="9" name="TextBox 8"/>
          <p:cNvSpPr txBox="1"/>
          <p:nvPr/>
        </p:nvSpPr>
        <p:spPr>
          <a:xfrm>
            <a:off x="4279392" y="2258568"/>
            <a:ext cx="3657600" cy="640080"/>
          </a:xfrm>
          <a:prstGeom prst="rect">
            <a:avLst/>
          </a:prstGeom>
          <a:noFill/>
        </p:spPr>
        <p:txBody>
          <a:bodyPr wrap="square" lIns="45720" tIns="27432" rIns="45720" bIns="27432">
            <a:spAutoFit/>
          </a:bodyPr>
          <a:lstStyle/>
          <a:p>
            <a:pPr algn="ctr"/>
            <a:r>
              <a:rPr sz="1600" b="0" i="0">
                <a:solidFill>
                  <a:srgbClr val="404040"/>
                </a:solidFill>
              </a:rPr>
              <a:t>attacks found</a:t>
            </a:r>
          </a:p>
          <a:p>
            <a:pPr algn="ctr"/>
            <a:r>
              <a:rPr sz="1600" b="0" i="0">
                <a:solidFill>
                  <a:srgbClr val="404040"/>
                </a:solidFill>
              </a:rPr>
              <a:t>Autoware</a:t>
            </a:r>
          </a:p>
        </p:txBody>
      </p:sp>
      <p:sp>
        <p:nvSpPr>
          <p:cNvPr id="10" name="TextBox 9"/>
          <p:cNvSpPr txBox="1"/>
          <p:nvPr/>
        </p:nvSpPr>
        <p:spPr>
          <a:xfrm>
            <a:off x="7936992" y="1417320"/>
            <a:ext cx="3657600" cy="822960"/>
          </a:xfrm>
          <a:prstGeom prst="rect">
            <a:avLst/>
          </a:prstGeom>
          <a:noFill/>
        </p:spPr>
        <p:txBody>
          <a:bodyPr wrap="square" lIns="45720" tIns="27432" rIns="45720" bIns="27432" anchor="ctr">
            <a:spAutoFit/>
          </a:bodyPr>
          <a:lstStyle/>
          <a:p>
            <a:pPr algn="ctr"/>
            <a:r>
              <a:rPr sz="5400" b="1" i="0">
                <a:solidFill>
                  <a:srgbClr val="D40805"/>
                </a:solidFill>
              </a:rPr>
              <a:t>73.3 %</a:t>
            </a:r>
          </a:p>
        </p:txBody>
      </p:sp>
      <p:sp>
        <p:nvSpPr>
          <p:cNvPr id="11" name="TextBox 10"/>
          <p:cNvSpPr txBox="1"/>
          <p:nvPr/>
        </p:nvSpPr>
        <p:spPr>
          <a:xfrm>
            <a:off x="7936992" y="2258568"/>
            <a:ext cx="3657600" cy="640080"/>
          </a:xfrm>
          <a:prstGeom prst="rect">
            <a:avLst/>
          </a:prstGeom>
          <a:noFill/>
        </p:spPr>
        <p:txBody>
          <a:bodyPr wrap="square" lIns="45720" tIns="27432" rIns="45720" bIns="27432">
            <a:spAutoFit/>
          </a:bodyPr>
          <a:lstStyle/>
          <a:p>
            <a:pPr algn="ctr"/>
            <a:r>
              <a:rPr sz="1600" b="0" i="0">
                <a:solidFill>
                  <a:srgbClr val="404040"/>
                </a:solidFill>
              </a:rPr>
              <a:t>of attacks end in a collision</a:t>
            </a:r>
          </a:p>
          <a:p>
            <a:pPr algn="ctr"/>
            <a:r>
              <a:rPr sz="1600" b="0" i="0">
                <a:solidFill>
                  <a:srgbClr val="404040"/>
                </a:solidFill>
              </a:rPr>
              <a:t>(vehicles, pedestrians, objects)</a:t>
            </a:r>
          </a:p>
        </p:txBody>
      </p:sp>
      <p:sp>
        <p:nvSpPr>
          <p:cNvPr id="12" name="Rectangle 11"/>
          <p:cNvSpPr/>
          <p:nvPr/>
        </p:nvSpPr>
        <p:spPr>
          <a:xfrm>
            <a:off x="621792" y="3611880"/>
            <a:ext cx="5394960" cy="260604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Takeaway</a:t>
            </a:r>
          </a:p>
          <a:p>
            <a:pPr algn="l"/>
            <a:r>
              <a:rPr sz="2000" b="0" i="0">
                <a:solidFill>
                  <a:srgbClr val="404040"/>
                </a:solidFill>
              </a:rPr>
              <a:t>No pixel, point or signal was modified. Perception-focused defenses (adversarial training, sensor checks) are irrelevant to this attack.</a:t>
            </a:r>
          </a:p>
        </p:txBody>
      </p:sp>
      <p:sp>
        <p:nvSpPr>
          <p:cNvPr id="13" name="Rectangle 12"/>
          <p:cNvSpPr/>
          <p:nvPr/>
        </p:nvSpPr>
        <p:spPr>
          <a:xfrm>
            <a:off x="6199632" y="3611880"/>
            <a:ext cx="5394960" cy="260604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Caveat</a:t>
            </a:r>
          </a:p>
          <a:p>
            <a:pPr algn="l"/>
            <a:r>
              <a:rPr sz="2000" b="0" i="0">
                <a:solidFill>
                  <a:srgbClr val="404040"/>
                </a:solidFill>
              </a:rPr>
              <a:t>Results are from simulation against specific AD software; they describe the failure category rather than a real-world rate.</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Song et al., USENIX Security 2023.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What Each Paper Demonstrated</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37</a:t>
            </a:fld>
            <a:endParaRPr lang="en-US"/>
          </a:p>
        </p:txBody>
      </p:sp>
      <p:graphicFrame>
        <p:nvGraphicFramePr>
          <p:cNvPr id="6" name="Table 5"/>
          <p:cNvGraphicFramePr>
            <a:graphicFrameLocks noGrp="1"/>
          </p:cNvGraphicFramePr>
          <p:nvPr/>
        </p:nvGraphicFramePr>
        <p:xfrm>
          <a:off x="621792" y="1325880"/>
          <a:ext cx="10972800" cy="5102352"/>
        </p:xfrm>
        <a:graphic>
          <a:graphicData uri="http://schemas.openxmlformats.org/drawingml/2006/table">
            <a:tbl>
              <a:tblPr firstRow="1" bandRow="1">
                <a:tableStyleId>{5C22544A-7EE6-4342-B048-85BDC9FD1C3A}</a:tableStyleId>
              </a:tblPr>
              <a:tblGrid>
                <a:gridCol w="420624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tblGrid>
              <a:tr h="566928">
                <a:tc>
                  <a:txBody>
                    <a:bodyPr/>
                    <a:lstStyle/>
                    <a:p>
                      <a:r>
                        <a:rPr sz="1500" b="1" i="0">
                          <a:solidFill>
                            <a:srgbClr val="FFFFFF"/>
                          </a:solidFill>
                        </a:rPr>
                        <a:t>Paper</a:t>
                      </a:r>
                    </a:p>
                  </a:txBody>
                  <a:tcPr marL="73152" marR="73152" marT="36576" marB="36576" anchor="ctr">
                    <a:solidFill>
                      <a:srgbClr val="121981"/>
                    </a:solidFill>
                  </a:tcPr>
                </a:tc>
                <a:tc>
                  <a:txBody>
                    <a:bodyPr/>
                    <a:lstStyle/>
                    <a:p>
                      <a:r>
                        <a:rPr sz="1500" b="1" i="0">
                          <a:solidFill>
                            <a:srgbClr val="FFFFFF"/>
                          </a:solidFill>
                        </a:rPr>
                        <a:t>How it reaches the vehicle</a:t>
                      </a:r>
                    </a:p>
                  </a:txBody>
                  <a:tcPr marL="73152" marR="73152" marT="36576" marB="36576" anchor="ctr">
                    <a:solidFill>
                      <a:srgbClr val="121981"/>
                    </a:solidFill>
                  </a:tcPr>
                </a:tc>
                <a:tc>
                  <a:txBody>
                    <a:bodyPr/>
                    <a:lstStyle/>
                    <a:p>
                      <a:r>
                        <a:rPr sz="1500" b="1" i="0">
                          <a:solidFill>
                            <a:srgbClr val="FFFFFF"/>
                          </a:solidFill>
                        </a:rPr>
                        <a:t>Strongest evidence reported</a:t>
                      </a:r>
                    </a:p>
                  </a:txBody>
                  <a:tcPr marL="73152" marR="73152" marT="36576" marB="36576" anchor="ctr">
                    <a:solidFill>
                      <a:srgbClr val="121981"/>
                    </a:solidFill>
                  </a:tcPr>
                </a:tc>
                <a:extLst>
                  <a:ext uri="{0D108BD9-81ED-4DB2-BD59-A6C34878D82A}">
                    <a16:rowId xmlns:a16="http://schemas.microsoft.com/office/drawing/2014/main" val="10000"/>
                  </a:ext>
                </a:extLst>
              </a:tr>
              <a:tr h="566928">
                <a:tc>
                  <a:txBody>
                    <a:bodyPr/>
                    <a:lstStyle/>
                    <a:p>
                      <a:r>
                        <a:rPr sz="1500" b="1" i="0">
                          <a:solidFill>
                            <a:srgbClr val="404040"/>
                          </a:solidFill>
                        </a:rPr>
                        <a:t>Ma et al., tracking (VehicleSec 2023, WIP)</a:t>
                      </a:r>
                    </a:p>
                  </a:txBody>
                  <a:tcPr marL="73152" marR="73152" marT="36576" marB="36576" anchor="ctr">
                    <a:solidFill>
                      <a:srgbClr val="FFFFFF"/>
                    </a:solidFill>
                  </a:tcPr>
                </a:tc>
                <a:tc>
                  <a:txBody>
                    <a:bodyPr/>
                    <a:lstStyle/>
                    <a:p>
                      <a:r>
                        <a:rPr sz="1500" b="0" i="0">
                          <a:solidFill>
                            <a:srgbClr val="404040"/>
                          </a:solidFill>
                        </a:rPr>
                        <a:t>dynamic patch on monitor / projector</a:t>
                      </a:r>
                    </a:p>
                  </a:txBody>
                  <a:tcPr marL="73152" marR="73152" marT="36576" marB="36576" anchor="ctr">
                    <a:solidFill>
                      <a:srgbClr val="FFFFFF"/>
                    </a:solidFill>
                  </a:tcPr>
                </a:tc>
                <a:tc>
                  <a:txBody>
                    <a:bodyPr/>
                    <a:lstStyle/>
                    <a:p>
                      <a:r>
                        <a:rPr sz="1500" b="0" i="0">
                          <a:solidFill>
                            <a:srgbClr val="404040"/>
                          </a:solidFill>
                        </a:rPr>
                        <a:t>Level 1-2: tracking errors, 90 % / 80 % (preliminary)</a:t>
                      </a:r>
                    </a:p>
                  </a:txBody>
                  <a:tcPr marL="73152" marR="73152" marT="36576" marB="36576" anchor="ctr">
                    <a:solidFill>
                      <a:srgbClr val="FFFFFF"/>
                    </a:solidFill>
                  </a:tcPr>
                </a:tc>
                <a:extLst>
                  <a:ext uri="{0D108BD9-81ED-4DB2-BD59-A6C34878D82A}">
                    <a16:rowId xmlns:a16="http://schemas.microsoft.com/office/drawing/2014/main" val="10001"/>
                  </a:ext>
                </a:extLst>
              </a:tr>
              <a:tr h="566928">
                <a:tc>
                  <a:txBody>
                    <a:bodyPr/>
                    <a:lstStyle/>
                    <a:p>
                      <a:r>
                        <a:rPr sz="1500" b="1" i="0">
                          <a:solidFill>
                            <a:srgbClr val="404040"/>
                          </a:solidFill>
                        </a:rPr>
                        <a:t>Cao et al., spoofing (CCS 2019)</a:t>
                      </a:r>
                    </a:p>
                  </a:txBody>
                  <a:tcPr marL="73152" marR="73152" marT="36576" marB="36576" anchor="ctr">
                    <a:solidFill>
                      <a:srgbClr val="F2F2F2"/>
                    </a:solidFill>
                  </a:tcPr>
                </a:tc>
                <a:tc>
                  <a:txBody>
                    <a:bodyPr/>
                    <a:lstStyle/>
                    <a:p>
                      <a:r>
                        <a:rPr sz="1500" b="0" i="0">
                          <a:solidFill>
                            <a:srgbClr val="404040"/>
                          </a:solidFill>
                        </a:rPr>
                        <a:t>laser spoofing</a:t>
                      </a:r>
                    </a:p>
                  </a:txBody>
                  <a:tcPr marL="73152" marR="73152" marT="36576" marB="36576" anchor="ctr">
                    <a:solidFill>
                      <a:srgbClr val="F2F2F2"/>
                    </a:solidFill>
                  </a:tcPr>
                </a:tc>
                <a:tc>
                  <a:txBody>
                    <a:bodyPr/>
                    <a:lstStyle/>
                    <a:p>
                      <a:r>
                        <a:rPr sz="1500" b="0" i="0">
                          <a:solidFill>
                            <a:srgbClr val="404040"/>
                          </a:solidFill>
                        </a:rPr>
                        <a:t>Level 1 (≈ 75 %) plus two real-world scenarios</a:t>
                      </a:r>
                    </a:p>
                  </a:txBody>
                  <a:tcPr marL="73152" marR="73152" marT="36576" marB="36576" anchor="ctr">
                    <a:solidFill>
                      <a:srgbClr val="F2F2F2"/>
                    </a:solidFill>
                  </a:tcPr>
                </a:tc>
                <a:extLst>
                  <a:ext uri="{0D108BD9-81ED-4DB2-BD59-A6C34878D82A}">
                    <a16:rowId xmlns:a16="http://schemas.microsoft.com/office/drawing/2014/main" val="10002"/>
                  </a:ext>
                </a:extLst>
              </a:tr>
              <a:tr h="566928">
                <a:tc>
                  <a:txBody>
                    <a:bodyPr/>
                    <a:lstStyle/>
                    <a:p>
                      <a:r>
                        <a:rPr sz="1500" b="1" i="0">
                          <a:solidFill>
                            <a:srgbClr val="404040"/>
                          </a:solidFill>
                        </a:rPr>
                        <a:t>Sun et al. (USENIX Sec 2020); Cao et al. (USENIX Sec 2023)</a:t>
                      </a:r>
                    </a:p>
                  </a:txBody>
                  <a:tcPr marL="73152" marR="73152" marT="36576" marB="36576" anchor="ctr">
                    <a:solidFill>
                      <a:srgbClr val="FFFFFF"/>
                    </a:solidFill>
                  </a:tcPr>
                </a:tc>
                <a:tc>
                  <a:txBody>
                    <a:bodyPr/>
                    <a:lstStyle/>
                    <a:p>
                      <a:r>
                        <a:rPr sz="1500" b="0" i="0">
                          <a:solidFill>
                            <a:srgbClr val="404040"/>
                          </a:solidFill>
                        </a:rPr>
                        <a:t>laser spoofing; laser removal</a:t>
                      </a:r>
                    </a:p>
                  </a:txBody>
                  <a:tcPr marL="73152" marR="73152" marT="36576" marB="36576" anchor="ctr">
                    <a:solidFill>
                      <a:srgbClr val="FFFFFF"/>
                    </a:solidFill>
                  </a:tcPr>
                </a:tc>
                <a:tc>
                  <a:txBody>
                    <a:bodyPr/>
                    <a:lstStyle/>
                    <a:p>
                      <a:r>
                        <a:rPr sz="1500" b="0" i="0">
                          <a:solidFill>
                            <a:srgbClr val="404040"/>
                          </a:solidFill>
                        </a:rPr>
                        <a:t>Level 1 (≈ 80 %; 92.7 %)</a:t>
                      </a:r>
                    </a:p>
                  </a:txBody>
                  <a:tcPr marL="73152" marR="73152" marT="36576" marB="36576" anchor="ctr">
                    <a:solidFill>
                      <a:srgbClr val="FFFFFF"/>
                    </a:solidFill>
                  </a:tcPr>
                </a:tc>
                <a:extLst>
                  <a:ext uri="{0D108BD9-81ED-4DB2-BD59-A6C34878D82A}">
                    <a16:rowId xmlns:a16="http://schemas.microsoft.com/office/drawing/2014/main" val="10003"/>
                  </a:ext>
                </a:extLst>
              </a:tr>
              <a:tr h="566928">
                <a:tc>
                  <a:txBody>
                    <a:bodyPr/>
                    <a:lstStyle/>
                    <a:p>
                      <a:r>
                        <a:rPr sz="1500" b="1" i="0">
                          <a:solidFill>
                            <a:srgbClr val="404040"/>
                          </a:solidFill>
                        </a:rPr>
                        <a:t>Tu et al. (CVPR 2020); Zhu et al. (SenSys 2021)</a:t>
                      </a:r>
                    </a:p>
                  </a:txBody>
                  <a:tcPr marL="73152" marR="73152" marT="36576" marB="36576" anchor="ctr">
                    <a:solidFill>
                      <a:srgbClr val="F2F2F2"/>
                    </a:solidFill>
                  </a:tcPr>
                </a:tc>
                <a:tc>
                  <a:txBody>
                    <a:bodyPr/>
                    <a:lstStyle/>
                    <a:p>
                      <a:r>
                        <a:rPr sz="1500" b="0" i="0">
                          <a:solidFill>
                            <a:srgbClr val="404040"/>
                          </a:solidFill>
                        </a:rPr>
                        <a:t>adversarial objects</a:t>
                      </a:r>
                    </a:p>
                  </a:txBody>
                  <a:tcPr marL="73152" marR="73152" marT="36576" marB="36576" anchor="ctr">
                    <a:solidFill>
                      <a:srgbClr val="F2F2F2"/>
                    </a:solidFill>
                  </a:tcPr>
                </a:tc>
                <a:tc>
                  <a:txBody>
                    <a:bodyPr/>
                    <a:lstStyle/>
                    <a:p>
                      <a:r>
                        <a:rPr sz="1500" b="0" i="0">
                          <a:solidFill>
                            <a:srgbClr val="404040"/>
                          </a:solidFill>
                        </a:rPr>
                        <a:t>Level 1 (80 %; &gt; 90 %)</a:t>
                      </a:r>
                    </a:p>
                  </a:txBody>
                  <a:tcPr marL="73152" marR="73152" marT="36576" marB="36576" anchor="ctr">
                    <a:solidFill>
                      <a:srgbClr val="F2F2F2"/>
                    </a:solidFill>
                  </a:tcPr>
                </a:tc>
                <a:extLst>
                  <a:ext uri="{0D108BD9-81ED-4DB2-BD59-A6C34878D82A}">
                    <a16:rowId xmlns:a16="http://schemas.microsoft.com/office/drawing/2014/main" val="10004"/>
                  </a:ext>
                </a:extLst>
              </a:tr>
              <a:tr h="566928">
                <a:tc>
                  <a:txBody>
                    <a:bodyPr/>
                    <a:lstStyle/>
                    <a:p>
                      <a:r>
                        <a:rPr sz="1500" b="1" i="0">
                          <a:solidFill>
                            <a:srgbClr val="404040"/>
                          </a:solidFill>
                        </a:rPr>
                        <a:t>Hallyburton et al., frustum (USENIX Sec 2022)</a:t>
                      </a:r>
                    </a:p>
                  </a:txBody>
                  <a:tcPr marL="73152" marR="73152" marT="36576" marB="36576" anchor="ctr">
                    <a:solidFill>
                      <a:srgbClr val="FFFFFF"/>
                    </a:solidFill>
                  </a:tcPr>
                </a:tc>
                <a:tc>
                  <a:txBody>
                    <a:bodyPr/>
                    <a:lstStyle/>
                    <a:p>
                      <a:r>
                        <a:rPr sz="1500" b="0" i="0">
                          <a:solidFill>
                            <a:srgbClr val="404040"/>
                          </a:solidFill>
                        </a:rPr>
                        <a:t>laser spoofing in camera frustum</a:t>
                      </a:r>
                    </a:p>
                  </a:txBody>
                  <a:tcPr marL="73152" marR="73152" marT="36576" marB="36576" anchor="ctr">
                    <a:solidFill>
                      <a:srgbClr val="FFFFFF"/>
                    </a:solidFill>
                  </a:tcPr>
                </a:tc>
                <a:tc>
                  <a:txBody>
                    <a:bodyPr/>
                    <a:lstStyle/>
                    <a:p>
                      <a:r>
                        <a:rPr sz="1500" b="0" i="0">
                          <a:solidFill>
                            <a:srgbClr val="404040"/>
                          </a:solidFill>
                        </a:rPr>
                        <a:t>Level 1-3: tracking and end-to-end control outcomes</a:t>
                      </a:r>
                    </a:p>
                  </a:txBody>
                  <a:tcPr marL="73152" marR="73152" marT="36576" marB="36576" anchor="ctr">
                    <a:solidFill>
                      <a:srgbClr val="FFFFFF"/>
                    </a:solidFill>
                  </a:tcPr>
                </a:tc>
                <a:extLst>
                  <a:ext uri="{0D108BD9-81ED-4DB2-BD59-A6C34878D82A}">
                    <a16:rowId xmlns:a16="http://schemas.microsoft.com/office/drawing/2014/main" val="10005"/>
                  </a:ext>
                </a:extLst>
              </a:tr>
              <a:tr h="566928">
                <a:tc>
                  <a:txBody>
                    <a:bodyPr/>
                    <a:lstStyle/>
                    <a:p>
                      <a:r>
                        <a:rPr sz="1500" b="1" i="0">
                          <a:solidFill>
                            <a:srgbClr val="404040"/>
                          </a:solidFill>
                        </a:rPr>
                        <a:t>Cao et al., MSF-ADV (S&amp;P 2021)</a:t>
                      </a:r>
                    </a:p>
                  </a:txBody>
                  <a:tcPr marL="73152" marR="73152" marT="36576" marB="36576" anchor="ctr">
                    <a:solidFill>
                      <a:srgbClr val="F2F2F2"/>
                    </a:solidFill>
                  </a:tcPr>
                </a:tc>
                <a:tc>
                  <a:txBody>
                    <a:bodyPr/>
                    <a:lstStyle/>
                    <a:p>
                      <a:r>
                        <a:rPr sz="1500" b="0" i="0">
                          <a:solidFill>
                            <a:srgbClr val="404040"/>
                          </a:solidFill>
                        </a:rPr>
                        <a:t>3D-printed object</a:t>
                      </a:r>
                    </a:p>
                  </a:txBody>
                  <a:tcPr marL="73152" marR="73152" marT="36576" marB="36576" anchor="ctr">
                    <a:solidFill>
                      <a:srgbClr val="F2F2F2"/>
                    </a:solidFill>
                  </a:tcPr>
                </a:tc>
                <a:tc>
                  <a:txBody>
                    <a:bodyPr/>
                    <a:lstStyle/>
                    <a:p>
                      <a:r>
                        <a:rPr sz="1500" b="0" i="0">
                          <a:solidFill>
                            <a:srgbClr val="404040"/>
                          </a:solidFill>
                        </a:rPr>
                        <a:t>Level 3: 100 % collision in simulation</a:t>
                      </a:r>
                    </a:p>
                  </a:txBody>
                  <a:tcPr marL="73152" marR="73152" marT="36576" marB="36576" anchor="ctr">
                    <a:solidFill>
                      <a:srgbClr val="F2F2F2"/>
                    </a:solidFill>
                  </a:tcPr>
                </a:tc>
                <a:extLst>
                  <a:ext uri="{0D108BD9-81ED-4DB2-BD59-A6C34878D82A}">
                    <a16:rowId xmlns:a16="http://schemas.microsoft.com/office/drawing/2014/main" val="10006"/>
                  </a:ext>
                </a:extLst>
              </a:tr>
              <a:tr h="566928">
                <a:tc>
                  <a:txBody>
                    <a:bodyPr/>
                    <a:lstStyle/>
                    <a:p>
                      <a:r>
                        <a:rPr sz="1500" b="1" i="0">
                          <a:solidFill>
                            <a:srgbClr val="404040"/>
                          </a:solidFill>
                        </a:rPr>
                        <a:t>Sato et al., dirty road (USENIX Sec 2021)</a:t>
                      </a:r>
                    </a:p>
                  </a:txBody>
                  <a:tcPr marL="73152" marR="73152" marT="36576" marB="36576" anchor="ctr">
                    <a:solidFill>
                      <a:srgbClr val="FFFFFF"/>
                    </a:solidFill>
                  </a:tcPr>
                </a:tc>
                <a:tc>
                  <a:txBody>
                    <a:bodyPr/>
                    <a:lstStyle/>
                    <a:p>
                      <a:r>
                        <a:rPr sz="1500" b="0" i="0">
                          <a:solidFill>
                            <a:srgbClr val="404040"/>
                          </a:solidFill>
                        </a:rPr>
                        <a:t>road patch</a:t>
                      </a:r>
                    </a:p>
                  </a:txBody>
                  <a:tcPr marL="73152" marR="73152" marT="36576" marB="36576" anchor="ctr">
                    <a:solidFill>
                      <a:srgbClr val="FFFFFF"/>
                    </a:solidFill>
                  </a:tcPr>
                </a:tc>
                <a:tc>
                  <a:txBody>
                    <a:bodyPr/>
                    <a:lstStyle/>
                    <a:p>
                      <a:r>
                        <a:rPr sz="1500" b="0" i="0">
                          <a:solidFill>
                            <a:srgbClr val="404040"/>
                          </a:solidFill>
                        </a:rPr>
                        <a:t>Level 3: simulation + real vehicle, 100 % collision</a:t>
                      </a:r>
                    </a:p>
                  </a:txBody>
                  <a:tcPr marL="73152" marR="73152" marT="36576" marB="36576" anchor="ctr">
                    <a:solidFill>
                      <a:srgbClr val="FFFFFF"/>
                    </a:solidFill>
                  </a:tcPr>
                </a:tc>
                <a:extLst>
                  <a:ext uri="{0D108BD9-81ED-4DB2-BD59-A6C34878D82A}">
                    <a16:rowId xmlns:a16="http://schemas.microsoft.com/office/drawing/2014/main" val="10007"/>
                  </a:ext>
                </a:extLst>
              </a:tr>
              <a:tr h="566928">
                <a:tc>
                  <a:txBody>
                    <a:bodyPr/>
                    <a:lstStyle/>
                    <a:p>
                      <a:r>
                        <a:rPr sz="1500" b="1" i="0">
                          <a:solidFill>
                            <a:srgbClr val="404040"/>
                          </a:solidFill>
                        </a:rPr>
                        <a:t>Song et al., Acero (USENIX Sec 2023)</a:t>
                      </a:r>
                    </a:p>
                  </a:txBody>
                  <a:tcPr marL="73152" marR="73152" marT="36576" marB="36576" anchor="ctr">
                    <a:solidFill>
                      <a:srgbClr val="F2F2F2"/>
                    </a:solidFill>
                  </a:tcPr>
                </a:tc>
                <a:tc>
                  <a:txBody>
                    <a:bodyPr/>
                    <a:lstStyle/>
                    <a:p>
                      <a:r>
                        <a:rPr sz="1500" b="0" i="0">
                          <a:solidFill>
                            <a:srgbClr val="404040"/>
                          </a:solidFill>
                        </a:rPr>
                        <a:t>driving maneuvers</a:t>
                      </a:r>
                    </a:p>
                  </a:txBody>
                  <a:tcPr marL="73152" marR="73152" marT="36576" marB="36576" anchor="ctr">
                    <a:solidFill>
                      <a:srgbClr val="F2F2F2"/>
                    </a:solidFill>
                  </a:tcPr>
                </a:tc>
                <a:tc>
                  <a:txBody>
                    <a:bodyPr/>
                    <a:lstStyle/>
                    <a:p>
                      <a:r>
                        <a:rPr sz="1500" b="0" i="0">
                          <a:solidFill>
                            <a:srgbClr val="404040"/>
                          </a:solidFill>
                        </a:rPr>
                        <a:t>Level 3: 73.3 % of attacks end in a collision</a:t>
                      </a:r>
                    </a:p>
                  </a:txBody>
                  <a:tcPr marL="73152" marR="73152" marT="36576" marB="36576" anchor="ctr">
                    <a:solidFill>
                      <a:srgbClr val="F2F2F2"/>
                    </a:solidFill>
                  </a:tcPr>
                </a:tc>
                <a:extLst>
                  <a:ext uri="{0D108BD9-81ED-4DB2-BD59-A6C34878D82A}">
                    <a16:rowId xmlns:a16="http://schemas.microsoft.com/office/drawing/2014/main" val="10008"/>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Levels assigned from the abstracts and talk slides of the cited papers; check each paper for details.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Recap and the AD attack surface</a:t>
            </a:r>
          </a:p>
          <a:p>
            <a:pPr>
              <a:spcBef>
                <a:spcPts val="1000"/>
              </a:spcBef>
            </a:pPr>
            <a:r>
              <a:rPr sz="2800"/>
              <a:t>Attacks on object tracking</a:t>
            </a:r>
          </a:p>
          <a:p>
            <a:pPr>
              <a:spcBef>
                <a:spcPts val="1000"/>
              </a:spcBef>
            </a:pPr>
            <a:r>
              <a:rPr sz="2800"/>
              <a:t>Attacks on LiDAR perception</a:t>
            </a:r>
          </a:p>
          <a:p>
            <a:pPr>
              <a:spcBef>
                <a:spcPts val="1000"/>
              </a:spcBef>
            </a:pPr>
            <a:r>
              <a:rPr sz="2800"/>
              <a:t>Is sensor fusion safe?</a:t>
            </a:r>
          </a:p>
          <a:p>
            <a:pPr>
              <a:spcBef>
                <a:spcPts val="1000"/>
              </a:spcBef>
            </a:pPr>
            <a:r>
              <a:rPr sz="2800"/>
              <a:t>From perception errors to driving consequences</a:t>
            </a:r>
          </a:p>
          <a:p>
            <a:pPr>
              <a:spcBef>
                <a:spcPts val="1000"/>
              </a:spcBef>
            </a:pPr>
            <a:r>
              <a:rPr sz="2800" b="1">
                <a:solidFill>
                  <a:srgbClr val="FF0000"/>
                </a:solidFill>
              </a:rPr>
              <a:t>Defenses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Defending AD Perception: A Layered View</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39</a:t>
            </a:fld>
            <a:endParaRPr lang="en-US"/>
          </a:p>
        </p:txBody>
      </p:sp>
      <p:graphicFrame>
        <p:nvGraphicFramePr>
          <p:cNvPr id="6" name="Table 5"/>
          <p:cNvGraphicFramePr>
            <a:graphicFrameLocks noGrp="1"/>
          </p:cNvGraphicFramePr>
          <p:nvPr/>
        </p:nvGraphicFramePr>
        <p:xfrm>
          <a:off x="621792" y="1371600"/>
          <a:ext cx="10972799" cy="5212080"/>
        </p:xfrm>
        <a:graphic>
          <a:graphicData uri="http://schemas.openxmlformats.org/drawingml/2006/table">
            <a:tbl>
              <a:tblPr firstRow="1" bandRow="1">
                <a:tableStyleId>{5C22544A-7EE6-4342-B048-85BDC9FD1C3A}</a:tableStyleId>
              </a:tblPr>
              <a:tblGrid>
                <a:gridCol w="1737359">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868680">
                <a:tc>
                  <a:txBody>
                    <a:bodyPr/>
                    <a:lstStyle/>
                    <a:p>
                      <a:r>
                        <a:rPr sz="1500" b="1" i="0">
                          <a:solidFill>
                            <a:srgbClr val="FFFFFF"/>
                          </a:solidFill>
                        </a:rPr>
                        <a:t>Layer</a:t>
                      </a:r>
                    </a:p>
                  </a:txBody>
                  <a:tcPr marL="73152" marR="73152" marT="36576" marB="36576" anchor="ctr">
                    <a:solidFill>
                      <a:srgbClr val="121981"/>
                    </a:solidFill>
                  </a:tcPr>
                </a:tc>
                <a:tc>
                  <a:txBody>
                    <a:bodyPr/>
                    <a:lstStyle/>
                    <a:p>
                      <a:r>
                        <a:rPr sz="1500" b="1" i="0">
                          <a:solidFill>
                            <a:srgbClr val="FFFFFF"/>
                          </a:solidFill>
                        </a:rPr>
                        <a:t>Defense idea</a:t>
                      </a:r>
                    </a:p>
                  </a:txBody>
                  <a:tcPr marL="73152" marR="73152" marT="36576" marB="36576" anchor="ctr">
                    <a:solidFill>
                      <a:srgbClr val="121981"/>
                    </a:solidFill>
                  </a:tcPr>
                </a:tc>
                <a:tc>
                  <a:txBody>
                    <a:bodyPr/>
                    <a:lstStyle/>
                    <a:p>
                      <a:r>
                        <a:rPr sz="1500" b="1" i="0">
                          <a:solidFill>
                            <a:srgbClr val="FFFFFF"/>
                          </a:solidFill>
                        </a:rPr>
                        <a:t>Example from this lecture</a:t>
                      </a:r>
                    </a:p>
                  </a:txBody>
                  <a:tcPr marL="73152" marR="73152" marT="36576" marB="36576" anchor="ctr">
                    <a:solidFill>
                      <a:srgbClr val="121981"/>
                    </a:solidFill>
                  </a:tcPr>
                </a:tc>
                <a:tc>
                  <a:txBody>
                    <a:bodyPr/>
                    <a:lstStyle/>
                    <a:p>
                      <a:r>
                        <a:rPr sz="1500" b="1" i="0">
                          <a:solidFill>
                            <a:srgbClr val="FFFFFF"/>
                          </a:solidFill>
                        </a:rPr>
                        <a:t>Limitation</a:t>
                      </a:r>
                    </a:p>
                  </a:txBody>
                  <a:tcPr marL="73152" marR="73152" marT="36576" marB="36576" anchor="ctr">
                    <a:solidFill>
                      <a:srgbClr val="121981"/>
                    </a:solidFill>
                  </a:tcPr>
                </a:tc>
                <a:extLst>
                  <a:ext uri="{0D108BD9-81ED-4DB2-BD59-A6C34878D82A}">
                    <a16:rowId xmlns:a16="http://schemas.microsoft.com/office/drawing/2014/main" val="10000"/>
                  </a:ext>
                </a:extLst>
              </a:tr>
              <a:tr h="868680">
                <a:tc>
                  <a:txBody>
                    <a:bodyPr/>
                    <a:lstStyle/>
                    <a:p>
                      <a:r>
                        <a:rPr sz="1500" b="1" i="0">
                          <a:solidFill>
                            <a:srgbClr val="404040"/>
                          </a:solidFill>
                        </a:rPr>
                        <a:t>Sensor</a:t>
                      </a:r>
                    </a:p>
                  </a:txBody>
                  <a:tcPr marL="73152" marR="73152" marT="36576" marB="36576" anchor="ctr">
                    <a:solidFill>
                      <a:srgbClr val="FFFFFF"/>
                    </a:solidFill>
                  </a:tcPr>
                </a:tc>
                <a:tc>
                  <a:txBody>
                    <a:bodyPr/>
                    <a:lstStyle/>
                    <a:p>
                      <a:r>
                        <a:rPr sz="1500" b="0" i="0">
                          <a:solidFill>
                            <a:srgbClr val="404040"/>
                          </a:solidFill>
                        </a:rPr>
                        <a:t>harden the sensing process (e.g., timing randomization, filtering)</a:t>
                      </a:r>
                    </a:p>
                  </a:txBody>
                  <a:tcPr marL="73152" marR="73152" marT="36576" marB="36576" anchor="ctr">
                    <a:solidFill>
                      <a:srgbClr val="FFFFFF"/>
                    </a:solidFill>
                  </a:tcPr>
                </a:tc>
                <a:tc>
                  <a:txBody>
                    <a:bodyPr/>
                    <a:lstStyle/>
                    <a:p>
                      <a:r>
                        <a:rPr sz="1500" b="0" i="0">
                          <a:solidFill>
                            <a:srgbClr val="404040"/>
                          </a:solidFill>
                        </a:rPr>
                        <a:t>countermeasures proposed with spoofing / removal attacks</a:t>
                      </a:r>
                    </a:p>
                  </a:txBody>
                  <a:tcPr marL="73152" marR="73152" marT="36576" marB="36576" anchor="ctr">
                    <a:solidFill>
                      <a:srgbClr val="FFFFFF"/>
                    </a:solidFill>
                  </a:tcPr>
                </a:tc>
                <a:tc>
                  <a:txBody>
                    <a:bodyPr/>
                    <a:lstStyle/>
                    <a:p>
                      <a:r>
                        <a:rPr sz="1500" b="0" i="0">
                          <a:solidFill>
                            <a:srgbClr val="404040"/>
                          </a:solidFill>
                        </a:rPr>
                        <a:t>hardware changes; adaptive attackers</a:t>
                      </a:r>
                    </a:p>
                  </a:txBody>
                  <a:tcPr marL="73152" marR="73152" marT="36576" marB="36576" anchor="ctr">
                    <a:solidFill>
                      <a:srgbClr val="FFFFFF"/>
                    </a:solidFill>
                  </a:tcPr>
                </a:tc>
                <a:extLst>
                  <a:ext uri="{0D108BD9-81ED-4DB2-BD59-A6C34878D82A}">
                    <a16:rowId xmlns:a16="http://schemas.microsoft.com/office/drawing/2014/main" val="10001"/>
                  </a:ext>
                </a:extLst>
              </a:tr>
              <a:tr h="868680">
                <a:tc>
                  <a:txBody>
                    <a:bodyPr/>
                    <a:lstStyle/>
                    <a:p>
                      <a:r>
                        <a:rPr sz="1500" b="1" i="0">
                          <a:solidFill>
                            <a:srgbClr val="404040"/>
                          </a:solidFill>
                        </a:rPr>
                        <a:t>Model</a:t>
                      </a:r>
                    </a:p>
                  </a:txBody>
                  <a:tcPr marL="73152" marR="73152" marT="36576" marB="36576" anchor="ctr">
                    <a:solidFill>
                      <a:srgbClr val="F2F2F2"/>
                    </a:solidFill>
                  </a:tcPr>
                </a:tc>
                <a:tc>
                  <a:txBody>
                    <a:bodyPr/>
                    <a:lstStyle/>
                    <a:p>
                      <a:r>
                        <a:rPr sz="1500" b="0" i="0">
                          <a:solidFill>
                            <a:srgbClr val="404040"/>
                          </a:solidFill>
                        </a:rPr>
                        <a:t>adversarial training, augmentation, robust architectures</a:t>
                      </a:r>
                    </a:p>
                  </a:txBody>
                  <a:tcPr marL="73152" marR="73152" marT="36576" marB="36576" anchor="ctr">
                    <a:solidFill>
                      <a:srgbClr val="F2F2F2"/>
                    </a:solidFill>
                  </a:tcPr>
                </a:tc>
                <a:tc>
                  <a:txBody>
                    <a:bodyPr/>
                    <a:lstStyle/>
                    <a:p>
                      <a:r>
                        <a:rPr sz="1500" b="0" i="0">
                          <a:solidFill>
                            <a:srgbClr val="404040"/>
                          </a:solidFill>
                        </a:rPr>
                        <a:t>SVF (≈ 2.3 % success); augmentation vs. adversarial objects</a:t>
                      </a:r>
                    </a:p>
                  </a:txBody>
                  <a:tcPr marL="73152" marR="73152" marT="36576" marB="36576" anchor="ctr">
                    <a:solidFill>
                      <a:srgbClr val="F2F2F2"/>
                    </a:solidFill>
                  </a:tcPr>
                </a:tc>
                <a:tc>
                  <a:txBody>
                    <a:bodyPr/>
                    <a:lstStyle/>
                    <a:p>
                      <a:r>
                        <a:rPr sz="1500" b="0" i="0">
                          <a:solidFill>
                            <a:srgbClr val="404040"/>
                          </a:solidFill>
                        </a:rPr>
                        <a:t>attack-specific; costs accuracy and latency</a:t>
                      </a:r>
                    </a:p>
                  </a:txBody>
                  <a:tcPr marL="73152" marR="73152" marT="36576" marB="36576" anchor="ctr">
                    <a:solidFill>
                      <a:srgbClr val="F2F2F2"/>
                    </a:solidFill>
                  </a:tcPr>
                </a:tc>
                <a:extLst>
                  <a:ext uri="{0D108BD9-81ED-4DB2-BD59-A6C34878D82A}">
                    <a16:rowId xmlns:a16="http://schemas.microsoft.com/office/drawing/2014/main" val="10002"/>
                  </a:ext>
                </a:extLst>
              </a:tr>
              <a:tr h="868680">
                <a:tc>
                  <a:txBody>
                    <a:bodyPr/>
                    <a:lstStyle/>
                    <a:p>
                      <a:r>
                        <a:rPr sz="1500" b="1" i="0">
                          <a:solidFill>
                            <a:srgbClr val="404040"/>
                          </a:solidFill>
                        </a:rPr>
                        <a:t>Physical consistency</a:t>
                      </a:r>
                    </a:p>
                  </a:txBody>
                  <a:tcPr marL="73152" marR="73152" marT="36576" marB="36576" anchor="ctr">
                    <a:solidFill>
                      <a:srgbClr val="FFFFFF"/>
                    </a:solidFill>
                  </a:tcPr>
                </a:tc>
                <a:tc>
                  <a:txBody>
                    <a:bodyPr/>
                    <a:lstStyle/>
                    <a:p>
                      <a:r>
                        <a:rPr sz="1500" b="0" i="0">
                          <a:solidFill>
                            <a:srgbClr val="404040"/>
                          </a:solidFill>
                        </a:rPr>
                        <a:t>check invariants of sensing physics</a:t>
                      </a:r>
                    </a:p>
                  </a:txBody>
                  <a:tcPr marL="73152" marR="73152" marT="36576" marB="36576" anchor="ctr">
                    <a:solidFill>
                      <a:srgbClr val="FFFFFF"/>
                    </a:solidFill>
                  </a:tcPr>
                </a:tc>
                <a:tc>
                  <a:txBody>
                    <a:bodyPr/>
                    <a:lstStyle/>
                    <a:p>
                      <a:r>
                        <a:rPr sz="1500" b="0" i="0">
                          <a:solidFill>
                            <a:srgbClr val="404040"/>
                          </a:solidFill>
                        </a:rPr>
                        <a:t>CARLO: occlusion pattern (≈ 5.5 % success)</a:t>
                      </a:r>
                    </a:p>
                  </a:txBody>
                  <a:tcPr marL="73152" marR="73152" marT="36576" marB="36576" anchor="ctr">
                    <a:solidFill>
                      <a:srgbClr val="FFFFFF"/>
                    </a:solidFill>
                  </a:tcPr>
                </a:tc>
                <a:tc>
                  <a:txBody>
                    <a:bodyPr/>
                    <a:lstStyle/>
                    <a:p>
                      <a:r>
                        <a:rPr sz="1500" b="0" i="0">
                          <a:solidFill>
                            <a:srgbClr val="404040"/>
                          </a:solidFill>
                        </a:rPr>
                        <a:t>bypassed if the attacker models the check (frustum attack)</a:t>
                      </a:r>
                    </a:p>
                  </a:txBody>
                  <a:tcPr marL="73152" marR="73152" marT="36576" marB="36576" anchor="ctr">
                    <a:solidFill>
                      <a:srgbClr val="FFFFFF"/>
                    </a:solidFill>
                  </a:tcPr>
                </a:tc>
                <a:extLst>
                  <a:ext uri="{0D108BD9-81ED-4DB2-BD59-A6C34878D82A}">
                    <a16:rowId xmlns:a16="http://schemas.microsoft.com/office/drawing/2014/main" val="10003"/>
                  </a:ext>
                </a:extLst>
              </a:tr>
              <a:tr h="868680">
                <a:tc>
                  <a:txBody>
                    <a:bodyPr/>
                    <a:lstStyle/>
                    <a:p>
                      <a:r>
                        <a:rPr sz="1500" b="1" i="0">
                          <a:solidFill>
                            <a:srgbClr val="404040"/>
                          </a:solidFill>
                        </a:rPr>
                        <a:t>Cross-sensor / temporal</a:t>
                      </a:r>
                    </a:p>
                  </a:txBody>
                  <a:tcPr marL="73152" marR="73152" marT="36576" marB="36576" anchor="ctr">
                    <a:solidFill>
                      <a:srgbClr val="F2F2F2"/>
                    </a:solidFill>
                  </a:tcPr>
                </a:tc>
                <a:tc>
                  <a:txBody>
                    <a:bodyPr/>
                    <a:lstStyle/>
                    <a:p>
                      <a:r>
                        <a:rPr sz="1500" b="0" i="0">
                          <a:solidFill>
                            <a:srgbClr val="404040"/>
                          </a:solidFill>
                        </a:rPr>
                        <a:t>compare modalities and frames</a:t>
                      </a:r>
                    </a:p>
                  </a:txBody>
                  <a:tcPr marL="73152" marR="73152" marT="36576" marB="36576" anchor="ctr">
                    <a:solidFill>
                      <a:srgbClr val="F2F2F2"/>
                    </a:solidFill>
                  </a:tcPr>
                </a:tc>
                <a:tc>
                  <a:txBody>
                    <a:bodyPr/>
                    <a:lstStyle/>
                    <a:p>
                      <a:r>
                        <a:rPr sz="1500" b="0" i="0">
                          <a:solidFill>
                            <a:srgbClr val="404040"/>
                          </a:solidFill>
                        </a:rPr>
                        <a:t>camera-LiDAR consistency; track plausibility</a:t>
                      </a:r>
                    </a:p>
                  </a:txBody>
                  <a:tcPr marL="73152" marR="73152" marT="36576" marB="36576" anchor="ctr">
                    <a:solidFill>
                      <a:srgbClr val="F2F2F2"/>
                    </a:solidFill>
                  </a:tcPr>
                </a:tc>
                <a:tc>
                  <a:txBody>
                    <a:bodyPr/>
                    <a:lstStyle/>
                    <a:p>
                      <a:r>
                        <a:rPr sz="1500" b="0" i="0">
                          <a:solidFill>
                            <a:srgbClr val="404040"/>
                          </a:solidFill>
                        </a:rPr>
                        <a:t>defeated by consistent attacks; need diverse sensors</a:t>
                      </a:r>
                    </a:p>
                  </a:txBody>
                  <a:tcPr marL="73152" marR="73152" marT="36576" marB="36576" anchor="ctr">
                    <a:solidFill>
                      <a:srgbClr val="F2F2F2"/>
                    </a:solidFill>
                  </a:tcPr>
                </a:tc>
                <a:extLst>
                  <a:ext uri="{0D108BD9-81ED-4DB2-BD59-A6C34878D82A}">
                    <a16:rowId xmlns:a16="http://schemas.microsoft.com/office/drawing/2014/main" val="10004"/>
                  </a:ext>
                </a:extLst>
              </a:tr>
              <a:tr h="868680">
                <a:tc>
                  <a:txBody>
                    <a:bodyPr/>
                    <a:lstStyle/>
                    <a:p>
                      <a:r>
                        <a:rPr sz="1500" b="1" i="0">
                          <a:solidFill>
                            <a:srgbClr val="404040"/>
                          </a:solidFill>
                        </a:rPr>
                        <a:t>System</a:t>
                      </a:r>
                    </a:p>
                  </a:txBody>
                  <a:tcPr marL="73152" marR="73152" marT="36576" marB="36576" anchor="ctr">
                    <a:solidFill>
                      <a:srgbClr val="FFFFFF"/>
                    </a:solidFill>
                  </a:tcPr>
                </a:tc>
                <a:tc>
                  <a:txBody>
                    <a:bodyPr/>
                    <a:lstStyle/>
                    <a:p>
                      <a:r>
                        <a:rPr sz="1500" b="0" i="0">
                          <a:solidFill>
                            <a:srgbClr val="404040"/>
                          </a:solidFill>
                        </a:rPr>
                        <a:t>safe fallback, monitors at planning, adversarial testing</a:t>
                      </a:r>
                    </a:p>
                  </a:txBody>
                  <a:tcPr marL="73152" marR="73152" marT="36576" marB="36576" anchor="ctr">
                    <a:solidFill>
                      <a:srgbClr val="FFFFFF"/>
                    </a:solidFill>
                  </a:tcPr>
                </a:tc>
                <a:tc>
                  <a:txBody>
                    <a:bodyPr/>
                    <a:lstStyle/>
                    <a:p>
                      <a:r>
                        <a:rPr sz="1500" b="0" i="0">
                          <a:solidFill>
                            <a:srgbClr val="404040"/>
                          </a:solidFill>
                        </a:rPr>
                        <a:t>fuzzing of planners (Acero) to find unsafe behaviors</a:t>
                      </a:r>
                    </a:p>
                  </a:txBody>
                  <a:tcPr marL="73152" marR="73152" marT="36576" marB="36576" anchor="ctr">
                    <a:solidFill>
                      <a:srgbClr val="FFFFFF"/>
                    </a:solidFill>
                  </a:tcPr>
                </a:tc>
                <a:tc>
                  <a:txBody>
                    <a:bodyPr/>
                    <a:lstStyle/>
                    <a:p>
                      <a:r>
                        <a:rPr sz="1500" b="0" i="0">
                          <a:solidFill>
                            <a:srgbClr val="404040"/>
                          </a:solidFill>
                        </a:rPr>
                        <a:t>needs formal safety rules and simulation coverage</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Defense numbers from Sun et al., USENIX Security 2020; layering by the instructor.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Evaluating Attacks and Defenses Honestly</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40</a:t>
            </a:fld>
            <a:endParaRPr lang="en-US"/>
          </a:p>
        </p:txBody>
      </p:sp>
      <p:graphicFrame>
        <p:nvGraphicFramePr>
          <p:cNvPr id="6" name="Table 5"/>
          <p:cNvGraphicFramePr>
            <a:graphicFrameLocks noGrp="1"/>
          </p:cNvGraphicFramePr>
          <p:nvPr/>
        </p:nvGraphicFramePr>
        <p:xfrm>
          <a:off x="621792" y="1371600"/>
          <a:ext cx="10972800" cy="4992624"/>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713232">
                <a:tc>
                  <a:txBody>
                    <a:bodyPr/>
                    <a:lstStyle/>
                    <a:p>
                      <a:r>
                        <a:rPr sz="1800" b="1" i="0">
                          <a:solidFill>
                            <a:srgbClr val="FFFFFF"/>
                          </a:solidFill>
                        </a:rPr>
                        <a:t>Question to ask of an attack paper</a:t>
                      </a:r>
                    </a:p>
                  </a:txBody>
                  <a:tcPr marL="73152" marR="73152" marT="36576" marB="36576" anchor="ctr">
                    <a:solidFill>
                      <a:srgbClr val="121981"/>
                    </a:solidFill>
                  </a:tcPr>
                </a:tc>
                <a:tc>
                  <a:txBody>
                    <a:bodyPr/>
                    <a:lstStyle/>
                    <a:p>
                      <a:r>
                        <a:rPr sz="1800" b="1" i="0">
                          <a:solidFill>
                            <a:srgbClr val="FFFFFF"/>
                          </a:solidFill>
                        </a:rPr>
                        <a:t>Why it matters</a:t>
                      </a:r>
                    </a:p>
                  </a:txBody>
                  <a:tcPr marL="73152" marR="73152" marT="36576" marB="36576" anchor="ctr">
                    <a:solidFill>
                      <a:srgbClr val="121981"/>
                    </a:solidFill>
                  </a:tcPr>
                </a:tc>
                <a:extLst>
                  <a:ext uri="{0D108BD9-81ED-4DB2-BD59-A6C34878D82A}">
                    <a16:rowId xmlns:a16="http://schemas.microsoft.com/office/drawing/2014/main" val="10000"/>
                  </a:ext>
                </a:extLst>
              </a:tr>
              <a:tr h="713232">
                <a:tc>
                  <a:txBody>
                    <a:bodyPr/>
                    <a:lstStyle/>
                    <a:p>
                      <a:r>
                        <a:rPr sz="1800" b="1" i="0">
                          <a:solidFill>
                            <a:srgbClr val="404040"/>
                          </a:solidFill>
                        </a:rPr>
                        <a:t>What is the threat model (channel, knowledge, cost)?</a:t>
                      </a:r>
                    </a:p>
                  </a:txBody>
                  <a:tcPr marL="73152" marR="73152" marT="36576" marB="36576" anchor="ctr">
                    <a:solidFill>
                      <a:srgbClr val="FFFFFF"/>
                    </a:solidFill>
                  </a:tcPr>
                </a:tc>
                <a:tc>
                  <a:txBody>
                    <a:bodyPr/>
                    <a:lstStyle/>
                    <a:p>
                      <a:r>
                        <a:rPr sz="1800" b="0" i="0">
                          <a:solidFill>
                            <a:srgbClr val="404040"/>
                          </a:solidFill>
                        </a:rPr>
                        <a:t>A laser spoofer and a cardboard box are very different threats</a:t>
                      </a:r>
                    </a:p>
                  </a:txBody>
                  <a:tcPr marL="73152" marR="73152" marT="36576" marB="36576" anchor="ctr">
                    <a:solidFill>
                      <a:srgbClr val="FFFFFF"/>
                    </a:solidFill>
                  </a:tcPr>
                </a:tc>
                <a:extLst>
                  <a:ext uri="{0D108BD9-81ED-4DB2-BD59-A6C34878D82A}">
                    <a16:rowId xmlns:a16="http://schemas.microsoft.com/office/drawing/2014/main" val="10001"/>
                  </a:ext>
                </a:extLst>
              </a:tr>
              <a:tr h="713232">
                <a:tc>
                  <a:txBody>
                    <a:bodyPr/>
                    <a:lstStyle/>
                    <a:p>
                      <a:r>
                        <a:rPr sz="1800" b="1" i="0">
                          <a:solidFill>
                            <a:srgbClr val="404040"/>
                          </a:solidFill>
                        </a:rPr>
                        <a:t>Is it physically realized, or digital only?</a:t>
                      </a:r>
                    </a:p>
                  </a:txBody>
                  <a:tcPr marL="73152" marR="73152" marT="36576" marB="36576" anchor="ctr">
                    <a:solidFill>
                      <a:srgbClr val="F2F2F2"/>
                    </a:solidFill>
                  </a:tcPr>
                </a:tc>
                <a:tc>
                  <a:txBody>
                    <a:bodyPr/>
                    <a:lstStyle/>
                    <a:p>
                      <a:r>
                        <a:rPr sz="1800" b="0" i="0">
                          <a:solidFill>
                            <a:srgbClr val="404040"/>
                          </a:solidFill>
                        </a:rPr>
                        <a:t>Digital success rarely transfers: viewpoint, lighting, sensor noise</a:t>
                      </a:r>
                    </a:p>
                  </a:txBody>
                  <a:tcPr marL="73152" marR="73152" marT="36576" marB="36576" anchor="ctr">
                    <a:solidFill>
                      <a:srgbClr val="F2F2F2"/>
                    </a:solidFill>
                  </a:tcPr>
                </a:tc>
                <a:extLst>
                  <a:ext uri="{0D108BD9-81ED-4DB2-BD59-A6C34878D82A}">
                    <a16:rowId xmlns:a16="http://schemas.microsoft.com/office/drawing/2014/main" val="10002"/>
                  </a:ext>
                </a:extLst>
              </a:tr>
              <a:tr h="713232">
                <a:tc>
                  <a:txBody>
                    <a:bodyPr/>
                    <a:lstStyle/>
                    <a:p>
                      <a:r>
                        <a:rPr sz="1800" b="1" i="0">
                          <a:solidFill>
                            <a:srgbClr val="404040"/>
                          </a:solidFill>
                        </a:rPr>
                        <a:t>What is measured: per frame, per sequence, or closed-loop?</a:t>
                      </a:r>
                    </a:p>
                  </a:txBody>
                  <a:tcPr marL="73152" marR="73152" marT="36576" marB="36576" anchor="ctr">
                    <a:solidFill>
                      <a:srgbClr val="FFFFFF"/>
                    </a:solidFill>
                  </a:tcPr>
                </a:tc>
                <a:tc>
                  <a:txBody>
                    <a:bodyPr/>
                    <a:lstStyle/>
                    <a:p>
                      <a:r>
                        <a:rPr sz="1800" b="0" i="0">
                          <a:solidFill>
                            <a:srgbClr val="404040"/>
                          </a:solidFill>
                        </a:rPr>
                        <a:t>Level 1 success does not imply level 3 harm (tracking, controller)</a:t>
                      </a:r>
                    </a:p>
                  </a:txBody>
                  <a:tcPr marL="73152" marR="73152" marT="36576" marB="36576" anchor="ctr">
                    <a:solidFill>
                      <a:srgbClr val="FFFFFF"/>
                    </a:solidFill>
                  </a:tcPr>
                </a:tc>
                <a:extLst>
                  <a:ext uri="{0D108BD9-81ED-4DB2-BD59-A6C34878D82A}">
                    <a16:rowId xmlns:a16="http://schemas.microsoft.com/office/drawing/2014/main" val="10003"/>
                  </a:ext>
                </a:extLst>
              </a:tr>
              <a:tr h="713232">
                <a:tc>
                  <a:txBody>
                    <a:bodyPr/>
                    <a:lstStyle/>
                    <a:p>
                      <a:r>
                        <a:rPr sz="1800" b="1" i="0">
                          <a:solidFill>
                            <a:srgbClr val="404040"/>
                          </a:solidFill>
                        </a:rPr>
                        <a:t>Which stack and version?</a:t>
                      </a:r>
                    </a:p>
                  </a:txBody>
                  <a:tcPr marL="73152" marR="73152" marT="36576" marB="36576" anchor="ctr">
                    <a:solidFill>
                      <a:srgbClr val="F2F2F2"/>
                    </a:solidFill>
                  </a:tcPr>
                </a:tc>
                <a:tc>
                  <a:txBody>
                    <a:bodyPr/>
                    <a:lstStyle/>
                    <a:p>
                      <a:r>
                        <a:rPr sz="1800" b="0" i="0">
                          <a:solidFill>
                            <a:srgbClr val="404040"/>
                          </a:solidFill>
                        </a:rPr>
                        <a:t>Results on Apollo / Autoware / OpenPilot depend on versions and configuration</a:t>
                      </a:r>
                    </a:p>
                  </a:txBody>
                  <a:tcPr marL="73152" marR="73152" marT="36576" marB="36576" anchor="ctr">
                    <a:solidFill>
                      <a:srgbClr val="F2F2F2"/>
                    </a:solidFill>
                  </a:tcPr>
                </a:tc>
                <a:extLst>
                  <a:ext uri="{0D108BD9-81ED-4DB2-BD59-A6C34878D82A}">
                    <a16:rowId xmlns:a16="http://schemas.microsoft.com/office/drawing/2014/main" val="10004"/>
                  </a:ext>
                </a:extLst>
              </a:tr>
              <a:tr h="713232">
                <a:tc>
                  <a:txBody>
                    <a:bodyPr/>
                    <a:lstStyle/>
                    <a:p>
                      <a:r>
                        <a:rPr sz="1800" b="1" i="0">
                          <a:solidFill>
                            <a:srgbClr val="404040"/>
                          </a:solidFill>
                        </a:rPr>
                        <a:t>Is the defense evaluated against an adaptive attacker?</a:t>
                      </a:r>
                    </a:p>
                  </a:txBody>
                  <a:tcPr marL="73152" marR="73152" marT="36576" marB="36576" anchor="ctr">
                    <a:solidFill>
                      <a:srgbClr val="FFFFFF"/>
                    </a:solidFill>
                  </a:tcPr>
                </a:tc>
                <a:tc>
                  <a:txBody>
                    <a:bodyPr/>
                    <a:lstStyle/>
                    <a:p>
                      <a:r>
                        <a:rPr sz="1800" b="0" i="0">
                          <a:solidFill>
                            <a:srgbClr val="404040"/>
                          </a:solidFill>
                        </a:rPr>
                        <a:t>Non-adaptive evaluation overstates robustness</a:t>
                      </a:r>
                    </a:p>
                  </a:txBody>
                  <a:tcPr marL="73152" marR="73152" marT="36576" marB="36576" anchor="ctr">
                    <a:solidFill>
                      <a:srgbClr val="FFFFFF"/>
                    </a:solidFill>
                  </a:tcPr>
                </a:tc>
                <a:extLst>
                  <a:ext uri="{0D108BD9-81ED-4DB2-BD59-A6C34878D82A}">
                    <a16:rowId xmlns:a16="http://schemas.microsoft.com/office/drawing/2014/main" val="10005"/>
                  </a:ext>
                </a:extLst>
              </a:tr>
              <a:tr h="713232">
                <a:tc>
                  <a:txBody>
                    <a:bodyPr/>
                    <a:lstStyle/>
                    <a:p>
                      <a:r>
                        <a:rPr sz="1800" b="1" i="0">
                          <a:solidFill>
                            <a:srgbClr val="404040"/>
                          </a:solidFill>
                        </a:rPr>
                        <a:t>Are the claims preliminary (WIP)?</a:t>
                      </a:r>
                    </a:p>
                  </a:txBody>
                  <a:tcPr marL="73152" marR="73152" marT="36576" marB="36576" anchor="ctr">
                    <a:solidFill>
                      <a:srgbClr val="F2F2F2"/>
                    </a:solidFill>
                  </a:tcPr>
                </a:tc>
                <a:tc>
                  <a:txBody>
                    <a:bodyPr/>
                    <a:lstStyle/>
                    <a:p>
                      <a:r>
                        <a:rPr sz="1800" b="0" i="0">
                          <a:solidFill>
                            <a:srgbClr val="404040"/>
                          </a:solidFill>
                        </a:rPr>
                        <a:t>Quote success rates with their limits, not as universal risk</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Instructor's checklist.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Discussion Questions</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Camera-only vs. LiDAR + camera + radar: which is easier to attack, and what does 'easier' mean (cost, access, stealth)?</a:t>
            </a:r>
          </a:p>
          <a:p>
            <a:pPr>
              <a:spcBef>
                <a:spcPts val="800"/>
              </a:spcBef>
            </a:pPr>
            <a:r>
              <a:rPr sz="2400" b="0" i="0"/>
              <a:t>A one-frame detection failure: is it a safety problem? When does it become one (tracking, controller, fallback)?</a:t>
            </a:r>
          </a:p>
          <a:p>
            <a:pPr>
              <a:spcBef>
                <a:spcPts val="800"/>
              </a:spcBef>
            </a:pPr>
            <a:r>
              <a:rPr sz="2400" b="0" i="0"/>
              <a:t>Design a defense for </a:t>
            </a:r>
            <a:r>
              <a:rPr sz="2400" b="1" i="0"/>
              <a:t>removal attacks</a:t>
            </a:r>
            <a:r>
              <a:rPr sz="2400" b="0" i="0"/>
              <a:t> that acts before the neural network. What does it cost?</a:t>
            </a:r>
          </a:p>
          <a:p>
            <a:pPr>
              <a:spcBef>
                <a:spcPts val="800"/>
              </a:spcBef>
            </a:pPr>
            <a:r>
              <a:rPr sz="2400" b="0" i="0"/>
              <a:t>Acero finds attacks with legal driving. Who is responsible: the attacker, the AV maker, or the regulator?</a:t>
            </a:r>
          </a:p>
          <a:p>
            <a:pPr>
              <a:spcBef>
                <a:spcPts val="800"/>
              </a:spcBef>
            </a:pPr>
            <a:r>
              <a:rPr sz="2400" b="0" i="0"/>
              <a:t>Pick one paper from the reading list and place it on the three-level ladder; what evidence is missing for the next level?</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Next Lecture and Further Reading</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200" b="1" i="0"/>
              <a:t>L4.3</a:t>
            </a:r>
            <a:r>
              <a:rPr sz="2200" b="0" i="0"/>
              <a:t>: not only wrong outputs but late outputs: latency and availability attacks on AD perception, tracking, and VLMs</a:t>
            </a:r>
          </a:p>
          <a:p>
            <a:pPr>
              <a:spcBef>
                <a:spcPts val="800"/>
              </a:spcBef>
            </a:pPr>
            <a:r>
              <a:rPr sz="2200" b="0" i="0"/>
              <a:t>Curated list of AD security papers (attacks and defenses): github.com/ideasplus/Awesome-Autonomous-Driving-Security</a:t>
            </a:r>
          </a:p>
          <a:p>
            <a:pPr>
              <a:spcBef>
                <a:spcPts val="800"/>
              </a:spcBef>
            </a:pPr>
            <a:r>
              <a:rPr sz="2200" b="0" i="0"/>
              <a:t>USENIX talk pages: Hallyburton et al. 2022 (usenixsecurity22/presentation/hallyburton); Sato et al. 2021 (usenixsecurity21/presentation/sato); Song et al. 2023 (usenixsecurity23/presentation/song)</a:t>
            </a:r>
          </a:p>
          <a:p>
            <a:pPr>
              <a:spcBef>
                <a:spcPts val="800"/>
              </a:spcBef>
            </a:pPr>
            <a:r>
              <a:rPr sz="2200" b="0" i="0"/>
              <a:t>Project pages: sites.google.com/view/secure-safe-ai/drp-attack (Dirty Road); cpsl.pratt.duke.edu/research/frustum-attack</a:t>
            </a:r>
          </a:p>
          <a:p>
            <a:pPr>
              <a:spcBef>
                <a:spcPts val="800"/>
              </a:spcBef>
            </a:pPr>
            <a:r>
              <a:rPr sz="2200" b="0" i="0"/>
              <a:t>Foundations: adversarial-ml-tutorial.org (Kolter and Madry, NeurIPS 2018)</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References</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1700" b="0" i="0"/>
              <a:t>Cao et al., Adversarial Sensor Attack on LiDAR-based Perception in Autonomous Driving, CCS 2019</a:t>
            </a:r>
          </a:p>
          <a:p>
            <a:pPr>
              <a:spcBef>
                <a:spcPts val="800"/>
              </a:spcBef>
            </a:pPr>
            <a:r>
              <a:rPr sz="1700" b="0" i="0"/>
              <a:t>Cao et al., Invisible for both Camera and LiDAR (MSF-ADV), IEEE S&amp;P 2021;  Cao et al., You Can't See Me, USENIX Security 2023</a:t>
            </a:r>
          </a:p>
          <a:p>
            <a:pPr>
              <a:spcBef>
                <a:spcPts val="800"/>
              </a:spcBef>
            </a:pPr>
            <a:r>
              <a:rPr sz="1700" b="0" i="0"/>
              <a:t>Hallyburton et al., Security Analysis of Camera-LiDAR Fusion Against Black-Box Attacks, USENIX Security 2022</a:t>
            </a:r>
          </a:p>
          <a:p>
            <a:pPr>
              <a:spcBef>
                <a:spcPts val="800"/>
              </a:spcBef>
            </a:pPr>
            <a:r>
              <a:rPr sz="1700" b="0" i="0"/>
              <a:t>Hunt et al., MadRadar, NDSS 2024;  Jia et al., Fooling Detection Alone is Not Enough, ICLR 2020</a:t>
            </a:r>
          </a:p>
          <a:p>
            <a:pPr>
              <a:spcBef>
                <a:spcPts val="800"/>
              </a:spcBef>
            </a:pPr>
            <a:r>
              <a:rPr sz="1700" b="0" i="0"/>
              <a:t>Lou et al., A First Physical-World Trajectory Prediction Attack via LiDAR-induced Deceptions, USENIX Security 2024</a:t>
            </a:r>
          </a:p>
          <a:p>
            <a:pPr>
              <a:spcBef>
                <a:spcPts val="800"/>
              </a:spcBef>
            </a:pPr>
            <a:r>
              <a:rPr sz="1700" b="0" i="0"/>
              <a:t>Ma, Wang, Chen, Shen, Towards the Practicality of the Adversarial Attack on Object Tracking in AD, VehicleSec 2023 (WIP)</a:t>
            </a:r>
          </a:p>
          <a:p>
            <a:pPr>
              <a:spcBef>
                <a:spcPts val="800"/>
              </a:spcBef>
            </a:pPr>
            <a:r>
              <a:rPr sz="1700" b="0" i="0"/>
              <a:t>Sato et al., Dirty Road Can Attack, USENIX Security 2021;  Song et al., Discovering Adversarial Driving Maneuvers, USENIX Security 2023</a:t>
            </a:r>
          </a:p>
          <a:p>
            <a:pPr>
              <a:spcBef>
                <a:spcPts val="800"/>
              </a:spcBef>
            </a:pPr>
            <a:r>
              <a:rPr sz="1700" b="0" i="0"/>
              <a:t>Sun et al., Towards Robust LiDAR-based Perception in Autonomous Driving, USENIX Security 2020</a:t>
            </a:r>
          </a:p>
          <a:p>
            <a:pPr>
              <a:spcBef>
                <a:spcPts val="800"/>
              </a:spcBef>
            </a:pPr>
            <a:r>
              <a:rPr sz="1700" b="0" i="0"/>
              <a:t>Tu et al., Physically Realizable Adversarial Examples for LiDAR Object Detection, CVPR 2020</a:t>
            </a:r>
          </a:p>
          <a:p>
            <a:pPr>
              <a:spcBef>
                <a:spcPts val="800"/>
              </a:spcBef>
            </a:pPr>
            <a:r>
              <a:rPr sz="1700" b="0" i="0"/>
              <a:t>Zhang et al., On Data Fabrication in Collaborative Vehicular Perception, USENIX Security 2024</a:t>
            </a:r>
          </a:p>
          <a:p>
            <a:pPr>
              <a:spcBef>
                <a:spcPts val="800"/>
              </a:spcBef>
            </a:pPr>
            <a:r>
              <a:rPr sz="1700" b="0" i="0"/>
              <a:t>Zhu et al., Adversarial Attacks against LiDAR Semantic Segmentation in Autonomous Driving, SenSys 2021</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C991D47-3926-48A1-8BC1-320FB99AB8DB}">
  <ds:schemaRefs>
    <ds:schemaRef ds:uri="http://schemas.microsoft.com/sharepoint/v3/contenttype/forms"/>
  </ds:schemaRefs>
</ds:datastoreItem>
</file>

<file path=customXml/itemProps3.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8716</TotalTime>
  <Words>6631</Words>
  <Application>Microsoft Office PowerPoint</Application>
  <PresentationFormat>Widescreen</PresentationFormat>
  <Paragraphs>579</Paragraphs>
  <Slides>43</Slides>
  <Notes>43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43</vt:i4>
      </vt:variant>
    </vt:vector>
  </HeadingPairs>
  <TitlesOfParts>
    <vt:vector size="48" baseType="lpstr">
      <vt:lpstr>Arial</vt:lpstr>
      <vt:lpstr>Calibri</vt:lpstr>
      <vt:lpstr>Calibri Light</vt:lpstr>
      <vt:lpstr>Office Theme</vt:lpstr>
      <vt:lpstr>Custom Design</vt:lpstr>
      <vt:lpstr>L4.2 Adversarial Attacks for AD</vt:lpstr>
      <vt:lpstr>Outline</vt:lpstr>
      <vt:lpstr>Recap: the L3.2 Toolbox</vt:lpstr>
      <vt:lpstr>The Whole Driving Loop Is the Target</vt:lpstr>
      <vt:lpstr>Threat Model Dimensions for AD Attacks</vt:lpstr>
      <vt:lpstr>Three Levels of Attack Success</vt:lpstr>
      <vt:lpstr>Outline</vt:lpstr>
      <vt:lpstr>Detection vs. Multi-Object Tracking</vt:lpstr>
      <vt:lpstr>Why Tracking Changes the Attack</vt:lpstr>
      <vt:lpstr>Attacking MOT: Threat Model (WIP)</vt:lpstr>
      <vt:lpstr>Method Sketch: Beating NMS and the Tracker</vt:lpstr>
      <vt:lpstr>Results and How to Quote Them</vt:lpstr>
      <vt:lpstr>Outline</vt:lpstr>
      <vt:lpstr>LiDAR Attack Surface</vt:lpstr>
      <vt:lpstr>Laser Spoofing: Injecting Phantom Points</vt:lpstr>
      <vt:lpstr>Naive Spoofing Is Not Enough (CCS 2019)</vt:lpstr>
      <vt:lpstr>Black-Box Spoofing and the Occlusion Pattern</vt:lpstr>
      <vt:lpstr>Removal Attacks: You Can't See Me</vt:lpstr>
      <vt:lpstr>Adversarial Objects: Hiding a Car from LiDAR</vt:lpstr>
      <vt:lpstr>Attacking LiDAR Segmentation (SenSys 2021)</vt:lpstr>
      <vt:lpstr>The Attack as an Optimization Problem</vt:lpstr>
      <vt:lpstr>Beyond Detection: Fooling Trajectory Prediction</vt:lpstr>
      <vt:lpstr>Collaborative Perception: Fabricated Features</vt:lpstr>
      <vt:lpstr>LiDAR Attacks at a Glance</vt:lpstr>
      <vt:lpstr>Outline</vt:lpstr>
      <vt:lpstr>Camera-LiDAR Fusion: Why It Looked Robust</vt:lpstr>
      <vt:lpstr>The Frustum Attack (USENIX Security 2022)</vt:lpstr>
      <vt:lpstr>MSF-ADV: Invisible to Camera and LiDAR</vt:lpstr>
      <vt:lpstr>Does More Sensors Mean More Safety?</vt:lpstr>
      <vt:lpstr>Outline</vt:lpstr>
      <vt:lpstr>Dirty Road Patch: Attacking Lane Centering</vt:lpstr>
      <vt:lpstr>Why a Small Bias Can Steer a Car</vt:lpstr>
      <vt:lpstr>Dirty Road Patch: Results</vt:lpstr>
      <vt:lpstr>Adversarial Driving Maneuvers: Acero</vt:lpstr>
      <vt:lpstr>Acero: Robustness-Guided Fuzzing</vt:lpstr>
      <vt:lpstr>Acero: Results</vt:lpstr>
      <vt:lpstr>What Each Paper Demonstrated</vt:lpstr>
      <vt:lpstr>Outline</vt:lpstr>
      <vt:lpstr>Defending AD Perception: A Layered View</vt:lpstr>
      <vt:lpstr>Evaluating Attacks and Defenses Honestly</vt:lpstr>
      <vt:lpstr>Discussion Questions</vt:lpstr>
      <vt:lpstr>Next Lecture and Further Reading</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L3.2 Adversarial Attacks</dc:title>
  <dc:creator>Warner, James E. (LARC-D309)</dc:creator>
  <cp:lastModifiedBy>Zonghua Gu</cp:lastModifiedBy>
  <cp:revision>935</cp:revision>
  <dcterms:created xsi:type="dcterms:W3CDTF">2020-05-28T21:34:29Z</dcterms:created>
  <dcterms:modified xsi:type="dcterms:W3CDTF">2026-10-07T15:16:33Z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