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121"/>
  </p:notesMasterIdLst>
  <p:sldIdLst>
    <p:sldId id="513" r:id="rId3"/>
    <p:sldId id="267" r:id="rId4"/>
    <p:sldId id="329" r:id="rId5"/>
    <p:sldId id="273" r:id="rId6"/>
    <p:sldId id="275" r:id="rId7"/>
    <p:sldId id="276" r:id="rId8"/>
    <p:sldId id="277" r:id="rId9"/>
    <p:sldId id="278" r:id="rId10"/>
    <p:sldId id="284" r:id="rId11"/>
    <p:sldId id="280" r:id="rId12"/>
    <p:sldId id="285" r:id="rId13"/>
    <p:sldId id="289" r:id="rId14"/>
    <p:sldId id="295" r:id="rId15"/>
    <p:sldId id="298" r:id="rId16"/>
    <p:sldId id="301" r:id="rId17"/>
    <p:sldId id="313" r:id="rId18"/>
    <p:sldId id="308" r:id="rId19"/>
    <p:sldId id="309" r:id="rId20"/>
    <p:sldId id="310" r:id="rId21"/>
    <p:sldId id="311" r:id="rId22"/>
    <p:sldId id="312" r:id="rId23"/>
    <p:sldId id="316" r:id="rId24"/>
    <p:sldId id="317" r:id="rId25"/>
    <p:sldId id="337" r:id="rId26"/>
    <p:sldId id="398" r:id="rId27"/>
    <p:sldId id="509" r:id="rId28"/>
    <p:sldId id="315" r:id="rId29"/>
    <p:sldId id="401" r:id="rId30"/>
    <p:sldId id="508" r:id="rId31"/>
    <p:sldId id="987" r:id="rId32"/>
    <p:sldId id="983" r:id="rId33"/>
    <p:sldId id="400" r:id="rId34"/>
    <p:sldId id="986" r:id="rId35"/>
    <p:sldId id="318" r:id="rId36"/>
    <p:sldId id="319" r:id="rId37"/>
    <p:sldId id="320" r:id="rId38"/>
    <p:sldId id="321" r:id="rId39"/>
    <p:sldId id="322" r:id="rId40"/>
    <p:sldId id="323" r:id="rId41"/>
    <p:sldId id="326" r:id="rId42"/>
    <p:sldId id="325" r:id="rId43"/>
    <p:sldId id="260" r:id="rId44"/>
    <p:sldId id="261" r:id="rId45"/>
    <p:sldId id="265" r:id="rId46"/>
    <p:sldId id="266" r:id="rId47"/>
    <p:sldId id="363" r:id="rId48"/>
    <p:sldId id="268" r:id="rId49"/>
    <p:sldId id="269" r:id="rId50"/>
    <p:sldId id="364" r:id="rId51"/>
    <p:sldId id="365" r:id="rId52"/>
    <p:sldId id="366" r:id="rId53"/>
    <p:sldId id="367" r:id="rId54"/>
    <p:sldId id="368" r:id="rId55"/>
    <p:sldId id="369" r:id="rId56"/>
    <p:sldId id="370" r:id="rId57"/>
    <p:sldId id="371" r:id="rId58"/>
    <p:sldId id="372" r:id="rId59"/>
    <p:sldId id="373" r:id="rId60"/>
    <p:sldId id="374" r:id="rId61"/>
    <p:sldId id="375" r:id="rId62"/>
    <p:sldId id="376" r:id="rId63"/>
    <p:sldId id="377" r:id="rId64"/>
    <p:sldId id="378" r:id="rId65"/>
    <p:sldId id="379" r:id="rId66"/>
    <p:sldId id="380" r:id="rId67"/>
    <p:sldId id="287" r:id="rId68"/>
    <p:sldId id="381" r:id="rId69"/>
    <p:sldId id="382" r:id="rId70"/>
    <p:sldId id="290" r:id="rId71"/>
    <p:sldId id="383" r:id="rId72"/>
    <p:sldId id="292" r:id="rId73"/>
    <p:sldId id="384" r:id="rId74"/>
    <p:sldId id="385" r:id="rId75"/>
    <p:sldId id="386" r:id="rId76"/>
    <p:sldId id="387" r:id="rId77"/>
    <p:sldId id="388" r:id="rId78"/>
    <p:sldId id="389" r:id="rId79"/>
    <p:sldId id="390" r:id="rId80"/>
    <p:sldId id="391" r:id="rId81"/>
    <p:sldId id="392" r:id="rId82"/>
    <p:sldId id="395" r:id="rId83"/>
    <p:sldId id="396" r:id="rId84"/>
    <p:sldId id="328" r:id="rId85"/>
    <p:sldId id="330" r:id="rId86"/>
    <p:sldId id="331" r:id="rId87"/>
    <p:sldId id="510" r:id="rId88"/>
    <p:sldId id="976" r:id="rId89"/>
    <p:sldId id="975" r:id="rId90"/>
    <p:sldId id="980" r:id="rId91"/>
    <p:sldId id="511" r:id="rId92"/>
    <p:sldId id="512" r:id="rId93"/>
    <p:sldId id="334" r:id="rId94"/>
    <p:sldId id="335" r:id="rId95"/>
    <p:sldId id="978"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38" r:id="rId119"/>
    <p:sldId id="981" r:id="rId120"/>
  </p:sldIdLst>
  <p:sldSz cx="9144000" cy="5143500" type="screen16x9"/>
  <p:notesSz cx="6858000" cy="9144000"/>
  <p:embeddedFontLst>
    <p:embeddedFont>
      <p:font typeface="Cambria Math" panose="02040503050406030204" pitchFamily="18" charset="0"/>
      <p:regular r:id="rId122"/>
    </p:embeddedFont>
    <p:embeddedFont>
      <p:font typeface="Lato" panose="020F0502020204030203" pitchFamily="34" charset="0"/>
      <p:regular r:id="rId123"/>
      <p:bold r:id="rId124"/>
      <p:italic r:id="rId125"/>
      <p:boldItalic r:id="rId126"/>
    </p:embeddedFont>
    <p:embeddedFont>
      <p:font typeface="Raleway" pitchFamily="2" charset="0"/>
      <p:regular r:id="rId127"/>
      <p:bold r:id="rId128"/>
      <p:italic r:id="rId129"/>
      <p:boldItalic r:id="rId1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0" roundtripDataSignature="AMtx7mjheL/dYeBjyYYAU7yxxnXQNm5C2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88" autoAdjust="0"/>
  </p:normalViewPr>
  <p:slideViewPr>
    <p:cSldViewPr snapToGrid="0">
      <p:cViewPr varScale="1">
        <p:scale>
          <a:sx n="119" d="100"/>
          <a:sy n="119" d="100"/>
        </p:scale>
        <p:origin x="1296" y="102"/>
      </p:cViewPr>
      <p:guideLst>
        <p:guide orient="horz" pos="1620"/>
        <p:guide pos="2880"/>
      </p:guideLst>
    </p:cSldViewPr>
  </p:slideViewPr>
  <p:notesTextViewPr>
    <p:cViewPr>
      <p:scale>
        <a:sx n="1" d="1"/>
        <a:sy n="1" d="1"/>
      </p:scale>
      <p:origin x="0" y="0"/>
    </p:cViewPr>
  </p:notesTextViewPr>
  <p:sorterViewPr>
    <p:cViewPr varScale="1">
      <p:scale>
        <a:sx n="1" d="1"/>
        <a:sy n="1" d="1"/>
      </p:scale>
      <p:origin x="0" y="-1774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2.fntdata"/><Relationship Id="rId128" Type="http://schemas.openxmlformats.org/officeDocument/2006/relationships/font" Target="fonts/font7.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50" Type="http://customschemas.google.com/relationships/presentationmetadata" Target="meta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3.fntdata"/><Relationship Id="rId129" Type="http://schemas.openxmlformats.org/officeDocument/2006/relationships/font" Target="fonts/font8.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9.fntdata"/><Relationship Id="rId151" Type="http://schemas.openxmlformats.org/officeDocument/2006/relationships/presProps" Target="presProp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3" Type="http://schemas.openxmlformats.org/officeDocument/2006/relationships/theme" Target="theme/theme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5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zh-CN" altLang="en-US"/>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3E9E18-F207-E64A-9E5E-A745EA36301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261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2] Overview — goals of this lecture</a:t>
            </a:r>
          </a:p>
          <a:p>
            <a:endParaRPr/>
          </a:p>
          <a:p>
            <a:r>
              <a:t>Let me lay out the plan. There are four goals for today: to explain what a neural network is and how it works; to discuss honestly why you should use them and why you sometimes should not; to survey which kinds of neural networks are used today; and to look at where the field is heading.</a:t>
            </a:r>
          </a:p>
          <a:p>
            <a:endParaRPr/>
          </a:p>
          <a:p>
            <a:r>
              <a:t>The lecture follows those goals. We will first build a neural network from scratch, then study gradient descent and backpropagation — the learning algorithm at the heart of it all — then tour different architectures and their capabilities and limits, and we will close with practical training tips. Let me start at the foundation: the supervised learning problem.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0" name="Google Shape;690;p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3] Machine-learning training paradigms</a:t>
            </a:r>
          </a:p>
          <a:p>
            <a:endParaRPr/>
          </a:p>
          <a:p>
            <a:r>
              <a:t>Before neural networks specifically, let me place them in context. Most of what we do today is supervised learning, which is the focus of this lecture: we train a model using explicit input-output pairs — each input comes with its correct answer. But it is worth knowing the alternatives. Unsupervised learning finds structure in unlabelled data. Semi-supervised learning combines a little labelled data with a lot of unlabelled data. There is also reinforcement learning and others. The important point is that the same network architectures and the same backpropagation machinery underpin most of these paradigms — what changes is the nature of the training signal.</a:t>
            </a:r>
          </a:p>
        </p:txBody>
      </p:sp>
    </p:spTree>
    <p:extLst>
      <p:ext uri="{BB962C8B-B14F-4D97-AF65-F5344CB8AC3E}">
        <p14:creationId xmlns:p14="http://schemas.microsoft.com/office/powerpoint/2010/main" val="3361354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4] The supervised learning setup</a:t>
            </a:r>
          </a:p>
          <a:p>
            <a:endParaRPr/>
          </a:p>
          <a:p>
            <a:r>
              <a:t>Let me define supervised learning carefully. We are given input-output examples — pairs of an input and its correct output. We then make one key assumption: that the data is generated by some true underlying function, with a bit of random noise added on top. We never observe that true function directly; we only see noisy samples from it.</a:t>
            </a:r>
          </a:p>
          <a:p>
            <a:endParaRPr/>
          </a:p>
          <a:p>
            <a:r>
              <a:t>Our goal is to learn an approximation of that generating function — a model we can apply to new, unseen inputs and still get good answers. Everything that follows is machinery for achieving exactly that.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5] Risk and empirical risk</a:t>
            </a:r>
          </a:p>
          <a:p>
            <a:endParaRPr/>
          </a:p>
          <a:p>
            <a:r>
              <a:t>Let me make the objective precise, because this distinction matters for the whole lecture. What we truly want is a function with low risk — the expected loss over the entire data distribution, including all the data we will ever encounter in the future. That is the quantity we genuinely care about.</a:t>
            </a:r>
          </a:p>
          <a:p>
            <a:endParaRPr/>
          </a:p>
          <a:p>
            <a:r>
              <a:t>The catch is that we cannot compute the true risk, because we do not have all possible data. What we can compute is the empirical risk: the loss averaged over the N training examples we actually have. So in practice we minimize the empirical risk and hope it generalizes to the true risk. That gap between the two — between training performance and real-world performance — is the central tension in all of machine learning, and it returns later when we discuss overfitting.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1" name="Google Shape;26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6] Common approaches</a:t>
            </a:r>
          </a:p>
          <a:p>
            <a:endParaRPr/>
          </a:p>
          <a:p>
            <a:r>
              <a:t>Neural networks are not the only way to solve this problem. There is a whole family of supervised methods: linear, polynomial, and logistic regression; decision trees and their boosted variants; support vector machines; naive Bayes; nearest-neighbour methods, and more. Neural networks are simply one member of this family. I mention this deliberately, because part of being a good practitioner — and a good teacher — is knowing that a neural network is not always the right tool. Sometimes a simple regression or a decision tree is faster, more interpretable, and entirely sufficient.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7] Artificial vs. biological neural networks</a:t>
            </a:r>
          </a:p>
          <a:p>
            <a:endParaRPr/>
          </a:p>
          <a:p>
            <a:r>
              <a:t>The name neural network comes from an analogy to the brain, and the analogy has real historical roots. Alexander Bain in eighteen-seventy-three and William James in eighteen-ninety speculated that the electrical connections and flow among neurons give rise to thought and action. Those ideas eventually inspired the first mathematical models of an artificial neuron.</a:t>
            </a:r>
          </a:p>
          <a:p>
            <a:endParaRPr/>
          </a:p>
          <a:p>
            <a:r>
              <a:t>But I want to set expectations honestly from the start: modern artificial neural networks are only loosely inspired by biology. A real neuron is vastly more complex than the simple mathematical unit we will use. So treat the brain analogy as inspiration and vocabulary, not as a claim about how the brain actually works.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8] Section — building a neural network from scratch</a:t>
            </a:r>
          </a:p>
          <a:p>
            <a:endParaRPr/>
          </a:p>
          <a:p>
            <a:r>
              <a:t>With that context set, let us roll up our sleeves and build a neural network from scratch. I will start with a picture rather than a formula, because the geometric intuition is what makes the algebra stick later.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5" name="Google Shape;32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9] The perceptron</a:t>
            </a:r>
          </a:p>
          <a:p>
            <a:endParaRPr/>
          </a:p>
          <a:p>
            <a:r>
              <a:t>We begin with the perceptron, the modern notion of a single neuron. A perceptron takes the inputs, forms a weighted sum, and passes the result through an activation function to produce an output. It is the basic building block for everything else.</a:t>
            </a:r>
          </a:p>
          <a:p>
            <a:endParaRPr/>
          </a:p>
          <a:p>
            <a:r>
              <a:t>But it has a fundamental limitation, and it is important: a single perceptron only works when the classes are linearly separable. It can only ever draw a single straight line to separate the data. So the obvious question becomes — what do we do when a straight line is not enough?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10–11] Linearly separable vs. not</a:t>
            </a:r>
          </a:p>
          <a:p>
            <a:endParaRPr/>
          </a:p>
          <a:p>
            <a:r>
              <a:t>Here is the heart of that limitation, shown geometrically. On the first case, two classes are linearly separable: we can draw a single straight line that puts one class on each side. A single perceptron handles this perfectly — the position and angle of that line are exactly what the neuron's weights control.</a:t>
            </a:r>
          </a:p>
          <a:p>
            <a:endParaRPr/>
          </a:p>
          <a:p>
            <a:r>
              <a:t>But on these next cases, the two classes are not linearly separable: no single straight line can separate them, no matter how we rotate or shift it. Some points always end up on the wrong side. A single perceptron is helpless here. Hold on to this picture, because resolving it is precisely what motivates stacking neurons into a network.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10–11] Linearly separable vs. not</a:t>
            </a:r>
          </a:p>
          <a:p>
            <a:endParaRPr/>
          </a:p>
          <a:p>
            <a:r>
              <a:t>Here is the heart of that limitation, shown geometrically. On the first case, two classes are linearly separable: we can draw a single straight line that puts one class on each side. A single perceptron handles this perfectly — the position and angle of that line are exactly what the neuron's weights control.</a:t>
            </a:r>
          </a:p>
          <a:p>
            <a:endParaRPr/>
          </a:p>
          <a:p>
            <a:r>
              <a:t>But on these next cases, the two classes are not linearly separable: no single straight line can separate them, no matter how we rotate or shift it. Some points always end up on the wrong side. A single perceptron is helpless here. Hold on to this picture, because resolving it is precisely what motivates stacking neurons into a network.</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8" name="Google Shape;35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12] Multi-layer perceptron (MLP)</a:t>
            </a:r>
          </a:p>
          <a:p>
            <a:endParaRPr/>
          </a:p>
          <a:p>
            <a:r>
              <a:t>Here is the resolution. If we put multiple perceptrons together — organized into one or more hidden layers — we can approximate a complex, curved decision boundary as a piecewise-linear function: many small straight pieces stitched together. Each perceptron contributes one linear piece, and together they carve out regions that a single line never could. This is the multi-layer perceptron, or MLP, and it is the canonical feed-forward neural network we will develop in detail.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2" name="Google Shape;41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13] Anatomy of a neuron — the vocabulary</a:t>
            </a:r>
          </a:p>
          <a:p>
            <a:endParaRPr/>
          </a:p>
          <a:p>
            <a:r>
              <a:t>Let me attach precise vocabulary, because we will use these terms constantly. Each neuron has a weight vector — the strengths of its connections. It receives a feature vector — the inputs. It applies an activation function to produce its activation, or output. A layer simply contains many such neurons — here, K hidden neurons in layer L — each with its own weights, all operating on the same input.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6" name="Google Shape;436;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14–15] From neuron to layer — the matrix form</a:t>
            </a:r>
          </a:p>
          <a:p>
            <a:endParaRPr/>
          </a:p>
          <a:p>
            <a:r>
              <a:t>Now I want to walk from the single-neuron equation to the compact matrix form that everyone actually uses, because this is where it becomes both elegant and efficient. If we write each neuron's weights as a row and stack those rows, we get a weight matrix. Then — here is the key observation — computing the weighted sums of all the neurons at once is precisely a single matrix-vector multiplication: the layer's weight matrix times the input vector.</a:t>
            </a:r>
          </a:p>
          <a:p>
            <a:endParaRPr/>
          </a:p>
          <a:p>
            <a:r>
              <a:t>We then add the bias vector, and finally apply the activation function element-wise. So the output of an entire layer is wonderfully concise: the product of its weight matrix and the input vector, plus its bias, all wrapped in a non-linear activation function. This is not just mathematical tidiness — matrix multiplication is exactly the operation modern GPUs are built to do at scale, which is why neural networks run fast enough to be useful at all.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2" name="Google Shape;462;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14–15] From neuron to layer — the matrix form</a:t>
            </a:r>
          </a:p>
          <a:p>
            <a:endParaRPr/>
          </a:p>
          <a:p>
            <a:r>
              <a:t>Now I want to walk from the single-neuron equation to the compact matrix form that everyone actually uses, because this is where it becomes both elegant and efficient. If we write each neuron's weights as a row and stack those rows, we get a weight matrix. Then — here is the key observation — computing the weighted sums of all the neurons at once is precisely a single matrix-vector multiplication: the layer's weight matrix times the input vector.</a:t>
            </a:r>
          </a:p>
          <a:p>
            <a:endParaRPr/>
          </a:p>
          <a:p>
            <a:r>
              <a:t>We then add the bias vector, and finally apply the activation function element-wise. So the output of an entire layer is wonderfully concise: the product of its weight matrix and the input vector, plus its bias, all wrapped in a non-linear activation function. This is not just mathematical tidiness — matrix multiplication is exactly the operation modern GPUs are built to do at scale, which is why neural networks run fast enough to be useful at all.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5" name="Google Shape;545;p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16] The MLP as composed transformations</a:t>
            </a:r>
          </a:p>
          <a:p>
            <a:endParaRPr/>
          </a:p>
          <a:p>
            <a:r>
              <a:t>Putting it together, the full network is just composition: the output of one layer becomes the input to the next, repeating the same operation layer after layer. So here is the one-sentence definition I would like you to remember: a multi-layer perceptron is a series of affine transformations of an input vector, each of which is wrapped in a non-linear activation function. The affine transformation is the matrix-multiply-plus-bias; the non-linearity is what sits between them. That is the entire model.</a:t>
            </a:r>
          </a:p>
        </p:txBody>
      </p:sp>
    </p:spTree>
    <p:extLst>
      <p:ext uri="{BB962C8B-B14F-4D97-AF65-F5344CB8AC3E}">
        <p14:creationId xmlns:p14="http://schemas.microsoft.com/office/powerpoint/2010/main" val="1573502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17–21] Why the non-linearity is essential</a:t>
            </a:r>
          </a:p>
          <a:p>
            <a:endParaRPr/>
          </a:p>
          <a:p>
            <a:r>
              <a:t>I want to dwell on why that non-linear activation function is absolutely essential, because it is the single most common point of confusion and it is the crux of the whole design. These slides build the argument visually.</a:t>
            </a:r>
          </a:p>
          <a:p>
            <a:endParaRPr/>
          </a:p>
          <a:p>
            <a:r>
              <a:t>Suppose, as a thought experiment, we removed all the non-linearities and just stacked linear transformations — matrix multiply, then another, then another. The result collapses: a composition of linear maps is mathematically just one linear map. You could multiply all those weight matrices together into a single matrix in advance. So a deep network with no non-linearities is exactly equivalent to a one-layer network — and we would be right back in the land of linear separability, unable to draw anything but a straight boundary.</a:t>
            </a:r>
          </a:p>
          <a:p>
            <a:endParaRPr/>
          </a:p>
          <a:p>
            <a:r>
              <a:t>So the non-linearity between the layers is precisely what gives the network its power. It lets each successive layer bend and fold the input space, so that classes which were hopelessly tangled become separable. Without it, depth buys you nothing. This is why the choice of activation function is not a minor detail — it is what makes a deep network deep in any meaningful sense.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1" name="Google Shape;521;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17–21] Why the non-linearity is essential</a:t>
            </a:r>
          </a:p>
          <a:p>
            <a:endParaRPr/>
          </a:p>
          <a:p>
            <a:r>
              <a:t>I want to dwell on why that non-linear activation function is absolutely essential, because it is the single most common point of confusion and it is the crux of the whole design. These slides build the argument visually.</a:t>
            </a:r>
          </a:p>
          <a:p>
            <a:endParaRPr/>
          </a:p>
          <a:p>
            <a:r>
              <a:t>Suppose, as a thought experiment, we removed all the non-linearities and just stacked linear transformations — matrix multiply, then another, then another. The result collapses: a composition of linear maps is mathematically just one linear map. You could multiply all those weight matrices together into a single matrix in advance. So a deep network with no non-linearities is exactly equivalent to a one-layer network — and we would be right back in the land of linear separability, unable to draw anything but a straight boundary.</a:t>
            </a:r>
          </a:p>
          <a:p>
            <a:endParaRPr/>
          </a:p>
          <a:p>
            <a:r>
              <a:t>So the non-linearity between the layers is precisely what gives the network its power. It lets each successive layer bend and fold the input space, so that classes which were hopelessly tangled become separable. Without it, depth buys you nothing. This is why the choice of activation function is not a minor detail — it is what makes a deep network deep in any meaningful sense.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17–21] Why the non-linearity is essential</a:t>
            </a:r>
          </a:p>
          <a:p>
            <a:endParaRPr/>
          </a:p>
          <a:p>
            <a:r>
              <a:t>I want to dwell on why that non-linear activation function is absolutely essential, because it is the single most common point of confusion and it is the crux of the whole design. These slides build the argument visually.</a:t>
            </a:r>
          </a:p>
          <a:p>
            <a:endParaRPr/>
          </a:p>
          <a:p>
            <a:r>
              <a:t>Suppose, as a thought experiment, we removed all the non-linearities and just stacked linear transformations — matrix multiply, then another, then another. The result collapses: a composition of linear maps is mathematically just one linear map. You could multiply all those weight matrices together into a single matrix in advance. So a deep network with no non-linearities is exactly equivalent to a one-layer network — and we would be right back in the land of linear separability, unable to draw anything but a straight boundary.</a:t>
            </a:r>
          </a:p>
          <a:p>
            <a:endParaRPr/>
          </a:p>
          <a:p>
            <a:r>
              <a:t>So the non-linearity between the layers is precisely what gives the network its power. It lets each successive layer bend and fold the input space, so that classes which were hopelessly tangled become separable. Without it, depth buys you nothing. This is why the choice of activation function is not a minor detail — it is what makes a deep network deep in any meaningful sense.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3" name="Google Shape;533;p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17–21] Why the non-linearity is essential</a:t>
            </a:r>
          </a:p>
          <a:p>
            <a:endParaRPr/>
          </a:p>
          <a:p>
            <a:r>
              <a:t>I want to dwell on why that non-linear activation function is absolutely essential, because it is the single most common point of confusion and it is the crux of the whole design. These slides build the argument visually.</a:t>
            </a:r>
          </a:p>
          <a:p>
            <a:endParaRPr/>
          </a:p>
          <a:p>
            <a:r>
              <a:t>Suppose, as a thought experiment, we removed all the non-linearities and just stacked linear transformations — matrix multiply, then another, then another. The result collapses: a composition of linear maps is mathematically just one linear map. You could multiply all those weight matrices together into a single matrix in advance. So a deep network with no non-linearities is exactly equivalent to a one-layer network — and we would be right back in the land of linear separability, unable to draw anything but a straight boundary.</a:t>
            </a:r>
          </a:p>
          <a:p>
            <a:endParaRPr/>
          </a:p>
          <a:p>
            <a:r>
              <a:t>So the non-linearity between the layers is precisely what gives the network its power. It lets each successive layer bend and fold the input space, so that classes which were hopelessly tangled become separable. Without it, depth buys you nothing. This is why the choice of activation function is not a minor detail — it is what makes a deep network deep in any meaningful sense.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9" name="Google Shape;539;p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17–21] Why the non-linearity is essential</a:t>
            </a:r>
          </a:p>
          <a:p>
            <a:endParaRPr/>
          </a:p>
          <a:p>
            <a:r>
              <a:t>I want to dwell on why that non-linear activation function is absolutely essential, because it is the single most common point of confusion and it is the crux of the whole design. These slides build the argument visually.</a:t>
            </a:r>
          </a:p>
          <a:p>
            <a:endParaRPr/>
          </a:p>
          <a:p>
            <a:r>
              <a:t>Suppose, as a thought experiment, we removed all the non-linearities and just stacked linear transformations — matrix multiply, then another, then another. The result collapses: a composition of linear maps is mathematically just one linear map. You could multiply all those weight matrices together into a single matrix in advance. So a deep network with no non-linearities is exactly equivalent to a one-layer network — and we would be right back in the land of linear separability, unable to draw anything but a straight boundary.</a:t>
            </a:r>
          </a:p>
          <a:p>
            <a:endParaRPr/>
          </a:p>
          <a:p>
            <a:r>
              <a:t>So the non-linearity between the layers is precisely what gives the network its power. It lets each successive layer bend and fold the input space, so that classes which were hopelessly tangled become separable. Without it, depth buys you nothing. This is why the choice of activation function is not a minor detail — it is what makes a deep network deep in any meaningful sense.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9" name="Google Shape;569;p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22] Common non-linear functions</a:t>
            </a:r>
          </a:p>
          <a:p>
            <a:endParaRPr/>
          </a:p>
          <a:p>
            <a:r>
              <a:t>Here are the common activation functions you will encounter: the sigmoid, the hyperbolic tangent, the ReLU — which is the max of zero and x — leaky ReLU, and ELU, among others. Each has a different shape and different training behavior. The one to remember as your default is the ReLU: it is simple, cheap to compute, does not saturate in the positive region, and in practice trains faster than sigmoid or tanh.</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2e7c7bc500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2e7c7bc500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[Slide 23] Activation functions — empirical evidence</a:t>
            </a:r>
          </a:p>
          <a:p>
            <a:endParaRPr/>
          </a:p>
          <a:p>
            <a:r>
              <a:t>This is not just folklore; there is empirical evidence. Clevert and colleagues, in twenty-sixteen, showed that training loss converges fastest with the ELU activation, and that ELU yields lower test error than ReLU on CIFAR-ten. The broader point for students is that activation functions are an active, empirical design choice — the history of activation functions is really a history of fixing the problems of the previous one, validated on real benchmarks.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5" name="Google Shape;745;p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24] The Universal Approximation Theorem</a:t>
            </a:r>
          </a:p>
          <a:p>
            <a:endParaRPr/>
          </a:p>
          <a:p>
            <a:r>
              <a:t>Here is a remarkable theoretical result: the Universal Approximation Theorem. It says that, in principle, we can approximate any function we want with even a single-hidden-layer MLP, given enough neurons — and that deeper networks achieve this far more efficiently than one very wide layer, which is a major reason we favour depth. But I want to stress the phrase in principle: the theorem guarantees that a good approximation exists; it says nothing about whether our training procedure will actually find it. In practice, that is much easier said than done — which is the perfect motivation for the next section.</a:t>
            </a:r>
          </a:p>
        </p:txBody>
      </p:sp>
    </p:spTree>
    <p:extLst>
      <p:ext uri="{BB962C8B-B14F-4D97-AF65-F5344CB8AC3E}">
        <p14:creationId xmlns:p14="http://schemas.microsoft.com/office/powerpoint/2010/main" val="3832632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a:extLst>
            <a:ext uri="{FF2B5EF4-FFF2-40B4-BE49-F238E27FC236}">
              <a16:creationId xmlns:a16="http://schemas.microsoft.com/office/drawing/2014/main" id="{F2D137D5-061F-5272-30AF-AE33A13520EF}"/>
            </a:ext>
          </a:extLst>
        </p:cNvPr>
        <p:cNvGrpSpPr/>
        <p:nvPr/>
      </p:nvGrpSpPr>
      <p:grpSpPr>
        <a:xfrm>
          <a:off x="0" y="0"/>
          <a:ext cx="0" cy="0"/>
          <a:chOff x="0" y="0"/>
          <a:chExt cx="0" cy="0"/>
        </a:xfrm>
      </p:grpSpPr>
      <p:sp>
        <p:nvSpPr>
          <p:cNvPr id="280" name="Google Shape;280;p20:notes">
            <a:extLst>
              <a:ext uri="{FF2B5EF4-FFF2-40B4-BE49-F238E27FC236}">
                <a16:creationId xmlns:a16="http://schemas.microsoft.com/office/drawing/2014/main" id="{CDE0356E-4F67-893B-2A62-0D7532A88B6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1" name="Google Shape;281;p20:notes">
            <a:extLst>
              <a:ext uri="{FF2B5EF4-FFF2-40B4-BE49-F238E27FC236}">
                <a16:creationId xmlns:a16="http://schemas.microsoft.com/office/drawing/2014/main" id="{E389DA8B-CCE5-0A59-80DB-4BB5AFD9C9D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25] Section — Gradient Descent</a:t>
            </a:r>
          </a:p>
          <a:p>
            <a:endParaRPr/>
          </a:p>
          <a:p>
            <a:r>
              <a:t>We have now fully defined the model. But a model with random weights is useless — it has to learn. So we turn to the learning algorithm itself: gradient descent. This is the engine that takes a network full of random numbers and gradually tunes it into something that solves the task.</a:t>
            </a:r>
          </a:p>
        </p:txBody>
      </p:sp>
    </p:spTree>
    <p:extLst>
      <p:ext uri="{BB962C8B-B14F-4D97-AF65-F5344CB8AC3E}">
        <p14:creationId xmlns:p14="http://schemas.microsoft.com/office/powerpoint/2010/main" val="40387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26] The general ML recipe</a:t>
            </a:r>
          </a:p>
          <a:p>
            <a:endParaRPr/>
          </a:p>
          <a:p>
            <a:r>
              <a:t>Let me frame learning as a general recipe, which the slide lays out. We have a model, defined by its parameters; we have a loss or objective function that scores how badly the current parameters perform; and we have an optimization method — gradient descent — that adjusts the parameters to reduce that loss. Almost all of supervised machine learning fits this same three-part template: model, objective, optimizer. Everything we do next is filling in those three boxes for neural networks.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1" name="Google Shape;561;p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27] Loss functions</a:t>
            </a:r>
          </a:p>
          <a:p>
            <a:endParaRPr/>
          </a:p>
          <a:p>
            <a:r>
              <a:t>First the objective — the loss. The right choice depends on the task. For regression, where we predict continuous values, mean squared error is standard. For classification, cross-entropy is the usual choice. You can even define your own loss for a specialized problem. There is one firm requirement: the loss must be differentiable, because our entire learning method depends on taking its gradient.</a:t>
            </a:r>
          </a:p>
        </p:txBody>
      </p:sp>
    </p:spTree>
    <p:extLst>
      <p:ext uri="{BB962C8B-B14F-4D97-AF65-F5344CB8AC3E}">
        <p14:creationId xmlns:p14="http://schemas.microsoft.com/office/powerpoint/2010/main" val="2642203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28] Loss by task — regression vs. binary classification</a:t>
            </a:r>
          </a:p>
          <a:p>
            <a:endParaRPr/>
          </a:p>
          <a:p>
            <a:r>
              <a:t>Let me make that concrete. For a neural network doing regression, we attach an MSE loss to the continuous output. For binary classification, we use a binary cross-entropy loss on the network's probability output. So the same network body can serve very different tasks simply by changing the head and the loss function attached to it.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29] Multi-class classification</a:t>
            </a:r>
          </a:p>
          <a:p>
            <a:endParaRPr/>
          </a:p>
          <a:p>
            <a:r>
              <a:t>For multi-class classification — say, ten classes — we use the cross-entropy loss together with a softmax output layer that turns the raw scores into a probability distribution over the classes. This is the setup behind most image classifiers, so let me unpack the cross-entropy loss carefully on the next slide.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5497F-8738-920E-B2B0-DEB1CA497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EBD1B-85EF-8F7F-AE0D-31156C381278}"/>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E43004B2-6618-765F-3A17-2EFF41FB274A}"/>
              </a:ext>
            </a:extLst>
          </p:cNvPr>
          <p:cNvSpPr>
            <a:spLocks noGrp="1"/>
          </p:cNvSpPr>
          <p:nvPr>
            <p:ph type="body" idx="1"/>
          </p:nvPr>
        </p:nvSpPr>
        <p:spPr/>
        <p:txBody>
          <a:bodyPr/>
          <a:lstStyle/>
          <a:p>
            <a:r>
              <a:t>[Slides 30–31] Cross-entropy — worked example</a:t>
            </a:r>
          </a:p>
          <a:p>
            <a:endParaRPr/>
          </a:p>
          <a:p>
            <a:r>
              <a:t>Here is the full pipeline on one example. The last linear layer produces raw scores; the softmax layer converts those scores into a probability distribution; we read off the probability assigned to the correct label; and the cross-entropy loss is computed from that. Walking the numbers through this chain once makes the whole classification head concrete, and it is exactly the computation we will soon differentiate with backpropagation.</a:t>
            </a:r>
          </a:p>
        </p:txBody>
      </p:sp>
    </p:spTree>
    <p:extLst>
      <p:ext uri="{BB962C8B-B14F-4D97-AF65-F5344CB8AC3E}">
        <p14:creationId xmlns:p14="http://schemas.microsoft.com/office/powerpoint/2010/main" val="3758138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30–31] Cross-entropy — worked example</a:t>
            </a:r>
          </a:p>
          <a:p>
            <a:endParaRPr/>
          </a:p>
          <a:p>
            <a:r>
              <a:t>Here is the full pipeline on one example. The last linear layer produces raw scores; the softmax layer converts those scores into a probability distribution; we read off the probability assigned to the correct label; and the cross-entropy loss is computed from that. Walking the numbers through this chain once makes the whole classification head concrete, and it is exactly the computation we will soon differentiate with backpropagation.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[Slide 32] Cross-entropy loss</a:t>
            </a:r>
          </a:p>
          <a:p>
            <a:endParaRPr/>
          </a:p>
          <a:p>
            <a:r>
              <a:t>For a given training sample, the cross-entropy loss measures how much the predicted probability distribution diverges from the true distribution — which, for a labelled example, is simply all the probability mass on the correct class. Intuitively, if the model assigns high probability to the correct class, the loss is small; if it confidently assigns probability to the wrong class, the loss is large. It is the natural, well-behaved objective for classification.</a:t>
            </a:r>
          </a:p>
        </p:txBody>
      </p:sp>
    </p:spTree>
    <p:extLst>
      <p:ext uri="{BB962C8B-B14F-4D97-AF65-F5344CB8AC3E}">
        <p14:creationId xmlns:p14="http://schemas.microsoft.com/office/powerpoint/2010/main" val="30037511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B307F-984A-0BF3-2014-2D1E63FD9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140B2-9927-AFCF-4E66-3FF6EF8C531C}"/>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98040F89-641F-F250-83CE-F0CCA8EA7826}"/>
              </a:ext>
            </a:extLst>
          </p:cNvPr>
          <p:cNvSpPr>
            <a:spLocks noGrp="1"/>
          </p:cNvSpPr>
          <p:nvPr>
            <p:ph type="body" idx="1"/>
          </p:nvPr>
        </p:nvSpPr>
        <p:spPr/>
        <p:txBody>
          <a:bodyPr/>
          <a:lstStyle/>
          <a:p>
            <a:r>
              <a:t>[Slide 33] Cross-entropy — worked example</a:t>
            </a:r>
          </a:p>
          <a:p>
            <a:endParaRPr/>
          </a:p>
          <a:p>
            <a:r>
              <a:t>Here is the full pipeline on one example. The last linear layer produces raw scores; the softmax layer converts those scores into a probability distribution; we read off the probability assigned to the correct label; and the cross-entropy loss is computed from that. Walking the numbers through this chain once makes the whole classification head concrete, and it is exactly the computation we will soon differentiate with backpropagation.</a:t>
            </a:r>
          </a:p>
        </p:txBody>
      </p:sp>
    </p:spTree>
    <p:extLst>
      <p:ext uri="{BB962C8B-B14F-4D97-AF65-F5344CB8AC3E}">
        <p14:creationId xmlns:p14="http://schemas.microsoft.com/office/powerpoint/2010/main" val="38626625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5" name="Google Shape;585;p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34] Implementing learning: gradient descent</a:t>
            </a:r>
          </a:p>
          <a:p>
            <a:endParaRPr/>
          </a:p>
          <a:p>
            <a:r>
              <a:t>Now the optimizer. Let me state the learning problem precisely. We are given a family of parameters — for a neural network, all the possible settings of the weights and biases — and a differentiable risk function that scores how bad each setting is. Our goal is to find the parameters that make that risk as small as possible. Conceptually, we are searching an enormous, high-dimensional space for its lowest point.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4" name="Google Shape;594;p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35–38] Gradient descent — the loop and the learning rate</a:t>
            </a:r>
          </a:p>
          <a:p>
            <a:endParaRPr/>
          </a:p>
          <a:p>
            <a:r>
              <a:t>Gradient descent solves this with a beautifully simple loop, and the right mental image is hill-climbing in fog. Picture standing somewhere on a foggy mountain, able to see only the ground at your feet, and wanting to reach the valley. The sensible strategy is to feel which way is downhill and step that way.</a:t>
            </a:r>
          </a:p>
          <a:p>
            <a:endParaRPr/>
          </a:p>
          <a:p>
            <a:r>
              <a:t>That is exactly gradient descent. We start with a guess for the weights. We compute the gradient of the loss, which points in the direction of steepest increase, and we take a small step in the opposite direction — downhill. The size of that step is set by the learning rate. Then we repeat: evaluate, step downhill, evaluate, step downhill, again and again.</a:t>
            </a:r>
          </a:p>
          <a:p>
            <a:endParaRPr/>
          </a:p>
          <a:p>
            <a:r>
              <a:t>I want to underline the learning rate, because it is the hyperparameter students most often get wrong. Too large, and we take giant strides that overshoot the valley and may even diverge. Too small, and training crawls. Choosing it well is part science, part experience — and later, the training curves will tell us when we have it wrong.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0" name="Google Shape;600;p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35–38] Gradient descent — the loop and the learning rate</a:t>
            </a:r>
          </a:p>
          <a:p>
            <a:endParaRPr/>
          </a:p>
          <a:p>
            <a:r>
              <a:t>Gradient descent solves this with a beautifully simple loop, and the right mental image is hill-climbing in fog. Picture standing somewhere on a foggy mountain, able to see only the ground at your feet, and wanting to reach the valley. The sensible strategy is to feel which way is downhill and step that way.</a:t>
            </a:r>
          </a:p>
          <a:p>
            <a:endParaRPr/>
          </a:p>
          <a:p>
            <a:r>
              <a:t>That is exactly gradient descent. We start with a guess for the weights. We compute the gradient of the loss, which points in the direction of steepest increase, and we take a small step in the opposite direction — downhill. The size of that step is set by the learning rate. Then we repeat: evaluate, step downhill, evaluate, step downhill, again and again.</a:t>
            </a:r>
          </a:p>
          <a:p>
            <a:endParaRPr/>
          </a:p>
          <a:p>
            <a:r>
              <a:t>I want to underline the learning rate, because it is the hyperparameter students most often get wrong. Too large, and we take giant strides that overshoot the valley and may even diverge. Too small, and training crawls. Choosing it well is part science, part experience — and later, the training curves will tell us when we have it wrong.</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1" name="Google Shape;611;p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35–38] Gradient descent — the loop and the learning rate</a:t>
            </a:r>
          </a:p>
          <a:p>
            <a:endParaRPr/>
          </a:p>
          <a:p>
            <a:r>
              <a:t>Gradient descent solves this with a beautifully simple loop, and the right mental image is hill-climbing in fog. Picture standing somewhere on a foggy mountain, able to see only the ground at your feet, and wanting to reach the valley. The sensible strategy is to feel which way is downhill and step that way.</a:t>
            </a:r>
          </a:p>
          <a:p>
            <a:endParaRPr/>
          </a:p>
          <a:p>
            <a:r>
              <a:t>That is exactly gradient descent. We start with a guess for the weights. We compute the gradient of the loss, which points in the direction of steepest increase, and we take a small step in the opposite direction — downhill. The size of that step is set by the learning rate. Then we repeat: evaluate, step downhill, evaluate, step downhill, again and again.</a:t>
            </a:r>
          </a:p>
          <a:p>
            <a:endParaRPr/>
          </a:p>
          <a:p>
            <a:r>
              <a:t>I want to underline the learning rate, because it is the hyperparameter students most often get wrong. Too large, and we take giant strides that overshoot the valley and may even diverge. Too small, and training crawls. Choosing it well is part science, part experience — and later, the training curves will tell us when we have it wrong.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8" name="Google Shape;618;p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35–38] Gradient descent — the loop and the learning rate</a:t>
            </a:r>
          </a:p>
          <a:p>
            <a:endParaRPr/>
          </a:p>
          <a:p>
            <a:r>
              <a:t>Gradient descent solves this with a beautifully simple loop, and the right mental image is hill-climbing in fog. Picture standing somewhere on a foggy mountain, able to see only the ground at your feet, and wanting to reach the valley. The sensible strategy is to feel which way is downhill and step that way.</a:t>
            </a:r>
          </a:p>
          <a:p>
            <a:endParaRPr/>
          </a:p>
          <a:p>
            <a:r>
              <a:t>That is exactly gradient descent. We start with a guess for the weights. We compute the gradient of the loss, which points in the direction of steepest increase, and we take a small step in the opposite direction — downhill. The size of that step is set by the learning rate. Then we repeat: evaluate, step downhill, evaluate, step downhill, again and again.</a:t>
            </a:r>
          </a:p>
          <a:p>
            <a:endParaRPr/>
          </a:p>
          <a:p>
            <a:r>
              <a:t>I want to underline the learning rate, because it is the hyperparameter students most often get wrong. Too large, and we take giant strides that overshoot the valley and may even diverge. Too small, and training crawls. Choosing it well is part science, part experience — and later, the training curves will tell us when we have it wrong.</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5" name="Google Shape;625;p6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39] Convergence to local minima</a:t>
            </a:r>
          </a:p>
          <a:p>
            <a:endParaRPr/>
          </a:p>
          <a:p>
            <a:r>
              <a:t>If we keep stepping downhill, where do we end up? At a local minimum of the loss — a point where every direction is uphill, so we stop. It is worth being honest: this is a local minimum, not necessarily the global best. Gradient descent finds a good valley, not a guaranteed deepest valley.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9" name="Google Shape;669;p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40] A real loss landscape</a:t>
            </a:r>
          </a:p>
          <a:p>
            <a:endParaRPr/>
          </a:p>
          <a:p>
            <a:r>
              <a:t>And to appreciate why that matters, look at this visualization of a real neural-network loss landscape. It is not a smooth bowl with one bottom — it is rugged terrain with many, many local minima and saddle points, those flat regions that are uphill in one direction and downhill in another. This is the genuinely difficult landscape our simple downhill walk must navigate. Remarkably, in the very high-dimensional spaces of real networks, this tends to work far better than this intimidating picture suggests — which is part of what makes neural networks so interesting.</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253186c61b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253186c61b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[Slide 41] Backpropagation — efficient gradient descent for networks</a:t>
            </a:r>
          </a:p>
          <a:p>
            <a:endParaRPr/>
          </a:p>
          <a:p>
            <a:r>
              <a:t>Gradient descent needs the gradient of the loss with respect to every weight. For a deep network with millions of weights, how do we compute all of those derivatives efficiently? The answer is backpropagation. The idea is to recall that an MLP is a composition of functions, and then apply the chain rule from calculus to compute the derivatives systematically, working backward from the output to the input. That backward propagation of the error signal is what gives the method its name.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[Slide 42] Automatic differentiation in practice</a:t>
            </a:r>
          </a:p>
          <a:p>
            <a:endParaRPr/>
          </a:p>
          <a:p>
            <a:r>
              <a:t>In modern frameworks this is automatic. The little PyTorch snippet on this slide says it all: we define a computation — here y equals x-squared plus three-x — call dot-backward, and the framework hands us the gradient with respect to x. We never derive anything by hand. Under the hood, the framework is doing exactly the chain-rule bookkeeping we are about to learn, so understanding backpropagation means understanding what every deep-learning library is doing for you.</a:t>
            </a:r>
          </a:p>
        </p:txBody>
      </p:sp>
    </p:spTree>
    <p:extLst>
      <p:ext uri="{BB962C8B-B14F-4D97-AF65-F5344CB8AC3E}">
        <p14:creationId xmlns:p14="http://schemas.microsoft.com/office/powerpoint/2010/main" val="39202215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43] The computational graph</a:t>
            </a:r>
          </a:p>
          <a:p>
            <a:endParaRPr/>
          </a:p>
          <a:p>
            <a:r>
              <a:t>Here is the organizing idea that makes backpropagation tractable: the computational graph. Rather than treating the loss as one giant formula, we represent the computation as a graph of simple operations. You can trace it on the slide: the inputs x and the weights W flow into a multiply node to produce the scores; the scores flow into the hinge loss; the regularization term R is added in; and out comes the total loss L. The point is that no matter how complicated the overall function, every individual node is simple — and if we can differentiate each simple node, we can differentiate the whole graph.</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44–55] Backpropagation — the first worked example</a:t>
            </a:r>
          </a:p>
          <a:p>
            <a:endParaRPr/>
          </a:p>
          <a:p>
            <a:r>
              <a:t>Let me make this completely concrete with the simplest example, which these slides build up one animated step at a time. Take the function f equal to the quantity x plus y, times z, and pick numbers: x equals negative two, y equals five, z equals negative four.</a:t>
            </a:r>
          </a:p>
          <a:p>
            <a:endParaRPr/>
          </a:p>
          <a:p>
            <a:r>
              <a:t>First the forward pass. We compute the intermediate quantity q equal to x plus y, which is three, and then f equals q times z, which is three times negative four, or negative twelve. We simply compute and remember each value.</a:t>
            </a:r>
          </a:p>
          <a:p>
            <a:endParaRPr/>
          </a:p>
          <a:p>
            <a:r>
              <a:t>Now the backward pass — the heart of the method — and I am stepping through it slowly on purpose. Starting at the output, the derivative of f with respect to itself is one. Moving back, the derivative of f with respect to z is q, which is three; and with respect to q is z, which is negative four.</a:t>
            </a:r>
          </a:p>
          <a:p>
            <a:endParaRPr/>
          </a:p>
          <a:p>
            <a:r>
              <a:t>Then we reach the addition node and apply the chain rule. We want the derivative of f with respect to x. We do not have it directly, but we have the upstream gradient — the derivative of f with respect to q — and the local gradient — the derivative of q with respect to x, which is one. The chain rule says simply multiply them: negative four times one is negative four. By the same logic, the derivative with respect to y is also negative four.</a:t>
            </a:r>
          </a:p>
          <a:p>
            <a:endParaRPr/>
          </a:p>
          <a:p>
            <a:r>
              <a:t>I have walked through every animation step deliberately, because I want the pattern to stick: at each node, take the gradient arriving from above — the upstream gradient — and multiply by the node's own local gradient. That product is what we pass further back. Nothing more than that is going on.</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56–61] The general node — local gradient and gradient flow</a:t>
            </a:r>
          </a:p>
          <a:p>
            <a:endParaRPr/>
          </a:p>
          <a:p>
            <a:r>
              <a:t>Let me now abstract the pattern we just saw, because this abstraction is what we reuse everywhere. These slides reveal it piece by piece. Consider any single node, computing some function f. During the forward pass, activations come in and an output goes out. During the backward pass, a gradient arrives from downstream — the upstream gradient — telling the node how much the final loss depends on its output.</a:t>
            </a:r>
          </a:p>
          <a:p>
            <a:endParaRPr/>
          </a:p>
          <a:p>
            <a:r>
              <a:t>The node knows just one thing about itself: its local gradient, the derivative of its output with respect to its inputs. To produce the gradients it sends further back, it multiplies the upstream gradient by its local gradient. If you remember one sentence from this lecture, make it this one: downstream gradient equals upstream gradient times local gradient.</a:t>
            </a:r>
          </a:p>
          <a:p>
            <a:endParaRPr/>
          </a:p>
          <a:p>
            <a:r>
              <a:t>And notice how modular this is. Each node needs to know only its own local behaviour — nothing about the rest of the network. That locality is exactly what lets frameworks differentiate enormous networks automatically, by chaining these local multiplications from the loss all the way back to every input.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62–70] A second, richer worked example</a:t>
            </a:r>
          </a:p>
          <a:p>
            <a:endParaRPr/>
          </a:p>
          <a:p>
            <a:r>
              <a:t>Here is a richer example, animated across these slides, so you can see the same machinery handle several kinds of nodes at once — additions, multiplications, and an exponential, the pieces of a small logistic-style function. We do the forward pass first, writing every intermediate value onto the graph, and then go backward, applying the same rule at every node: upstream gradient times local gradient.</a:t>
            </a:r>
          </a:p>
          <a:p>
            <a:endParaRPr/>
          </a:p>
          <a:p>
            <a:r>
              <a:t>Watch how each node type behaves as the gradient flows back. The pattern is always identical — multiply the incoming gradient by the local derivative — but the local derivative differs by node type, which is what produces the different behaviours we will summarize shortly.</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71] Backward step at a multiply node</a:t>
            </a:r>
          </a:p>
          <a:p>
            <a:endParaRPr/>
          </a:p>
          <a:p>
            <a:r>
              <a:t>Here is one concrete backward step to anchor the idea. At this multiply gate, the computation negative one times negative zero-point-two-zero gives zero-point-two-zero. The local gradient of a multiply with respect to one input is the value of the other input, so the gradient simply routes through scaled by the partner value. Seeing the actual numbers makes the abstract rule tangible.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72–73] The add gate — gradient distributor</a:t>
            </a:r>
          </a:p>
          <a:p>
            <a:endParaRPr/>
          </a:p>
          <a:p>
            <a:r>
              <a:t>Now the add gate, and these slides show it numerically. The rule is: local gradient times the incoming gradient. For addition the local gradient is one on every input, so the computation is one times zero-point-two equals zero-point-two — and crucially, that same value goes to both inputs. The add gate is therefore a gradient distributor: it copies the upstream gradient, unchanged, to all of its inputs. Nothing is scaled or routed away.</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72–73] The add gate — gradient distributor</a:t>
            </a:r>
          </a:p>
          <a:p>
            <a:endParaRPr/>
          </a:p>
          <a:p>
            <a:r>
              <a:t>Now the add gate, and these slides show it numerically. The rule is: local gradient times the incoming gradient. For addition the local gradient is one on every input, so the computation is one times zero-point-two equals zero-point-two — and crucially, that same value goes to both inputs. The add gate is therefore a gradient distributor: it copies the upstream gradient, unchanged, to all of its inputs. Nothing is scaled or routed away.</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74–75] The multiply gate — gradient switcher</a:t>
            </a:r>
          </a:p>
          <a:p>
            <a:endParaRPr/>
          </a:p>
          <a:p>
            <a:r>
              <a:t>The multiply gate behaves differently, and these slides give the numbers. The rule again is local gradient times the incoming gradient, but for a product the local gradient with respect to one input is the value of the other input. So here, for x-zero we get two times zero-point-two equals zero-point-four, and for w-zero we get negative one times zero-point-two equals negative zero-point-two. Notice the swap: each input's gradient uses the other input's value. That is why the multiply gate is called a gradient switcher.</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74–75] The multiply gate — gradient switcher</a:t>
            </a:r>
          </a:p>
          <a:p>
            <a:endParaRPr/>
          </a:p>
          <a:p>
            <a:r>
              <a:t>The multiply gate behaves differently, and these slides give the numbers. The rule again is local gradient times the incoming gradient, but for a product the local gradient with respect to one input is the value of the other input. So here, for x-zero we get two times zero-point-two equals zero-point-four, and for w-zero we get negative one times zero-point-two equals negative zero-point-two. Notice the swap: each input's gradient uses the other input's value. That is why the multiply gate is called a gradient switcher.</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76–77] The sigmoid gate</a:t>
            </a:r>
          </a:p>
          <a:p>
            <a:endParaRPr/>
          </a:p>
          <a:p>
            <a:r>
              <a:t>Here is an especially elegant case: the sigmoid gate. The sigmoid is itself built from several elementary operations, and we could backpropagate through each. But it is cleaner to recognize the whole cluster as a single node, because the sigmoid has a beautiful local gradient: it equals its output times one minus its output. As the slide shows, if the forward output was zero-point-seven-three, the local gradient is zero-point-seven-three times one minus zero-point-seven-three, which is about zero-point-two. The lesson generalizes: you are free to group operations into one node whenever the combined local gradient has a clean form — exactly what frameworks do when they implement a fused sigmoid layer.</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[Slides 76–77] The sigmoid gate</a:t>
            </a:r>
          </a:p>
          <a:p>
            <a:endParaRPr/>
          </a:p>
          <a:p>
            <a:r>
              <a:t>Here is an especially elegant case: the sigmoid gate. The sigmoid is itself built from several elementary operations, and we could backpropagate through each. But it is cleaner to recognize the whole cluster as a single node, because the sigmoid has a beautiful local gradient: it equals its output times one minus its output. As the slide shows, if the forward output was zero-point-seven-three, the local gradient is zero-point-seven-three times one minus zero-point-seven-three, which is about zero-point-two. The lesson generalizes: you are free to group operations into one node whenever the combined local gradient has a clean form — exactly what frameworks do when they implement a fused sigmoid layer.</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[Slide 78] Patterns in backward flow</a:t>
            </a:r>
          </a:p>
          <a:p>
            <a:endParaRPr/>
          </a:p>
          <a:p>
            <a:r>
              <a:t>Let me summarize the patterns, because once you know them you can often read gradients off a graph by inspection. The add gate is a gradient distributor — it copies the upstream gradient to all inputs. The multiply gate is a gradient switcher — each input receives the upstream gradient scaled by the other input's value. And the max gate is a gradient router — it sends the gradient only to whichever input was largest, and zero to the others. Three node types, three memorable behaviours.</a:t>
            </a:r>
          </a:p>
        </p:txBody>
      </p:sp>
      <p:sp>
        <p:nvSpPr>
          <p:cNvPr id="4" name="Slide Number Placeholder 3"/>
          <p:cNvSpPr>
            <a:spLocks noGrp="1"/>
          </p:cNvSpPr>
          <p:nvPr>
            <p:ph type="sldNum" sz="quarter" idx="5"/>
          </p:nvPr>
        </p:nvSpPr>
        <p:spPr/>
        <p:txBody>
          <a:bodyPr/>
          <a:lstStyle/>
          <a:p>
            <a:fld id="{BEC7569B-69D4-410D-A317-40C7B512E296}" type="slidenum">
              <a:rPr lang="zh-CN" altLang="en-US" smtClean="0"/>
              <a:t>78</a:t>
            </a:fld>
            <a:endParaRPr lang="zh-CN" altLang="en-US"/>
          </a:p>
        </p:txBody>
      </p:sp>
    </p:spTree>
    <p:extLst>
      <p:ext uri="{BB962C8B-B14F-4D97-AF65-F5344CB8AC3E}">
        <p14:creationId xmlns:p14="http://schemas.microsoft.com/office/powerpoint/2010/main" val="33966130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79] Gradients add up at branches</a:t>
            </a:r>
          </a:p>
          <a:p>
            <a:endParaRPr/>
          </a:p>
          <a:p>
            <a:r>
              <a:t>One more crucial rule, shown here with the red plus sign. When a single value branches out in the forward pass to feed several downstream nodes, the gradients coming back along those branches must be added together. A branch forward becomes a sum backward — it is just the multivariable chain rule, summing the contributions from every path. Forgetting this is one of the most common bugs in a hand-written backpropagation, so when you implement a backward pass, gradients into a shared variable should accumulate, not overwrite.</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80] Backprop with vectors</a:t>
            </a:r>
          </a:p>
          <a:p>
            <a:endParaRPr/>
          </a:p>
          <a:p>
            <a:r>
              <a:t>Everything so far used scalars; in real networks our variables are vectors, so let me extend the idea. When a node's input and output are both vectors, the local gradient is no longer a single number — it becomes a matrix called the Jacobian, holding the derivative of every output element with respect to every input element. The same flow rule applies; we just replace scalar multiplication with the appropriate matrix operation.</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t>[Slide 81] The size of the Jacobian</a:t>
            </a:r>
          </a:p>
          <a:p>
            <a:endParaRPr/>
          </a:p>
          <a:p>
            <a:r>
              <a:t>And here the slide poses a sharp, practical question. If a node maps a four-thousand-ninety-six-dimensional vector to another four-thousand-ninety-six-dimensional vector, how big is the Jacobian? The answer is four-thousand-ninety-six by four-thousand-ninety-six — over sixteen million entries for a single node. That number is meant to alarm you a little, because it sets up the next slide.</a:t>
            </a:r>
          </a:p>
        </p:txBody>
      </p:sp>
      <p:sp>
        <p:nvSpPr>
          <p:cNvPr id="4" name="灯片编号占位符 3"/>
          <p:cNvSpPr>
            <a:spLocks noGrp="1"/>
          </p:cNvSpPr>
          <p:nvPr>
            <p:ph type="sldNum" sz="quarter" idx="10"/>
          </p:nvPr>
        </p:nvSpPr>
        <p:spPr/>
        <p:txBody>
          <a:bodyPr/>
          <a:lstStyle/>
          <a:p>
            <a:fld id="{BEC7569B-69D4-410D-A317-40C7B512E296}" type="slidenum">
              <a:rPr lang="zh-CN" altLang="en-US" smtClean="0"/>
              <a:t>81</a:t>
            </a:fld>
            <a:endParaRPr lang="zh-CN" altLang="en-US"/>
          </a:p>
        </p:txBody>
      </p:sp>
    </p:spTree>
    <p:extLst>
      <p:ext uri="{BB962C8B-B14F-4D97-AF65-F5344CB8AC3E}">
        <p14:creationId xmlns:p14="http://schemas.microsoft.com/office/powerpoint/2010/main" val="2926613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82] Why we never form the Jacobian</a:t>
            </a:r>
          </a:p>
          <a:p>
            <a:endParaRPr/>
          </a:p>
          <a:p>
            <a:r>
              <a:t>It gets larger still. In practice we process a whole minibatch — say a hundred examples — at once, which would make the Jacobian four-hundred-thousand by four-hundred-thousand. That is far too large to ever store or form explicitly. The resolution is that for most operations the Jacobian has special structure — for an element-wise operation like ReLU it is diagonal — so we never build it. We just apply the rule implicitly: for a ReLU, pass the gradient through wherever the input was positive and zero it elsewhere. The Jacobian is a concept for reasoning, not a matrix we materialize.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2e7c7bc500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3" name="Google Shape;683;g2e7c7bc5007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83] Optimizers — stochastic and mini-batch gradient descent</a:t>
            </a:r>
          </a:p>
          <a:p>
            <a:endParaRPr/>
          </a:p>
          <a:p>
            <a:r>
              <a:t>A practical note on how we apply the gradients, because computing the gradient over the entire dataset every step is expensive. The standard trick is stochastic, or mini-batch, gradient descent: we perform backpropagation on one training sample, or a small mini-batch, at a time. This is much faster — we update the weights far more often, and each step is cheap. And somewhat surprisingly, the noise in the mini-batch gradient actually helps: it can knock the optimizer out of poor local minima that a smooth, exact gradient would settle into. So the noisy, cheap estimate is not just a compromise — it is often genuinely better.</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6" name="Google Shape;696;p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84] Section — types of neural networks</a:t>
            </a:r>
          </a:p>
          <a:p>
            <a:endParaRPr/>
          </a:p>
          <a:p>
            <a:r>
              <a:t>So far we have studied the multi-layer perceptron, but it is just one architecture among several. Let me give you a quick tour of the main families and what each is good for — because matching the architecture to the structure of the data is a large part of the craft, and it is where my own research in autonomous-systems perception lives.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1" name="Google Shape;701;p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85] Multi-layer perceptrons</a:t>
            </a:r>
          </a:p>
          <a:p>
            <a:endParaRPr/>
          </a:p>
          <a:p>
            <a:r>
              <a:t>First, the MLP we built. It is well suited to static input-output relations, where the input is a fixed-size vector, and adding more hidden layers generally lets it approximate more complex functions. Its great virtue is simplicity — quick to design and implement, and often the right baseline to try first.</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[Slide 86] ALVINN — an early autonomous-driving MLP</a:t>
            </a:r>
          </a:p>
          <a:p>
            <a:endParaRPr/>
          </a:p>
          <a:p>
            <a:r>
              <a:t>And MLPs have a remarkable history in my own field. ALVINN — Carnegie Mellon's Autonomous Land Vehicle In a Neural Network, from nineteen-eighty-eight to eighty-nine — could drive at seventy miles per hour on highways using a neural network. Its architecture was essentially a small MLP mapping camera input directly to steering. It is a striking reminder that the core ideas are decades old; what changed since is data, compute, and a handful of practical techniques.</a:t>
            </a:r>
          </a:p>
        </p:txBody>
      </p:sp>
    </p:spTree>
    <p:extLst>
      <p:ext uri="{BB962C8B-B14F-4D97-AF65-F5344CB8AC3E}">
        <p14:creationId xmlns:p14="http://schemas.microsoft.com/office/powerpoint/2010/main" val="27029051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t>[Slide 87] Limitations of the MLP for images</a:t>
            </a:r>
          </a:p>
          <a:p>
            <a:endParaRPr/>
          </a:p>
          <a:p>
            <a:r>
              <a:t>But the plain MLP has real limits for images, which motivates the next architecture. In an MLP every layer is fully connected, and that brings three problems for vision: it cannot adapt to a changing input image size; it has no translation invariance, so an object shifted a few pixels looks entirely new to it; and the number of weight parameters explodes, because every pixel connects to every neuron. These three limitations are exactly what the convolutional network was designed to fix.</a:t>
            </a:r>
          </a:p>
        </p:txBody>
      </p:sp>
    </p:spTree>
    <p:extLst>
      <p:ext uri="{BB962C8B-B14F-4D97-AF65-F5344CB8AC3E}">
        <p14:creationId xmlns:p14="http://schemas.microsoft.com/office/powerpoint/2010/main" val="5935685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88] Convolutional neural networks</a:t>
            </a:r>
          </a:p>
          <a:p>
            <a:endParaRPr/>
          </a:p>
          <a:p>
            <a:r>
              <a:t>Convolutional neural networks, or CNNs, solve those problems. Instead of connecting every pixel to every neuron, a CNN learns small kernels that slide, or convolve, across the image, detecting a local pattern wherever it appears. This exploits spatial structure and shares weights across all locations, which slashes the parameter count and provides translation invariance. The impact is enormous: the ImageNet challenge — a thousand object classes and over a million labelled images — was the proving ground where CNNs demonstrated their dominance, and they remain the backbone of modern computer vision.</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89] NVIDIA PilotNet — CNNs for self-driving</a:t>
            </a:r>
          </a:p>
          <a:p>
            <a:endParaRPr/>
          </a:p>
          <a:p>
            <a:r>
              <a:t>Here is the modern descendant of ALVINN, and a system close to my research. NVIDIA's PilotNet, from twenty-sixteen, is an end-to-end autonomous-driving system that uses a CNN to predict steering commands directly from camera images. It is a vivid illustration of how the same convolutional ideas that win image-classification benchmarks transfer directly to safety-critical perception in autonomous vehicles — which is precisely the domain where my work on efficient, trustworthy inference operates.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90] Recurrent neural networks</a:t>
            </a:r>
          </a:p>
          <a:p>
            <a:endParaRPr/>
          </a:p>
          <a:p>
            <a:r>
              <a:t>Next, recurrent neural networks. These introduce loops — the outputs of neurons feed back as inputs — which gives the network a form of memory. That makes them natural for ordered or sequential data. The slide lists the canonical uses: frame-level video classification, machine translation as a sequence of words to a sequence of words, and sentiment analysis. Whenever what came before matters for what comes next, a recurrent structure is a natural fit.</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r>
              <a:t>[Slide 89] Image captioning — CNN plus RNN</a:t>
            </a:r>
          </a:p>
          <a:p>
            <a:endParaRPr/>
          </a:p>
          <a:p>
            <a:r>
              <a:t>Architectures also compose, which is powerful. In image captioning, a CNN processes the input image and produces a feature vector, and that vector becomes the input to a recurrent network that generates the caption word by word. So the CNN handles perception and the RNN handles sequence generation — a nice example of using each architecture for what it does best, joined into one trainable pipeline.</a:t>
            </a:r>
          </a:p>
        </p:txBody>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ltLang="zh-CN" dirty="0"/>
                  <a:t>The last 2 layers of the CNN for classification (FC-1000 and SoftMax) are not used, since we only need the extracted features from the layer FC-4096</a:t>
                </a:r>
              </a:p>
              <a:p>
                <a:r>
                  <a:rPr lang="en-US" altLang="zh-CN" dirty="0"/>
                  <a:t>At each timestep, sample from the prob vector of the output </a:t>
                </a:r>
                <a14:m>
                  <m:oMath xmlns:m="http://schemas.openxmlformats.org/officeDocument/2006/math">
                    <m:r>
                      <a:rPr lang="en-US" altLang="zh-CN" i="1" dirty="0" smtClean="0">
                        <a:latin typeface="Cambria Math" panose="02040503050406030204" pitchFamily="18" charset="0"/>
                      </a:rPr>
                      <m:t>𝑦</m:t>
                    </m:r>
                    <m:r>
                      <a:rPr lang="en-US" altLang="zh-CN" i="1" baseline="-25000" dirty="0" err="1" smtClean="0">
                        <a:latin typeface="Cambria Math" panose="02040503050406030204" pitchFamily="18" charset="0"/>
                      </a:rPr>
                      <m:t>𝑡</m:t>
                    </m:r>
                  </m:oMath>
                </a14:m>
                <a:r>
                  <a:rPr lang="en-US" altLang="zh-CN" dirty="0"/>
                  <a:t> to generate the next input word</a:t>
                </a:r>
              </a:p>
              <a:p>
                <a:endParaRPr lang="en-US" altLang="zh-CN" dirty="0"/>
              </a:p>
              <a:p>
                <a:endParaRPr lang="en-SE" altLang="zh-CN" dirty="0"/>
              </a:p>
              <a:p>
                <a:endParaRPr lang="zh-CN" altLang="en-US" dirty="0"/>
              </a:p>
            </p:txBody>
          </p:sp>
        </mc:Choice>
        <mc:Fallback xmlns="">
          <p:sp>
            <p:nvSpPr>
              <p:cNvPr id="3" name="Notes Placeholder 2"/>
              <p:cNvSpPr>
                <a:spLocks noGrp="1"/>
              </p:cNvSpPr>
              <p:nvPr>
                <p:ph type="body" idx="1"/>
              </p:nvPr>
            </p:nvSpPr>
            <p:spPr/>
            <p:txBody>
              <a:bodyPr/>
              <a:lstStyle/>
              <a:p>
                <a:r>
                  <a:rPr lang="en-US" altLang="zh-CN" dirty="0"/>
                  <a:t>The last 2 layers of the CNN for classification (FC-1000 and SoftMax) are not used, since we only need the extracted features from the layer FC-4096</a:t>
                </a:r>
              </a:p>
              <a:p>
                <a:r>
                  <a:rPr lang="en-US" altLang="zh-CN" dirty="0"/>
                  <a:t>At each timestep, sample from the prob vector of the output </a:t>
                </a:r>
                <a:r>
                  <a:rPr lang="en-US" altLang="zh-CN" i="0" dirty="0">
                    <a:latin typeface="Cambria Math" panose="02040503050406030204" pitchFamily="18" charset="0"/>
                  </a:rPr>
                  <a:t>𝑦</a:t>
                </a:r>
                <a:r>
                  <a:rPr lang="en-US" altLang="zh-CN" i="0" baseline="-25000" dirty="0" err="1">
                    <a:latin typeface="Cambria Math" panose="02040503050406030204" pitchFamily="18" charset="0"/>
                  </a:rPr>
                  <a:t>𝑡</a:t>
                </a:r>
                <a:r>
                  <a:rPr lang="en-US" altLang="zh-CN" dirty="0"/>
                  <a:t> to generate the next input word</a:t>
                </a:r>
              </a:p>
              <a:p>
                <a:endParaRPr lang="en-US" altLang="zh-CN" dirty="0"/>
              </a:p>
              <a:p>
                <a:endParaRPr lang="en-SE" altLang="zh-CN" dirty="0"/>
              </a:p>
              <a:p>
                <a:endParaRPr lang="zh-CN" altLang="en-US" dirty="0"/>
              </a:p>
            </p:txBody>
          </p:sp>
        </mc:Fallback>
      </mc:AlternateContent>
    </p:spTree>
    <p:extLst>
      <p:ext uri="{BB962C8B-B14F-4D97-AF65-F5344CB8AC3E}">
        <p14:creationId xmlns:p14="http://schemas.microsoft.com/office/powerpoint/2010/main" val="243585199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e78df7ea50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6" name="Google Shape;726;g2e78df7ea50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92] Graph neural networks</a:t>
            </a:r>
          </a:p>
          <a:p>
            <a:endParaRPr/>
          </a:p>
          <a:p>
            <a:r>
              <a:t>Graph neural networks operate on data structured as graphs — nodes connected by edges. Information is passed between connected nodes, so the network learns relationships rather than just per-item features. This builds in a relational inductive bias, which makes GNNs powerful for molecules, social networks, traffic networks, and scene understanding — any domain where the relationships between entities carry the meaning.</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4" name="Google Shape;734;p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93] Transformers</a:t>
            </a:r>
          </a:p>
          <a:p>
            <a:endParaRPr/>
          </a:p>
          <a:p>
            <a:r>
              <a:t>Then transformers, which now dominate much of the field. A transformer uses attention mechanisms to capture relationships between inputs, and crucially it processes an entire sequence at once rather than step by step as a recurrent network does. That parallelism is what allows transformers to scale to enormous datasets and model sizes, and it is the architecture behind today's large language and foundation models.</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[Slide 94] Architectures in practice — a full autonomy stack</a:t>
            </a:r>
          </a:p>
          <a:p>
            <a:endParaRPr/>
          </a:p>
          <a:p>
            <a:r>
              <a:t>And in practice these architectures are combined. This slide, drawn from how a system like Tesla's Autopilot is described, shows CNNs, transformers, and recurrent networks working together in a single perception-and-planning stack. The takeaway for students is that real systems are rarely one architecture — they are carefully engineered combinations, each component chosen to match the structure of its part of the problem. This systems-level view of deep learning is exactly the perspective my own research brings to autonomous driving.</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2" name="Google Shape;772;p7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95] Section — training tips</a:t>
            </a:r>
          </a:p>
          <a:p>
            <a:endParaRPr/>
          </a:p>
          <a:p>
            <a:r>
              <a:t>For the final part of the lecture, I want to share the practical craft of training — the knowledge that separates a network that learns beautifully from one that quietly fails. These are things you fully learn only by doing, but I can give you the essential map.</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2e7c7bc500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7" name="Google Shape;777;g2e7c7bc5007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96–97] Overfitting and underfitting</a:t>
            </a:r>
          </a:p>
          <a:p>
            <a:endParaRPr/>
          </a:p>
          <a:p>
            <a:r>
              <a:t>The central practical danger is the balance between underfitting and overfitting — the real troublemakers in machine learning. Underfitting is when the model does not even fit the training data well: both training and test error are high, and the model is too simple. Overfitting is the opposite: the model fits the training data extremely well but fails on new data, because it has memorized noise instead of the general pattern.</a:t>
            </a:r>
          </a:p>
          <a:p>
            <a:endParaRPr/>
          </a:p>
          <a:p>
            <a:r>
              <a:t>The picture on these slides makes it visual — the underfit model is too rigid, the overfit model is too wiggly, and we want the balanced fit in between. And this connects directly back to the risk-versus-empirical-risk distinction from early in the lecture: low error on the training set does not guarantee low error in the world. Managing this trade-off is what the remaining tips address.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1"/>
        <p:cNvGrpSpPr/>
        <p:nvPr/>
      </p:nvGrpSpPr>
      <p:grpSpPr>
        <a:xfrm>
          <a:off x="0" y="0"/>
          <a:ext cx="0" cy="0"/>
          <a:chOff x="0" y="0"/>
          <a:chExt cx="0" cy="0"/>
        </a:xfrm>
      </p:grpSpPr>
      <p:sp>
        <p:nvSpPr>
          <p:cNvPr id="782" name="Google Shape;782;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3" name="Google Shape;783;p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96–97] Overfitting and underfitting</a:t>
            </a:r>
          </a:p>
          <a:p>
            <a:endParaRPr/>
          </a:p>
          <a:p>
            <a:r>
              <a:t>The central practical danger is the balance between underfitting and overfitting — the real troublemakers in machine learning. Underfitting is when the model does not even fit the training data well: both training and test error are high, and the model is too simple. Overfitting is the opposite: the model fits the training data extremely well but fails on new data, because it has memorized noise instead of the general pattern.</a:t>
            </a:r>
          </a:p>
          <a:p>
            <a:endParaRPr/>
          </a:p>
          <a:p>
            <a:r>
              <a:t>The picture on these slides makes it visual — the underfit model is too rigid, the overfit model is too wiggly, and we want the balanced fit in between. And this connects directly back to the risk-versus-empirical-risk distinction from early in the lecture: low error on the training set does not guarantee low error in the world. Managing this trade-off is what the remaining tips address.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p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1" name="Google Shape;791;p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98–99] The validation set</a:t>
            </a:r>
          </a:p>
          <a:p>
            <a:endParaRPr/>
          </a:p>
          <a:p>
            <a:r>
              <a:t>The first essential practice is to split your data properly. Beyond the held-out test set, which the model must never see during training, we split the training data itself into a smaller training set and a validation set that the model does not train on. A common choice is an eighty-twenty split, though the right ratio depends on the model, the task, and how much data you have.</a:t>
            </a:r>
          </a:p>
          <a:p>
            <a:endParaRPr/>
          </a:p>
          <a:p>
            <a:r>
              <a:t>The validation set is our honest early-warning system: we train on the training portion and watch performance on the validation portion, giving an unbiased estimate of how well the model generalizes — while we still have the chance to adjust.</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9" name="Google Shape;799;p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98–99] The validation set</a:t>
            </a:r>
          </a:p>
          <a:p>
            <a:endParaRPr/>
          </a:p>
          <a:p>
            <a:r>
              <a:t>The first essential practice is to split your data properly. Beyond the held-out test set, which the model must never see during training, we split the training data itself into a smaller training set and a validation set that the model does not train on. A common choice is an eighty-twenty split, though the right ratio depends on the model, the task, and how much data you have.</a:t>
            </a:r>
          </a:p>
          <a:p>
            <a:endParaRPr/>
          </a:p>
          <a:p>
            <a:r>
              <a:t>The validation set is our honest early-warning system: we train on the training portion and watch performance on the validation portion, giving an unbiased estimate of how well the model generalizes — while we still have the chance to adjust.</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0" name="Google Shape;810;p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7" name="Google Shape;817;p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8" name="Google Shape;828;p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p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9" name="Google Shape;839;p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0" name="Google Shape;850;p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1" name="Google Shape;861;p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p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2" name="Google Shape;872;p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100–106] k-fold cross-validation</a:t>
            </a:r>
          </a:p>
          <a:p>
            <a:endParaRPr/>
          </a:p>
          <a:p>
            <a:r>
              <a:t>A more robust version of this idea is k-fold cross-validation, which these animated slides build up. We split the training set into k segments, and then iterate: each segment takes a turn as the validation set while the other k-minus-one segments are used for training. With k equals five, for example, we train and validate five times, each time holding out a different fifth.</a:t>
            </a:r>
          </a:p>
          <a:p>
            <a:endParaRPr/>
          </a:p>
          <a:p>
            <a:r>
              <a:t>Why go to this trouble? Because it accounts for irregularities and lucky or unlucky splits in any single partition of the data. We then average the result over all k runs to get a stable estimate of generalization. This is widely regarded as the gold standard for evaluating how well a model generalizes, and it is what I would expect students to use whenever the data budget allows.</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p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3" name="Google Shape;883;p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107–110] Training curves</a:t>
            </a:r>
          </a:p>
          <a:p>
            <a:endParaRPr/>
          </a:p>
          <a:p>
            <a:r>
              <a:t>Now to the single most useful diagnostic habit, and I emphasize it to every student — note the deck's own string of exclamation marks. Always plot your training curves. A training curve plots a task-relevant metric — loss, accuracy, AUC, F1 — over the training epochs.</a:t>
            </a:r>
          </a:p>
          <a:p>
            <a:endParaRPr/>
          </a:p>
          <a:p>
            <a:r>
              <a:t>The curve tells you at a glance whether your model is learning at all and how fast. And by plotting both the training and validation curves together, it reveals the signatures of overfitting and underfitting as they happen, while you can still intervene. If you take away one practical habit from this lecture, let it be this one — it is the practitioner's most important instrument.</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p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1" name="Google Shape;891;p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107–110] Training curves</a:t>
            </a:r>
          </a:p>
          <a:p>
            <a:endParaRPr/>
          </a:p>
          <a:p>
            <a:r>
              <a:t>Now to the single most useful diagnostic habit, and I emphasize it to every student — note the deck's own string of exclamation marks. Always plot your training curves. A training curve plots a task-relevant metric — loss, accuracy, AUC, F1 — over the training epochs.</a:t>
            </a:r>
          </a:p>
          <a:p>
            <a:endParaRPr/>
          </a:p>
          <a:p>
            <a:r>
              <a:t>The curve tells you at a glance whether your model is learning at all and how fast. And by plotting both the training and validation curves together, it reveals the signatures of overfitting and underfitting as they happen, while you can still intervene. If you take away one practical habit from this lecture, let it be this one — it is the practitioner's most important instrument.</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9" name="Google Shape;899;p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107–110] Training curves</a:t>
            </a:r>
          </a:p>
          <a:p>
            <a:endParaRPr/>
          </a:p>
          <a:p>
            <a:r>
              <a:t>Now to the single most useful diagnostic habit, and I emphasize it to every student — note the deck's own string of exclamation marks. Always plot your training curves. A training curve plots a task-relevant metric — loss, accuracy, AUC, F1 — over the training epochs.</a:t>
            </a:r>
          </a:p>
          <a:p>
            <a:endParaRPr/>
          </a:p>
          <a:p>
            <a:r>
              <a:t>The curve tells you at a glance whether your model is learning at all and how fast. And by plotting both the training and validation curves together, it reveals the signatures of overfitting and underfitting as they happen, while you can still intervene. If you take away one practical habit from this lecture, let it be this one — it is the practitioner's most important instrument.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p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07" name="Google Shape;907;p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107–110] Training curves</a:t>
            </a:r>
          </a:p>
          <a:p>
            <a:endParaRPr/>
          </a:p>
          <a:p>
            <a:r>
              <a:t>Now to the single most useful diagnostic habit, and I emphasize it to every student — note the deck's own string of exclamation marks. Always plot your training curves. A training curve plots a task-relevant metric — loss, accuracy, AUC, F1 — over the training epochs.</a:t>
            </a:r>
          </a:p>
          <a:p>
            <a:endParaRPr/>
          </a:p>
          <a:p>
            <a:r>
              <a:t>The curve tells you at a glance whether your model is learning at all and how fast. And by plotting both the training and validation curves together, it reveals the signatures of overfitting and underfitting as they happen, while you can still intervene. If you take away one practical habit from this lecture, let it be this one — it is the practitioner's most important instrument.</a:t>
            </a: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5" name="Google Shape;915;p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111–114] Reading training curves</a:t>
            </a:r>
          </a:p>
          <a:p>
            <a:endParaRPr/>
          </a:p>
          <a:p>
            <a:r>
              <a:t>Let me teach you to actually read these curves, because their relationship is diagnostic — and remember the rule, lower loss is better. If the validation loss sits a little above the training loss, that is normal and healthy: the model is generalizing well. If the validation loss is much greater than the training loss, that is the classic signature of overfitting — the model has memorized the training data.</a:t>
            </a:r>
          </a:p>
          <a:p>
            <a:endParaRPr/>
          </a:p>
          <a:p>
            <a:r>
              <a:t>If the validation loss is roughly equal to the training loss and both stay high, the model is underfitting — too simple or undertrained. And the curious case: if the validation loss is actually lower than the training loss, something is very wrong — usually a data leak or a bug in how the splits were made. So just from the geometry of these two curves, you can immediately form a hypothesis about what is happening inside the model.</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p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23" name="Google Shape;923;p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111–114] Reading training curves</a:t>
            </a:r>
          </a:p>
          <a:p>
            <a:endParaRPr/>
          </a:p>
          <a:p>
            <a:r>
              <a:t>Let me teach you to actually read these curves, because their relationship is diagnostic — and remember the rule, lower loss is better. If the validation loss sits a little above the training loss, that is normal and healthy: the model is generalizing well. If the validation loss is much greater than the training loss, that is the classic signature of overfitting — the model has memorized the training data.</a:t>
            </a:r>
          </a:p>
          <a:p>
            <a:endParaRPr/>
          </a:p>
          <a:p>
            <a:r>
              <a:t>If the validation loss is roughly equal to the training loss and both stay high, the model is underfitting — too simple or undertrained. And the curious case: if the validation loss is actually lower than the training loss, something is very wrong — usually a data leak or a bug in how the splits were made. So just from the geometry of these two curves, you can immediately form a hypothesis about what is happening inside the model.</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1" name="Google Shape;931;p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111–114] Reading training curves</a:t>
            </a:r>
          </a:p>
          <a:p>
            <a:endParaRPr/>
          </a:p>
          <a:p>
            <a:r>
              <a:t>Let me teach you to actually read these curves, because their relationship is diagnostic — and remember the rule, lower loss is better. If the validation loss sits a little above the training loss, that is normal and healthy: the model is generalizing well. If the validation loss is much greater than the training loss, that is the classic signature of overfitting — the model has memorized the training data.</a:t>
            </a:r>
          </a:p>
          <a:p>
            <a:endParaRPr/>
          </a:p>
          <a:p>
            <a:r>
              <a:t>If the validation loss is roughly equal to the training loss and both stay high, the model is underfitting — too simple or undertrained. And the curious case: if the validation loss is actually lower than the training loss, something is very wrong — usually a data leak or a bug in how the splits were made. So just from the geometry of these two curves, you can immediately form a hypothesis about what is happening inside the model.</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7"/>
        <p:cNvGrpSpPr/>
        <p:nvPr/>
      </p:nvGrpSpPr>
      <p:grpSpPr>
        <a:xfrm>
          <a:off x="0" y="0"/>
          <a:ext cx="0" cy="0"/>
          <a:chOff x="0" y="0"/>
          <a:chExt cx="0" cy="0"/>
        </a:xfrm>
      </p:grpSpPr>
      <p:sp>
        <p:nvSpPr>
          <p:cNvPr id="938" name="Google Shape;938;p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9" name="Google Shape;939;p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[Slides 111–114] Reading training curves</a:t>
            </a:r>
          </a:p>
          <a:p>
            <a:endParaRPr/>
          </a:p>
          <a:p>
            <a:r>
              <a:t>Let me teach you to actually read these curves, because their relationship is diagnostic — and remember the rule, lower loss is better. If the validation loss sits a little above the training loss, that is normal and healthy: the model is generalizing well. If the validation loss is much greater than the training loss, that is the classic signature of overfitting — the model has memorized the training data.</a:t>
            </a:r>
          </a:p>
          <a:p>
            <a:endParaRPr/>
          </a:p>
          <a:p>
            <a:r>
              <a:t>If the validation loss is roughly equal to the training loss and both stay high, the model is underfitting — too simple or undertrained. And the curious case: if the validation loss is actually lower than the training loss, something is very wrong — usually a data leak or a bug in how the splits were made. So just from the geometry of these two curves, you can immediately form a hypothesis about what is happening inside the model.</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253186c61bb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253186c61bb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[Slide 115] Weight regularization</a:t>
            </a:r>
          </a:p>
          <a:p>
            <a:endParaRPr/>
          </a:p>
          <a:p>
            <a:r>
              <a:t>When we do detect overfitting, regularization is our toolkit. L1 and L2 regularization add a penalty on the weights to the loss: L1 pushes weights to be sparse, L2 keeps them small in magnitude. Dropout randomly switches off neurons during training — and is turned off at deployment — forcing the network to be robust rather than relying on any single unit. Together, these let us use large, expressive networks while keeping overfitting in check.</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p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55" name="Google Shape;955;p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116] Parallelization — speeding up neural networks</a:t>
            </a:r>
          </a:p>
          <a:p>
            <a:endParaRPr/>
          </a:p>
          <a:p>
            <a:r>
              <a:t>A practical word on speed. The core math in a neural network is just two operations: matrix-vector multiplications and element-wise non-linear activations. Both are massively parallelizable — many independent arithmetic operations. This is exactly why graphics processing units, designed for parallel arithmetic, accelerate both training and inference so dramatically. The match between the mathematics of neural networks and the architecture of parallel hardware is a big part of why the field took off when it did — and optimizing that match on resource-constrained hardware is central to my own research.</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a:extLst>
            <a:ext uri="{FF2B5EF4-FFF2-40B4-BE49-F238E27FC236}">
              <a16:creationId xmlns:a16="http://schemas.microsoft.com/office/drawing/2014/main" id="{BBADC331-4BFF-DAD3-9952-C83340A35D38}"/>
            </a:ext>
          </a:extLst>
        </p:cNvPr>
        <p:cNvGrpSpPr/>
        <p:nvPr/>
      </p:nvGrpSpPr>
      <p:grpSpPr>
        <a:xfrm>
          <a:off x="0" y="0"/>
          <a:ext cx="0" cy="0"/>
          <a:chOff x="0" y="0"/>
          <a:chExt cx="0" cy="0"/>
        </a:xfrm>
      </p:grpSpPr>
      <p:sp>
        <p:nvSpPr>
          <p:cNvPr id="753" name="Google Shape;753;p74:notes">
            <a:extLst>
              <a:ext uri="{FF2B5EF4-FFF2-40B4-BE49-F238E27FC236}">
                <a16:creationId xmlns:a16="http://schemas.microsoft.com/office/drawing/2014/main" id="{918E4AF3-06BC-6673-8C02-9322EB0626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4" name="Google Shape;754;p74:notes">
            <a:extLst>
              <a:ext uri="{FF2B5EF4-FFF2-40B4-BE49-F238E27FC236}">
                <a16:creationId xmlns:a16="http://schemas.microsoft.com/office/drawing/2014/main" id="{A919075F-E4D6-EB5C-26C1-9945EAC4130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t>[Slide 117] Where neural networks thrive</a:t>
            </a:r>
          </a:p>
          <a:p>
            <a:endParaRPr/>
          </a:p>
          <a:p>
            <a:r>
              <a:t>Let me be balanced about where these methods genuinely shine. Neural networks thrive when the task calls for statistical or correlational inference; when there is a large amount of good-quality labelled training data; when training and deployment can be parallelized; and when the task is fixed and well-defined. When those conditions hold, they are hard to beat. But the unstated corollary — which I always make explicit for students — is that when those conditions fail, a neural network may be the wrong choice, and recognizing that is a mark of real expertise.</a:t>
            </a:r>
          </a:p>
        </p:txBody>
      </p:sp>
    </p:spTree>
    <p:extLst>
      <p:ext uri="{BB962C8B-B14F-4D97-AF65-F5344CB8AC3E}">
        <p14:creationId xmlns:p14="http://schemas.microsoft.com/office/powerpoint/2010/main" val="10060182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103"/>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9" name="Google Shape;19;p103"/>
          <p:cNvGrpSpPr/>
          <p:nvPr/>
        </p:nvGrpSpPr>
        <p:grpSpPr>
          <a:xfrm>
            <a:off x="830392" y="1191256"/>
            <a:ext cx="745763" cy="45826"/>
            <a:chOff x="4580561" y="2589004"/>
            <a:chExt cx="1064464" cy="25200"/>
          </a:xfrm>
        </p:grpSpPr>
        <p:sp>
          <p:nvSpPr>
            <p:cNvPr id="20" name="Google Shape;20;p103"/>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103"/>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 name="Google Shape;22;p103"/>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23" name="Google Shape;23;p103"/>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24" name="Google Shape;24;p103"/>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25"/>
        <p:cNvGrpSpPr/>
        <p:nvPr/>
      </p:nvGrpSpPr>
      <p:grpSpPr>
        <a:xfrm>
          <a:off x="0" y="0"/>
          <a:ext cx="0" cy="0"/>
          <a:chOff x="0" y="0"/>
          <a:chExt cx="0" cy="0"/>
        </a:xfrm>
      </p:grpSpPr>
      <p:grpSp>
        <p:nvGrpSpPr>
          <p:cNvPr id="26" name="Google Shape;26;p104"/>
          <p:cNvGrpSpPr/>
          <p:nvPr/>
        </p:nvGrpSpPr>
        <p:grpSpPr>
          <a:xfrm>
            <a:off x="830392" y="1191256"/>
            <a:ext cx="745763" cy="45826"/>
            <a:chOff x="4580561" y="2589004"/>
            <a:chExt cx="1064464" cy="25200"/>
          </a:xfrm>
        </p:grpSpPr>
        <p:sp>
          <p:nvSpPr>
            <p:cNvPr id="27" name="Google Shape;27;p104"/>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28;p104"/>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9" name="Google Shape;29;p104"/>
          <p:cNvSpPr txBox="1">
            <a:spLocks noGrp="1"/>
          </p:cNvSpPr>
          <p:nvPr>
            <p:ph type="title"/>
          </p:nvPr>
        </p:nvSpPr>
        <p:spPr>
          <a:xfrm>
            <a:off x="729450" y="1322450"/>
            <a:ext cx="7688400" cy="1518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30" name="Google Shape;30;p104"/>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
        <p:cNvGrpSpPr/>
        <p:nvPr/>
      </p:nvGrpSpPr>
      <p:grpSpPr>
        <a:xfrm>
          <a:off x="0" y="0"/>
          <a:ext cx="0" cy="0"/>
          <a:chOff x="0" y="0"/>
          <a:chExt cx="0" cy="0"/>
        </a:xfrm>
      </p:grpSpPr>
      <p:sp>
        <p:nvSpPr>
          <p:cNvPr id="32" name="Google Shape;32;p105"/>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3" name="Google Shape;33;p105"/>
          <p:cNvGrpSpPr/>
          <p:nvPr/>
        </p:nvGrpSpPr>
        <p:grpSpPr>
          <a:xfrm>
            <a:off x="830392" y="1191256"/>
            <a:ext cx="745763" cy="45826"/>
            <a:chOff x="4580561" y="2589004"/>
            <a:chExt cx="1064464" cy="25200"/>
          </a:xfrm>
        </p:grpSpPr>
        <p:sp>
          <p:nvSpPr>
            <p:cNvPr id="34" name="Google Shape;34;p105"/>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105"/>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6" name="Google Shape;36;p105"/>
          <p:cNvSpPr txBox="1">
            <a:spLocks noGrp="1"/>
          </p:cNvSpPr>
          <p:nvPr>
            <p:ph type="title"/>
          </p:nvPr>
        </p:nvSpPr>
        <p:spPr>
          <a:xfrm>
            <a:off x="729450" y="1318650"/>
            <a:ext cx="7688400" cy="535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atin typeface="+mj-lt"/>
              </a:defRPr>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dirty="0"/>
          </a:p>
        </p:txBody>
      </p:sp>
      <p:sp>
        <p:nvSpPr>
          <p:cNvPr id="37" name="Google Shape;37;p105"/>
          <p:cNvSpPr txBox="1">
            <a:spLocks noGrp="1"/>
          </p:cNvSpPr>
          <p:nvPr>
            <p:ph type="body" idx="1"/>
          </p:nvPr>
        </p:nvSpPr>
        <p:spPr>
          <a:xfrm>
            <a:off x="729325" y="2078875"/>
            <a:ext cx="3774300" cy="22611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atin typeface="+mj-lt"/>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dirty="0"/>
          </a:p>
        </p:txBody>
      </p:sp>
      <p:sp>
        <p:nvSpPr>
          <p:cNvPr id="38" name="Google Shape;38;p105"/>
          <p:cNvSpPr txBox="1">
            <a:spLocks noGrp="1"/>
          </p:cNvSpPr>
          <p:nvPr>
            <p:ph type="body" idx="2"/>
          </p:nvPr>
        </p:nvSpPr>
        <p:spPr>
          <a:xfrm>
            <a:off x="4643604" y="2078875"/>
            <a:ext cx="3774300" cy="22611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atin typeface="+mj-lt"/>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dirty="0"/>
          </a:p>
        </p:txBody>
      </p:sp>
      <p:sp>
        <p:nvSpPr>
          <p:cNvPr id="39" name="Google Shape;39;p105"/>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0"/>
        <p:cNvGrpSpPr/>
        <p:nvPr/>
      </p:nvGrpSpPr>
      <p:grpSpPr>
        <a:xfrm>
          <a:off x="0" y="0"/>
          <a:ext cx="0" cy="0"/>
          <a:chOff x="0" y="0"/>
          <a:chExt cx="0" cy="0"/>
        </a:xfrm>
      </p:grpSpPr>
      <p:sp>
        <p:nvSpPr>
          <p:cNvPr id="41" name="Google Shape;41;p106"/>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2" name="Google Shape;42;p106"/>
          <p:cNvGrpSpPr/>
          <p:nvPr/>
        </p:nvGrpSpPr>
        <p:grpSpPr>
          <a:xfrm>
            <a:off x="830392" y="1191256"/>
            <a:ext cx="745763" cy="45826"/>
            <a:chOff x="4580561" y="2589004"/>
            <a:chExt cx="1064464" cy="25200"/>
          </a:xfrm>
        </p:grpSpPr>
        <p:sp>
          <p:nvSpPr>
            <p:cNvPr id="43" name="Google Shape;43;p106"/>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06"/>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5" name="Google Shape;45;p106"/>
          <p:cNvSpPr txBox="1">
            <a:spLocks noGrp="1"/>
          </p:cNvSpPr>
          <p:nvPr>
            <p:ph type="title"/>
          </p:nvPr>
        </p:nvSpPr>
        <p:spPr>
          <a:xfrm>
            <a:off x="729450" y="1318650"/>
            <a:ext cx="7688400" cy="535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46" name="Google Shape;46;p106"/>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107"/>
          <p:cNvSpPr/>
          <p:nvPr/>
        </p:nvSpPr>
        <p:spPr>
          <a:xfrm>
            <a:off x="0" y="0"/>
            <a:ext cx="9144000" cy="4878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9" name="Google Shape;49;p107"/>
          <p:cNvGrpSpPr/>
          <p:nvPr/>
        </p:nvGrpSpPr>
        <p:grpSpPr>
          <a:xfrm>
            <a:off x="830392" y="1191256"/>
            <a:ext cx="745763" cy="45826"/>
            <a:chOff x="4580561" y="2589004"/>
            <a:chExt cx="1064464" cy="25200"/>
          </a:xfrm>
        </p:grpSpPr>
        <p:sp>
          <p:nvSpPr>
            <p:cNvPr id="50" name="Google Shape;50;p107"/>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107"/>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2" name="Google Shape;52;p107"/>
          <p:cNvSpPr txBox="1">
            <a:spLocks noGrp="1"/>
          </p:cNvSpPr>
          <p:nvPr>
            <p:ph type="title"/>
          </p:nvPr>
        </p:nvSpPr>
        <p:spPr>
          <a:xfrm>
            <a:off x="730000" y="1318650"/>
            <a:ext cx="3300900" cy="13815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53" name="Google Shape;53;p107"/>
          <p:cNvSpPr txBox="1">
            <a:spLocks noGrp="1"/>
          </p:cNvSpPr>
          <p:nvPr>
            <p:ph type="body" idx="1"/>
          </p:nvPr>
        </p:nvSpPr>
        <p:spPr>
          <a:xfrm>
            <a:off x="721225" y="2781725"/>
            <a:ext cx="3300900" cy="15975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54" name="Google Shape;54;p107"/>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55"/>
        <p:cNvGrpSpPr/>
        <p:nvPr/>
      </p:nvGrpSpPr>
      <p:grpSpPr>
        <a:xfrm>
          <a:off x="0" y="0"/>
          <a:ext cx="0" cy="0"/>
          <a:chOff x="0" y="0"/>
          <a:chExt cx="0" cy="0"/>
        </a:xfrm>
      </p:grpSpPr>
      <p:grpSp>
        <p:nvGrpSpPr>
          <p:cNvPr id="56" name="Google Shape;56;p108"/>
          <p:cNvGrpSpPr/>
          <p:nvPr/>
        </p:nvGrpSpPr>
        <p:grpSpPr>
          <a:xfrm>
            <a:off x="830392" y="4169130"/>
            <a:ext cx="745763" cy="45826"/>
            <a:chOff x="4580561" y="2589004"/>
            <a:chExt cx="1064464" cy="25200"/>
          </a:xfrm>
        </p:grpSpPr>
        <p:sp>
          <p:nvSpPr>
            <p:cNvPr id="57" name="Google Shape;57;p108"/>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58;p108"/>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9" name="Google Shape;59;p108"/>
          <p:cNvSpPr txBox="1">
            <a:spLocks noGrp="1"/>
          </p:cNvSpPr>
          <p:nvPr>
            <p:ph type="title"/>
          </p:nvPr>
        </p:nvSpPr>
        <p:spPr>
          <a:xfrm>
            <a:off x="729450" y="864300"/>
            <a:ext cx="7021200" cy="29850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Clr>
                <a:schemeClr val="lt1"/>
              </a:buClr>
              <a:buSzPts val="3600"/>
              <a:buNone/>
              <a:defRPr sz="3600">
                <a:solidFill>
                  <a:schemeClr val="lt1"/>
                </a:solidFill>
              </a:defRPr>
            </a:lvl2pPr>
            <a:lvl3pPr lvl="2" algn="l">
              <a:lnSpc>
                <a:spcPct val="100000"/>
              </a:lnSpc>
              <a:spcBef>
                <a:spcPts val="0"/>
              </a:spcBef>
              <a:spcAft>
                <a:spcPts val="0"/>
              </a:spcAft>
              <a:buClr>
                <a:schemeClr val="lt1"/>
              </a:buClr>
              <a:buSzPts val="3600"/>
              <a:buNone/>
              <a:defRPr sz="3600">
                <a:solidFill>
                  <a:schemeClr val="lt1"/>
                </a:solidFill>
              </a:defRPr>
            </a:lvl3pPr>
            <a:lvl4pPr lvl="3" algn="l">
              <a:lnSpc>
                <a:spcPct val="100000"/>
              </a:lnSpc>
              <a:spcBef>
                <a:spcPts val="0"/>
              </a:spcBef>
              <a:spcAft>
                <a:spcPts val="0"/>
              </a:spcAft>
              <a:buClr>
                <a:schemeClr val="lt1"/>
              </a:buClr>
              <a:buSzPts val="3600"/>
              <a:buNone/>
              <a:defRPr sz="3600">
                <a:solidFill>
                  <a:schemeClr val="lt1"/>
                </a:solidFill>
              </a:defRPr>
            </a:lvl4pPr>
            <a:lvl5pPr lvl="4" algn="l">
              <a:lnSpc>
                <a:spcPct val="100000"/>
              </a:lnSpc>
              <a:spcBef>
                <a:spcPts val="0"/>
              </a:spcBef>
              <a:spcAft>
                <a:spcPts val="0"/>
              </a:spcAft>
              <a:buClr>
                <a:schemeClr val="lt1"/>
              </a:buClr>
              <a:buSzPts val="3600"/>
              <a:buNone/>
              <a:defRPr sz="3600">
                <a:solidFill>
                  <a:schemeClr val="lt1"/>
                </a:solidFill>
              </a:defRPr>
            </a:lvl5pPr>
            <a:lvl6pPr lvl="5" algn="l">
              <a:lnSpc>
                <a:spcPct val="100000"/>
              </a:lnSpc>
              <a:spcBef>
                <a:spcPts val="0"/>
              </a:spcBef>
              <a:spcAft>
                <a:spcPts val="0"/>
              </a:spcAft>
              <a:buClr>
                <a:schemeClr val="lt1"/>
              </a:buClr>
              <a:buSzPts val="3600"/>
              <a:buNone/>
              <a:defRPr sz="3600">
                <a:solidFill>
                  <a:schemeClr val="lt1"/>
                </a:solidFill>
              </a:defRPr>
            </a:lvl6pPr>
            <a:lvl7pPr lvl="6" algn="l">
              <a:lnSpc>
                <a:spcPct val="100000"/>
              </a:lnSpc>
              <a:spcBef>
                <a:spcPts val="0"/>
              </a:spcBef>
              <a:spcAft>
                <a:spcPts val="0"/>
              </a:spcAft>
              <a:buClr>
                <a:schemeClr val="lt1"/>
              </a:buClr>
              <a:buSzPts val="3600"/>
              <a:buNone/>
              <a:defRPr sz="3600">
                <a:solidFill>
                  <a:schemeClr val="lt1"/>
                </a:solidFill>
              </a:defRPr>
            </a:lvl7pPr>
            <a:lvl8pPr lvl="7" algn="l">
              <a:lnSpc>
                <a:spcPct val="100000"/>
              </a:lnSpc>
              <a:spcBef>
                <a:spcPts val="0"/>
              </a:spcBef>
              <a:spcAft>
                <a:spcPts val="0"/>
              </a:spcAft>
              <a:buClr>
                <a:schemeClr val="lt1"/>
              </a:buClr>
              <a:buSzPts val="3600"/>
              <a:buNone/>
              <a:defRPr sz="3600">
                <a:solidFill>
                  <a:schemeClr val="lt1"/>
                </a:solidFill>
              </a:defRPr>
            </a:lvl8pPr>
            <a:lvl9pPr lvl="8" algn="l">
              <a:lnSpc>
                <a:spcPct val="100000"/>
              </a:lnSpc>
              <a:spcBef>
                <a:spcPts val="0"/>
              </a:spcBef>
              <a:spcAft>
                <a:spcPts val="0"/>
              </a:spcAft>
              <a:buClr>
                <a:schemeClr val="lt1"/>
              </a:buClr>
              <a:buSzPts val="3600"/>
              <a:buNone/>
              <a:defRPr sz="3600">
                <a:solidFill>
                  <a:schemeClr val="lt1"/>
                </a:solidFill>
              </a:defRPr>
            </a:lvl9pPr>
          </a:lstStyle>
          <a:p>
            <a:endParaRPr/>
          </a:p>
        </p:txBody>
      </p:sp>
      <p:sp>
        <p:nvSpPr>
          <p:cNvPr id="60" name="Google Shape;60;p108"/>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
        <p:cNvGrpSpPr/>
        <p:nvPr/>
      </p:nvGrpSpPr>
      <p:grpSpPr>
        <a:xfrm>
          <a:off x="0" y="0"/>
          <a:ext cx="0" cy="0"/>
          <a:chOff x="0" y="0"/>
          <a:chExt cx="0" cy="0"/>
        </a:xfrm>
      </p:grpSpPr>
      <p:sp>
        <p:nvSpPr>
          <p:cNvPr id="62" name="Google Shape;62;p109"/>
          <p:cNvSpPr/>
          <p:nvPr/>
        </p:nvSpPr>
        <p:spPr>
          <a:xfrm>
            <a:off x="0" y="0"/>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 name="Google Shape;63;p109"/>
          <p:cNvGrpSpPr/>
          <p:nvPr/>
        </p:nvGrpSpPr>
        <p:grpSpPr>
          <a:xfrm>
            <a:off x="830392" y="1191256"/>
            <a:ext cx="745763" cy="45826"/>
            <a:chOff x="4580561" y="2589004"/>
            <a:chExt cx="1064464" cy="25200"/>
          </a:xfrm>
        </p:grpSpPr>
        <p:sp>
          <p:nvSpPr>
            <p:cNvPr id="64" name="Google Shape;64;p109"/>
            <p:cNvSpPr/>
            <p:nvPr/>
          </p:nvSpPr>
          <p:spPr>
            <a:xfrm rot="-5400000">
              <a:off x="5366325" y="2335504"/>
              <a:ext cx="25200" cy="532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 name="Google Shape;65;p109"/>
            <p:cNvSpPr/>
            <p:nvPr/>
          </p:nvSpPr>
          <p:spPr>
            <a:xfrm rot="-5400000">
              <a:off x="4836311" y="2333254"/>
              <a:ext cx="25200" cy="5367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66" name="Google Shape;66;p109"/>
          <p:cNvSpPr txBox="1">
            <a:spLocks noGrp="1"/>
          </p:cNvSpPr>
          <p:nvPr>
            <p:ph type="title"/>
          </p:nvPr>
        </p:nvSpPr>
        <p:spPr>
          <a:xfrm>
            <a:off x="730000" y="1318650"/>
            <a:ext cx="3300900" cy="16872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600"/>
              <a:buNone/>
              <a:defRPr sz="2600"/>
            </a:lvl1pPr>
            <a:lvl2pPr lvl="1" algn="l">
              <a:lnSpc>
                <a:spcPct val="100000"/>
              </a:lnSpc>
              <a:spcBef>
                <a:spcPts val="0"/>
              </a:spcBef>
              <a:spcAft>
                <a:spcPts val="0"/>
              </a:spcAft>
              <a:buSzPts val="2600"/>
              <a:buNone/>
              <a:defRPr sz="2600"/>
            </a:lvl2pPr>
            <a:lvl3pPr lvl="2" algn="l">
              <a:lnSpc>
                <a:spcPct val="100000"/>
              </a:lnSpc>
              <a:spcBef>
                <a:spcPts val="0"/>
              </a:spcBef>
              <a:spcAft>
                <a:spcPts val="0"/>
              </a:spcAft>
              <a:buSzPts val="2600"/>
              <a:buNone/>
              <a:defRPr sz="2600"/>
            </a:lvl3pPr>
            <a:lvl4pPr lvl="3" algn="l">
              <a:lnSpc>
                <a:spcPct val="100000"/>
              </a:lnSpc>
              <a:spcBef>
                <a:spcPts val="0"/>
              </a:spcBef>
              <a:spcAft>
                <a:spcPts val="0"/>
              </a:spcAft>
              <a:buSzPts val="2600"/>
              <a:buNone/>
              <a:defRPr sz="2600"/>
            </a:lvl4pPr>
            <a:lvl5pPr lvl="4" algn="l">
              <a:lnSpc>
                <a:spcPct val="100000"/>
              </a:lnSpc>
              <a:spcBef>
                <a:spcPts val="0"/>
              </a:spcBef>
              <a:spcAft>
                <a:spcPts val="0"/>
              </a:spcAft>
              <a:buSzPts val="2600"/>
              <a:buNone/>
              <a:defRPr sz="2600"/>
            </a:lvl5pPr>
            <a:lvl6pPr lvl="5" algn="l">
              <a:lnSpc>
                <a:spcPct val="100000"/>
              </a:lnSpc>
              <a:spcBef>
                <a:spcPts val="0"/>
              </a:spcBef>
              <a:spcAft>
                <a:spcPts val="0"/>
              </a:spcAft>
              <a:buSzPts val="2600"/>
              <a:buNone/>
              <a:defRPr sz="2600"/>
            </a:lvl6pPr>
            <a:lvl7pPr lvl="6" algn="l">
              <a:lnSpc>
                <a:spcPct val="100000"/>
              </a:lnSpc>
              <a:spcBef>
                <a:spcPts val="0"/>
              </a:spcBef>
              <a:spcAft>
                <a:spcPts val="0"/>
              </a:spcAft>
              <a:buSzPts val="2600"/>
              <a:buNone/>
              <a:defRPr sz="2600"/>
            </a:lvl7pPr>
            <a:lvl8pPr lvl="7" algn="l">
              <a:lnSpc>
                <a:spcPct val="100000"/>
              </a:lnSpc>
              <a:spcBef>
                <a:spcPts val="0"/>
              </a:spcBef>
              <a:spcAft>
                <a:spcPts val="0"/>
              </a:spcAft>
              <a:buSzPts val="2600"/>
              <a:buNone/>
              <a:defRPr sz="2600"/>
            </a:lvl8pPr>
            <a:lvl9pPr lvl="8" algn="l">
              <a:lnSpc>
                <a:spcPct val="100000"/>
              </a:lnSpc>
              <a:spcBef>
                <a:spcPts val="0"/>
              </a:spcBef>
              <a:spcAft>
                <a:spcPts val="0"/>
              </a:spcAft>
              <a:buSzPts val="2600"/>
              <a:buNone/>
              <a:defRPr sz="2600"/>
            </a:lvl9pPr>
          </a:lstStyle>
          <a:p>
            <a:endParaRPr/>
          </a:p>
        </p:txBody>
      </p:sp>
      <p:sp>
        <p:nvSpPr>
          <p:cNvPr id="67" name="Google Shape;67;p109"/>
          <p:cNvSpPr txBox="1">
            <a:spLocks noGrp="1"/>
          </p:cNvSpPr>
          <p:nvPr>
            <p:ph type="subTitle" idx="1"/>
          </p:nvPr>
        </p:nvSpPr>
        <p:spPr>
          <a:xfrm>
            <a:off x="724950" y="3161525"/>
            <a:ext cx="3300900" cy="759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1600"/>
              <a:buNone/>
              <a:defRPr sz="1600"/>
            </a:lvl1pPr>
            <a:lvl2pPr lvl="1" algn="l">
              <a:lnSpc>
                <a:spcPct val="100000"/>
              </a:lnSpc>
              <a:spcBef>
                <a:spcPts val="0"/>
              </a:spcBef>
              <a:spcAft>
                <a:spcPts val="0"/>
              </a:spcAft>
              <a:buSzPts val="1600"/>
              <a:buNone/>
              <a:defRPr sz="1600"/>
            </a:lvl2pPr>
            <a:lvl3pPr lvl="2" algn="l">
              <a:lnSpc>
                <a:spcPct val="100000"/>
              </a:lnSpc>
              <a:spcBef>
                <a:spcPts val="0"/>
              </a:spcBef>
              <a:spcAft>
                <a:spcPts val="0"/>
              </a:spcAft>
              <a:buSzPts val="1600"/>
              <a:buNone/>
              <a:defRPr sz="1600"/>
            </a:lvl3pPr>
            <a:lvl4pPr lvl="3" algn="l">
              <a:lnSpc>
                <a:spcPct val="100000"/>
              </a:lnSpc>
              <a:spcBef>
                <a:spcPts val="0"/>
              </a:spcBef>
              <a:spcAft>
                <a:spcPts val="0"/>
              </a:spcAft>
              <a:buSzPts val="1600"/>
              <a:buNone/>
              <a:defRPr sz="1600"/>
            </a:lvl4pPr>
            <a:lvl5pPr lvl="4" algn="l">
              <a:lnSpc>
                <a:spcPct val="100000"/>
              </a:lnSpc>
              <a:spcBef>
                <a:spcPts val="0"/>
              </a:spcBef>
              <a:spcAft>
                <a:spcPts val="0"/>
              </a:spcAft>
              <a:buSzPts val="1600"/>
              <a:buNone/>
              <a:defRPr sz="1600"/>
            </a:lvl5pPr>
            <a:lvl6pPr lvl="5" algn="l">
              <a:lnSpc>
                <a:spcPct val="100000"/>
              </a:lnSpc>
              <a:spcBef>
                <a:spcPts val="0"/>
              </a:spcBef>
              <a:spcAft>
                <a:spcPts val="0"/>
              </a:spcAft>
              <a:buSzPts val="1600"/>
              <a:buNone/>
              <a:defRPr sz="1600"/>
            </a:lvl6pPr>
            <a:lvl7pPr lvl="6" algn="l">
              <a:lnSpc>
                <a:spcPct val="100000"/>
              </a:lnSpc>
              <a:spcBef>
                <a:spcPts val="0"/>
              </a:spcBef>
              <a:spcAft>
                <a:spcPts val="0"/>
              </a:spcAft>
              <a:buSzPts val="1600"/>
              <a:buNone/>
              <a:defRPr sz="1600"/>
            </a:lvl7pPr>
            <a:lvl8pPr lvl="7" algn="l">
              <a:lnSpc>
                <a:spcPct val="100000"/>
              </a:lnSpc>
              <a:spcBef>
                <a:spcPts val="0"/>
              </a:spcBef>
              <a:spcAft>
                <a:spcPts val="0"/>
              </a:spcAft>
              <a:buSzPts val="1600"/>
              <a:buNone/>
              <a:defRPr sz="1600"/>
            </a:lvl8pPr>
            <a:lvl9pPr lvl="8" algn="l">
              <a:lnSpc>
                <a:spcPct val="100000"/>
              </a:lnSpc>
              <a:spcBef>
                <a:spcPts val="0"/>
              </a:spcBef>
              <a:spcAft>
                <a:spcPts val="0"/>
              </a:spcAft>
              <a:buSzPts val="1600"/>
              <a:buNone/>
              <a:defRPr sz="1600"/>
            </a:lvl9pPr>
          </a:lstStyle>
          <a:p>
            <a:endParaRPr/>
          </a:p>
        </p:txBody>
      </p:sp>
      <p:sp>
        <p:nvSpPr>
          <p:cNvPr id="68" name="Google Shape;68;p109"/>
          <p:cNvSpPr txBox="1">
            <a:spLocks noGrp="1"/>
          </p:cNvSpPr>
          <p:nvPr>
            <p:ph type="body" idx="2"/>
          </p:nvPr>
        </p:nvSpPr>
        <p:spPr>
          <a:xfrm>
            <a:off x="5174225" y="1352625"/>
            <a:ext cx="3374400" cy="30255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SzPts val="1300"/>
              <a:buChar char="●"/>
              <a:defRPr/>
            </a:lvl1pPr>
            <a:lvl2pPr marL="914400" lvl="1" indent="-298450" algn="l">
              <a:lnSpc>
                <a:spcPct val="115000"/>
              </a:lnSpc>
              <a:spcBef>
                <a:spcPts val="0"/>
              </a:spcBef>
              <a:spcAft>
                <a:spcPts val="0"/>
              </a:spcAft>
              <a:buSzPts val="1100"/>
              <a:buChar char="○"/>
              <a:defRPr/>
            </a:lvl2pPr>
            <a:lvl3pPr marL="1371600" lvl="2" indent="-298450" algn="l">
              <a:lnSpc>
                <a:spcPct val="115000"/>
              </a:lnSpc>
              <a:spcBef>
                <a:spcPts val="0"/>
              </a:spcBef>
              <a:spcAft>
                <a:spcPts val="0"/>
              </a:spcAft>
              <a:buSzPts val="1100"/>
              <a:buChar char="■"/>
              <a:defRPr/>
            </a:lvl3pPr>
            <a:lvl4pPr marL="1828800" lvl="3" indent="-298450" algn="l">
              <a:lnSpc>
                <a:spcPct val="115000"/>
              </a:lnSpc>
              <a:spcBef>
                <a:spcPts val="0"/>
              </a:spcBef>
              <a:spcAft>
                <a:spcPts val="0"/>
              </a:spcAft>
              <a:buSzPts val="1100"/>
              <a:buChar char="●"/>
              <a:defRPr/>
            </a:lvl4pPr>
            <a:lvl5pPr marL="2286000" lvl="4" indent="-298450" algn="l">
              <a:lnSpc>
                <a:spcPct val="115000"/>
              </a:lnSpc>
              <a:spcBef>
                <a:spcPts val="0"/>
              </a:spcBef>
              <a:spcAft>
                <a:spcPts val="0"/>
              </a:spcAft>
              <a:buSzPts val="1100"/>
              <a:buChar char="○"/>
              <a:defRPr/>
            </a:lvl5pPr>
            <a:lvl6pPr marL="2743200" lvl="5" indent="-298450" algn="l">
              <a:lnSpc>
                <a:spcPct val="115000"/>
              </a:lnSpc>
              <a:spcBef>
                <a:spcPts val="0"/>
              </a:spcBef>
              <a:spcAft>
                <a:spcPts val="0"/>
              </a:spcAft>
              <a:buSzPts val="1100"/>
              <a:buChar char="■"/>
              <a:defRPr/>
            </a:lvl6pPr>
            <a:lvl7pPr marL="3200400" lvl="6" indent="-298450" algn="l">
              <a:lnSpc>
                <a:spcPct val="115000"/>
              </a:lnSpc>
              <a:spcBef>
                <a:spcPts val="0"/>
              </a:spcBef>
              <a:spcAft>
                <a:spcPts val="0"/>
              </a:spcAft>
              <a:buSzPts val="1100"/>
              <a:buChar char="●"/>
              <a:defRPr/>
            </a:lvl7pPr>
            <a:lvl8pPr marL="3657600" lvl="7" indent="-298450" algn="l">
              <a:lnSpc>
                <a:spcPct val="115000"/>
              </a:lnSpc>
              <a:spcBef>
                <a:spcPts val="0"/>
              </a:spcBef>
              <a:spcAft>
                <a:spcPts val="0"/>
              </a:spcAft>
              <a:buSzPts val="1100"/>
              <a:buChar char="○"/>
              <a:defRPr/>
            </a:lvl8pPr>
            <a:lvl9pPr marL="4114800" lvl="8" indent="-298450" algn="l">
              <a:lnSpc>
                <a:spcPct val="115000"/>
              </a:lnSpc>
              <a:spcBef>
                <a:spcPts val="0"/>
              </a:spcBef>
              <a:spcAft>
                <a:spcPts val="0"/>
              </a:spcAft>
              <a:buSzPts val="1100"/>
              <a:buChar char="■"/>
              <a:defRPr/>
            </a:lvl9pPr>
          </a:lstStyle>
          <a:p>
            <a:endParaRPr/>
          </a:p>
        </p:txBody>
      </p:sp>
      <p:sp>
        <p:nvSpPr>
          <p:cNvPr id="69" name="Google Shape;69;p109"/>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70"/>
        <p:cNvGrpSpPr/>
        <p:nvPr/>
      </p:nvGrpSpPr>
      <p:grpSpPr>
        <a:xfrm>
          <a:off x="0" y="0"/>
          <a:ext cx="0" cy="0"/>
          <a:chOff x="0" y="0"/>
          <a:chExt cx="0" cy="0"/>
        </a:xfrm>
      </p:grpSpPr>
      <p:sp>
        <p:nvSpPr>
          <p:cNvPr id="71" name="Google Shape;71;p110"/>
          <p:cNvSpPr txBox="1">
            <a:spLocks noGrp="1"/>
          </p:cNvSpPr>
          <p:nvPr>
            <p:ph type="body" idx="1"/>
          </p:nvPr>
        </p:nvSpPr>
        <p:spPr>
          <a:xfrm>
            <a:off x="724950" y="4372551"/>
            <a:ext cx="7697400" cy="4605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300"/>
              <a:buNone/>
              <a:defRPr/>
            </a:lvl1pPr>
          </a:lstStyle>
          <a:p>
            <a:endParaRPr/>
          </a:p>
        </p:txBody>
      </p:sp>
      <p:sp>
        <p:nvSpPr>
          <p:cNvPr id="72" name="Google Shape;72;p110"/>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73"/>
        <p:cNvGrpSpPr/>
        <p:nvPr/>
      </p:nvGrpSpPr>
      <p:grpSpPr>
        <a:xfrm>
          <a:off x="0" y="0"/>
          <a:ext cx="0" cy="0"/>
          <a:chOff x="0" y="0"/>
          <a:chExt cx="0" cy="0"/>
        </a:xfrm>
      </p:grpSpPr>
      <p:grpSp>
        <p:nvGrpSpPr>
          <p:cNvPr id="74" name="Google Shape;74;p111"/>
          <p:cNvGrpSpPr/>
          <p:nvPr/>
        </p:nvGrpSpPr>
        <p:grpSpPr>
          <a:xfrm>
            <a:off x="830392" y="4169130"/>
            <a:ext cx="745763" cy="45826"/>
            <a:chOff x="4580561" y="2589004"/>
            <a:chExt cx="1064464" cy="25200"/>
          </a:xfrm>
        </p:grpSpPr>
        <p:sp>
          <p:nvSpPr>
            <p:cNvPr id="75" name="Google Shape;75;p111"/>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111"/>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77" name="Google Shape;77;p111"/>
          <p:cNvSpPr txBox="1">
            <a:spLocks noGrp="1"/>
          </p:cNvSpPr>
          <p:nvPr>
            <p:ph type="title" hasCustomPrompt="1"/>
          </p:nvPr>
        </p:nvSpPr>
        <p:spPr>
          <a:xfrm>
            <a:off x="729450" y="733950"/>
            <a:ext cx="7688400" cy="1244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8000"/>
              <a:buNone/>
              <a:defRPr sz="8000">
                <a:solidFill>
                  <a:schemeClr val="lt1"/>
                </a:solidFill>
              </a:defRPr>
            </a:lvl1pPr>
            <a:lvl2pPr lvl="1" algn="l">
              <a:lnSpc>
                <a:spcPct val="100000"/>
              </a:lnSpc>
              <a:spcBef>
                <a:spcPts val="0"/>
              </a:spcBef>
              <a:spcAft>
                <a:spcPts val="0"/>
              </a:spcAft>
              <a:buClr>
                <a:schemeClr val="lt1"/>
              </a:buClr>
              <a:buSzPts val="8000"/>
              <a:buNone/>
              <a:defRPr sz="8000">
                <a:solidFill>
                  <a:schemeClr val="lt1"/>
                </a:solidFill>
              </a:defRPr>
            </a:lvl2pPr>
            <a:lvl3pPr lvl="2" algn="l">
              <a:lnSpc>
                <a:spcPct val="100000"/>
              </a:lnSpc>
              <a:spcBef>
                <a:spcPts val="0"/>
              </a:spcBef>
              <a:spcAft>
                <a:spcPts val="0"/>
              </a:spcAft>
              <a:buClr>
                <a:schemeClr val="lt1"/>
              </a:buClr>
              <a:buSzPts val="8000"/>
              <a:buNone/>
              <a:defRPr sz="8000">
                <a:solidFill>
                  <a:schemeClr val="lt1"/>
                </a:solidFill>
              </a:defRPr>
            </a:lvl3pPr>
            <a:lvl4pPr lvl="3" algn="l">
              <a:lnSpc>
                <a:spcPct val="100000"/>
              </a:lnSpc>
              <a:spcBef>
                <a:spcPts val="0"/>
              </a:spcBef>
              <a:spcAft>
                <a:spcPts val="0"/>
              </a:spcAft>
              <a:buClr>
                <a:schemeClr val="lt1"/>
              </a:buClr>
              <a:buSzPts val="8000"/>
              <a:buNone/>
              <a:defRPr sz="8000">
                <a:solidFill>
                  <a:schemeClr val="lt1"/>
                </a:solidFill>
              </a:defRPr>
            </a:lvl4pPr>
            <a:lvl5pPr lvl="4" algn="l">
              <a:lnSpc>
                <a:spcPct val="100000"/>
              </a:lnSpc>
              <a:spcBef>
                <a:spcPts val="0"/>
              </a:spcBef>
              <a:spcAft>
                <a:spcPts val="0"/>
              </a:spcAft>
              <a:buClr>
                <a:schemeClr val="lt1"/>
              </a:buClr>
              <a:buSzPts val="8000"/>
              <a:buNone/>
              <a:defRPr sz="8000">
                <a:solidFill>
                  <a:schemeClr val="lt1"/>
                </a:solidFill>
              </a:defRPr>
            </a:lvl5pPr>
            <a:lvl6pPr lvl="5" algn="l">
              <a:lnSpc>
                <a:spcPct val="100000"/>
              </a:lnSpc>
              <a:spcBef>
                <a:spcPts val="0"/>
              </a:spcBef>
              <a:spcAft>
                <a:spcPts val="0"/>
              </a:spcAft>
              <a:buClr>
                <a:schemeClr val="lt1"/>
              </a:buClr>
              <a:buSzPts val="8000"/>
              <a:buNone/>
              <a:defRPr sz="8000">
                <a:solidFill>
                  <a:schemeClr val="lt1"/>
                </a:solidFill>
              </a:defRPr>
            </a:lvl6pPr>
            <a:lvl7pPr lvl="6" algn="l">
              <a:lnSpc>
                <a:spcPct val="100000"/>
              </a:lnSpc>
              <a:spcBef>
                <a:spcPts val="0"/>
              </a:spcBef>
              <a:spcAft>
                <a:spcPts val="0"/>
              </a:spcAft>
              <a:buClr>
                <a:schemeClr val="lt1"/>
              </a:buClr>
              <a:buSzPts val="8000"/>
              <a:buNone/>
              <a:defRPr sz="8000">
                <a:solidFill>
                  <a:schemeClr val="lt1"/>
                </a:solidFill>
              </a:defRPr>
            </a:lvl7pPr>
            <a:lvl8pPr lvl="7" algn="l">
              <a:lnSpc>
                <a:spcPct val="100000"/>
              </a:lnSpc>
              <a:spcBef>
                <a:spcPts val="0"/>
              </a:spcBef>
              <a:spcAft>
                <a:spcPts val="0"/>
              </a:spcAft>
              <a:buClr>
                <a:schemeClr val="lt1"/>
              </a:buClr>
              <a:buSzPts val="8000"/>
              <a:buNone/>
              <a:defRPr sz="8000">
                <a:solidFill>
                  <a:schemeClr val="lt1"/>
                </a:solidFill>
              </a:defRPr>
            </a:lvl8pPr>
            <a:lvl9pPr lvl="8" algn="l">
              <a:lnSpc>
                <a:spcPct val="100000"/>
              </a:lnSpc>
              <a:spcBef>
                <a:spcPts val="0"/>
              </a:spcBef>
              <a:spcAft>
                <a:spcPts val="0"/>
              </a:spcAft>
              <a:buClr>
                <a:schemeClr val="lt1"/>
              </a:buClr>
              <a:buSzPts val="8000"/>
              <a:buNone/>
              <a:defRPr sz="8000">
                <a:solidFill>
                  <a:schemeClr val="lt1"/>
                </a:solidFill>
              </a:defRPr>
            </a:lvl9pPr>
          </a:lstStyle>
          <a:p>
            <a:r>
              <a:t>xx%</a:t>
            </a:r>
          </a:p>
        </p:txBody>
      </p:sp>
      <p:sp>
        <p:nvSpPr>
          <p:cNvPr id="78" name="Google Shape;78;p111"/>
          <p:cNvSpPr txBox="1">
            <a:spLocks noGrp="1"/>
          </p:cNvSpPr>
          <p:nvPr>
            <p:ph type="body" idx="1"/>
          </p:nvPr>
        </p:nvSpPr>
        <p:spPr>
          <a:xfrm>
            <a:off x="729450" y="2272888"/>
            <a:ext cx="7688400" cy="1580400"/>
          </a:xfrm>
          <a:prstGeom prst="rect">
            <a:avLst/>
          </a:prstGeom>
          <a:noFill/>
          <a:ln>
            <a:noFill/>
          </a:ln>
        </p:spPr>
        <p:txBody>
          <a:bodyPr spcFirstLastPara="1" wrap="square" lIns="91425" tIns="91425" rIns="91425" bIns="91425" anchor="t" anchorCtr="0">
            <a:normAutofit/>
          </a:bodyPr>
          <a:lstStyle>
            <a:lvl1pPr marL="457200" lvl="0" indent="-311150" algn="l">
              <a:lnSpc>
                <a:spcPct val="115000"/>
              </a:lnSpc>
              <a:spcBef>
                <a:spcPts val="0"/>
              </a:spcBef>
              <a:spcAft>
                <a:spcPts val="0"/>
              </a:spcAft>
              <a:buClr>
                <a:schemeClr val="lt1"/>
              </a:buClr>
              <a:buSzPts val="1300"/>
              <a:buChar char="●"/>
              <a:defRPr>
                <a:solidFill>
                  <a:schemeClr val="lt1"/>
                </a:solidFill>
              </a:defRPr>
            </a:lvl1pPr>
            <a:lvl2pPr marL="914400" lvl="1" indent="-298450" algn="l">
              <a:lnSpc>
                <a:spcPct val="115000"/>
              </a:lnSpc>
              <a:spcBef>
                <a:spcPts val="0"/>
              </a:spcBef>
              <a:spcAft>
                <a:spcPts val="0"/>
              </a:spcAft>
              <a:buClr>
                <a:schemeClr val="lt1"/>
              </a:buClr>
              <a:buSzPts val="1100"/>
              <a:buChar char="○"/>
              <a:defRPr>
                <a:solidFill>
                  <a:schemeClr val="lt1"/>
                </a:solidFill>
              </a:defRPr>
            </a:lvl2pPr>
            <a:lvl3pPr marL="1371600" lvl="2" indent="-298450" algn="l">
              <a:lnSpc>
                <a:spcPct val="115000"/>
              </a:lnSpc>
              <a:spcBef>
                <a:spcPts val="0"/>
              </a:spcBef>
              <a:spcAft>
                <a:spcPts val="0"/>
              </a:spcAft>
              <a:buClr>
                <a:schemeClr val="lt1"/>
              </a:buClr>
              <a:buSzPts val="1100"/>
              <a:buChar char="■"/>
              <a:defRPr>
                <a:solidFill>
                  <a:schemeClr val="lt1"/>
                </a:solidFill>
              </a:defRPr>
            </a:lvl3pPr>
            <a:lvl4pPr marL="1828800" lvl="3" indent="-298450" algn="l">
              <a:lnSpc>
                <a:spcPct val="115000"/>
              </a:lnSpc>
              <a:spcBef>
                <a:spcPts val="0"/>
              </a:spcBef>
              <a:spcAft>
                <a:spcPts val="0"/>
              </a:spcAft>
              <a:buClr>
                <a:schemeClr val="lt1"/>
              </a:buClr>
              <a:buSzPts val="1100"/>
              <a:buChar char="●"/>
              <a:defRPr>
                <a:solidFill>
                  <a:schemeClr val="lt1"/>
                </a:solidFill>
              </a:defRPr>
            </a:lvl4pPr>
            <a:lvl5pPr marL="2286000" lvl="4" indent="-298450" algn="l">
              <a:lnSpc>
                <a:spcPct val="115000"/>
              </a:lnSpc>
              <a:spcBef>
                <a:spcPts val="0"/>
              </a:spcBef>
              <a:spcAft>
                <a:spcPts val="0"/>
              </a:spcAft>
              <a:buClr>
                <a:schemeClr val="lt1"/>
              </a:buClr>
              <a:buSzPts val="1100"/>
              <a:buChar char="○"/>
              <a:defRPr>
                <a:solidFill>
                  <a:schemeClr val="lt1"/>
                </a:solidFill>
              </a:defRPr>
            </a:lvl5pPr>
            <a:lvl6pPr marL="2743200" lvl="5" indent="-298450" algn="l">
              <a:lnSpc>
                <a:spcPct val="115000"/>
              </a:lnSpc>
              <a:spcBef>
                <a:spcPts val="0"/>
              </a:spcBef>
              <a:spcAft>
                <a:spcPts val="0"/>
              </a:spcAft>
              <a:buClr>
                <a:schemeClr val="lt1"/>
              </a:buClr>
              <a:buSzPts val="1100"/>
              <a:buChar char="■"/>
              <a:defRPr>
                <a:solidFill>
                  <a:schemeClr val="lt1"/>
                </a:solidFill>
              </a:defRPr>
            </a:lvl6pPr>
            <a:lvl7pPr marL="3200400" lvl="6" indent="-298450" algn="l">
              <a:lnSpc>
                <a:spcPct val="115000"/>
              </a:lnSpc>
              <a:spcBef>
                <a:spcPts val="0"/>
              </a:spcBef>
              <a:spcAft>
                <a:spcPts val="0"/>
              </a:spcAft>
              <a:buClr>
                <a:schemeClr val="lt1"/>
              </a:buClr>
              <a:buSzPts val="1100"/>
              <a:buChar char="●"/>
              <a:defRPr>
                <a:solidFill>
                  <a:schemeClr val="lt1"/>
                </a:solidFill>
              </a:defRPr>
            </a:lvl7pPr>
            <a:lvl8pPr marL="3657600" lvl="7" indent="-298450" algn="l">
              <a:lnSpc>
                <a:spcPct val="115000"/>
              </a:lnSpc>
              <a:spcBef>
                <a:spcPts val="0"/>
              </a:spcBef>
              <a:spcAft>
                <a:spcPts val="0"/>
              </a:spcAft>
              <a:buClr>
                <a:schemeClr val="lt1"/>
              </a:buClr>
              <a:buSzPts val="1100"/>
              <a:buChar char="○"/>
              <a:defRPr>
                <a:solidFill>
                  <a:schemeClr val="lt1"/>
                </a:solidFill>
              </a:defRPr>
            </a:lvl8pPr>
            <a:lvl9pPr marL="4114800" lvl="8" indent="-298450" algn="l">
              <a:lnSpc>
                <a:spcPct val="115000"/>
              </a:lnSpc>
              <a:spcBef>
                <a:spcPts val="0"/>
              </a:spcBef>
              <a:spcAft>
                <a:spcPts val="0"/>
              </a:spcAft>
              <a:buClr>
                <a:schemeClr val="lt1"/>
              </a:buClr>
              <a:buSzPts val="1100"/>
              <a:buChar char="■"/>
              <a:defRPr>
                <a:solidFill>
                  <a:schemeClr val="lt1"/>
                </a:solidFill>
              </a:defRPr>
            </a:lvl9pPr>
          </a:lstStyle>
          <a:p>
            <a:endParaRPr/>
          </a:p>
        </p:txBody>
      </p:sp>
      <p:sp>
        <p:nvSpPr>
          <p:cNvPr id="79" name="Google Shape;79;p11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0"/>
        <p:cNvGrpSpPr/>
        <p:nvPr/>
      </p:nvGrpSpPr>
      <p:grpSpPr>
        <a:xfrm>
          <a:off x="0" y="0"/>
          <a:ext cx="0" cy="0"/>
          <a:chOff x="0" y="0"/>
          <a:chExt cx="0" cy="0"/>
        </a:xfrm>
      </p:grpSpPr>
      <p:sp>
        <p:nvSpPr>
          <p:cNvPr id="81" name="Google Shape;81;p112"/>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2"/>
                </a:solidFill>
                <a:latin typeface="Arial"/>
                <a:cs typeface="Arial"/>
              </a:defRPr>
            </a:lvl1pPr>
          </a:lstStyle>
          <a:p>
            <a:endParaRPr dirty="0"/>
          </a:p>
        </p:txBody>
      </p:sp>
      <p:sp>
        <p:nvSpPr>
          <p:cNvPr id="3" name="Holder 3"/>
          <p:cNvSpPr>
            <a:spLocks noGrp="1"/>
          </p:cNvSpPr>
          <p:nvPr>
            <p:ph type="body" idx="1"/>
          </p:nvPr>
        </p:nvSpPr>
        <p:spPr/>
        <p:txBody>
          <a:bodyPr lIns="0" tIns="0" rIns="0" bIns="0"/>
          <a:lstStyle>
            <a:lvl1pPr>
              <a:defRPr sz="2400" b="0" i="0">
                <a:solidFill>
                  <a:schemeClr val="bg2"/>
                </a:solidFill>
                <a:latin typeface="Arial"/>
                <a:cs typeface="Arial"/>
              </a:defRPr>
            </a:lvl1pPr>
          </a:lstStyle>
          <a:p>
            <a:endParaRPr dirty="0"/>
          </a:p>
        </p:txBody>
      </p:sp>
      <p:sp>
        <p:nvSpPr>
          <p:cNvPr id="4" name="Holder 4"/>
          <p:cNvSpPr>
            <a:spLocks noGrp="1"/>
          </p:cNvSpPr>
          <p:nvPr>
            <p:ph type="ftr" sz="quarter" idx="5"/>
          </p:nvPr>
        </p:nvSpPr>
        <p:spPr/>
        <p:txBody>
          <a:bodyPr lIns="0" tIns="0" rIns="0" bIns="0"/>
          <a:lstStyle>
            <a:lvl1pPr>
              <a:defRPr sz="1800" b="0" i="0">
                <a:solidFill>
                  <a:schemeClr val="bg1"/>
                </a:solidFill>
                <a:latin typeface="Arial"/>
                <a:cs typeface="Arial"/>
              </a:defRPr>
            </a:lvl1pPr>
          </a:lstStyle>
          <a:p>
            <a:pPr marL="12700">
              <a:lnSpc>
                <a:spcPts val="1920"/>
              </a:lnSpc>
            </a:pPr>
            <a:endParaRPr spc="-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2000" b="0" i="0">
                <a:solidFill>
                  <a:schemeClr val="bg1"/>
                </a:solidFill>
                <a:latin typeface="Arial"/>
                <a:cs typeface="Arial"/>
              </a:defRPr>
            </a:lvl1pPr>
          </a:lstStyle>
          <a:p>
            <a:pPr marL="25400">
              <a:lnSpc>
                <a:spcPts val="2120"/>
              </a:lnSpc>
            </a:pPr>
            <a:fld id="{81D60167-4931-47E6-BA6A-407CBD079E47}" type="slidenum">
              <a:rPr spc="-5" dirty="0"/>
              <a:t>‹#›</a:t>
            </a:fld>
            <a:endParaRPr spc="-5" dirty="0"/>
          </a:p>
        </p:txBody>
      </p:sp>
    </p:spTree>
    <p:extLst>
      <p:ext uri="{BB962C8B-B14F-4D97-AF65-F5344CB8AC3E}">
        <p14:creationId xmlns:p14="http://schemas.microsoft.com/office/powerpoint/2010/main" val="2006580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800" b="0" i="0">
                <a:solidFill>
                  <a:schemeClr val="bg1"/>
                </a:solidFill>
                <a:latin typeface="Arial"/>
                <a:cs typeface="Arial"/>
              </a:defRPr>
            </a:lvl1pPr>
          </a:lstStyle>
          <a:p>
            <a:pPr marL="12700">
              <a:lnSpc>
                <a:spcPts val="1920"/>
              </a:lnSpc>
            </a:pPr>
            <a:endParaRPr spc="-5"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defRPr sz="2000" b="0" i="0">
                <a:solidFill>
                  <a:schemeClr val="bg1"/>
                </a:solidFill>
                <a:latin typeface="Arial"/>
                <a:cs typeface="Arial"/>
              </a:defRPr>
            </a:lvl1pPr>
          </a:lstStyle>
          <a:p>
            <a:pPr marL="25400">
              <a:lnSpc>
                <a:spcPts val="2120"/>
              </a:lnSpc>
            </a:pPr>
            <a:fld id="{81D60167-4931-47E6-BA6A-407CBD079E47}" type="slidenum">
              <a:rPr spc="-5" dirty="0"/>
              <a:t>‹#›</a:t>
            </a:fld>
            <a:endParaRPr spc="-5" dirty="0"/>
          </a:p>
        </p:txBody>
      </p:sp>
    </p:spTree>
    <p:extLst>
      <p:ext uri="{BB962C8B-B14F-4D97-AF65-F5344CB8AC3E}">
        <p14:creationId xmlns:p14="http://schemas.microsoft.com/office/powerpoint/2010/main" val="2255699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9/23/2026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173224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465083" y="-238757"/>
            <a:ext cx="8211865" cy="1149216"/>
          </a:xfrm>
        </p:spPr>
        <p:txBody>
          <a:bodyPr>
            <a:normAutofit/>
          </a:bodyPr>
          <a:lstStyle>
            <a:lvl1pPr>
              <a:defRPr sz="2700"/>
            </a:lvl1p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467053" y="713508"/>
            <a:ext cx="8211865" cy="40537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628650" y="4831557"/>
            <a:ext cx="2057400" cy="273844"/>
          </a:xfrm>
        </p:spPr>
        <p:txBody>
          <a:bodyPr/>
          <a:lstStyle/>
          <a:p>
            <a:fld id="{4553E244-3CAB-5240-928D-C4F781982911}" type="datetime1">
              <a:rPr lang="en-US" smtClean="0"/>
              <a:t>9/23/2026</a:t>
            </a:fld>
            <a:endParaRPr lang="en-US"/>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3028950" y="4831557"/>
            <a:ext cx="3086100" cy="273844"/>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7086600" y="4869657"/>
            <a:ext cx="2057400" cy="273844"/>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8667147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9/23/2026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a:xfrm>
            <a:off x="6975040" y="4845014"/>
            <a:ext cx="2057400" cy="273844"/>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8915454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9/23/2026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8966933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9/23/2026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023641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9/23/2026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5553747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9/23/2026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895765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629841" y="342900"/>
            <a:ext cx="2949178" cy="1200150"/>
          </a:xfrm>
        </p:spPr>
        <p:txBody>
          <a:bodyPr anchor="b"/>
          <a:lstStyle>
            <a:lvl1pPr>
              <a:defRPr sz="2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3887391" y="740569"/>
            <a:ext cx="4629150" cy="3655219"/>
          </a:xfrm>
        </p:spPr>
        <p:txBody>
          <a:bodyPr/>
          <a:lstStyle>
            <a:lvl1pPr>
              <a:defRPr sz="2400">
                <a:latin typeface="Arial" panose="020B0604020202020204" pitchFamily="34" charset="0"/>
                <a:cs typeface="Arial" panose="020B0604020202020204" pitchFamily="34" charset="0"/>
              </a:defRPr>
            </a:lvl1pPr>
            <a:lvl2pPr>
              <a:defRPr sz="21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500">
                <a:latin typeface="Arial" panose="020B0604020202020204" pitchFamily="34" charset="0"/>
                <a:cs typeface="Arial" panose="020B0604020202020204" pitchFamily="34" charset="0"/>
              </a:defRPr>
            </a:lvl4pPr>
            <a:lvl5pPr>
              <a:defRPr sz="150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629841" y="1543050"/>
            <a:ext cx="2949178" cy="2858691"/>
          </a:xfrm>
        </p:spPr>
        <p:txBody>
          <a:bodyPr/>
          <a:lstStyle>
            <a:lvl1pPr marL="0" indent="0">
              <a:buNone/>
              <a:defRPr sz="120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9/23/2026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245682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9/23/2026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35784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9/23/2026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5246672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9/23/2026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169076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5"/>
        <p:cNvGrpSpPr/>
        <p:nvPr/>
      </p:nvGrpSpPr>
      <p:grpSpPr>
        <a:xfrm>
          <a:off x="0" y="0"/>
          <a:ext cx="0" cy="0"/>
          <a:chOff x="0" y="0"/>
          <a:chExt cx="0" cy="0"/>
        </a:xfrm>
      </p:grpSpPr>
      <p:sp>
        <p:nvSpPr>
          <p:cNvPr id="6" name="Google Shape;6;p10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9pPr>
          </a:lstStyle>
          <a:p>
            <a:endParaRPr/>
          </a:p>
        </p:txBody>
      </p:sp>
      <p:sp>
        <p:nvSpPr>
          <p:cNvPr id="7" name="Google Shape;7;p10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endParaRPr/>
          </a:p>
        </p:txBody>
      </p:sp>
      <p:sp>
        <p:nvSpPr>
          <p:cNvPr id="8" name="Google Shape;8;p101"/>
          <p:cNvSpPr txBox="1">
            <a:spLocks noGrp="1"/>
          </p:cNvSpPr>
          <p:nvPr>
            <p:ph type="sldNum" idx="12"/>
          </p:nvPr>
        </p:nvSpPr>
        <p:spPr>
          <a:xfrm>
            <a:off x="8536302" y="4749851"/>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28650" y="-171478"/>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28650" y="1102024"/>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1484145-EBBF-4546-953A-FE89B9B40A32}" type="datetime1">
              <a:rPr lang="en-US" smtClean="0"/>
              <a:t>9/23/2026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6948406"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322" y="638296"/>
            <a:ext cx="9145688" cy="0"/>
            <a:chOff x="-2252" y="806819"/>
            <a:chExt cx="9146252" cy="6724"/>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0" y="806819"/>
              <a:ext cx="9144000" cy="6724"/>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12941533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0.png"/><Relationship Id="rId5" Type="http://schemas.openxmlformats.org/officeDocument/2006/relationships/image" Target="../media/image15.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3.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49.jp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11.xml"/><Relationship Id="rId5" Type="http://schemas.openxmlformats.org/officeDocument/2006/relationships/image" Target="../media/image560.pn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700.png"/></Relationships>
</file>

<file path=ppt/slides/_rels/slide4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76.jpg"/><Relationship Id="rId4" Type="http://schemas.openxmlformats.org/officeDocument/2006/relationships/image" Target="../media/image75.jpg"/></Relationships>
</file>

<file path=ppt/slides/_rels/slide44.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78.jpg"/></Relationships>
</file>

<file path=ppt/slides/_rels/slide45.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45.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 Id="rId9" Type="http://schemas.openxmlformats.org/officeDocument/2006/relationships/image" Target="../media/image83.jpg"/></Relationships>
</file>

<file path=ppt/slides/_rels/slide46.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46.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4.jpg"/><Relationship Id="rId4" Type="http://schemas.openxmlformats.org/officeDocument/2006/relationships/image" Target="../media/image78.jpg"/><Relationship Id="rId9" Type="http://schemas.openxmlformats.org/officeDocument/2006/relationships/image" Target="../media/image83.jpg"/></Relationships>
</file>

<file path=ppt/slides/_rels/slide47.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47.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4.jpg"/><Relationship Id="rId4" Type="http://schemas.openxmlformats.org/officeDocument/2006/relationships/image" Target="../media/image78.jpg"/><Relationship Id="rId9" Type="http://schemas.openxmlformats.org/officeDocument/2006/relationships/image" Target="../media/image83.jpg"/></Relationships>
</file>

<file path=ppt/slides/_rels/slide48.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48.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5.jpg"/><Relationship Id="rId4" Type="http://schemas.openxmlformats.org/officeDocument/2006/relationships/image" Target="../media/image78.jpg"/><Relationship Id="rId9" Type="http://schemas.openxmlformats.org/officeDocument/2006/relationships/image" Target="../media/image83.jpg"/></Relationships>
</file>

<file path=ppt/slides/_rels/slide49.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49.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5.jpg"/><Relationship Id="rId4" Type="http://schemas.openxmlformats.org/officeDocument/2006/relationships/image" Target="../media/image78.jpg"/><Relationship Id="rId9" Type="http://schemas.openxmlformats.org/officeDocument/2006/relationships/image" Target="../media/image83.jpg"/></Relationships>
</file>

<file path=ppt/slides/_rels/slide50.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50.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6.jpg"/><Relationship Id="rId4" Type="http://schemas.openxmlformats.org/officeDocument/2006/relationships/image" Target="../media/image78.jpg"/><Relationship Id="rId9" Type="http://schemas.openxmlformats.org/officeDocument/2006/relationships/image" Target="../media/image83.jpg"/></Relationships>
</file>

<file path=ppt/slides/_rels/slide51.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51.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6.jpg"/><Relationship Id="rId4" Type="http://schemas.openxmlformats.org/officeDocument/2006/relationships/image" Target="../media/image78.jpg"/><Relationship Id="rId9" Type="http://schemas.openxmlformats.org/officeDocument/2006/relationships/image" Target="../media/image83.jpg"/></Relationships>
</file>

<file path=ppt/slides/_rels/slide52.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52.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87.jpg"/><Relationship Id="rId4" Type="http://schemas.openxmlformats.org/officeDocument/2006/relationships/image" Target="../media/image78.jpg"/><Relationship Id="rId9" Type="http://schemas.openxmlformats.org/officeDocument/2006/relationships/image" Target="../media/image83.jpg"/></Relationships>
</file>

<file path=ppt/slides/_rels/slide53.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12" Type="http://schemas.openxmlformats.org/officeDocument/2006/relationships/image" Target="../media/image89.jpg"/><Relationship Id="rId2" Type="http://schemas.openxmlformats.org/officeDocument/2006/relationships/notesSlide" Target="../notesSlides/notesSlide53.xml"/><Relationship Id="rId1" Type="http://schemas.openxmlformats.org/officeDocument/2006/relationships/slideLayout" Target="../slideLayouts/slideLayout11.xml"/><Relationship Id="rId6" Type="http://schemas.openxmlformats.org/officeDocument/2006/relationships/image" Target="../media/image80.jpg"/><Relationship Id="rId11" Type="http://schemas.openxmlformats.org/officeDocument/2006/relationships/image" Target="../media/image87.jpg"/><Relationship Id="rId5" Type="http://schemas.openxmlformats.org/officeDocument/2006/relationships/image" Target="../media/image79.jpg"/><Relationship Id="rId10" Type="http://schemas.openxmlformats.org/officeDocument/2006/relationships/image" Target="../media/image88.jpg"/><Relationship Id="rId4" Type="http://schemas.openxmlformats.org/officeDocument/2006/relationships/image" Target="../media/image78.jpg"/><Relationship Id="rId9" Type="http://schemas.openxmlformats.org/officeDocument/2006/relationships/image" Target="../media/image83.jpg"/></Relationships>
</file>

<file path=ppt/slides/_rels/slide54.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54.xml"/><Relationship Id="rId1" Type="http://schemas.openxmlformats.org/officeDocument/2006/relationships/slideLayout" Target="../slideLayouts/slideLayout11.xml"/><Relationship Id="rId6" Type="http://schemas.openxmlformats.org/officeDocument/2006/relationships/image" Target="../media/image80.jpg"/><Relationship Id="rId5" Type="http://schemas.openxmlformats.org/officeDocument/2006/relationships/image" Target="../media/image79.jpg"/><Relationship Id="rId10" Type="http://schemas.openxmlformats.org/officeDocument/2006/relationships/image" Target="../media/image90.jpg"/><Relationship Id="rId4" Type="http://schemas.openxmlformats.org/officeDocument/2006/relationships/image" Target="../media/image78.jpg"/><Relationship Id="rId9" Type="http://schemas.openxmlformats.org/officeDocument/2006/relationships/image" Target="../media/image83.jpg"/></Relationships>
</file>

<file path=ppt/slides/_rels/slide55.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7.jpg"/><Relationship Id="rId7" Type="http://schemas.openxmlformats.org/officeDocument/2006/relationships/image" Target="../media/image81.jpg"/><Relationship Id="rId2" Type="http://schemas.openxmlformats.org/officeDocument/2006/relationships/notesSlide" Target="../notesSlides/notesSlide55.xml"/><Relationship Id="rId1" Type="http://schemas.openxmlformats.org/officeDocument/2006/relationships/slideLayout" Target="../slideLayouts/slideLayout11.xml"/><Relationship Id="rId6" Type="http://schemas.openxmlformats.org/officeDocument/2006/relationships/image" Target="../media/image80.jpg"/><Relationship Id="rId11" Type="http://schemas.openxmlformats.org/officeDocument/2006/relationships/image" Target="../media/image88.jpg"/><Relationship Id="rId5" Type="http://schemas.openxmlformats.org/officeDocument/2006/relationships/image" Target="../media/image79.jpg"/><Relationship Id="rId10" Type="http://schemas.openxmlformats.org/officeDocument/2006/relationships/image" Target="../media/image90.jpg"/><Relationship Id="rId4" Type="http://schemas.openxmlformats.org/officeDocument/2006/relationships/image" Target="../media/image78.jpg"/><Relationship Id="rId9" Type="http://schemas.openxmlformats.org/officeDocument/2006/relationships/image" Target="../media/image83.jpg"/></Relationships>
</file>

<file path=ppt/slides/_rels/slide5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6.xml"/><Relationship Id="rId1" Type="http://schemas.openxmlformats.org/officeDocument/2006/relationships/slideLayout" Target="../slideLayouts/slideLayout11.xml"/><Relationship Id="rId5" Type="http://schemas.openxmlformats.org/officeDocument/2006/relationships/image" Target="../media/image93.jpg"/><Relationship Id="rId4" Type="http://schemas.openxmlformats.org/officeDocument/2006/relationships/image" Target="../media/image92.jpg"/></Relationships>
</file>

<file path=ppt/slides/_rels/slide57.xml.rels><?xml version="1.0" encoding="UTF-8" standalone="yes"?>
<Relationships xmlns="http://schemas.openxmlformats.org/package/2006/relationships"><Relationship Id="rId3" Type="http://schemas.openxmlformats.org/officeDocument/2006/relationships/image" Target="../media/image91.jpg"/><Relationship Id="rId7" Type="http://schemas.openxmlformats.org/officeDocument/2006/relationships/image" Target="../media/image95.jpg"/><Relationship Id="rId2" Type="http://schemas.openxmlformats.org/officeDocument/2006/relationships/notesSlide" Target="../notesSlides/notesSlide57.xml"/><Relationship Id="rId1" Type="http://schemas.openxmlformats.org/officeDocument/2006/relationships/slideLayout" Target="../slideLayouts/slideLayout11.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58.xml.rels><?xml version="1.0" encoding="UTF-8" standalone="yes"?>
<Relationships xmlns="http://schemas.openxmlformats.org/package/2006/relationships"><Relationship Id="rId8" Type="http://schemas.openxmlformats.org/officeDocument/2006/relationships/image" Target="../media/image96.jpg"/><Relationship Id="rId3" Type="http://schemas.openxmlformats.org/officeDocument/2006/relationships/image" Target="../media/image91.jpg"/><Relationship Id="rId7" Type="http://schemas.openxmlformats.org/officeDocument/2006/relationships/image" Target="../media/image95.jpg"/><Relationship Id="rId2" Type="http://schemas.openxmlformats.org/officeDocument/2006/relationships/notesSlide" Target="../notesSlides/notesSlide58.xml"/><Relationship Id="rId1" Type="http://schemas.openxmlformats.org/officeDocument/2006/relationships/slideLayout" Target="../slideLayouts/slideLayout11.xml"/><Relationship Id="rId6" Type="http://schemas.openxmlformats.org/officeDocument/2006/relationships/image" Target="../media/image94.jpg"/><Relationship Id="rId5" Type="http://schemas.openxmlformats.org/officeDocument/2006/relationships/image" Target="../media/image93.jpg"/><Relationship Id="rId4" Type="http://schemas.openxmlformats.org/officeDocument/2006/relationships/image" Target="../media/image92.jpg"/></Relationships>
</file>

<file path=ppt/slides/_rels/slide59.xml.rels><?xml version="1.0" encoding="UTF-8" standalone="yes"?>
<Relationships xmlns="http://schemas.openxmlformats.org/package/2006/relationships"><Relationship Id="rId8" Type="http://schemas.openxmlformats.org/officeDocument/2006/relationships/image" Target="../media/image95.jpg"/><Relationship Id="rId3" Type="http://schemas.openxmlformats.org/officeDocument/2006/relationships/image" Target="../media/image91.jpg"/><Relationship Id="rId7" Type="http://schemas.openxmlformats.org/officeDocument/2006/relationships/image" Target="../media/image94.jpg"/><Relationship Id="rId2" Type="http://schemas.openxmlformats.org/officeDocument/2006/relationships/notesSlide" Target="../notesSlides/notesSlide59.xml"/><Relationship Id="rId1" Type="http://schemas.openxmlformats.org/officeDocument/2006/relationships/slideLayout" Target="../slideLayouts/slideLayout11.xml"/><Relationship Id="rId6" Type="http://schemas.openxmlformats.org/officeDocument/2006/relationships/image" Target="../media/image96.jpg"/><Relationship Id="rId5" Type="http://schemas.openxmlformats.org/officeDocument/2006/relationships/image" Target="../media/image93.jpg"/><Relationship Id="rId4" Type="http://schemas.openxmlformats.org/officeDocument/2006/relationships/image" Target="../media/image92.jpg"/><Relationship Id="rId9" Type="http://schemas.openxmlformats.org/officeDocument/2006/relationships/image" Target="../media/image97.png"/></Relationships>
</file>

<file path=ppt/slides/_rels/slide60.xml.rels><?xml version="1.0" encoding="UTF-8" standalone="yes"?>
<Relationships xmlns="http://schemas.openxmlformats.org/package/2006/relationships"><Relationship Id="rId8" Type="http://schemas.openxmlformats.org/officeDocument/2006/relationships/image" Target="../media/image95.jpg"/><Relationship Id="rId3" Type="http://schemas.openxmlformats.org/officeDocument/2006/relationships/image" Target="../media/image91.jpg"/><Relationship Id="rId7" Type="http://schemas.openxmlformats.org/officeDocument/2006/relationships/image" Target="../media/image94.jpg"/><Relationship Id="rId2" Type="http://schemas.openxmlformats.org/officeDocument/2006/relationships/notesSlide" Target="../notesSlides/notesSlide60.xml"/><Relationship Id="rId1" Type="http://schemas.openxmlformats.org/officeDocument/2006/relationships/slideLayout" Target="../slideLayouts/slideLayout11.xml"/><Relationship Id="rId6" Type="http://schemas.openxmlformats.org/officeDocument/2006/relationships/image" Target="../media/image96.jpg"/><Relationship Id="rId5" Type="http://schemas.openxmlformats.org/officeDocument/2006/relationships/image" Target="../media/image93.jpg"/><Relationship Id="rId10" Type="http://schemas.openxmlformats.org/officeDocument/2006/relationships/image" Target="../media/image98.png"/><Relationship Id="rId4" Type="http://schemas.openxmlformats.org/officeDocument/2006/relationships/image" Target="../media/image92.jpg"/><Relationship Id="rId9" Type="http://schemas.openxmlformats.org/officeDocument/2006/relationships/image" Target="../media/image97.png"/></Relationships>
</file>

<file path=ppt/slides/_rels/slide61.xml.rels><?xml version="1.0" encoding="UTF-8" standalone="yes"?>
<Relationships xmlns="http://schemas.openxmlformats.org/package/2006/relationships"><Relationship Id="rId8" Type="http://schemas.openxmlformats.org/officeDocument/2006/relationships/image" Target="../media/image95.jpg"/><Relationship Id="rId3" Type="http://schemas.openxmlformats.org/officeDocument/2006/relationships/image" Target="../media/image91.jpg"/><Relationship Id="rId7" Type="http://schemas.openxmlformats.org/officeDocument/2006/relationships/image" Target="../media/image94.jpg"/><Relationship Id="rId2" Type="http://schemas.openxmlformats.org/officeDocument/2006/relationships/notesSlide" Target="../notesSlides/notesSlide61.xml"/><Relationship Id="rId1" Type="http://schemas.openxmlformats.org/officeDocument/2006/relationships/slideLayout" Target="../slideLayouts/slideLayout11.xml"/><Relationship Id="rId6" Type="http://schemas.openxmlformats.org/officeDocument/2006/relationships/image" Target="../media/image96.jpg"/><Relationship Id="rId5" Type="http://schemas.openxmlformats.org/officeDocument/2006/relationships/image" Target="../media/image93.jpg"/><Relationship Id="rId10" Type="http://schemas.openxmlformats.org/officeDocument/2006/relationships/image" Target="../media/image98.png"/><Relationship Id="rId4" Type="http://schemas.openxmlformats.org/officeDocument/2006/relationships/image" Target="../media/image92.jpg"/><Relationship Id="rId9" Type="http://schemas.openxmlformats.org/officeDocument/2006/relationships/image" Target="../media/image97.png"/></Relationships>
</file>

<file path=ppt/slides/_rels/slide6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2.xml"/><Relationship Id="rId1" Type="http://schemas.openxmlformats.org/officeDocument/2006/relationships/slideLayout" Target="../slideLayouts/slideLayout11.xml"/><Relationship Id="rId4" Type="http://schemas.openxmlformats.org/officeDocument/2006/relationships/image" Target="../media/image100.jpg"/></Relationships>
</file>

<file path=ppt/slides/_rels/slide6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3.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4.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5.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103.jpg"/><Relationship Id="rId2" Type="http://schemas.openxmlformats.org/officeDocument/2006/relationships/notesSlide" Target="../notesSlides/notesSlide65.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6.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7.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104.jpg"/><Relationship Id="rId2" Type="http://schemas.openxmlformats.org/officeDocument/2006/relationships/notesSlide" Target="../notesSlides/notesSlide67.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8.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68.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69.xml.rels><?xml version="1.0" encoding="UTF-8" standalone="yes"?>
<Relationships xmlns="http://schemas.openxmlformats.org/package/2006/relationships"><Relationship Id="rId3" Type="http://schemas.openxmlformats.org/officeDocument/2006/relationships/image" Target="../media/image99.jpg"/><Relationship Id="rId7" Type="http://schemas.openxmlformats.org/officeDocument/2006/relationships/image" Target="../media/image105.jpg"/><Relationship Id="rId2" Type="http://schemas.openxmlformats.org/officeDocument/2006/relationships/notesSlide" Target="../notesSlides/notesSlide69.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0.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0.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1.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1.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2.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3.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4.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5.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5.xml"/><Relationship Id="rId1" Type="http://schemas.openxmlformats.org/officeDocument/2006/relationships/slideLayout" Target="../slideLayouts/slideLayout11.xml"/><Relationship Id="rId6" Type="http://schemas.openxmlformats.org/officeDocument/2006/relationships/image" Target="../media/image102.jpg"/><Relationship Id="rId5" Type="http://schemas.openxmlformats.org/officeDocument/2006/relationships/image" Target="../media/image101.jpg"/><Relationship Id="rId4" Type="http://schemas.openxmlformats.org/officeDocument/2006/relationships/image" Target="../media/image100.jpg"/></Relationships>
</file>

<file path=ppt/slides/_rels/slide76.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6.xml"/><Relationship Id="rId1" Type="http://schemas.openxmlformats.org/officeDocument/2006/relationships/slideLayout" Target="../slideLayouts/slideLayout11.xml"/><Relationship Id="rId6" Type="http://schemas.openxmlformats.org/officeDocument/2006/relationships/image" Target="../media/image100.jpg"/><Relationship Id="rId5" Type="http://schemas.openxmlformats.org/officeDocument/2006/relationships/image" Target="../media/image107.jpg"/><Relationship Id="rId4" Type="http://schemas.openxmlformats.org/officeDocument/2006/relationships/image" Target="../media/image106.jpg"/></Relationships>
</file>

<file path=ppt/slides/_rels/slide77.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77.xml"/><Relationship Id="rId1" Type="http://schemas.openxmlformats.org/officeDocument/2006/relationships/slideLayout" Target="../slideLayouts/slideLayout11.xml"/><Relationship Id="rId6" Type="http://schemas.openxmlformats.org/officeDocument/2006/relationships/image" Target="../media/image100.jpg"/><Relationship Id="rId5" Type="http://schemas.openxmlformats.org/officeDocument/2006/relationships/image" Target="../media/image107.jpg"/><Relationship Id="rId4" Type="http://schemas.openxmlformats.org/officeDocument/2006/relationships/image" Target="../media/image106.jpg"/></Relationships>
</file>

<file path=ppt/slides/_rels/slide7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79.xml"/><Relationship Id="rId1" Type="http://schemas.openxmlformats.org/officeDocument/2006/relationships/slideLayout" Target="../slideLayouts/slideLayout1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8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91.jpg"/><Relationship Id="rId7" Type="http://schemas.openxmlformats.org/officeDocument/2006/relationships/image" Target="../media/image95.jpg"/><Relationship Id="rId2" Type="http://schemas.openxmlformats.org/officeDocument/2006/relationships/notesSlide" Target="../notesSlides/notesSlide80.xml"/><Relationship Id="rId1" Type="http://schemas.openxmlformats.org/officeDocument/2006/relationships/slideLayout" Target="../slideLayouts/slideLayout12.xml"/><Relationship Id="rId6" Type="http://schemas.openxmlformats.org/officeDocument/2006/relationships/image" Target="../media/image94.jpg"/><Relationship Id="rId5" Type="http://schemas.openxmlformats.org/officeDocument/2006/relationships/image" Target="../media/image93.jpg"/><Relationship Id="rId10" Type="http://schemas.openxmlformats.org/officeDocument/2006/relationships/image" Target="../media/image97.png"/><Relationship Id="rId4" Type="http://schemas.openxmlformats.org/officeDocument/2006/relationships/image" Target="../media/image92.jpg"/><Relationship Id="rId9" Type="http://schemas.openxmlformats.org/officeDocument/2006/relationships/image" Target="../media/image96.jpg"/></Relationships>
</file>

<file path=ppt/slides/_rels/slide8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81.xml"/><Relationship Id="rId1" Type="http://schemas.openxmlformats.org/officeDocument/2006/relationships/slideLayout" Target="../slideLayouts/slideLayout11.xml"/><Relationship Id="rId4" Type="http://schemas.openxmlformats.org/officeDocument/2006/relationships/image" Target="../media/image110.emf"/></Relationships>
</file>

<file path=ppt/slides/_rels/slide82.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82.xml"/><Relationship Id="rId1" Type="http://schemas.openxmlformats.org/officeDocument/2006/relationships/slideLayout" Target="../slideLayouts/slideLayout11.xml"/><Relationship Id="rId4" Type="http://schemas.openxmlformats.org/officeDocument/2006/relationships/image" Target="../media/image109.jpg"/></Relationships>
</file>

<file path=ppt/slides/_rels/slide8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112.gif"/><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7.xml"/><Relationship Id="rId1" Type="http://schemas.openxmlformats.org/officeDocument/2006/relationships/slideLayout" Target="../slideLayouts/slideLayout1.xml"/><Relationship Id="rId5" Type="http://schemas.openxmlformats.org/officeDocument/2006/relationships/image" Target="../media/image115.jpeg"/><Relationship Id="rId4" Type="http://schemas.openxmlformats.org/officeDocument/2006/relationships/image" Target="../media/image114.jpg"/></Relationships>
</file>

<file path=ppt/slides/_rels/slide8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8.xml"/><Relationship Id="rId1" Type="http://schemas.openxmlformats.org/officeDocument/2006/relationships/slideLayout" Target="../slideLayouts/slideLayout11.xml"/><Relationship Id="rId5" Type="http://schemas.openxmlformats.org/officeDocument/2006/relationships/image" Target="../media/image118.png"/><Relationship Id="rId4" Type="http://schemas.openxmlformats.org/officeDocument/2006/relationships/image" Target="../media/image117.jpeg"/></Relationships>
</file>

<file path=ppt/slides/_rels/slide8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1.xml"/><Relationship Id="rId1" Type="http://schemas.openxmlformats.org/officeDocument/2006/relationships/slideLayout" Target="../slideLayouts/slideLayout1.xml"/><Relationship Id="rId4" Type="http://schemas.openxmlformats.org/officeDocument/2006/relationships/image" Target="../media/image122.jpg"/></Relationships>
</file>

<file path=ppt/slides/_rels/slide9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92.xml"/><Relationship Id="rId1" Type="http://schemas.openxmlformats.org/officeDocument/2006/relationships/slideLayout" Target="../slideLayouts/slideLayout1.xml"/><Relationship Id="rId4" Type="http://schemas.openxmlformats.org/officeDocument/2006/relationships/image" Target="../media/image124.png"/></Relationships>
</file>

<file path=ppt/slides/_rels/slide9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10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08.xml"/><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10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09.xml"/><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11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0.xml"/><Relationship Id="rId1" Type="http://schemas.openxmlformats.org/officeDocument/2006/relationships/slideLayout" Target="../slideLayouts/slideLayout1.xml"/><Relationship Id="rId4" Type="http://schemas.openxmlformats.org/officeDocument/2006/relationships/image" Target="../media/image129.png"/></Relationships>
</file>

<file path=ppt/slides/_rels/slide11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135.png"/></Relationships>
</file>

<file path=ppt/slides/_rels/slide11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041F-9850-E24F-8D87-6868054CAE9B}"/>
              </a:ext>
            </a:extLst>
          </p:cNvPr>
          <p:cNvSpPr>
            <a:spLocks noGrp="1"/>
          </p:cNvSpPr>
          <p:nvPr>
            <p:ph type="ctrTitle"/>
          </p:nvPr>
        </p:nvSpPr>
        <p:spPr>
          <a:xfrm>
            <a:off x="417444" y="746099"/>
            <a:ext cx="8304143" cy="1790700"/>
          </a:xfrm>
        </p:spPr>
        <p:txBody>
          <a:bodyPr anchor="ctr">
            <a:normAutofit/>
          </a:bodyPr>
          <a:lstStyle/>
          <a:p>
            <a:r>
              <a:rPr lang="en-US" sz="3300" dirty="0"/>
              <a:t>Introduction to Neural Networks, Backpropagation, and Gradient Descent</a:t>
            </a:r>
          </a:p>
        </p:txBody>
      </p:sp>
      <p:sp>
        <p:nvSpPr>
          <p:cNvPr id="5" name="Subtitle 2">
            <a:extLst>
              <a:ext uri="{FF2B5EF4-FFF2-40B4-BE49-F238E27FC236}">
                <a16:creationId xmlns:a16="http://schemas.microsoft.com/office/drawing/2014/main" id="{6AD7EF61-6860-BF49-9EBD-781006606D7D}"/>
              </a:ext>
            </a:extLst>
          </p:cNvPr>
          <p:cNvSpPr txBox="1">
            <a:spLocks/>
          </p:cNvSpPr>
          <p:nvPr/>
        </p:nvSpPr>
        <p:spPr>
          <a:xfrm>
            <a:off x="647241" y="3844925"/>
            <a:ext cx="7849518" cy="812801"/>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685800">
              <a:spcBef>
                <a:spcPts val="750"/>
              </a:spcBef>
              <a:buClrTx/>
            </a:pPr>
            <a:r>
              <a:rPr lang="en-US" sz="2100" dirty="0">
                <a:solidFill>
                  <a:prstClr val="black"/>
                </a:solidFill>
                <a:latin typeface="Calibri" panose="020F0502020204030204"/>
              </a:rPr>
              <a:t>Zonghua Gu</a:t>
            </a:r>
          </a:p>
          <a:p>
            <a:pPr defTabSz="685800">
              <a:spcBef>
                <a:spcPts val="750"/>
              </a:spcBef>
              <a:buClrTx/>
            </a:pPr>
            <a:r>
              <a:rPr lang="en-US" altLang="zh-CN" sz="2100">
                <a:solidFill>
                  <a:prstClr val="black"/>
                </a:solidFill>
                <a:latin typeface="Calibri" panose="020F0502020204030204"/>
              </a:rPr>
              <a:t>Hofstra University</a:t>
            </a:r>
            <a:endParaRPr lang="en-US" sz="2100" dirty="0">
              <a:solidFill>
                <a:prstClr val="black"/>
              </a:solidFill>
              <a:latin typeface="Calibri" panose="020F0502020204030204"/>
            </a:endParaRPr>
          </a:p>
        </p:txBody>
      </p:sp>
    </p:spTree>
    <p:extLst>
      <p:ext uri="{BB962C8B-B14F-4D97-AF65-F5344CB8AC3E}">
        <p14:creationId xmlns:p14="http://schemas.microsoft.com/office/powerpoint/2010/main" val="54244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Overview</a:t>
            </a:r>
            <a:endParaRPr dirty="0"/>
          </a:p>
        </p:txBody>
      </p:sp>
      <p:sp>
        <p:nvSpPr>
          <p:cNvPr id="177" name="Google Shape;177;p9"/>
          <p:cNvSpPr txBox="1">
            <a:spLocks noGrp="1"/>
          </p:cNvSpPr>
          <p:nvPr>
            <p:ph type="body" idx="1"/>
          </p:nvPr>
        </p:nvSpPr>
        <p:spPr>
          <a:xfrm>
            <a:off x="729450" y="2078875"/>
            <a:ext cx="7688700" cy="30645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1200"/>
              </a:spcAft>
              <a:buSzPts val="1300"/>
              <a:buNone/>
            </a:pPr>
            <a:r>
              <a:rPr lang="en" sz="1600" b="1" dirty="0"/>
              <a:t>Goals of this lecture:</a:t>
            </a:r>
            <a:br>
              <a:rPr lang="en" sz="1600" b="1" dirty="0"/>
            </a:br>
            <a:r>
              <a:rPr lang="en" sz="1600" dirty="0"/>
              <a:t>	- Explain </a:t>
            </a:r>
            <a:r>
              <a:rPr lang="en" sz="1600" u="sng" dirty="0"/>
              <a:t>what</a:t>
            </a:r>
            <a:r>
              <a:rPr lang="en" sz="1600" dirty="0"/>
              <a:t> a neural network is and </a:t>
            </a:r>
            <a:r>
              <a:rPr lang="en" sz="1600" u="sng" dirty="0"/>
              <a:t>how</a:t>
            </a:r>
            <a:r>
              <a:rPr lang="en" sz="1600" dirty="0"/>
              <a:t> it works</a:t>
            </a:r>
            <a:br>
              <a:rPr lang="en" sz="1600" dirty="0"/>
            </a:br>
            <a:r>
              <a:rPr lang="en" sz="1600" dirty="0"/>
              <a:t>	- </a:t>
            </a:r>
            <a:r>
              <a:rPr lang="en" sz="1600" u="sng" dirty="0"/>
              <a:t>Why</a:t>
            </a:r>
            <a:r>
              <a:rPr lang="en" sz="1600" dirty="0"/>
              <a:t> you should use them, and </a:t>
            </a:r>
            <a:r>
              <a:rPr lang="en" sz="1600" u="sng" dirty="0"/>
              <a:t>why not</a:t>
            </a:r>
            <a:br>
              <a:rPr lang="en" sz="1600" dirty="0"/>
            </a:br>
            <a:r>
              <a:rPr lang="en" sz="1600" dirty="0"/>
              <a:t>	- </a:t>
            </a:r>
            <a:r>
              <a:rPr lang="en" sz="1600" u="sng" dirty="0"/>
              <a:t>Which</a:t>
            </a:r>
            <a:r>
              <a:rPr lang="en" sz="1600" dirty="0"/>
              <a:t> neural networks are used today</a:t>
            </a:r>
            <a:br>
              <a:rPr lang="en" sz="1600" dirty="0"/>
            </a:br>
            <a:r>
              <a:rPr lang="en" sz="1600" dirty="0"/>
              <a:t>	- </a:t>
            </a:r>
            <a:r>
              <a:rPr lang="en" sz="1600" u="sng" dirty="0"/>
              <a:t>Where</a:t>
            </a:r>
            <a:r>
              <a:rPr lang="en" sz="1600" dirty="0"/>
              <a:t> neural networks are headed next</a:t>
            </a:r>
          </a:p>
          <a:p>
            <a:pPr marL="0" indent="0">
              <a:buNone/>
            </a:pPr>
            <a:r>
              <a:rPr lang="en" altLang="zh-CN" sz="1600" b="1" dirty="0"/>
              <a:t>Outline:</a:t>
            </a:r>
            <a:br>
              <a:rPr lang="en" altLang="zh-CN" sz="1600" b="1" dirty="0"/>
            </a:br>
            <a:r>
              <a:rPr lang="en" altLang="zh-CN" sz="1600" dirty="0"/>
              <a:t>	- </a:t>
            </a:r>
            <a:r>
              <a:rPr lang="en-US" altLang="zh-CN" sz="1600" dirty="0"/>
              <a:t>Building a Neural Network from Scratch</a:t>
            </a:r>
            <a:br>
              <a:rPr lang="en" altLang="zh-CN" sz="1600" dirty="0"/>
            </a:br>
            <a:r>
              <a:rPr lang="en" altLang="zh-CN" sz="1600" dirty="0"/>
              <a:t>	- </a:t>
            </a:r>
            <a:r>
              <a:rPr lang="nl-NL" altLang="zh-CN" sz="1600" dirty="0"/>
              <a:t>Gradient Descent</a:t>
            </a:r>
            <a:br>
              <a:rPr lang="en" altLang="zh-CN" sz="1600" dirty="0"/>
            </a:br>
            <a:r>
              <a:rPr lang="en" altLang="zh-CN" sz="1600" dirty="0"/>
              <a:t>	- </a:t>
            </a:r>
            <a:r>
              <a:rPr lang="nl-NL" altLang="zh-CN" sz="1600" dirty="0"/>
              <a:t>Types of Neural Networks </a:t>
            </a:r>
          </a:p>
          <a:p>
            <a:pPr marL="0" indent="0">
              <a:buNone/>
            </a:pPr>
            <a:r>
              <a:rPr lang="en-US" altLang="zh-CN" sz="1600" dirty="0"/>
              <a:t>	</a:t>
            </a:r>
            <a:r>
              <a:rPr lang="en" altLang="zh-CN" sz="1600" dirty="0"/>
              <a:t>- Training tips</a:t>
            </a:r>
          </a:p>
          <a:p>
            <a:pPr marL="0" lvl="0" indent="0" algn="l" rtl="0">
              <a:lnSpc>
                <a:spcPct val="115000"/>
              </a:lnSpc>
              <a:spcBef>
                <a:spcPts val="0"/>
              </a:spcBef>
              <a:spcAft>
                <a:spcPts val="1200"/>
              </a:spcAft>
              <a:buSzPts val="1300"/>
              <a:buNone/>
            </a:pPr>
            <a:endParaRPr lang="en" sz="1600" dirty="0"/>
          </a:p>
          <a:p>
            <a:pPr marL="0" lvl="0" indent="0" algn="l" rtl="0">
              <a:lnSpc>
                <a:spcPct val="115000"/>
              </a:lnSpc>
              <a:spcBef>
                <a:spcPts val="0"/>
              </a:spcBef>
              <a:spcAft>
                <a:spcPts val="1200"/>
              </a:spcAft>
              <a:buSzPts val="1300"/>
              <a:buNone/>
            </a:pPr>
            <a:endParaRPr sz="1600" dirty="0"/>
          </a:p>
        </p:txBody>
      </p:sp>
      <p:sp>
        <p:nvSpPr>
          <p:cNvPr id="2" name="Slide Number Placeholder 1">
            <a:extLst>
              <a:ext uri="{FF2B5EF4-FFF2-40B4-BE49-F238E27FC236}">
                <a16:creationId xmlns:a16="http://schemas.microsoft.com/office/drawing/2014/main" id="{1389A58D-470A-9ABF-9621-8C54AB4A9E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66"/>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ML Training paradigms</a:t>
            </a:r>
            <a:endParaRPr b="0" dirty="0"/>
          </a:p>
        </p:txBody>
      </p:sp>
      <p:sp>
        <p:nvSpPr>
          <p:cNvPr id="693" name="Google Shape;693;p66"/>
          <p:cNvSpPr txBox="1">
            <a:spLocks noGrp="1"/>
          </p:cNvSpPr>
          <p:nvPr>
            <p:ph type="body" idx="1"/>
          </p:nvPr>
        </p:nvSpPr>
        <p:spPr>
          <a:xfrm>
            <a:off x="729450" y="1853850"/>
            <a:ext cx="7893300" cy="3099000"/>
          </a:xfrm>
          <a:prstGeom prst="rect">
            <a:avLst/>
          </a:prstGeom>
          <a:noFill/>
          <a:ln>
            <a:noFill/>
          </a:ln>
        </p:spPr>
        <p:txBody>
          <a:bodyPr spcFirstLastPara="1" wrap="square" lIns="91425" tIns="91425" rIns="91425" bIns="91425" anchor="t" anchorCtr="0">
            <a:noAutofit/>
          </a:bodyPr>
          <a:lstStyle/>
          <a:p>
            <a:pPr marL="457200" lvl="0" indent="-341153" algn="l" rtl="0">
              <a:lnSpc>
                <a:spcPct val="95000"/>
              </a:lnSpc>
              <a:spcBef>
                <a:spcPts val="0"/>
              </a:spcBef>
              <a:spcAft>
                <a:spcPts val="0"/>
              </a:spcAft>
              <a:buSzPts val="1773"/>
              <a:buChar char="-"/>
            </a:pPr>
            <a:r>
              <a:rPr lang="en" sz="1771" b="1" dirty="0"/>
              <a:t>Supervised (focus of this lecture)</a:t>
            </a:r>
            <a:endParaRPr sz="1771" b="1" dirty="0"/>
          </a:p>
          <a:p>
            <a:pPr marL="914400" lvl="1" indent="-322103" algn="l" rtl="0">
              <a:lnSpc>
                <a:spcPct val="95000"/>
              </a:lnSpc>
              <a:spcBef>
                <a:spcPts val="0"/>
              </a:spcBef>
              <a:spcAft>
                <a:spcPts val="0"/>
              </a:spcAft>
              <a:buSzPts val="1473"/>
              <a:buChar char="-"/>
            </a:pPr>
            <a:r>
              <a:rPr lang="en" sz="1472" dirty="0"/>
              <a:t>Train a model with explicit input-output pairs</a:t>
            </a:r>
            <a:endParaRPr sz="1472" dirty="0"/>
          </a:p>
          <a:p>
            <a:pPr marL="457200" lvl="0" indent="-341153" algn="l" rtl="0">
              <a:lnSpc>
                <a:spcPct val="95000"/>
              </a:lnSpc>
              <a:spcBef>
                <a:spcPts val="0"/>
              </a:spcBef>
              <a:spcAft>
                <a:spcPts val="0"/>
              </a:spcAft>
              <a:buSzPts val="1773"/>
              <a:buChar char="-"/>
            </a:pPr>
            <a:r>
              <a:rPr lang="en" sz="1771" b="1" dirty="0"/>
              <a:t>Unsupervised</a:t>
            </a:r>
            <a:endParaRPr sz="1771" b="1" dirty="0"/>
          </a:p>
          <a:p>
            <a:pPr marL="914400" lvl="1" indent="-322103" algn="l" rtl="0">
              <a:lnSpc>
                <a:spcPct val="95000"/>
              </a:lnSpc>
              <a:spcBef>
                <a:spcPts val="0"/>
              </a:spcBef>
              <a:spcAft>
                <a:spcPts val="0"/>
              </a:spcAft>
              <a:buSzPts val="1473"/>
              <a:buChar char="-"/>
            </a:pPr>
            <a:r>
              <a:rPr lang="en" sz="1472" dirty="0"/>
              <a:t>Learns “patterns” from unlabelled data</a:t>
            </a:r>
            <a:endParaRPr sz="1472" dirty="0"/>
          </a:p>
          <a:p>
            <a:pPr marL="457200" lvl="0" indent="-341153" algn="l" rtl="0">
              <a:lnSpc>
                <a:spcPct val="95000"/>
              </a:lnSpc>
              <a:spcBef>
                <a:spcPts val="0"/>
              </a:spcBef>
              <a:spcAft>
                <a:spcPts val="0"/>
              </a:spcAft>
              <a:buSzPts val="1773"/>
              <a:buChar char="-"/>
            </a:pPr>
            <a:r>
              <a:rPr lang="en" sz="1771" b="1" dirty="0"/>
              <a:t>Semi-supervised learning</a:t>
            </a:r>
            <a:endParaRPr sz="1771" b="1" dirty="0"/>
          </a:p>
          <a:p>
            <a:pPr marL="914400" lvl="1" indent="-322103" algn="l" rtl="0">
              <a:lnSpc>
                <a:spcPct val="95000"/>
              </a:lnSpc>
              <a:spcBef>
                <a:spcPts val="0"/>
              </a:spcBef>
              <a:spcAft>
                <a:spcPts val="0"/>
              </a:spcAft>
              <a:buSzPts val="1473"/>
              <a:buChar char="-"/>
            </a:pPr>
            <a:r>
              <a:rPr lang="en" sz="1472" dirty="0"/>
              <a:t>Learn a few things with input-output pairs, relate them to patterns learnt unsupervised</a:t>
            </a:r>
            <a:endParaRPr sz="1472" dirty="0"/>
          </a:p>
          <a:p>
            <a:pPr marL="457200" lvl="0" indent="-341153" algn="l" rtl="0">
              <a:lnSpc>
                <a:spcPct val="95000"/>
              </a:lnSpc>
              <a:spcBef>
                <a:spcPts val="0"/>
              </a:spcBef>
              <a:spcAft>
                <a:spcPts val="0"/>
              </a:spcAft>
              <a:buSzPts val="1773"/>
              <a:buChar char="-"/>
            </a:pPr>
            <a:r>
              <a:rPr lang="en" sz="1771" b="1" dirty="0"/>
              <a:t>Reinforcement Learning</a:t>
            </a:r>
            <a:endParaRPr sz="1771" b="1" dirty="0"/>
          </a:p>
          <a:p>
            <a:pPr marL="914400" lvl="1" indent="-322103" algn="l" rtl="0">
              <a:lnSpc>
                <a:spcPct val="95000"/>
              </a:lnSpc>
              <a:spcBef>
                <a:spcPts val="0"/>
              </a:spcBef>
              <a:spcAft>
                <a:spcPts val="0"/>
              </a:spcAft>
              <a:buSzPts val="1473"/>
              <a:buChar char="-"/>
            </a:pPr>
            <a:r>
              <a:rPr lang="en" sz="1472" dirty="0"/>
              <a:t>Learn an optimal “policy” that gives you the best action to take at any given state space by taking random actions and learning through positive or negative reinforcement.</a:t>
            </a:r>
            <a:endParaRPr sz="1472" dirty="0"/>
          </a:p>
        </p:txBody>
      </p:sp>
      <p:sp>
        <p:nvSpPr>
          <p:cNvPr id="2" name="Slide Number Placeholder 1">
            <a:extLst>
              <a:ext uri="{FF2B5EF4-FFF2-40B4-BE49-F238E27FC236}">
                <a16:creationId xmlns:a16="http://schemas.microsoft.com/office/drawing/2014/main" id="{2A4F6F72-FD8F-6674-EB2F-F4535C79F9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2727024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5"/>
          <p:cNvSpPr/>
          <p:nvPr/>
        </p:nvSpPr>
        <p:spPr>
          <a:xfrm>
            <a:off x="3579600" y="2841040"/>
            <a:ext cx="1984800" cy="3207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15"/>
          <p:cNvSpPr txBox="1">
            <a:spLocks noGrp="1"/>
          </p:cNvSpPr>
          <p:nvPr>
            <p:ph type="body" idx="1"/>
          </p:nvPr>
        </p:nvSpPr>
        <p:spPr>
          <a:xfrm>
            <a:off x="729450" y="1774075"/>
            <a:ext cx="7688700" cy="32169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b="1" dirty="0"/>
              <a:t>Given:</a:t>
            </a:r>
            <a:r>
              <a:rPr lang="en" sz="1600" dirty="0"/>
              <a:t> Input-output examples of the form:</a:t>
            </a:r>
            <a:br>
              <a:rPr lang="en" sz="1600" b="1" dirty="0"/>
            </a:br>
            <a:endParaRPr sz="1600" b="1" dirty="0"/>
          </a:p>
          <a:p>
            <a:pPr marL="0" lvl="0" indent="0" algn="l" rtl="0">
              <a:lnSpc>
                <a:spcPct val="115000"/>
              </a:lnSpc>
              <a:spcBef>
                <a:spcPts val="1200"/>
              </a:spcBef>
              <a:spcAft>
                <a:spcPts val="0"/>
              </a:spcAft>
              <a:buSzPts val="1300"/>
              <a:buNone/>
            </a:pPr>
            <a:r>
              <a:rPr lang="en" sz="1600" b="1" dirty="0"/>
              <a:t>Assumption: </a:t>
            </a:r>
            <a:r>
              <a:rPr lang="en" sz="1600" dirty="0"/>
              <a:t>Data is generated by a “true” function, with some added noise:</a:t>
            </a:r>
            <a:br>
              <a:rPr lang="en" sz="1600" b="1" dirty="0"/>
            </a:br>
            <a:endParaRPr sz="1600" b="1" dirty="0"/>
          </a:p>
          <a:p>
            <a:pPr marL="0" lvl="0" indent="0" algn="l" rtl="0">
              <a:lnSpc>
                <a:spcPct val="115000"/>
              </a:lnSpc>
              <a:spcBef>
                <a:spcPts val="1200"/>
              </a:spcBef>
              <a:spcAft>
                <a:spcPts val="0"/>
              </a:spcAft>
              <a:buSzPts val="1300"/>
              <a:buNone/>
            </a:pPr>
            <a:r>
              <a:rPr lang="en" sz="1600" b="1" dirty="0"/>
              <a:t>Goal: </a:t>
            </a:r>
            <a:r>
              <a:rPr lang="en" sz="1600" dirty="0"/>
              <a:t>Learn an approximation             of the generator function to use on new data:</a:t>
            </a:r>
            <a:endParaRPr sz="1600" dirty="0"/>
          </a:p>
          <a:p>
            <a:pPr marL="0" lvl="0" indent="0" algn="l" rtl="0">
              <a:lnSpc>
                <a:spcPct val="115000"/>
              </a:lnSpc>
              <a:spcBef>
                <a:spcPts val="1200"/>
              </a:spcBef>
              <a:spcAft>
                <a:spcPts val="1200"/>
              </a:spcAft>
              <a:buSzPts val="1300"/>
              <a:buNone/>
            </a:pPr>
            <a:br>
              <a:rPr lang="en" sz="1600" b="1" dirty="0"/>
            </a:br>
            <a:r>
              <a:rPr lang="en" sz="1600" b="1" dirty="0"/>
              <a:t>Loss function:</a:t>
            </a:r>
            <a:r>
              <a:rPr lang="en" sz="1600" dirty="0"/>
              <a:t> A distance between              and            such that we can say             is “good” if </a:t>
            </a:r>
            <a:r>
              <a:rPr lang="en" sz="1600" i="1" dirty="0"/>
              <a:t>L </a:t>
            </a:r>
            <a:r>
              <a:rPr lang="en" sz="1600" dirty="0"/>
              <a:t>is low across many given instances of </a:t>
            </a:r>
            <a:r>
              <a:rPr lang="en" sz="1600" i="1" dirty="0"/>
              <a:t>S</a:t>
            </a:r>
            <a:r>
              <a:rPr lang="en" sz="1600" dirty="0"/>
              <a:t>.</a:t>
            </a:r>
            <a:endParaRPr sz="1600" dirty="0"/>
          </a:p>
        </p:txBody>
      </p:sp>
      <p:sp>
        <p:nvSpPr>
          <p:cNvPr id="230" name="Google Shape;230;p15"/>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Supervised Learning</a:t>
            </a:r>
            <a:endParaRPr dirty="0"/>
          </a:p>
        </p:txBody>
      </p:sp>
      <p:pic>
        <p:nvPicPr>
          <p:cNvPr id="231" name="Google Shape;231;p15"/>
          <p:cNvPicPr preferRelativeResize="0"/>
          <p:nvPr/>
        </p:nvPicPr>
        <p:blipFill rotWithShape="1">
          <a:blip r:embed="rId3">
            <a:alphaModFix/>
          </a:blip>
          <a:srcRect/>
          <a:stretch/>
        </p:blipFill>
        <p:spPr>
          <a:xfrm>
            <a:off x="3965149" y="3595531"/>
            <a:ext cx="1213696" cy="287900"/>
          </a:xfrm>
          <a:prstGeom prst="rect">
            <a:avLst/>
          </a:prstGeom>
          <a:noFill/>
          <a:ln>
            <a:noFill/>
          </a:ln>
        </p:spPr>
      </p:pic>
      <p:pic>
        <p:nvPicPr>
          <p:cNvPr id="232" name="Google Shape;232;p15"/>
          <p:cNvPicPr preferRelativeResize="0"/>
          <p:nvPr/>
        </p:nvPicPr>
        <p:blipFill rotWithShape="1">
          <a:blip r:embed="rId3">
            <a:alphaModFix/>
          </a:blip>
          <a:srcRect r="60435"/>
          <a:stretch/>
        </p:blipFill>
        <p:spPr>
          <a:xfrm>
            <a:off x="3579600" y="3261504"/>
            <a:ext cx="480200" cy="287900"/>
          </a:xfrm>
          <a:prstGeom prst="rect">
            <a:avLst/>
          </a:prstGeom>
          <a:noFill/>
          <a:ln>
            <a:noFill/>
          </a:ln>
        </p:spPr>
      </p:pic>
      <p:pic>
        <p:nvPicPr>
          <p:cNvPr id="233" name="Google Shape;233;p15"/>
          <p:cNvPicPr preferRelativeResize="0"/>
          <p:nvPr/>
        </p:nvPicPr>
        <p:blipFill rotWithShape="1">
          <a:blip r:embed="rId3">
            <a:alphaModFix/>
          </a:blip>
          <a:srcRect r="60435"/>
          <a:stretch/>
        </p:blipFill>
        <p:spPr>
          <a:xfrm>
            <a:off x="4059800" y="3995560"/>
            <a:ext cx="480200" cy="287900"/>
          </a:xfrm>
          <a:prstGeom prst="rect">
            <a:avLst/>
          </a:prstGeom>
          <a:noFill/>
          <a:ln>
            <a:noFill/>
          </a:ln>
        </p:spPr>
      </p:pic>
      <p:pic>
        <p:nvPicPr>
          <p:cNvPr id="234" name="Google Shape;234;p15"/>
          <p:cNvPicPr preferRelativeResize="0"/>
          <p:nvPr/>
        </p:nvPicPr>
        <p:blipFill rotWithShape="1">
          <a:blip r:embed="rId3">
            <a:alphaModFix/>
          </a:blip>
          <a:srcRect l="63408"/>
          <a:stretch/>
        </p:blipFill>
        <p:spPr>
          <a:xfrm>
            <a:off x="5035300" y="3995560"/>
            <a:ext cx="444100" cy="287900"/>
          </a:xfrm>
          <a:prstGeom prst="rect">
            <a:avLst/>
          </a:prstGeom>
          <a:noFill/>
          <a:ln>
            <a:noFill/>
          </a:ln>
        </p:spPr>
      </p:pic>
      <p:pic>
        <p:nvPicPr>
          <p:cNvPr id="235" name="Google Shape;235;p15"/>
          <p:cNvPicPr preferRelativeResize="0"/>
          <p:nvPr/>
        </p:nvPicPr>
        <p:blipFill rotWithShape="1">
          <a:blip r:embed="rId3">
            <a:alphaModFix/>
          </a:blip>
          <a:srcRect r="60435"/>
          <a:stretch/>
        </p:blipFill>
        <p:spPr>
          <a:xfrm>
            <a:off x="7557801" y="3995560"/>
            <a:ext cx="480200" cy="287900"/>
          </a:xfrm>
          <a:prstGeom prst="rect">
            <a:avLst/>
          </a:prstGeom>
          <a:noFill/>
          <a:ln>
            <a:noFill/>
          </a:ln>
        </p:spPr>
      </p:pic>
      <p:pic>
        <p:nvPicPr>
          <p:cNvPr id="236" name="Google Shape;236;p15"/>
          <p:cNvPicPr preferRelativeResize="0"/>
          <p:nvPr/>
        </p:nvPicPr>
        <p:blipFill rotWithShape="1">
          <a:blip r:embed="rId4">
            <a:alphaModFix/>
          </a:blip>
          <a:srcRect/>
          <a:stretch/>
        </p:blipFill>
        <p:spPr>
          <a:xfrm>
            <a:off x="3191450" y="4604500"/>
            <a:ext cx="2713450" cy="287900"/>
          </a:xfrm>
          <a:prstGeom prst="rect">
            <a:avLst/>
          </a:prstGeom>
          <a:noFill/>
          <a:ln>
            <a:noFill/>
          </a:ln>
        </p:spPr>
      </p:pic>
      <p:sp>
        <p:nvSpPr>
          <p:cNvPr id="237" name="Google Shape;237;p15"/>
          <p:cNvSpPr/>
          <p:nvPr/>
        </p:nvSpPr>
        <p:spPr>
          <a:xfrm>
            <a:off x="3886650" y="3582225"/>
            <a:ext cx="1370700" cy="3207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15"/>
          <p:cNvSpPr/>
          <p:nvPr/>
        </p:nvSpPr>
        <p:spPr>
          <a:xfrm>
            <a:off x="3107250" y="4538754"/>
            <a:ext cx="2929500" cy="419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9" name="Google Shape;239;p15"/>
          <p:cNvPicPr preferRelativeResize="0"/>
          <p:nvPr/>
        </p:nvPicPr>
        <p:blipFill rotWithShape="1">
          <a:blip r:embed="rId5">
            <a:alphaModFix/>
          </a:blip>
          <a:srcRect/>
          <a:stretch/>
        </p:blipFill>
        <p:spPr>
          <a:xfrm>
            <a:off x="3667742" y="2866882"/>
            <a:ext cx="1760863" cy="287900"/>
          </a:xfrm>
          <a:prstGeom prst="rect">
            <a:avLst/>
          </a:prstGeom>
          <a:noFill/>
          <a:ln>
            <a:noFill/>
          </a:ln>
        </p:spPr>
      </p:pic>
      <p:sp>
        <p:nvSpPr>
          <p:cNvPr id="240" name="Google Shape;240;p15"/>
          <p:cNvSpPr/>
          <p:nvPr/>
        </p:nvSpPr>
        <p:spPr>
          <a:xfrm>
            <a:off x="2522125" y="2163000"/>
            <a:ext cx="4052100" cy="380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1" name="Google Shape;241;p15"/>
          <p:cNvPicPr preferRelativeResize="0"/>
          <p:nvPr/>
        </p:nvPicPr>
        <p:blipFill rotWithShape="1">
          <a:blip r:embed="rId6">
            <a:alphaModFix/>
          </a:blip>
          <a:srcRect/>
          <a:stretch/>
        </p:blipFill>
        <p:spPr>
          <a:xfrm>
            <a:off x="2655812" y="2208075"/>
            <a:ext cx="3784725" cy="290250"/>
          </a:xfrm>
          <a:prstGeom prst="rect">
            <a:avLst/>
          </a:prstGeom>
          <a:noFill/>
          <a:ln>
            <a:noFill/>
          </a:ln>
        </p:spPr>
      </p:pic>
      <p:sp>
        <p:nvSpPr>
          <p:cNvPr id="2" name="Slide Number Placeholder 1">
            <a:extLst>
              <a:ext uri="{FF2B5EF4-FFF2-40B4-BE49-F238E27FC236}">
                <a16:creationId xmlns:a16="http://schemas.microsoft.com/office/drawing/2014/main" id="{CE8F7335-9C53-6FA0-0A73-E2BDAF8BE55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7"/>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Aim: Learn a function with low “risk”</a:t>
            </a:r>
            <a:endParaRPr dirty="0"/>
          </a:p>
        </p:txBody>
      </p:sp>
      <p:sp>
        <p:nvSpPr>
          <p:cNvPr id="255" name="Google Shape;255;p17"/>
          <p:cNvSpPr txBox="1">
            <a:spLocks noGrp="1"/>
          </p:cNvSpPr>
          <p:nvPr>
            <p:ph type="body" idx="1"/>
          </p:nvPr>
        </p:nvSpPr>
        <p:spPr>
          <a:xfrm>
            <a:off x="4572000" y="1951926"/>
            <a:ext cx="4409793" cy="2797925"/>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b="1" dirty="0">
                <a:solidFill>
                  <a:schemeClr val="bg2"/>
                </a:solidFill>
              </a:rPr>
              <a:t>Risk or Loss: </a:t>
            </a:r>
            <a:r>
              <a:rPr lang="en" sz="1600" dirty="0">
                <a:solidFill>
                  <a:schemeClr val="bg2"/>
                </a:solidFill>
              </a:rPr>
              <a:t>What we want to minimize</a:t>
            </a:r>
            <a:br>
              <a:rPr lang="en" sz="1600" b="1" dirty="0">
                <a:solidFill>
                  <a:schemeClr val="bg2"/>
                </a:solidFill>
              </a:rPr>
            </a:br>
            <a:endParaRPr sz="1600" b="1" dirty="0">
              <a:solidFill>
                <a:schemeClr val="bg2"/>
              </a:solidFill>
            </a:endParaRPr>
          </a:p>
          <a:p>
            <a:pPr marL="0" lvl="0" indent="0" algn="l" rtl="0">
              <a:lnSpc>
                <a:spcPct val="115000"/>
              </a:lnSpc>
              <a:spcBef>
                <a:spcPts val="1200"/>
              </a:spcBef>
              <a:spcAft>
                <a:spcPts val="1200"/>
              </a:spcAft>
              <a:buSzPts val="1300"/>
              <a:buNone/>
            </a:pPr>
            <a:br>
              <a:rPr lang="en" sz="1600" b="1" dirty="0">
                <a:solidFill>
                  <a:schemeClr val="bg2"/>
                </a:solidFill>
              </a:rPr>
            </a:br>
            <a:r>
              <a:rPr lang="en" sz="1600" b="1" dirty="0">
                <a:solidFill>
                  <a:schemeClr val="bg2"/>
                </a:solidFill>
              </a:rPr>
              <a:t>Empirical Risk:</a:t>
            </a:r>
            <a:r>
              <a:rPr lang="en" sz="1600" dirty="0">
                <a:solidFill>
                  <a:schemeClr val="bg2"/>
                </a:solidFill>
              </a:rPr>
              <a:t> What we can actually calculate (loss for a candidate model </a:t>
            </a:r>
            <a:r>
              <a:rPr lang="en" sz="1600" b="1" i="1" dirty="0">
                <a:solidFill>
                  <a:schemeClr val="bg2"/>
                </a:solidFill>
              </a:rPr>
              <a:t>h</a:t>
            </a:r>
            <a:r>
              <a:rPr lang="en" sz="1600" dirty="0">
                <a:solidFill>
                  <a:schemeClr val="bg2"/>
                </a:solidFill>
              </a:rPr>
              <a:t>, averaged over </a:t>
            </a:r>
            <a:r>
              <a:rPr lang="en" sz="1600" b="1" i="1" dirty="0">
                <a:solidFill>
                  <a:schemeClr val="bg2"/>
                </a:solidFill>
              </a:rPr>
              <a:t>N</a:t>
            </a:r>
            <a:r>
              <a:rPr lang="en" sz="1600" i="1" dirty="0">
                <a:solidFill>
                  <a:schemeClr val="bg2"/>
                </a:solidFill>
              </a:rPr>
              <a:t> </a:t>
            </a:r>
            <a:r>
              <a:rPr lang="en" sz="1600" dirty="0">
                <a:solidFill>
                  <a:schemeClr val="bg2"/>
                </a:solidFill>
              </a:rPr>
              <a:t>training examples)</a:t>
            </a:r>
            <a:endParaRPr sz="1600" dirty="0">
              <a:solidFill>
                <a:schemeClr val="bg2"/>
              </a:solidFill>
            </a:endParaRPr>
          </a:p>
        </p:txBody>
      </p:sp>
      <p:pic>
        <p:nvPicPr>
          <p:cNvPr id="256" name="Google Shape;256;p17"/>
          <p:cNvPicPr preferRelativeResize="0"/>
          <p:nvPr/>
        </p:nvPicPr>
        <p:blipFill rotWithShape="1">
          <a:blip r:embed="rId3">
            <a:alphaModFix/>
          </a:blip>
          <a:srcRect b="72077"/>
          <a:stretch/>
        </p:blipFill>
        <p:spPr>
          <a:xfrm>
            <a:off x="4393393" y="2522997"/>
            <a:ext cx="3254875" cy="300200"/>
          </a:xfrm>
          <a:prstGeom prst="rect">
            <a:avLst/>
          </a:prstGeom>
          <a:noFill/>
          <a:ln>
            <a:noFill/>
          </a:ln>
        </p:spPr>
      </p:pic>
      <p:pic>
        <p:nvPicPr>
          <p:cNvPr id="257" name="Google Shape;257;p17"/>
          <p:cNvPicPr preferRelativeResize="0"/>
          <p:nvPr/>
        </p:nvPicPr>
        <p:blipFill rotWithShape="1">
          <a:blip r:embed="rId3">
            <a:alphaModFix/>
          </a:blip>
          <a:srcRect t="30901"/>
          <a:stretch/>
        </p:blipFill>
        <p:spPr>
          <a:xfrm>
            <a:off x="4665276" y="3880002"/>
            <a:ext cx="3254875" cy="742900"/>
          </a:xfrm>
          <a:prstGeom prst="rect">
            <a:avLst/>
          </a:prstGeom>
          <a:noFill/>
          <a:ln>
            <a:noFill/>
          </a:ln>
        </p:spPr>
      </p:pic>
      <p:sp>
        <p:nvSpPr>
          <p:cNvPr id="2" name="Slide Number Placeholder 1">
            <a:extLst>
              <a:ext uri="{FF2B5EF4-FFF2-40B4-BE49-F238E27FC236}">
                <a16:creationId xmlns:a16="http://schemas.microsoft.com/office/drawing/2014/main" id="{CF2923C3-98E3-F22F-F588-FB21DE963F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pic>
        <p:nvPicPr>
          <p:cNvPr id="3" name="Picture 2" descr="Regression vs. Classification">
            <a:extLst>
              <a:ext uri="{FF2B5EF4-FFF2-40B4-BE49-F238E27FC236}">
                <a16:creationId xmlns:a16="http://schemas.microsoft.com/office/drawing/2014/main" id="{901A16CC-B117-EC12-EA3E-FEC1B94C4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567" y="1850049"/>
            <a:ext cx="3495502" cy="194629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57D38DE-DB20-70D1-0781-288746CF7E82}"/>
              </a:ext>
            </a:extLst>
          </p:cNvPr>
          <p:cNvSpPr txBox="1"/>
          <p:nvPr/>
        </p:nvSpPr>
        <p:spPr>
          <a:xfrm>
            <a:off x="326278" y="3757111"/>
            <a:ext cx="4326198" cy="1169551"/>
          </a:xfrm>
          <a:prstGeom prst="rect">
            <a:avLst/>
          </a:prstGeom>
          <a:noFill/>
        </p:spPr>
        <p:txBody>
          <a:bodyPr wrap="square">
            <a:spAutoFit/>
          </a:bodyPr>
          <a:lstStyle/>
          <a:p>
            <a:r>
              <a:rPr lang="en-US" altLang="zh-CN" dirty="0">
                <a:latin typeface="Lato" panose="020F0502020204030203" pitchFamily="34" charset="0"/>
                <a:ea typeface="Lato" panose="020F0502020204030203" pitchFamily="34" charset="0"/>
                <a:cs typeface="Lato" panose="020F0502020204030203" pitchFamily="34" charset="0"/>
              </a:rPr>
              <a:t>In </a:t>
            </a:r>
            <a:r>
              <a:rPr lang="en-US" altLang="zh-CN" dirty="0">
                <a:solidFill>
                  <a:srgbClr val="C00000"/>
                </a:solidFill>
                <a:latin typeface="Lato" panose="020F0502020204030203" pitchFamily="34" charset="0"/>
                <a:ea typeface="Lato" panose="020F0502020204030203" pitchFamily="34" charset="0"/>
                <a:cs typeface="Lato" panose="020F0502020204030203" pitchFamily="34" charset="0"/>
              </a:rPr>
              <a:t>classification</a:t>
            </a:r>
            <a:r>
              <a:rPr lang="en-US" altLang="zh-CN" dirty="0">
                <a:latin typeface="Lato" panose="020F0502020204030203" pitchFamily="34" charset="0"/>
                <a:ea typeface="Lato" panose="020F0502020204030203" pitchFamily="34" charset="0"/>
                <a:cs typeface="Lato" panose="020F0502020204030203" pitchFamily="34" charset="0"/>
              </a:rPr>
              <a:t> (left), the goal is to learn a decision boundary that separates different classes. </a:t>
            </a:r>
          </a:p>
          <a:p>
            <a:r>
              <a:rPr lang="en-US" altLang="zh-CN" dirty="0">
                <a:latin typeface="Lato" panose="020F0502020204030203" pitchFamily="34" charset="0"/>
                <a:ea typeface="Lato" panose="020F0502020204030203" pitchFamily="34" charset="0"/>
                <a:cs typeface="Lato" panose="020F0502020204030203" pitchFamily="34" charset="0"/>
              </a:rPr>
              <a:t>In </a:t>
            </a:r>
            <a:r>
              <a:rPr lang="en-US" altLang="zh-CN" dirty="0">
                <a:solidFill>
                  <a:srgbClr val="C00000"/>
                </a:solidFill>
                <a:latin typeface="Lato" panose="020F0502020204030203" pitchFamily="34" charset="0"/>
                <a:ea typeface="Lato" panose="020F0502020204030203" pitchFamily="34" charset="0"/>
                <a:cs typeface="Lato" panose="020F0502020204030203" pitchFamily="34" charset="0"/>
              </a:rPr>
              <a:t>regression</a:t>
            </a:r>
            <a:r>
              <a:rPr lang="en-US" altLang="zh-CN" dirty="0">
                <a:latin typeface="Lato" panose="020F0502020204030203" pitchFamily="34" charset="0"/>
                <a:ea typeface="Lato" panose="020F0502020204030203" pitchFamily="34" charset="0"/>
                <a:cs typeface="Lato" panose="020F0502020204030203" pitchFamily="34" charset="0"/>
              </a:rPr>
              <a:t> (right), the goal is to predict a continuous numerical value by fitting a function that captures the relationship between input and output. </a:t>
            </a:r>
            <a:endParaRPr lang="zh-CN" altLang="en-US" dirty="0">
              <a:latin typeface="Lato" panose="020F0502020204030203" pitchFamily="34" charset="0"/>
              <a:cs typeface="Lato" panose="020F050202020403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8"/>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Common Approaches</a:t>
            </a:r>
            <a:endParaRPr/>
          </a:p>
        </p:txBody>
      </p:sp>
      <p:sp>
        <p:nvSpPr>
          <p:cNvPr id="264" name="Google Shape;264;p18"/>
          <p:cNvSpPr txBox="1">
            <a:spLocks noGrp="1"/>
          </p:cNvSpPr>
          <p:nvPr>
            <p:ph type="body" idx="1"/>
          </p:nvPr>
        </p:nvSpPr>
        <p:spPr>
          <a:xfrm>
            <a:off x="729450" y="2244275"/>
            <a:ext cx="4116300" cy="2261100"/>
          </a:xfrm>
          <a:prstGeom prst="rect">
            <a:avLst/>
          </a:prstGeom>
          <a:noFill/>
          <a:ln>
            <a:noFill/>
          </a:ln>
        </p:spPr>
        <p:txBody>
          <a:bodyPr spcFirstLastPara="1" wrap="square" lIns="91425" tIns="91425" rIns="91425" bIns="91425" anchor="t" anchorCtr="0">
            <a:normAutofit/>
          </a:bodyPr>
          <a:lstStyle/>
          <a:p>
            <a:pPr marL="457200" lvl="0" indent="-330200" algn="l" rtl="0">
              <a:lnSpc>
                <a:spcPct val="115000"/>
              </a:lnSpc>
              <a:spcBef>
                <a:spcPts val="0"/>
              </a:spcBef>
              <a:spcAft>
                <a:spcPts val="0"/>
              </a:spcAft>
              <a:buSzPts val="1600"/>
              <a:buChar char="-"/>
            </a:pPr>
            <a:r>
              <a:rPr lang="en" sz="1600" dirty="0"/>
              <a:t>Linear/Polynomial/Logistic Regression</a:t>
            </a:r>
            <a:endParaRPr sz="1600" dirty="0"/>
          </a:p>
          <a:p>
            <a:pPr marL="457200" lvl="0" indent="-330200" algn="l" rtl="0">
              <a:lnSpc>
                <a:spcPct val="115000"/>
              </a:lnSpc>
              <a:spcBef>
                <a:spcPts val="0"/>
              </a:spcBef>
              <a:spcAft>
                <a:spcPts val="0"/>
              </a:spcAft>
              <a:buSzPts val="1600"/>
              <a:buChar char="-"/>
            </a:pPr>
            <a:r>
              <a:rPr lang="en" sz="1600" dirty="0"/>
              <a:t>(Boosted) Decision trees</a:t>
            </a:r>
            <a:endParaRPr sz="1600" dirty="0"/>
          </a:p>
          <a:p>
            <a:pPr marL="457200" lvl="0" indent="-330200" algn="l" rtl="0">
              <a:lnSpc>
                <a:spcPct val="115000"/>
              </a:lnSpc>
              <a:spcBef>
                <a:spcPts val="0"/>
              </a:spcBef>
              <a:spcAft>
                <a:spcPts val="0"/>
              </a:spcAft>
              <a:buSzPts val="1600"/>
              <a:buChar char="-"/>
            </a:pPr>
            <a:r>
              <a:rPr lang="en" sz="1600" dirty="0"/>
              <a:t>Support Vector Machines</a:t>
            </a:r>
            <a:endParaRPr sz="1600" dirty="0"/>
          </a:p>
          <a:p>
            <a:pPr marL="457200" lvl="0" indent="-330200" algn="l" rtl="0">
              <a:lnSpc>
                <a:spcPct val="115000"/>
              </a:lnSpc>
              <a:spcBef>
                <a:spcPts val="0"/>
              </a:spcBef>
              <a:spcAft>
                <a:spcPts val="0"/>
              </a:spcAft>
              <a:buSzPts val="1600"/>
              <a:buChar char="-"/>
            </a:pPr>
            <a:r>
              <a:rPr lang="en" sz="1600" dirty="0"/>
              <a:t>Naive Bayes</a:t>
            </a:r>
            <a:endParaRPr sz="1600" dirty="0"/>
          </a:p>
          <a:p>
            <a:pPr marL="457200" lvl="0" indent="-330200" algn="l" rtl="0">
              <a:lnSpc>
                <a:spcPct val="115000"/>
              </a:lnSpc>
              <a:spcBef>
                <a:spcPts val="0"/>
              </a:spcBef>
              <a:spcAft>
                <a:spcPts val="0"/>
              </a:spcAft>
              <a:buSzPts val="1600"/>
              <a:buChar char="-"/>
            </a:pPr>
            <a:r>
              <a:rPr lang="en" sz="1600" dirty="0"/>
              <a:t>Neural Networks</a:t>
            </a:r>
            <a:endParaRPr sz="1600" dirty="0"/>
          </a:p>
          <a:p>
            <a:pPr marL="457200" lvl="0" indent="-330200" algn="l" rtl="0">
              <a:lnSpc>
                <a:spcPct val="115000"/>
              </a:lnSpc>
              <a:spcBef>
                <a:spcPts val="0"/>
              </a:spcBef>
              <a:spcAft>
                <a:spcPts val="0"/>
              </a:spcAft>
              <a:buSzPts val="1600"/>
              <a:buChar char="-"/>
            </a:pPr>
            <a:r>
              <a:rPr lang="en" sz="1600" dirty="0"/>
              <a:t>…</a:t>
            </a:r>
            <a:endParaRPr sz="1600" dirty="0"/>
          </a:p>
        </p:txBody>
      </p:sp>
      <p:pic>
        <p:nvPicPr>
          <p:cNvPr id="265" name="Google Shape;265;p18"/>
          <p:cNvPicPr preferRelativeResize="0"/>
          <p:nvPr/>
        </p:nvPicPr>
        <p:blipFill rotWithShape="1">
          <a:blip r:embed="rId3">
            <a:alphaModFix/>
          </a:blip>
          <a:srcRect/>
          <a:stretch/>
        </p:blipFill>
        <p:spPr>
          <a:xfrm>
            <a:off x="7173063" y="2532713"/>
            <a:ext cx="1951725" cy="382869"/>
          </a:xfrm>
          <a:prstGeom prst="rect">
            <a:avLst/>
          </a:prstGeom>
          <a:noFill/>
          <a:ln>
            <a:noFill/>
          </a:ln>
        </p:spPr>
      </p:pic>
      <p:pic>
        <p:nvPicPr>
          <p:cNvPr id="266" name="Google Shape;266;p18"/>
          <p:cNvPicPr preferRelativeResize="0"/>
          <p:nvPr/>
        </p:nvPicPr>
        <p:blipFill rotWithShape="1">
          <a:blip r:embed="rId4">
            <a:alphaModFix/>
          </a:blip>
          <a:srcRect l="7166" t="27787" r="6693"/>
          <a:stretch/>
        </p:blipFill>
        <p:spPr>
          <a:xfrm>
            <a:off x="6153484" y="3368300"/>
            <a:ext cx="2352794" cy="1326400"/>
          </a:xfrm>
          <a:prstGeom prst="rect">
            <a:avLst/>
          </a:prstGeom>
          <a:noFill/>
          <a:ln>
            <a:noFill/>
          </a:ln>
        </p:spPr>
      </p:pic>
      <p:pic>
        <p:nvPicPr>
          <p:cNvPr id="267" name="Google Shape;267;p18"/>
          <p:cNvPicPr preferRelativeResize="0"/>
          <p:nvPr/>
        </p:nvPicPr>
        <p:blipFill rotWithShape="1">
          <a:blip r:embed="rId5">
            <a:alphaModFix/>
          </a:blip>
          <a:srcRect l="52202" r="6313"/>
          <a:stretch/>
        </p:blipFill>
        <p:spPr>
          <a:xfrm>
            <a:off x="5431563" y="2032200"/>
            <a:ext cx="1339625" cy="1383900"/>
          </a:xfrm>
          <a:prstGeom prst="rect">
            <a:avLst/>
          </a:prstGeom>
          <a:noFill/>
          <a:ln>
            <a:noFill/>
          </a:ln>
        </p:spPr>
      </p:pic>
      <p:sp>
        <p:nvSpPr>
          <p:cNvPr id="268" name="Google Shape;268;p18"/>
          <p:cNvSpPr txBox="1"/>
          <p:nvPr/>
        </p:nvSpPr>
        <p:spPr>
          <a:xfrm>
            <a:off x="5431563" y="4804800"/>
            <a:ext cx="3712562"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0" i="1" u="none" strike="noStrike" cap="none" dirty="0">
                <a:solidFill>
                  <a:srgbClr val="000000"/>
                </a:solidFill>
                <a:latin typeface="Lato"/>
                <a:ea typeface="Lato"/>
                <a:cs typeface="Lato"/>
                <a:sym typeface="Lato"/>
              </a:rPr>
              <a:t>Images of regressions, decision tree, and SVM from scikit-learn.org</a:t>
            </a:r>
            <a:endParaRPr sz="1000" b="0" i="1" u="none" strike="noStrike" cap="none" dirty="0">
              <a:solidFill>
                <a:srgbClr val="000000"/>
              </a:solidFill>
              <a:latin typeface="Lato"/>
              <a:ea typeface="Lato"/>
              <a:cs typeface="Lato"/>
              <a:sym typeface="Lato"/>
            </a:endParaRPr>
          </a:p>
        </p:txBody>
      </p:sp>
      <p:pic>
        <p:nvPicPr>
          <p:cNvPr id="269" name="Google Shape;269;p18"/>
          <p:cNvPicPr preferRelativeResize="0"/>
          <p:nvPr/>
        </p:nvPicPr>
        <p:blipFill rotWithShape="1">
          <a:blip r:embed="rId6">
            <a:alphaModFix/>
          </a:blip>
          <a:srcRect l="3857" t="8659" r="10620"/>
          <a:stretch/>
        </p:blipFill>
        <p:spPr>
          <a:xfrm>
            <a:off x="5138150" y="710050"/>
            <a:ext cx="1774050" cy="1326401"/>
          </a:xfrm>
          <a:prstGeom prst="rect">
            <a:avLst/>
          </a:prstGeom>
          <a:noFill/>
          <a:ln>
            <a:noFill/>
          </a:ln>
        </p:spPr>
      </p:pic>
      <p:pic>
        <p:nvPicPr>
          <p:cNvPr id="270" name="Google Shape;270;p18"/>
          <p:cNvPicPr preferRelativeResize="0"/>
          <p:nvPr/>
        </p:nvPicPr>
        <p:blipFill rotWithShape="1">
          <a:blip r:embed="rId7">
            <a:alphaModFix/>
          </a:blip>
          <a:srcRect/>
          <a:stretch/>
        </p:blipFill>
        <p:spPr>
          <a:xfrm>
            <a:off x="7084250" y="481450"/>
            <a:ext cx="1951699" cy="1701651"/>
          </a:xfrm>
          <a:prstGeom prst="rect">
            <a:avLst/>
          </a:prstGeom>
          <a:noFill/>
          <a:ln>
            <a:noFill/>
          </a:ln>
        </p:spPr>
      </p:pic>
      <p:sp>
        <p:nvSpPr>
          <p:cNvPr id="2" name="Slide Number Placeholder 1">
            <a:extLst>
              <a:ext uri="{FF2B5EF4-FFF2-40B4-BE49-F238E27FC236}">
                <a16:creationId xmlns:a16="http://schemas.microsoft.com/office/drawing/2014/main" id="{D999A220-7711-4307-17BF-94629E8BEFA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9"/>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Artificial vs Biological NNs</a:t>
            </a:r>
            <a:endParaRPr/>
          </a:p>
        </p:txBody>
      </p:sp>
      <p:pic>
        <p:nvPicPr>
          <p:cNvPr id="276" name="Google Shape;276;p19"/>
          <p:cNvPicPr preferRelativeResize="0"/>
          <p:nvPr/>
        </p:nvPicPr>
        <p:blipFill rotWithShape="1">
          <a:blip r:embed="rId3">
            <a:alphaModFix/>
          </a:blip>
          <a:srcRect/>
          <a:stretch/>
        </p:blipFill>
        <p:spPr>
          <a:xfrm>
            <a:off x="6135312" y="578087"/>
            <a:ext cx="2919925" cy="2016325"/>
          </a:xfrm>
          <a:prstGeom prst="rect">
            <a:avLst/>
          </a:prstGeom>
          <a:noFill/>
          <a:ln>
            <a:noFill/>
          </a:ln>
        </p:spPr>
      </p:pic>
      <p:sp>
        <p:nvSpPr>
          <p:cNvPr id="277" name="Google Shape;277;p19"/>
          <p:cNvSpPr txBox="1">
            <a:spLocks noGrp="1"/>
          </p:cNvSpPr>
          <p:nvPr>
            <p:ph type="body" idx="1"/>
          </p:nvPr>
        </p:nvSpPr>
        <p:spPr>
          <a:xfrm>
            <a:off x="729450" y="2006250"/>
            <a:ext cx="7275600" cy="30063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SzPts val="1300"/>
              <a:buNone/>
            </a:pPr>
            <a:r>
              <a:rPr lang="en" b="1" dirty="0"/>
              <a:t>ANNs initially inspired by the brain:</a:t>
            </a:r>
            <a:br>
              <a:rPr lang="en" b="1" dirty="0"/>
            </a:br>
            <a:r>
              <a:rPr lang="en" b="1" dirty="0"/>
              <a:t>	Alexander Bain (1873), William James (1890)</a:t>
            </a:r>
            <a:br>
              <a:rPr lang="en" dirty="0"/>
            </a:br>
            <a:r>
              <a:rPr lang="en" dirty="0"/>
              <a:t>		Electrical connections/flow of neurons result in thought </a:t>
            </a:r>
            <a:br>
              <a:rPr lang="en" dirty="0"/>
            </a:br>
            <a:r>
              <a:rPr lang="en" dirty="0"/>
              <a:t>		and movement</a:t>
            </a:r>
            <a:br>
              <a:rPr lang="en" dirty="0"/>
            </a:br>
            <a:r>
              <a:rPr lang="en" dirty="0"/>
              <a:t>	</a:t>
            </a:r>
            <a:r>
              <a:rPr lang="en" b="1" dirty="0"/>
              <a:t>McCulloch &amp; Pitts (1943)</a:t>
            </a:r>
            <a:br>
              <a:rPr lang="en" b="1" dirty="0"/>
            </a:br>
            <a:r>
              <a:rPr lang="en" b="1" dirty="0"/>
              <a:t>		</a:t>
            </a:r>
            <a:r>
              <a:rPr lang="en" dirty="0"/>
              <a:t>Modern mathematical “artificial” NN models</a:t>
            </a:r>
            <a:br>
              <a:rPr lang="en" dirty="0"/>
            </a:br>
            <a:r>
              <a:rPr lang="en" dirty="0"/>
              <a:t>	</a:t>
            </a:r>
            <a:r>
              <a:rPr lang="en" b="1" dirty="0"/>
              <a:t>Rosenblatt (1958)</a:t>
            </a:r>
            <a:br>
              <a:rPr lang="en" b="1" dirty="0"/>
            </a:br>
            <a:r>
              <a:rPr lang="en" b="1" dirty="0"/>
              <a:t>		</a:t>
            </a:r>
            <a:r>
              <a:rPr lang="en" dirty="0"/>
              <a:t>Description of the </a:t>
            </a:r>
            <a:r>
              <a:rPr lang="en" i="1" dirty="0"/>
              <a:t>perceptron</a:t>
            </a:r>
            <a:br>
              <a:rPr lang="en" i="1" dirty="0"/>
            </a:br>
            <a:r>
              <a:rPr lang="en" i="1" dirty="0"/>
              <a:t>	</a:t>
            </a:r>
            <a:r>
              <a:rPr lang="en" b="1" dirty="0"/>
              <a:t>Rumelhart, Hinton &amp; Williams (1986)</a:t>
            </a:r>
            <a:br>
              <a:rPr lang="en" b="1" dirty="0"/>
            </a:br>
            <a:r>
              <a:rPr lang="en" b="1" dirty="0"/>
              <a:t>		</a:t>
            </a:r>
            <a:r>
              <a:rPr lang="en" i="1" dirty="0"/>
              <a:t>Multi-layer</a:t>
            </a:r>
            <a:r>
              <a:rPr lang="en" dirty="0"/>
              <a:t> perceptrons and error backpropagation (learning principle)</a:t>
            </a:r>
            <a:endParaRPr dirty="0"/>
          </a:p>
          <a:p>
            <a:pPr marL="0" lvl="0" indent="0">
              <a:buNone/>
            </a:pPr>
            <a:r>
              <a:rPr lang="en" b="1" dirty="0"/>
              <a:t>Modern:</a:t>
            </a:r>
            <a:br>
              <a:rPr lang="en" b="1" dirty="0"/>
            </a:br>
            <a:r>
              <a:rPr lang="en" dirty="0"/>
              <a:t>	- ANNs used </a:t>
            </a:r>
            <a:r>
              <a:rPr lang="en" i="1" dirty="0"/>
              <a:t>everywhere</a:t>
            </a:r>
            <a:r>
              <a:rPr lang="en" dirty="0"/>
              <a:t> for </a:t>
            </a:r>
            <a:r>
              <a:rPr lang="en" i="1" dirty="0"/>
              <a:t>everything!</a:t>
            </a:r>
            <a:br>
              <a:rPr lang="en" b="1" dirty="0"/>
            </a:br>
            <a:r>
              <a:rPr lang="en" b="1" dirty="0"/>
              <a:t>	</a:t>
            </a:r>
            <a:r>
              <a:rPr lang="en" dirty="0"/>
              <a:t>- Simplified, abstracted version of biological neurons</a:t>
            </a:r>
            <a:br>
              <a:rPr lang="en" dirty="0"/>
            </a:br>
            <a:r>
              <a:rPr lang="en" dirty="0"/>
              <a:t>	- Biologically implausible</a:t>
            </a:r>
            <a:r>
              <a:rPr lang="en" altLang="zh-CN" dirty="0"/>
              <a:t> </a:t>
            </a:r>
          </a:p>
          <a:p>
            <a:pPr marL="0" lvl="0" indent="0">
              <a:buNone/>
            </a:pPr>
            <a:r>
              <a:rPr lang="en" altLang="zh-CN" dirty="0"/>
              <a:t>                       - Yann LeCun calls them “units” instead of “neurons”</a:t>
            </a:r>
            <a:endParaRPr dirty="0"/>
          </a:p>
        </p:txBody>
      </p:sp>
      <p:sp>
        <p:nvSpPr>
          <p:cNvPr id="278" name="Google Shape;278;p19"/>
          <p:cNvSpPr txBox="1"/>
          <p:nvPr/>
        </p:nvSpPr>
        <p:spPr>
          <a:xfrm>
            <a:off x="6968622" y="2516739"/>
            <a:ext cx="1842030" cy="30774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0" i="1" u="none" strike="noStrike" cap="none" dirty="0">
                <a:solidFill>
                  <a:srgbClr val="000000"/>
                </a:solidFill>
                <a:latin typeface="Lato"/>
                <a:ea typeface="Lato"/>
                <a:cs typeface="Lato"/>
                <a:sym typeface="Lato"/>
              </a:rPr>
              <a:t>linkedin.com/company/deeplearningai</a:t>
            </a:r>
            <a:endParaRPr sz="800" b="0" i="1"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F4F1FDCB-D35A-EEBA-DE5D-31A0701AB3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
        <p:nvSpPr>
          <p:cNvPr id="3" name="Rectangle 2">
            <a:extLst>
              <a:ext uri="{FF2B5EF4-FFF2-40B4-BE49-F238E27FC236}">
                <a16:creationId xmlns:a16="http://schemas.microsoft.com/office/drawing/2014/main" id="{24471E97-CFB7-742C-05EF-32C0F7ACB840}"/>
              </a:ext>
            </a:extLst>
          </p:cNvPr>
          <p:cNvSpPr/>
          <p:nvPr/>
        </p:nvSpPr>
        <p:spPr>
          <a:xfrm>
            <a:off x="6275275" y="536387"/>
            <a:ext cx="2638395" cy="4707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0"/>
          <p:cNvSpPr txBox="1">
            <a:spLocks noGrp="1"/>
          </p:cNvSpPr>
          <p:nvPr>
            <p:ph type="title"/>
          </p:nvPr>
        </p:nvSpPr>
        <p:spPr>
          <a:xfrm>
            <a:off x="729450" y="1322450"/>
            <a:ext cx="7688400" cy="1518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600"/>
              <a:buNone/>
            </a:pPr>
            <a:r>
              <a:rPr lang="en" dirty="0"/>
              <a:t>Building a Neural Network</a:t>
            </a:r>
            <a:endParaRPr dirty="0"/>
          </a:p>
          <a:p>
            <a:pPr marL="0" lvl="0" indent="0" algn="l" rtl="0">
              <a:lnSpc>
                <a:spcPct val="100000"/>
              </a:lnSpc>
              <a:spcBef>
                <a:spcPts val="0"/>
              </a:spcBef>
              <a:spcAft>
                <a:spcPts val="0"/>
              </a:spcAft>
              <a:buSzPts val="3600"/>
              <a:buNone/>
            </a:pPr>
            <a:r>
              <a:rPr lang="en" dirty="0"/>
              <a:t>From Scratch</a:t>
            </a:r>
            <a:endParaRPr b="0" dirty="0"/>
          </a:p>
        </p:txBody>
      </p:sp>
      <p:sp>
        <p:nvSpPr>
          <p:cNvPr id="2" name="Slide Number Placeholder 1">
            <a:extLst>
              <a:ext uri="{FF2B5EF4-FFF2-40B4-BE49-F238E27FC236}">
                <a16:creationId xmlns:a16="http://schemas.microsoft.com/office/drawing/2014/main" id="{147B3AE2-828E-88CD-2D8C-C192DEC31A9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26"/>
          <p:cNvPicPr preferRelativeResize="0"/>
          <p:nvPr/>
        </p:nvPicPr>
        <p:blipFill rotWithShape="1">
          <a:blip r:embed="rId3">
            <a:alphaModFix/>
          </a:blip>
          <a:srcRect/>
          <a:stretch/>
        </p:blipFill>
        <p:spPr>
          <a:xfrm>
            <a:off x="144534" y="1452800"/>
            <a:ext cx="4651901" cy="3141307"/>
          </a:xfrm>
          <a:prstGeom prst="rect">
            <a:avLst/>
          </a:prstGeom>
          <a:noFill/>
          <a:ln>
            <a:noFill/>
          </a:ln>
        </p:spPr>
      </p:pic>
      <p:sp>
        <p:nvSpPr>
          <p:cNvPr id="328" name="Google Shape;328;p26"/>
          <p:cNvSpPr txBox="1">
            <a:spLocks noGrp="1"/>
          </p:cNvSpPr>
          <p:nvPr>
            <p:ph type="title"/>
          </p:nvPr>
        </p:nvSpPr>
        <p:spPr>
          <a:xfrm>
            <a:off x="237351" y="371211"/>
            <a:ext cx="76887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Perceptron</a:t>
            </a:r>
            <a:endParaRPr b="0" dirty="0"/>
          </a:p>
        </p:txBody>
      </p:sp>
      <p:sp>
        <p:nvSpPr>
          <p:cNvPr id="329" name="Google Shape;329;p26"/>
          <p:cNvSpPr txBox="1"/>
          <p:nvPr/>
        </p:nvSpPr>
        <p:spPr>
          <a:xfrm>
            <a:off x="58998" y="4395851"/>
            <a:ext cx="5033400" cy="708000"/>
          </a:xfrm>
          <a:prstGeom prst="rect">
            <a:avLst/>
          </a:prstGeom>
          <a:noFill/>
          <a:ln>
            <a:noFill/>
          </a:ln>
        </p:spPr>
        <p:txBody>
          <a:bodyPr spcFirstLastPara="1" wrap="square" lIns="91425" tIns="91425" rIns="91425" bIns="91425" anchor="t" anchorCtr="0">
            <a:spAutoFit/>
          </a:bodyPr>
          <a:lstStyle/>
          <a:p>
            <a:pPr marL="457200" marR="0" lvl="0" indent="-336550" algn="l" rtl="0">
              <a:lnSpc>
                <a:spcPct val="100000"/>
              </a:lnSpc>
              <a:spcBef>
                <a:spcPts val="0"/>
              </a:spcBef>
              <a:spcAft>
                <a:spcPts val="0"/>
              </a:spcAft>
              <a:buClr>
                <a:srgbClr val="000000"/>
              </a:buClr>
              <a:buSzPts val="1700"/>
              <a:buFont typeface="Lato"/>
              <a:buChar char="-"/>
            </a:pPr>
            <a:r>
              <a:rPr lang="en" sz="1700" b="0" i="0" u="none" strike="noStrike" cap="none" dirty="0">
                <a:solidFill>
                  <a:srgbClr val="000000"/>
                </a:solidFill>
                <a:latin typeface="Lato"/>
                <a:ea typeface="Lato"/>
                <a:cs typeface="Lato"/>
                <a:sym typeface="Lato"/>
              </a:rPr>
              <a:t>A single “neuron”</a:t>
            </a:r>
            <a:endParaRPr sz="1700" b="0" i="0" u="none" strike="noStrike" cap="none" dirty="0">
              <a:solidFill>
                <a:srgbClr val="000000"/>
              </a:solidFill>
              <a:latin typeface="Lato"/>
              <a:ea typeface="Lato"/>
              <a:cs typeface="Lato"/>
              <a:sym typeface="Lato"/>
            </a:endParaRPr>
          </a:p>
          <a:p>
            <a:pPr marL="457200" marR="0" lvl="0" indent="-336550" algn="l" rtl="0">
              <a:lnSpc>
                <a:spcPct val="100000"/>
              </a:lnSpc>
              <a:spcBef>
                <a:spcPts val="0"/>
              </a:spcBef>
              <a:spcAft>
                <a:spcPts val="0"/>
              </a:spcAft>
              <a:buClr>
                <a:srgbClr val="000000"/>
              </a:buClr>
              <a:buSzPts val="1700"/>
              <a:buFont typeface="Lato"/>
              <a:buChar char="-"/>
            </a:pPr>
            <a:r>
              <a:rPr lang="en" sz="1700" b="0" i="0" u="none" strike="noStrike" cap="none" dirty="0">
                <a:solidFill>
                  <a:srgbClr val="000000"/>
                </a:solidFill>
                <a:latin typeface="Lato"/>
                <a:ea typeface="Lato"/>
                <a:cs typeface="Lato"/>
                <a:sym typeface="Lato"/>
              </a:rPr>
              <a:t>Only works on </a:t>
            </a:r>
            <a:r>
              <a:rPr lang="en" sz="1700" b="0" i="0" u="none" strike="noStrike" cap="none" dirty="0">
                <a:solidFill>
                  <a:srgbClr val="C00000"/>
                </a:solidFill>
                <a:latin typeface="Lato"/>
                <a:ea typeface="Lato"/>
                <a:cs typeface="Lato"/>
                <a:sym typeface="Lato"/>
              </a:rPr>
              <a:t>linearly separable </a:t>
            </a:r>
            <a:r>
              <a:rPr lang="en" sz="1700" b="0" i="0" u="none" strike="noStrike" cap="none" dirty="0">
                <a:solidFill>
                  <a:srgbClr val="000000"/>
                </a:solidFill>
                <a:latin typeface="Lato"/>
                <a:ea typeface="Lato"/>
                <a:cs typeface="Lato"/>
                <a:sym typeface="Lato"/>
              </a:rPr>
              <a:t>classes</a:t>
            </a:r>
            <a:endParaRPr sz="1700" b="0" i="0" u="none" strike="noStrike" cap="none" dirty="0">
              <a:solidFill>
                <a:srgbClr val="000000"/>
              </a:solidFill>
              <a:latin typeface="Lato"/>
              <a:ea typeface="Lato"/>
              <a:cs typeface="Lato"/>
              <a:sym typeface="Lato"/>
            </a:endParaRPr>
          </a:p>
        </p:txBody>
      </p:sp>
      <p:sp>
        <p:nvSpPr>
          <p:cNvPr id="330" name="Google Shape;330;p26"/>
          <p:cNvSpPr txBox="1"/>
          <p:nvPr/>
        </p:nvSpPr>
        <p:spPr>
          <a:xfrm>
            <a:off x="2849507" y="2423153"/>
            <a:ext cx="1850829"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u="none" strike="noStrike" cap="none" dirty="0">
                <a:solidFill>
                  <a:srgbClr val="000000"/>
                </a:solidFill>
                <a:latin typeface="Lato"/>
                <a:ea typeface="Lato"/>
                <a:cs typeface="Lato"/>
                <a:sym typeface="Lato"/>
              </a:rPr>
              <a:t>Activation function</a:t>
            </a:r>
            <a:endParaRPr sz="1400" b="0"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C52B8813-0043-C48A-249A-44166E34BE8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2050" name="Picture 2" descr="regular-perceptron">
            <a:extLst>
              <a:ext uri="{FF2B5EF4-FFF2-40B4-BE49-F238E27FC236}">
                <a16:creationId xmlns:a16="http://schemas.microsoft.com/office/drawing/2014/main" id="{B581FB45-D3B6-99E0-F227-7EB6E005A9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8193" y="1348225"/>
            <a:ext cx="4216809" cy="25500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C40D596-871D-B760-D31B-0200543DAA66}"/>
              </a:ext>
            </a:extLst>
          </p:cNvPr>
          <p:cNvSpPr txBox="1"/>
          <p:nvPr/>
        </p:nvSpPr>
        <p:spPr>
          <a:xfrm>
            <a:off x="5527589" y="3764358"/>
            <a:ext cx="3113902" cy="738664"/>
          </a:xfrm>
          <a:prstGeom prst="rect">
            <a:avLst/>
          </a:prstGeom>
          <a:noFill/>
        </p:spPr>
        <p:txBody>
          <a:bodyPr wrap="square" rtlCol="0">
            <a:spAutoFit/>
          </a:bodyPr>
          <a:lstStyle/>
          <a:p>
            <a:r>
              <a:rPr lang="en-US" altLang="zh-CN" dirty="0"/>
              <a:t>An example of perceptron w/ 2 inputs and binary threshold activation function.</a:t>
            </a:r>
            <a:endParaRPr lang="zh-CN" altLang="en-US" dirty="0"/>
          </a:p>
        </p:txBody>
      </p:sp>
      <p:pic>
        <p:nvPicPr>
          <p:cNvPr id="3" name="Google Shape;322;p25">
            <a:extLst>
              <a:ext uri="{FF2B5EF4-FFF2-40B4-BE49-F238E27FC236}">
                <a16:creationId xmlns:a16="http://schemas.microsoft.com/office/drawing/2014/main" id="{2E2E567E-506B-5602-6043-86B877FA087A}"/>
              </a:ext>
            </a:extLst>
          </p:cNvPr>
          <p:cNvPicPr preferRelativeResize="0"/>
          <p:nvPr/>
        </p:nvPicPr>
        <p:blipFill rotWithShape="1">
          <a:blip r:embed="rId5">
            <a:alphaModFix/>
          </a:blip>
          <a:srcRect/>
          <a:stretch/>
        </p:blipFill>
        <p:spPr>
          <a:xfrm>
            <a:off x="237351" y="1028108"/>
            <a:ext cx="4721670" cy="320117"/>
          </a:xfrm>
          <a:prstGeom prst="rect">
            <a:avLst/>
          </a:prstGeom>
          <a:solidFill>
            <a:schemeClr val="bg1"/>
          </a:solidFill>
          <a:ln>
            <a:noFill/>
          </a:ln>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C599C1B-D03D-F006-2F8A-938260375FB9}"/>
                  </a:ext>
                </a:extLst>
              </p:cNvPr>
              <p:cNvSpPr txBox="1"/>
              <p:nvPr/>
            </p:nvSpPr>
            <p:spPr>
              <a:xfrm>
                <a:off x="751265" y="978733"/>
                <a:ext cx="227498" cy="369332"/>
              </a:xfrm>
              <a:prstGeom prst="rect">
                <a:avLst/>
              </a:prstGeom>
              <a:solidFill>
                <a:schemeClr val="bg1"/>
              </a:solidFill>
            </p:spPr>
            <p:txBody>
              <a:bodyPr wrap="square" lIns="0" tIns="0" rIns="0" bIns="0" rtlCol="0">
                <a:spAutoFit/>
              </a:bodyPr>
              <a:lstStyle/>
              <a:p>
                <a:pPr/>
                <a14:m>
                  <m:oMathPara xmlns:m="http://schemas.openxmlformats.org/officeDocument/2006/math">
                    <m:oMath>
                      <m:r>
                        <a:rPr lang="en-US" altLang="zh-CN" sz="2400" b="0" i="1" smtClean="0">
                          <a:latin typeface="Cambria Math" panose="02040503050406030204" pitchFamily="18" charset="0"/>
                        </a:rPr>
                        <m:t>𝜎</m:t>
                      </m:r>
                    </m:oMath>
                  </m:oMathPara>
                </a14:m>
                <a:endParaRPr lang="zh-CN" altLang="en-US" sz="2400" dirty="0"/>
              </a:p>
            </p:txBody>
          </p:sp>
        </mc:Choice>
        <mc:Fallback xmlns="">
          <p:sp>
            <p:nvSpPr>
              <p:cNvPr id="5" name="TextBox 4">
                <a:extLst>
                  <a:ext uri="{FF2B5EF4-FFF2-40B4-BE49-F238E27FC236}">
                    <a16:creationId xmlns:a16="http://schemas.microsoft.com/office/drawing/2014/main" id="{CC599C1B-D03D-F006-2F8A-938260375FB9}"/>
                  </a:ext>
                </a:extLst>
              </p:cNvPr>
              <p:cNvSpPr txBox="1">
                <a:spLocks noRot="1" noChangeAspect="1" noMove="1" noResize="1" noEditPoints="1" noAdjustHandles="1" noChangeArrowheads="1" noChangeShapeType="1" noTextEdit="1"/>
              </p:cNvSpPr>
              <p:nvPr/>
            </p:nvSpPr>
            <p:spPr>
              <a:xfrm>
                <a:off x="751265" y="978733"/>
                <a:ext cx="227498" cy="369332"/>
              </a:xfrm>
              <a:prstGeom prst="rect">
                <a:avLst/>
              </a:prstGeom>
              <a:blipFill>
                <a:blip r:embed="rId6"/>
                <a:stretch>
                  <a:fillRect l="-23684" r="-18421" b="-1667"/>
                </a:stretch>
              </a:blipFill>
            </p:spPr>
            <p:txBody>
              <a:bodyPr/>
              <a:lstStyle/>
              <a:p>
                <a:r>
                  <a:rPr lang="zh-CN" altLang="en-US">
                    <a:noFill/>
                  </a:rPr>
                  <a:t> </a:t>
                </a:r>
              </a:p>
            </p:txBody>
          </p:sp>
        </mc:Fallback>
      </mc:AlternateContent>
      <p:pic>
        <p:nvPicPr>
          <p:cNvPr id="6" name="Google Shape;313;p24">
            <a:extLst>
              <a:ext uri="{FF2B5EF4-FFF2-40B4-BE49-F238E27FC236}">
                <a16:creationId xmlns:a16="http://schemas.microsoft.com/office/drawing/2014/main" id="{6C39EE59-0D2E-BDC7-157C-7A159D3471C7}"/>
              </a:ext>
            </a:extLst>
          </p:cNvPr>
          <p:cNvPicPr preferRelativeResize="0"/>
          <p:nvPr/>
        </p:nvPicPr>
        <p:blipFill rotWithShape="1">
          <a:blip r:embed="rId7">
            <a:alphaModFix/>
          </a:blip>
          <a:srcRect/>
          <a:stretch/>
        </p:blipFill>
        <p:spPr>
          <a:xfrm>
            <a:off x="6476618" y="4340095"/>
            <a:ext cx="1544436" cy="55770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pic>
        <p:nvPicPr>
          <p:cNvPr id="294" name="Google Shape;294;p22"/>
          <p:cNvPicPr preferRelativeResize="0"/>
          <p:nvPr/>
        </p:nvPicPr>
        <p:blipFill rotWithShape="1">
          <a:blip r:embed="rId3">
            <a:alphaModFix/>
          </a:blip>
          <a:srcRect/>
          <a:stretch/>
        </p:blipFill>
        <p:spPr>
          <a:xfrm>
            <a:off x="312831" y="793844"/>
            <a:ext cx="3868877" cy="3774845"/>
          </a:xfrm>
          <a:prstGeom prst="rect">
            <a:avLst/>
          </a:prstGeom>
          <a:noFill/>
          <a:ln>
            <a:noFill/>
          </a:ln>
        </p:spPr>
      </p:pic>
      <p:sp>
        <p:nvSpPr>
          <p:cNvPr id="295" name="Google Shape;295;p22"/>
          <p:cNvSpPr/>
          <p:nvPr/>
        </p:nvSpPr>
        <p:spPr>
          <a:xfrm>
            <a:off x="883269"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96" name="Google Shape;296;p22"/>
          <p:cNvPicPr preferRelativeResize="0"/>
          <p:nvPr/>
        </p:nvPicPr>
        <p:blipFill rotWithShape="1">
          <a:blip r:embed="rId4">
            <a:alphaModFix/>
          </a:blip>
          <a:srcRect/>
          <a:stretch/>
        </p:blipFill>
        <p:spPr>
          <a:xfrm>
            <a:off x="312819" y="690721"/>
            <a:ext cx="3868877" cy="3868877"/>
          </a:xfrm>
          <a:prstGeom prst="rect">
            <a:avLst/>
          </a:prstGeom>
          <a:noFill/>
          <a:ln>
            <a:noFill/>
          </a:ln>
        </p:spPr>
      </p:pic>
      <p:sp>
        <p:nvSpPr>
          <p:cNvPr id="297" name="Google Shape;297;p22"/>
          <p:cNvSpPr txBox="1"/>
          <p:nvPr/>
        </p:nvSpPr>
        <p:spPr>
          <a:xfrm>
            <a:off x="591960" y="4456383"/>
            <a:ext cx="3198300" cy="43085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altLang="zh-CN" sz="1600" b="0" i="0" u="none" strike="noStrike" cap="none" dirty="0">
                <a:solidFill>
                  <a:srgbClr val="000000"/>
                </a:solidFill>
                <a:latin typeface="Lato"/>
                <a:ea typeface="Lato"/>
                <a:cs typeface="Lato"/>
                <a:sym typeface="Lato"/>
              </a:rPr>
              <a:t>Two </a:t>
            </a:r>
            <a:r>
              <a:rPr lang="en" sz="1600" b="0" i="0" u="none" strike="noStrike" cap="none" dirty="0">
                <a:solidFill>
                  <a:srgbClr val="000000"/>
                </a:solidFill>
                <a:latin typeface="Lato"/>
                <a:ea typeface="Lato"/>
                <a:cs typeface="Lato"/>
                <a:sym typeface="Lato"/>
              </a:rPr>
              <a:t>classes are </a:t>
            </a:r>
            <a:r>
              <a:rPr lang="en" sz="1600" b="0" i="1" u="none" strike="noStrike" cap="none" dirty="0">
                <a:solidFill>
                  <a:srgbClr val="000000"/>
                </a:solidFill>
                <a:latin typeface="Lato"/>
                <a:ea typeface="Lato"/>
                <a:cs typeface="Lato"/>
                <a:sym typeface="Lato"/>
              </a:rPr>
              <a:t>linearly separable</a:t>
            </a:r>
            <a:endParaRPr sz="1600" b="0" i="1" u="none" strike="noStrike" cap="none" dirty="0">
              <a:solidFill>
                <a:srgbClr val="000000"/>
              </a:solidFill>
              <a:latin typeface="Lato"/>
              <a:ea typeface="Lato"/>
              <a:cs typeface="Lato"/>
              <a:sym typeface="Lato"/>
            </a:endParaRPr>
          </a:p>
        </p:txBody>
      </p:sp>
      <p:sp>
        <p:nvSpPr>
          <p:cNvPr id="298" name="Google Shape;298;p22"/>
          <p:cNvSpPr/>
          <p:nvPr/>
        </p:nvSpPr>
        <p:spPr>
          <a:xfrm>
            <a:off x="3286356" y="903021"/>
            <a:ext cx="327300" cy="318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7812126A-CE2F-1FB4-F0EC-D4D5E12C6E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3" name="Google Shape;355;g253186c61bb_0_41">
            <a:extLst>
              <a:ext uri="{FF2B5EF4-FFF2-40B4-BE49-F238E27FC236}">
                <a16:creationId xmlns:a16="http://schemas.microsoft.com/office/drawing/2014/main" id="{BB9F2BE3-B293-18F4-9A71-61EAA6E63B40}"/>
              </a:ext>
            </a:extLst>
          </p:cNvPr>
          <p:cNvPicPr preferRelativeResize="0"/>
          <p:nvPr/>
        </p:nvPicPr>
        <p:blipFill>
          <a:blip r:embed="rId5">
            <a:alphaModFix/>
          </a:blip>
          <a:stretch>
            <a:fillRect/>
          </a:stretch>
        </p:blipFill>
        <p:spPr>
          <a:xfrm>
            <a:off x="4708426" y="793844"/>
            <a:ext cx="3876350" cy="3698949"/>
          </a:xfrm>
          <a:prstGeom prst="rect">
            <a:avLst/>
          </a:prstGeom>
          <a:noFill/>
          <a:ln>
            <a:noFill/>
          </a:ln>
        </p:spPr>
      </p:pic>
      <p:sp>
        <p:nvSpPr>
          <p:cNvPr id="4" name="TextBox 3">
            <a:extLst>
              <a:ext uri="{FF2B5EF4-FFF2-40B4-BE49-F238E27FC236}">
                <a16:creationId xmlns:a16="http://schemas.microsoft.com/office/drawing/2014/main" id="{443FCEB2-ECF6-DED6-7D1D-E841545C23FC}"/>
              </a:ext>
            </a:extLst>
          </p:cNvPr>
          <p:cNvSpPr txBox="1"/>
          <p:nvPr/>
        </p:nvSpPr>
        <p:spPr>
          <a:xfrm>
            <a:off x="5152505" y="4379424"/>
            <a:ext cx="3876350" cy="584775"/>
          </a:xfrm>
          <a:prstGeom prst="rect">
            <a:avLst/>
          </a:prstGeom>
          <a:noFill/>
        </p:spPr>
        <p:txBody>
          <a:bodyPr wrap="square" rtlCol="0">
            <a:spAutoFit/>
          </a:bodyPr>
          <a:lstStyle/>
          <a:p>
            <a:r>
              <a:rPr lang="en-US" altLang="zh-CN" sz="1600" dirty="0"/>
              <a:t>Two classes are </a:t>
            </a:r>
            <a:r>
              <a:rPr lang="en-US" altLang="zh-CN" sz="1600" i="1" dirty="0"/>
              <a:t>not linearly separable</a:t>
            </a:r>
            <a:r>
              <a:rPr lang="en-US" altLang="zh-CN" sz="1600" dirty="0"/>
              <a:t>:</a:t>
            </a:r>
            <a:r>
              <a:rPr lang="zh-CN" altLang="en-US" sz="1600" dirty="0"/>
              <a:t> </a:t>
            </a:r>
            <a:r>
              <a:rPr lang="en-US" altLang="zh-CN" sz="1600" dirty="0"/>
              <a:t>no single straight line can separate them</a:t>
            </a:r>
            <a:endParaRPr lang="zh-CN" altLang="en-US" sz="1600" baseline="30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27"/>
          <p:cNvPicPr preferRelativeResize="0"/>
          <p:nvPr/>
        </p:nvPicPr>
        <p:blipFill rotWithShape="1">
          <a:blip r:embed="rId3">
            <a:alphaModFix/>
          </a:blip>
          <a:srcRect/>
          <a:stretch/>
        </p:blipFill>
        <p:spPr>
          <a:xfrm>
            <a:off x="223152" y="793450"/>
            <a:ext cx="3783370" cy="3875327"/>
          </a:xfrm>
          <a:prstGeom prst="rect">
            <a:avLst/>
          </a:prstGeom>
          <a:noFill/>
          <a:ln>
            <a:noFill/>
          </a:ln>
        </p:spPr>
      </p:pic>
      <p:sp>
        <p:nvSpPr>
          <p:cNvPr id="337" name="Google Shape;337;p27"/>
          <p:cNvSpPr/>
          <p:nvPr/>
        </p:nvSpPr>
        <p:spPr>
          <a:xfrm>
            <a:off x="570450" y="71052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C68B3BFB-F6EB-DE1C-C1A6-5E100E18A9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343" name="Google Shape;343;p28"/>
          <p:cNvPicPr preferRelativeResize="0"/>
          <p:nvPr/>
        </p:nvPicPr>
        <p:blipFill rotWithShape="1">
          <a:blip r:embed="rId4">
            <a:alphaModFix/>
          </a:blip>
          <a:srcRect/>
          <a:stretch/>
        </p:blipFill>
        <p:spPr>
          <a:xfrm>
            <a:off x="4453854" y="756078"/>
            <a:ext cx="3925974" cy="3912699"/>
          </a:xfrm>
          <a:prstGeom prst="rect">
            <a:avLst/>
          </a:prstGeom>
          <a:noFill/>
          <a:ln>
            <a:noFill/>
          </a:ln>
        </p:spPr>
      </p:pic>
      <p:sp>
        <p:nvSpPr>
          <p:cNvPr id="3" name="TextBox 2">
            <a:extLst>
              <a:ext uri="{FF2B5EF4-FFF2-40B4-BE49-F238E27FC236}">
                <a16:creationId xmlns:a16="http://schemas.microsoft.com/office/drawing/2014/main" id="{041032E0-E20D-E3B3-42AA-4AE2BCB3806D}"/>
              </a:ext>
            </a:extLst>
          </p:cNvPr>
          <p:cNvSpPr txBox="1"/>
          <p:nvPr/>
        </p:nvSpPr>
        <p:spPr>
          <a:xfrm>
            <a:off x="2357237" y="4668777"/>
            <a:ext cx="4410389" cy="338554"/>
          </a:xfrm>
          <a:prstGeom prst="rect">
            <a:avLst/>
          </a:prstGeom>
          <a:noFill/>
        </p:spPr>
        <p:txBody>
          <a:bodyPr wrap="square" rtlCol="0">
            <a:spAutoFit/>
          </a:bodyPr>
          <a:lstStyle/>
          <a:p>
            <a:r>
              <a:rPr lang="en-US" altLang="zh-CN" sz="1600" dirty="0"/>
              <a:t>More cases of non-linearly-separable datasets</a:t>
            </a:r>
            <a:endParaRPr lang="zh-CN" altLang="en-US" sz="1600" baseline="30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9" name="Google Shape;376;p32">
            <a:extLst>
              <a:ext uri="{FF2B5EF4-FFF2-40B4-BE49-F238E27FC236}">
                <a16:creationId xmlns:a16="http://schemas.microsoft.com/office/drawing/2014/main" id="{A1FD41F1-9756-E146-46BD-572BB004551A}"/>
              </a:ext>
            </a:extLst>
          </p:cNvPr>
          <p:cNvSpPr txBox="1">
            <a:spLocks noGrp="1"/>
          </p:cNvSpPr>
          <p:nvPr>
            <p:ph type="title"/>
          </p:nvPr>
        </p:nvSpPr>
        <p:spPr>
          <a:xfrm>
            <a:off x="4301095" y="306371"/>
            <a:ext cx="3246716"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sz="2000" i="1" dirty="0"/>
              <a:t>Multi-layer</a:t>
            </a:r>
            <a:r>
              <a:rPr lang="en" sz="1800" dirty="0"/>
              <a:t> Perceptron (MLP)</a:t>
            </a:r>
            <a:endParaRPr sz="1800" dirty="0"/>
          </a:p>
        </p:txBody>
      </p:sp>
      <p:sp>
        <p:nvSpPr>
          <p:cNvPr id="4" name="Google Shape;354;g253186c61bb_0_41">
            <a:extLst>
              <a:ext uri="{FF2B5EF4-FFF2-40B4-BE49-F238E27FC236}">
                <a16:creationId xmlns:a16="http://schemas.microsoft.com/office/drawing/2014/main" id="{2F8BB831-D352-602B-30FA-EC6E8A5B1571}"/>
              </a:ext>
            </a:extLst>
          </p:cNvPr>
          <p:cNvSpPr/>
          <p:nvPr/>
        </p:nvSpPr>
        <p:spPr>
          <a:xfrm>
            <a:off x="570450"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3" name="Google Shape;363;p30"/>
          <p:cNvPicPr preferRelativeResize="0"/>
          <p:nvPr/>
        </p:nvPicPr>
        <p:blipFill rotWithShape="1">
          <a:blip r:embed="rId3">
            <a:alphaModFix/>
          </a:blip>
          <a:srcRect/>
          <a:stretch/>
        </p:blipFill>
        <p:spPr>
          <a:xfrm>
            <a:off x="679982" y="1857822"/>
            <a:ext cx="2140792" cy="1330017"/>
          </a:xfrm>
          <a:prstGeom prst="rect">
            <a:avLst/>
          </a:prstGeom>
          <a:noFill/>
          <a:ln>
            <a:noFill/>
          </a:ln>
        </p:spPr>
      </p:pic>
      <p:pic>
        <p:nvPicPr>
          <p:cNvPr id="364" name="Google Shape;364;p30"/>
          <p:cNvPicPr preferRelativeResize="0"/>
          <p:nvPr/>
        </p:nvPicPr>
        <p:blipFill rotWithShape="1">
          <a:blip r:embed="rId3">
            <a:alphaModFix/>
          </a:blip>
          <a:srcRect/>
          <a:stretch/>
        </p:blipFill>
        <p:spPr>
          <a:xfrm>
            <a:off x="679982" y="3649013"/>
            <a:ext cx="2140792" cy="1330017"/>
          </a:xfrm>
          <a:prstGeom prst="rect">
            <a:avLst/>
          </a:prstGeom>
          <a:noFill/>
          <a:ln>
            <a:noFill/>
          </a:ln>
        </p:spPr>
      </p:pic>
      <p:sp>
        <p:nvSpPr>
          <p:cNvPr id="365" name="Google Shape;365;p30"/>
          <p:cNvSpPr txBox="1"/>
          <p:nvPr/>
        </p:nvSpPr>
        <p:spPr>
          <a:xfrm rot="5400000">
            <a:off x="1637125" y="3083205"/>
            <a:ext cx="531300" cy="600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 sz="2700" b="0" i="0" u="none" strike="noStrike" cap="none">
                <a:solidFill>
                  <a:srgbClr val="000000"/>
                </a:solidFill>
                <a:latin typeface="Lato"/>
                <a:ea typeface="Lato"/>
                <a:cs typeface="Lato"/>
                <a:sym typeface="Lato"/>
              </a:rPr>
              <a:t>… </a:t>
            </a:r>
            <a:endParaRPr sz="2700" b="0" i="0" u="none" strike="noStrike" cap="none">
              <a:solidFill>
                <a:srgbClr val="000000"/>
              </a:solidFill>
              <a:latin typeface="Lato"/>
              <a:ea typeface="Lato"/>
              <a:cs typeface="Lato"/>
              <a:sym typeface="Lato"/>
            </a:endParaRPr>
          </a:p>
        </p:txBody>
      </p:sp>
      <p:sp>
        <p:nvSpPr>
          <p:cNvPr id="5" name="TextBox 4">
            <a:extLst>
              <a:ext uri="{FF2B5EF4-FFF2-40B4-BE49-F238E27FC236}">
                <a16:creationId xmlns:a16="http://schemas.microsoft.com/office/drawing/2014/main" id="{7467EEA3-C36B-F814-E74E-5FE914896013}"/>
              </a:ext>
            </a:extLst>
          </p:cNvPr>
          <p:cNvSpPr txBox="1"/>
          <p:nvPr/>
        </p:nvSpPr>
        <p:spPr>
          <a:xfrm>
            <a:off x="3500122" y="4264319"/>
            <a:ext cx="5507519" cy="738664"/>
          </a:xfrm>
          <a:prstGeom prst="rect">
            <a:avLst/>
          </a:prstGeom>
          <a:noFill/>
        </p:spPr>
        <p:txBody>
          <a:bodyPr wrap="square">
            <a:spAutoFit/>
          </a:bodyPr>
          <a:lstStyle/>
          <a:p>
            <a:r>
              <a:rPr lang="en-US" altLang="zh-CN" dirty="0"/>
              <a:t>If we put multiple </a:t>
            </a:r>
            <a:r>
              <a:rPr lang="en-US" altLang="zh-CN" dirty="0" err="1"/>
              <a:t>perceptrons</a:t>
            </a:r>
            <a:r>
              <a:rPr lang="en-US" altLang="zh-CN" dirty="0"/>
              <a:t> together, with one or more hidden layers, then we can approximate a complex function as a piecewise linear function,</a:t>
            </a:r>
            <a:r>
              <a:rPr lang="zh-CN" altLang="en-US" dirty="0"/>
              <a:t> </a:t>
            </a:r>
            <a:r>
              <a:rPr lang="en-US" altLang="zh-CN" dirty="0"/>
              <a:t>making it work for</a:t>
            </a:r>
            <a:r>
              <a:rPr lang="zh-CN" altLang="en-US" dirty="0"/>
              <a:t> </a:t>
            </a:r>
            <a:r>
              <a:rPr lang="nl-NL" altLang="zh-CN" dirty="0"/>
              <a:t>non-linearly-separable datasets</a:t>
            </a:r>
            <a:r>
              <a:rPr lang="en-US" altLang="zh-CN" dirty="0"/>
              <a:t>.</a:t>
            </a:r>
            <a:endParaRPr lang="zh-CN" altLang="en-US" dirty="0"/>
          </a:p>
        </p:txBody>
      </p:sp>
      <p:sp>
        <p:nvSpPr>
          <p:cNvPr id="6" name="Slide Number Placeholder 5">
            <a:extLst>
              <a:ext uri="{FF2B5EF4-FFF2-40B4-BE49-F238E27FC236}">
                <a16:creationId xmlns:a16="http://schemas.microsoft.com/office/drawing/2014/main" id="{29D048E1-7D35-D478-C968-5BCE501469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pic>
        <p:nvPicPr>
          <p:cNvPr id="2" name="Google Shape;377;p32">
            <a:extLst>
              <a:ext uri="{FF2B5EF4-FFF2-40B4-BE49-F238E27FC236}">
                <a16:creationId xmlns:a16="http://schemas.microsoft.com/office/drawing/2014/main" id="{5BECCF17-B99D-D1E7-C628-9D3BAAC156B3}"/>
              </a:ext>
            </a:extLst>
          </p:cNvPr>
          <p:cNvPicPr preferRelativeResize="0"/>
          <p:nvPr/>
        </p:nvPicPr>
        <p:blipFill rotWithShape="1">
          <a:blip r:embed="rId4">
            <a:alphaModFix/>
          </a:blip>
          <a:srcRect/>
          <a:stretch/>
        </p:blipFill>
        <p:spPr>
          <a:xfrm>
            <a:off x="3675668" y="607580"/>
            <a:ext cx="5331973" cy="3694349"/>
          </a:xfrm>
          <a:prstGeom prst="rect">
            <a:avLst/>
          </a:prstGeom>
          <a:noFill/>
          <a:ln>
            <a:noFill/>
          </a:ln>
        </p:spPr>
      </p:pic>
      <p:sp>
        <p:nvSpPr>
          <p:cNvPr id="3" name="Arrow: Right 2">
            <a:extLst>
              <a:ext uri="{FF2B5EF4-FFF2-40B4-BE49-F238E27FC236}">
                <a16:creationId xmlns:a16="http://schemas.microsoft.com/office/drawing/2014/main" id="{C95184CF-1415-1BC0-00B2-23E0D319D9A5}"/>
              </a:ext>
            </a:extLst>
          </p:cNvPr>
          <p:cNvSpPr/>
          <p:nvPr/>
        </p:nvSpPr>
        <p:spPr>
          <a:xfrm>
            <a:off x="3139193" y="2522830"/>
            <a:ext cx="627135" cy="376990"/>
          </a:xfrm>
          <a:prstGeom prst="right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1" name="Google Shape;361;p30"/>
          <p:cNvSpPr/>
          <p:nvPr/>
        </p:nvSpPr>
        <p:spPr>
          <a:xfrm>
            <a:off x="474600" y="607580"/>
            <a:ext cx="2436300" cy="44418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0" name="Google Shape;360;p30"/>
          <p:cNvPicPr preferRelativeResize="0"/>
          <p:nvPr/>
        </p:nvPicPr>
        <p:blipFill rotWithShape="1">
          <a:blip r:embed="rId3">
            <a:alphaModFix/>
          </a:blip>
          <a:srcRect/>
          <a:stretch/>
        </p:blipFill>
        <p:spPr>
          <a:xfrm>
            <a:off x="679982" y="648130"/>
            <a:ext cx="2140792" cy="133001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6"/>
          <p:cNvSpPr/>
          <p:nvPr/>
        </p:nvSpPr>
        <p:spPr>
          <a:xfrm>
            <a:off x="570450"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5" name="Google Shape;415;p36"/>
          <p:cNvPicPr preferRelativeResize="0"/>
          <p:nvPr/>
        </p:nvPicPr>
        <p:blipFill rotWithShape="1">
          <a:blip r:embed="rId3">
            <a:alphaModFix/>
          </a:blip>
          <a:srcRect/>
          <a:stretch/>
        </p:blipFill>
        <p:spPr>
          <a:xfrm>
            <a:off x="4920003" y="1212987"/>
            <a:ext cx="3922176" cy="2717552"/>
          </a:xfrm>
          <a:prstGeom prst="rect">
            <a:avLst/>
          </a:prstGeom>
          <a:noFill/>
          <a:ln>
            <a:noFill/>
          </a:ln>
        </p:spPr>
      </p:pic>
      <p:sp>
        <p:nvSpPr>
          <p:cNvPr id="416" name="Google Shape;416;p36"/>
          <p:cNvSpPr txBox="1"/>
          <p:nvPr/>
        </p:nvSpPr>
        <p:spPr>
          <a:xfrm>
            <a:off x="-76550" y="1062600"/>
            <a:ext cx="1618200" cy="83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Lato"/>
                <a:ea typeface="Lato"/>
                <a:cs typeface="Lato"/>
                <a:sym typeface="Lato"/>
              </a:rPr>
              <a:t>Activation/</a:t>
            </a:r>
            <a:br>
              <a:rPr lang="en" sz="1400" b="0" i="0" u="none" strike="noStrike" cap="none">
                <a:solidFill>
                  <a:srgbClr val="000000"/>
                </a:solidFill>
                <a:latin typeface="Lato"/>
                <a:ea typeface="Lato"/>
                <a:cs typeface="Lato"/>
                <a:sym typeface="Lato"/>
              </a:rPr>
            </a:br>
            <a:r>
              <a:rPr lang="en" sz="1400" b="0" i="0" u="none" strike="noStrike" cap="none">
                <a:solidFill>
                  <a:srgbClr val="000000"/>
                </a:solidFill>
                <a:latin typeface="Lato"/>
                <a:ea typeface="Lato"/>
                <a:cs typeface="Lato"/>
                <a:sym typeface="Lato"/>
              </a:rPr>
              <a:t>output </a:t>
            </a:r>
            <a:br>
              <a:rPr lang="en" sz="1400" b="0" i="0" u="none" strike="noStrike" cap="none">
                <a:solidFill>
                  <a:srgbClr val="000000"/>
                </a:solidFill>
                <a:latin typeface="Lato"/>
                <a:ea typeface="Lato"/>
                <a:cs typeface="Lato"/>
                <a:sym typeface="Lato"/>
              </a:rPr>
            </a:br>
            <a:r>
              <a:rPr lang="en" sz="1400" b="0" i="0" u="none" strike="noStrike" cap="none">
                <a:solidFill>
                  <a:srgbClr val="000000"/>
                </a:solidFill>
                <a:latin typeface="Lato"/>
                <a:ea typeface="Lato"/>
                <a:cs typeface="Lato"/>
                <a:sym typeface="Lato"/>
              </a:rPr>
              <a:t>of neuron </a:t>
            </a:r>
            <a:r>
              <a:rPr lang="en" sz="1400" b="0" i="1" u="none" strike="noStrike" cap="none">
                <a:solidFill>
                  <a:srgbClr val="000000"/>
                </a:solidFill>
                <a:latin typeface="Lato"/>
                <a:ea typeface="Lato"/>
                <a:cs typeface="Lato"/>
                <a:sym typeface="Lato"/>
              </a:rPr>
              <a:t>k</a:t>
            </a:r>
            <a:endParaRPr sz="1400" b="0" i="1" u="none" strike="noStrike" cap="none">
              <a:solidFill>
                <a:srgbClr val="000000"/>
              </a:solidFill>
              <a:latin typeface="Arial"/>
              <a:ea typeface="Arial"/>
              <a:cs typeface="Arial"/>
              <a:sym typeface="Arial"/>
            </a:endParaRPr>
          </a:p>
        </p:txBody>
      </p:sp>
      <p:cxnSp>
        <p:nvCxnSpPr>
          <p:cNvPr id="417" name="Google Shape;417;p36"/>
          <p:cNvCxnSpPr>
            <a:stCxn id="416" idx="2"/>
          </p:cNvCxnSpPr>
          <p:nvPr/>
        </p:nvCxnSpPr>
        <p:spPr>
          <a:xfrm flipH="1">
            <a:off x="731950" y="1893900"/>
            <a:ext cx="600" cy="354600"/>
          </a:xfrm>
          <a:prstGeom prst="straightConnector1">
            <a:avLst/>
          </a:prstGeom>
          <a:noFill/>
          <a:ln w="9525" cap="flat" cmpd="sng">
            <a:solidFill>
              <a:schemeClr val="dk2"/>
            </a:solidFill>
            <a:prstDash val="solid"/>
            <a:round/>
            <a:headEnd type="none" w="sm" len="sm"/>
            <a:tailEnd type="triangle" w="med" len="med"/>
          </a:ln>
        </p:spPr>
      </p:cxnSp>
      <p:sp>
        <p:nvSpPr>
          <p:cNvPr id="418" name="Google Shape;418;p36"/>
          <p:cNvSpPr txBox="1"/>
          <p:nvPr/>
        </p:nvSpPr>
        <p:spPr>
          <a:xfrm>
            <a:off x="6293075" y="4285650"/>
            <a:ext cx="16557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1" u="none" strike="noStrike" cap="none">
                <a:solidFill>
                  <a:srgbClr val="000000"/>
                </a:solidFill>
                <a:latin typeface="Lato"/>
                <a:ea typeface="Lato"/>
                <a:cs typeface="Lato"/>
                <a:sym typeface="Lato"/>
              </a:rPr>
              <a:t>K </a:t>
            </a:r>
            <a:r>
              <a:rPr lang="en" sz="1400" b="0" i="1" u="none" strike="noStrike" cap="none">
                <a:solidFill>
                  <a:srgbClr val="000000"/>
                </a:solidFill>
                <a:latin typeface="Lato"/>
                <a:ea typeface="Lato"/>
                <a:cs typeface="Lato"/>
                <a:sym typeface="Lato"/>
              </a:rPr>
              <a:t>"hidden” </a:t>
            </a:r>
            <a:r>
              <a:rPr lang="en" sz="1400" b="0" i="0" u="none" strike="noStrike" cap="none">
                <a:solidFill>
                  <a:srgbClr val="000000"/>
                </a:solidFill>
                <a:latin typeface="Lato"/>
                <a:ea typeface="Lato"/>
                <a:cs typeface="Lato"/>
                <a:sym typeface="Lato"/>
              </a:rPr>
              <a:t>neurons</a:t>
            </a:r>
            <a:br>
              <a:rPr lang="en" sz="1400" b="0" i="0" u="none" strike="noStrike" cap="none">
                <a:solidFill>
                  <a:srgbClr val="000000"/>
                </a:solidFill>
                <a:latin typeface="Lato"/>
                <a:ea typeface="Lato"/>
                <a:cs typeface="Lato"/>
                <a:sym typeface="Lato"/>
              </a:rPr>
            </a:br>
            <a:r>
              <a:rPr lang="en" sz="1400" b="0" i="0" u="none" strike="noStrike" cap="none">
                <a:solidFill>
                  <a:srgbClr val="000000"/>
                </a:solidFill>
                <a:latin typeface="Lato"/>
                <a:ea typeface="Lato"/>
                <a:cs typeface="Lato"/>
                <a:sym typeface="Lato"/>
              </a:rPr>
              <a:t>in layer </a:t>
            </a:r>
            <a:r>
              <a:rPr lang="en" sz="1400" b="1" i="0" u="none" strike="noStrike" cap="none">
                <a:solidFill>
                  <a:srgbClr val="000000"/>
                </a:solidFill>
                <a:latin typeface="Lato"/>
                <a:ea typeface="Lato"/>
                <a:cs typeface="Lato"/>
                <a:sym typeface="Lato"/>
              </a:rPr>
              <a:t>L</a:t>
            </a:r>
            <a:endParaRPr sz="1400" b="1" i="0" u="none" strike="noStrike" cap="none">
              <a:solidFill>
                <a:srgbClr val="000000"/>
              </a:solidFill>
              <a:latin typeface="Lato"/>
              <a:ea typeface="Lato"/>
              <a:cs typeface="Lato"/>
              <a:sym typeface="Lato"/>
            </a:endParaRPr>
          </a:p>
        </p:txBody>
      </p:sp>
      <p:cxnSp>
        <p:nvCxnSpPr>
          <p:cNvPr id="419" name="Google Shape;419;p36"/>
          <p:cNvCxnSpPr>
            <a:stCxn id="418" idx="0"/>
            <a:endCxn id="415" idx="2"/>
          </p:cNvCxnSpPr>
          <p:nvPr/>
        </p:nvCxnSpPr>
        <p:spPr>
          <a:xfrm rot="10800000">
            <a:off x="6881225" y="3930450"/>
            <a:ext cx="239700" cy="355200"/>
          </a:xfrm>
          <a:prstGeom prst="straightConnector1">
            <a:avLst/>
          </a:prstGeom>
          <a:noFill/>
          <a:ln w="9525" cap="flat" cmpd="sng">
            <a:solidFill>
              <a:schemeClr val="dk2"/>
            </a:solidFill>
            <a:prstDash val="solid"/>
            <a:round/>
            <a:headEnd type="none" w="sm" len="sm"/>
            <a:tailEnd type="triangle" w="med" len="med"/>
          </a:ln>
        </p:spPr>
      </p:cxnSp>
      <p:pic>
        <p:nvPicPr>
          <p:cNvPr id="420" name="Google Shape;420;p36"/>
          <p:cNvPicPr preferRelativeResize="0"/>
          <p:nvPr/>
        </p:nvPicPr>
        <p:blipFill rotWithShape="1">
          <a:blip r:embed="rId4">
            <a:alphaModFix/>
          </a:blip>
          <a:srcRect/>
          <a:stretch/>
        </p:blipFill>
        <p:spPr>
          <a:xfrm>
            <a:off x="680725" y="1801350"/>
            <a:ext cx="3617500" cy="1540775"/>
          </a:xfrm>
          <a:prstGeom prst="rect">
            <a:avLst/>
          </a:prstGeom>
          <a:noFill/>
          <a:ln>
            <a:noFill/>
          </a:ln>
        </p:spPr>
      </p:pic>
      <p:sp>
        <p:nvSpPr>
          <p:cNvPr id="2" name="Slide Number Placeholder 1">
            <a:extLst>
              <a:ext uri="{FF2B5EF4-FFF2-40B4-BE49-F238E27FC236}">
                <a16:creationId xmlns:a16="http://schemas.microsoft.com/office/drawing/2014/main" id="{E1F56248-053D-C332-11CC-93E08089D47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
        <p:nvSpPr>
          <p:cNvPr id="3" name="Google Shape;399;p35">
            <a:extLst>
              <a:ext uri="{FF2B5EF4-FFF2-40B4-BE49-F238E27FC236}">
                <a16:creationId xmlns:a16="http://schemas.microsoft.com/office/drawing/2014/main" id="{F3346910-5CC1-62A6-C6B7-91C6943C59B9}"/>
              </a:ext>
            </a:extLst>
          </p:cNvPr>
          <p:cNvSpPr txBox="1"/>
          <p:nvPr/>
        </p:nvSpPr>
        <p:spPr>
          <a:xfrm>
            <a:off x="1498941" y="3680700"/>
            <a:ext cx="14964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Lato"/>
                <a:ea typeface="Lato"/>
                <a:cs typeface="Lato"/>
                <a:sym typeface="Lato"/>
              </a:rPr>
              <a:t>“Weight vector”</a:t>
            </a:r>
            <a:endParaRPr sz="1400" b="0" i="1" u="none" strike="noStrike" cap="none">
              <a:solidFill>
                <a:srgbClr val="000000"/>
              </a:solidFill>
              <a:latin typeface="Lato"/>
              <a:ea typeface="Lato"/>
              <a:cs typeface="Lato"/>
              <a:sym typeface="Lato"/>
            </a:endParaRPr>
          </a:p>
        </p:txBody>
      </p:sp>
      <p:sp>
        <p:nvSpPr>
          <p:cNvPr id="4" name="Google Shape;400;p35">
            <a:extLst>
              <a:ext uri="{FF2B5EF4-FFF2-40B4-BE49-F238E27FC236}">
                <a16:creationId xmlns:a16="http://schemas.microsoft.com/office/drawing/2014/main" id="{EEB865AF-758B-695C-C957-3C4361649487}"/>
              </a:ext>
            </a:extLst>
          </p:cNvPr>
          <p:cNvSpPr txBox="1"/>
          <p:nvPr/>
        </p:nvSpPr>
        <p:spPr>
          <a:xfrm>
            <a:off x="3263716" y="3680700"/>
            <a:ext cx="14964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Lato"/>
                <a:ea typeface="Lato"/>
                <a:cs typeface="Lato"/>
                <a:sym typeface="Lato"/>
              </a:rPr>
              <a:t>“Feature vector”</a:t>
            </a:r>
            <a:endParaRPr sz="1400" b="0" i="1" u="none" strike="noStrike" cap="none">
              <a:solidFill>
                <a:srgbClr val="000000"/>
              </a:solidFill>
              <a:latin typeface="Lato"/>
              <a:ea typeface="Lato"/>
              <a:cs typeface="Lato"/>
              <a:sym typeface="Lato"/>
            </a:endParaRPr>
          </a:p>
        </p:txBody>
      </p:sp>
      <p:cxnSp>
        <p:nvCxnSpPr>
          <p:cNvPr id="5" name="Google Shape;401;p35">
            <a:extLst>
              <a:ext uri="{FF2B5EF4-FFF2-40B4-BE49-F238E27FC236}">
                <a16:creationId xmlns:a16="http://schemas.microsoft.com/office/drawing/2014/main" id="{0F7626D0-B8C9-218B-BFCC-9B4BEB4A342E}"/>
              </a:ext>
            </a:extLst>
          </p:cNvPr>
          <p:cNvCxnSpPr/>
          <p:nvPr/>
        </p:nvCxnSpPr>
        <p:spPr>
          <a:xfrm rot="10800000">
            <a:off x="2247141" y="3456000"/>
            <a:ext cx="0" cy="300900"/>
          </a:xfrm>
          <a:prstGeom prst="straightConnector1">
            <a:avLst/>
          </a:prstGeom>
          <a:noFill/>
          <a:ln w="9525" cap="flat" cmpd="sng">
            <a:solidFill>
              <a:schemeClr val="dk2"/>
            </a:solidFill>
            <a:prstDash val="solid"/>
            <a:round/>
            <a:headEnd type="none" w="sm" len="sm"/>
            <a:tailEnd type="triangle" w="med" len="med"/>
          </a:ln>
        </p:spPr>
      </p:cxnSp>
      <p:cxnSp>
        <p:nvCxnSpPr>
          <p:cNvPr id="6" name="Google Shape;402;p35">
            <a:extLst>
              <a:ext uri="{FF2B5EF4-FFF2-40B4-BE49-F238E27FC236}">
                <a16:creationId xmlns:a16="http://schemas.microsoft.com/office/drawing/2014/main" id="{4E07E833-CE71-3788-445A-B11B6A4E61C4}"/>
              </a:ext>
            </a:extLst>
          </p:cNvPr>
          <p:cNvCxnSpPr/>
          <p:nvPr/>
        </p:nvCxnSpPr>
        <p:spPr>
          <a:xfrm rot="10800000">
            <a:off x="4009767" y="3456000"/>
            <a:ext cx="0" cy="300900"/>
          </a:xfrm>
          <a:prstGeom prst="straightConnector1">
            <a:avLst/>
          </a:prstGeom>
          <a:noFill/>
          <a:ln w="9525" cap="flat" cmpd="sng">
            <a:solidFill>
              <a:schemeClr val="dk2"/>
            </a:solidFill>
            <a:prstDash val="solid"/>
            <a:round/>
            <a:headEnd type="none" w="sm" len="sm"/>
            <a:tailEnd type="triangl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39"/>
          <p:cNvSpPr/>
          <p:nvPr/>
        </p:nvSpPr>
        <p:spPr>
          <a:xfrm>
            <a:off x="570450"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39" name="Google Shape;439;p39"/>
          <p:cNvPicPr preferRelativeResize="0"/>
          <p:nvPr/>
        </p:nvPicPr>
        <p:blipFill rotWithShape="1">
          <a:blip r:embed="rId3">
            <a:alphaModFix/>
          </a:blip>
          <a:srcRect/>
          <a:stretch/>
        </p:blipFill>
        <p:spPr>
          <a:xfrm>
            <a:off x="477762" y="520325"/>
            <a:ext cx="2892575" cy="1244850"/>
          </a:xfrm>
          <a:prstGeom prst="rect">
            <a:avLst/>
          </a:prstGeom>
          <a:noFill/>
          <a:ln>
            <a:noFill/>
          </a:ln>
        </p:spPr>
      </p:pic>
      <p:pic>
        <p:nvPicPr>
          <p:cNvPr id="440" name="Google Shape;440;p39"/>
          <p:cNvPicPr preferRelativeResize="0"/>
          <p:nvPr/>
        </p:nvPicPr>
        <p:blipFill rotWithShape="1">
          <a:blip r:embed="rId4">
            <a:alphaModFix/>
          </a:blip>
          <a:srcRect/>
          <a:stretch/>
        </p:blipFill>
        <p:spPr>
          <a:xfrm>
            <a:off x="477750" y="1765175"/>
            <a:ext cx="2892575" cy="1244830"/>
          </a:xfrm>
          <a:prstGeom prst="rect">
            <a:avLst/>
          </a:prstGeom>
          <a:noFill/>
          <a:ln>
            <a:noFill/>
          </a:ln>
        </p:spPr>
      </p:pic>
      <p:pic>
        <p:nvPicPr>
          <p:cNvPr id="441" name="Google Shape;441;p39"/>
          <p:cNvPicPr preferRelativeResize="0"/>
          <p:nvPr/>
        </p:nvPicPr>
        <p:blipFill rotWithShape="1">
          <a:blip r:embed="rId5">
            <a:alphaModFix/>
          </a:blip>
          <a:srcRect/>
          <a:stretch/>
        </p:blipFill>
        <p:spPr>
          <a:xfrm>
            <a:off x="477762" y="3843162"/>
            <a:ext cx="2892575" cy="1232013"/>
          </a:xfrm>
          <a:prstGeom prst="rect">
            <a:avLst/>
          </a:prstGeom>
          <a:noFill/>
          <a:ln>
            <a:noFill/>
          </a:ln>
        </p:spPr>
      </p:pic>
      <p:pic>
        <p:nvPicPr>
          <p:cNvPr id="442" name="Google Shape;442;p39"/>
          <p:cNvPicPr preferRelativeResize="0"/>
          <p:nvPr/>
        </p:nvPicPr>
        <p:blipFill rotWithShape="1">
          <a:blip r:embed="rId5">
            <a:alphaModFix/>
          </a:blip>
          <a:srcRect l="89167" t="48378" r="4592" b="27291"/>
          <a:stretch/>
        </p:blipFill>
        <p:spPr>
          <a:xfrm>
            <a:off x="1853850" y="3152425"/>
            <a:ext cx="382927" cy="636000"/>
          </a:xfrm>
          <a:prstGeom prst="rect">
            <a:avLst/>
          </a:prstGeom>
          <a:noFill/>
          <a:ln>
            <a:noFill/>
          </a:ln>
        </p:spPr>
      </p:pic>
      <p:sp>
        <p:nvSpPr>
          <p:cNvPr id="2" name="Slide Number Placeholder 1">
            <a:extLst>
              <a:ext uri="{FF2B5EF4-FFF2-40B4-BE49-F238E27FC236}">
                <a16:creationId xmlns:a16="http://schemas.microsoft.com/office/drawing/2014/main" id="{6E109E51-B4E2-D644-F828-E0B043ADCF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pic>
        <p:nvPicPr>
          <p:cNvPr id="455" name="Google Shape;455;p41"/>
          <p:cNvPicPr preferRelativeResize="0"/>
          <p:nvPr/>
        </p:nvPicPr>
        <p:blipFill rotWithShape="1">
          <a:blip r:embed="rId6">
            <a:alphaModFix/>
          </a:blip>
          <a:srcRect l="-2239" t="83717" r="60771" b="-2780"/>
          <a:stretch/>
        </p:blipFill>
        <p:spPr>
          <a:xfrm>
            <a:off x="5481622" y="3862125"/>
            <a:ext cx="2085450" cy="461225"/>
          </a:xfrm>
          <a:prstGeom prst="rect">
            <a:avLst/>
          </a:prstGeom>
          <a:noFill/>
          <a:ln>
            <a:noFill/>
          </a:ln>
        </p:spPr>
      </p:pic>
      <p:sp>
        <p:nvSpPr>
          <p:cNvPr id="456" name="Google Shape;456;p41"/>
          <p:cNvSpPr/>
          <p:nvPr/>
        </p:nvSpPr>
        <p:spPr>
          <a:xfrm>
            <a:off x="5176822" y="1335500"/>
            <a:ext cx="752100" cy="23463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41"/>
          <p:cNvSpPr/>
          <p:nvPr/>
        </p:nvSpPr>
        <p:spPr>
          <a:xfrm>
            <a:off x="8307742" y="1542050"/>
            <a:ext cx="519300" cy="551400"/>
          </a:xfrm>
          <a:prstGeom prst="ellipse">
            <a:avLst/>
          </a:prstGeom>
          <a:noFill/>
          <a:ln w="285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8" name="Google Shape;458;p41"/>
          <p:cNvSpPr/>
          <p:nvPr/>
        </p:nvSpPr>
        <p:spPr>
          <a:xfrm>
            <a:off x="5744297" y="1068300"/>
            <a:ext cx="2792005" cy="408575"/>
          </a:xfrm>
          <a:custGeom>
            <a:avLst/>
            <a:gdLst/>
            <a:ahLst/>
            <a:cxnLst/>
            <a:rect l="l" t="t" r="r" b="b"/>
            <a:pathLst>
              <a:path w="128738" h="16343" extrusionOk="0">
                <a:moveTo>
                  <a:pt x="0" y="11530"/>
                </a:moveTo>
                <a:cubicBezTo>
                  <a:pt x="2273" y="10394"/>
                  <a:pt x="7019" y="6584"/>
                  <a:pt x="13636" y="4712"/>
                </a:cubicBezTo>
                <a:cubicBezTo>
                  <a:pt x="20254" y="2841"/>
                  <a:pt x="29478" y="903"/>
                  <a:pt x="39705" y="301"/>
                </a:cubicBezTo>
                <a:cubicBezTo>
                  <a:pt x="49932" y="-300"/>
                  <a:pt x="64570" y="435"/>
                  <a:pt x="74997" y="1103"/>
                </a:cubicBezTo>
                <a:cubicBezTo>
                  <a:pt x="85424" y="1771"/>
                  <a:pt x="94983" y="3175"/>
                  <a:pt x="102269" y="4311"/>
                </a:cubicBezTo>
                <a:cubicBezTo>
                  <a:pt x="109555" y="5447"/>
                  <a:pt x="114635" y="6584"/>
                  <a:pt x="118712" y="7921"/>
                </a:cubicBezTo>
                <a:cubicBezTo>
                  <a:pt x="122789" y="9258"/>
                  <a:pt x="125062" y="10928"/>
                  <a:pt x="126733" y="12332"/>
                </a:cubicBezTo>
                <a:cubicBezTo>
                  <a:pt x="128404" y="13736"/>
                  <a:pt x="128404" y="15675"/>
                  <a:pt x="128738" y="16343"/>
                </a:cubicBezTo>
              </a:path>
            </a:pathLst>
          </a:custGeom>
          <a:noFill/>
          <a:ln w="952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9" name="Google Shape;459;p41"/>
          <p:cNvPicPr preferRelativeResize="0"/>
          <p:nvPr/>
        </p:nvPicPr>
        <p:blipFill rotWithShape="1">
          <a:blip r:embed="rId7">
            <a:alphaModFix/>
          </a:blip>
          <a:srcRect/>
          <a:stretch/>
        </p:blipFill>
        <p:spPr>
          <a:xfrm>
            <a:off x="4130772" y="1456538"/>
            <a:ext cx="4787125" cy="2154225"/>
          </a:xfrm>
          <a:prstGeom prst="rect">
            <a:avLst/>
          </a:prstGeom>
          <a:noFill/>
          <a:ln>
            <a:noFill/>
          </a:ln>
        </p:spPr>
      </p:pic>
      <p:sp>
        <p:nvSpPr>
          <p:cNvPr id="3" name="Arrow: Right 2">
            <a:extLst>
              <a:ext uri="{FF2B5EF4-FFF2-40B4-BE49-F238E27FC236}">
                <a16:creationId xmlns:a16="http://schemas.microsoft.com/office/drawing/2014/main" id="{7F89BE91-43B7-341F-2357-0D3AE7A96BF0}"/>
              </a:ext>
            </a:extLst>
          </p:cNvPr>
          <p:cNvSpPr/>
          <p:nvPr/>
        </p:nvSpPr>
        <p:spPr>
          <a:xfrm>
            <a:off x="3478298" y="2633015"/>
            <a:ext cx="544500" cy="376990"/>
          </a:xfrm>
          <a:prstGeom prst="right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 grpId="0" animBg="1"/>
      <p:bldP spid="457" grpId="0" animBg="1"/>
      <p:bldP spid="458"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42"/>
          <p:cNvSpPr/>
          <p:nvPr/>
        </p:nvSpPr>
        <p:spPr>
          <a:xfrm>
            <a:off x="570450"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65" name="Google Shape;465;p42"/>
          <p:cNvPicPr preferRelativeResize="0"/>
          <p:nvPr/>
        </p:nvPicPr>
        <p:blipFill rotWithShape="1">
          <a:blip r:embed="rId3">
            <a:alphaModFix/>
          </a:blip>
          <a:srcRect l="-769" t="81313" r="64629" b="-3899"/>
          <a:stretch/>
        </p:blipFill>
        <p:spPr>
          <a:xfrm>
            <a:off x="3745661" y="2914812"/>
            <a:ext cx="2357950" cy="561475"/>
          </a:xfrm>
          <a:prstGeom prst="rect">
            <a:avLst/>
          </a:prstGeom>
          <a:noFill/>
          <a:ln>
            <a:noFill/>
          </a:ln>
        </p:spPr>
      </p:pic>
      <p:cxnSp>
        <p:nvCxnSpPr>
          <p:cNvPr id="466" name="Google Shape;466;p42"/>
          <p:cNvCxnSpPr>
            <a:cxnSpLocks/>
          </p:cNvCxnSpPr>
          <p:nvPr/>
        </p:nvCxnSpPr>
        <p:spPr>
          <a:xfrm flipV="1">
            <a:off x="6103611" y="2628818"/>
            <a:ext cx="1564014" cy="535569"/>
          </a:xfrm>
          <a:prstGeom prst="straightConnector1">
            <a:avLst/>
          </a:prstGeom>
          <a:noFill/>
          <a:ln w="9525" cap="flat" cmpd="sng">
            <a:solidFill>
              <a:schemeClr val="dk2"/>
            </a:solidFill>
            <a:prstDash val="solid"/>
            <a:round/>
            <a:headEnd type="none" w="sm" len="sm"/>
            <a:tailEnd type="triangle" w="med" len="med"/>
          </a:ln>
        </p:spPr>
      </p:cxnSp>
      <p:cxnSp>
        <p:nvCxnSpPr>
          <p:cNvPr id="467" name="Google Shape;467;p42"/>
          <p:cNvCxnSpPr>
            <a:cxnSpLocks/>
          </p:cNvCxnSpPr>
          <p:nvPr/>
        </p:nvCxnSpPr>
        <p:spPr>
          <a:xfrm flipV="1">
            <a:off x="5437772" y="2540433"/>
            <a:ext cx="738206" cy="462611"/>
          </a:xfrm>
          <a:prstGeom prst="straightConnector1">
            <a:avLst/>
          </a:prstGeom>
          <a:noFill/>
          <a:ln w="9525" cap="flat" cmpd="sng">
            <a:solidFill>
              <a:schemeClr val="dk2"/>
            </a:solidFill>
            <a:prstDash val="solid"/>
            <a:round/>
            <a:headEnd type="none" w="sm" len="sm"/>
            <a:tailEnd type="triangle" w="med" len="med"/>
          </a:ln>
        </p:spPr>
      </p:cxnSp>
      <p:cxnSp>
        <p:nvCxnSpPr>
          <p:cNvPr id="468" name="Google Shape;468;p42"/>
          <p:cNvCxnSpPr>
            <a:cxnSpLocks/>
          </p:cNvCxnSpPr>
          <p:nvPr/>
        </p:nvCxnSpPr>
        <p:spPr>
          <a:xfrm rot="10800000">
            <a:off x="4924636" y="2581843"/>
            <a:ext cx="0" cy="421200"/>
          </a:xfrm>
          <a:prstGeom prst="straightConnector1">
            <a:avLst/>
          </a:prstGeom>
          <a:noFill/>
          <a:ln w="9525" cap="flat" cmpd="sng">
            <a:solidFill>
              <a:schemeClr val="dk2"/>
            </a:solidFill>
            <a:prstDash val="solid"/>
            <a:round/>
            <a:headEnd type="none" w="sm" len="sm"/>
            <a:tailEnd type="triangle" w="med" len="med"/>
          </a:ln>
        </p:spPr>
      </p:cxnSp>
      <p:pic>
        <p:nvPicPr>
          <p:cNvPr id="469" name="Google Shape;469;p42"/>
          <p:cNvPicPr preferRelativeResize="0"/>
          <p:nvPr/>
        </p:nvPicPr>
        <p:blipFill rotWithShape="1">
          <a:blip r:embed="rId4">
            <a:alphaModFix/>
          </a:blip>
          <a:srcRect b="17715"/>
          <a:stretch/>
        </p:blipFill>
        <p:spPr>
          <a:xfrm>
            <a:off x="1771013" y="468881"/>
            <a:ext cx="6306824" cy="2191100"/>
          </a:xfrm>
          <a:prstGeom prst="rect">
            <a:avLst/>
          </a:prstGeom>
          <a:noFill/>
          <a:ln>
            <a:noFill/>
          </a:ln>
        </p:spPr>
      </p:pic>
      <p:sp>
        <p:nvSpPr>
          <p:cNvPr id="2" name="Slide Number Placeholder 1">
            <a:extLst>
              <a:ext uri="{FF2B5EF4-FFF2-40B4-BE49-F238E27FC236}">
                <a16:creationId xmlns:a16="http://schemas.microsoft.com/office/drawing/2014/main" id="{139B09A5-617E-BD30-907B-EC0F4C35106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3" name="Google Shape;483;p44">
            <a:extLst>
              <a:ext uri="{FF2B5EF4-FFF2-40B4-BE49-F238E27FC236}">
                <a16:creationId xmlns:a16="http://schemas.microsoft.com/office/drawing/2014/main" id="{34CFE49E-4F24-0B6D-A367-ADB702EC1DAE}"/>
              </a:ext>
            </a:extLst>
          </p:cNvPr>
          <p:cNvPicPr preferRelativeResize="0"/>
          <p:nvPr/>
        </p:nvPicPr>
        <p:blipFill rotWithShape="1">
          <a:blip r:embed="rId5">
            <a:alphaModFix/>
          </a:blip>
          <a:srcRect/>
          <a:stretch/>
        </p:blipFill>
        <p:spPr>
          <a:xfrm>
            <a:off x="2877925" y="4103950"/>
            <a:ext cx="6222025" cy="421825"/>
          </a:xfrm>
          <a:prstGeom prst="rect">
            <a:avLst/>
          </a:prstGeom>
          <a:noFill/>
          <a:ln>
            <a:noFill/>
          </a:ln>
        </p:spPr>
      </p:pic>
      <p:sp>
        <p:nvSpPr>
          <p:cNvPr id="4" name="Google Shape;403;p35">
            <a:extLst>
              <a:ext uri="{FF2B5EF4-FFF2-40B4-BE49-F238E27FC236}">
                <a16:creationId xmlns:a16="http://schemas.microsoft.com/office/drawing/2014/main" id="{11E6745D-6272-DAD5-17A1-F14D64CBD5B8}"/>
              </a:ext>
            </a:extLst>
          </p:cNvPr>
          <p:cNvSpPr txBox="1"/>
          <p:nvPr/>
        </p:nvSpPr>
        <p:spPr>
          <a:xfrm>
            <a:off x="3387716" y="3501001"/>
            <a:ext cx="14964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Lato"/>
                <a:ea typeface="Lato"/>
                <a:cs typeface="Lato"/>
                <a:sym typeface="Lato"/>
              </a:rPr>
              <a:t>“Bias”</a:t>
            </a:r>
            <a:endParaRPr sz="1400" b="0" i="1" u="none" strike="noStrike" cap="none">
              <a:solidFill>
                <a:srgbClr val="000000"/>
              </a:solidFill>
              <a:latin typeface="Lato"/>
              <a:ea typeface="Lato"/>
              <a:cs typeface="Lato"/>
              <a:sym typeface="Lato"/>
            </a:endParaRPr>
          </a:p>
        </p:txBody>
      </p:sp>
      <p:cxnSp>
        <p:nvCxnSpPr>
          <p:cNvPr id="5" name="Google Shape;404;p35">
            <a:extLst>
              <a:ext uri="{FF2B5EF4-FFF2-40B4-BE49-F238E27FC236}">
                <a16:creationId xmlns:a16="http://schemas.microsoft.com/office/drawing/2014/main" id="{BFCC1B24-A37E-F662-6C9E-752CA2086B51}"/>
              </a:ext>
            </a:extLst>
          </p:cNvPr>
          <p:cNvCxnSpPr/>
          <p:nvPr/>
        </p:nvCxnSpPr>
        <p:spPr>
          <a:xfrm>
            <a:off x="4135916" y="3859326"/>
            <a:ext cx="0" cy="279000"/>
          </a:xfrm>
          <a:prstGeom prst="straightConnector1">
            <a:avLst/>
          </a:prstGeom>
          <a:noFill/>
          <a:ln w="9525" cap="flat" cmpd="sng">
            <a:solidFill>
              <a:schemeClr val="dk2"/>
            </a:solidFill>
            <a:prstDash val="solid"/>
            <a:round/>
            <a:headEnd type="none" w="sm" len="sm"/>
            <a:tailEnd type="triangle" w="med" len="med"/>
          </a:ln>
        </p:spPr>
      </p:cxnSp>
      <p:sp>
        <p:nvSpPr>
          <p:cNvPr id="6" name="Google Shape;405;p35">
            <a:extLst>
              <a:ext uri="{FF2B5EF4-FFF2-40B4-BE49-F238E27FC236}">
                <a16:creationId xmlns:a16="http://schemas.microsoft.com/office/drawing/2014/main" id="{494B7498-9FE8-2C29-D4E3-05BE12382BBF}"/>
              </a:ext>
            </a:extLst>
          </p:cNvPr>
          <p:cNvSpPr txBox="1"/>
          <p:nvPr/>
        </p:nvSpPr>
        <p:spPr>
          <a:xfrm>
            <a:off x="2894052" y="4778079"/>
            <a:ext cx="1814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1" u="none" strike="noStrike" cap="none">
                <a:solidFill>
                  <a:srgbClr val="000000"/>
                </a:solidFill>
                <a:latin typeface="Lato"/>
                <a:ea typeface="Lato"/>
                <a:cs typeface="Lato"/>
                <a:sym typeface="Lato"/>
              </a:rPr>
              <a:t>“Activation function”</a:t>
            </a:r>
            <a:endParaRPr sz="1400" b="0" i="1" u="none" strike="noStrike" cap="none">
              <a:solidFill>
                <a:srgbClr val="000000"/>
              </a:solidFill>
              <a:latin typeface="Lato"/>
              <a:ea typeface="Lato"/>
              <a:cs typeface="Lato"/>
              <a:sym typeface="Lato"/>
            </a:endParaRPr>
          </a:p>
        </p:txBody>
      </p:sp>
      <p:cxnSp>
        <p:nvCxnSpPr>
          <p:cNvPr id="7" name="Google Shape;406;p35">
            <a:extLst>
              <a:ext uri="{FF2B5EF4-FFF2-40B4-BE49-F238E27FC236}">
                <a16:creationId xmlns:a16="http://schemas.microsoft.com/office/drawing/2014/main" id="{38023882-24AD-645C-FD9B-87C96BB7E299}"/>
              </a:ext>
            </a:extLst>
          </p:cNvPr>
          <p:cNvCxnSpPr/>
          <p:nvPr/>
        </p:nvCxnSpPr>
        <p:spPr>
          <a:xfrm rot="10800000">
            <a:off x="3715102" y="4507279"/>
            <a:ext cx="0" cy="351000"/>
          </a:xfrm>
          <a:prstGeom prst="straightConnector1">
            <a:avLst/>
          </a:prstGeom>
          <a:noFill/>
          <a:ln w="9525" cap="flat" cmpd="sng">
            <a:solidFill>
              <a:schemeClr val="dk2"/>
            </a:solidFill>
            <a:prstDash val="solid"/>
            <a:round/>
            <a:headEnd type="none" w="sm" len="sm"/>
            <a:tailEnd type="triangle" w="med" len="med"/>
          </a:ln>
        </p:spPr>
      </p:cxnSp>
      <p:sp>
        <p:nvSpPr>
          <p:cNvPr id="8" name="Google Shape;407;p35">
            <a:extLst>
              <a:ext uri="{FF2B5EF4-FFF2-40B4-BE49-F238E27FC236}">
                <a16:creationId xmlns:a16="http://schemas.microsoft.com/office/drawing/2014/main" id="{0A8A8F4C-3A9E-7FDC-56AE-BAC6D43CA441}"/>
              </a:ext>
            </a:extLst>
          </p:cNvPr>
          <p:cNvSpPr txBox="1"/>
          <p:nvPr/>
        </p:nvSpPr>
        <p:spPr>
          <a:xfrm>
            <a:off x="2448966" y="3501001"/>
            <a:ext cx="11223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1" u="none" strike="noStrike" cap="none" dirty="0">
                <a:solidFill>
                  <a:srgbClr val="000000"/>
                </a:solidFill>
                <a:latin typeface="Lato"/>
                <a:ea typeface="Lato"/>
                <a:cs typeface="Lato"/>
                <a:sym typeface="Lato"/>
              </a:rPr>
              <a:t>“Activation”</a:t>
            </a:r>
            <a:endParaRPr sz="1400" b="0" i="0" u="none" strike="noStrike" cap="none" dirty="0">
              <a:solidFill>
                <a:srgbClr val="000000"/>
              </a:solidFill>
              <a:latin typeface="Arial"/>
              <a:ea typeface="Arial"/>
              <a:cs typeface="Arial"/>
              <a:sym typeface="Arial"/>
            </a:endParaRPr>
          </a:p>
        </p:txBody>
      </p:sp>
      <p:cxnSp>
        <p:nvCxnSpPr>
          <p:cNvPr id="9" name="Google Shape;408;p35">
            <a:extLst>
              <a:ext uri="{FF2B5EF4-FFF2-40B4-BE49-F238E27FC236}">
                <a16:creationId xmlns:a16="http://schemas.microsoft.com/office/drawing/2014/main" id="{5679BEF5-9404-221E-F0ED-C685D0822BEB}"/>
              </a:ext>
            </a:extLst>
          </p:cNvPr>
          <p:cNvCxnSpPr/>
          <p:nvPr/>
        </p:nvCxnSpPr>
        <p:spPr>
          <a:xfrm>
            <a:off x="3010116" y="3825149"/>
            <a:ext cx="0" cy="277200"/>
          </a:xfrm>
          <a:prstGeom prst="straightConnector1">
            <a:avLst/>
          </a:prstGeom>
          <a:noFill/>
          <a:ln w="9525" cap="flat" cmpd="sng">
            <a:solidFill>
              <a:schemeClr val="dk2"/>
            </a:solidFill>
            <a:prstDash val="solid"/>
            <a:round/>
            <a:headEnd type="none" w="sm" len="sm"/>
            <a:tailEnd type="triangle" w="med" len="med"/>
          </a:ln>
        </p:spPr>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9A00E7D-C539-4984-8FBB-26FE22F0AFDC}"/>
                  </a:ext>
                </a:extLst>
              </p:cNvPr>
              <p:cNvSpPr txBox="1"/>
              <p:nvPr/>
            </p:nvSpPr>
            <p:spPr>
              <a:xfrm>
                <a:off x="7205777" y="2896602"/>
                <a:ext cx="1894173" cy="492443"/>
              </a:xfrm>
              <a:prstGeom prst="rect">
                <a:avLst/>
              </a:prstGeom>
              <a:noFill/>
            </p:spPr>
            <p:txBody>
              <a:bodyPr wrap="none" lIns="0" tIns="0" rIns="0" bIns="0" rtlCol="0">
                <a:spAutoFit/>
              </a:bodyPr>
              <a:lstStyle/>
              <a:p>
                <a:pPr/>
                <a14:m>
                  <m:oMathPara xmlns:m="http://schemas.openxmlformats.org/officeDocument/2006/math">
                    <m:oMath>
                      <m:acc>
                        <m:accPr>
                          <m:chr m:val="̂"/>
                          <m:ctrlPr>
                            <a:rPr lang="en-US" altLang="zh-CN" sz="3200" b="0" i="1" smtClean="0">
                              <a:latin typeface="Cambria Math" panose="02040503050406030204" pitchFamily="18" charset="0"/>
                            </a:rPr>
                          </m:ctrlPr>
                        </m:accPr>
                        <m:e>
                          <m:r>
                            <a:rPr lang="en-US" altLang="zh-CN" sz="3200" b="0" i="1" smtClean="0">
                              <a:latin typeface="Cambria Math" panose="02040503050406030204" pitchFamily="18" charset="0"/>
                            </a:rPr>
                            <m:t>𝑦</m:t>
                          </m:r>
                        </m:e>
                      </m:acc>
                      <m:r>
                        <a:rPr lang="en-US" altLang="zh-CN" sz="3200" b="0" i="1" smtClean="0">
                          <a:latin typeface="Cambria Math" panose="02040503050406030204" pitchFamily="18" charset="0"/>
                        </a:rPr>
                        <m:t>=</m:t>
                      </m:r>
                      <m:r>
                        <a:rPr lang="en-US" altLang="zh-CN" sz="3200" b="0" i="1" smtClean="0">
                          <a:latin typeface="Cambria Math" panose="02040503050406030204" pitchFamily="18" charset="0"/>
                        </a:rPr>
                        <m:t>𝜎</m:t>
                      </m:r>
                      <m:r>
                        <a:rPr lang="en-US" altLang="zh-CN" sz="3200" b="0" i="1" smtClean="0">
                          <a:latin typeface="Cambria Math" panose="02040503050406030204" pitchFamily="18" charset="0"/>
                        </a:rPr>
                        <m:t>(</m:t>
                      </m:r>
                      <m:sSup>
                        <m:sSupPr>
                          <m:ctrlPr>
                            <a:rPr lang="en-US" altLang="zh-CN" sz="3200" b="0" i="1" smtClean="0">
                              <a:latin typeface="Cambria Math" panose="02040503050406030204" pitchFamily="18" charset="0"/>
                            </a:rPr>
                          </m:ctrlPr>
                        </m:sSupPr>
                        <m:e>
                          <m:r>
                            <a:rPr lang="en-US" altLang="zh-CN" sz="3200" b="0" i="1" smtClean="0">
                              <a:latin typeface="Cambria Math" panose="02040503050406030204" pitchFamily="18" charset="0"/>
                            </a:rPr>
                            <m:t>𝑜</m:t>
                          </m:r>
                        </m:e>
                        <m:sup>
                          <m:r>
                            <a:rPr lang="en-US" altLang="zh-CN" sz="3200" b="0" i="1" smtClean="0">
                              <a:latin typeface="Cambria Math" panose="02040503050406030204" pitchFamily="18" charset="0"/>
                            </a:rPr>
                            <m:t>𝐿</m:t>
                          </m:r>
                        </m:sup>
                      </m:sSup>
                      <m:r>
                        <a:rPr lang="en-US" altLang="zh-CN" sz="3200" b="0" i="1" smtClean="0">
                          <a:latin typeface="Cambria Math" panose="02040503050406030204" pitchFamily="18" charset="0"/>
                        </a:rPr>
                        <m:t>)</m:t>
                      </m:r>
                    </m:oMath>
                  </m:oMathPara>
                </a14:m>
                <a:endParaRPr lang="zh-CN" altLang="en-US" sz="3200" dirty="0"/>
              </a:p>
            </p:txBody>
          </p:sp>
        </mc:Choice>
        <mc:Fallback xmlns="">
          <p:sp>
            <p:nvSpPr>
              <p:cNvPr id="11" name="TextBox 10">
                <a:extLst>
                  <a:ext uri="{FF2B5EF4-FFF2-40B4-BE49-F238E27FC236}">
                    <a16:creationId xmlns:a16="http://schemas.microsoft.com/office/drawing/2014/main" id="{A9A00E7D-C539-4984-8FBB-26FE22F0AFDC}"/>
                  </a:ext>
                </a:extLst>
              </p:cNvPr>
              <p:cNvSpPr txBox="1">
                <a:spLocks noRot="1" noChangeAspect="1" noMove="1" noResize="1" noEditPoints="1" noAdjustHandles="1" noChangeArrowheads="1" noChangeShapeType="1" noTextEdit="1"/>
              </p:cNvSpPr>
              <p:nvPr/>
            </p:nvSpPr>
            <p:spPr>
              <a:xfrm>
                <a:off x="7205777" y="2896602"/>
                <a:ext cx="1894173" cy="492443"/>
              </a:xfrm>
              <a:prstGeom prst="rect">
                <a:avLst/>
              </a:prstGeom>
              <a:blipFill>
                <a:blip r:embed="rId6"/>
                <a:stretch>
                  <a:fillRect/>
                </a:stretch>
              </a:blipFill>
            </p:spPr>
            <p:txBody>
              <a:bodyPr/>
              <a:lstStyle/>
              <a:p>
                <a:r>
                  <a:rPr lang="zh-CN" altLang="en-US">
                    <a:noFill/>
                  </a:rPr>
                  <a:t> </a:t>
                </a:r>
              </a:p>
            </p:txBody>
          </p:sp>
        </mc:Fallback>
      </mc:AlternateContent>
      <p:sp>
        <p:nvSpPr>
          <p:cNvPr id="16" name="Google Shape;498;p46">
            <a:extLst>
              <a:ext uri="{FF2B5EF4-FFF2-40B4-BE49-F238E27FC236}">
                <a16:creationId xmlns:a16="http://schemas.microsoft.com/office/drawing/2014/main" id="{63B4BB19-6B01-E642-6E1E-F7325FCE53E9}"/>
              </a:ext>
            </a:extLst>
          </p:cNvPr>
          <p:cNvSpPr txBox="1"/>
          <p:nvPr/>
        </p:nvSpPr>
        <p:spPr>
          <a:xfrm>
            <a:off x="81991" y="1960720"/>
            <a:ext cx="2327843" cy="2954625"/>
          </a:xfrm>
          <a:prstGeom prst="rect">
            <a:avLst/>
          </a:prstGeom>
          <a:solidFill>
            <a:schemeClr val="bg1">
              <a:lumMod val="95000"/>
            </a:schemeClr>
          </a:solidFill>
          <a:ln/>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t" anchorCtr="0">
            <a:spAutoFit/>
          </a:bodyPr>
          <a:lstStyle/>
          <a:p>
            <a:pPr marL="0" marR="0" lvl="0" indent="0" rtl="0">
              <a:lnSpc>
                <a:spcPct val="100000"/>
              </a:lnSpc>
              <a:spcBef>
                <a:spcPts val="0"/>
              </a:spcBef>
              <a:spcAft>
                <a:spcPts val="0"/>
              </a:spcAft>
              <a:buClr>
                <a:srgbClr val="000000"/>
              </a:buClr>
              <a:buSzPts val="1700"/>
              <a:buFont typeface="Arial"/>
              <a:buNone/>
            </a:pPr>
            <a:r>
              <a:rPr lang="en" sz="2000" b="1" i="0" u="none" strike="noStrike" cap="none" dirty="0">
                <a:solidFill>
                  <a:srgbClr val="000000"/>
                </a:solidFill>
                <a:latin typeface="Lato"/>
                <a:ea typeface="Lato"/>
                <a:cs typeface="Lato"/>
                <a:sym typeface="Lato"/>
              </a:rPr>
              <a:t>Output </a:t>
            </a:r>
            <a:r>
              <a:rPr lang="en" sz="2000" b="0" i="0" u="none" strike="noStrike" cap="none" dirty="0">
                <a:solidFill>
                  <a:srgbClr val="000000"/>
                </a:solidFill>
                <a:latin typeface="Lato"/>
                <a:ea typeface="Lato"/>
                <a:cs typeface="Lato"/>
                <a:sym typeface="Lato"/>
              </a:rPr>
              <a:t>of each layer is </a:t>
            </a:r>
            <a:r>
              <a:rPr lang="en" sz="2000" dirty="0">
                <a:solidFill>
                  <a:srgbClr val="000000"/>
                </a:solidFill>
                <a:latin typeface="Lato"/>
                <a:ea typeface="Lato"/>
                <a:cs typeface="Lato"/>
                <a:sym typeface="Lato"/>
              </a:rPr>
              <a:t>the </a:t>
            </a:r>
            <a:r>
              <a:rPr lang="en" sz="2000" b="0" i="0" u="none" strike="noStrike" cap="none" dirty="0">
                <a:solidFill>
                  <a:srgbClr val="000000"/>
                </a:solidFill>
                <a:latin typeface="Lato"/>
                <a:ea typeface="Lato"/>
                <a:cs typeface="Lato"/>
                <a:sym typeface="Lato"/>
              </a:rPr>
              <a:t>product of its </a:t>
            </a:r>
            <a:r>
              <a:rPr lang="en" sz="2000" b="1" i="0" u="none" strike="noStrike" cap="none" dirty="0">
                <a:solidFill>
                  <a:srgbClr val="000000"/>
                </a:solidFill>
                <a:latin typeface="Lato"/>
                <a:ea typeface="Lato"/>
                <a:cs typeface="Lato"/>
                <a:sym typeface="Lato"/>
              </a:rPr>
              <a:t>weight matrix</a:t>
            </a:r>
            <a:r>
              <a:rPr lang="en" sz="2000" b="0" i="0" u="none" strike="noStrike" cap="none" dirty="0">
                <a:solidFill>
                  <a:srgbClr val="000000"/>
                </a:solidFill>
                <a:latin typeface="Lato"/>
                <a:ea typeface="Lato"/>
                <a:cs typeface="Lato"/>
                <a:sym typeface="Lato"/>
              </a:rPr>
              <a:t> and the </a:t>
            </a:r>
            <a:r>
              <a:rPr lang="en" sz="2000" b="1" i="0" u="none" strike="noStrike" cap="none" dirty="0">
                <a:solidFill>
                  <a:srgbClr val="000000"/>
                </a:solidFill>
                <a:latin typeface="Lato"/>
                <a:ea typeface="Lato"/>
                <a:cs typeface="Lato"/>
                <a:sym typeface="Lato"/>
              </a:rPr>
              <a:t>input vector</a:t>
            </a:r>
            <a:r>
              <a:rPr lang="en" sz="2000" b="0" i="0" u="none" strike="noStrike" cap="none" dirty="0">
                <a:solidFill>
                  <a:srgbClr val="000000"/>
                </a:solidFill>
                <a:latin typeface="Lato"/>
                <a:ea typeface="Lato"/>
                <a:cs typeface="Lato"/>
                <a:sym typeface="Lato"/>
              </a:rPr>
              <a:t> plus its </a:t>
            </a:r>
            <a:r>
              <a:rPr lang="en" sz="2000" b="1" i="0" u="none" strike="noStrike" cap="none" dirty="0">
                <a:solidFill>
                  <a:srgbClr val="000000"/>
                </a:solidFill>
                <a:latin typeface="Lato"/>
                <a:ea typeface="Lato"/>
                <a:cs typeface="Lato"/>
                <a:sym typeface="Lato"/>
              </a:rPr>
              <a:t>bias vector</a:t>
            </a:r>
            <a:r>
              <a:rPr lang="en" sz="2000" b="0" i="0" u="none" strike="noStrike" cap="none" dirty="0">
                <a:solidFill>
                  <a:srgbClr val="000000"/>
                </a:solidFill>
                <a:latin typeface="Lato"/>
                <a:ea typeface="Lato"/>
                <a:cs typeface="Lato"/>
                <a:sym typeface="Lato"/>
              </a:rPr>
              <a:t>, followed by a </a:t>
            </a:r>
            <a:r>
              <a:rPr lang="en" sz="2000" b="1" i="0" u="none" strike="noStrike" cap="none" dirty="0">
                <a:solidFill>
                  <a:srgbClr val="000000"/>
                </a:solidFill>
                <a:latin typeface="Lato"/>
                <a:ea typeface="Lato"/>
                <a:cs typeface="Lato"/>
                <a:sym typeface="Lato"/>
              </a:rPr>
              <a:t>non-linear activation function</a:t>
            </a:r>
            <a:r>
              <a:rPr lang="en" sz="2000" b="0" i="0" u="none" strike="noStrike" cap="none" dirty="0">
                <a:solidFill>
                  <a:srgbClr val="000000"/>
                </a:solidFill>
                <a:latin typeface="Lato"/>
                <a:ea typeface="Lato"/>
                <a:cs typeface="Lato"/>
                <a:sym typeface="Lato"/>
              </a:rPr>
              <a:t>.</a:t>
            </a:r>
            <a:endParaRPr sz="2000" b="0" i="0" u="none" strike="noStrike" cap="none" dirty="0">
              <a:solidFill>
                <a:srgbClr val="000000"/>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1" grpId="0"/>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54"/>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548" name="Google Shape;548;p54"/>
          <p:cNvPicPr preferRelativeResize="0"/>
          <p:nvPr/>
        </p:nvPicPr>
        <p:blipFill rotWithShape="1">
          <a:blip r:embed="rId3">
            <a:alphaModFix/>
          </a:blip>
          <a:srcRect l="30186" r="26283" b="31851"/>
          <a:stretch/>
        </p:blipFill>
        <p:spPr>
          <a:xfrm>
            <a:off x="190475" y="1005637"/>
            <a:ext cx="4451700" cy="3593480"/>
          </a:xfrm>
          <a:prstGeom prst="rect">
            <a:avLst/>
          </a:prstGeom>
          <a:noFill/>
          <a:ln>
            <a:noFill/>
          </a:ln>
        </p:spPr>
      </p:pic>
      <p:sp>
        <p:nvSpPr>
          <p:cNvPr id="549" name="Google Shape;549;p54"/>
          <p:cNvSpPr txBox="1"/>
          <p:nvPr/>
        </p:nvSpPr>
        <p:spPr>
          <a:xfrm>
            <a:off x="4642175" y="1225225"/>
            <a:ext cx="4010700" cy="1293000"/>
          </a:xfrm>
          <a:prstGeom prst="rect">
            <a:avLst/>
          </a:prstGeom>
          <a:noFill/>
          <a:ln>
            <a:noFill/>
          </a:ln>
        </p:spPr>
        <p:txBody>
          <a:bodyPr spcFirstLastPara="1" wrap="square" lIns="91425" tIns="91425" rIns="91425" bIns="91425" anchor="t" anchorCtr="0">
            <a:spAutoFit/>
          </a:bodyPr>
          <a:lstStyle/>
          <a:p>
            <a:pPr marL="0" marR="0" lvl="0" indent="0" rtl="0">
              <a:lnSpc>
                <a:spcPct val="100000"/>
              </a:lnSpc>
              <a:spcBef>
                <a:spcPts val="0"/>
              </a:spcBef>
              <a:spcAft>
                <a:spcPts val="0"/>
              </a:spcAft>
              <a:buClr>
                <a:srgbClr val="000000"/>
              </a:buClr>
              <a:buSzPts val="1800"/>
              <a:buFont typeface="Arial"/>
              <a:buNone/>
            </a:pPr>
            <a:r>
              <a:rPr lang="en" sz="1800" b="0" i="0" u="none" strike="noStrike" cap="none" dirty="0">
                <a:solidFill>
                  <a:srgbClr val="000000"/>
                </a:solidFill>
                <a:latin typeface="+mj-lt"/>
                <a:ea typeface="Lato"/>
                <a:cs typeface="Lato"/>
                <a:sym typeface="Lato"/>
              </a:rPr>
              <a:t>A multi-layer perceptron is a series of affine transformations of an input vector, each of which is wrapped in a </a:t>
            </a:r>
            <a:r>
              <a:rPr lang="en" sz="1800" b="0" i="0" u="none" strike="noStrike" cap="none" dirty="0">
                <a:solidFill>
                  <a:srgbClr val="C00000"/>
                </a:solidFill>
                <a:latin typeface="+mj-lt"/>
                <a:ea typeface="Lato"/>
                <a:cs typeface="Lato"/>
                <a:sym typeface="Lato"/>
              </a:rPr>
              <a:t>non-linear activation function</a:t>
            </a:r>
            <a:r>
              <a:rPr lang="en" sz="1800" b="0" i="0" u="none" strike="noStrike" cap="none" dirty="0">
                <a:solidFill>
                  <a:srgbClr val="000000"/>
                </a:solidFill>
                <a:latin typeface="+mj-lt"/>
                <a:ea typeface="Lato"/>
                <a:cs typeface="Lato"/>
                <a:sym typeface="Lato"/>
              </a:rPr>
              <a:t>.</a:t>
            </a:r>
            <a:endParaRPr sz="1800" b="0" i="0" u="none" strike="noStrike" cap="none" dirty="0">
              <a:solidFill>
                <a:srgbClr val="000000"/>
              </a:solidFill>
              <a:latin typeface="+mj-lt"/>
              <a:ea typeface="Lato"/>
              <a:cs typeface="Lato"/>
              <a:sym typeface="Lato"/>
            </a:endParaRPr>
          </a:p>
        </p:txBody>
      </p:sp>
      <p:pic>
        <p:nvPicPr>
          <p:cNvPr id="551" name="Google Shape;551;p54"/>
          <p:cNvPicPr preferRelativeResize="0"/>
          <p:nvPr/>
        </p:nvPicPr>
        <p:blipFill rotWithShape="1">
          <a:blip r:embed="rId4">
            <a:alphaModFix/>
          </a:blip>
          <a:srcRect/>
          <a:stretch/>
        </p:blipFill>
        <p:spPr>
          <a:xfrm>
            <a:off x="6732993" y="2922712"/>
            <a:ext cx="1161875" cy="236225"/>
          </a:xfrm>
          <a:prstGeom prst="rect">
            <a:avLst/>
          </a:prstGeom>
          <a:noFill/>
          <a:ln>
            <a:noFill/>
          </a:ln>
        </p:spPr>
      </p:pic>
      <p:pic>
        <p:nvPicPr>
          <p:cNvPr id="552" name="Google Shape;552;p54"/>
          <p:cNvPicPr preferRelativeResize="0"/>
          <p:nvPr/>
        </p:nvPicPr>
        <p:blipFill rotWithShape="1">
          <a:blip r:embed="rId5">
            <a:alphaModFix/>
          </a:blip>
          <a:srcRect/>
          <a:stretch/>
        </p:blipFill>
        <p:spPr>
          <a:xfrm>
            <a:off x="5400181" y="2434563"/>
            <a:ext cx="2465275" cy="381425"/>
          </a:xfrm>
          <a:prstGeom prst="rect">
            <a:avLst/>
          </a:prstGeom>
          <a:noFill/>
          <a:ln>
            <a:noFill/>
          </a:ln>
        </p:spPr>
      </p:pic>
      <p:sp>
        <p:nvSpPr>
          <p:cNvPr id="2" name="Slide Number Placeholder 1">
            <a:extLst>
              <a:ext uri="{FF2B5EF4-FFF2-40B4-BE49-F238E27FC236}">
                <a16:creationId xmlns:a16="http://schemas.microsoft.com/office/drawing/2014/main" id="{ADA4B609-CD63-E02A-290D-E594835E3F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
        <p:nvSpPr>
          <p:cNvPr id="3" name="Google Shape;549;p54">
            <a:extLst>
              <a:ext uri="{FF2B5EF4-FFF2-40B4-BE49-F238E27FC236}">
                <a16:creationId xmlns:a16="http://schemas.microsoft.com/office/drawing/2014/main" id="{D4F037FF-88DD-6396-725D-013D6ED43C1B}"/>
              </a:ext>
            </a:extLst>
          </p:cNvPr>
          <p:cNvSpPr txBox="1"/>
          <p:nvPr/>
        </p:nvSpPr>
        <p:spPr>
          <a:xfrm>
            <a:off x="4642175" y="3249173"/>
            <a:ext cx="4010700" cy="1777379"/>
          </a:xfrm>
          <a:prstGeom prst="rect">
            <a:avLst/>
          </a:prstGeom>
          <a:noFill/>
          <a:ln>
            <a:noFill/>
          </a:ln>
        </p:spPr>
        <p:txBody>
          <a:bodyPr spcFirstLastPara="1" wrap="square" lIns="91425" tIns="91425" rIns="91425" bIns="91425" anchor="t" anchorCtr="0">
            <a:spAutoFit/>
          </a:bodyPr>
          <a:lstStyle/>
          <a:p>
            <a:pPr lvl="0">
              <a:lnSpc>
                <a:spcPct val="115000"/>
              </a:lnSpc>
              <a:buSzPts val="1300"/>
            </a:pPr>
            <a:r>
              <a:rPr lang="en-US" altLang="zh-CN" sz="1800" dirty="0"/>
              <a:t>Without a non-linear activation function, a series of linear transformations would result in just a linear transformation of the input to the output.</a:t>
            </a:r>
          </a:p>
        </p:txBody>
      </p:sp>
    </p:spTree>
    <p:extLst>
      <p:ext uri="{BB962C8B-B14F-4D97-AF65-F5344CB8AC3E}">
        <p14:creationId xmlns:p14="http://schemas.microsoft.com/office/powerpoint/2010/main" val="559439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49"/>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518" name="Google Shape;518;p49"/>
          <p:cNvPicPr preferRelativeResize="0"/>
          <p:nvPr/>
        </p:nvPicPr>
        <p:blipFill rotWithShape="1">
          <a:blip r:embed="rId3">
            <a:alphaModFix/>
          </a:blip>
          <a:srcRect/>
          <a:stretch/>
        </p:blipFill>
        <p:spPr>
          <a:xfrm>
            <a:off x="137160" y="504925"/>
            <a:ext cx="7814400" cy="4275598"/>
          </a:xfrm>
          <a:prstGeom prst="rect">
            <a:avLst/>
          </a:prstGeom>
          <a:noFill/>
          <a:ln>
            <a:noFill/>
          </a:ln>
        </p:spPr>
      </p:pic>
      <p:sp>
        <p:nvSpPr>
          <p:cNvPr id="2" name="Slide Number Placeholder 1">
            <a:extLst>
              <a:ext uri="{FF2B5EF4-FFF2-40B4-BE49-F238E27FC236}">
                <a16:creationId xmlns:a16="http://schemas.microsoft.com/office/drawing/2014/main" id="{B2D473B8-EEA0-8350-BEE0-5B95C6F090B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50"/>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524" name="Google Shape;524;p50"/>
          <p:cNvPicPr preferRelativeResize="0"/>
          <p:nvPr/>
        </p:nvPicPr>
        <p:blipFill rotWithShape="1">
          <a:blip r:embed="rId3">
            <a:alphaModFix/>
          </a:blip>
          <a:srcRect/>
          <a:stretch/>
        </p:blipFill>
        <p:spPr>
          <a:xfrm>
            <a:off x="135563" y="502920"/>
            <a:ext cx="7818122" cy="4267774"/>
          </a:xfrm>
          <a:prstGeom prst="rect">
            <a:avLst/>
          </a:prstGeom>
          <a:noFill/>
          <a:ln>
            <a:noFill/>
          </a:ln>
        </p:spPr>
      </p:pic>
      <p:sp>
        <p:nvSpPr>
          <p:cNvPr id="2" name="Slide Number Placeholder 1">
            <a:extLst>
              <a:ext uri="{FF2B5EF4-FFF2-40B4-BE49-F238E27FC236}">
                <a16:creationId xmlns:a16="http://schemas.microsoft.com/office/drawing/2014/main" id="{9D68DD15-D777-3397-1411-6CBAB63F49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51"/>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530" name="Google Shape;530;p51"/>
          <p:cNvPicPr preferRelativeResize="0"/>
          <p:nvPr/>
        </p:nvPicPr>
        <p:blipFill rotWithShape="1">
          <a:blip r:embed="rId3">
            <a:alphaModFix/>
          </a:blip>
          <a:srcRect/>
          <a:stretch/>
        </p:blipFill>
        <p:spPr>
          <a:xfrm>
            <a:off x="137160" y="502920"/>
            <a:ext cx="7818122" cy="4286168"/>
          </a:xfrm>
          <a:prstGeom prst="rect">
            <a:avLst/>
          </a:prstGeom>
          <a:noFill/>
          <a:ln>
            <a:noFill/>
          </a:ln>
        </p:spPr>
      </p:pic>
      <p:sp>
        <p:nvSpPr>
          <p:cNvPr id="2" name="Slide Number Placeholder 1">
            <a:extLst>
              <a:ext uri="{FF2B5EF4-FFF2-40B4-BE49-F238E27FC236}">
                <a16:creationId xmlns:a16="http://schemas.microsoft.com/office/drawing/2014/main" id="{25376067-C667-FCC1-E799-4F11733162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52"/>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536" name="Google Shape;536;p52"/>
          <p:cNvPicPr preferRelativeResize="0"/>
          <p:nvPr/>
        </p:nvPicPr>
        <p:blipFill rotWithShape="1">
          <a:blip r:embed="rId3">
            <a:alphaModFix/>
          </a:blip>
          <a:srcRect/>
          <a:stretch/>
        </p:blipFill>
        <p:spPr>
          <a:xfrm>
            <a:off x="137160" y="502920"/>
            <a:ext cx="7818122" cy="4290194"/>
          </a:xfrm>
          <a:prstGeom prst="rect">
            <a:avLst/>
          </a:prstGeom>
          <a:noFill/>
          <a:ln>
            <a:noFill/>
          </a:ln>
        </p:spPr>
      </p:pic>
      <p:sp>
        <p:nvSpPr>
          <p:cNvPr id="2" name="Slide Number Placeholder 1">
            <a:extLst>
              <a:ext uri="{FF2B5EF4-FFF2-40B4-BE49-F238E27FC236}">
                <a16:creationId xmlns:a16="http://schemas.microsoft.com/office/drawing/2014/main" id="{BCFFC765-5E94-E3C1-EB73-8B2AA4A598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53"/>
          <p:cNvSpPr/>
          <p:nvPr/>
        </p:nvSpPr>
        <p:spPr>
          <a:xfrm>
            <a:off x="570450" y="916475"/>
            <a:ext cx="1122300" cy="636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2" name="Google Shape;542;p53"/>
          <p:cNvPicPr preferRelativeResize="0"/>
          <p:nvPr/>
        </p:nvPicPr>
        <p:blipFill rotWithShape="1">
          <a:blip r:embed="rId3">
            <a:alphaModFix/>
          </a:blip>
          <a:srcRect t="27787"/>
          <a:stretch/>
        </p:blipFill>
        <p:spPr>
          <a:xfrm>
            <a:off x="118875" y="484200"/>
            <a:ext cx="8954952" cy="4348476"/>
          </a:xfrm>
          <a:prstGeom prst="rect">
            <a:avLst/>
          </a:prstGeom>
          <a:noFill/>
          <a:ln>
            <a:noFill/>
          </a:ln>
        </p:spPr>
      </p:pic>
      <p:sp>
        <p:nvSpPr>
          <p:cNvPr id="2" name="Slide Number Placeholder 1">
            <a:extLst>
              <a:ext uri="{FF2B5EF4-FFF2-40B4-BE49-F238E27FC236}">
                <a16:creationId xmlns:a16="http://schemas.microsoft.com/office/drawing/2014/main" id="{39B96A0A-36A6-2438-937A-B86FAF9D20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56"/>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Common nonlinear functions</a:t>
            </a:r>
            <a:endParaRPr/>
          </a:p>
        </p:txBody>
      </p:sp>
      <p:pic>
        <p:nvPicPr>
          <p:cNvPr id="572" name="Google Shape;572;p56"/>
          <p:cNvPicPr preferRelativeResize="0"/>
          <p:nvPr/>
        </p:nvPicPr>
        <p:blipFill rotWithShape="1">
          <a:blip r:embed="rId3">
            <a:alphaModFix/>
          </a:blip>
          <a:srcRect/>
          <a:stretch/>
        </p:blipFill>
        <p:spPr>
          <a:xfrm>
            <a:off x="729450" y="1853850"/>
            <a:ext cx="3699427" cy="2984850"/>
          </a:xfrm>
          <a:prstGeom prst="rect">
            <a:avLst/>
          </a:prstGeom>
          <a:noFill/>
          <a:ln>
            <a:noFill/>
          </a:ln>
        </p:spPr>
      </p:pic>
      <p:pic>
        <p:nvPicPr>
          <p:cNvPr id="573" name="Google Shape;573;p56"/>
          <p:cNvPicPr preferRelativeResize="0"/>
          <p:nvPr/>
        </p:nvPicPr>
        <p:blipFill rotWithShape="1">
          <a:blip r:embed="rId4">
            <a:alphaModFix/>
          </a:blip>
          <a:srcRect/>
          <a:stretch/>
        </p:blipFill>
        <p:spPr>
          <a:xfrm>
            <a:off x="4630446" y="2786825"/>
            <a:ext cx="4198351" cy="535200"/>
          </a:xfrm>
          <a:prstGeom prst="rect">
            <a:avLst/>
          </a:prstGeom>
          <a:noFill/>
          <a:ln>
            <a:noFill/>
          </a:ln>
        </p:spPr>
      </p:pic>
      <p:pic>
        <p:nvPicPr>
          <p:cNvPr id="574" name="Google Shape;574;p56"/>
          <p:cNvPicPr preferRelativeResize="0"/>
          <p:nvPr/>
        </p:nvPicPr>
        <p:blipFill rotWithShape="1">
          <a:blip r:embed="rId5">
            <a:alphaModFix/>
          </a:blip>
          <a:srcRect r="50347"/>
          <a:stretch/>
        </p:blipFill>
        <p:spPr>
          <a:xfrm>
            <a:off x="4507249" y="3678701"/>
            <a:ext cx="2121584" cy="237385"/>
          </a:xfrm>
          <a:prstGeom prst="rect">
            <a:avLst/>
          </a:prstGeom>
          <a:noFill/>
          <a:ln>
            <a:noFill/>
          </a:ln>
        </p:spPr>
      </p:pic>
      <p:pic>
        <p:nvPicPr>
          <p:cNvPr id="575" name="Google Shape;575;p56"/>
          <p:cNvPicPr preferRelativeResize="0"/>
          <p:nvPr/>
        </p:nvPicPr>
        <p:blipFill rotWithShape="1">
          <a:blip r:embed="rId6">
            <a:alphaModFix/>
          </a:blip>
          <a:srcRect/>
          <a:stretch/>
        </p:blipFill>
        <p:spPr>
          <a:xfrm>
            <a:off x="6195134" y="1939855"/>
            <a:ext cx="2633663" cy="541340"/>
          </a:xfrm>
          <a:prstGeom prst="rect">
            <a:avLst/>
          </a:prstGeom>
          <a:noFill/>
          <a:ln>
            <a:noFill/>
          </a:ln>
        </p:spPr>
      </p:pic>
      <p:pic>
        <p:nvPicPr>
          <p:cNvPr id="576" name="Google Shape;576;p56"/>
          <p:cNvPicPr preferRelativeResize="0"/>
          <p:nvPr/>
        </p:nvPicPr>
        <p:blipFill rotWithShape="1">
          <a:blip r:embed="rId5">
            <a:alphaModFix/>
          </a:blip>
          <a:srcRect l="50347"/>
          <a:stretch/>
        </p:blipFill>
        <p:spPr>
          <a:xfrm>
            <a:off x="6707204" y="3678700"/>
            <a:ext cx="2121593" cy="237386"/>
          </a:xfrm>
          <a:prstGeom prst="rect">
            <a:avLst/>
          </a:prstGeom>
          <a:noFill/>
          <a:ln>
            <a:noFill/>
          </a:ln>
        </p:spPr>
      </p:pic>
      <p:sp>
        <p:nvSpPr>
          <p:cNvPr id="2" name="Slide Number Placeholder 1">
            <a:extLst>
              <a:ext uri="{FF2B5EF4-FFF2-40B4-BE49-F238E27FC236}">
                <a16:creationId xmlns:a16="http://schemas.microsoft.com/office/drawing/2014/main" id="{D7FC08C1-ABEB-DF44-040F-9574B329E2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pic>
        <p:nvPicPr>
          <p:cNvPr id="581" name="Google Shape;581;g2e7c7bc5007_0_13"/>
          <p:cNvPicPr preferRelativeResize="0"/>
          <p:nvPr/>
        </p:nvPicPr>
        <p:blipFill>
          <a:blip r:embed="rId3">
            <a:alphaModFix/>
          </a:blip>
          <a:srcRect/>
          <a:stretch/>
        </p:blipFill>
        <p:spPr>
          <a:xfrm>
            <a:off x="58998" y="369401"/>
            <a:ext cx="5819775" cy="4581163"/>
          </a:xfrm>
          <a:prstGeom prst="rect">
            <a:avLst/>
          </a:prstGeom>
          <a:noFill/>
          <a:ln>
            <a:noFill/>
          </a:ln>
        </p:spPr>
      </p:pic>
      <p:sp>
        <p:nvSpPr>
          <p:cNvPr id="582" name="Google Shape;582;g2e7c7bc5007_0_13"/>
          <p:cNvSpPr/>
          <p:nvPr/>
        </p:nvSpPr>
        <p:spPr>
          <a:xfrm>
            <a:off x="734025" y="929900"/>
            <a:ext cx="1032300" cy="555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ato"/>
              <a:ea typeface="Lato"/>
              <a:cs typeface="Lato"/>
              <a:sym typeface="Lato"/>
            </a:endParaRPr>
          </a:p>
        </p:txBody>
      </p:sp>
      <p:sp>
        <p:nvSpPr>
          <p:cNvPr id="2" name="Slide Number Placeholder 1">
            <a:extLst>
              <a:ext uri="{FF2B5EF4-FFF2-40B4-BE49-F238E27FC236}">
                <a16:creationId xmlns:a16="http://schemas.microsoft.com/office/drawing/2014/main" id="{10CF6147-521C-FBEC-9113-18F50D3F50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pic>
        <p:nvPicPr>
          <p:cNvPr id="6" name="Picture 5" descr="The diagram shows a comparison of different activation functions (ReLU, Leaky ReLU, SELU, ELU) in terms of their impact on test error percentage for a CIFAR-10 image classification task, across a range of updates (1e3).&#10;&#10;AI-generated content may be incorrect.">
            <a:extLst>
              <a:ext uri="{FF2B5EF4-FFF2-40B4-BE49-F238E27FC236}">
                <a16:creationId xmlns:a16="http://schemas.microsoft.com/office/drawing/2014/main" id="{C94D2C21-D29B-E2DD-A90A-4B9231FFFDAB}"/>
              </a:ext>
            </a:extLst>
          </p:cNvPr>
          <p:cNvPicPr>
            <a:picLocks noChangeAspect="1"/>
          </p:cNvPicPr>
          <p:nvPr/>
        </p:nvPicPr>
        <p:blipFill>
          <a:blip r:embed="rId4"/>
          <a:stretch>
            <a:fillRect/>
          </a:stretch>
        </p:blipFill>
        <p:spPr>
          <a:xfrm>
            <a:off x="5733977" y="712883"/>
            <a:ext cx="3292034" cy="3573354"/>
          </a:xfrm>
          <a:prstGeom prst="rect">
            <a:avLst/>
          </a:prstGeom>
        </p:spPr>
      </p:pic>
      <p:sp>
        <p:nvSpPr>
          <p:cNvPr id="8" name="TextBox 7">
            <a:extLst>
              <a:ext uri="{FF2B5EF4-FFF2-40B4-BE49-F238E27FC236}">
                <a16:creationId xmlns:a16="http://schemas.microsoft.com/office/drawing/2014/main" id="{298F72F4-0DAB-B8D1-8CFC-4B6C259F576E}"/>
              </a:ext>
            </a:extLst>
          </p:cNvPr>
          <p:cNvSpPr txBox="1"/>
          <p:nvPr/>
        </p:nvSpPr>
        <p:spPr>
          <a:xfrm>
            <a:off x="5878773" y="4346487"/>
            <a:ext cx="3233036" cy="646331"/>
          </a:xfrm>
          <a:prstGeom prst="rect">
            <a:avLst/>
          </a:prstGeom>
          <a:noFill/>
        </p:spPr>
        <p:txBody>
          <a:bodyPr wrap="square">
            <a:spAutoFit/>
          </a:bodyPr>
          <a:lstStyle/>
          <a:p>
            <a:r>
              <a:rPr lang="en-US" altLang="zh-CN" sz="1200" dirty="0" err="1"/>
              <a:t>Clevert</a:t>
            </a:r>
            <a:r>
              <a:rPr lang="en-US" altLang="zh-CN" sz="1200" dirty="0"/>
              <a:t> et al. (2016): Training loss converges fastest with ELU; ELU yields lower test error than </a:t>
            </a:r>
            <a:r>
              <a:rPr lang="en-US" altLang="zh-CN" sz="1200" dirty="0" err="1"/>
              <a:t>ReLU</a:t>
            </a:r>
            <a:r>
              <a:rPr lang="en-US" altLang="zh-CN" sz="1200" dirty="0"/>
              <a:t> on CIFAR-10</a:t>
            </a:r>
            <a:endParaRPr lang="zh-CN" altLang="en-US" sz="1200" dirty="0"/>
          </a:p>
        </p:txBody>
      </p:sp>
      <p:sp>
        <p:nvSpPr>
          <p:cNvPr id="10" name="TextBox 9">
            <a:extLst>
              <a:ext uri="{FF2B5EF4-FFF2-40B4-BE49-F238E27FC236}">
                <a16:creationId xmlns:a16="http://schemas.microsoft.com/office/drawing/2014/main" id="{AA36C3CC-C4D1-3AE2-4EC4-2A8EF6D75AB5}"/>
              </a:ext>
            </a:extLst>
          </p:cNvPr>
          <p:cNvSpPr txBox="1"/>
          <p:nvPr/>
        </p:nvSpPr>
        <p:spPr>
          <a:xfrm>
            <a:off x="1003291" y="4937603"/>
            <a:ext cx="4049972" cy="215444"/>
          </a:xfrm>
          <a:prstGeom prst="rect">
            <a:avLst/>
          </a:prstGeom>
          <a:noFill/>
        </p:spPr>
        <p:txBody>
          <a:bodyPr wrap="square">
            <a:spAutoFit/>
          </a:bodyPr>
          <a:lstStyle/>
          <a:p>
            <a:r>
              <a:rPr lang="zh-CN" altLang="en-US" sz="800" dirty="0">
                <a:latin typeface="Lato" panose="020F0502020204030203" pitchFamily="34" charset="0"/>
                <a:cs typeface="Lato" panose="020F0502020204030203" pitchFamily="34" charset="0"/>
              </a:rPr>
              <a:t>https://sefiks.com/2020/02/02/dance-moves-of-deep-learning-activation-functions/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73"/>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Universal Approximation Theorem</a:t>
            </a:r>
            <a:endParaRPr/>
          </a:p>
        </p:txBody>
      </p:sp>
      <p:pic>
        <p:nvPicPr>
          <p:cNvPr id="748" name="Google Shape;748;p73"/>
          <p:cNvPicPr preferRelativeResize="0"/>
          <p:nvPr/>
        </p:nvPicPr>
        <p:blipFill rotWithShape="1">
          <a:blip r:embed="rId3">
            <a:alphaModFix/>
          </a:blip>
          <a:srcRect/>
          <a:stretch/>
        </p:blipFill>
        <p:spPr>
          <a:xfrm>
            <a:off x="927450" y="2152291"/>
            <a:ext cx="7289102" cy="838909"/>
          </a:xfrm>
          <a:prstGeom prst="rect">
            <a:avLst/>
          </a:prstGeom>
          <a:noFill/>
          <a:ln>
            <a:noFill/>
          </a:ln>
        </p:spPr>
      </p:pic>
      <p:sp>
        <p:nvSpPr>
          <p:cNvPr id="749" name="Google Shape;749;p73"/>
          <p:cNvSpPr txBox="1"/>
          <p:nvPr/>
        </p:nvSpPr>
        <p:spPr>
          <a:xfrm>
            <a:off x="729450" y="3358675"/>
            <a:ext cx="7289100" cy="707856"/>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 sz="1700" b="0" i="0" u="none" strike="noStrike" cap="none" dirty="0">
                <a:solidFill>
                  <a:srgbClr val="000000"/>
                </a:solidFill>
                <a:latin typeface="Lato"/>
                <a:ea typeface="Lato"/>
                <a:cs typeface="Lato"/>
                <a:sym typeface="Lato"/>
              </a:rPr>
              <a:t>⇒ We can approximate </a:t>
            </a:r>
            <a:r>
              <a:rPr lang="en" sz="1700" b="0" i="1" u="none" strike="noStrike" cap="none" dirty="0">
                <a:solidFill>
                  <a:srgbClr val="000000"/>
                </a:solidFill>
                <a:latin typeface="Lato"/>
                <a:ea typeface="Lato"/>
                <a:cs typeface="Lato"/>
                <a:sym typeface="Lato"/>
              </a:rPr>
              <a:t>any</a:t>
            </a:r>
            <a:r>
              <a:rPr lang="en" sz="1700" b="0" i="0" u="none" strike="noStrike" cap="none" dirty="0">
                <a:solidFill>
                  <a:srgbClr val="000000"/>
                </a:solidFill>
                <a:latin typeface="Lato"/>
                <a:ea typeface="Lato"/>
                <a:cs typeface="Lato"/>
                <a:sym typeface="Lato"/>
              </a:rPr>
              <a:t> function we want with a </a:t>
            </a:r>
            <a:r>
              <a:rPr lang="en" sz="1700" b="0" i="1" u="none" strike="noStrike" cap="none" dirty="0">
                <a:solidFill>
                  <a:srgbClr val="000000"/>
                </a:solidFill>
                <a:latin typeface="Lato"/>
                <a:ea typeface="Lato"/>
                <a:cs typeface="Lato"/>
                <a:sym typeface="Lato"/>
              </a:rPr>
              <a:t>one</a:t>
            </a:r>
            <a:r>
              <a:rPr lang="en" sz="1700" b="0" i="0" u="none" strike="noStrike" cap="none" dirty="0">
                <a:solidFill>
                  <a:srgbClr val="000000"/>
                </a:solidFill>
                <a:latin typeface="Lato"/>
                <a:ea typeface="Lato"/>
                <a:cs typeface="Lato"/>
                <a:sym typeface="Lato"/>
              </a:rPr>
              <a:t>-hidden-layer MLP!</a:t>
            </a:r>
            <a:endParaRPr sz="1700" b="0" i="0" u="none" strike="noStrike" cap="none" dirty="0">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700"/>
              <a:buFont typeface="Arial"/>
              <a:buNone/>
            </a:pPr>
            <a:r>
              <a:rPr lang="en" sz="1700" b="0" i="0" u="none" strike="noStrike" cap="none" dirty="0">
                <a:solidFill>
                  <a:srgbClr val="000000"/>
                </a:solidFill>
                <a:latin typeface="Lato"/>
                <a:ea typeface="Lato"/>
                <a:cs typeface="Lato"/>
                <a:sym typeface="Lato"/>
              </a:rPr>
              <a:t>	</a:t>
            </a:r>
            <a:r>
              <a:rPr lang="en" sz="1600" b="0" i="0" u="none" strike="noStrike" cap="none" dirty="0">
                <a:solidFill>
                  <a:srgbClr val="000000"/>
                </a:solidFill>
                <a:latin typeface="Lato"/>
                <a:ea typeface="Lato"/>
                <a:cs typeface="Lato"/>
                <a:sym typeface="Lato"/>
              </a:rPr>
              <a:t>More effective with more layers than just one (“deeper” networks) </a:t>
            </a:r>
            <a:endParaRPr sz="1600" b="0" i="0"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8AAE7891-AAE9-70D4-89EC-1EDC86DE95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2641198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2">
          <a:extLst>
            <a:ext uri="{FF2B5EF4-FFF2-40B4-BE49-F238E27FC236}">
              <a16:creationId xmlns:a16="http://schemas.microsoft.com/office/drawing/2014/main" id="{7B678343-555B-0838-B1C7-3E5420B7B15F}"/>
            </a:ext>
          </a:extLst>
        </p:cNvPr>
        <p:cNvGrpSpPr/>
        <p:nvPr/>
      </p:nvGrpSpPr>
      <p:grpSpPr>
        <a:xfrm>
          <a:off x="0" y="0"/>
          <a:ext cx="0" cy="0"/>
          <a:chOff x="0" y="0"/>
          <a:chExt cx="0" cy="0"/>
        </a:xfrm>
      </p:grpSpPr>
      <p:sp>
        <p:nvSpPr>
          <p:cNvPr id="283" name="Google Shape;283;p20">
            <a:extLst>
              <a:ext uri="{FF2B5EF4-FFF2-40B4-BE49-F238E27FC236}">
                <a16:creationId xmlns:a16="http://schemas.microsoft.com/office/drawing/2014/main" id="{6A4AA89A-3B7B-12FF-5AF6-E564F00D6561}"/>
              </a:ext>
            </a:extLst>
          </p:cNvPr>
          <p:cNvSpPr txBox="1">
            <a:spLocks noGrp="1"/>
          </p:cNvSpPr>
          <p:nvPr>
            <p:ph type="title"/>
          </p:nvPr>
        </p:nvSpPr>
        <p:spPr>
          <a:xfrm>
            <a:off x="729450" y="1322450"/>
            <a:ext cx="7688400" cy="1518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600"/>
              <a:buNone/>
            </a:pPr>
            <a:r>
              <a:rPr lang="en-US" dirty="0"/>
              <a:t>Gradient Descent</a:t>
            </a:r>
            <a:endParaRPr b="0" dirty="0"/>
          </a:p>
        </p:txBody>
      </p:sp>
      <p:sp>
        <p:nvSpPr>
          <p:cNvPr id="2" name="Slide Number Placeholder 1">
            <a:extLst>
              <a:ext uri="{FF2B5EF4-FFF2-40B4-BE49-F238E27FC236}">
                <a16:creationId xmlns:a16="http://schemas.microsoft.com/office/drawing/2014/main" id="{C5F21DCF-5D26-9A75-039F-D49524AE1AA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76282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3DC462A-1DD0-61C1-8C0A-92C98CA755DB}"/>
              </a:ext>
            </a:extLst>
          </p:cNvPr>
          <p:cNvSpPr>
            <a:spLocks noGrp="1"/>
          </p:cNvSpPr>
          <p:nvPr>
            <p:ph type="body" idx="1"/>
          </p:nvPr>
        </p:nvSpPr>
        <p:spPr/>
        <p:txBody>
          <a:bodyPr/>
          <a:lstStyle/>
          <a:p>
            <a:endParaRPr lang="zh-CN" altLang="en-US"/>
          </a:p>
        </p:txBody>
      </p:sp>
      <p:sp>
        <p:nvSpPr>
          <p:cNvPr id="4" name="Slide Number Placeholder 3">
            <a:extLst>
              <a:ext uri="{FF2B5EF4-FFF2-40B4-BE49-F238E27FC236}">
                <a16:creationId xmlns:a16="http://schemas.microsoft.com/office/drawing/2014/main" id="{25D03857-AD63-D5A6-DC2C-5E29F360C1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6" name="Picture 5" descr="The image displays a flowchart illustrating the process of choosing a decision function and training it using Stochastic Gradient Descent (SGD) with a loss function, where the goal is to minimize the error between the predicted and actual values.&#10;&#10;AI-generated content may be incorrect.">
            <a:extLst>
              <a:ext uri="{FF2B5EF4-FFF2-40B4-BE49-F238E27FC236}">
                <a16:creationId xmlns:a16="http://schemas.microsoft.com/office/drawing/2014/main" id="{96455EAE-D705-07FE-9AF7-F1BAD364DF19}"/>
              </a:ext>
            </a:extLst>
          </p:cNvPr>
          <p:cNvPicPr>
            <a:picLocks noChangeAspect="1"/>
          </p:cNvPicPr>
          <p:nvPr/>
        </p:nvPicPr>
        <p:blipFill>
          <a:blip r:embed="rId3"/>
          <a:stretch>
            <a:fillRect/>
          </a:stretch>
        </p:blipFill>
        <p:spPr>
          <a:xfrm>
            <a:off x="1495425" y="1685492"/>
            <a:ext cx="6126757" cy="3248458"/>
          </a:xfrm>
          <a:prstGeom prst="rect">
            <a:avLst/>
          </a:prstGeom>
        </p:spPr>
      </p:pic>
      <p:sp>
        <p:nvSpPr>
          <p:cNvPr id="7" name="Google Shape;636;g2e7c7bc5007_0_26">
            <a:extLst>
              <a:ext uri="{FF2B5EF4-FFF2-40B4-BE49-F238E27FC236}">
                <a16:creationId xmlns:a16="http://schemas.microsoft.com/office/drawing/2014/main" id="{FDE7D580-28A4-8EF1-7609-2A9A24D373B5}"/>
              </a:ext>
            </a:extLst>
          </p:cNvPr>
          <p:cNvSpPr txBox="1">
            <a:spLocks/>
          </p:cNvSpPr>
          <p:nvPr/>
        </p:nvSpPr>
        <p:spPr>
          <a:xfrm>
            <a:off x="727650" y="1253122"/>
            <a:ext cx="7688700" cy="5352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r>
              <a:rPr lang="en-US" altLang="zh-CN" dirty="0"/>
              <a:t>General ML Recipe</a:t>
            </a:r>
            <a:endParaRPr lang="nl-NL" dirty="0"/>
          </a:p>
        </p:txBody>
      </p:sp>
      <p:sp>
        <p:nvSpPr>
          <p:cNvPr id="9" name="TextBox 8">
            <a:extLst>
              <a:ext uri="{FF2B5EF4-FFF2-40B4-BE49-F238E27FC236}">
                <a16:creationId xmlns:a16="http://schemas.microsoft.com/office/drawing/2014/main" id="{A080CA99-F17D-2AC5-47CA-419707D8452E}"/>
              </a:ext>
            </a:extLst>
          </p:cNvPr>
          <p:cNvSpPr txBox="1"/>
          <p:nvPr/>
        </p:nvSpPr>
        <p:spPr>
          <a:xfrm>
            <a:off x="2419350" y="4928056"/>
            <a:ext cx="4572000" cy="215444"/>
          </a:xfrm>
          <a:prstGeom prst="rect">
            <a:avLst/>
          </a:prstGeom>
          <a:noFill/>
        </p:spPr>
        <p:txBody>
          <a:bodyPr wrap="square">
            <a:spAutoFit/>
          </a:bodyPr>
          <a:lstStyle/>
          <a:p>
            <a:r>
              <a:rPr lang="nl-NL" altLang="zh-CN" sz="800" b="0" i="0" dirty="0">
                <a:solidFill>
                  <a:srgbClr val="222222"/>
                </a:solidFill>
                <a:effectLst/>
                <a:latin typeface="Lato" panose="020F0502020204030203" pitchFamily="34" charset="0"/>
                <a:ea typeface="Lato" panose="020F0502020204030203" pitchFamily="34" charset="0"/>
                <a:cs typeface="Lato" panose="020F0502020204030203" pitchFamily="34" charset="0"/>
              </a:rPr>
              <a:t>https://www.cs.cmu.edu/~mgormley/courses/10601-s23/slides/lecture12-backprop.pdf</a:t>
            </a:r>
            <a:endParaRPr lang="zh-CN" altLang="en-US" sz="800" dirty="0">
              <a:latin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031591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65"/>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Loss functions</a:t>
            </a:r>
            <a:endParaRPr/>
          </a:p>
        </p:txBody>
      </p:sp>
      <p:sp>
        <p:nvSpPr>
          <p:cNvPr id="564" name="Google Shape;564;p65"/>
          <p:cNvSpPr txBox="1">
            <a:spLocks noGrp="1"/>
          </p:cNvSpPr>
          <p:nvPr>
            <p:ph type="body" idx="1"/>
          </p:nvPr>
        </p:nvSpPr>
        <p:spPr>
          <a:xfrm>
            <a:off x="729450" y="1878850"/>
            <a:ext cx="7688700" cy="3064576"/>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300"/>
              <a:buNone/>
            </a:pPr>
            <a:r>
              <a:rPr lang="en" sz="1900" b="1" i="1" u="sng" dirty="0"/>
              <a:t>Depends on the task</a:t>
            </a:r>
            <a:endParaRPr sz="1900" b="1" i="1" u="sng" dirty="0"/>
          </a:p>
          <a:p>
            <a:pPr marL="0" lvl="0" indent="0" algn="l" rtl="0">
              <a:lnSpc>
                <a:spcPct val="115000"/>
              </a:lnSpc>
              <a:spcBef>
                <a:spcPts val="1200"/>
              </a:spcBef>
              <a:spcAft>
                <a:spcPts val="0"/>
              </a:spcAft>
              <a:buSzPts val="1300"/>
              <a:buNone/>
            </a:pPr>
            <a:r>
              <a:rPr lang="en" sz="1700" b="1" dirty="0"/>
              <a:t>Mean Squared Error (MSE)</a:t>
            </a:r>
            <a:br>
              <a:rPr lang="en" sz="1700" dirty="0"/>
            </a:br>
            <a:r>
              <a:rPr lang="en" sz="1700" dirty="0"/>
              <a:t>	Used for regression</a:t>
            </a:r>
            <a:endParaRPr sz="1700" dirty="0"/>
          </a:p>
          <a:p>
            <a:pPr marL="0" lvl="0" indent="0" algn="l" rtl="0">
              <a:lnSpc>
                <a:spcPct val="115000"/>
              </a:lnSpc>
              <a:spcBef>
                <a:spcPts val="1200"/>
              </a:spcBef>
              <a:spcAft>
                <a:spcPts val="0"/>
              </a:spcAft>
              <a:buSzPts val="1300"/>
              <a:buNone/>
            </a:pPr>
            <a:r>
              <a:rPr lang="en" sz="1700" b="1" dirty="0"/>
              <a:t>Cross Entropy </a:t>
            </a:r>
            <a:br>
              <a:rPr lang="en" sz="1700" dirty="0"/>
            </a:br>
            <a:r>
              <a:rPr lang="en" sz="1700" dirty="0"/>
              <a:t>	Used for classification</a:t>
            </a:r>
            <a:endParaRPr sz="1700" dirty="0"/>
          </a:p>
          <a:p>
            <a:pPr marL="0" lvl="0" indent="0" algn="l" rtl="0">
              <a:lnSpc>
                <a:spcPct val="115000"/>
              </a:lnSpc>
              <a:spcBef>
                <a:spcPts val="1200"/>
              </a:spcBef>
              <a:buSzPts val="1300"/>
              <a:buNone/>
            </a:pPr>
            <a:r>
              <a:rPr lang="en-US" altLang="zh-CN" sz="1700" b="1" dirty="0"/>
              <a:t>Many others</a:t>
            </a:r>
            <a:br>
              <a:rPr lang="en" sz="1700" dirty="0"/>
            </a:br>
            <a:r>
              <a:rPr lang="en" sz="1700" dirty="0"/>
              <a:t>	Note: Must be differentiable for gradient descent based optimization</a:t>
            </a:r>
          </a:p>
          <a:p>
            <a:pPr marL="0" indent="0">
              <a:spcBef>
                <a:spcPts val="1200"/>
              </a:spcBef>
              <a:spcAft>
                <a:spcPts val="1200"/>
              </a:spcAft>
              <a:buNone/>
            </a:pPr>
            <a:r>
              <a:rPr lang="en-US" altLang="zh-CN" sz="1700" b="1" dirty="0"/>
              <a:t>Regularization loss</a:t>
            </a:r>
            <a:r>
              <a:rPr lang="en" altLang="zh-CN" sz="1700" dirty="0"/>
              <a:t>: constrain weights to be sparse or small </a:t>
            </a:r>
          </a:p>
          <a:p>
            <a:pPr marL="0" lvl="0" indent="0" algn="l" rtl="0">
              <a:lnSpc>
                <a:spcPct val="115000"/>
              </a:lnSpc>
              <a:spcBef>
                <a:spcPts val="1200"/>
              </a:spcBef>
              <a:spcAft>
                <a:spcPts val="1200"/>
              </a:spcAft>
              <a:buSzPts val="1300"/>
              <a:buNone/>
            </a:pPr>
            <a:endParaRPr lang="en" sz="1700" dirty="0"/>
          </a:p>
          <a:p>
            <a:pPr marL="0" lvl="0" indent="0" algn="l" rtl="0">
              <a:lnSpc>
                <a:spcPct val="115000"/>
              </a:lnSpc>
              <a:spcBef>
                <a:spcPts val="1200"/>
              </a:spcBef>
              <a:spcAft>
                <a:spcPts val="1200"/>
              </a:spcAft>
              <a:buSzPts val="1300"/>
              <a:buNone/>
            </a:pPr>
            <a:endParaRPr sz="1700" dirty="0"/>
          </a:p>
        </p:txBody>
      </p:sp>
      <p:pic>
        <p:nvPicPr>
          <p:cNvPr id="565" name="Google Shape;565;p65"/>
          <p:cNvPicPr preferRelativeResize="0"/>
          <p:nvPr/>
        </p:nvPicPr>
        <p:blipFill>
          <a:blip r:embed="rId3">
            <a:alphaModFix/>
          </a:blip>
          <a:stretch>
            <a:fillRect/>
          </a:stretch>
        </p:blipFill>
        <p:spPr>
          <a:xfrm>
            <a:off x="5149154" y="3471629"/>
            <a:ext cx="3224124" cy="681050"/>
          </a:xfrm>
          <a:prstGeom prst="rect">
            <a:avLst/>
          </a:prstGeom>
          <a:noFill/>
          <a:ln>
            <a:noFill/>
          </a:ln>
        </p:spPr>
      </p:pic>
      <p:pic>
        <p:nvPicPr>
          <p:cNvPr id="566" name="Google Shape;566;p65"/>
          <p:cNvPicPr preferRelativeResize="0"/>
          <p:nvPr/>
        </p:nvPicPr>
        <p:blipFill>
          <a:blip r:embed="rId4">
            <a:alphaModFix/>
          </a:blip>
          <a:stretch>
            <a:fillRect/>
          </a:stretch>
        </p:blipFill>
        <p:spPr>
          <a:xfrm>
            <a:off x="5534846" y="2662374"/>
            <a:ext cx="2452727" cy="681050"/>
          </a:xfrm>
          <a:prstGeom prst="rect">
            <a:avLst/>
          </a:prstGeom>
          <a:noFill/>
          <a:ln>
            <a:noFill/>
          </a:ln>
        </p:spPr>
      </p:pic>
      <p:sp>
        <p:nvSpPr>
          <p:cNvPr id="2" name="Slide Number Placeholder 1">
            <a:extLst>
              <a:ext uri="{FF2B5EF4-FFF2-40B4-BE49-F238E27FC236}">
                <a16:creationId xmlns:a16="http://schemas.microsoft.com/office/drawing/2014/main" id="{79840DAE-4F67-E59E-F8FD-EC8E6BDD8B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
        <p:nvSpPr>
          <p:cNvPr id="3" name="object 7">
            <a:extLst>
              <a:ext uri="{FF2B5EF4-FFF2-40B4-BE49-F238E27FC236}">
                <a16:creationId xmlns:a16="http://schemas.microsoft.com/office/drawing/2014/main" id="{3A60DC7B-EF39-51FC-216F-B8A8A6E7CF87}"/>
              </a:ext>
            </a:extLst>
          </p:cNvPr>
          <p:cNvSpPr/>
          <p:nvPr/>
        </p:nvSpPr>
        <p:spPr>
          <a:xfrm>
            <a:off x="4374042" y="603275"/>
            <a:ext cx="4497831" cy="1877851"/>
          </a:xfrm>
          <a:prstGeom prst="rect">
            <a:avLst/>
          </a:prstGeom>
          <a:blipFill>
            <a:blip r:embed="rId5"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62993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8D321-A8A5-F9BE-CF7B-1AB95CD0542E}"/>
              </a:ext>
            </a:extLst>
          </p:cNvPr>
          <p:cNvSpPr>
            <a:spLocks noGrp="1"/>
          </p:cNvSpPr>
          <p:nvPr>
            <p:ph type="title"/>
          </p:nvPr>
        </p:nvSpPr>
        <p:spPr/>
        <p:txBody>
          <a:bodyPr>
            <a:normAutofit fontScale="90000"/>
          </a:bodyPr>
          <a:lstStyle/>
          <a:p>
            <a:endParaRPr lang="zh-CN" altLang="en-US"/>
          </a:p>
        </p:txBody>
      </p:sp>
      <p:sp>
        <p:nvSpPr>
          <p:cNvPr id="3" name="Text Placeholder 2">
            <a:extLst>
              <a:ext uri="{FF2B5EF4-FFF2-40B4-BE49-F238E27FC236}">
                <a16:creationId xmlns:a16="http://schemas.microsoft.com/office/drawing/2014/main" id="{8D2D7331-A3BA-9360-5F74-2E5803CDC6D3}"/>
              </a:ext>
            </a:extLst>
          </p:cNvPr>
          <p:cNvSpPr>
            <a:spLocks noGrp="1"/>
          </p:cNvSpPr>
          <p:nvPr>
            <p:ph type="body" idx="1"/>
          </p:nvPr>
        </p:nvSpPr>
        <p:spPr/>
        <p:txBody>
          <a:bodyPr/>
          <a:lstStyle/>
          <a:p>
            <a:endParaRPr lang="zh-CN" altLang="en-US"/>
          </a:p>
        </p:txBody>
      </p:sp>
      <p:sp>
        <p:nvSpPr>
          <p:cNvPr id="4" name="Slide Number Placeholder 3">
            <a:extLst>
              <a:ext uri="{FF2B5EF4-FFF2-40B4-BE49-F238E27FC236}">
                <a16:creationId xmlns:a16="http://schemas.microsoft.com/office/drawing/2014/main" id="{2200F514-BAF7-8360-CBF2-48F78E2CB0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pic>
        <p:nvPicPr>
          <p:cNvPr id="6" name="Picture 5" descr="The diagram illustrates a neural network's architecture, showcasing various layers including input, hidden (sigmoid and linear), and output layers, with mathematical expressions for each layer's transformation.&#10;&#10;AI-generated content may be incorrect.">
            <a:extLst>
              <a:ext uri="{FF2B5EF4-FFF2-40B4-BE49-F238E27FC236}">
                <a16:creationId xmlns:a16="http://schemas.microsoft.com/office/drawing/2014/main" id="{18A9432D-5E89-F5C8-F69E-77689C541349}"/>
              </a:ext>
            </a:extLst>
          </p:cNvPr>
          <p:cNvPicPr>
            <a:picLocks noChangeAspect="1"/>
          </p:cNvPicPr>
          <p:nvPr/>
        </p:nvPicPr>
        <p:blipFill>
          <a:blip r:embed="rId3"/>
          <a:stretch>
            <a:fillRect/>
          </a:stretch>
        </p:blipFill>
        <p:spPr>
          <a:xfrm>
            <a:off x="147020" y="1316274"/>
            <a:ext cx="5768005" cy="3023701"/>
          </a:xfrm>
          <a:prstGeom prst="rect">
            <a:avLst/>
          </a:prstGeom>
        </p:spPr>
      </p:pic>
      <p:pic>
        <p:nvPicPr>
          <p:cNvPr id="8" name="Picture 7" descr="The diagram illustrates a neural network architecture with an input layer, two hidden layers (one sigmoid and one linear), and an output layer, with mathematical expressions describing the transformations at each layer.&#10;&#10;AI-generated content may be incorrect.">
            <a:extLst>
              <a:ext uri="{FF2B5EF4-FFF2-40B4-BE49-F238E27FC236}">
                <a16:creationId xmlns:a16="http://schemas.microsoft.com/office/drawing/2014/main" id="{1561E6E5-46BC-17E1-4260-8C908BCBDB4B}"/>
              </a:ext>
            </a:extLst>
          </p:cNvPr>
          <p:cNvPicPr>
            <a:picLocks noChangeAspect="1"/>
          </p:cNvPicPr>
          <p:nvPr/>
        </p:nvPicPr>
        <p:blipFill>
          <a:blip r:embed="rId4"/>
          <a:stretch>
            <a:fillRect/>
          </a:stretch>
        </p:blipFill>
        <p:spPr>
          <a:xfrm>
            <a:off x="6269272" y="1906082"/>
            <a:ext cx="2364353" cy="2433893"/>
          </a:xfrm>
          <a:prstGeom prst="rect">
            <a:avLst/>
          </a:prstGeom>
        </p:spPr>
      </p:pic>
      <p:sp>
        <p:nvSpPr>
          <p:cNvPr id="10" name="TextBox 9">
            <a:extLst>
              <a:ext uri="{FF2B5EF4-FFF2-40B4-BE49-F238E27FC236}">
                <a16:creationId xmlns:a16="http://schemas.microsoft.com/office/drawing/2014/main" id="{D8F93490-6638-47E9-1F85-55AD3C309984}"/>
              </a:ext>
            </a:extLst>
          </p:cNvPr>
          <p:cNvSpPr txBox="1"/>
          <p:nvPr/>
        </p:nvSpPr>
        <p:spPr>
          <a:xfrm>
            <a:off x="6565623" y="4512768"/>
            <a:ext cx="1771650" cy="307777"/>
          </a:xfrm>
          <a:prstGeom prst="rect">
            <a:avLst/>
          </a:prstGeom>
          <a:solidFill>
            <a:schemeClr val="bg1"/>
          </a:solidFill>
          <a:ln>
            <a:solidFill>
              <a:schemeClr val="bg1"/>
            </a:solidFill>
          </a:ln>
        </p:spPr>
        <p:txBody>
          <a:bodyPr wrap="square">
            <a:spAutoFit/>
          </a:bodyPr>
          <a:lstStyle/>
          <a:p>
            <a:r>
              <a:rPr lang="en-US" altLang="zh-CN" dirty="0"/>
              <a:t>NN </a:t>
            </a:r>
            <a:r>
              <a:rPr lang="nl-NL" altLang="zh-CN" dirty="0"/>
              <a:t>for Regression</a:t>
            </a:r>
            <a:endParaRPr lang="zh-CN" altLang="en-US" dirty="0"/>
          </a:p>
        </p:txBody>
      </p:sp>
      <p:sp>
        <p:nvSpPr>
          <p:cNvPr id="11" name="TextBox 10">
            <a:extLst>
              <a:ext uri="{FF2B5EF4-FFF2-40B4-BE49-F238E27FC236}">
                <a16:creationId xmlns:a16="http://schemas.microsoft.com/office/drawing/2014/main" id="{3FA47C57-C2AD-555F-2798-5356DCAC0833}"/>
              </a:ext>
            </a:extLst>
          </p:cNvPr>
          <p:cNvSpPr txBox="1"/>
          <p:nvPr/>
        </p:nvSpPr>
        <p:spPr>
          <a:xfrm>
            <a:off x="3657600" y="4512768"/>
            <a:ext cx="2400300" cy="307777"/>
          </a:xfrm>
          <a:prstGeom prst="rect">
            <a:avLst/>
          </a:prstGeom>
          <a:solidFill>
            <a:schemeClr val="bg1"/>
          </a:solidFill>
          <a:ln>
            <a:solidFill>
              <a:schemeClr val="bg1"/>
            </a:solidFill>
          </a:ln>
        </p:spPr>
        <p:txBody>
          <a:bodyPr wrap="square">
            <a:spAutoFit/>
          </a:bodyPr>
          <a:lstStyle/>
          <a:p>
            <a:r>
              <a:rPr lang="en-US" altLang="zh-CN" dirty="0"/>
              <a:t>NN </a:t>
            </a:r>
            <a:r>
              <a:rPr lang="nl-NL" altLang="zh-CN" dirty="0"/>
              <a:t>for Binary Classification</a:t>
            </a:r>
            <a:endParaRPr lang="zh-CN" altLang="en-US" dirty="0"/>
          </a:p>
        </p:txBody>
      </p:sp>
      <p:sp>
        <p:nvSpPr>
          <p:cNvPr id="13" name="TextBox 12">
            <a:extLst>
              <a:ext uri="{FF2B5EF4-FFF2-40B4-BE49-F238E27FC236}">
                <a16:creationId xmlns:a16="http://schemas.microsoft.com/office/drawing/2014/main" id="{0430F71A-BA05-F619-9A2B-0956E300403E}"/>
              </a:ext>
            </a:extLst>
          </p:cNvPr>
          <p:cNvSpPr txBox="1"/>
          <p:nvPr/>
        </p:nvSpPr>
        <p:spPr>
          <a:xfrm>
            <a:off x="3657600" y="956265"/>
            <a:ext cx="2257425" cy="307777"/>
          </a:xfrm>
          <a:prstGeom prst="rect">
            <a:avLst/>
          </a:prstGeom>
          <a:noFill/>
        </p:spPr>
        <p:txBody>
          <a:bodyPr wrap="square">
            <a:spAutoFit/>
          </a:bodyPr>
          <a:lstStyle/>
          <a:p>
            <a:r>
              <a:rPr lang="en" altLang="zh-CN" dirty="0">
                <a:solidFill>
                  <a:srgbClr val="C00000"/>
                </a:solidFill>
              </a:rPr>
              <a:t>Binary Cross Entropy loss</a:t>
            </a:r>
            <a:endParaRPr lang="zh-CN" altLang="en-US" dirty="0">
              <a:solidFill>
                <a:srgbClr val="C00000"/>
              </a:solidFill>
            </a:endParaRPr>
          </a:p>
        </p:txBody>
      </p:sp>
      <p:sp>
        <p:nvSpPr>
          <p:cNvPr id="14" name="TextBox 13">
            <a:extLst>
              <a:ext uri="{FF2B5EF4-FFF2-40B4-BE49-F238E27FC236}">
                <a16:creationId xmlns:a16="http://schemas.microsoft.com/office/drawing/2014/main" id="{9981C248-F8CB-4DDA-F3F5-C78096E43981}"/>
              </a:ext>
            </a:extLst>
          </p:cNvPr>
          <p:cNvSpPr txBox="1"/>
          <p:nvPr/>
        </p:nvSpPr>
        <p:spPr>
          <a:xfrm>
            <a:off x="7021331" y="1598305"/>
            <a:ext cx="1017770" cy="307777"/>
          </a:xfrm>
          <a:prstGeom prst="rect">
            <a:avLst/>
          </a:prstGeom>
          <a:noFill/>
        </p:spPr>
        <p:txBody>
          <a:bodyPr wrap="square">
            <a:spAutoFit/>
          </a:bodyPr>
          <a:lstStyle/>
          <a:p>
            <a:r>
              <a:rPr lang="en" altLang="zh-CN" dirty="0">
                <a:solidFill>
                  <a:srgbClr val="C00000"/>
                </a:solidFill>
              </a:rPr>
              <a:t>MSE loss</a:t>
            </a:r>
            <a:endParaRPr lang="zh-CN" altLang="en-US" dirty="0">
              <a:solidFill>
                <a:srgbClr val="C00000"/>
              </a:solidFill>
            </a:endParaRPr>
          </a:p>
        </p:txBody>
      </p:sp>
    </p:spTree>
    <p:extLst>
      <p:ext uri="{BB962C8B-B14F-4D97-AF65-F5344CB8AC3E}">
        <p14:creationId xmlns:p14="http://schemas.microsoft.com/office/powerpoint/2010/main" val="2432863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4640-E1FE-9AEF-ED87-48FE01B93FBC}"/>
              </a:ext>
            </a:extLst>
          </p:cNvPr>
          <p:cNvSpPr>
            <a:spLocks noGrp="1"/>
          </p:cNvSpPr>
          <p:nvPr>
            <p:ph type="title"/>
          </p:nvPr>
        </p:nvSpPr>
        <p:spPr/>
        <p:txBody>
          <a:bodyPr>
            <a:normAutofit fontScale="90000"/>
          </a:bodyPr>
          <a:lstStyle/>
          <a:p>
            <a:endParaRPr lang="zh-CN" altLang="en-US"/>
          </a:p>
        </p:txBody>
      </p:sp>
      <p:sp>
        <p:nvSpPr>
          <p:cNvPr id="3" name="Text Placeholder 2">
            <a:extLst>
              <a:ext uri="{FF2B5EF4-FFF2-40B4-BE49-F238E27FC236}">
                <a16:creationId xmlns:a16="http://schemas.microsoft.com/office/drawing/2014/main" id="{2704CD1E-2C4C-8D79-317C-256FDDFE9DB8}"/>
              </a:ext>
            </a:extLst>
          </p:cNvPr>
          <p:cNvSpPr>
            <a:spLocks noGrp="1"/>
          </p:cNvSpPr>
          <p:nvPr>
            <p:ph type="body" idx="1"/>
          </p:nvPr>
        </p:nvSpPr>
        <p:spPr/>
        <p:txBody>
          <a:bodyPr/>
          <a:lstStyle/>
          <a:p>
            <a:endParaRPr lang="zh-CN" altLang="en-US"/>
          </a:p>
        </p:txBody>
      </p:sp>
      <p:sp>
        <p:nvSpPr>
          <p:cNvPr id="4" name="Slide Number Placeholder 3">
            <a:extLst>
              <a:ext uri="{FF2B5EF4-FFF2-40B4-BE49-F238E27FC236}">
                <a16:creationId xmlns:a16="http://schemas.microsoft.com/office/drawing/2014/main" id="{3CD5AA50-7849-3F5A-347B-890A106B32F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pic>
        <p:nvPicPr>
          <p:cNvPr id="6" name="Picture 5" descr="The image illustrates a diagram of a neural network's architecture, showing layers from input to hidden to output, with equations and variables indicating different operations and connections.&#10;&#10;AI-generated content may be incorrect.">
            <a:extLst>
              <a:ext uri="{FF2B5EF4-FFF2-40B4-BE49-F238E27FC236}">
                <a16:creationId xmlns:a16="http://schemas.microsoft.com/office/drawing/2014/main" id="{BF75FCB5-D842-781F-E2EB-D6076B88B037}"/>
              </a:ext>
            </a:extLst>
          </p:cNvPr>
          <p:cNvPicPr>
            <a:picLocks noChangeAspect="1"/>
          </p:cNvPicPr>
          <p:nvPr/>
        </p:nvPicPr>
        <p:blipFill>
          <a:blip r:embed="rId3"/>
          <a:stretch>
            <a:fillRect/>
          </a:stretch>
        </p:blipFill>
        <p:spPr>
          <a:xfrm>
            <a:off x="1743075" y="726884"/>
            <a:ext cx="6324600" cy="4022967"/>
          </a:xfrm>
          <a:prstGeom prst="rect">
            <a:avLst/>
          </a:prstGeom>
        </p:spPr>
      </p:pic>
      <p:sp>
        <p:nvSpPr>
          <p:cNvPr id="7" name="TextBox 6">
            <a:extLst>
              <a:ext uri="{FF2B5EF4-FFF2-40B4-BE49-F238E27FC236}">
                <a16:creationId xmlns:a16="http://schemas.microsoft.com/office/drawing/2014/main" id="{10E13037-7AB5-C7C4-61B4-47534A42A66F}"/>
              </a:ext>
            </a:extLst>
          </p:cNvPr>
          <p:cNvSpPr txBox="1"/>
          <p:nvPr/>
        </p:nvSpPr>
        <p:spPr>
          <a:xfrm>
            <a:off x="5558789" y="4749851"/>
            <a:ext cx="2743200" cy="307777"/>
          </a:xfrm>
          <a:prstGeom prst="rect">
            <a:avLst/>
          </a:prstGeom>
          <a:solidFill>
            <a:schemeClr val="bg1"/>
          </a:solidFill>
          <a:ln>
            <a:solidFill>
              <a:schemeClr val="bg1"/>
            </a:solidFill>
          </a:ln>
        </p:spPr>
        <p:txBody>
          <a:bodyPr wrap="square">
            <a:spAutoFit/>
          </a:bodyPr>
          <a:lstStyle/>
          <a:p>
            <a:r>
              <a:rPr lang="en-US" altLang="zh-CN" dirty="0"/>
              <a:t>NN </a:t>
            </a:r>
            <a:r>
              <a:rPr lang="nl-NL" altLang="zh-CN" dirty="0"/>
              <a:t>for Multi-Class Classification</a:t>
            </a:r>
            <a:endParaRPr lang="zh-CN" altLang="en-US" dirty="0"/>
          </a:p>
        </p:txBody>
      </p:sp>
      <p:sp>
        <p:nvSpPr>
          <p:cNvPr id="9" name="TextBox 8">
            <a:extLst>
              <a:ext uri="{FF2B5EF4-FFF2-40B4-BE49-F238E27FC236}">
                <a16:creationId xmlns:a16="http://schemas.microsoft.com/office/drawing/2014/main" id="{7509A9CD-CA45-49F4-7902-80350EB0812C}"/>
              </a:ext>
            </a:extLst>
          </p:cNvPr>
          <p:cNvSpPr txBox="1"/>
          <p:nvPr/>
        </p:nvSpPr>
        <p:spPr>
          <a:xfrm>
            <a:off x="4122821" y="856984"/>
            <a:ext cx="1896979" cy="338554"/>
          </a:xfrm>
          <a:prstGeom prst="rect">
            <a:avLst/>
          </a:prstGeom>
          <a:noFill/>
        </p:spPr>
        <p:txBody>
          <a:bodyPr wrap="square">
            <a:spAutoFit/>
          </a:bodyPr>
          <a:lstStyle/>
          <a:p>
            <a:r>
              <a:rPr lang="en" altLang="zh-CN" sz="1600" dirty="0">
                <a:solidFill>
                  <a:srgbClr val="C00000"/>
                </a:solidFill>
              </a:rPr>
              <a:t>Cross Entropy loss</a:t>
            </a:r>
            <a:endParaRPr lang="zh-CN" altLang="en-US" sz="1600" dirty="0">
              <a:solidFill>
                <a:srgbClr val="C00000"/>
              </a:solidFill>
            </a:endParaRPr>
          </a:p>
        </p:txBody>
      </p:sp>
    </p:spTree>
    <p:extLst>
      <p:ext uri="{BB962C8B-B14F-4D97-AF65-F5344CB8AC3E}">
        <p14:creationId xmlns:p14="http://schemas.microsoft.com/office/powerpoint/2010/main" val="941461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D235F-9A1C-4809-03E8-48FE1B67B0D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297622-CFD0-D8AE-314E-C8E13724729C}"/>
              </a:ext>
            </a:extLst>
          </p:cNvPr>
          <p:cNvSpPr>
            <a:spLocks noGrp="1"/>
          </p:cNvSpPr>
          <p:nvPr>
            <p:ph type="sldNum" sz="quarter" idx="12"/>
          </p:nvPr>
        </p:nvSpPr>
        <p:spPr>
          <a:xfrm>
            <a:off x="9439284" y="649923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57BF9A-7B35-9447-9112-EAE7E91B4E99}" type="slidenum">
              <a:rPr lang="en-US" smtClean="0"/>
              <a:pPr/>
              <a:t>30</a:t>
            </a:fld>
            <a:endParaRPr lang="en-US"/>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C90DC08C-8D87-79BD-58EB-80EA7FB38AC1}"/>
                  </a:ext>
                </a:extLst>
              </p:cNvPr>
              <p:cNvSpPr>
                <a:spLocks noGrp="1"/>
              </p:cNvSpPr>
              <p:nvPr/>
            </p:nvSpPr>
            <p:spPr>
              <a:xfrm>
                <a:off x="387179" y="986589"/>
                <a:ext cx="8588380" cy="3850106"/>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solidFill>
                      <a:schemeClr val="bg2"/>
                    </a:solidFill>
                  </a:rPr>
                  <a:t>Consider a NN defining the model </a:t>
                </a:r>
                <a14:m>
                  <m:oMath xmlns:m="http://schemas.openxmlformats.org/officeDocument/2006/math">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r>
                      <a:rPr lang="en-US" altLang="zh-CN" i="1">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𝒳</m:t>
                    </m:r>
                    <m:r>
                      <a:rPr lang="en-US" altLang="zh-CN" i="1">
                        <a:solidFill>
                          <a:schemeClr val="bg2"/>
                        </a:solidFill>
                        <a:latin typeface="Cambria Math" panose="02040503050406030204" pitchFamily="18" charset="0"/>
                      </a:rPr>
                      <m:t>→</m:t>
                    </m:r>
                    <m:sSup>
                      <m:sSupPr>
                        <m:ctrlPr>
                          <a:rPr lang="en-US" altLang="zh-CN" i="1">
                            <a:solidFill>
                              <a:schemeClr val="bg2"/>
                            </a:solidFill>
                            <a:latin typeface="Cambria Math" panose="02040503050406030204" pitchFamily="18" charset="0"/>
                          </a:rPr>
                        </m:ctrlPr>
                      </m:sSupPr>
                      <m:e>
                        <m:r>
                          <a:rPr lang="en-US" altLang="zh-CN" i="1">
                            <a:solidFill>
                              <a:schemeClr val="bg2"/>
                            </a:solidFill>
                            <a:latin typeface="Cambria Math" panose="02040503050406030204" pitchFamily="18" charset="0"/>
                          </a:rPr>
                          <m:t>ℝ</m:t>
                        </m:r>
                      </m:e>
                      <m:sup>
                        <m:r>
                          <a:rPr lang="en-US" altLang="zh-CN" i="1">
                            <a:solidFill>
                              <a:schemeClr val="bg2"/>
                            </a:solidFill>
                            <a:latin typeface="Cambria Math" panose="02040503050406030204" pitchFamily="18" charset="0"/>
                          </a:rPr>
                          <m:t>𝑘</m:t>
                        </m:r>
                      </m:sup>
                    </m:sSup>
                  </m:oMath>
                </a14:m>
                <a:r>
                  <a:rPr lang="en-US" altLang="zh-CN" dirty="0">
                    <a:solidFill>
                      <a:schemeClr val="bg2"/>
                    </a:solidFill>
                  </a:rPr>
                  <a:t>, as the mapping from input </a:t>
                </a:r>
                <a14:m>
                  <m:oMath xmlns:m="http://schemas.openxmlformats.org/officeDocument/2006/math">
                    <m:r>
                      <a:rPr lang="en-US" altLang="zh-CN" i="1">
                        <a:solidFill>
                          <a:schemeClr val="bg2"/>
                        </a:solidFill>
                        <a:latin typeface="Cambria Math" panose="02040503050406030204" pitchFamily="18" charset="0"/>
                      </a:rPr>
                      <m:t>𝑥</m:t>
                    </m:r>
                  </m:oMath>
                </a14:m>
                <a:r>
                  <a:rPr lang="en-US" altLang="zh-CN" dirty="0">
                    <a:solidFill>
                      <a:schemeClr val="bg2"/>
                    </a:solidFill>
                  </a:rPr>
                  <a:t> to output </a:t>
                </a:r>
                <a14:m>
                  <m:oMath xmlns:m="http://schemas.openxmlformats.org/officeDocument/2006/math">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oMath>
                </a14:m>
                <a:r>
                  <a:rPr lang="en-US" altLang="zh-CN" dirty="0">
                    <a:solidFill>
                      <a:schemeClr val="bg2"/>
                    </a:solidFill>
                  </a:rPr>
                  <a:t>, a </a:t>
                </a:r>
                <a14:m>
                  <m:oMath xmlns:m="http://schemas.openxmlformats.org/officeDocument/2006/math">
                    <m:r>
                      <a:rPr lang="en-US" altLang="zh-CN" i="1" dirty="0">
                        <a:solidFill>
                          <a:schemeClr val="bg2"/>
                        </a:solidFill>
                        <a:latin typeface="Cambria Math" panose="02040503050406030204" pitchFamily="18" charset="0"/>
                      </a:rPr>
                      <m:t>𝑘</m:t>
                    </m:r>
                  </m:oMath>
                </a14:m>
                <a:r>
                  <a:rPr lang="en-US" altLang="zh-CN" dirty="0">
                    <a:solidFill>
                      <a:schemeClr val="bg2"/>
                    </a:solidFill>
                  </a:rPr>
                  <a:t>-dim vector of logits, where </a:t>
                </a:r>
                <a14:m>
                  <m:oMath xmlns:m="http://schemas.openxmlformats.org/officeDocument/2006/math">
                    <m:r>
                      <a:rPr lang="en-US" altLang="zh-CN" i="1" dirty="0">
                        <a:solidFill>
                          <a:schemeClr val="bg2"/>
                        </a:solidFill>
                        <a:latin typeface="Cambria Math" panose="02040503050406030204" pitchFamily="18" charset="0"/>
                      </a:rPr>
                      <m:t>𝑘</m:t>
                    </m:r>
                  </m:oMath>
                </a14:m>
                <a:r>
                  <a:rPr lang="en-US" altLang="zh-CN" dirty="0">
                    <a:solidFill>
                      <a:schemeClr val="bg2"/>
                    </a:solidFill>
                  </a:rPr>
                  <a:t> is the number of classes</a:t>
                </a:r>
              </a:p>
              <a:p>
                <a:pPr lvl="1"/>
                <a14:m>
                  <m:oMath xmlns:m="http://schemas.openxmlformats.org/officeDocument/2006/math">
                    <m:r>
                      <a:rPr lang="en-US" altLang="zh-CN" i="1">
                        <a:solidFill>
                          <a:schemeClr val="bg2"/>
                        </a:solidFill>
                        <a:latin typeface="Cambria Math" panose="02040503050406030204" pitchFamily="18" charset="0"/>
                      </a:rPr>
                      <m:t>𝜃</m:t>
                    </m:r>
                  </m:oMath>
                </a14:m>
                <a:r>
                  <a:rPr lang="en-US" altLang="zh-CN" i="1" dirty="0">
                    <a:solidFill>
                      <a:schemeClr val="bg2"/>
                    </a:solidFill>
                    <a:latin typeface="Cambria Math" panose="02040503050406030204" pitchFamily="18" charset="0"/>
                  </a:rPr>
                  <a:t> </a:t>
                </a:r>
                <a:r>
                  <a:rPr lang="en-US" altLang="zh-CN" dirty="0">
                    <a:solidFill>
                      <a:schemeClr val="bg2"/>
                    </a:solidFill>
                  </a:rPr>
                  <a:t>is the set of params (weights and biases)</a:t>
                </a:r>
              </a:p>
              <a:p>
                <a:pPr lvl="1"/>
                <a14:m>
                  <m:oMath xmlns:m="http://schemas.openxmlformats.org/officeDocument/2006/math">
                    <m:r>
                      <a:rPr lang="en-US" altLang="zh-CN" i="1">
                        <a:solidFill>
                          <a:schemeClr val="bg2"/>
                        </a:solidFill>
                        <a:latin typeface="Cambria Math" panose="02040503050406030204" pitchFamily="18" charset="0"/>
                      </a:rPr>
                      <m:t>𝑦</m:t>
                    </m:r>
                    <m:r>
                      <a:rPr lang="en-US" altLang="zh-CN" i="1">
                        <a:solidFill>
                          <a:schemeClr val="bg2"/>
                        </a:solidFill>
                        <a:latin typeface="Cambria Math" panose="02040503050406030204" pitchFamily="18" charset="0"/>
                      </a:rPr>
                      <m:t> </m:t>
                    </m:r>
                  </m:oMath>
                </a14:m>
                <a:r>
                  <a:rPr lang="en-US" altLang="zh-CN" dirty="0">
                    <a:solidFill>
                      <a:schemeClr val="bg2"/>
                    </a:solidFill>
                  </a:rPr>
                  <a:t>is the correct label for input </a:t>
                </a:r>
                <a14:m>
                  <m:oMath xmlns:m="http://schemas.openxmlformats.org/officeDocument/2006/math">
                    <m:r>
                      <a:rPr lang="en-US" altLang="zh-CN" i="1">
                        <a:solidFill>
                          <a:schemeClr val="bg2"/>
                        </a:solidFill>
                        <a:latin typeface="Cambria Math" panose="02040503050406030204" pitchFamily="18" charset="0"/>
                      </a:rPr>
                      <m:t>𝑥</m:t>
                    </m:r>
                  </m:oMath>
                </a14:m>
                <a:r>
                  <a:rPr lang="en-US" altLang="zh-CN" dirty="0">
                    <a:solidFill>
                      <a:schemeClr val="bg2"/>
                    </a:solidFill>
                  </a:rPr>
                  <a:t> </a:t>
                </a:r>
              </a:p>
              <a:p>
                <a:pPr lvl="1"/>
                <a:r>
                  <a:rPr lang="en-US" altLang="zh-CN" dirty="0">
                    <a:solidFill>
                      <a:schemeClr val="bg2"/>
                    </a:solidFill>
                  </a:rPr>
                  <a:t>(Here </a:t>
                </a:r>
                <a14:m>
                  <m:oMath xmlns:m="http://schemas.openxmlformats.org/officeDocument/2006/math">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oMath>
                </a14:m>
                <a:r>
                  <a:rPr lang="en-US" altLang="zh-CN" dirty="0">
                    <a:solidFill>
                      <a:schemeClr val="bg2"/>
                    </a:solidFill>
                  </a:rPr>
                  <a:t> does not include the last SoftMax layer that outputs the prediction scores)</a:t>
                </a:r>
              </a:p>
              <a:p>
                <a:r>
                  <a:rPr lang="en-US" altLang="zh-CN" dirty="0">
                    <a:solidFill>
                      <a:schemeClr val="bg2"/>
                    </a:solidFill>
                  </a:rPr>
                  <a:t>e.g., a 3-layer NN consisting of 2 layers with </a:t>
                </a:r>
                <a:r>
                  <a:rPr lang="en-US" altLang="zh-CN" dirty="0" err="1">
                    <a:solidFill>
                      <a:schemeClr val="bg2"/>
                    </a:solidFill>
                  </a:rPr>
                  <a:t>ReLU</a:t>
                </a:r>
                <a:r>
                  <a:rPr lang="en-US" altLang="zh-CN" dirty="0">
                    <a:solidFill>
                      <a:schemeClr val="bg2"/>
                    </a:solidFill>
                  </a:rPr>
                  <a:t> activation functions and a last linear layer is</a:t>
                </a:r>
              </a:p>
              <a:p>
                <a:pPr lvl="1"/>
                <a14:m>
                  <m:oMath xmlns:m="http://schemas.openxmlformats.org/officeDocument/2006/math">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r>
                      <a:rPr lang="en-US" altLang="zh-CN" i="1">
                        <a:solidFill>
                          <a:schemeClr val="bg2"/>
                        </a:solidFill>
                        <a:latin typeface="Cambria Math" panose="02040503050406030204" pitchFamily="18" charset="0"/>
                      </a:rPr>
                      <m:t>=</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𝑊</m:t>
                        </m:r>
                      </m:e>
                      <m:sub>
                        <m:r>
                          <a:rPr lang="en-US" altLang="zh-CN" i="1">
                            <a:solidFill>
                              <a:schemeClr val="bg2"/>
                            </a:solidFill>
                            <a:latin typeface="Cambria Math" panose="02040503050406030204" pitchFamily="18" charset="0"/>
                          </a:rPr>
                          <m:t>3</m:t>
                        </m:r>
                      </m:sub>
                    </m:sSub>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max</m:t>
                        </m:r>
                      </m:fName>
                      <m:e>
                        <m:r>
                          <a:rPr lang="en-US" altLang="zh-CN" i="1">
                            <a:solidFill>
                              <a:schemeClr val="bg2"/>
                            </a:solidFill>
                            <a:latin typeface="Cambria Math" panose="02040503050406030204" pitchFamily="18" charset="0"/>
                          </a:rPr>
                          <m:t>(0,</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𝑊</m:t>
                            </m:r>
                          </m:e>
                          <m:sub>
                            <m:r>
                              <a:rPr lang="en-US" altLang="zh-CN" i="1">
                                <a:solidFill>
                                  <a:schemeClr val="bg2"/>
                                </a:solidFill>
                                <a:latin typeface="Cambria Math" panose="02040503050406030204" pitchFamily="18" charset="0"/>
                              </a:rPr>
                              <m:t>2</m:t>
                            </m:r>
                          </m:sub>
                        </m:sSub>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max</m:t>
                            </m:r>
                          </m:fName>
                          <m:e>
                            <m:r>
                              <a:rPr lang="en-US" altLang="zh-CN" i="1">
                                <a:solidFill>
                                  <a:schemeClr val="bg2"/>
                                </a:solidFill>
                                <a:latin typeface="Cambria Math" panose="02040503050406030204" pitchFamily="18" charset="0"/>
                              </a:rPr>
                              <m:t>(0,</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𝑊</m:t>
                                </m:r>
                              </m:e>
                              <m:sub>
                                <m:r>
                                  <a:rPr lang="en-US" altLang="zh-CN" i="1">
                                    <a:solidFill>
                                      <a:schemeClr val="bg2"/>
                                    </a:solidFill>
                                    <a:latin typeface="Cambria Math" panose="02040503050406030204" pitchFamily="18" charset="0"/>
                                  </a:rPr>
                                  <m:t>1</m:t>
                                </m:r>
                              </m:sub>
                            </m:sSub>
                            <m:r>
                              <a:rPr lang="en-US" altLang="zh-CN" i="1">
                                <a:solidFill>
                                  <a:schemeClr val="bg2"/>
                                </a:solidFill>
                                <a:latin typeface="Cambria Math" panose="02040503050406030204" pitchFamily="18" charset="0"/>
                              </a:rPr>
                              <m:t>𝑥</m:t>
                            </m:r>
                            <m:r>
                              <a:rPr lang="en-US" altLang="zh-CN" i="1">
                                <a:solidFill>
                                  <a:schemeClr val="bg2"/>
                                </a:solidFill>
                                <a:latin typeface="Cambria Math" panose="02040503050406030204" pitchFamily="18" charset="0"/>
                              </a:rPr>
                              <m:t>+</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𝑏</m:t>
                                </m:r>
                              </m:e>
                              <m:sub>
                                <m:r>
                                  <a:rPr lang="en-US" altLang="zh-CN" i="1">
                                    <a:solidFill>
                                      <a:schemeClr val="bg2"/>
                                    </a:solidFill>
                                    <a:latin typeface="Cambria Math" panose="02040503050406030204" pitchFamily="18" charset="0"/>
                                  </a:rPr>
                                  <m:t>1</m:t>
                                </m:r>
                              </m:sub>
                            </m:sSub>
                            <m:r>
                              <a:rPr lang="en-US" altLang="zh-CN" i="1">
                                <a:solidFill>
                                  <a:schemeClr val="bg2"/>
                                </a:solidFill>
                                <a:latin typeface="Cambria Math" panose="02040503050406030204" pitchFamily="18" charset="0"/>
                              </a:rPr>
                              <m:t>)</m:t>
                            </m:r>
                          </m:e>
                        </m:func>
                        <m:r>
                          <a:rPr lang="en-US" altLang="zh-CN" i="1">
                            <a:solidFill>
                              <a:schemeClr val="bg2"/>
                            </a:solidFill>
                            <a:latin typeface="Cambria Math" panose="02040503050406030204" pitchFamily="18" charset="0"/>
                          </a:rPr>
                          <m:t>+</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𝑏</m:t>
                            </m:r>
                          </m:e>
                          <m:sub>
                            <m:r>
                              <a:rPr lang="en-US" altLang="zh-CN" i="1">
                                <a:solidFill>
                                  <a:schemeClr val="bg2"/>
                                </a:solidFill>
                                <a:latin typeface="Cambria Math" panose="02040503050406030204" pitchFamily="18" charset="0"/>
                              </a:rPr>
                              <m:t>2</m:t>
                            </m:r>
                          </m:sub>
                        </m:sSub>
                        <m:r>
                          <a:rPr lang="en-US" altLang="zh-CN" i="1">
                            <a:solidFill>
                              <a:schemeClr val="bg2"/>
                            </a:solidFill>
                            <a:latin typeface="Cambria Math" panose="02040503050406030204" pitchFamily="18" charset="0"/>
                          </a:rPr>
                          <m:t>)</m:t>
                        </m:r>
                      </m:e>
                    </m:func>
                    <m:r>
                      <a:rPr lang="en-US" altLang="zh-CN" i="1">
                        <a:solidFill>
                          <a:schemeClr val="bg2"/>
                        </a:solidFill>
                        <a:latin typeface="Cambria Math" panose="02040503050406030204" pitchFamily="18" charset="0"/>
                      </a:rPr>
                      <m:t>+</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𝑏</m:t>
                        </m:r>
                      </m:e>
                      <m:sub>
                        <m:r>
                          <a:rPr lang="en-US" altLang="zh-CN" i="1">
                            <a:solidFill>
                              <a:schemeClr val="bg2"/>
                            </a:solidFill>
                            <a:latin typeface="Cambria Math" panose="02040503050406030204" pitchFamily="18" charset="0"/>
                          </a:rPr>
                          <m:t>3</m:t>
                        </m:r>
                      </m:sub>
                    </m:sSub>
                  </m:oMath>
                </a14:m>
                <a:endParaRPr lang="en-US" altLang="zh-CN" dirty="0">
                  <a:solidFill>
                    <a:schemeClr val="bg2"/>
                  </a:solidFill>
                </a:endParaRPr>
              </a:p>
            </p:txBody>
          </p:sp>
        </mc:Choice>
        <mc:Fallback xmlns="">
          <p:sp>
            <p:nvSpPr>
              <p:cNvPr id="16" name="Content Placeholder 2">
                <a:extLst>
                  <a:ext uri="{FF2B5EF4-FFF2-40B4-BE49-F238E27FC236}">
                    <a16:creationId xmlns:a16="http://schemas.microsoft.com/office/drawing/2014/main" id="{C90DC08C-8D87-79BD-58EB-80EA7FB38AC1}"/>
                  </a:ext>
                </a:extLst>
              </p:cNvPr>
              <p:cNvSpPr>
                <a:spLocks noGrp="1" noRot="1" noChangeAspect="1" noMove="1" noResize="1" noEditPoints="1" noAdjustHandles="1" noChangeArrowheads="1" noChangeShapeType="1" noTextEdit="1"/>
              </p:cNvSpPr>
              <p:nvPr/>
            </p:nvSpPr>
            <p:spPr>
              <a:xfrm>
                <a:off x="387179" y="986589"/>
                <a:ext cx="8588380" cy="3850106"/>
              </a:xfrm>
              <a:prstGeom prst="rect">
                <a:avLst/>
              </a:prstGeom>
              <a:blipFill>
                <a:blip r:embed="rId3"/>
                <a:stretch>
                  <a:fillRect l="-1207" t="-3487" r="-1420"/>
                </a:stretch>
              </a:blipFill>
            </p:spPr>
            <p:txBody>
              <a:bodyPr/>
              <a:lstStyle/>
              <a:p>
                <a:r>
                  <a:rPr lang="zh-CN" altLang="en-US">
                    <a:noFill/>
                  </a:rPr>
                  <a:t> </a:t>
                </a:r>
              </a:p>
            </p:txBody>
          </p:sp>
        </mc:Fallback>
      </mc:AlternateContent>
      <p:sp>
        <p:nvSpPr>
          <p:cNvPr id="19" name="Title 1">
            <a:extLst>
              <a:ext uri="{FF2B5EF4-FFF2-40B4-BE49-F238E27FC236}">
                <a16:creationId xmlns:a16="http://schemas.microsoft.com/office/drawing/2014/main" id="{E3FF6AEB-EE1A-AFC9-56ED-4B74724B8752}"/>
              </a:ext>
            </a:extLst>
          </p:cNvPr>
          <p:cNvSpPr txBox="1">
            <a:spLocks/>
          </p:cNvSpPr>
          <p:nvPr/>
        </p:nvSpPr>
        <p:spPr>
          <a:xfrm>
            <a:off x="625823" y="534914"/>
            <a:ext cx="7688700" cy="535200"/>
          </a:xfrm>
          <a:prstGeom prst="rect">
            <a:avLst/>
          </a:prstGeom>
          <a:noFill/>
          <a:ln>
            <a:noFill/>
          </a:ln>
        </p:spPr>
        <p:txBody>
          <a:bodyPr spcFirstLastPara="1" wrap="square" lIns="0" tIns="0" rIns="0" bIns="0"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3600" b="0" i="0" u="none" strike="noStrike" cap="none">
                <a:solidFill>
                  <a:schemeClr val="bg2"/>
                </a:solidFill>
                <a:latin typeface="Arial"/>
                <a:ea typeface="Raleway"/>
                <a:cs typeface="Arial"/>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9pPr>
          </a:lstStyle>
          <a:p>
            <a:r>
              <a:rPr lang="en-US" altLang="zh-CN" sz="2300" b="1" dirty="0">
                <a:solidFill>
                  <a:schemeClr val="dk2"/>
                </a:solidFill>
                <a:latin typeface="Raleway"/>
              </a:rPr>
              <a:t>NN for Multi-Class Classification</a:t>
            </a:r>
            <a:endParaRPr lang="zh-CN" altLang="en-US" sz="2300" b="1" dirty="0">
              <a:solidFill>
                <a:schemeClr val="dk2"/>
              </a:solidFill>
              <a:latin typeface="Raleway"/>
            </a:endParaRPr>
          </a:p>
        </p:txBody>
      </p:sp>
    </p:spTree>
    <p:extLst>
      <p:ext uri="{BB962C8B-B14F-4D97-AF65-F5344CB8AC3E}">
        <p14:creationId xmlns:p14="http://schemas.microsoft.com/office/powerpoint/2010/main" val="2400362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04B391-ED57-888E-5C58-F02746BD1E61}"/>
              </a:ext>
            </a:extLst>
          </p:cNvPr>
          <p:cNvSpPr>
            <a:spLocks noGrp="1"/>
          </p:cNvSpPr>
          <p:nvPr>
            <p:ph type="sldNum" sz="quarter" idx="12"/>
          </p:nvPr>
        </p:nvSpPr>
        <p:spPr>
          <a:xfrm>
            <a:off x="9439284" y="649923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57BF9A-7B35-9447-9112-EAE7E91B4E99}" type="slidenum">
              <a:rPr lang="en-US" smtClean="0"/>
              <a:pPr/>
              <a:t>31</a:t>
            </a:fld>
            <a:endParaRPr lang="en-US"/>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8CCF9E2B-9890-F0C0-6914-A8418FCEBB7A}"/>
                  </a:ext>
                </a:extLst>
              </p:cNvPr>
              <p:cNvSpPr>
                <a:spLocks noGrp="1"/>
              </p:cNvSpPr>
              <p:nvPr/>
            </p:nvSpPr>
            <p:spPr>
              <a:xfrm>
                <a:off x="387179" y="986589"/>
                <a:ext cx="8588380" cy="3850106"/>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solidFill>
                      <a:schemeClr val="bg2"/>
                    </a:solidFill>
                  </a:rPr>
                  <a:t>The SoftMax operator </a:t>
                </a:r>
                <a14:m>
                  <m:oMath xmlns:m="http://schemas.openxmlformats.org/officeDocument/2006/math">
                    <m:r>
                      <a:rPr lang="en-US" altLang="zh-CN" i="1">
                        <a:solidFill>
                          <a:schemeClr val="bg2"/>
                        </a:solidFill>
                        <a:latin typeface="Cambria Math" panose="02040503050406030204" pitchFamily="18" charset="0"/>
                      </a:rPr>
                      <m:t>𝜎</m:t>
                    </m:r>
                    <m:r>
                      <a:rPr lang="en-US" altLang="zh-CN" i="1">
                        <a:solidFill>
                          <a:schemeClr val="bg2"/>
                        </a:solidFill>
                        <a:latin typeface="Cambria Math" panose="02040503050406030204" pitchFamily="18" charset="0"/>
                      </a:rPr>
                      <m:t>:</m:t>
                    </m:r>
                    <m:sSup>
                      <m:sSupPr>
                        <m:ctrlPr>
                          <a:rPr lang="en-US" altLang="zh-CN" i="1">
                            <a:solidFill>
                              <a:schemeClr val="bg2"/>
                            </a:solidFill>
                            <a:latin typeface="Cambria Math" panose="02040503050406030204" pitchFamily="18" charset="0"/>
                          </a:rPr>
                        </m:ctrlPr>
                      </m:sSupPr>
                      <m:e>
                        <m:r>
                          <a:rPr lang="en-US" altLang="zh-CN" i="1">
                            <a:solidFill>
                              <a:schemeClr val="bg2"/>
                            </a:solidFill>
                            <a:latin typeface="Cambria Math" panose="02040503050406030204" pitchFamily="18" charset="0"/>
                          </a:rPr>
                          <m:t>ℝ</m:t>
                        </m:r>
                      </m:e>
                      <m:sup>
                        <m:r>
                          <a:rPr lang="en-US" altLang="zh-CN" i="1">
                            <a:solidFill>
                              <a:schemeClr val="bg2"/>
                            </a:solidFill>
                            <a:latin typeface="Cambria Math" panose="02040503050406030204" pitchFamily="18" charset="0"/>
                          </a:rPr>
                          <m:t>𝑘</m:t>
                        </m:r>
                      </m:sup>
                    </m:sSup>
                    <m:r>
                      <a:rPr lang="en-US" altLang="zh-CN" i="1">
                        <a:solidFill>
                          <a:schemeClr val="bg2"/>
                        </a:solidFill>
                        <a:latin typeface="Cambria Math" panose="02040503050406030204" pitchFamily="18" charset="0"/>
                      </a:rPr>
                      <m:t>→</m:t>
                    </m:r>
                    <m:sSup>
                      <m:sSupPr>
                        <m:ctrlPr>
                          <a:rPr lang="en-US" altLang="zh-CN" i="1">
                            <a:solidFill>
                              <a:schemeClr val="bg2"/>
                            </a:solidFill>
                            <a:latin typeface="Cambria Math" panose="02040503050406030204" pitchFamily="18" charset="0"/>
                          </a:rPr>
                        </m:ctrlPr>
                      </m:sSupPr>
                      <m:e>
                        <m:r>
                          <a:rPr lang="en-US" altLang="zh-CN" i="1">
                            <a:solidFill>
                              <a:schemeClr val="bg2"/>
                            </a:solidFill>
                            <a:latin typeface="Cambria Math" panose="02040503050406030204" pitchFamily="18" charset="0"/>
                          </a:rPr>
                          <m:t>ℝ</m:t>
                        </m:r>
                      </m:e>
                      <m:sup>
                        <m:r>
                          <a:rPr lang="en-US" altLang="zh-CN" i="1">
                            <a:solidFill>
                              <a:schemeClr val="bg2"/>
                            </a:solidFill>
                            <a:latin typeface="Cambria Math" panose="02040503050406030204" pitchFamily="18" charset="0"/>
                          </a:rPr>
                          <m:t>𝑘</m:t>
                        </m:r>
                      </m:sup>
                    </m:sSup>
                  </m:oMath>
                </a14:m>
                <a:r>
                  <a:rPr lang="en-US" altLang="zh-CN" dirty="0">
                    <a:solidFill>
                      <a:schemeClr val="bg2"/>
                    </a:solidFill>
                  </a:rPr>
                  <a:t>computes a vector of predicted probabilities </a:t>
                </a:r>
                <a14:m>
                  <m:oMath xmlns:m="http://schemas.openxmlformats.org/officeDocument/2006/math">
                    <m:r>
                      <a:rPr lang="en-US" altLang="zh-CN" i="1">
                        <a:solidFill>
                          <a:schemeClr val="bg2"/>
                        </a:solidFill>
                        <a:latin typeface="Cambria Math" panose="02040503050406030204" pitchFamily="18" charset="0"/>
                      </a:rPr>
                      <m:t>𝜎</m:t>
                    </m:r>
                    <m:r>
                      <a:rPr lang="en-US" altLang="zh-CN" i="1">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𝑧</m:t>
                    </m:r>
                    <m:r>
                      <a:rPr lang="en-US" altLang="zh-CN" i="1">
                        <a:solidFill>
                          <a:schemeClr val="bg2"/>
                        </a:solidFill>
                        <a:latin typeface="Cambria Math" panose="02040503050406030204" pitchFamily="18" charset="0"/>
                      </a:rPr>
                      <m:t>):</m:t>
                    </m:r>
                    <m:sSup>
                      <m:sSupPr>
                        <m:ctrlPr>
                          <a:rPr lang="en-US" altLang="zh-CN" i="1">
                            <a:solidFill>
                              <a:schemeClr val="bg2"/>
                            </a:solidFill>
                            <a:latin typeface="Cambria Math" panose="02040503050406030204" pitchFamily="18" charset="0"/>
                          </a:rPr>
                        </m:ctrlPr>
                      </m:sSupPr>
                      <m:e>
                        <m:r>
                          <a:rPr lang="en-US" altLang="zh-CN" i="1">
                            <a:solidFill>
                              <a:schemeClr val="bg2"/>
                            </a:solidFill>
                            <a:latin typeface="Cambria Math" panose="02040503050406030204" pitchFamily="18" charset="0"/>
                          </a:rPr>
                          <m:t>ℝ</m:t>
                        </m:r>
                      </m:e>
                      <m:sup>
                        <m:r>
                          <a:rPr lang="en-US" altLang="zh-CN" i="1">
                            <a:solidFill>
                              <a:schemeClr val="bg2"/>
                            </a:solidFill>
                            <a:latin typeface="Cambria Math" panose="02040503050406030204" pitchFamily="18" charset="0"/>
                          </a:rPr>
                          <m:t>𝑘</m:t>
                        </m:r>
                      </m:sup>
                    </m:sSup>
                  </m:oMath>
                </a14:m>
                <a:r>
                  <a:rPr lang="en-US" altLang="zh-CN" dirty="0">
                    <a:solidFill>
                      <a:schemeClr val="bg2"/>
                    </a:solidFill>
                  </a:rPr>
                  <a:t> that sum to 1.0, from a vector of logits </a:t>
                </a:r>
                <a14:m>
                  <m:oMath xmlns:m="http://schemas.openxmlformats.org/officeDocument/2006/math">
                    <m:r>
                      <a:rPr lang="en-US" altLang="zh-CN" i="1">
                        <a:solidFill>
                          <a:schemeClr val="bg2"/>
                        </a:solidFill>
                        <a:latin typeface="Cambria Math" panose="02040503050406030204" pitchFamily="18" charset="0"/>
                      </a:rPr>
                      <m:t>𝑧</m:t>
                    </m:r>
                    <m:r>
                      <a:rPr lang="en-US" altLang="zh-CN" i="1">
                        <a:solidFill>
                          <a:schemeClr val="bg2"/>
                        </a:solidFill>
                        <a:latin typeface="Cambria Math" panose="02040503050406030204" pitchFamily="18" charset="0"/>
                      </a:rPr>
                      <m:t>:</m:t>
                    </m:r>
                    <m:sSup>
                      <m:sSupPr>
                        <m:ctrlPr>
                          <a:rPr lang="en-US" altLang="zh-CN" i="1">
                            <a:solidFill>
                              <a:schemeClr val="bg2"/>
                            </a:solidFill>
                            <a:latin typeface="Cambria Math" panose="02040503050406030204" pitchFamily="18" charset="0"/>
                          </a:rPr>
                        </m:ctrlPr>
                      </m:sSupPr>
                      <m:e>
                        <m:r>
                          <a:rPr lang="en-US" altLang="zh-CN" i="1">
                            <a:solidFill>
                              <a:schemeClr val="bg2"/>
                            </a:solidFill>
                            <a:latin typeface="Cambria Math" panose="02040503050406030204" pitchFamily="18" charset="0"/>
                          </a:rPr>
                          <m:t>ℝ</m:t>
                        </m:r>
                      </m:e>
                      <m:sup>
                        <m:r>
                          <a:rPr lang="en-US" altLang="zh-CN" i="1">
                            <a:solidFill>
                              <a:schemeClr val="bg2"/>
                            </a:solidFill>
                            <a:latin typeface="Cambria Math" panose="02040503050406030204" pitchFamily="18" charset="0"/>
                          </a:rPr>
                          <m:t>𝑘</m:t>
                        </m:r>
                      </m:sup>
                    </m:sSup>
                  </m:oMath>
                </a14:m>
                <a:r>
                  <a:rPr lang="en-US" altLang="zh-CN" dirty="0">
                    <a:solidFill>
                      <a:schemeClr val="bg2"/>
                    </a:solidFill>
                  </a:rPr>
                  <a:t> in the last hidden layer (the penultimate layer), where </a:t>
                </a:r>
                <a14:m>
                  <m:oMath xmlns:m="http://schemas.openxmlformats.org/officeDocument/2006/math">
                    <m:r>
                      <a:rPr lang="en-US" altLang="zh-CN" i="1" dirty="0">
                        <a:solidFill>
                          <a:schemeClr val="bg2"/>
                        </a:solidFill>
                        <a:latin typeface="Cambria Math" panose="02040503050406030204" pitchFamily="18" charset="0"/>
                      </a:rPr>
                      <m:t>𝑘</m:t>
                    </m:r>
                  </m:oMath>
                </a14:m>
                <a:r>
                  <a:rPr lang="en-US" altLang="zh-CN" dirty="0">
                    <a:solidFill>
                      <a:schemeClr val="bg2"/>
                    </a:solidFill>
                  </a:rPr>
                  <a:t> is the number of classes:</a:t>
                </a:r>
              </a:p>
              <a:p>
                <a:pPr lvl="1"/>
                <a14:m>
                  <m:oMath xmlns:m="http://schemas.openxmlformats.org/officeDocument/2006/math">
                    <m:r>
                      <a:rPr lang="en-US" altLang="zh-CN" i="1">
                        <a:solidFill>
                          <a:schemeClr val="bg2"/>
                        </a:solidFill>
                        <a:latin typeface="Cambria Math" panose="02040503050406030204" pitchFamily="18" charset="0"/>
                      </a:rPr>
                      <m:t>𝜎</m:t>
                    </m:r>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𝑧</m:t>
                            </m:r>
                          </m:e>
                        </m:d>
                      </m:e>
                      <m:sub>
                        <m:r>
                          <a:rPr lang="en-US" altLang="zh-CN" i="1">
                            <a:solidFill>
                              <a:schemeClr val="bg2"/>
                            </a:solidFill>
                            <a:latin typeface="Cambria Math" panose="02040503050406030204" pitchFamily="18" charset="0"/>
                          </a:rPr>
                          <m:t>𝑖</m:t>
                        </m:r>
                      </m:sub>
                    </m:sSub>
                    <m:r>
                      <a:rPr lang="en-US" altLang="zh-CN" i="1">
                        <a:solidFill>
                          <a:schemeClr val="bg2"/>
                        </a:solidFill>
                        <a:latin typeface="Cambria Math" panose="02040503050406030204" pitchFamily="18" charset="0"/>
                      </a:rPr>
                      <m:t>=</m:t>
                    </m:r>
                    <m:f>
                      <m:fPr>
                        <m:ctrlPr>
                          <a:rPr lang="en-US" altLang="zh-CN" i="1">
                            <a:solidFill>
                              <a:schemeClr val="bg2"/>
                            </a:solidFill>
                            <a:latin typeface="Cambria Math" panose="02040503050406030204" pitchFamily="18" charset="0"/>
                          </a:rPr>
                        </m:ctrlPr>
                      </m:fPr>
                      <m:num>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exp</m:t>
                            </m:r>
                          </m:fName>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𝑧</m:t>
                                    </m:r>
                                  </m:e>
                                  <m:sub>
                                    <m:r>
                                      <a:rPr lang="en-US" altLang="zh-CN" i="1">
                                        <a:solidFill>
                                          <a:schemeClr val="bg2"/>
                                        </a:solidFill>
                                        <a:latin typeface="Cambria Math" panose="02040503050406030204" pitchFamily="18" charset="0"/>
                                      </a:rPr>
                                      <m:t>𝑖</m:t>
                                    </m:r>
                                  </m:sub>
                                </m:sSub>
                              </m:e>
                            </m:d>
                          </m:e>
                        </m:func>
                      </m:num>
                      <m:den>
                        <m:nary>
                          <m:naryPr>
                            <m:chr m:val="∑"/>
                            <m:limLoc m:val="subSup"/>
                            <m:ctrlPr>
                              <a:rPr lang="en-US" altLang="zh-CN" i="1">
                                <a:solidFill>
                                  <a:schemeClr val="bg2"/>
                                </a:solidFill>
                                <a:latin typeface="Cambria Math" panose="02040503050406030204" pitchFamily="18" charset="0"/>
                              </a:rPr>
                            </m:ctrlPr>
                          </m:naryPr>
                          <m:sub>
                            <m:r>
                              <m:rPr>
                                <m:brk m:alnAt="25"/>
                              </m:rPr>
                              <a:rPr lang="en-US" altLang="zh-CN" i="1">
                                <a:solidFill>
                                  <a:schemeClr val="bg2"/>
                                </a:solidFill>
                                <a:latin typeface="Cambria Math" panose="02040503050406030204" pitchFamily="18" charset="0"/>
                              </a:rPr>
                              <m:t>𝑗</m:t>
                            </m:r>
                            <m:r>
                              <a:rPr lang="en-US" altLang="zh-CN" i="1">
                                <a:solidFill>
                                  <a:schemeClr val="bg2"/>
                                </a:solidFill>
                                <a:latin typeface="Cambria Math" panose="02040503050406030204" pitchFamily="18" charset="0"/>
                              </a:rPr>
                              <m:t>=1</m:t>
                            </m:r>
                          </m:sub>
                          <m:sup>
                            <m:r>
                              <a:rPr lang="en-US" altLang="zh-CN" i="1">
                                <a:solidFill>
                                  <a:schemeClr val="bg2"/>
                                </a:solidFill>
                                <a:latin typeface="Cambria Math" panose="02040503050406030204" pitchFamily="18" charset="0"/>
                              </a:rPr>
                              <m:t>𝑘</m:t>
                            </m:r>
                          </m:sup>
                          <m:e>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exp</m:t>
                                </m:r>
                              </m:fName>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𝑧</m:t>
                                        </m:r>
                                      </m:e>
                                      <m:sub>
                                        <m:r>
                                          <a:rPr lang="en-US" altLang="zh-CN" i="1">
                                            <a:solidFill>
                                              <a:schemeClr val="bg2"/>
                                            </a:solidFill>
                                            <a:latin typeface="Cambria Math" panose="02040503050406030204" pitchFamily="18" charset="0"/>
                                          </a:rPr>
                                          <m:t>𝑗</m:t>
                                        </m:r>
                                      </m:sub>
                                    </m:sSub>
                                  </m:e>
                                </m:d>
                              </m:e>
                            </m:func>
                          </m:e>
                        </m:nary>
                      </m:den>
                    </m:f>
                  </m:oMath>
                </a14:m>
                <a:endParaRPr lang="en-US" altLang="zh-CN" dirty="0">
                  <a:solidFill>
                    <a:schemeClr val="bg2"/>
                  </a:solidFill>
                </a:endParaRPr>
              </a:p>
              <a:p>
                <a:r>
                  <a:rPr lang="en-US" altLang="zh-CN" dirty="0">
                    <a:solidFill>
                      <a:schemeClr val="bg2"/>
                    </a:solidFill>
                  </a:rPr>
                  <a:t>The loss function is defined as the negative log likelihood of the predicted probability corresponding to the correct label </a:t>
                </a:r>
                <a14:m>
                  <m:oMath xmlns:m="http://schemas.openxmlformats.org/officeDocument/2006/math">
                    <m:r>
                      <a:rPr lang="en-US" altLang="zh-CN" i="1">
                        <a:solidFill>
                          <a:schemeClr val="bg2"/>
                        </a:solidFill>
                        <a:latin typeface="Cambria Math" panose="02040503050406030204" pitchFamily="18" charset="0"/>
                      </a:rPr>
                      <m:t>𝑦</m:t>
                    </m:r>
                  </m:oMath>
                </a14:m>
                <a:r>
                  <a:rPr lang="en-US" altLang="zh-CN" dirty="0">
                    <a:solidFill>
                      <a:schemeClr val="bg2"/>
                    </a:solidFill>
                  </a:rPr>
                  <a:t>:</a:t>
                </a:r>
              </a:p>
              <a:p>
                <a:pPr lvl="1"/>
                <a14:m>
                  <m:oMath xmlns:m="http://schemas.openxmlformats.org/officeDocument/2006/math">
                    <m:r>
                      <m:rPr>
                        <m:sty m:val="p"/>
                      </m:rPr>
                      <a:rPr lang="en-US" altLang="zh-CN">
                        <a:solidFill>
                          <a:schemeClr val="bg2"/>
                        </a:solidFill>
                        <a:latin typeface="Cambria Math" panose="02040503050406030204" pitchFamily="18" charset="0"/>
                      </a:rPr>
                      <m:t>Loss</m:t>
                    </m:r>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r>
                          <a:rPr lang="en-US" altLang="zh-CN" i="1">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𝑦</m:t>
                        </m:r>
                        <m:r>
                          <a:rPr lang="en-US" altLang="zh-CN" i="1">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𝜃</m:t>
                        </m:r>
                      </m:e>
                    </m:d>
                    <m:r>
                      <a:rPr lang="en-US" altLang="zh-CN">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m:t>
                    </m:r>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log</m:t>
                        </m:r>
                      </m:fName>
                      <m:e>
                        <m:r>
                          <a:rPr lang="en-US" altLang="zh-CN" i="1">
                            <a:solidFill>
                              <a:schemeClr val="bg2"/>
                            </a:solidFill>
                            <a:latin typeface="Cambria Math" panose="02040503050406030204" pitchFamily="18" charset="0"/>
                          </a:rPr>
                          <m:t>𝜎</m:t>
                        </m:r>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d>
                          </m:e>
                          <m:sub>
                            <m:r>
                              <a:rPr lang="en-US" altLang="zh-CN" i="1">
                                <a:solidFill>
                                  <a:schemeClr val="bg2"/>
                                </a:solidFill>
                                <a:latin typeface="Cambria Math" panose="02040503050406030204" pitchFamily="18" charset="0"/>
                              </a:rPr>
                              <m:t>𝑦</m:t>
                            </m:r>
                          </m:sub>
                        </m:sSub>
                        <m:r>
                          <a:rPr lang="en-US" altLang="zh-CN" i="1">
                            <a:solidFill>
                              <a:schemeClr val="bg2"/>
                            </a:solidFill>
                            <a:latin typeface="Cambria Math" panose="02040503050406030204" pitchFamily="18" charset="0"/>
                          </a:rPr>
                          <m:t>=</m:t>
                        </m:r>
                      </m:e>
                    </m:func>
                    <m:r>
                      <a:rPr lang="en-US" altLang="zh-CN" i="1">
                        <a:solidFill>
                          <a:schemeClr val="bg2"/>
                        </a:solidFill>
                        <a:latin typeface="Cambria Math" panose="02040503050406030204" pitchFamily="18" charset="0"/>
                      </a:rPr>
                      <m:t>−</m:t>
                    </m:r>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log</m:t>
                        </m:r>
                      </m:fName>
                      <m:e>
                        <m:d>
                          <m:dPr>
                            <m:ctrlPr>
                              <a:rPr lang="en-US" altLang="zh-CN" i="1">
                                <a:solidFill>
                                  <a:schemeClr val="bg2"/>
                                </a:solidFill>
                                <a:latin typeface="Cambria Math" panose="02040503050406030204" pitchFamily="18" charset="0"/>
                              </a:rPr>
                            </m:ctrlPr>
                          </m:dPr>
                          <m:e>
                            <m:f>
                              <m:fPr>
                                <m:ctrlPr>
                                  <a:rPr lang="en-US" altLang="zh-CN" i="1">
                                    <a:solidFill>
                                      <a:schemeClr val="bg2"/>
                                    </a:solidFill>
                                    <a:latin typeface="Cambria Math" panose="02040503050406030204" pitchFamily="18" charset="0"/>
                                  </a:rPr>
                                </m:ctrlPr>
                              </m:fPr>
                              <m:num>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exp</m:t>
                                    </m:r>
                                  </m:fName>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sub>
                                            <m:r>
                                              <a:rPr lang="en-US" altLang="zh-CN" i="1">
                                                <a:solidFill>
                                                  <a:schemeClr val="bg2"/>
                                                </a:solidFill>
                                                <a:latin typeface="Cambria Math" panose="02040503050406030204" pitchFamily="18" charset="0"/>
                                              </a:rPr>
                                              <m:t>𝑦</m:t>
                                            </m:r>
                                          </m:sub>
                                        </m:sSub>
                                      </m:e>
                                    </m:d>
                                  </m:e>
                                </m:func>
                              </m:num>
                              <m:den>
                                <m:nary>
                                  <m:naryPr>
                                    <m:chr m:val="∑"/>
                                    <m:limLoc m:val="subSup"/>
                                    <m:ctrlPr>
                                      <a:rPr lang="en-US" altLang="zh-CN" i="1">
                                        <a:solidFill>
                                          <a:schemeClr val="bg2"/>
                                        </a:solidFill>
                                        <a:latin typeface="Cambria Math" panose="02040503050406030204" pitchFamily="18" charset="0"/>
                                      </a:rPr>
                                    </m:ctrlPr>
                                  </m:naryPr>
                                  <m:sub>
                                    <m:r>
                                      <m:rPr>
                                        <m:brk m:alnAt="25"/>
                                      </m:rPr>
                                      <a:rPr lang="en-US" altLang="zh-CN" i="1">
                                        <a:solidFill>
                                          <a:schemeClr val="bg2"/>
                                        </a:solidFill>
                                        <a:latin typeface="Cambria Math" panose="02040503050406030204" pitchFamily="18" charset="0"/>
                                      </a:rPr>
                                      <m:t>𝑗</m:t>
                                    </m:r>
                                    <m:r>
                                      <a:rPr lang="en-US" altLang="zh-CN" i="1">
                                        <a:solidFill>
                                          <a:schemeClr val="bg2"/>
                                        </a:solidFill>
                                        <a:latin typeface="Cambria Math" panose="02040503050406030204" pitchFamily="18" charset="0"/>
                                      </a:rPr>
                                      <m:t>=1</m:t>
                                    </m:r>
                                  </m:sub>
                                  <m:sup>
                                    <m:r>
                                      <a:rPr lang="en-US" altLang="zh-CN" i="1">
                                        <a:solidFill>
                                          <a:schemeClr val="bg2"/>
                                        </a:solidFill>
                                        <a:latin typeface="Cambria Math" panose="02040503050406030204" pitchFamily="18" charset="0"/>
                                      </a:rPr>
                                      <m:t>𝑘</m:t>
                                    </m:r>
                                  </m:sup>
                                  <m:e>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exp</m:t>
                                        </m:r>
                                      </m:fName>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sub>
                                                <m:r>
                                                  <a:rPr lang="en-US" altLang="zh-CN" i="1">
                                                    <a:solidFill>
                                                      <a:schemeClr val="bg2"/>
                                                    </a:solidFill>
                                                    <a:latin typeface="Cambria Math" panose="02040503050406030204" pitchFamily="18" charset="0"/>
                                                  </a:rPr>
                                                  <m:t>𝑗</m:t>
                                                </m:r>
                                              </m:sub>
                                            </m:sSub>
                                          </m:e>
                                        </m:d>
                                      </m:e>
                                    </m:func>
                                  </m:e>
                                </m:nary>
                              </m:den>
                            </m:f>
                          </m:e>
                        </m:d>
                      </m:e>
                    </m:func>
                    <m:r>
                      <a:rPr lang="en-US" altLang="zh-CN" i="1">
                        <a:solidFill>
                          <a:schemeClr val="bg2"/>
                        </a:solidFill>
                        <a:latin typeface="Cambria Math" panose="02040503050406030204" pitchFamily="18" charset="0"/>
                      </a:rPr>
                      <m:t>=</m:t>
                    </m:r>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log</m:t>
                        </m:r>
                      </m:fName>
                      <m:e>
                        <m:d>
                          <m:dPr>
                            <m:ctrlPr>
                              <a:rPr lang="en-US" altLang="zh-CN" i="1">
                                <a:solidFill>
                                  <a:schemeClr val="bg2"/>
                                </a:solidFill>
                                <a:latin typeface="Cambria Math" panose="02040503050406030204" pitchFamily="18" charset="0"/>
                              </a:rPr>
                            </m:ctrlPr>
                          </m:dPr>
                          <m:e>
                            <m:nary>
                              <m:naryPr>
                                <m:chr m:val="∑"/>
                                <m:limLoc m:val="subSup"/>
                                <m:ctrlPr>
                                  <a:rPr lang="en-US" altLang="zh-CN" i="1">
                                    <a:solidFill>
                                      <a:schemeClr val="bg2"/>
                                    </a:solidFill>
                                    <a:latin typeface="Cambria Math" panose="02040503050406030204" pitchFamily="18" charset="0"/>
                                  </a:rPr>
                                </m:ctrlPr>
                              </m:naryPr>
                              <m:sub>
                                <m:r>
                                  <m:rPr>
                                    <m:brk m:alnAt="25"/>
                                  </m:rPr>
                                  <a:rPr lang="en-US" altLang="zh-CN" i="1">
                                    <a:solidFill>
                                      <a:schemeClr val="bg2"/>
                                    </a:solidFill>
                                    <a:latin typeface="Cambria Math" panose="02040503050406030204" pitchFamily="18" charset="0"/>
                                  </a:rPr>
                                  <m:t>𝑗</m:t>
                                </m:r>
                                <m:r>
                                  <a:rPr lang="en-US" altLang="zh-CN" i="1">
                                    <a:solidFill>
                                      <a:schemeClr val="bg2"/>
                                    </a:solidFill>
                                    <a:latin typeface="Cambria Math" panose="02040503050406030204" pitchFamily="18" charset="0"/>
                                  </a:rPr>
                                  <m:t>=1</m:t>
                                </m:r>
                              </m:sub>
                              <m:sup>
                                <m:r>
                                  <a:rPr lang="en-US" altLang="zh-CN" i="1">
                                    <a:solidFill>
                                      <a:schemeClr val="bg2"/>
                                    </a:solidFill>
                                    <a:latin typeface="Cambria Math" panose="02040503050406030204" pitchFamily="18" charset="0"/>
                                  </a:rPr>
                                  <m:t>𝑘</m:t>
                                </m:r>
                              </m:sup>
                              <m:e>
                                <m:func>
                                  <m:funcPr>
                                    <m:ctrlPr>
                                      <a:rPr lang="en-US" altLang="zh-CN">
                                        <a:solidFill>
                                          <a:schemeClr val="bg2"/>
                                        </a:solidFill>
                                        <a:latin typeface="Cambria Math" panose="02040503050406030204" pitchFamily="18" charset="0"/>
                                      </a:rPr>
                                    </m:ctrlPr>
                                  </m:funcPr>
                                  <m:fName>
                                    <m:r>
                                      <m:rPr>
                                        <m:sty m:val="p"/>
                                      </m:rPr>
                                      <a:rPr lang="en-US" altLang="zh-CN">
                                        <a:solidFill>
                                          <a:schemeClr val="bg2"/>
                                        </a:solidFill>
                                        <a:latin typeface="Cambria Math" panose="02040503050406030204" pitchFamily="18" charset="0"/>
                                      </a:rPr>
                                      <m:t>exp</m:t>
                                    </m:r>
                                  </m:fName>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sub>
                                            <m:r>
                                              <a:rPr lang="en-US" altLang="zh-CN" i="1">
                                                <a:solidFill>
                                                  <a:schemeClr val="bg2"/>
                                                </a:solidFill>
                                                <a:latin typeface="Cambria Math" panose="02040503050406030204" pitchFamily="18" charset="0"/>
                                              </a:rPr>
                                              <m:t>𝑗</m:t>
                                            </m:r>
                                          </m:sub>
                                        </m:sSub>
                                      </m:e>
                                    </m:d>
                                  </m:e>
                                </m:func>
                              </m:e>
                            </m:nary>
                          </m:e>
                        </m:d>
                      </m:e>
                    </m:func>
                    <m:r>
                      <a:rPr lang="en-US" altLang="zh-CN" i="1">
                        <a:solidFill>
                          <a:schemeClr val="bg2"/>
                        </a:solidFill>
                        <a:latin typeface="Cambria Math" panose="02040503050406030204" pitchFamily="18" charset="0"/>
                      </a:rPr>
                      <m:t>−</m:t>
                    </m:r>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sub>
                        <m:r>
                          <a:rPr lang="en-US" altLang="zh-CN" i="1">
                            <a:solidFill>
                              <a:schemeClr val="bg2"/>
                            </a:solidFill>
                            <a:latin typeface="Cambria Math" panose="02040503050406030204" pitchFamily="18" charset="0"/>
                          </a:rPr>
                          <m:t>𝑦</m:t>
                        </m:r>
                      </m:sub>
                    </m:sSub>
                  </m:oMath>
                </a14:m>
                <a:endParaRPr lang="en-US" altLang="zh-CN" dirty="0">
                  <a:solidFill>
                    <a:schemeClr val="bg2"/>
                  </a:solidFill>
                </a:endParaRPr>
              </a:p>
              <a:p>
                <a:pPr lvl="1"/>
                <a:r>
                  <a:rPr lang="en-US" altLang="zh-CN" dirty="0">
                    <a:solidFill>
                      <a:schemeClr val="bg2"/>
                    </a:solidFill>
                  </a:rPr>
                  <a:t>Minimizing </a:t>
                </a:r>
                <a14:m>
                  <m:oMath xmlns:m="http://schemas.openxmlformats.org/officeDocument/2006/math">
                    <m:r>
                      <m:rPr>
                        <m:sty m:val="p"/>
                      </m:rPr>
                      <a:rPr lang="en-US" altLang="zh-CN">
                        <a:solidFill>
                          <a:schemeClr val="bg2"/>
                        </a:solidFill>
                        <a:latin typeface="Cambria Math" panose="02040503050406030204" pitchFamily="18" charset="0"/>
                      </a:rPr>
                      <m:t>Loss</m:t>
                    </m:r>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r>
                          <a:rPr lang="en-US" altLang="zh-CN" i="1">
                            <a:solidFill>
                              <a:schemeClr val="bg2"/>
                            </a:solidFill>
                            <a:latin typeface="Cambria Math" panose="02040503050406030204" pitchFamily="18" charset="0"/>
                          </a:rPr>
                          <m:t>,</m:t>
                        </m:r>
                        <m:r>
                          <a:rPr lang="en-US" altLang="zh-CN" i="1">
                            <a:solidFill>
                              <a:schemeClr val="bg2"/>
                            </a:solidFill>
                            <a:latin typeface="Cambria Math" panose="02040503050406030204" pitchFamily="18" charset="0"/>
                          </a:rPr>
                          <m:t>𝑦</m:t>
                        </m:r>
                      </m:e>
                    </m:d>
                  </m:oMath>
                </a14:m>
                <a:r>
                  <a:rPr lang="en-US" altLang="zh-CN" dirty="0">
                    <a:solidFill>
                      <a:schemeClr val="bg2"/>
                    </a:solidFill>
                  </a:rPr>
                  <a:t> amounts to maximizing the logit </a:t>
                </a:r>
                <a14:m>
                  <m:oMath xmlns:m="http://schemas.openxmlformats.org/officeDocument/2006/math">
                    <m:sSub>
                      <m:sSubPr>
                        <m:ctrlPr>
                          <a:rPr lang="en-US" altLang="zh-CN" i="1">
                            <a:solidFill>
                              <a:schemeClr val="bg2"/>
                            </a:solidFill>
                            <a:latin typeface="Cambria Math" panose="02040503050406030204" pitchFamily="18" charset="0"/>
                          </a:rPr>
                        </m:ctrlPr>
                      </m:sSubPr>
                      <m:e>
                        <m:d>
                          <m:dPr>
                            <m:ctrlPr>
                              <a:rPr lang="en-US" altLang="zh-CN" i="1">
                                <a:solidFill>
                                  <a:schemeClr val="bg2"/>
                                </a:solidFill>
                                <a:latin typeface="Cambria Math" panose="02040503050406030204" pitchFamily="18" charset="0"/>
                              </a:rPr>
                            </m:ctrlPr>
                          </m:dPr>
                          <m:e>
                            <m:sSub>
                              <m:sSubPr>
                                <m:ctrlPr>
                                  <a:rPr lang="en-US" altLang="zh-CN" i="1">
                                    <a:solidFill>
                                      <a:schemeClr val="bg2"/>
                                    </a:solidFill>
                                    <a:latin typeface="Cambria Math" panose="02040503050406030204" pitchFamily="18" charset="0"/>
                                  </a:rPr>
                                </m:ctrlPr>
                              </m:sSubPr>
                              <m:e>
                                <m:r>
                                  <a:rPr lang="en-US" altLang="zh-CN" i="1">
                                    <a:solidFill>
                                      <a:schemeClr val="bg2"/>
                                    </a:solidFill>
                                    <a:latin typeface="Cambria Math" panose="02040503050406030204" pitchFamily="18" charset="0"/>
                                  </a:rPr>
                                  <m:t>ℎ</m:t>
                                </m:r>
                              </m:e>
                              <m:sub>
                                <m:r>
                                  <a:rPr lang="en-US" altLang="zh-CN" i="1">
                                    <a:solidFill>
                                      <a:schemeClr val="bg2"/>
                                    </a:solidFill>
                                    <a:latin typeface="Cambria Math" panose="02040503050406030204" pitchFamily="18" charset="0"/>
                                  </a:rPr>
                                  <m:t>𝜃</m:t>
                                </m:r>
                              </m:sub>
                            </m:sSub>
                            <m:d>
                              <m:dPr>
                                <m:ctrlPr>
                                  <a:rPr lang="en-US" altLang="zh-CN" i="1">
                                    <a:solidFill>
                                      <a:schemeClr val="bg2"/>
                                    </a:solidFill>
                                    <a:latin typeface="Cambria Math" panose="02040503050406030204" pitchFamily="18" charset="0"/>
                                  </a:rPr>
                                </m:ctrlPr>
                              </m:dPr>
                              <m:e>
                                <m:r>
                                  <a:rPr lang="en-US" altLang="zh-CN" i="1">
                                    <a:solidFill>
                                      <a:schemeClr val="bg2"/>
                                    </a:solidFill>
                                    <a:latin typeface="Cambria Math" panose="02040503050406030204" pitchFamily="18" charset="0"/>
                                  </a:rPr>
                                  <m:t>𝑥</m:t>
                                </m:r>
                              </m:e>
                            </m:d>
                          </m:e>
                        </m:d>
                      </m:e>
                      <m:sub>
                        <m:r>
                          <a:rPr lang="en-US" altLang="zh-CN" i="1">
                            <a:solidFill>
                              <a:schemeClr val="bg2"/>
                            </a:solidFill>
                            <a:latin typeface="Cambria Math" panose="02040503050406030204" pitchFamily="18" charset="0"/>
                          </a:rPr>
                          <m:t>𝑦</m:t>
                        </m:r>
                      </m:sub>
                    </m:sSub>
                  </m:oMath>
                </a14:m>
                <a:r>
                  <a:rPr lang="en-US" altLang="zh-CN" dirty="0">
                    <a:solidFill>
                      <a:schemeClr val="bg2"/>
                    </a:solidFill>
                  </a:rPr>
                  <a:t> corresponding to the correct label </a:t>
                </a:r>
                <a14:m>
                  <m:oMath xmlns:m="http://schemas.openxmlformats.org/officeDocument/2006/math">
                    <m:r>
                      <a:rPr lang="en-US" altLang="zh-CN" i="1">
                        <a:solidFill>
                          <a:schemeClr val="bg2"/>
                        </a:solidFill>
                        <a:latin typeface="Cambria Math" panose="02040503050406030204" pitchFamily="18" charset="0"/>
                      </a:rPr>
                      <m:t>𝑦</m:t>
                    </m:r>
                  </m:oMath>
                </a14:m>
                <a:endParaRPr lang="en-US" altLang="zh-CN" i="1" dirty="0">
                  <a:solidFill>
                    <a:schemeClr val="bg2"/>
                  </a:solidFill>
                </a:endParaRPr>
              </a:p>
            </p:txBody>
          </p:sp>
        </mc:Choice>
        <mc:Fallback xmlns="">
          <p:sp>
            <p:nvSpPr>
              <p:cNvPr id="16" name="Content Placeholder 2">
                <a:extLst>
                  <a:ext uri="{FF2B5EF4-FFF2-40B4-BE49-F238E27FC236}">
                    <a16:creationId xmlns:a16="http://schemas.microsoft.com/office/drawing/2014/main" id="{8CCF9E2B-9890-F0C0-6914-A8418FCEBB7A}"/>
                  </a:ext>
                </a:extLst>
              </p:cNvPr>
              <p:cNvSpPr>
                <a:spLocks noGrp="1" noRot="1" noChangeAspect="1" noMove="1" noResize="1" noEditPoints="1" noAdjustHandles="1" noChangeArrowheads="1" noChangeShapeType="1" noTextEdit="1"/>
              </p:cNvSpPr>
              <p:nvPr/>
            </p:nvSpPr>
            <p:spPr>
              <a:xfrm>
                <a:off x="387179" y="986589"/>
                <a:ext cx="8588380" cy="3850106"/>
              </a:xfrm>
              <a:prstGeom prst="rect">
                <a:avLst/>
              </a:prstGeom>
              <a:blipFill>
                <a:blip r:embed="rId3"/>
                <a:stretch>
                  <a:fillRect l="-852" t="-3487" b="-1902"/>
                </a:stretch>
              </a:blipFill>
            </p:spPr>
            <p:txBody>
              <a:bodyPr/>
              <a:lstStyle/>
              <a:p>
                <a:r>
                  <a:rPr lang="zh-CN" altLang="en-US">
                    <a:noFill/>
                  </a:rPr>
                  <a:t> </a:t>
                </a:r>
              </a:p>
            </p:txBody>
          </p:sp>
        </mc:Fallback>
      </mc:AlternateContent>
      <p:sp>
        <p:nvSpPr>
          <p:cNvPr id="19" name="Title 1">
            <a:extLst>
              <a:ext uri="{FF2B5EF4-FFF2-40B4-BE49-F238E27FC236}">
                <a16:creationId xmlns:a16="http://schemas.microsoft.com/office/drawing/2014/main" id="{A8FCA7A3-19B5-C039-6396-52FE1500223C}"/>
              </a:ext>
            </a:extLst>
          </p:cNvPr>
          <p:cNvSpPr txBox="1">
            <a:spLocks/>
          </p:cNvSpPr>
          <p:nvPr/>
        </p:nvSpPr>
        <p:spPr>
          <a:xfrm>
            <a:off x="625823" y="534914"/>
            <a:ext cx="7688700" cy="535200"/>
          </a:xfrm>
          <a:prstGeom prst="rect">
            <a:avLst/>
          </a:prstGeom>
          <a:noFill/>
          <a:ln>
            <a:noFill/>
          </a:ln>
        </p:spPr>
        <p:txBody>
          <a:bodyPr spcFirstLastPara="1" wrap="square" lIns="0" tIns="0" rIns="0" bIns="0"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3600" b="0" i="0" u="none" strike="noStrike" cap="none">
                <a:solidFill>
                  <a:schemeClr val="bg2"/>
                </a:solidFill>
                <a:latin typeface="Arial"/>
                <a:ea typeface="Raleway"/>
                <a:cs typeface="Arial"/>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9pPr>
          </a:lstStyle>
          <a:p>
            <a:r>
              <a:rPr lang="en-US" altLang="zh-CN" sz="2300" b="1" dirty="0">
                <a:solidFill>
                  <a:schemeClr val="dk2"/>
                </a:solidFill>
                <a:latin typeface="Raleway"/>
              </a:rPr>
              <a:t>Cross-Entropy Loss for Multi-Class Classification</a:t>
            </a:r>
            <a:endParaRPr lang="zh-CN" altLang="en-US" sz="2300" b="1" dirty="0">
              <a:solidFill>
                <a:schemeClr val="dk2"/>
              </a:solidFill>
              <a:latin typeface="Raleway"/>
            </a:endParaRPr>
          </a:p>
        </p:txBody>
      </p:sp>
    </p:spTree>
    <p:extLst>
      <p:ext uri="{BB962C8B-B14F-4D97-AF65-F5344CB8AC3E}">
        <p14:creationId xmlns:p14="http://schemas.microsoft.com/office/powerpoint/2010/main" val="1886449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1C86F-B698-3BBA-B797-A92FDE503344}"/>
              </a:ext>
            </a:extLst>
          </p:cNvPr>
          <p:cNvSpPr>
            <a:spLocks noGrp="1"/>
          </p:cNvSpPr>
          <p:nvPr>
            <p:ph type="title"/>
          </p:nvPr>
        </p:nvSpPr>
        <p:spPr>
          <a:xfrm>
            <a:off x="729450" y="1270524"/>
            <a:ext cx="7688700" cy="535200"/>
          </a:xfrm>
        </p:spPr>
        <p:txBody>
          <a:bodyPr>
            <a:normAutofit fontScale="90000"/>
          </a:bodyPr>
          <a:lstStyle/>
          <a:p>
            <a:r>
              <a:rPr lang="en-US" altLang="zh-CN" dirty="0"/>
              <a:t>Cross-Entropy Loss for Multi-Class Classification</a:t>
            </a:r>
            <a:endParaRPr lang="zh-CN" altLang="en-US" dirty="0"/>
          </a:p>
        </p:txBody>
      </p:sp>
      <p:sp>
        <p:nvSpPr>
          <p:cNvPr id="4" name="Slide Number Placeholder 3">
            <a:extLst>
              <a:ext uri="{FF2B5EF4-FFF2-40B4-BE49-F238E27FC236}">
                <a16:creationId xmlns:a16="http://schemas.microsoft.com/office/drawing/2014/main" id="{2041CC82-D79C-A969-EAED-37ACDD9E038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pic>
        <p:nvPicPr>
          <p:cNvPr id="6" name="Picture 5" descr="The image illustrates a comparison of true and predicted animal distributions (0% for all categories except Dog at 30% and Red Panda at 25%) and calculates the cross-entropy loss for a classification model.&#10;&#10;AI-generated content may be incorrect.">
            <a:extLst>
              <a:ext uri="{FF2B5EF4-FFF2-40B4-BE49-F238E27FC236}">
                <a16:creationId xmlns:a16="http://schemas.microsoft.com/office/drawing/2014/main" id="{99EE0D35-7B0A-4E21-5857-41FEF5C8EB78}"/>
              </a:ext>
            </a:extLst>
          </p:cNvPr>
          <p:cNvPicPr>
            <a:picLocks noChangeAspect="1"/>
          </p:cNvPicPr>
          <p:nvPr/>
        </p:nvPicPr>
        <p:blipFill>
          <a:blip r:embed="rId3"/>
          <a:stretch>
            <a:fillRect/>
          </a:stretch>
        </p:blipFill>
        <p:spPr>
          <a:xfrm>
            <a:off x="3178381" y="1776188"/>
            <a:ext cx="5596651" cy="3170463"/>
          </a:xfrm>
          <a:prstGeom prst="rect">
            <a:avLst/>
          </a:prstGeom>
        </p:spPr>
      </p:pic>
      <p:sp>
        <p:nvSpPr>
          <p:cNvPr id="9" name="Google Shape;589;p57">
            <a:extLst>
              <a:ext uri="{FF2B5EF4-FFF2-40B4-BE49-F238E27FC236}">
                <a16:creationId xmlns:a16="http://schemas.microsoft.com/office/drawing/2014/main" id="{CC30028C-6EF5-CB39-5B95-E61AC80B9AEE}"/>
              </a:ext>
            </a:extLst>
          </p:cNvPr>
          <p:cNvSpPr txBox="1"/>
          <p:nvPr/>
        </p:nvSpPr>
        <p:spPr>
          <a:xfrm>
            <a:off x="729450" y="1985212"/>
            <a:ext cx="2448931" cy="264684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Lato"/>
                <a:ea typeface="Lato"/>
                <a:cs typeface="Lato"/>
                <a:sym typeface="Lato"/>
              </a:rPr>
              <a:t>For a given training sample</a:t>
            </a:r>
            <a:r>
              <a:rPr lang="en" sz="1600" dirty="0">
                <a:latin typeface="Lato"/>
                <a:ea typeface="Lato"/>
                <a:cs typeface="Lato"/>
                <a:sym typeface="Lato"/>
              </a:rPr>
              <a:t>, CE loss measures how much the </a:t>
            </a:r>
            <a:r>
              <a:rPr lang="en" sz="1600" dirty="0">
                <a:solidFill>
                  <a:srgbClr val="C00000"/>
                </a:solidFill>
                <a:latin typeface="Lato"/>
                <a:ea typeface="Lato"/>
                <a:cs typeface="Lato"/>
                <a:sym typeface="Lato"/>
              </a:rPr>
              <a:t>predicted distribution </a:t>
            </a:r>
            <a:r>
              <a:rPr lang="en" sz="1600" dirty="0">
                <a:latin typeface="Lato"/>
                <a:ea typeface="Lato"/>
                <a:cs typeface="Lato"/>
                <a:sym typeface="Lato"/>
              </a:rPr>
              <a:t>diverges from the </a:t>
            </a:r>
            <a:r>
              <a:rPr lang="en" sz="1600" dirty="0">
                <a:solidFill>
                  <a:srgbClr val="C00000"/>
                </a:solidFill>
                <a:latin typeface="Lato"/>
                <a:ea typeface="Lato"/>
                <a:cs typeface="Lato"/>
                <a:sym typeface="Lato"/>
              </a:rPr>
              <a:t>true distribution</a:t>
            </a:r>
            <a:r>
              <a:rPr lang="en-US" sz="1600" dirty="0">
                <a:latin typeface="Lato"/>
                <a:ea typeface="Lato"/>
                <a:cs typeface="Lato"/>
                <a:sym typeface="Lato"/>
              </a:rPr>
              <a:t>, which is </a:t>
            </a:r>
            <a:r>
              <a:rPr lang="en" sz="1600" dirty="0">
                <a:latin typeface="Lato"/>
                <a:ea typeface="Lato"/>
                <a:cs typeface="Lato"/>
                <a:sym typeface="Lato"/>
              </a:rPr>
              <a:t>a one-hot vector: the entry corresponding to true label being 1 and all others 0.</a:t>
            </a:r>
            <a:endParaRPr sz="1600" b="0" i="0" u="none" strike="noStrike" cap="none" dirty="0">
              <a:solidFill>
                <a:srgbClr val="000000"/>
              </a:solidFill>
              <a:latin typeface="Lato"/>
              <a:ea typeface="Lato"/>
              <a:cs typeface="Lato"/>
              <a:sym typeface="Lato"/>
            </a:endParaRPr>
          </a:p>
        </p:txBody>
      </p:sp>
      <p:sp>
        <p:nvSpPr>
          <p:cNvPr id="11" name="TextBox 10">
            <a:extLst>
              <a:ext uri="{FF2B5EF4-FFF2-40B4-BE49-F238E27FC236}">
                <a16:creationId xmlns:a16="http://schemas.microsoft.com/office/drawing/2014/main" id="{D77ECEFF-D85C-D79C-EBE4-D7C30E35EB74}"/>
              </a:ext>
            </a:extLst>
          </p:cNvPr>
          <p:cNvSpPr txBox="1"/>
          <p:nvPr/>
        </p:nvSpPr>
        <p:spPr>
          <a:xfrm>
            <a:off x="4171969" y="4911581"/>
            <a:ext cx="3750585" cy="246221"/>
          </a:xfrm>
          <a:prstGeom prst="rect">
            <a:avLst/>
          </a:prstGeom>
          <a:noFill/>
        </p:spPr>
        <p:txBody>
          <a:bodyPr wrap="square">
            <a:spAutoFit/>
          </a:bodyPr>
          <a:lstStyle/>
          <a:p>
            <a:r>
              <a:rPr lang="en-US" altLang="zh-CN" sz="1000" i="1" u="none" strike="noStrike" cap="none" dirty="0">
                <a:solidFill>
                  <a:srgbClr val="000000"/>
                </a:solidFill>
                <a:effectLst/>
                <a:latin typeface="Lato" panose="020F0502020204030203" pitchFamily="34" charset="0"/>
                <a:ea typeface="Lato" panose="020F0502020204030203" pitchFamily="34" charset="0"/>
                <a:cs typeface="Lato" panose="020F0502020204030203" pitchFamily="34" charset="0"/>
                <a:sym typeface="Arial"/>
              </a:rPr>
              <a:t>A Short Introduction to Entropy, Cross-Entropy and KL-Divergence</a:t>
            </a:r>
          </a:p>
        </p:txBody>
      </p:sp>
      <p:sp>
        <p:nvSpPr>
          <p:cNvPr id="12" name="Rectangle 11">
            <a:extLst>
              <a:ext uri="{FF2B5EF4-FFF2-40B4-BE49-F238E27FC236}">
                <a16:creationId xmlns:a16="http://schemas.microsoft.com/office/drawing/2014/main" id="{2F05E841-7987-CF6C-4CF6-10C1F6A88B53}"/>
              </a:ext>
            </a:extLst>
          </p:cNvPr>
          <p:cNvSpPr/>
          <p:nvPr/>
        </p:nvSpPr>
        <p:spPr>
          <a:xfrm>
            <a:off x="3178381" y="4580021"/>
            <a:ext cx="1987177" cy="3573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12">
            <a:extLst>
              <a:ext uri="{FF2B5EF4-FFF2-40B4-BE49-F238E27FC236}">
                <a16:creationId xmlns:a16="http://schemas.microsoft.com/office/drawing/2014/main" id="{E3BD1E3C-29BB-0295-5BD1-AAEEEEE44E3B}"/>
              </a:ext>
            </a:extLst>
          </p:cNvPr>
          <p:cNvSpPr/>
          <p:nvPr/>
        </p:nvSpPr>
        <p:spPr>
          <a:xfrm>
            <a:off x="6946232" y="1776188"/>
            <a:ext cx="826168" cy="72638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1705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A1880-77FD-94C0-9373-7F13D085B2C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4EA1E7-80C4-966B-B85B-BF0954E9966C}"/>
              </a:ext>
            </a:extLst>
          </p:cNvPr>
          <p:cNvSpPr>
            <a:spLocks noGrp="1"/>
          </p:cNvSpPr>
          <p:nvPr>
            <p:ph type="sldNum" sz="quarter" idx="12"/>
          </p:nvPr>
        </p:nvSpPr>
        <p:spPr>
          <a:xfrm>
            <a:off x="9439284" y="649923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57BF9A-7B35-9447-9112-EAE7E91B4E99}" type="slidenum">
              <a:rPr lang="en-US" smtClean="0"/>
              <a:pPr/>
              <a:t>33</a:t>
            </a:fld>
            <a:endParaRPr lang="en-US"/>
          </a:p>
        </p:txBody>
      </p:sp>
      <p:pic>
        <p:nvPicPr>
          <p:cNvPr id="5" name="Picture 4">
            <a:extLst>
              <a:ext uri="{FF2B5EF4-FFF2-40B4-BE49-F238E27FC236}">
                <a16:creationId xmlns:a16="http://schemas.microsoft.com/office/drawing/2014/main" id="{44C1A1F8-09B2-CBD1-6A55-14E1276876D8}"/>
              </a:ext>
            </a:extLst>
          </p:cNvPr>
          <p:cNvPicPr>
            <a:picLocks noChangeAspect="1"/>
          </p:cNvPicPr>
          <p:nvPr/>
        </p:nvPicPr>
        <p:blipFill>
          <a:blip r:embed="rId3"/>
          <a:stretch>
            <a:fillRect/>
          </a:stretch>
        </p:blipFill>
        <p:spPr>
          <a:xfrm>
            <a:off x="4734868" y="3145637"/>
            <a:ext cx="2962212" cy="1560413"/>
          </a:xfrm>
          <a:prstGeom prst="rect">
            <a:avLst/>
          </a:prstGeom>
        </p:spPr>
      </p:pic>
      <p:cxnSp>
        <p:nvCxnSpPr>
          <p:cNvPr id="6" name="Straight Arrow Connector 5">
            <a:extLst>
              <a:ext uri="{FF2B5EF4-FFF2-40B4-BE49-F238E27FC236}">
                <a16:creationId xmlns:a16="http://schemas.microsoft.com/office/drawing/2014/main" id="{1BC0DB81-2D30-7B23-F256-11F35431A5F0}"/>
              </a:ext>
            </a:extLst>
          </p:cNvPr>
          <p:cNvCxnSpPr>
            <a:cxnSpLocks/>
            <a:stCxn id="7" idx="3"/>
            <a:endCxn id="5" idx="1"/>
          </p:cNvCxnSpPr>
          <p:nvPr/>
        </p:nvCxnSpPr>
        <p:spPr bwMode="auto">
          <a:xfrm flipV="1">
            <a:off x="4340565" y="3925844"/>
            <a:ext cx="394303" cy="1"/>
          </a:xfrm>
          <a:prstGeom prst="straightConnector1">
            <a:avLst/>
          </a:prstGeom>
          <a:noFill/>
          <a:ln w="25400" cap="flat" cmpd="sng" algn="ctr">
            <a:solidFill>
              <a:schemeClr val="tx1"/>
            </a:solidFill>
            <a:prstDash val="solid"/>
            <a:round/>
            <a:headEnd type="none" w="med" len="med"/>
            <a:tailEnd type="triangle"/>
          </a:ln>
          <a:effectLst/>
        </p:spPr>
      </p:cxnSp>
      <p:pic>
        <p:nvPicPr>
          <p:cNvPr id="7" name="Picture 6">
            <a:extLst>
              <a:ext uri="{FF2B5EF4-FFF2-40B4-BE49-F238E27FC236}">
                <a16:creationId xmlns:a16="http://schemas.microsoft.com/office/drawing/2014/main" id="{001A423E-0BC5-E09E-01DD-0120C0A864CD}"/>
              </a:ext>
            </a:extLst>
          </p:cNvPr>
          <p:cNvPicPr>
            <a:picLocks noChangeAspect="1"/>
          </p:cNvPicPr>
          <p:nvPr/>
        </p:nvPicPr>
        <p:blipFill>
          <a:blip r:embed="rId4"/>
          <a:stretch>
            <a:fillRect/>
          </a:stretch>
        </p:blipFill>
        <p:spPr>
          <a:xfrm>
            <a:off x="1279756" y="2967734"/>
            <a:ext cx="3060809" cy="1916221"/>
          </a:xfrm>
          <a:prstGeom prst="rect">
            <a:avLst/>
          </a:prstGeom>
        </p:spPr>
      </p:pic>
      <p:sp>
        <p:nvSpPr>
          <p:cNvPr id="8" name="TextBox 7">
            <a:extLst>
              <a:ext uri="{FF2B5EF4-FFF2-40B4-BE49-F238E27FC236}">
                <a16:creationId xmlns:a16="http://schemas.microsoft.com/office/drawing/2014/main" id="{2B236C74-F757-3E0D-FD42-3F2D90C6294B}"/>
              </a:ext>
            </a:extLst>
          </p:cNvPr>
          <p:cNvSpPr txBox="1"/>
          <p:nvPr/>
        </p:nvSpPr>
        <p:spPr>
          <a:xfrm>
            <a:off x="2112201" y="4884980"/>
            <a:ext cx="1600200" cy="253916"/>
          </a:xfrm>
          <a:prstGeom prst="rect">
            <a:avLst/>
          </a:prstGeom>
          <a:noFill/>
        </p:spPr>
        <p:txBody>
          <a:bodyPr wrap="square">
            <a:spAutoFit/>
          </a:bodyPr>
          <a:lstStyle/>
          <a:p>
            <a:r>
              <a:rPr lang="en-US" sz="1050" dirty="0"/>
              <a:t>Last Linear Layer</a:t>
            </a:r>
            <a:endParaRPr lang="en-SE" sz="1050" dirty="0"/>
          </a:p>
        </p:txBody>
      </p:sp>
      <p:sp>
        <p:nvSpPr>
          <p:cNvPr id="9" name="TextBox 8">
            <a:extLst>
              <a:ext uri="{FF2B5EF4-FFF2-40B4-BE49-F238E27FC236}">
                <a16:creationId xmlns:a16="http://schemas.microsoft.com/office/drawing/2014/main" id="{40EDB018-18E1-16FB-8AD3-21983904ECF6}"/>
              </a:ext>
            </a:extLst>
          </p:cNvPr>
          <p:cNvSpPr txBox="1"/>
          <p:nvPr/>
        </p:nvSpPr>
        <p:spPr>
          <a:xfrm>
            <a:off x="5681649" y="4702264"/>
            <a:ext cx="1350150" cy="253916"/>
          </a:xfrm>
          <a:prstGeom prst="rect">
            <a:avLst/>
          </a:prstGeom>
          <a:noFill/>
        </p:spPr>
        <p:txBody>
          <a:bodyPr wrap="square">
            <a:spAutoFit/>
          </a:bodyPr>
          <a:lstStyle/>
          <a:p>
            <a:r>
              <a:rPr lang="en-US" sz="1050" dirty="0"/>
              <a:t>SoftMax Layer</a:t>
            </a:r>
            <a:endParaRPr lang="en-SE" sz="1050" dirty="0"/>
          </a:p>
        </p:txBody>
      </p:sp>
      <p:sp>
        <p:nvSpPr>
          <p:cNvPr id="10" name="Rectangle 9">
            <a:extLst>
              <a:ext uri="{FF2B5EF4-FFF2-40B4-BE49-F238E27FC236}">
                <a16:creationId xmlns:a16="http://schemas.microsoft.com/office/drawing/2014/main" id="{85596283-7C80-EDE9-236E-CCA7CBB6448D}"/>
              </a:ext>
            </a:extLst>
          </p:cNvPr>
          <p:cNvSpPr/>
          <p:nvPr/>
        </p:nvSpPr>
        <p:spPr bwMode="auto">
          <a:xfrm>
            <a:off x="6659974" y="4179620"/>
            <a:ext cx="422502" cy="410255"/>
          </a:xfrm>
          <a:prstGeom prst="rect">
            <a:avLst/>
          </a:prstGeom>
          <a:noFill/>
          <a:ln w="25400" cap="flat" cmpd="sng" algn="ctr">
            <a:solidFill>
              <a:srgbClr val="FF0000"/>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buClrTx/>
            </a:pPr>
            <a:endParaRPr lang="en-SE" sz="1350">
              <a:ln>
                <a:solidFill>
                  <a:srgbClr val="FF0000"/>
                </a:solidFill>
              </a:ln>
              <a:noFill/>
              <a:latin typeface="Arial" charset="0"/>
            </a:endParaRPr>
          </a:p>
        </p:txBody>
      </p:sp>
      <p:sp>
        <p:nvSpPr>
          <p:cNvPr id="11" name="TextBox 10">
            <a:extLst>
              <a:ext uri="{FF2B5EF4-FFF2-40B4-BE49-F238E27FC236}">
                <a16:creationId xmlns:a16="http://schemas.microsoft.com/office/drawing/2014/main" id="{27BD10F9-D770-5ECF-5132-04C10BFE9D6B}"/>
              </a:ext>
            </a:extLst>
          </p:cNvPr>
          <p:cNvSpPr txBox="1"/>
          <p:nvPr/>
        </p:nvSpPr>
        <p:spPr>
          <a:xfrm>
            <a:off x="7078307" y="4209381"/>
            <a:ext cx="697627" cy="461665"/>
          </a:xfrm>
          <a:prstGeom prst="rect">
            <a:avLst/>
          </a:prstGeom>
          <a:noFill/>
        </p:spPr>
        <p:txBody>
          <a:bodyPr wrap="none" rtlCol="0">
            <a:spAutoFit/>
          </a:bodyPr>
          <a:lstStyle/>
          <a:p>
            <a:r>
              <a:rPr lang="en-US" sz="1200" dirty="0">
                <a:solidFill>
                  <a:srgbClr val="FF0000"/>
                </a:solidFill>
              </a:rPr>
              <a:t>correct </a:t>
            </a:r>
          </a:p>
          <a:p>
            <a:r>
              <a:rPr lang="en-US" sz="1200" dirty="0">
                <a:solidFill>
                  <a:srgbClr val="FF0000"/>
                </a:solidFill>
              </a:rPr>
              <a:t>label</a:t>
            </a:r>
            <a:endParaRPr lang="en-SE" sz="1200" dirty="0">
              <a:solidFill>
                <a:srgbClr val="FF0000"/>
              </a:solidFill>
            </a:endParaRPr>
          </a:p>
        </p:txBody>
      </p:sp>
      <mc:AlternateContent xmlns:mc="http://schemas.openxmlformats.org/markup-compatibility/2006" xmlns:a14="http://schemas.microsoft.com/office/drawing/2010/main">
        <mc:Choice Requires="a14">
          <p:sp>
            <p:nvSpPr>
              <p:cNvPr id="16" name="Content Placeholder 2">
                <a:extLst>
                  <a:ext uri="{FF2B5EF4-FFF2-40B4-BE49-F238E27FC236}">
                    <a16:creationId xmlns:a16="http://schemas.microsoft.com/office/drawing/2014/main" id="{97C3BFB0-7C1E-4FEA-8F5E-9FDCB948076C}"/>
                  </a:ext>
                </a:extLst>
              </p:cNvPr>
              <p:cNvSpPr>
                <a:spLocks noGrp="1"/>
              </p:cNvSpPr>
              <p:nvPr/>
            </p:nvSpPr>
            <p:spPr>
              <a:xfrm>
                <a:off x="387179" y="918689"/>
                <a:ext cx="8588380" cy="2048020"/>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Consider a NN for 3-class classification. The last linear layer computes the vector of logits </a:t>
                </a:r>
                <a14:m>
                  <m:oMath xmlns:m="http://schemas.openxmlformats.org/officeDocument/2006/math">
                    <m:sSub>
                      <m:sSubPr>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ℎ</m:t>
                        </m:r>
                      </m:e>
                      <m:sub>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𝜃</m:t>
                        </m:r>
                      </m:sub>
                    </m:sSub>
                    <m:d>
                      <m:dPr>
                        <m:ctrlP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dPr>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𝑥</m:t>
                        </m:r>
                      </m:e>
                    </m:d>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𝑊</m:t>
                    </m:r>
                    <m:sSub>
                      <m:sSubPr>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𝑥</m:t>
                        </m:r>
                      </m:e>
                      <m:sub>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𝑖</m:t>
                        </m:r>
                      </m:sub>
                    </m:sSub>
                    <m:r>
                      <a:rPr kumimoji="0" lang="en-US" sz="3200" b="0" i="0"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3200" b="0" i="0"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𝑏</m:t>
                    </m:r>
                    <m:r>
                      <a:rPr kumimoji="0" lang="en-US" sz="3200" b="0" i="0"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sSup>
                      <m:sSupPr>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d>
                          <m:dPr>
                            <m:begChr m:val="["/>
                            <m:endChr m:val="]"/>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dPr>
                          <m:e>
                            <m:m>
                              <m:mPr>
                                <m:mcs>
                                  <m:mc>
                                    <m:mcPr>
                                      <m:count m:val="3"/>
                                      <m:mcJc m:val="center"/>
                                    </m:mcPr>
                                  </m:mc>
                                </m:mcs>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mPr>
                              <m:mr>
                                <m:e>
                                  <m:r>
                                    <m:rPr>
                                      <m:brk m:alnAt="7"/>
                                    </m:rP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2.85</m:t>
                                  </m:r>
                                </m:e>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.86</m:t>
                                  </m:r>
                                </m:e>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.28</m:t>
                                  </m:r>
                                </m:e>
                              </m:mr>
                            </m:m>
                          </m:e>
                        </m:d>
                      </m:e>
                      <m:sup>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𝑇</m:t>
                        </m:r>
                      </m:sup>
                    </m:sSup>
                  </m:oMath>
                </a14:m>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14:m>
                  <m:oMath xmlns:m="http://schemas.openxmlformats.org/officeDocument/2006/math">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𝑥</m:t>
                    </m:r>
                  </m:oMath>
                </a14:m>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is the input image, </a:t>
                </a:r>
                <a14:m>
                  <m:oMath xmlns:m="http://schemas.openxmlformats.org/officeDocument/2006/math">
                    <m:sSub>
                      <m:sSubPr>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bPr>
                      <m:e>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𝑥</m:t>
                        </m:r>
                      </m:e>
                      <m:sub>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𝑖</m:t>
                        </m:r>
                      </m:sub>
                    </m:sSub>
                  </m:oMath>
                </a14:m>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is the intermediate input to the last layer)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The SoftMax layer computes the vector of predicted probabilities </a:t>
                </a:r>
                <a14:m>
                  <m:oMath xmlns:m="http://schemas.openxmlformats.org/officeDocument/2006/math">
                    <m:sSup>
                      <m:sSupPr>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d>
                          <m:dPr>
                            <m:begChr m:val="["/>
                            <m:endChr m:val="]"/>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dPr>
                          <m:e>
                            <m:m>
                              <m:mPr>
                                <m:mcs>
                                  <m:mc>
                                    <m:mcPr>
                                      <m:count m:val="3"/>
                                      <m:mcJc m:val="center"/>
                                    </m:mcPr>
                                  </m:mc>
                                </m:mcs>
                                <m:ctrlP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mPr>
                              <m:mr>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.016</m:t>
                                  </m:r>
                                </m:e>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.631</m:t>
                                  </m:r>
                                </m:e>
                                <m:e>
                                  <m:r>
                                    <a:rPr kumimoji="0" lang="en-US" sz="3200" b="0"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.353</m:t>
                                  </m:r>
                                </m:e>
                              </m:mr>
                            </m:m>
                          </m:e>
                        </m:d>
                      </m:e>
                      <m:sup>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𝑇</m:t>
                        </m:r>
                      </m:sup>
                    </m:sSup>
                  </m:oMath>
                </a14:m>
                <a:r>
                  <a:rPr kumimoji="0" lang="en-US" sz="32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for labels </a:t>
                </a:r>
                <a14:m>
                  <m:oMath xmlns:m="http://schemas.openxmlformats.org/officeDocument/2006/math">
                    <m:sSup>
                      <m:sSupPr>
                        <m:ctrlP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sSupPr>
                      <m:e>
                        <m:d>
                          <m:dPr>
                            <m:begChr m:val="["/>
                            <m:endChr m:val="]"/>
                            <m:ctrlP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dPr>
                          <m:e>
                            <m:m>
                              <m:mPr>
                                <m:mcs>
                                  <m:mc>
                                    <m:mcPr>
                                      <m:count m:val="3"/>
                                      <m:mcJc m:val="center"/>
                                    </m:mcPr>
                                  </m:mc>
                                </m:mcs>
                                <m:ctrlP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mPr>
                              <m:mr>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1</m:t>
                                  </m:r>
                                </m:e>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2</m:t>
                                  </m:r>
                                </m:e>
                                <m:e>
                                  <m:r>
                                    <a:rPr kumimoji="0" lang="en-US" sz="32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3</m:t>
                                  </m:r>
                                </m:e>
                              </m:mr>
                            </m:m>
                          </m:e>
                        </m:d>
                      </m:e>
                      <m:sup>
                        <m:r>
                          <a:rPr kumimoji="0" lang="en-US" sz="32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𝑇</m:t>
                        </m:r>
                      </m:sup>
                    </m:sSup>
                  </m:oMath>
                </a14:m>
                <a:endParaRPr kumimoji="0" lang="en-US" sz="3200" b="0" i="1"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Logits: </a:t>
                </a:r>
                <a14:m>
                  <m:oMath xmlns:m="http://schemas.openxmlformats.org/officeDocument/2006/math">
                    <m:sSup>
                      <m:sSupPr>
                        <m:ctrlP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𝑒</m:t>
                        </m:r>
                      </m:e>
                      <m:sup>
                        <m:r>
                          <m:rPr>
                            <m:brk m:alnAt="7"/>
                          </m:r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2.85</m:t>
                        </m:r>
                      </m:sup>
                    </m:s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 </m:t>
                    </m:r>
                    <m:sSup>
                      <m:sSupPr>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𝑒</m:t>
                        </m:r>
                      </m:e>
                      <m: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.86</m:t>
                        </m:r>
                      </m:sup>
                    </m:sSup>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sSup>
                      <m:sSupPr>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𝑒</m:t>
                        </m:r>
                      </m:e>
                      <m: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.28</m:t>
                        </m:r>
                      </m:sup>
                    </m:sSup>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d>
                      <m:dPr>
                        <m:begChr m:val="["/>
                        <m:endChr m:val="]"/>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d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.058, 2.36</m:t>
                        </m:r>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1.32</m:t>
                        </m:r>
                      </m:e>
                    </m:d>
                  </m:oMath>
                </a14:m>
                <a:endParaRPr kumimoji="0" lang="en-US" sz="2500" b="0" i="1"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Normalize by </a:t>
                </a:r>
                <a14:m>
                  <m:oMath xmlns:m="http://schemas.openxmlformats.org/officeDocument/2006/math">
                    <m:sSup>
                      <m:sSupPr>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𝑒</m:t>
                        </m:r>
                      </m:e>
                      <m:sup>
                        <m:r>
                          <m:rPr>
                            <m:brk m:alnAt="7"/>
                          </m:r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2.85</m:t>
                        </m:r>
                      </m:sup>
                    </m:s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sSup>
                      <m:sSupPr>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𝑒</m:t>
                        </m:r>
                      </m:e>
                      <m: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.86</m:t>
                        </m:r>
                      </m:sup>
                    </m:s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sSup>
                      <m:sSupPr>
                        <m:ctrlP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ctrlPr>
                      </m:sSupPr>
                      <m:e>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𝑒</m:t>
                        </m:r>
                      </m:e>
                      <m:sup>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.28</m:t>
                        </m:r>
                      </m:sup>
                    </m:sSup>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=3.738</m:t>
                    </m:r>
                  </m:oMath>
                </a14:m>
                <a:r>
                  <a:rPr kumimoji="0" lang="en-US" sz="25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to get SoftMax scores </a:t>
                </a:r>
                <a14:m>
                  <m:oMath xmlns:m="http://schemas.openxmlformats.org/officeDocument/2006/math">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f>
                      <m:fPr>
                        <m:ctrlP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fPr>
                      <m:num>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.058</m:t>
                        </m:r>
                      </m:num>
                      <m:den>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3.738</m:t>
                        </m:r>
                      </m:den>
                    </m:f>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f>
                      <m:fPr>
                        <m:ctrlP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fPr>
                      <m:num>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2.36</m:t>
                        </m:r>
                      </m:num>
                      <m:den>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3.738</m:t>
                        </m:r>
                      </m:den>
                    </m:f>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f>
                      <m:fPr>
                        <m:ctrlP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ctrlPr>
                      </m:fPr>
                      <m:num>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1.32</m:t>
                        </m:r>
                      </m:num>
                      <m:den>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3.738</m:t>
                        </m:r>
                      </m:den>
                    </m:f>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r>
                      <a:rPr kumimoji="0" lang="en-US" sz="2500" b="0" i="1" u="none" strike="noStrike" kern="1200" cap="none" spc="0" normalizeH="0" baseline="0" noProof="0" smtClean="0">
                        <a:ln>
                          <a:noFill/>
                        </a:ln>
                        <a:solidFill>
                          <a:sysClr val="windowText" lastClr="000000"/>
                        </a:solidFill>
                        <a:effectLst/>
                        <a:uLnTx/>
                        <a:uFillTx/>
                        <a:latin typeface="Cambria Math" panose="02040503050406030204" pitchFamily="18" charset="0"/>
                        <a:ea typeface="+mn-ea"/>
                        <a:cs typeface="+mn-cs"/>
                      </a:rPr>
                      <m:t>.016, .631, .353</m:t>
                    </m:r>
                    <m:r>
                      <a:rPr kumimoji="0" lang="en-US" sz="2500" b="0" i="1" u="none" strike="noStrike" kern="1200" cap="none" spc="0" normalizeH="0" baseline="0" noProof="0">
                        <a:ln>
                          <a:noFill/>
                        </a:ln>
                        <a:solidFill>
                          <a:sysClr val="windowText" lastClr="000000"/>
                        </a:solidFill>
                        <a:effectLst/>
                        <a:uLnTx/>
                        <a:uFillTx/>
                        <a:latin typeface="Cambria Math" panose="02040503050406030204" pitchFamily="18" charset="0"/>
                        <a:ea typeface="+mn-ea"/>
                        <a:cs typeface="+mn-cs"/>
                      </a:rPr>
                      <m:t>]</m:t>
                    </m:r>
                  </m:oMath>
                </a14:m>
                <a:endParaRPr kumimoji="0" lang="en-US" sz="25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a:spcBef>
                    <a:spcPts val="500"/>
                  </a:spcBef>
                  <a:buClrTx/>
                </a:pPr>
                <a:r>
                  <a:rPr lang="en-US" altLang="zh-CN" sz="2800" dirty="0">
                    <a:solidFill>
                      <a:sysClr val="windowText" lastClr="000000"/>
                    </a:solidFill>
                    <a:latin typeface="Calibri" panose="020F0502020204030204"/>
                  </a:rPr>
                  <a:t>CE loss is thus </a:t>
                </a:r>
                <a14:m>
                  <m:oMath xmlns:m="http://schemas.openxmlformats.org/officeDocument/2006/math">
                    <m:r>
                      <a:rPr lang="en-US" altLang="zh-CN" sz="2800" i="1">
                        <a:solidFill>
                          <a:srgbClr val="C00000"/>
                        </a:solidFill>
                        <a:latin typeface="Cambria Math" panose="02040503050406030204" pitchFamily="18" charset="0"/>
                      </a:rPr>
                      <m:t>−</m:t>
                    </m:r>
                    <m:func>
                      <m:funcPr>
                        <m:ctrlPr>
                          <a:rPr lang="en-US" altLang="zh-CN" sz="2800">
                            <a:solidFill>
                              <a:srgbClr val="C00000"/>
                            </a:solidFill>
                            <a:latin typeface="Cambria Math" panose="02040503050406030204" pitchFamily="18" charset="0"/>
                          </a:rPr>
                        </m:ctrlPr>
                      </m:funcPr>
                      <m:fName>
                        <m:r>
                          <m:rPr>
                            <m:sty m:val="p"/>
                          </m:rPr>
                          <a:rPr lang="en-US" altLang="zh-CN" sz="2800">
                            <a:solidFill>
                              <a:srgbClr val="C00000"/>
                            </a:solidFill>
                            <a:latin typeface="Cambria Math" panose="02040503050406030204" pitchFamily="18" charset="0"/>
                          </a:rPr>
                          <m:t>log</m:t>
                        </m:r>
                      </m:fName>
                      <m:e>
                        <m:r>
                          <a:rPr lang="en-US" altLang="zh-CN" sz="2800" i="1">
                            <a:solidFill>
                              <a:srgbClr val="C00000"/>
                            </a:solidFill>
                            <a:latin typeface="Cambria Math" panose="02040503050406030204" pitchFamily="18" charset="0"/>
                          </a:rPr>
                          <m:t>.353</m:t>
                        </m:r>
                      </m:e>
                    </m:func>
                  </m:oMath>
                </a14:m>
                <a:r>
                  <a:rPr lang="en-US" altLang="zh-CN" sz="2800" dirty="0">
                    <a:solidFill>
                      <a:sysClr val="windowText" lastClr="000000"/>
                    </a:solidFill>
                    <a:latin typeface="Calibri" panose="020F0502020204030204"/>
                  </a:rPr>
                  <a:t>, assuming correct label </a:t>
                </a:r>
                <a14:m>
                  <m:oMath xmlns:m="http://schemas.openxmlformats.org/officeDocument/2006/math">
                    <m:sSub>
                      <m:sSubPr>
                        <m:ctrlPr>
                          <a:rPr lang="en-US" altLang="zh-CN" sz="2800" i="1">
                            <a:solidFill>
                              <a:sysClr val="windowText" lastClr="000000"/>
                            </a:solidFill>
                            <a:latin typeface="Cambria Math" panose="02040503050406030204" pitchFamily="18" charset="0"/>
                          </a:rPr>
                        </m:ctrlPr>
                      </m:sSubPr>
                      <m:e>
                        <m:r>
                          <a:rPr lang="en-US" altLang="zh-CN" sz="2800" i="1">
                            <a:solidFill>
                              <a:sysClr val="windowText" lastClr="000000"/>
                            </a:solidFill>
                            <a:latin typeface="Cambria Math" panose="02040503050406030204" pitchFamily="18" charset="0"/>
                          </a:rPr>
                          <m:t>𝑦</m:t>
                        </m:r>
                      </m:e>
                      <m:sub>
                        <m:r>
                          <a:rPr lang="en-US" altLang="zh-CN" sz="2800" i="1">
                            <a:solidFill>
                              <a:sysClr val="windowText" lastClr="000000"/>
                            </a:solidFill>
                            <a:latin typeface="Cambria Math" panose="02040503050406030204" pitchFamily="18" charset="0"/>
                          </a:rPr>
                          <m:t>𝑖</m:t>
                        </m:r>
                      </m:sub>
                    </m:sSub>
                    <m:r>
                      <a:rPr lang="en-US" altLang="zh-CN" sz="2800" i="1">
                        <a:solidFill>
                          <a:sysClr val="windowText" lastClr="000000"/>
                        </a:solidFill>
                        <a:latin typeface="Cambria Math" panose="02040503050406030204" pitchFamily="18" charset="0"/>
                      </a:rPr>
                      <m:t>=3</m:t>
                    </m:r>
                  </m:oMath>
                </a14:m>
                <a:endParaRPr kumimoji="0" lang="en-US" sz="29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mc:Choice>
        <mc:Fallback xmlns="">
          <p:sp>
            <p:nvSpPr>
              <p:cNvPr id="16" name="Content Placeholder 2">
                <a:extLst>
                  <a:ext uri="{FF2B5EF4-FFF2-40B4-BE49-F238E27FC236}">
                    <a16:creationId xmlns:a16="http://schemas.microsoft.com/office/drawing/2014/main" id="{8CCF9E2B-9890-F0C0-6914-A8418FCEBB7A}"/>
                  </a:ext>
                </a:extLst>
              </p:cNvPr>
              <p:cNvSpPr>
                <a:spLocks noGrp="1" noRot="1" noChangeAspect="1" noMove="1" noResize="1" noEditPoints="1" noAdjustHandles="1" noChangeArrowheads="1" noChangeShapeType="1" noTextEdit="1"/>
              </p:cNvSpPr>
              <p:nvPr/>
            </p:nvSpPr>
            <p:spPr>
              <a:xfrm>
                <a:off x="387179" y="918689"/>
                <a:ext cx="8588380" cy="2048020"/>
              </a:xfrm>
              <a:prstGeom prst="rect">
                <a:avLst/>
              </a:prstGeom>
              <a:blipFill>
                <a:blip r:embed="rId5"/>
                <a:stretch>
                  <a:fillRect l="-497" t="-5060"/>
                </a:stretch>
              </a:blipFill>
            </p:spPr>
            <p:txBody>
              <a:bodyPr/>
              <a:lstStyle/>
              <a:p>
                <a:r>
                  <a:rPr lang="zh-CN" altLang="en-US">
                    <a:noFill/>
                  </a:rPr>
                  <a:t> </a:t>
                </a:r>
              </a:p>
            </p:txBody>
          </p:sp>
        </mc:Fallback>
      </mc:AlternateContent>
      <p:sp>
        <p:nvSpPr>
          <p:cNvPr id="19" name="Title 1">
            <a:extLst>
              <a:ext uri="{FF2B5EF4-FFF2-40B4-BE49-F238E27FC236}">
                <a16:creationId xmlns:a16="http://schemas.microsoft.com/office/drawing/2014/main" id="{17B97FD5-BFAA-19EF-F1EE-69AF7AF7429D}"/>
              </a:ext>
            </a:extLst>
          </p:cNvPr>
          <p:cNvSpPr txBox="1">
            <a:spLocks/>
          </p:cNvSpPr>
          <p:nvPr/>
        </p:nvSpPr>
        <p:spPr>
          <a:xfrm>
            <a:off x="625823" y="534914"/>
            <a:ext cx="7688700" cy="535200"/>
          </a:xfrm>
          <a:prstGeom prst="rect">
            <a:avLst/>
          </a:prstGeom>
          <a:noFill/>
          <a:ln>
            <a:noFill/>
          </a:ln>
        </p:spPr>
        <p:txBody>
          <a:bodyPr spcFirstLastPara="1" wrap="square" lIns="0" tIns="0" rIns="0" bIns="0"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800"/>
              <a:buFont typeface="Raleway"/>
              <a:buNone/>
              <a:defRPr sz="3600" b="0" i="0" u="none" strike="noStrike" cap="none">
                <a:solidFill>
                  <a:schemeClr val="bg2"/>
                </a:solidFill>
                <a:latin typeface="Arial"/>
                <a:ea typeface="Raleway"/>
                <a:cs typeface="Arial"/>
                <a:sym typeface="Raleway"/>
              </a:defRPr>
            </a:lvl1pPr>
            <a:lvl2pPr marR="0" lvl="1"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800"/>
              <a:buFont typeface="Raleway"/>
              <a:buNone/>
              <a:defRPr sz="2800" b="1" i="0" u="none" strike="noStrike" cap="none">
                <a:solidFill>
                  <a:schemeClr val="dk2"/>
                </a:solidFill>
                <a:latin typeface="Raleway"/>
                <a:ea typeface="Raleway"/>
                <a:cs typeface="Raleway"/>
                <a:sym typeface="Raleway"/>
              </a:defRPr>
            </a:lvl9pPr>
          </a:lstStyle>
          <a:p>
            <a:r>
              <a:rPr lang="nl-NL" altLang="zh-CN" sz="2300" b="1" dirty="0">
                <a:solidFill>
                  <a:schemeClr val="dk2"/>
                </a:solidFill>
                <a:latin typeface="Raleway"/>
              </a:rPr>
              <a:t>Cross Entropy </a:t>
            </a:r>
            <a:r>
              <a:rPr lang="en-US" altLang="zh-CN" sz="2300" b="1" dirty="0">
                <a:solidFill>
                  <a:schemeClr val="dk2"/>
                </a:solidFill>
                <a:latin typeface="Raleway"/>
              </a:rPr>
              <a:t>Loss Example</a:t>
            </a:r>
            <a:endParaRPr lang="zh-CN" altLang="en-US" sz="2300" b="1" dirty="0">
              <a:solidFill>
                <a:schemeClr val="dk2"/>
              </a:solidFill>
              <a:latin typeface="Raleway"/>
            </a:endParaRPr>
          </a:p>
        </p:txBody>
      </p:sp>
    </p:spTree>
    <p:extLst>
      <p:ext uri="{BB962C8B-B14F-4D97-AF65-F5344CB8AC3E}">
        <p14:creationId xmlns:p14="http://schemas.microsoft.com/office/powerpoint/2010/main" val="686915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57"/>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Implementing learning: Gradient Descent</a:t>
            </a:r>
            <a:endParaRPr/>
          </a:p>
        </p:txBody>
      </p:sp>
      <p:pic>
        <p:nvPicPr>
          <p:cNvPr id="588" name="Google Shape;588;p57"/>
          <p:cNvPicPr preferRelativeResize="0"/>
          <p:nvPr/>
        </p:nvPicPr>
        <p:blipFill rotWithShape="1">
          <a:blip r:embed="rId3">
            <a:alphaModFix/>
          </a:blip>
          <a:srcRect/>
          <a:stretch/>
        </p:blipFill>
        <p:spPr>
          <a:xfrm>
            <a:off x="2990850" y="3671625"/>
            <a:ext cx="3162300" cy="676275"/>
          </a:xfrm>
          <a:prstGeom prst="rect">
            <a:avLst/>
          </a:prstGeom>
          <a:noFill/>
          <a:ln>
            <a:noFill/>
          </a:ln>
        </p:spPr>
      </p:pic>
      <p:sp>
        <p:nvSpPr>
          <p:cNvPr id="589" name="Google Shape;589;p57"/>
          <p:cNvSpPr txBox="1"/>
          <p:nvPr/>
        </p:nvSpPr>
        <p:spPr>
          <a:xfrm>
            <a:off x="1223200" y="2466475"/>
            <a:ext cx="5775300" cy="190818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 sz="1600" b="0" i="0" u="none" strike="noStrike" cap="none" dirty="0">
                <a:solidFill>
                  <a:srgbClr val="000000"/>
                </a:solidFill>
                <a:latin typeface="Lato"/>
                <a:ea typeface="Lato"/>
                <a:cs typeface="Lato"/>
                <a:sym typeface="Lato"/>
              </a:rPr>
              <a:t>Given:</a:t>
            </a:r>
            <a:endParaRPr sz="1600" b="0" i="0" u="none" strike="noStrike" cap="none" dirty="0">
              <a:solidFill>
                <a:srgbClr val="000000"/>
              </a:solidFill>
              <a:latin typeface="Lato"/>
              <a:ea typeface="Lato"/>
              <a:cs typeface="Lato"/>
              <a:sym typeface="Lato"/>
            </a:endParaRPr>
          </a:p>
          <a:p>
            <a:pPr marL="457200" marR="0" lvl="0" indent="-330200" algn="l" rtl="0">
              <a:lnSpc>
                <a:spcPct val="100000"/>
              </a:lnSpc>
              <a:spcBef>
                <a:spcPts val="0"/>
              </a:spcBef>
              <a:spcAft>
                <a:spcPts val="0"/>
              </a:spcAft>
              <a:buClr>
                <a:srgbClr val="000000"/>
              </a:buClr>
              <a:buSzPts val="1600"/>
              <a:buFont typeface="Lato"/>
              <a:buChar char="-"/>
            </a:pPr>
            <a:r>
              <a:rPr lang="en" sz="1600" b="0" i="0" u="none" strike="noStrike" cap="none" dirty="0">
                <a:solidFill>
                  <a:srgbClr val="000000"/>
                </a:solidFill>
                <a:latin typeface="Lato"/>
                <a:ea typeface="Lato"/>
                <a:cs typeface="Lato"/>
                <a:sym typeface="Lato"/>
              </a:rPr>
              <a:t>Family of parameters        (e.g. possible weights of a NN)</a:t>
            </a:r>
            <a:endParaRPr sz="1600" b="0" i="0" u="none" strike="noStrike" cap="none" dirty="0">
              <a:solidFill>
                <a:srgbClr val="000000"/>
              </a:solidFill>
              <a:latin typeface="Lato"/>
              <a:ea typeface="Lato"/>
              <a:cs typeface="Lato"/>
              <a:sym typeface="Lato"/>
            </a:endParaRPr>
          </a:p>
          <a:p>
            <a:pPr marL="457200" marR="0" lvl="0" indent="-330200" algn="l" rtl="0">
              <a:lnSpc>
                <a:spcPct val="100000"/>
              </a:lnSpc>
              <a:spcBef>
                <a:spcPts val="0"/>
              </a:spcBef>
              <a:spcAft>
                <a:spcPts val="0"/>
              </a:spcAft>
              <a:buClr>
                <a:srgbClr val="000000"/>
              </a:buClr>
              <a:buSzPts val="1600"/>
              <a:buFont typeface="Lato"/>
              <a:buChar char="-"/>
            </a:pPr>
            <a:r>
              <a:rPr lang="en" sz="1600" b="0" i="0" u="none" strike="noStrike" cap="none" dirty="0">
                <a:solidFill>
                  <a:srgbClr val="000000"/>
                </a:solidFill>
                <a:latin typeface="Lato"/>
                <a:ea typeface="Lato"/>
                <a:cs typeface="Lato"/>
                <a:sym typeface="Lato"/>
              </a:rPr>
              <a:t>Differentiable risk function (loss function computed over a set of samples) </a:t>
            </a:r>
            <a:endParaRPr sz="1600" b="0" i="0" u="none" strike="noStrike" cap="none" dirty="0">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600"/>
              <a:buFont typeface="Arial"/>
              <a:buNone/>
            </a:pPr>
            <a:br>
              <a:rPr lang="en" sz="1600" b="0" i="0" u="none" strike="noStrike" cap="none" dirty="0">
                <a:solidFill>
                  <a:srgbClr val="000000"/>
                </a:solidFill>
                <a:latin typeface="Lato"/>
                <a:ea typeface="Lato"/>
                <a:cs typeface="Lato"/>
                <a:sym typeface="Lato"/>
              </a:rPr>
            </a:br>
            <a:r>
              <a:rPr lang="en" sz="1600" b="0" i="0" u="none" strike="noStrike" cap="none" dirty="0">
                <a:solidFill>
                  <a:srgbClr val="000000"/>
                </a:solidFill>
                <a:latin typeface="Lato"/>
                <a:ea typeface="Lato"/>
                <a:cs typeface="Lato"/>
                <a:sym typeface="Lato"/>
              </a:rPr>
              <a:t>Goal:</a:t>
            </a:r>
            <a:endParaRPr sz="1600" b="0" i="0" u="none" strike="noStrike" cap="none" dirty="0">
              <a:solidFill>
                <a:srgbClr val="000000"/>
              </a:solidFill>
              <a:latin typeface="Lato"/>
              <a:ea typeface="Lato"/>
              <a:cs typeface="Lato"/>
              <a:sym typeface="Lato"/>
            </a:endParaRPr>
          </a:p>
        </p:txBody>
      </p:sp>
      <p:pic>
        <p:nvPicPr>
          <p:cNvPr id="590" name="Google Shape;590;p57"/>
          <p:cNvPicPr preferRelativeResize="0"/>
          <p:nvPr/>
        </p:nvPicPr>
        <p:blipFill rotWithShape="1">
          <a:blip r:embed="rId3">
            <a:alphaModFix/>
          </a:blip>
          <a:srcRect l="54319" t="61118" r="37754"/>
          <a:stretch/>
        </p:blipFill>
        <p:spPr>
          <a:xfrm>
            <a:off x="3709750" y="2796700"/>
            <a:ext cx="230596" cy="241912"/>
          </a:xfrm>
          <a:prstGeom prst="rect">
            <a:avLst/>
          </a:prstGeom>
          <a:noFill/>
          <a:ln>
            <a:noFill/>
          </a:ln>
        </p:spPr>
      </p:pic>
      <p:pic>
        <p:nvPicPr>
          <p:cNvPr id="591" name="Google Shape;591;p57"/>
          <p:cNvPicPr preferRelativeResize="0"/>
          <p:nvPr/>
        </p:nvPicPr>
        <p:blipFill rotWithShape="1">
          <a:blip r:embed="rId3">
            <a:alphaModFix/>
          </a:blip>
          <a:srcRect l="73531" b="31675"/>
          <a:stretch/>
        </p:blipFill>
        <p:spPr>
          <a:xfrm>
            <a:off x="3308611" y="3309267"/>
            <a:ext cx="476332" cy="295494"/>
          </a:xfrm>
          <a:prstGeom prst="rect">
            <a:avLst/>
          </a:prstGeom>
          <a:noFill/>
          <a:ln>
            <a:noFill/>
          </a:ln>
        </p:spPr>
      </p:pic>
      <p:sp>
        <p:nvSpPr>
          <p:cNvPr id="2" name="Slide Number Placeholder 1">
            <a:extLst>
              <a:ext uri="{FF2B5EF4-FFF2-40B4-BE49-F238E27FC236}">
                <a16:creationId xmlns:a16="http://schemas.microsoft.com/office/drawing/2014/main" id="{9837E989-66FC-0E0B-C59E-65AAE1C66FA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58"/>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Gradient descent</a:t>
            </a:r>
            <a:endParaRPr/>
          </a:p>
        </p:txBody>
      </p:sp>
      <p:pic>
        <p:nvPicPr>
          <p:cNvPr id="597" name="Google Shape;597;p58"/>
          <p:cNvPicPr preferRelativeResize="0"/>
          <p:nvPr/>
        </p:nvPicPr>
        <p:blipFill rotWithShape="1">
          <a:blip r:embed="rId3">
            <a:alphaModFix/>
          </a:blip>
          <a:srcRect/>
          <a:stretch/>
        </p:blipFill>
        <p:spPr>
          <a:xfrm>
            <a:off x="2072613" y="1853850"/>
            <a:ext cx="4116480" cy="2984850"/>
          </a:xfrm>
          <a:prstGeom prst="rect">
            <a:avLst/>
          </a:prstGeom>
          <a:noFill/>
          <a:ln>
            <a:noFill/>
          </a:ln>
        </p:spPr>
      </p:pic>
      <p:sp>
        <p:nvSpPr>
          <p:cNvPr id="2" name="Slide Number Placeholder 1">
            <a:extLst>
              <a:ext uri="{FF2B5EF4-FFF2-40B4-BE49-F238E27FC236}">
                <a16:creationId xmlns:a16="http://schemas.microsoft.com/office/drawing/2014/main" id="{C8DF428B-193D-235E-C7EB-BC603CFBE1B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59"/>
          <p:cNvSpPr txBox="1">
            <a:spLocks noGrp="1"/>
          </p:cNvSpPr>
          <p:nvPr>
            <p:ph type="title"/>
          </p:nvPr>
        </p:nvSpPr>
        <p:spPr>
          <a:xfrm>
            <a:off x="727650" y="947675"/>
            <a:ext cx="135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603" name="Google Shape;603;p59"/>
          <p:cNvPicPr preferRelativeResize="0"/>
          <p:nvPr/>
        </p:nvPicPr>
        <p:blipFill rotWithShape="1">
          <a:blip r:embed="rId3">
            <a:alphaModFix/>
          </a:blip>
          <a:srcRect/>
          <a:stretch/>
        </p:blipFill>
        <p:spPr>
          <a:xfrm>
            <a:off x="365760" y="731520"/>
            <a:ext cx="5989320" cy="4349168"/>
          </a:xfrm>
          <a:prstGeom prst="rect">
            <a:avLst/>
          </a:prstGeom>
          <a:noFill/>
          <a:ln>
            <a:noFill/>
          </a:ln>
        </p:spPr>
      </p:pic>
      <p:sp>
        <p:nvSpPr>
          <p:cNvPr id="604" name="Google Shape;604;p59"/>
          <p:cNvSpPr txBox="1"/>
          <p:nvPr/>
        </p:nvSpPr>
        <p:spPr>
          <a:xfrm>
            <a:off x="1959175" y="4612076"/>
            <a:ext cx="9222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Lato"/>
                <a:ea typeface="Lato"/>
                <a:cs typeface="Lato"/>
                <a:sym typeface="Lato"/>
              </a:rPr>
              <a:t>“Guess”</a:t>
            </a:r>
            <a:endParaRPr sz="1400" b="0" i="0" u="none" strike="noStrike" cap="none">
              <a:solidFill>
                <a:srgbClr val="000000"/>
              </a:solidFill>
              <a:latin typeface="Lato"/>
              <a:ea typeface="Lato"/>
              <a:cs typeface="Lato"/>
              <a:sym typeface="Lato"/>
            </a:endParaRPr>
          </a:p>
        </p:txBody>
      </p:sp>
      <p:sp>
        <p:nvSpPr>
          <p:cNvPr id="605" name="Google Shape;605;p59"/>
          <p:cNvSpPr/>
          <p:nvPr/>
        </p:nvSpPr>
        <p:spPr>
          <a:xfrm>
            <a:off x="2797347" y="4511850"/>
            <a:ext cx="651700" cy="320825"/>
          </a:xfrm>
          <a:custGeom>
            <a:avLst/>
            <a:gdLst/>
            <a:ahLst/>
            <a:cxnLst/>
            <a:rect l="l" t="t" r="r" b="b"/>
            <a:pathLst>
              <a:path w="26068" h="12833" extrusionOk="0">
                <a:moveTo>
                  <a:pt x="0" y="12833"/>
                </a:moveTo>
                <a:cubicBezTo>
                  <a:pt x="3676" y="12499"/>
                  <a:pt x="17713" y="12967"/>
                  <a:pt x="22058" y="10828"/>
                </a:cubicBezTo>
                <a:cubicBezTo>
                  <a:pt x="26403" y="8689"/>
                  <a:pt x="25400" y="1805"/>
                  <a:pt x="26068" y="0"/>
                </a:cubicBezTo>
              </a:path>
            </a:pathLst>
          </a:cu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6" name="Google Shape;606;p59"/>
          <p:cNvPicPr preferRelativeResize="0"/>
          <p:nvPr/>
        </p:nvPicPr>
        <p:blipFill rotWithShape="1">
          <a:blip r:embed="rId4">
            <a:alphaModFix/>
          </a:blip>
          <a:srcRect/>
          <a:stretch/>
        </p:blipFill>
        <p:spPr>
          <a:xfrm>
            <a:off x="6727675" y="2417375"/>
            <a:ext cx="2343650" cy="644675"/>
          </a:xfrm>
          <a:prstGeom prst="rect">
            <a:avLst/>
          </a:prstGeom>
          <a:noFill/>
          <a:ln>
            <a:noFill/>
          </a:ln>
        </p:spPr>
      </p:pic>
      <p:sp>
        <p:nvSpPr>
          <p:cNvPr id="607" name="Google Shape;607;p59"/>
          <p:cNvSpPr txBox="1"/>
          <p:nvPr/>
        </p:nvSpPr>
        <p:spPr>
          <a:xfrm>
            <a:off x="6990000" y="1704575"/>
            <a:ext cx="19233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0000"/>
                </a:solidFill>
                <a:latin typeface="Lato"/>
                <a:ea typeface="Lato"/>
                <a:cs typeface="Lato"/>
                <a:sym typeface="Lato"/>
              </a:rPr>
              <a:t>“</a:t>
            </a:r>
            <a:r>
              <a:rPr lang="en" sz="1600" b="0" i="1" u="none" strike="noStrike" cap="none">
                <a:solidFill>
                  <a:srgbClr val="000000"/>
                </a:solidFill>
                <a:latin typeface="Lato"/>
                <a:ea typeface="Lato"/>
                <a:cs typeface="Lato"/>
                <a:sym typeface="Lato"/>
              </a:rPr>
              <a:t>Learning rate</a:t>
            </a:r>
            <a:r>
              <a:rPr lang="en" sz="1600" b="0" i="0" u="none" strike="noStrike" cap="none">
                <a:solidFill>
                  <a:srgbClr val="000000"/>
                </a:solidFill>
                <a:latin typeface="Lato"/>
                <a:ea typeface="Lato"/>
                <a:cs typeface="Lato"/>
                <a:sym typeface="Lato"/>
              </a:rPr>
              <a:t>”</a:t>
            </a:r>
            <a:endParaRPr sz="1600" b="0" i="0" u="none" strike="noStrike" cap="none">
              <a:solidFill>
                <a:srgbClr val="000000"/>
              </a:solidFill>
              <a:latin typeface="Lato"/>
              <a:ea typeface="Lato"/>
              <a:cs typeface="Lato"/>
              <a:sym typeface="Lato"/>
            </a:endParaRPr>
          </a:p>
        </p:txBody>
      </p:sp>
      <p:cxnSp>
        <p:nvCxnSpPr>
          <p:cNvPr id="608" name="Google Shape;608;p59"/>
          <p:cNvCxnSpPr/>
          <p:nvPr/>
        </p:nvCxnSpPr>
        <p:spPr>
          <a:xfrm flipH="1">
            <a:off x="7898900" y="2065475"/>
            <a:ext cx="7800" cy="530400"/>
          </a:xfrm>
          <a:prstGeom prst="straightConnector1">
            <a:avLst/>
          </a:prstGeom>
          <a:noFill/>
          <a:ln w="9525" cap="flat" cmpd="sng">
            <a:solidFill>
              <a:schemeClr val="dk2"/>
            </a:solidFill>
            <a:prstDash val="solid"/>
            <a:round/>
            <a:headEnd type="none" w="sm" len="sm"/>
            <a:tailEnd type="triangle" w="med" len="med"/>
          </a:ln>
        </p:spPr>
      </p:cxnSp>
      <p:sp>
        <p:nvSpPr>
          <p:cNvPr id="2" name="Slide Number Placeholder 1">
            <a:extLst>
              <a:ext uri="{FF2B5EF4-FFF2-40B4-BE49-F238E27FC236}">
                <a16:creationId xmlns:a16="http://schemas.microsoft.com/office/drawing/2014/main" id="{EA4BA1CD-C534-B7DA-DDDA-7E07A2DB0BD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60"/>
          <p:cNvSpPr txBox="1">
            <a:spLocks noGrp="1"/>
          </p:cNvSpPr>
          <p:nvPr>
            <p:ph type="title"/>
          </p:nvPr>
        </p:nvSpPr>
        <p:spPr>
          <a:xfrm>
            <a:off x="727650" y="947675"/>
            <a:ext cx="135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614" name="Google Shape;614;p60"/>
          <p:cNvPicPr preferRelativeResize="0"/>
          <p:nvPr/>
        </p:nvPicPr>
        <p:blipFill rotWithShape="1">
          <a:blip r:embed="rId3">
            <a:alphaModFix/>
          </a:blip>
          <a:srcRect/>
          <a:stretch/>
        </p:blipFill>
        <p:spPr>
          <a:xfrm>
            <a:off x="365760" y="731520"/>
            <a:ext cx="5989320" cy="4355869"/>
          </a:xfrm>
          <a:prstGeom prst="rect">
            <a:avLst/>
          </a:prstGeom>
          <a:noFill/>
          <a:ln>
            <a:noFill/>
          </a:ln>
        </p:spPr>
      </p:pic>
      <p:pic>
        <p:nvPicPr>
          <p:cNvPr id="615" name="Google Shape;615;p60"/>
          <p:cNvPicPr preferRelativeResize="0"/>
          <p:nvPr/>
        </p:nvPicPr>
        <p:blipFill rotWithShape="1">
          <a:blip r:embed="rId4">
            <a:alphaModFix/>
          </a:blip>
          <a:srcRect/>
          <a:stretch/>
        </p:blipFill>
        <p:spPr>
          <a:xfrm>
            <a:off x="6727675" y="2417375"/>
            <a:ext cx="2343650" cy="644675"/>
          </a:xfrm>
          <a:prstGeom prst="rect">
            <a:avLst/>
          </a:prstGeom>
          <a:noFill/>
          <a:ln>
            <a:noFill/>
          </a:ln>
        </p:spPr>
      </p:pic>
      <p:sp>
        <p:nvSpPr>
          <p:cNvPr id="2" name="Slide Number Placeholder 1">
            <a:extLst>
              <a:ext uri="{FF2B5EF4-FFF2-40B4-BE49-F238E27FC236}">
                <a16:creationId xmlns:a16="http://schemas.microsoft.com/office/drawing/2014/main" id="{284825E1-7D88-25DC-4ACD-32B9B907E0C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61"/>
          <p:cNvSpPr txBox="1">
            <a:spLocks noGrp="1"/>
          </p:cNvSpPr>
          <p:nvPr>
            <p:ph type="title"/>
          </p:nvPr>
        </p:nvSpPr>
        <p:spPr>
          <a:xfrm>
            <a:off x="727650" y="947675"/>
            <a:ext cx="135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621" name="Google Shape;621;p61"/>
          <p:cNvPicPr preferRelativeResize="0"/>
          <p:nvPr/>
        </p:nvPicPr>
        <p:blipFill rotWithShape="1">
          <a:blip r:embed="rId3">
            <a:alphaModFix/>
          </a:blip>
          <a:srcRect/>
          <a:stretch/>
        </p:blipFill>
        <p:spPr>
          <a:xfrm>
            <a:off x="365760" y="731520"/>
            <a:ext cx="5989320" cy="4339953"/>
          </a:xfrm>
          <a:prstGeom prst="rect">
            <a:avLst/>
          </a:prstGeom>
          <a:noFill/>
          <a:ln>
            <a:noFill/>
          </a:ln>
        </p:spPr>
      </p:pic>
      <p:pic>
        <p:nvPicPr>
          <p:cNvPr id="622" name="Google Shape;622;p61"/>
          <p:cNvPicPr preferRelativeResize="0"/>
          <p:nvPr/>
        </p:nvPicPr>
        <p:blipFill rotWithShape="1">
          <a:blip r:embed="rId4">
            <a:alphaModFix/>
          </a:blip>
          <a:srcRect/>
          <a:stretch/>
        </p:blipFill>
        <p:spPr>
          <a:xfrm>
            <a:off x="6727675" y="2417375"/>
            <a:ext cx="2343650" cy="644675"/>
          </a:xfrm>
          <a:prstGeom prst="rect">
            <a:avLst/>
          </a:prstGeom>
          <a:noFill/>
          <a:ln>
            <a:noFill/>
          </a:ln>
        </p:spPr>
      </p:pic>
      <p:sp>
        <p:nvSpPr>
          <p:cNvPr id="2" name="Slide Number Placeholder 1">
            <a:extLst>
              <a:ext uri="{FF2B5EF4-FFF2-40B4-BE49-F238E27FC236}">
                <a16:creationId xmlns:a16="http://schemas.microsoft.com/office/drawing/2014/main" id="{5D241BB8-77E1-FE0E-4D22-5B0EBA1433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62"/>
          <p:cNvSpPr txBox="1">
            <a:spLocks noGrp="1"/>
          </p:cNvSpPr>
          <p:nvPr>
            <p:ph type="title"/>
          </p:nvPr>
        </p:nvSpPr>
        <p:spPr>
          <a:xfrm>
            <a:off x="727650" y="947675"/>
            <a:ext cx="135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pic>
        <p:nvPicPr>
          <p:cNvPr id="628" name="Google Shape;628;p62"/>
          <p:cNvPicPr preferRelativeResize="0"/>
          <p:nvPr/>
        </p:nvPicPr>
        <p:blipFill rotWithShape="1">
          <a:blip r:embed="rId3">
            <a:alphaModFix/>
          </a:blip>
          <a:srcRect/>
          <a:stretch/>
        </p:blipFill>
        <p:spPr>
          <a:xfrm>
            <a:off x="365760" y="731520"/>
            <a:ext cx="5989320" cy="4339953"/>
          </a:xfrm>
          <a:prstGeom prst="rect">
            <a:avLst/>
          </a:prstGeom>
          <a:noFill/>
          <a:ln>
            <a:noFill/>
          </a:ln>
        </p:spPr>
      </p:pic>
      <p:sp>
        <p:nvSpPr>
          <p:cNvPr id="629" name="Google Shape;629;p62"/>
          <p:cNvSpPr txBox="1"/>
          <p:nvPr/>
        </p:nvSpPr>
        <p:spPr>
          <a:xfrm>
            <a:off x="5684950" y="3239350"/>
            <a:ext cx="2727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Lato"/>
                <a:ea typeface="Lato"/>
                <a:cs typeface="Lato"/>
                <a:sym typeface="Lato"/>
              </a:rPr>
              <a:t>Converges to local minima</a:t>
            </a:r>
            <a:endParaRPr sz="1400" b="0" i="0" u="none" strike="noStrike" cap="none">
              <a:solidFill>
                <a:srgbClr val="000000"/>
              </a:solidFill>
              <a:latin typeface="Lato"/>
              <a:ea typeface="Lato"/>
              <a:cs typeface="Lato"/>
              <a:sym typeface="Lato"/>
            </a:endParaRPr>
          </a:p>
        </p:txBody>
      </p:sp>
      <p:sp>
        <p:nvSpPr>
          <p:cNvPr id="630" name="Google Shape;630;p62"/>
          <p:cNvSpPr/>
          <p:nvPr/>
        </p:nvSpPr>
        <p:spPr>
          <a:xfrm>
            <a:off x="4602075" y="3579400"/>
            <a:ext cx="1313450" cy="294100"/>
          </a:xfrm>
          <a:custGeom>
            <a:avLst/>
            <a:gdLst/>
            <a:ahLst/>
            <a:cxnLst/>
            <a:rect l="l" t="t" r="r" b="b"/>
            <a:pathLst>
              <a:path w="52538" h="11764" extrusionOk="0">
                <a:moveTo>
                  <a:pt x="52538" y="0"/>
                </a:moveTo>
                <a:cubicBezTo>
                  <a:pt x="48461" y="1938"/>
                  <a:pt x="36830" y="11095"/>
                  <a:pt x="28074" y="11630"/>
                </a:cubicBezTo>
                <a:cubicBezTo>
                  <a:pt x="19318" y="12165"/>
                  <a:pt x="4679" y="4612"/>
                  <a:pt x="0" y="3208"/>
                </a:cubicBezTo>
              </a:path>
            </a:pathLst>
          </a:cu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1" name="Google Shape;631;p62"/>
          <p:cNvPicPr preferRelativeResize="0"/>
          <p:nvPr/>
        </p:nvPicPr>
        <p:blipFill rotWithShape="1">
          <a:blip r:embed="rId4">
            <a:alphaModFix/>
          </a:blip>
          <a:srcRect/>
          <a:stretch/>
        </p:blipFill>
        <p:spPr>
          <a:xfrm>
            <a:off x="6727675" y="2417375"/>
            <a:ext cx="2343650" cy="644675"/>
          </a:xfrm>
          <a:prstGeom prst="rect">
            <a:avLst/>
          </a:prstGeom>
          <a:noFill/>
          <a:ln>
            <a:noFill/>
          </a:ln>
        </p:spPr>
      </p:pic>
      <p:sp>
        <p:nvSpPr>
          <p:cNvPr id="2" name="Slide Number Placeholder 1">
            <a:extLst>
              <a:ext uri="{FF2B5EF4-FFF2-40B4-BE49-F238E27FC236}">
                <a16:creationId xmlns:a16="http://schemas.microsoft.com/office/drawing/2014/main" id="{6286A175-EC25-93C4-0136-1EA64A4F18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pic>
        <p:nvPicPr>
          <p:cNvPr id="671" name="Google Shape;671;p64"/>
          <p:cNvPicPr preferRelativeResize="0"/>
          <p:nvPr/>
        </p:nvPicPr>
        <p:blipFill rotWithShape="1">
          <a:blip r:embed="rId3">
            <a:alphaModFix/>
          </a:blip>
          <a:srcRect/>
          <a:stretch/>
        </p:blipFill>
        <p:spPr>
          <a:xfrm>
            <a:off x="3076450" y="1273325"/>
            <a:ext cx="5676525" cy="3231675"/>
          </a:xfrm>
          <a:prstGeom prst="rect">
            <a:avLst/>
          </a:prstGeom>
          <a:noFill/>
          <a:ln>
            <a:noFill/>
          </a:ln>
        </p:spPr>
      </p:pic>
      <p:sp>
        <p:nvSpPr>
          <p:cNvPr id="672" name="Google Shape;672;p64"/>
          <p:cNvSpPr txBox="1">
            <a:spLocks noGrp="1"/>
          </p:cNvSpPr>
          <p:nvPr>
            <p:ph type="title"/>
          </p:nvPr>
        </p:nvSpPr>
        <p:spPr>
          <a:xfrm>
            <a:off x="727650" y="847400"/>
            <a:ext cx="1297800" cy="535200"/>
          </a:xfrm>
          <a:prstGeom prst="rect">
            <a:avLst/>
          </a:prstGeom>
          <a:solidFill>
            <a:schemeClr val="lt1"/>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 </a:t>
            </a:r>
            <a:endParaRPr/>
          </a:p>
        </p:txBody>
      </p:sp>
      <p:sp>
        <p:nvSpPr>
          <p:cNvPr id="673" name="Google Shape;673;p64"/>
          <p:cNvSpPr txBox="1"/>
          <p:nvPr/>
        </p:nvSpPr>
        <p:spPr>
          <a:xfrm>
            <a:off x="245925" y="847400"/>
            <a:ext cx="3639600" cy="969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 sz="1700" b="0" i="0" u="none" strike="noStrike" cap="none">
                <a:solidFill>
                  <a:srgbClr val="000000"/>
                </a:solidFill>
                <a:latin typeface="Lato"/>
                <a:ea typeface="Lato"/>
                <a:cs typeface="Lato"/>
                <a:sym typeface="Lato"/>
              </a:rPr>
              <a:t>A “real” loss landscape:</a:t>
            </a:r>
            <a:endParaRPr sz="1700" b="0" i="0" u="none" strike="noStrike" cap="none">
              <a:solidFill>
                <a:srgbClr val="000000"/>
              </a:solidFill>
              <a:latin typeface="Lato"/>
              <a:ea typeface="Lato"/>
              <a:cs typeface="Lato"/>
              <a:sym typeface="Lato"/>
            </a:endParaRPr>
          </a:p>
          <a:p>
            <a:pPr marL="457200" marR="0" lvl="0" indent="-336550" algn="l" rtl="0">
              <a:lnSpc>
                <a:spcPct val="100000"/>
              </a:lnSpc>
              <a:spcBef>
                <a:spcPts val="0"/>
              </a:spcBef>
              <a:spcAft>
                <a:spcPts val="0"/>
              </a:spcAft>
              <a:buClr>
                <a:srgbClr val="000000"/>
              </a:buClr>
              <a:buSzPts val="1700"/>
              <a:buFont typeface="Lato"/>
              <a:buChar char="-"/>
            </a:pPr>
            <a:r>
              <a:rPr lang="en" sz="1700" b="0" i="0" u="none" strike="noStrike" cap="none">
                <a:solidFill>
                  <a:srgbClr val="000000"/>
                </a:solidFill>
                <a:latin typeface="Lato"/>
                <a:ea typeface="Lato"/>
                <a:cs typeface="Lato"/>
                <a:sym typeface="Lato"/>
              </a:rPr>
              <a:t>Many (many many) local minima</a:t>
            </a:r>
            <a:endParaRPr sz="1700" b="0" i="0" u="none" strike="noStrike" cap="none">
              <a:solidFill>
                <a:srgbClr val="000000"/>
              </a:solidFill>
              <a:latin typeface="Lato"/>
              <a:ea typeface="Lato"/>
              <a:cs typeface="Lato"/>
              <a:sym typeface="Lato"/>
            </a:endParaRPr>
          </a:p>
          <a:p>
            <a:pPr marL="457200" marR="0" lvl="0" indent="-336550" algn="l" rtl="0">
              <a:lnSpc>
                <a:spcPct val="100000"/>
              </a:lnSpc>
              <a:spcBef>
                <a:spcPts val="0"/>
              </a:spcBef>
              <a:spcAft>
                <a:spcPts val="0"/>
              </a:spcAft>
              <a:buClr>
                <a:srgbClr val="000000"/>
              </a:buClr>
              <a:buSzPts val="1700"/>
              <a:buFont typeface="Lato"/>
              <a:buChar char="-"/>
            </a:pPr>
            <a:r>
              <a:rPr lang="en" sz="1700" b="0" i="0" u="none" strike="noStrike" cap="none">
                <a:solidFill>
                  <a:srgbClr val="000000"/>
                </a:solidFill>
                <a:latin typeface="Lato"/>
                <a:ea typeface="Lato"/>
                <a:cs typeface="Lato"/>
                <a:sym typeface="Lato"/>
              </a:rPr>
              <a:t>Saddle points</a:t>
            </a:r>
            <a:endParaRPr sz="1700" b="0" i="0" u="none" strike="noStrike" cap="none">
              <a:solidFill>
                <a:srgbClr val="000000"/>
              </a:solidFill>
              <a:latin typeface="Lato"/>
              <a:ea typeface="Lato"/>
              <a:cs typeface="Lato"/>
              <a:sym typeface="Lato"/>
            </a:endParaRPr>
          </a:p>
        </p:txBody>
      </p:sp>
      <p:sp>
        <p:nvSpPr>
          <p:cNvPr id="674" name="Google Shape;674;p64"/>
          <p:cNvSpPr txBox="1"/>
          <p:nvPr/>
        </p:nvSpPr>
        <p:spPr>
          <a:xfrm>
            <a:off x="3717063" y="4391175"/>
            <a:ext cx="4395300" cy="307746"/>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800" b="0" i="1" u="none" strike="noStrike" cap="none" dirty="0">
                <a:solidFill>
                  <a:srgbClr val="000000"/>
                </a:solidFill>
                <a:latin typeface="Lato"/>
                <a:ea typeface="Lato"/>
                <a:cs typeface="Lato"/>
                <a:sym typeface="Lato"/>
              </a:rPr>
              <a:t>http://www.telesens.co/2019/01/16/neural-network-loss-visualization/</a:t>
            </a:r>
            <a:endParaRPr sz="800" b="0" i="1"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06EF8E44-CA19-C0B4-D1E8-C17C7E4241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g253186c61bb_0_17"/>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Backprop: Efficient NN GD</a:t>
            </a:r>
            <a:endParaRPr/>
          </a:p>
        </p:txBody>
      </p:sp>
      <p:sp>
        <p:nvSpPr>
          <p:cNvPr id="653" name="Google Shape;653;g253186c61bb_0_17"/>
          <p:cNvSpPr txBox="1">
            <a:spLocks noGrp="1"/>
          </p:cNvSpPr>
          <p:nvPr>
            <p:ph type="body" idx="1"/>
          </p:nvPr>
        </p:nvSpPr>
        <p:spPr>
          <a:xfrm>
            <a:off x="729450" y="2078875"/>
            <a:ext cx="7688700" cy="2874000"/>
          </a:xfrm>
          <a:prstGeom prst="rect">
            <a:avLst/>
          </a:prstGeom>
        </p:spPr>
        <p:txBody>
          <a:bodyPr spcFirstLastPara="1" wrap="square" lIns="91425" tIns="91425" rIns="91425" bIns="91425" anchor="t" anchorCtr="0">
            <a:normAutofit lnSpcReduction="10000"/>
          </a:bodyPr>
          <a:lstStyle/>
          <a:p>
            <a:pPr marL="457200" lvl="0" indent="-330200" algn="l" rtl="0">
              <a:spcBef>
                <a:spcPts val="0"/>
              </a:spcBef>
              <a:spcAft>
                <a:spcPts val="0"/>
              </a:spcAft>
              <a:buSzPts val="1600"/>
              <a:buChar char="-"/>
            </a:pPr>
            <a:r>
              <a:rPr lang="en" sz="1600"/>
              <a:t>Goal: change optimization from                   to  </a:t>
            </a:r>
            <a:endParaRPr sz="1600"/>
          </a:p>
          <a:p>
            <a:pPr marL="457200" lvl="0" indent="-330200" algn="l" rtl="0">
              <a:spcBef>
                <a:spcPts val="0"/>
              </a:spcBef>
              <a:spcAft>
                <a:spcPts val="0"/>
              </a:spcAft>
              <a:buSzPts val="1600"/>
              <a:buChar char="-"/>
            </a:pPr>
            <a:r>
              <a:rPr lang="en" sz="1600"/>
              <a:t>Recall an MLP:</a:t>
            </a:r>
            <a:endParaRPr sz="1600"/>
          </a:p>
          <a:p>
            <a:pPr marL="0" lvl="0" indent="0" algn="l" rtl="0">
              <a:spcBef>
                <a:spcPts val="0"/>
              </a:spcBef>
              <a:spcAft>
                <a:spcPts val="0"/>
              </a:spcAft>
              <a:buNone/>
            </a:pPr>
            <a:endParaRPr sz="1600"/>
          </a:p>
          <a:p>
            <a:pPr marL="0" lvl="0" indent="0" algn="l" rtl="0">
              <a:spcBef>
                <a:spcPts val="0"/>
              </a:spcBef>
              <a:spcAft>
                <a:spcPts val="0"/>
              </a:spcAft>
              <a:buNone/>
            </a:pPr>
            <a:endParaRPr sz="1600"/>
          </a:p>
          <a:p>
            <a:pPr marL="457200" lvl="0" indent="0" algn="l" rtl="0">
              <a:spcBef>
                <a:spcPts val="0"/>
              </a:spcBef>
              <a:spcAft>
                <a:spcPts val="0"/>
              </a:spcAft>
              <a:buNone/>
            </a:pPr>
            <a:endParaRPr sz="1600"/>
          </a:p>
          <a:p>
            <a:pPr marL="0" lvl="0" indent="0" algn="l" rtl="0">
              <a:spcBef>
                <a:spcPts val="0"/>
              </a:spcBef>
              <a:spcAft>
                <a:spcPts val="0"/>
              </a:spcAft>
              <a:buNone/>
            </a:pPr>
            <a:endParaRPr sz="1600"/>
          </a:p>
          <a:p>
            <a:pPr marL="0" lvl="0" indent="0" algn="l" rtl="0">
              <a:spcBef>
                <a:spcPts val="0"/>
              </a:spcBef>
              <a:spcAft>
                <a:spcPts val="0"/>
              </a:spcAft>
              <a:buNone/>
            </a:pPr>
            <a:endParaRPr sz="1600"/>
          </a:p>
          <a:p>
            <a:pPr marL="0" lvl="0" indent="0" algn="l" rtl="0">
              <a:spcBef>
                <a:spcPts val="0"/>
              </a:spcBef>
              <a:spcAft>
                <a:spcPts val="0"/>
              </a:spcAft>
              <a:buNone/>
            </a:pPr>
            <a:endParaRPr sz="1600"/>
          </a:p>
          <a:p>
            <a:pPr marL="457200" lvl="0" indent="-330200" algn="l" rtl="0">
              <a:spcBef>
                <a:spcPts val="0"/>
              </a:spcBef>
              <a:spcAft>
                <a:spcPts val="0"/>
              </a:spcAft>
              <a:buSzPts val="1600"/>
              <a:buChar char="-"/>
            </a:pPr>
            <a:r>
              <a:rPr lang="en" sz="1600"/>
              <a:t>Use the chain rule to compute the derivatives from output to input</a:t>
            </a:r>
            <a:endParaRPr sz="1600"/>
          </a:p>
          <a:p>
            <a:pPr marL="914400" lvl="0" indent="0" algn="l" rtl="0">
              <a:spcBef>
                <a:spcPts val="0"/>
              </a:spcBef>
              <a:spcAft>
                <a:spcPts val="0"/>
              </a:spcAft>
              <a:buNone/>
            </a:pPr>
            <a:r>
              <a:rPr lang="en" sz="1600"/>
              <a:t>“Backpropagation of errors”</a:t>
            </a:r>
            <a:endParaRPr sz="1600"/>
          </a:p>
        </p:txBody>
      </p:sp>
      <p:pic>
        <p:nvPicPr>
          <p:cNvPr id="654" name="Google Shape;654;g253186c61bb_0_17"/>
          <p:cNvPicPr preferRelativeResize="0"/>
          <p:nvPr/>
        </p:nvPicPr>
        <p:blipFill>
          <a:blip r:embed="rId3">
            <a:alphaModFix/>
          </a:blip>
          <a:stretch>
            <a:fillRect/>
          </a:stretch>
        </p:blipFill>
        <p:spPr>
          <a:xfrm>
            <a:off x="5058051" y="2224050"/>
            <a:ext cx="475800" cy="194417"/>
          </a:xfrm>
          <a:prstGeom prst="rect">
            <a:avLst/>
          </a:prstGeom>
          <a:noFill/>
          <a:ln>
            <a:noFill/>
          </a:ln>
        </p:spPr>
      </p:pic>
      <p:pic>
        <p:nvPicPr>
          <p:cNvPr id="655" name="Google Shape;655;g253186c61bb_0_17"/>
          <p:cNvPicPr preferRelativeResize="0"/>
          <p:nvPr/>
        </p:nvPicPr>
        <p:blipFill>
          <a:blip r:embed="rId4">
            <a:alphaModFix/>
          </a:blip>
          <a:stretch>
            <a:fillRect/>
          </a:stretch>
        </p:blipFill>
        <p:spPr>
          <a:xfrm>
            <a:off x="1912988" y="2747300"/>
            <a:ext cx="5318024" cy="352650"/>
          </a:xfrm>
          <a:prstGeom prst="rect">
            <a:avLst/>
          </a:prstGeom>
          <a:noFill/>
          <a:ln>
            <a:noFill/>
          </a:ln>
        </p:spPr>
      </p:pic>
      <p:pic>
        <p:nvPicPr>
          <p:cNvPr id="656" name="Google Shape;656;g253186c61bb_0_17"/>
          <p:cNvPicPr preferRelativeResize="0"/>
          <p:nvPr/>
        </p:nvPicPr>
        <p:blipFill>
          <a:blip r:embed="rId5">
            <a:alphaModFix/>
          </a:blip>
          <a:stretch>
            <a:fillRect/>
          </a:stretch>
        </p:blipFill>
        <p:spPr>
          <a:xfrm>
            <a:off x="1204438" y="3541975"/>
            <a:ext cx="1379550" cy="313250"/>
          </a:xfrm>
          <a:prstGeom prst="rect">
            <a:avLst/>
          </a:prstGeom>
          <a:noFill/>
          <a:ln>
            <a:noFill/>
          </a:ln>
        </p:spPr>
      </p:pic>
      <p:pic>
        <p:nvPicPr>
          <p:cNvPr id="657" name="Google Shape;657;g253186c61bb_0_17"/>
          <p:cNvPicPr preferRelativeResize="0"/>
          <p:nvPr/>
        </p:nvPicPr>
        <p:blipFill>
          <a:blip r:embed="rId6">
            <a:alphaModFix/>
          </a:blip>
          <a:stretch>
            <a:fillRect/>
          </a:stretch>
        </p:blipFill>
        <p:spPr>
          <a:xfrm>
            <a:off x="3404435" y="3431000"/>
            <a:ext cx="1234710" cy="535200"/>
          </a:xfrm>
          <a:prstGeom prst="rect">
            <a:avLst/>
          </a:prstGeom>
          <a:noFill/>
          <a:ln w="9525" cap="flat" cmpd="sng">
            <a:solidFill>
              <a:srgbClr val="FF0000"/>
            </a:solidFill>
            <a:prstDash val="solid"/>
            <a:round/>
            <a:headEnd type="none" w="sm" len="sm"/>
            <a:tailEnd type="none" w="sm" len="sm"/>
          </a:ln>
        </p:spPr>
      </p:pic>
      <p:pic>
        <p:nvPicPr>
          <p:cNvPr id="658" name="Google Shape;658;g253186c61bb_0_17"/>
          <p:cNvPicPr preferRelativeResize="0"/>
          <p:nvPr/>
        </p:nvPicPr>
        <p:blipFill>
          <a:blip r:embed="rId7">
            <a:alphaModFix/>
          </a:blip>
          <a:stretch>
            <a:fillRect/>
          </a:stretch>
        </p:blipFill>
        <p:spPr>
          <a:xfrm>
            <a:off x="5459598" y="3431000"/>
            <a:ext cx="2483565" cy="535200"/>
          </a:xfrm>
          <a:prstGeom prst="rect">
            <a:avLst/>
          </a:prstGeom>
          <a:noFill/>
          <a:ln>
            <a:noFill/>
          </a:ln>
        </p:spPr>
      </p:pic>
      <p:cxnSp>
        <p:nvCxnSpPr>
          <p:cNvPr id="659" name="Google Shape;659;g253186c61bb_0_17"/>
          <p:cNvCxnSpPr/>
          <p:nvPr/>
        </p:nvCxnSpPr>
        <p:spPr>
          <a:xfrm flipH="1">
            <a:off x="1810200" y="3133250"/>
            <a:ext cx="475800" cy="332400"/>
          </a:xfrm>
          <a:prstGeom prst="straightConnector1">
            <a:avLst/>
          </a:prstGeom>
          <a:noFill/>
          <a:ln w="19050" cap="flat" cmpd="sng">
            <a:solidFill>
              <a:schemeClr val="dk2"/>
            </a:solidFill>
            <a:prstDash val="solid"/>
            <a:round/>
            <a:headEnd type="none" w="med" len="med"/>
            <a:tailEnd type="stealth" w="med" len="med"/>
          </a:ln>
        </p:spPr>
      </p:cxnSp>
      <p:cxnSp>
        <p:nvCxnSpPr>
          <p:cNvPr id="660" name="Google Shape;660;g253186c61bb_0_17"/>
          <p:cNvCxnSpPr/>
          <p:nvPr/>
        </p:nvCxnSpPr>
        <p:spPr>
          <a:xfrm rot="10800000" flipH="1">
            <a:off x="2655013" y="3697175"/>
            <a:ext cx="564000" cy="1500"/>
          </a:xfrm>
          <a:prstGeom prst="straightConnector1">
            <a:avLst/>
          </a:prstGeom>
          <a:noFill/>
          <a:ln w="19050" cap="flat" cmpd="sng">
            <a:solidFill>
              <a:schemeClr val="dk2"/>
            </a:solidFill>
            <a:prstDash val="solid"/>
            <a:round/>
            <a:headEnd type="none" w="med" len="med"/>
            <a:tailEnd type="stealth" w="med" len="med"/>
          </a:ln>
        </p:spPr>
      </p:cxnSp>
      <p:cxnSp>
        <p:nvCxnSpPr>
          <p:cNvPr id="661" name="Google Shape;661;g253186c61bb_0_17"/>
          <p:cNvCxnSpPr/>
          <p:nvPr/>
        </p:nvCxnSpPr>
        <p:spPr>
          <a:xfrm rot="10800000" flipH="1">
            <a:off x="4767363" y="3697850"/>
            <a:ext cx="564000" cy="1500"/>
          </a:xfrm>
          <a:prstGeom prst="straightConnector1">
            <a:avLst/>
          </a:prstGeom>
          <a:noFill/>
          <a:ln w="19050" cap="flat" cmpd="sng">
            <a:solidFill>
              <a:schemeClr val="dk2"/>
            </a:solidFill>
            <a:prstDash val="solid"/>
            <a:round/>
            <a:headEnd type="none" w="med" len="med"/>
            <a:tailEnd type="stealth" w="med" len="med"/>
          </a:ln>
        </p:spPr>
      </p:cxnSp>
      <p:cxnSp>
        <p:nvCxnSpPr>
          <p:cNvPr id="662" name="Google Shape;662;g253186c61bb_0_17"/>
          <p:cNvCxnSpPr/>
          <p:nvPr/>
        </p:nvCxnSpPr>
        <p:spPr>
          <a:xfrm rot="10800000">
            <a:off x="6999000" y="3138125"/>
            <a:ext cx="544500" cy="235800"/>
          </a:xfrm>
          <a:prstGeom prst="straightConnector1">
            <a:avLst/>
          </a:prstGeom>
          <a:noFill/>
          <a:ln w="19050" cap="flat" cmpd="sng">
            <a:solidFill>
              <a:schemeClr val="dk2"/>
            </a:solidFill>
            <a:prstDash val="solid"/>
            <a:round/>
            <a:headEnd type="none" w="med" len="med"/>
            <a:tailEnd type="stealth" w="med" len="med"/>
          </a:ln>
        </p:spPr>
      </p:cxnSp>
      <p:pic>
        <p:nvPicPr>
          <p:cNvPr id="663" name="Google Shape;663;g253186c61bb_0_17"/>
          <p:cNvPicPr preferRelativeResize="0"/>
          <p:nvPr/>
        </p:nvPicPr>
        <p:blipFill>
          <a:blip r:embed="rId8">
            <a:alphaModFix/>
          </a:blip>
          <a:stretch>
            <a:fillRect/>
          </a:stretch>
        </p:blipFill>
        <p:spPr>
          <a:xfrm>
            <a:off x="4126625" y="2203350"/>
            <a:ext cx="610761" cy="235800"/>
          </a:xfrm>
          <a:prstGeom prst="rect">
            <a:avLst/>
          </a:prstGeom>
          <a:noFill/>
          <a:ln>
            <a:noFill/>
          </a:ln>
        </p:spPr>
      </p:pic>
      <p:pic>
        <p:nvPicPr>
          <p:cNvPr id="664" name="Google Shape;664;g253186c61bb_0_17"/>
          <p:cNvPicPr preferRelativeResize="0"/>
          <p:nvPr/>
        </p:nvPicPr>
        <p:blipFill>
          <a:blip r:embed="rId9">
            <a:alphaModFix/>
          </a:blip>
          <a:stretch>
            <a:fillRect/>
          </a:stretch>
        </p:blipFill>
        <p:spPr>
          <a:xfrm>
            <a:off x="4048350" y="457596"/>
            <a:ext cx="5017374" cy="861058"/>
          </a:xfrm>
          <a:prstGeom prst="rect">
            <a:avLst/>
          </a:prstGeom>
          <a:noFill/>
          <a:ln w="9525" cap="flat" cmpd="sng">
            <a:solidFill>
              <a:schemeClr val="dk2"/>
            </a:solidFill>
            <a:prstDash val="solid"/>
            <a:round/>
            <a:headEnd type="none" w="sm" len="sm"/>
            <a:tailEnd type="none" w="sm" len="sm"/>
          </a:ln>
        </p:spPr>
      </p:pic>
      <p:cxnSp>
        <p:nvCxnSpPr>
          <p:cNvPr id="665" name="Google Shape;665;g253186c61bb_0_17"/>
          <p:cNvCxnSpPr/>
          <p:nvPr/>
        </p:nvCxnSpPr>
        <p:spPr>
          <a:xfrm rot="10800000" flipH="1">
            <a:off x="4333737" y="1476754"/>
            <a:ext cx="2055600" cy="1861800"/>
          </a:xfrm>
          <a:prstGeom prst="straightConnector1">
            <a:avLst/>
          </a:prstGeom>
          <a:noFill/>
          <a:ln w="9525" cap="flat" cmpd="sng">
            <a:solidFill>
              <a:schemeClr val="accent3"/>
            </a:solidFill>
            <a:prstDash val="solid"/>
            <a:round/>
            <a:headEnd type="none" w="med" len="med"/>
            <a:tailEnd type="stealth" w="med" len="med"/>
          </a:ln>
        </p:spPr>
      </p:cxnSp>
      <p:sp>
        <p:nvSpPr>
          <p:cNvPr id="666" name="Google Shape;666;g253186c61bb_0_17"/>
          <p:cNvSpPr txBox="1"/>
          <p:nvPr/>
        </p:nvSpPr>
        <p:spPr>
          <a:xfrm>
            <a:off x="7086200" y="1371000"/>
            <a:ext cx="1949700" cy="31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i="1">
                <a:solidFill>
                  <a:schemeClr val="accent1"/>
                </a:solidFill>
                <a:latin typeface="Lato"/>
                <a:ea typeface="Lato"/>
                <a:cs typeface="Lato"/>
                <a:sym typeface="Lato"/>
              </a:rPr>
              <a:t>Apologies for different notation</a:t>
            </a:r>
            <a:endParaRPr sz="900" i="1">
              <a:solidFill>
                <a:schemeClr val="accent1"/>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32D6B9E5-2BD5-76A5-856B-25A5617F54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11700" y="92098"/>
            <a:ext cx="8520600" cy="604845"/>
          </a:xfrm>
          <a:prstGeom prst="rect">
            <a:avLst/>
          </a:prstGeom>
        </p:spPr>
        <p:txBody>
          <a:bodyPr vert="horz" wrap="square" lIns="0" tIns="141795" rIns="0" bIns="0" rtlCol="0">
            <a:spAutoFit/>
          </a:bodyPr>
          <a:lstStyle/>
          <a:p>
            <a:pPr marL="2564130">
              <a:lnSpc>
                <a:spcPct val="100000"/>
              </a:lnSpc>
            </a:pPr>
            <a:r>
              <a:rPr sz="3000" spc="-5" dirty="0">
                <a:solidFill>
                  <a:schemeClr val="bg2"/>
                </a:solidFill>
              </a:rPr>
              <a:t>Automatic</a:t>
            </a:r>
            <a:r>
              <a:rPr sz="3000" spc="-45" dirty="0">
                <a:solidFill>
                  <a:schemeClr val="bg2"/>
                </a:solidFill>
              </a:rPr>
              <a:t> </a:t>
            </a:r>
            <a:r>
              <a:rPr sz="3000" spc="-5" dirty="0">
                <a:solidFill>
                  <a:schemeClr val="bg2"/>
                </a:solidFill>
              </a:rPr>
              <a:t>Differentiation</a:t>
            </a:r>
            <a:endParaRPr sz="3000" dirty="0">
              <a:solidFill>
                <a:schemeClr val="bg2"/>
              </a:solidFill>
            </a:endParaRPr>
          </a:p>
        </p:txBody>
      </p:sp>
      <p:sp>
        <p:nvSpPr>
          <p:cNvPr id="5" name="object 5"/>
          <p:cNvSpPr/>
          <p:nvPr/>
        </p:nvSpPr>
        <p:spPr>
          <a:xfrm>
            <a:off x="2414112" y="1003433"/>
            <a:ext cx="3638542" cy="857248"/>
          </a:xfrm>
          <a:prstGeom prst="rect">
            <a:avLst/>
          </a:prstGeom>
          <a:blipFill>
            <a:blip r:embed="rId3" cstate="print"/>
            <a:stretch>
              <a:fillRect/>
            </a:stretch>
          </a:blip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6" name="object 6"/>
              <p:cNvSpPr txBox="1"/>
              <p:nvPr/>
            </p:nvSpPr>
            <p:spPr>
              <a:xfrm>
                <a:off x="385012" y="2016468"/>
                <a:ext cx="4788567" cy="2238113"/>
              </a:xfrm>
              <a:prstGeom prst="rect">
                <a:avLst/>
              </a:prstGeom>
            </p:spPr>
            <p:txBody>
              <a:bodyPr vert="horz" wrap="square" lIns="0" tIns="0" rIns="0" bIns="0" rtlCol="0">
                <a:spAutoFit/>
              </a:bodyPr>
              <a:lstStyle/>
              <a:p>
                <a:pPr marL="12700">
                  <a:lnSpc>
                    <a:spcPts val="2865"/>
                  </a:lnSpc>
                </a:pPr>
                <a:r>
                  <a:rPr lang="en-US" sz="1800" dirty="0"/>
                  <a:t>PyTorch builds a </a:t>
                </a:r>
                <a:r>
                  <a:rPr lang="en-US" sz="1800" dirty="0">
                    <a:solidFill>
                      <a:srgbClr val="C00000"/>
                    </a:solidFill>
                  </a:rPr>
                  <a:t>computational graph </a:t>
                </a:r>
                <a:r>
                  <a:rPr lang="en-US" sz="1800" dirty="0"/>
                  <a:t>during the forward pass; then </a:t>
                </a:r>
                <a:r>
                  <a:rPr lang="en-US" sz="1800" dirty="0" err="1"/>
                  <a:t>loss.backward</a:t>
                </a:r>
                <a:r>
                  <a:rPr lang="en-US" sz="1800" dirty="0"/>
                  <a:t>() uses chain rule to compute analytic gradient ​exactly.</a:t>
                </a:r>
              </a:p>
              <a:p>
                <a:pPr marL="12700">
                  <a:lnSpc>
                    <a:spcPts val="2865"/>
                  </a:lnSpc>
                </a:pPr>
                <a:r>
                  <a:rPr lang="en-US" sz="1800" dirty="0"/>
                  <a:t>Example: For the function </a:t>
                </a:r>
                <a14:m>
                  <m:oMath xmlns:m="http://schemas.openxmlformats.org/officeDocument/2006/math">
                    <m:r>
                      <a:rPr lang="en-US" altLang="zh-CN" sz="1800" i="1">
                        <a:latin typeface="Cambria Math" panose="02040503050406030204" pitchFamily="18" charset="0"/>
                      </a:rPr>
                      <m:t>𝑦</m:t>
                    </m:r>
                    <m:r>
                      <a:rPr lang="en-US" altLang="zh-CN" sz="1800" i="1">
                        <a:latin typeface="Cambria Math" panose="02040503050406030204" pitchFamily="18" charset="0"/>
                      </a:rPr>
                      <m:t>=</m:t>
                    </m:r>
                    <m:sSup>
                      <m:sSupPr>
                        <m:ctrlPr>
                          <a:rPr lang="en-US" altLang="zh-CN" sz="1800" i="1">
                            <a:latin typeface="Cambria Math" panose="02040503050406030204" pitchFamily="18" charset="0"/>
                          </a:rPr>
                        </m:ctrlPr>
                      </m:sSupPr>
                      <m:e>
                        <m:r>
                          <a:rPr lang="en-US" altLang="zh-CN" sz="1800" i="1">
                            <a:latin typeface="Cambria Math" panose="02040503050406030204" pitchFamily="18" charset="0"/>
                          </a:rPr>
                          <m:t>𝑥</m:t>
                        </m:r>
                      </m:e>
                      <m:sup>
                        <m:r>
                          <a:rPr lang="en-US" altLang="zh-CN" sz="1800" i="1">
                            <a:latin typeface="Cambria Math" panose="02040503050406030204" pitchFamily="18" charset="0"/>
                          </a:rPr>
                          <m:t>2</m:t>
                        </m:r>
                      </m:sup>
                    </m:sSup>
                    <m:r>
                      <a:rPr lang="en-US" altLang="zh-CN" sz="1800" i="1">
                        <a:latin typeface="Cambria Math" panose="02040503050406030204" pitchFamily="18" charset="0"/>
                      </a:rPr>
                      <m:t>+3</m:t>
                    </m:r>
                    <m:r>
                      <a:rPr lang="en-US" altLang="zh-CN" sz="1800" i="1">
                        <a:latin typeface="Cambria Math" panose="02040503050406030204" pitchFamily="18" charset="0"/>
                      </a:rPr>
                      <m:t>𝑥</m:t>
                    </m:r>
                  </m:oMath>
                </a14:m>
                <a:r>
                  <a:rPr lang="en-US" sz="1800" dirty="0"/>
                  <a:t>, </a:t>
                </a:r>
                <a:r>
                  <a:rPr lang="en-US" sz="1800" dirty="0" err="1"/>
                  <a:t>PyTorch</a:t>
                </a:r>
                <a:r>
                  <a:rPr lang="en-US" sz="1800" dirty="0"/>
                  <a:t> computes </a:t>
                </a:r>
                <a14:m>
                  <m:oMath xmlns:m="http://schemas.openxmlformats.org/officeDocument/2006/math">
                    <m:f>
                      <m:fPr>
                        <m:ctrlPr>
                          <a:rPr lang="en-US" altLang="zh-CN" sz="1800" b="0" i="1" smtClean="0">
                            <a:latin typeface="Cambria Math" panose="02040503050406030204" pitchFamily="18" charset="0"/>
                          </a:rPr>
                        </m:ctrlPr>
                      </m:fPr>
                      <m:num>
                        <m:r>
                          <a:rPr lang="en-US" altLang="zh-CN" sz="1800" b="0" i="1" smtClean="0">
                            <a:latin typeface="Cambria Math" panose="02040503050406030204" pitchFamily="18" charset="0"/>
                          </a:rPr>
                          <m:t>𝑑𝑦</m:t>
                        </m:r>
                      </m:num>
                      <m:den>
                        <m:r>
                          <a:rPr lang="en-US" altLang="zh-CN" sz="1800" b="0" i="1" smtClean="0">
                            <a:latin typeface="Cambria Math" panose="02040503050406030204" pitchFamily="18" charset="0"/>
                          </a:rPr>
                          <m:t>𝑑𝑥</m:t>
                        </m:r>
                      </m:den>
                    </m:f>
                    <m:r>
                      <a:rPr lang="en-US" altLang="zh-CN" sz="1800" i="1">
                        <a:latin typeface="Cambria Math" panose="02040503050406030204" pitchFamily="18" charset="0"/>
                      </a:rPr>
                      <m:t>=</m:t>
                    </m:r>
                    <m:r>
                      <a:rPr lang="en-US" altLang="zh-CN" sz="1800" b="0" i="1" smtClean="0">
                        <a:latin typeface="Cambria Math" panose="02040503050406030204" pitchFamily="18" charset="0"/>
                      </a:rPr>
                      <m:t>2</m:t>
                    </m:r>
                    <m:r>
                      <a:rPr lang="en-US" altLang="zh-CN" sz="1800" b="0" i="1" smtClean="0">
                        <a:latin typeface="Cambria Math" panose="02040503050406030204" pitchFamily="18" charset="0"/>
                      </a:rPr>
                      <m:t>𝑥</m:t>
                    </m:r>
                    <m:r>
                      <a:rPr lang="en-US" altLang="zh-CN" sz="1800" i="1">
                        <a:latin typeface="Cambria Math" panose="02040503050406030204" pitchFamily="18" charset="0"/>
                      </a:rPr>
                      <m:t>+3</m:t>
                    </m:r>
                  </m:oMath>
                </a14:m>
                <a:r>
                  <a:rPr lang="en-US" sz="1800" dirty="0"/>
                  <a:t>. With </a:t>
                </a:r>
                <a14:m>
                  <m:oMath xmlns:m="http://schemas.openxmlformats.org/officeDocument/2006/math">
                    <m:r>
                      <a:rPr lang="en-US" sz="1800" b="0" i="1" smtClean="0">
                        <a:latin typeface="Cambria Math" panose="02040503050406030204" pitchFamily="18" charset="0"/>
                      </a:rPr>
                      <m:t>𝑥</m:t>
                    </m:r>
                    <m:r>
                      <a:rPr lang="en-US" sz="1800" b="0" i="1" smtClean="0">
                        <a:latin typeface="Cambria Math" panose="02040503050406030204" pitchFamily="18" charset="0"/>
                      </a:rPr>
                      <m:t>=2</m:t>
                    </m:r>
                  </m:oMath>
                </a14:m>
                <a:r>
                  <a:rPr lang="en-US" sz="1800" dirty="0"/>
                  <a:t>, </a:t>
                </a:r>
                <a14:m>
                  <m:oMath xmlns:m="http://schemas.openxmlformats.org/officeDocument/2006/math">
                    <m:r>
                      <m:rPr>
                        <m:sty m:val="p"/>
                      </m:rPr>
                      <a:rPr lang="en-US" altLang="zh-CN" sz="1800" b="0" i="0" smtClean="0">
                        <a:latin typeface="Cambria Math" panose="02040503050406030204" pitchFamily="18" charset="0"/>
                      </a:rPr>
                      <m:t>x</m:t>
                    </m:r>
                    <m:r>
                      <a:rPr lang="en-US" altLang="zh-CN" sz="1800" b="0" i="0" smtClean="0">
                        <a:latin typeface="Cambria Math" panose="02040503050406030204" pitchFamily="18" charset="0"/>
                      </a:rPr>
                      <m:t>.</m:t>
                    </m:r>
                    <m:r>
                      <m:rPr>
                        <m:sty m:val="p"/>
                      </m:rPr>
                      <a:rPr lang="en-US" altLang="zh-CN" sz="1800" b="0" i="0" smtClean="0">
                        <a:latin typeface="Cambria Math" panose="02040503050406030204" pitchFamily="18" charset="0"/>
                      </a:rPr>
                      <m:t>grad</m:t>
                    </m:r>
                    <m:r>
                      <a:rPr lang="en-US" altLang="zh-CN" sz="1800" b="0" i="0" smtClean="0">
                        <a:latin typeface="Cambria Math" panose="02040503050406030204" pitchFamily="18" charset="0"/>
                      </a:rPr>
                      <m:t>= </m:t>
                    </m:r>
                    <m:f>
                      <m:fPr>
                        <m:ctrlPr>
                          <a:rPr lang="en-US" altLang="zh-CN" sz="1800" i="1">
                            <a:latin typeface="Cambria Math" panose="02040503050406030204" pitchFamily="18" charset="0"/>
                          </a:rPr>
                        </m:ctrlPr>
                      </m:fPr>
                      <m:num>
                        <m:r>
                          <a:rPr lang="en-US" altLang="zh-CN" sz="1800" i="1">
                            <a:latin typeface="Cambria Math" panose="02040503050406030204" pitchFamily="18" charset="0"/>
                          </a:rPr>
                          <m:t>𝑑𝑦</m:t>
                        </m:r>
                      </m:num>
                      <m:den>
                        <m:r>
                          <a:rPr lang="en-US" altLang="zh-CN" sz="1800" i="1">
                            <a:latin typeface="Cambria Math" panose="02040503050406030204" pitchFamily="18" charset="0"/>
                          </a:rPr>
                          <m:t>𝑑𝑥</m:t>
                        </m:r>
                      </m:den>
                    </m:f>
                    <m:r>
                      <a:rPr lang="en-US" altLang="zh-CN" sz="1800" i="1">
                        <a:latin typeface="Cambria Math" panose="02040503050406030204" pitchFamily="18" charset="0"/>
                      </a:rPr>
                      <m:t>=</m:t>
                    </m:r>
                    <m:r>
                      <a:rPr lang="en-US" altLang="zh-CN" sz="1800" b="0" i="1" smtClean="0">
                        <a:latin typeface="Cambria Math" panose="02040503050406030204" pitchFamily="18" charset="0"/>
                      </a:rPr>
                      <m:t>7</m:t>
                    </m:r>
                  </m:oMath>
                </a14:m>
                <a:r>
                  <a:rPr lang="en-US" sz="1800" dirty="0"/>
                  <a:t>. </a:t>
                </a:r>
                <a:endParaRPr lang="en-US" sz="1800" dirty="0">
                  <a:latin typeface="Arial"/>
                  <a:cs typeface="Arial"/>
                </a:endParaRPr>
              </a:p>
            </p:txBody>
          </p:sp>
        </mc:Choice>
        <mc:Fallback xmlns="">
          <p:sp>
            <p:nvSpPr>
              <p:cNvPr id="6" name="object 6"/>
              <p:cNvSpPr txBox="1">
                <a:spLocks noRot="1" noChangeAspect="1" noMove="1" noResize="1" noEditPoints="1" noAdjustHandles="1" noChangeArrowheads="1" noChangeShapeType="1" noTextEdit="1"/>
              </p:cNvSpPr>
              <p:nvPr/>
            </p:nvSpPr>
            <p:spPr>
              <a:xfrm>
                <a:off x="385012" y="2016468"/>
                <a:ext cx="4788567" cy="2238113"/>
              </a:xfrm>
              <a:prstGeom prst="rect">
                <a:avLst/>
              </a:prstGeom>
              <a:blipFill>
                <a:blip r:embed="rId4"/>
                <a:stretch>
                  <a:fillRect l="-2672" t="-1090" r="-2545" b="-2452"/>
                </a:stretch>
              </a:blipFill>
            </p:spPr>
            <p:txBody>
              <a:bodyPr/>
              <a:lstStyle/>
              <a:p>
                <a:r>
                  <a:rPr lang="zh-CN" altLang="en-US">
                    <a:noFill/>
                  </a:rPr>
                  <a:t> </a:t>
                </a:r>
              </a:p>
            </p:txBody>
          </p:sp>
        </mc:Fallback>
      </mc:AlternateContent>
      <p:sp>
        <p:nvSpPr>
          <p:cNvPr id="8" name="Slide Number Placeholder 7">
            <a:extLst>
              <a:ext uri="{FF2B5EF4-FFF2-40B4-BE49-F238E27FC236}">
                <a16:creationId xmlns:a16="http://schemas.microsoft.com/office/drawing/2014/main" id="{40ED80C7-303F-C925-2918-3675B4BAA684}"/>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42</a:t>
            </a:fld>
            <a:endParaRPr lang="en-US" altLang="zh-CN" spc="-5" dirty="0"/>
          </a:p>
        </p:txBody>
      </p:sp>
      <p:sp>
        <p:nvSpPr>
          <p:cNvPr id="2" name="Slide Number Placeholder 1">
            <a:extLst>
              <a:ext uri="{FF2B5EF4-FFF2-40B4-BE49-F238E27FC236}">
                <a16:creationId xmlns:a16="http://schemas.microsoft.com/office/drawing/2014/main" id="{A3F1CCA6-2168-8D62-5D8B-BF2F09C825A6}"/>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42</a:t>
            </a:fld>
            <a:endParaRPr lang="en" sz="1000" dirty="0">
              <a:latin typeface="Lato" panose="020F0502020204030203" pitchFamily="34" charset="0"/>
              <a:ea typeface="Lato" panose="020F0502020204030203" pitchFamily="34" charset="0"/>
              <a:cs typeface="Lato" panose="020F0502020204030203" pitchFamily="34" charset="0"/>
            </a:endParaRPr>
          </a:p>
        </p:txBody>
      </p:sp>
      <p:sp>
        <p:nvSpPr>
          <p:cNvPr id="7" name="TextBox 6">
            <a:extLst>
              <a:ext uri="{FF2B5EF4-FFF2-40B4-BE49-F238E27FC236}">
                <a16:creationId xmlns:a16="http://schemas.microsoft.com/office/drawing/2014/main" id="{C4082F35-E301-E4FB-E914-7B84031ABFD2}"/>
              </a:ext>
            </a:extLst>
          </p:cNvPr>
          <p:cNvSpPr txBox="1"/>
          <p:nvPr/>
        </p:nvSpPr>
        <p:spPr>
          <a:xfrm>
            <a:off x="5286994" y="2443026"/>
            <a:ext cx="3545306" cy="1384995"/>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zh-CN" altLang="en-US" dirty="0">
                <a:solidFill>
                  <a:schemeClr val="bg2"/>
                </a:solidFill>
              </a:rPr>
              <a:t>import torch</a:t>
            </a:r>
          </a:p>
          <a:p>
            <a:r>
              <a:rPr lang="zh-CN" altLang="en-US" dirty="0">
                <a:solidFill>
                  <a:schemeClr val="bg2"/>
                </a:solidFill>
              </a:rPr>
              <a:t>x = torch.tensor(2.0, requires_grad=True)</a:t>
            </a:r>
          </a:p>
          <a:p>
            <a:r>
              <a:rPr lang="zh-CN" altLang="en-US" dirty="0">
                <a:solidFill>
                  <a:schemeClr val="bg2"/>
                </a:solidFill>
              </a:rPr>
              <a:t>y = x**2 + 3*x</a:t>
            </a:r>
          </a:p>
          <a:p>
            <a:r>
              <a:rPr lang="zh-CN" altLang="en-US" dirty="0">
                <a:solidFill>
                  <a:schemeClr val="bg2"/>
                </a:solidFill>
              </a:rPr>
              <a:t>y.backward()</a:t>
            </a:r>
          </a:p>
          <a:p>
            <a:r>
              <a:rPr lang="zh-CN" altLang="en-US" dirty="0">
                <a:solidFill>
                  <a:schemeClr val="bg2"/>
                </a:solidFill>
              </a:rPr>
              <a:t>print(x.grad)</a:t>
            </a:r>
            <a:endParaRPr lang="en-US" altLang="zh-CN" dirty="0">
              <a:solidFill>
                <a:schemeClr val="bg2"/>
              </a:solidFill>
            </a:endParaRPr>
          </a:p>
          <a:p>
            <a:r>
              <a:rPr lang="en-US" altLang="zh-CN" dirty="0">
                <a:solidFill>
                  <a:schemeClr val="bg2"/>
                </a:solidFill>
              </a:rPr>
              <a:t># </a:t>
            </a:r>
            <a:r>
              <a:rPr lang="en-US" altLang="zh-CN" dirty="0" err="1">
                <a:solidFill>
                  <a:schemeClr val="bg2"/>
                </a:solidFill>
              </a:rPr>
              <a:t>Output: tensor</a:t>
            </a:r>
            <a:r>
              <a:rPr lang="en-US" altLang="zh-CN" dirty="0">
                <a:solidFill>
                  <a:schemeClr val="bg2"/>
                </a:solidFill>
              </a:rPr>
              <a:t>(7.)</a:t>
            </a:r>
            <a:endParaRPr lang="zh-CN" altLang="en-US" dirty="0">
              <a:solidFill>
                <a:schemeClr val="bg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04956" y="4305"/>
            <a:ext cx="8520600" cy="585938"/>
          </a:xfrm>
          <a:prstGeom prst="rect">
            <a:avLst/>
          </a:prstGeom>
        </p:spPr>
        <p:txBody>
          <a:bodyPr vert="horz" wrap="square" lIns="0" tIns="123071" rIns="0" bIns="0" rtlCol="0">
            <a:spAutoFit/>
          </a:bodyPr>
          <a:lstStyle/>
          <a:p>
            <a:pPr marL="2181225">
              <a:lnSpc>
                <a:spcPct val="100000"/>
              </a:lnSpc>
            </a:pPr>
            <a:r>
              <a:rPr sz="3000" spc="-5" dirty="0">
                <a:solidFill>
                  <a:schemeClr val="bg2"/>
                </a:solidFill>
              </a:rPr>
              <a:t>Computational</a:t>
            </a:r>
            <a:r>
              <a:rPr sz="3000" spc="-30" dirty="0">
                <a:solidFill>
                  <a:schemeClr val="bg2"/>
                </a:solidFill>
              </a:rPr>
              <a:t> </a:t>
            </a:r>
            <a:r>
              <a:rPr sz="3000" spc="-5" dirty="0">
                <a:solidFill>
                  <a:schemeClr val="bg2"/>
                </a:solidFill>
              </a:rPr>
              <a:t>Graph</a:t>
            </a:r>
            <a:r>
              <a:rPr lang="en-US" sz="3000" spc="-5" dirty="0">
                <a:solidFill>
                  <a:schemeClr val="bg2"/>
                </a:solidFill>
              </a:rPr>
              <a:t> Example</a:t>
            </a:r>
            <a:endParaRPr sz="3000" dirty="0">
              <a:solidFill>
                <a:schemeClr val="bg2"/>
              </a:solidFill>
            </a:endParaRPr>
          </a:p>
        </p:txBody>
      </p:sp>
      <p:sp>
        <p:nvSpPr>
          <p:cNvPr id="5" name="object 5"/>
          <p:cNvSpPr/>
          <p:nvPr/>
        </p:nvSpPr>
        <p:spPr>
          <a:xfrm>
            <a:off x="1791233" y="1267297"/>
            <a:ext cx="1495422" cy="495298"/>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781708" y="1257772"/>
            <a:ext cx="1514475" cy="514350"/>
          </a:xfrm>
          <a:custGeom>
            <a:avLst/>
            <a:gdLst/>
            <a:ahLst/>
            <a:cxnLst/>
            <a:rect l="l" t="t" r="r" b="b"/>
            <a:pathLst>
              <a:path w="1514475" h="514350">
                <a:moveTo>
                  <a:pt x="0" y="0"/>
                </a:moveTo>
                <a:lnTo>
                  <a:pt x="1514484" y="0"/>
                </a:lnTo>
                <a:lnTo>
                  <a:pt x="1514484" y="514348"/>
                </a:lnTo>
                <a:lnTo>
                  <a:pt x="0" y="514348"/>
                </a:lnTo>
                <a:lnTo>
                  <a:pt x="0" y="0"/>
                </a:lnTo>
                <a:close/>
              </a:path>
            </a:pathLst>
          </a:custGeom>
          <a:ln w="19049">
            <a:solidFill>
              <a:srgbClr val="0000FF"/>
            </a:solidFill>
          </a:ln>
        </p:spPr>
        <p:txBody>
          <a:bodyPr wrap="square" lIns="0" tIns="0" rIns="0" bIns="0" rtlCol="0"/>
          <a:lstStyle/>
          <a:p>
            <a:endParaRPr/>
          </a:p>
        </p:txBody>
      </p:sp>
      <p:sp>
        <p:nvSpPr>
          <p:cNvPr id="7" name="object 7"/>
          <p:cNvSpPr txBox="1"/>
          <p:nvPr/>
        </p:nvSpPr>
        <p:spPr>
          <a:xfrm>
            <a:off x="842973" y="1462947"/>
            <a:ext cx="375285" cy="958215"/>
          </a:xfrm>
          <a:prstGeom prst="rect">
            <a:avLst/>
          </a:prstGeom>
          <a:solidFill>
            <a:srgbClr val="F2F2F2"/>
          </a:solidFill>
          <a:ln w="952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gn="ctr">
              <a:lnSpc>
                <a:spcPct val="100000"/>
              </a:lnSpc>
              <a:spcBef>
                <a:spcPts val="1240"/>
              </a:spcBef>
            </a:pPr>
            <a:r>
              <a:rPr sz="1400" dirty="0">
                <a:latin typeface="Arial"/>
                <a:cs typeface="Arial"/>
              </a:rPr>
              <a:t>x</a:t>
            </a:r>
            <a:endParaRPr sz="1400">
              <a:latin typeface="Arial"/>
              <a:cs typeface="Arial"/>
            </a:endParaRPr>
          </a:p>
        </p:txBody>
      </p:sp>
      <p:sp>
        <p:nvSpPr>
          <p:cNvPr id="8" name="object 8"/>
          <p:cNvSpPr/>
          <p:nvPr/>
        </p:nvSpPr>
        <p:spPr>
          <a:xfrm>
            <a:off x="1446997" y="1901796"/>
            <a:ext cx="543560" cy="307340"/>
          </a:xfrm>
          <a:custGeom>
            <a:avLst/>
            <a:gdLst/>
            <a:ahLst/>
            <a:cxnLst/>
            <a:rect l="l" t="t" r="r" b="b"/>
            <a:pathLst>
              <a:path w="543560" h="307339">
                <a:moveTo>
                  <a:pt x="0" y="0"/>
                </a:moveTo>
                <a:lnTo>
                  <a:pt x="543046" y="306976"/>
                </a:lnTo>
              </a:path>
            </a:pathLst>
          </a:custGeom>
          <a:ln w="9524">
            <a:solidFill>
              <a:srgbClr val="666666"/>
            </a:solidFill>
          </a:ln>
        </p:spPr>
        <p:txBody>
          <a:bodyPr wrap="square" lIns="0" tIns="0" rIns="0" bIns="0" rtlCol="0"/>
          <a:lstStyle/>
          <a:p>
            <a:endParaRPr/>
          </a:p>
        </p:txBody>
      </p:sp>
      <p:sp>
        <p:nvSpPr>
          <p:cNvPr id="9" name="object 9"/>
          <p:cNvSpPr/>
          <p:nvPr/>
        </p:nvSpPr>
        <p:spPr>
          <a:xfrm>
            <a:off x="1982303" y="2195075"/>
            <a:ext cx="45720" cy="35560"/>
          </a:xfrm>
          <a:custGeom>
            <a:avLst/>
            <a:gdLst/>
            <a:ahLst/>
            <a:cxnLst/>
            <a:rect l="l" t="t" r="r" b="b"/>
            <a:pathLst>
              <a:path w="45719" h="35560">
                <a:moveTo>
                  <a:pt x="0" y="27392"/>
                </a:moveTo>
                <a:lnTo>
                  <a:pt x="45369" y="34967"/>
                </a:lnTo>
                <a:lnTo>
                  <a:pt x="15482" y="0"/>
                </a:lnTo>
                <a:lnTo>
                  <a:pt x="0" y="27392"/>
                </a:lnTo>
                <a:close/>
              </a:path>
            </a:pathLst>
          </a:custGeom>
          <a:ln w="9524">
            <a:solidFill>
              <a:srgbClr val="666666"/>
            </a:solidFill>
          </a:ln>
        </p:spPr>
        <p:txBody>
          <a:bodyPr wrap="square" lIns="0" tIns="0" rIns="0" bIns="0" rtlCol="0"/>
          <a:lstStyle/>
          <a:p>
            <a:endParaRPr/>
          </a:p>
        </p:txBody>
      </p:sp>
      <p:sp>
        <p:nvSpPr>
          <p:cNvPr id="10" name="object 10"/>
          <p:cNvSpPr txBox="1"/>
          <p:nvPr/>
        </p:nvSpPr>
        <p:spPr>
          <a:xfrm>
            <a:off x="284449" y="2548894"/>
            <a:ext cx="934085" cy="958215"/>
          </a:xfrm>
          <a:prstGeom prst="rect">
            <a:avLst/>
          </a:prstGeom>
          <a:solidFill>
            <a:srgbClr val="F2F2F2"/>
          </a:solidFill>
          <a:ln w="9524">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gn="ctr">
              <a:lnSpc>
                <a:spcPct val="100000"/>
              </a:lnSpc>
              <a:spcBef>
                <a:spcPts val="1240"/>
              </a:spcBef>
            </a:pPr>
            <a:r>
              <a:rPr sz="1400" spc="-5" dirty="0">
                <a:latin typeface="Arial"/>
                <a:cs typeface="Arial"/>
              </a:rPr>
              <a:t>W</a:t>
            </a:r>
            <a:endParaRPr sz="1400">
              <a:latin typeface="Arial"/>
              <a:cs typeface="Arial"/>
            </a:endParaRPr>
          </a:p>
        </p:txBody>
      </p:sp>
      <p:sp>
        <p:nvSpPr>
          <p:cNvPr id="11" name="object 11"/>
          <p:cNvSpPr/>
          <p:nvPr/>
        </p:nvSpPr>
        <p:spPr>
          <a:xfrm>
            <a:off x="1393459" y="2582769"/>
            <a:ext cx="633095" cy="484505"/>
          </a:xfrm>
          <a:custGeom>
            <a:avLst/>
            <a:gdLst/>
            <a:ahLst/>
            <a:cxnLst/>
            <a:rect l="l" t="t" r="r" b="b"/>
            <a:pathLst>
              <a:path w="633094" h="484505">
                <a:moveTo>
                  <a:pt x="0" y="483974"/>
                </a:moveTo>
                <a:lnTo>
                  <a:pt x="632901" y="0"/>
                </a:lnTo>
              </a:path>
            </a:pathLst>
          </a:custGeom>
          <a:ln w="9524">
            <a:solidFill>
              <a:srgbClr val="666666"/>
            </a:solidFill>
          </a:ln>
        </p:spPr>
        <p:txBody>
          <a:bodyPr wrap="square" lIns="0" tIns="0" rIns="0" bIns="0" rtlCol="0"/>
          <a:lstStyle/>
          <a:p>
            <a:endParaRPr/>
          </a:p>
        </p:txBody>
      </p:sp>
      <p:sp>
        <p:nvSpPr>
          <p:cNvPr id="12" name="object 12"/>
          <p:cNvSpPr/>
          <p:nvPr/>
        </p:nvSpPr>
        <p:spPr>
          <a:xfrm>
            <a:off x="2016803" y="2556494"/>
            <a:ext cx="44450" cy="39370"/>
          </a:xfrm>
          <a:custGeom>
            <a:avLst/>
            <a:gdLst/>
            <a:ahLst/>
            <a:cxnLst/>
            <a:rect l="l" t="t" r="r" b="b"/>
            <a:pathLst>
              <a:path w="44450" h="39369">
                <a:moveTo>
                  <a:pt x="19114" y="38774"/>
                </a:moveTo>
                <a:lnTo>
                  <a:pt x="43894" y="0"/>
                </a:lnTo>
                <a:lnTo>
                  <a:pt x="0" y="13774"/>
                </a:lnTo>
                <a:lnTo>
                  <a:pt x="19114" y="38774"/>
                </a:lnTo>
                <a:close/>
              </a:path>
            </a:pathLst>
          </a:custGeom>
          <a:ln w="9524">
            <a:solidFill>
              <a:srgbClr val="666666"/>
            </a:solidFill>
          </a:ln>
        </p:spPr>
        <p:txBody>
          <a:bodyPr wrap="square" lIns="0" tIns="0" rIns="0" bIns="0" rtlCol="0"/>
          <a:lstStyle/>
          <a:p>
            <a:endParaRPr/>
          </a:p>
        </p:txBody>
      </p:sp>
      <p:sp>
        <p:nvSpPr>
          <p:cNvPr id="13" name="object 13"/>
          <p:cNvSpPr/>
          <p:nvPr/>
        </p:nvSpPr>
        <p:spPr>
          <a:xfrm>
            <a:off x="2191445" y="2090520"/>
            <a:ext cx="622935" cy="622935"/>
          </a:xfrm>
          <a:custGeom>
            <a:avLst/>
            <a:gdLst/>
            <a:ahLst/>
            <a:cxnLst/>
            <a:rect l="l" t="t" r="r" b="b"/>
            <a:pathLst>
              <a:path w="622935" h="622935">
                <a:moveTo>
                  <a:pt x="0" y="311249"/>
                </a:moveTo>
                <a:lnTo>
                  <a:pt x="3374" y="265255"/>
                </a:lnTo>
                <a:lnTo>
                  <a:pt x="13178" y="221356"/>
                </a:lnTo>
                <a:lnTo>
                  <a:pt x="28928" y="180034"/>
                </a:lnTo>
                <a:lnTo>
                  <a:pt x="50144" y="141771"/>
                </a:lnTo>
                <a:lnTo>
                  <a:pt x="76344" y="107047"/>
                </a:lnTo>
                <a:lnTo>
                  <a:pt x="107047" y="76344"/>
                </a:lnTo>
                <a:lnTo>
                  <a:pt x="141771" y="50144"/>
                </a:lnTo>
                <a:lnTo>
                  <a:pt x="180034" y="28928"/>
                </a:lnTo>
                <a:lnTo>
                  <a:pt x="221356" y="13178"/>
                </a:lnTo>
                <a:lnTo>
                  <a:pt x="265255" y="3374"/>
                </a:lnTo>
                <a:lnTo>
                  <a:pt x="311249" y="0"/>
                </a:lnTo>
                <a:lnTo>
                  <a:pt x="360234" y="3877"/>
                </a:lnTo>
                <a:lnTo>
                  <a:pt x="407572" y="15278"/>
                </a:lnTo>
                <a:lnTo>
                  <a:pt x="452424" y="33857"/>
                </a:lnTo>
                <a:lnTo>
                  <a:pt x="493954" y="59267"/>
                </a:lnTo>
                <a:lnTo>
                  <a:pt x="531323" y="91162"/>
                </a:lnTo>
                <a:lnTo>
                  <a:pt x="563222" y="128541"/>
                </a:lnTo>
                <a:lnTo>
                  <a:pt x="588635" y="170076"/>
                </a:lnTo>
                <a:lnTo>
                  <a:pt x="607217" y="214929"/>
                </a:lnTo>
                <a:lnTo>
                  <a:pt x="618620" y="262265"/>
                </a:lnTo>
                <a:lnTo>
                  <a:pt x="622498" y="311249"/>
                </a:lnTo>
                <a:lnTo>
                  <a:pt x="619124" y="357243"/>
                </a:lnTo>
                <a:lnTo>
                  <a:pt x="609320" y="401142"/>
                </a:lnTo>
                <a:lnTo>
                  <a:pt x="593570" y="442464"/>
                </a:lnTo>
                <a:lnTo>
                  <a:pt x="572354" y="480728"/>
                </a:lnTo>
                <a:lnTo>
                  <a:pt x="546154" y="515452"/>
                </a:lnTo>
                <a:lnTo>
                  <a:pt x="515452" y="546154"/>
                </a:lnTo>
                <a:lnTo>
                  <a:pt x="480728" y="572354"/>
                </a:lnTo>
                <a:lnTo>
                  <a:pt x="442464" y="593570"/>
                </a:lnTo>
                <a:lnTo>
                  <a:pt x="401142" y="609320"/>
                </a:lnTo>
                <a:lnTo>
                  <a:pt x="357243" y="619124"/>
                </a:lnTo>
                <a:lnTo>
                  <a:pt x="311249" y="622498"/>
                </a:lnTo>
                <a:lnTo>
                  <a:pt x="265255" y="619124"/>
                </a:lnTo>
                <a:lnTo>
                  <a:pt x="221356" y="609320"/>
                </a:lnTo>
                <a:lnTo>
                  <a:pt x="180034" y="593570"/>
                </a:lnTo>
                <a:lnTo>
                  <a:pt x="141771" y="572354"/>
                </a:lnTo>
                <a:lnTo>
                  <a:pt x="107047" y="546154"/>
                </a:lnTo>
                <a:lnTo>
                  <a:pt x="76344" y="515452"/>
                </a:lnTo>
                <a:lnTo>
                  <a:pt x="50144" y="480728"/>
                </a:lnTo>
                <a:lnTo>
                  <a:pt x="28928" y="442464"/>
                </a:lnTo>
                <a:lnTo>
                  <a:pt x="13178" y="401142"/>
                </a:lnTo>
                <a:lnTo>
                  <a:pt x="3374" y="357243"/>
                </a:lnTo>
                <a:lnTo>
                  <a:pt x="0" y="311249"/>
                </a:lnTo>
                <a:close/>
              </a:path>
            </a:pathLst>
          </a:custGeom>
          <a:ln/>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sp>
        <p:nvSpPr>
          <p:cNvPr id="14" name="object 14"/>
          <p:cNvSpPr txBox="1"/>
          <p:nvPr/>
        </p:nvSpPr>
        <p:spPr>
          <a:xfrm>
            <a:off x="2415855" y="2271933"/>
            <a:ext cx="156139" cy="461665"/>
          </a:xfrm>
          <a:prstGeom prst="rect">
            <a:avLst/>
          </a:prstGeom>
        </p:spPr>
        <p:txBody>
          <a:bodyPr vert="horz" wrap="square" lIns="0" tIns="0" rIns="0" bIns="0" rtlCol="0">
            <a:spAutoFit/>
          </a:bodyPr>
          <a:lstStyle/>
          <a:p>
            <a:pPr marL="12700">
              <a:lnSpc>
                <a:spcPct val="100000"/>
              </a:lnSpc>
            </a:pPr>
            <a:r>
              <a:rPr sz="3000" spc="-5" dirty="0">
                <a:latin typeface="Arial"/>
                <a:cs typeface="Arial"/>
              </a:rPr>
              <a:t>*</a:t>
            </a:r>
            <a:endParaRPr sz="3000" dirty="0">
              <a:latin typeface="Arial"/>
              <a:cs typeface="Arial"/>
            </a:endParaRPr>
          </a:p>
        </p:txBody>
      </p:sp>
      <p:sp>
        <p:nvSpPr>
          <p:cNvPr id="15" name="object 15"/>
          <p:cNvSpPr/>
          <p:nvPr/>
        </p:nvSpPr>
        <p:spPr>
          <a:xfrm>
            <a:off x="2942419" y="2401770"/>
            <a:ext cx="1189355" cy="0"/>
          </a:xfrm>
          <a:custGeom>
            <a:avLst/>
            <a:gdLst/>
            <a:ahLst/>
            <a:cxnLst/>
            <a:rect l="l" t="t" r="r" b="b"/>
            <a:pathLst>
              <a:path w="1189354">
                <a:moveTo>
                  <a:pt x="0" y="0"/>
                </a:moveTo>
                <a:lnTo>
                  <a:pt x="1189347" y="0"/>
                </a:lnTo>
              </a:path>
            </a:pathLst>
          </a:custGeom>
          <a:ln w="9524">
            <a:solidFill>
              <a:srgbClr val="666666"/>
            </a:solidFill>
          </a:ln>
        </p:spPr>
        <p:txBody>
          <a:bodyPr wrap="square" lIns="0" tIns="0" rIns="0" bIns="0" rtlCol="0"/>
          <a:lstStyle/>
          <a:p>
            <a:endParaRPr/>
          </a:p>
        </p:txBody>
      </p:sp>
      <p:sp>
        <p:nvSpPr>
          <p:cNvPr id="16" name="object 16"/>
          <p:cNvSpPr/>
          <p:nvPr/>
        </p:nvSpPr>
        <p:spPr>
          <a:xfrm>
            <a:off x="4131766" y="2386037"/>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17" name="object 17"/>
          <p:cNvSpPr/>
          <p:nvPr/>
        </p:nvSpPr>
        <p:spPr>
          <a:xfrm>
            <a:off x="3677417" y="1264259"/>
            <a:ext cx="4459815" cy="478124"/>
          </a:xfrm>
          <a:prstGeom prst="rect">
            <a:avLst/>
          </a:prstGeom>
          <a:blipFill>
            <a:blip r:embed="rId4" cstate="print"/>
            <a:stretch>
              <a:fillRect/>
            </a:stretch>
          </a:blipFill>
        </p:spPr>
        <p:txBody>
          <a:bodyPr wrap="square" lIns="0" tIns="0" rIns="0" bIns="0" rtlCol="0"/>
          <a:lstStyle/>
          <a:p>
            <a:endParaRPr/>
          </a:p>
        </p:txBody>
      </p:sp>
      <p:sp>
        <p:nvSpPr>
          <p:cNvPr id="18" name="object 18"/>
          <p:cNvSpPr/>
          <p:nvPr/>
        </p:nvSpPr>
        <p:spPr>
          <a:xfrm>
            <a:off x="3667892" y="1254734"/>
            <a:ext cx="4479290" cy="497205"/>
          </a:xfrm>
          <a:custGeom>
            <a:avLst/>
            <a:gdLst/>
            <a:ahLst/>
            <a:cxnLst/>
            <a:rect l="l" t="t" r="r" b="b"/>
            <a:pathLst>
              <a:path w="4479290" h="497205">
                <a:moveTo>
                  <a:pt x="0" y="0"/>
                </a:moveTo>
                <a:lnTo>
                  <a:pt x="4478865" y="0"/>
                </a:lnTo>
                <a:lnTo>
                  <a:pt x="4478865" y="497173"/>
                </a:lnTo>
                <a:lnTo>
                  <a:pt x="0" y="497173"/>
                </a:lnTo>
                <a:lnTo>
                  <a:pt x="0" y="0"/>
                </a:lnTo>
                <a:close/>
              </a:path>
            </a:pathLst>
          </a:custGeom>
          <a:ln w="19049">
            <a:solidFill>
              <a:srgbClr val="FF0000"/>
            </a:solidFill>
          </a:ln>
        </p:spPr>
        <p:txBody>
          <a:bodyPr wrap="square" lIns="0" tIns="0" rIns="0" bIns="0" rtlCol="0"/>
          <a:lstStyle/>
          <a:p>
            <a:endParaRPr/>
          </a:p>
        </p:txBody>
      </p:sp>
      <p:sp>
        <p:nvSpPr>
          <p:cNvPr id="19" name="object 19"/>
          <p:cNvSpPr/>
          <p:nvPr/>
        </p:nvSpPr>
        <p:spPr>
          <a:xfrm>
            <a:off x="4261791" y="2090520"/>
            <a:ext cx="622935" cy="622935"/>
          </a:xfrm>
          <a:custGeom>
            <a:avLst/>
            <a:gdLst/>
            <a:ahLst/>
            <a:cxnLst/>
            <a:rect l="l" t="t" r="r" b="b"/>
            <a:pathLst>
              <a:path w="622935" h="622935">
                <a:moveTo>
                  <a:pt x="0" y="311249"/>
                </a:moveTo>
                <a:lnTo>
                  <a:pt x="3374" y="265255"/>
                </a:lnTo>
                <a:lnTo>
                  <a:pt x="13177" y="221356"/>
                </a:lnTo>
                <a:lnTo>
                  <a:pt x="28928" y="180034"/>
                </a:lnTo>
                <a:lnTo>
                  <a:pt x="50143" y="141771"/>
                </a:lnTo>
                <a:lnTo>
                  <a:pt x="76343" y="107047"/>
                </a:lnTo>
                <a:lnTo>
                  <a:pt x="107046" y="76344"/>
                </a:lnTo>
                <a:lnTo>
                  <a:pt x="141770" y="50144"/>
                </a:lnTo>
                <a:lnTo>
                  <a:pt x="180033" y="28928"/>
                </a:lnTo>
                <a:lnTo>
                  <a:pt x="221355" y="13178"/>
                </a:lnTo>
                <a:lnTo>
                  <a:pt x="265254" y="3374"/>
                </a:lnTo>
                <a:lnTo>
                  <a:pt x="311249" y="0"/>
                </a:lnTo>
                <a:lnTo>
                  <a:pt x="360234" y="3877"/>
                </a:lnTo>
                <a:lnTo>
                  <a:pt x="407572" y="15278"/>
                </a:lnTo>
                <a:lnTo>
                  <a:pt x="452424" y="33857"/>
                </a:lnTo>
                <a:lnTo>
                  <a:pt x="493954" y="59267"/>
                </a:lnTo>
                <a:lnTo>
                  <a:pt x="531323" y="91162"/>
                </a:lnTo>
                <a:lnTo>
                  <a:pt x="563222" y="128541"/>
                </a:lnTo>
                <a:lnTo>
                  <a:pt x="588635" y="170076"/>
                </a:lnTo>
                <a:lnTo>
                  <a:pt x="607217" y="214929"/>
                </a:lnTo>
                <a:lnTo>
                  <a:pt x="618620" y="262265"/>
                </a:lnTo>
                <a:lnTo>
                  <a:pt x="622498" y="311249"/>
                </a:lnTo>
                <a:lnTo>
                  <a:pt x="619124" y="357243"/>
                </a:lnTo>
                <a:lnTo>
                  <a:pt x="609320" y="401142"/>
                </a:lnTo>
                <a:lnTo>
                  <a:pt x="593570" y="442464"/>
                </a:lnTo>
                <a:lnTo>
                  <a:pt x="572354" y="480728"/>
                </a:lnTo>
                <a:lnTo>
                  <a:pt x="546154" y="515452"/>
                </a:lnTo>
                <a:lnTo>
                  <a:pt x="515452" y="546154"/>
                </a:lnTo>
                <a:lnTo>
                  <a:pt x="480728" y="572354"/>
                </a:lnTo>
                <a:lnTo>
                  <a:pt x="442464" y="593570"/>
                </a:lnTo>
                <a:lnTo>
                  <a:pt x="401142" y="609320"/>
                </a:lnTo>
                <a:lnTo>
                  <a:pt x="357243" y="619124"/>
                </a:lnTo>
                <a:lnTo>
                  <a:pt x="311249" y="622498"/>
                </a:lnTo>
                <a:lnTo>
                  <a:pt x="265254" y="619124"/>
                </a:lnTo>
                <a:lnTo>
                  <a:pt x="221355" y="609320"/>
                </a:lnTo>
                <a:lnTo>
                  <a:pt x="180033" y="593570"/>
                </a:lnTo>
                <a:lnTo>
                  <a:pt x="141770" y="572354"/>
                </a:lnTo>
                <a:lnTo>
                  <a:pt x="107046" y="546154"/>
                </a:lnTo>
                <a:lnTo>
                  <a:pt x="76343" y="515452"/>
                </a:lnTo>
                <a:lnTo>
                  <a:pt x="50143" y="480728"/>
                </a:lnTo>
                <a:lnTo>
                  <a:pt x="28928" y="442464"/>
                </a:lnTo>
                <a:lnTo>
                  <a:pt x="13177" y="401142"/>
                </a:lnTo>
                <a:lnTo>
                  <a:pt x="3374" y="357243"/>
                </a:lnTo>
                <a:lnTo>
                  <a:pt x="0" y="311249"/>
                </a:lnTo>
                <a:close/>
              </a:path>
            </a:pathLst>
          </a:custGeom>
          <a:ln/>
        </p:spPr>
        <p:style>
          <a:lnRef idx="1">
            <a:schemeClr val="accent2"/>
          </a:lnRef>
          <a:fillRef idx="2">
            <a:schemeClr val="accent2"/>
          </a:fillRef>
          <a:effectRef idx="1">
            <a:schemeClr val="accent2"/>
          </a:effectRef>
          <a:fontRef idx="minor">
            <a:schemeClr val="dk1"/>
          </a:fontRef>
        </p:style>
        <p:txBody>
          <a:bodyPr wrap="square" lIns="0" tIns="0" rIns="0" bIns="0" rtlCol="0"/>
          <a:lstStyle/>
          <a:p>
            <a:endParaRPr/>
          </a:p>
        </p:txBody>
      </p:sp>
      <p:sp>
        <p:nvSpPr>
          <p:cNvPr id="20" name="object 20"/>
          <p:cNvSpPr txBox="1"/>
          <p:nvPr/>
        </p:nvSpPr>
        <p:spPr>
          <a:xfrm>
            <a:off x="4362743" y="2235397"/>
            <a:ext cx="480211" cy="425437"/>
          </a:xfrm>
          <a:prstGeom prst="rect">
            <a:avLst/>
          </a:prstGeom>
        </p:spPr>
        <p:txBody>
          <a:bodyPr vert="horz" wrap="square" lIns="0" tIns="0" rIns="0" bIns="0" rtlCol="0">
            <a:spAutoFit/>
          </a:bodyPr>
          <a:lstStyle/>
          <a:p>
            <a:pPr marL="46355" marR="5080" indent="-34290">
              <a:lnSpc>
                <a:spcPct val="101600"/>
              </a:lnSpc>
            </a:pPr>
            <a:r>
              <a:rPr lang="en-US" sz="1400" spc="-5" dirty="0">
                <a:latin typeface="Arial"/>
                <a:cs typeface="Arial"/>
              </a:rPr>
              <a:t>Loss Func</a:t>
            </a:r>
            <a:endParaRPr sz="1400" dirty="0">
              <a:latin typeface="Arial"/>
              <a:cs typeface="Arial"/>
            </a:endParaRPr>
          </a:p>
        </p:txBody>
      </p:sp>
      <p:sp>
        <p:nvSpPr>
          <p:cNvPr id="23" name="object 23"/>
          <p:cNvSpPr/>
          <p:nvPr/>
        </p:nvSpPr>
        <p:spPr>
          <a:xfrm>
            <a:off x="1455997" y="2661719"/>
            <a:ext cx="4798695" cy="668655"/>
          </a:xfrm>
          <a:custGeom>
            <a:avLst/>
            <a:gdLst/>
            <a:ahLst/>
            <a:cxnLst/>
            <a:rect l="l" t="t" r="r" b="b"/>
            <a:pathLst>
              <a:path w="4798695" h="668654">
                <a:moveTo>
                  <a:pt x="0" y="668248"/>
                </a:moveTo>
                <a:lnTo>
                  <a:pt x="4798190" y="668248"/>
                </a:lnTo>
                <a:lnTo>
                  <a:pt x="4798190" y="0"/>
                </a:lnTo>
              </a:path>
            </a:pathLst>
          </a:custGeom>
          <a:ln w="9524">
            <a:solidFill>
              <a:srgbClr val="666666"/>
            </a:solidFill>
          </a:ln>
        </p:spPr>
        <p:txBody>
          <a:bodyPr wrap="square" lIns="0" tIns="0" rIns="0" bIns="0" rtlCol="0"/>
          <a:lstStyle/>
          <a:p>
            <a:endParaRPr/>
          </a:p>
        </p:txBody>
      </p:sp>
      <p:sp>
        <p:nvSpPr>
          <p:cNvPr id="24" name="object 24"/>
          <p:cNvSpPr/>
          <p:nvPr/>
        </p:nvSpPr>
        <p:spPr>
          <a:xfrm>
            <a:off x="6238462" y="2618494"/>
            <a:ext cx="31750" cy="43815"/>
          </a:xfrm>
          <a:custGeom>
            <a:avLst/>
            <a:gdLst/>
            <a:ahLst/>
            <a:cxnLst/>
            <a:rect l="l" t="t" r="r" b="b"/>
            <a:pathLst>
              <a:path w="31750" h="43814">
                <a:moveTo>
                  <a:pt x="31449" y="43224"/>
                </a:moveTo>
                <a:lnTo>
                  <a:pt x="15724" y="0"/>
                </a:lnTo>
                <a:lnTo>
                  <a:pt x="0" y="43224"/>
                </a:lnTo>
                <a:lnTo>
                  <a:pt x="31449" y="43224"/>
                </a:lnTo>
                <a:close/>
              </a:path>
            </a:pathLst>
          </a:custGeom>
          <a:ln w="9524">
            <a:solidFill>
              <a:srgbClr val="666666"/>
            </a:solidFill>
          </a:ln>
        </p:spPr>
        <p:txBody>
          <a:bodyPr wrap="square" lIns="0" tIns="0" rIns="0" bIns="0" rtlCol="0"/>
          <a:lstStyle/>
          <a:p>
            <a:endParaRPr/>
          </a:p>
        </p:txBody>
      </p:sp>
      <p:sp>
        <p:nvSpPr>
          <p:cNvPr id="25" name="object 25"/>
          <p:cNvSpPr/>
          <p:nvPr/>
        </p:nvSpPr>
        <p:spPr>
          <a:xfrm>
            <a:off x="4447640" y="2984968"/>
            <a:ext cx="622935" cy="622935"/>
          </a:xfrm>
          <a:custGeom>
            <a:avLst/>
            <a:gdLst/>
            <a:ahLst/>
            <a:cxnLst/>
            <a:rect l="l" t="t" r="r" b="b"/>
            <a:pathLst>
              <a:path w="622935" h="622935">
                <a:moveTo>
                  <a:pt x="0" y="311249"/>
                </a:moveTo>
                <a:lnTo>
                  <a:pt x="3374" y="265254"/>
                </a:lnTo>
                <a:lnTo>
                  <a:pt x="13177" y="221355"/>
                </a:lnTo>
                <a:lnTo>
                  <a:pt x="28928" y="180033"/>
                </a:lnTo>
                <a:lnTo>
                  <a:pt x="50143" y="141770"/>
                </a:lnTo>
                <a:lnTo>
                  <a:pt x="76343" y="107046"/>
                </a:lnTo>
                <a:lnTo>
                  <a:pt x="107046" y="76343"/>
                </a:lnTo>
                <a:lnTo>
                  <a:pt x="141770" y="50143"/>
                </a:lnTo>
                <a:lnTo>
                  <a:pt x="180033" y="28928"/>
                </a:lnTo>
                <a:lnTo>
                  <a:pt x="221355" y="13177"/>
                </a:lnTo>
                <a:lnTo>
                  <a:pt x="265254" y="3374"/>
                </a:lnTo>
                <a:lnTo>
                  <a:pt x="311249" y="0"/>
                </a:lnTo>
                <a:lnTo>
                  <a:pt x="360234" y="3878"/>
                </a:lnTo>
                <a:lnTo>
                  <a:pt x="407572" y="15281"/>
                </a:lnTo>
                <a:lnTo>
                  <a:pt x="452424" y="33863"/>
                </a:lnTo>
                <a:lnTo>
                  <a:pt x="493954" y="59276"/>
                </a:lnTo>
                <a:lnTo>
                  <a:pt x="531323" y="91174"/>
                </a:lnTo>
                <a:lnTo>
                  <a:pt x="563222" y="128544"/>
                </a:lnTo>
                <a:lnTo>
                  <a:pt x="588635" y="170073"/>
                </a:lnTo>
                <a:lnTo>
                  <a:pt x="607217" y="214926"/>
                </a:lnTo>
                <a:lnTo>
                  <a:pt x="618620" y="262264"/>
                </a:lnTo>
                <a:lnTo>
                  <a:pt x="622498" y="311249"/>
                </a:lnTo>
                <a:lnTo>
                  <a:pt x="619124" y="357243"/>
                </a:lnTo>
                <a:lnTo>
                  <a:pt x="609320" y="401142"/>
                </a:lnTo>
                <a:lnTo>
                  <a:pt x="593570" y="442464"/>
                </a:lnTo>
                <a:lnTo>
                  <a:pt x="572354" y="480728"/>
                </a:lnTo>
                <a:lnTo>
                  <a:pt x="546154" y="515452"/>
                </a:lnTo>
                <a:lnTo>
                  <a:pt x="515452" y="546154"/>
                </a:lnTo>
                <a:lnTo>
                  <a:pt x="480728" y="572354"/>
                </a:lnTo>
                <a:lnTo>
                  <a:pt x="442464" y="593570"/>
                </a:lnTo>
                <a:lnTo>
                  <a:pt x="401142" y="609320"/>
                </a:lnTo>
                <a:lnTo>
                  <a:pt x="357243" y="619124"/>
                </a:lnTo>
                <a:lnTo>
                  <a:pt x="311249" y="622498"/>
                </a:lnTo>
                <a:lnTo>
                  <a:pt x="265254" y="619124"/>
                </a:lnTo>
                <a:lnTo>
                  <a:pt x="221355" y="609320"/>
                </a:lnTo>
                <a:lnTo>
                  <a:pt x="180033" y="593570"/>
                </a:lnTo>
                <a:lnTo>
                  <a:pt x="141770" y="572354"/>
                </a:lnTo>
                <a:lnTo>
                  <a:pt x="107046" y="546154"/>
                </a:lnTo>
                <a:lnTo>
                  <a:pt x="76343" y="515452"/>
                </a:lnTo>
                <a:lnTo>
                  <a:pt x="50143" y="480728"/>
                </a:lnTo>
                <a:lnTo>
                  <a:pt x="28928" y="442464"/>
                </a:lnTo>
                <a:lnTo>
                  <a:pt x="13177" y="401142"/>
                </a:lnTo>
                <a:lnTo>
                  <a:pt x="3374" y="357243"/>
                </a:lnTo>
                <a:lnTo>
                  <a:pt x="0" y="311249"/>
                </a:lnTo>
                <a:close/>
              </a:path>
            </a:pathLst>
          </a:custGeom>
          <a:ln/>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sp>
        <p:nvSpPr>
          <p:cNvPr id="26" name="object 26"/>
          <p:cNvSpPr txBox="1"/>
          <p:nvPr/>
        </p:nvSpPr>
        <p:spPr>
          <a:xfrm>
            <a:off x="4663648" y="3148960"/>
            <a:ext cx="190500"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R</a:t>
            </a:r>
            <a:endParaRPr sz="1800">
              <a:latin typeface="Arial"/>
              <a:cs typeface="Arial"/>
            </a:endParaRPr>
          </a:p>
        </p:txBody>
      </p:sp>
      <p:sp>
        <p:nvSpPr>
          <p:cNvPr id="27" name="object 27"/>
          <p:cNvSpPr/>
          <p:nvPr/>
        </p:nvSpPr>
        <p:spPr>
          <a:xfrm>
            <a:off x="5176189" y="3512568"/>
            <a:ext cx="811198" cy="405599"/>
          </a:xfrm>
          <a:prstGeom prst="rect">
            <a:avLst/>
          </a:prstGeom>
          <a:blipFill>
            <a:blip r:embed="rId5" cstate="print"/>
            <a:stretch>
              <a:fillRect/>
            </a:stretch>
          </a:blipFill>
        </p:spPr>
        <p:txBody>
          <a:bodyPr wrap="square" lIns="0" tIns="0" rIns="0" bIns="0" rtlCol="0"/>
          <a:lstStyle/>
          <a:p>
            <a:endParaRPr/>
          </a:p>
        </p:txBody>
      </p:sp>
      <p:sp>
        <p:nvSpPr>
          <p:cNvPr id="28" name="object 28"/>
          <p:cNvSpPr/>
          <p:nvPr/>
        </p:nvSpPr>
        <p:spPr>
          <a:xfrm>
            <a:off x="5166664" y="3503042"/>
            <a:ext cx="830580" cy="424815"/>
          </a:xfrm>
          <a:custGeom>
            <a:avLst/>
            <a:gdLst/>
            <a:ahLst/>
            <a:cxnLst/>
            <a:rect l="l" t="t" r="r" b="b"/>
            <a:pathLst>
              <a:path w="830579" h="424814">
                <a:moveTo>
                  <a:pt x="0" y="0"/>
                </a:moveTo>
                <a:lnTo>
                  <a:pt x="830248" y="0"/>
                </a:lnTo>
                <a:lnTo>
                  <a:pt x="830248" y="424649"/>
                </a:lnTo>
                <a:lnTo>
                  <a:pt x="0" y="424649"/>
                </a:lnTo>
                <a:lnTo>
                  <a:pt x="0" y="0"/>
                </a:lnTo>
                <a:close/>
              </a:path>
            </a:pathLst>
          </a:custGeom>
          <a:ln w="19049">
            <a:solidFill>
              <a:srgbClr val="38751C"/>
            </a:solidFill>
          </a:ln>
        </p:spPr>
        <p:txBody>
          <a:bodyPr wrap="square" lIns="0" tIns="0" rIns="0" bIns="0" rtlCol="0"/>
          <a:lstStyle/>
          <a:p>
            <a:endParaRPr/>
          </a:p>
        </p:txBody>
      </p:sp>
      <p:sp>
        <p:nvSpPr>
          <p:cNvPr id="29" name="object 29"/>
          <p:cNvSpPr/>
          <p:nvPr/>
        </p:nvSpPr>
        <p:spPr>
          <a:xfrm>
            <a:off x="6051387" y="2198970"/>
            <a:ext cx="405765" cy="405765"/>
          </a:xfrm>
          <a:custGeom>
            <a:avLst/>
            <a:gdLst/>
            <a:ahLst/>
            <a:cxnLst/>
            <a:rect l="l" t="t" r="r" b="b"/>
            <a:pathLst>
              <a:path w="405764" h="405764">
                <a:moveTo>
                  <a:pt x="0" y="202799"/>
                </a:moveTo>
                <a:lnTo>
                  <a:pt x="5356" y="156299"/>
                </a:lnTo>
                <a:lnTo>
                  <a:pt x="20613" y="113613"/>
                </a:lnTo>
                <a:lnTo>
                  <a:pt x="44553" y="75959"/>
                </a:lnTo>
                <a:lnTo>
                  <a:pt x="75960" y="44553"/>
                </a:lnTo>
                <a:lnTo>
                  <a:pt x="113614" y="20612"/>
                </a:lnTo>
                <a:lnTo>
                  <a:pt x="156300" y="5356"/>
                </a:lnTo>
                <a:lnTo>
                  <a:pt x="202799" y="0"/>
                </a:lnTo>
                <a:lnTo>
                  <a:pt x="242544" y="3932"/>
                </a:lnTo>
                <a:lnTo>
                  <a:pt x="280405" y="15437"/>
                </a:lnTo>
                <a:lnTo>
                  <a:pt x="315313" y="34073"/>
                </a:lnTo>
                <a:lnTo>
                  <a:pt x="346199" y="59399"/>
                </a:lnTo>
                <a:lnTo>
                  <a:pt x="371522" y="90286"/>
                </a:lnTo>
                <a:lnTo>
                  <a:pt x="390158" y="125191"/>
                </a:lnTo>
                <a:lnTo>
                  <a:pt x="401665" y="163050"/>
                </a:lnTo>
                <a:lnTo>
                  <a:pt x="405599" y="202799"/>
                </a:lnTo>
                <a:lnTo>
                  <a:pt x="400242" y="249298"/>
                </a:lnTo>
                <a:lnTo>
                  <a:pt x="384985" y="291984"/>
                </a:lnTo>
                <a:lnTo>
                  <a:pt x="361045" y="329638"/>
                </a:lnTo>
                <a:lnTo>
                  <a:pt x="329638" y="361045"/>
                </a:lnTo>
                <a:lnTo>
                  <a:pt x="291984" y="384985"/>
                </a:lnTo>
                <a:lnTo>
                  <a:pt x="249298" y="400242"/>
                </a:lnTo>
                <a:lnTo>
                  <a:pt x="202799" y="405599"/>
                </a:lnTo>
                <a:lnTo>
                  <a:pt x="156300" y="400242"/>
                </a:lnTo>
                <a:lnTo>
                  <a:pt x="113614" y="384985"/>
                </a:lnTo>
                <a:lnTo>
                  <a:pt x="75960" y="361045"/>
                </a:lnTo>
                <a:lnTo>
                  <a:pt x="44553" y="329638"/>
                </a:lnTo>
                <a:lnTo>
                  <a:pt x="20613" y="291984"/>
                </a:lnTo>
                <a:lnTo>
                  <a:pt x="5356" y="249298"/>
                </a:lnTo>
                <a:lnTo>
                  <a:pt x="0" y="202799"/>
                </a:lnTo>
                <a:close/>
              </a:path>
            </a:pathLst>
          </a:custGeom>
          <a:ln w="9524">
            <a:solidFill>
              <a:srgbClr val="666666"/>
            </a:solidFill>
          </a:ln>
        </p:spPr>
        <p:txBody>
          <a:bodyPr wrap="square" lIns="0" tIns="0" rIns="0" bIns="0" rtlCol="0"/>
          <a:lstStyle/>
          <a:p>
            <a:endParaRPr/>
          </a:p>
        </p:txBody>
      </p:sp>
      <p:sp>
        <p:nvSpPr>
          <p:cNvPr id="30" name="object 30"/>
          <p:cNvSpPr txBox="1"/>
          <p:nvPr/>
        </p:nvSpPr>
        <p:spPr>
          <a:xfrm>
            <a:off x="6208115" y="2271933"/>
            <a:ext cx="97284" cy="215444"/>
          </a:xfrm>
          <a:prstGeom prst="rect">
            <a:avLst/>
          </a:prstGeom>
        </p:spPr>
        <p:txBody>
          <a:bodyPr vert="horz" wrap="square" lIns="0" tIns="0" rIns="0" bIns="0" rtlCol="0">
            <a:spAutoFit/>
          </a:bodyPr>
          <a:lstStyle/>
          <a:p>
            <a:pPr marL="12700">
              <a:lnSpc>
                <a:spcPct val="100000"/>
              </a:lnSpc>
            </a:pPr>
            <a:r>
              <a:rPr sz="1400" spc="-5" dirty="0">
                <a:latin typeface="Arial"/>
                <a:cs typeface="Arial"/>
              </a:rPr>
              <a:t>+</a:t>
            </a:r>
            <a:endParaRPr sz="1400" dirty="0">
              <a:latin typeface="Arial"/>
              <a:cs typeface="Arial"/>
            </a:endParaRPr>
          </a:p>
        </p:txBody>
      </p:sp>
      <p:sp>
        <p:nvSpPr>
          <p:cNvPr id="31" name="object 31"/>
          <p:cNvSpPr/>
          <p:nvPr/>
        </p:nvSpPr>
        <p:spPr>
          <a:xfrm>
            <a:off x="6508912" y="2401770"/>
            <a:ext cx="754380" cy="0"/>
          </a:xfrm>
          <a:custGeom>
            <a:avLst/>
            <a:gdLst/>
            <a:ahLst/>
            <a:cxnLst/>
            <a:rect l="l" t="t" r="r" b="b"/>
            <a:pathLst>
              <a:path w="754379">
                <a:moveTo>
                  <a:pt x="0" y="0"/>
                </a:moveTo>
                <a:lnTo>
                  <a:pt x="754023" y="0"/>
                </a:lnTo>
              </a:path>
            </a:pathLst>
          </a:custGeom>
          <a:ln w="9524">
            <a:solidFill>
              <a:srgbClr val="666666"/>
            </a:solidFill>
          </a:ln>
        </p:spPr>
        <p:txBody>
          <a:bodyPr wrap="square" lIns="0" tIns="0" rIns="0" bIns="0" rtlCol="0"/>
          <a:lstStyle/>
          <a:p>
            <a:endParaRPr/>
          </a:p>
        </p:txBody>
      </p:sp>
      <p:sp>
        <p:nvSpPr>
          <p:cNvPr id="32" name="object 32"/>
          <p:cNvSpPr/>
          <p:nvPr/>
        </p:nvSpPr>
        <p:spPr>
          <a:xfrm>
            <a:off x="7262935" y="2386037"/>
            <a:ext cx="43815" cy="31750"/>
          </a:xfrm>
          <a:custGeom>
            <a:avLst/>
            <a:gdLst/>
            <a:ahLst/>
            <a:cxnLst/>
            <a:rect l="l" t="t" r="r" b="b"/>
            <a:pathLst>
              <a:path w="43815"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33" name="object 33"/>
          <p:cNvSpPr txBox="1"/>
          <p:nvPr/>
        </p:nvSpPr>
        <p:spPr>
          <a:xfrm>
            <a:off x="7510263" y="2275555"/>
            <a:ext cx="153035" cy="285115"/>
          </a:xfrm>
          <a:prstGeom prst="rect">
            <a:avLst/>
          </a:prstGeom>
        </p:spPr>
        <p:txBody>
          <a:bodyPr vert="horz" wrap="square" lIns="0" tIns="0" rIns="0" bIns="0" rtlCol="0">
            <a:spAutoFit/>
          </a:bodyPr>
          <a:lstStyle/>
          <a:p>
            <a:pPr marL="12700">
              <a:lnSpc>
                <a:spcPct val="100000"/>
              </a:lnSpc>
            </a:pPr>
            <a:r>
              <a:rPr sz="1800" spc="-5" dirty="0">
                <a:latin typeface="Arial"/>
                <a:cs typeface="Arial"/>
              </a:rPr>
              <a:t>L</a:t>
            </a:r>
            <a:endParaRPr sz="1800">
              <a:latin typeface="Arial"/>
              <a:cs typeface="Arial"/>
            </a:endParaRPr>
          </a:p>
        </p:txBody>
      </p:sp>
      <p:sp>
        <p:nvSpPr>
          <p:cNvPr id="34" name="object 34"/>
          <p:cNvSpPr txBox="1"/>
          <p:nvPr/>
        </p:nvSpPr>
        <p:spPr>
          <a:xfrm>
            <a:off x="3145821" y="2124654"/>
            <a:ext cx="815975" cy="224790"/>
          </a:xfrm>
          <a:prstGeom prst="rect">
            <a:avLst/>
          </a:prstGeom>
        </p:spPr>
        <p:txBody>
          <a:bodyPr vert="horz" wrap="square" lIns="0" tIns="0" rIns="0" bIns="0" rtlCol="0">
            <a:spAutoFit/>
          </a:bodyPr>
          <a:lstStyle/>
          <a:p>
            <a:pPr marL="12700">
              <a:lnSpc>
                <a:spcPct val="100000"/>
              </a:lnSpc>
            </a:pPr>
            <a:r>
              <a:rPr sz="1400" b="1" spc="-5" dirty="0">
                <a:latin typeface="Arial"/>
                <a:cs typeface="Arial"/>
              </a:rPr>
              <a:t>s</a:t>
            </a:r>
            <a:r>
              <a:rPr sz="1400" b="1" spc="-105" dirty="0">
                <a:latin typeface="Arial"/>
                <a:cs typeface="Arial"/>
              </a:rPr>
              <a:t> </a:t>
            </a:r>
            <a:r>
              <a:rPr sz="1400" dirty="0">
                <a:latin typeface="Arial"/>
                <a:cs typeface="Arial"/>
              </a:rPr>
              <a:t>(scores)</a:t>
            </a:r>
            <a:endParaRPr sz="1400">
              <a:latin typeface="Arial"/>
              <a:cs typeface="Arial"/>
            </a:endParaRPr>
          </a:p>
        </p:txBody>
      </p:sp>
      <p:sp>
        <p:nvSpPr>
          <p:cNvPr id="36" name="Slide Number Placeholder 35">
            <a:extLst>
              <a:ext uri="{FF2B5EF4-FFF2-40B4-BE49-F238E27FC236}">
                <a16:creationId xmlns:a16="http://schemas.microsoft.com/office/drawing/2014/main" id="{71456E0A-3471-C68E-7B73-14C3BEBDAB78}"/>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43</a:t>
            </a:fld>
            <a:endParaRPr lang="en-US" altLang="zh-CN" spc="-5" dirty="0"/>
          </a:p>
        </p:txBody>
      </p:sp>
      <p:sp>
        <p:nvSpPr>
          <p:cNvPr id="2" name="Slide Number Placeholder 1">
            <a:extLst>
              <a:ext uri="{FF2B5EF4-FFF2-40B4-BE49-F238E27FC236}">
                <a16:creationId xmlns:a16="http://schemas.microsoft.com/office/drawing/2014/main" id="{11A2F33F-5AC3-7E47-9524-9264C0F192DC}"/>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43</a:t>
            </a:fld>
            <a:endParaRPr lang="en" sz="1000" dirty="0">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850A62B5-576F-8346-5CAE-7B9415C955A6}"/>
              </a:ext>
            </a:extLst>
          </p:cNvPr>
          <p:cNvSpPr txBox="1"/>
          <p:nvPr/>
        </p:nvSpPr>
        <p:spPr>
          <a:xfrm>
            <a:off x="5132243" y="845575"/>
            <a:ext cx="1468672" cy="400110"/>
          </a:xfrm>
          <a:prstGeom prst="rect">
            <a:avLst/>
          </a:prstGeom>
          <a:noFill/>
        </p:spPr>
        <p:txBody>
          <a:bodyPr wrap="none" rtlCol="0">
            <a:spAutoFit/>
          </a:bodyPr>
          <a:lstStyle/>
          <a:p>
            <a:r>
              <a:rPr lang="en-US" altLang="zh-CN" sz="2000" dirty="0"/>
              <a:t>Hinge Loss</a:t>
            </a:r>
            <a:endParaRPr lang="zh-CN" altLang="en-US" sz="2000" dirty="0"/>
          </a:p>
        </p:txBody>
      </p:sp>
      <p:sp>
        <p:nvSpPr>
          <p:cNvPr id="35" name="TextBox 34">
            <a:extLst>
              <a:ext uri="{FF2B5EF4-FFF2-40B4-BE49-F238E27FC236}">
                <a16:creationId xmlns:a16="http://schemas.microsoft.com/office/drawing/2014/main" id="{4358E5E3-CA3D-EBE2-6D73-124A45766FD5}"/>
              </a:ext>
            </a:extLst>
          </p:cNvPr>
          <p:cNvSpPr txBox="1"/>
          <p:nvPr/>
        </p:nvSpPr>
        <p:spPr>
          <a:xfrm>
            <a:off x="1420513" y="845575"/>
            <a:ext cx="2209259" cy="400110"/>
          </a:xfrm>
          <a:prstGeom prst="rect">
            <a:avLst/>
          </a:prstGeom>
          <a:noFill/>
        </p:spPr>
        <p:txBody>
          <a:bodyPr wrap="none" rtlCol="0">
            <a:spAutoFit/>
          </a:bodyPr>
          <a:lstStyle/>
          <a:p>
            <a:r>
              <a:rPr lang="en-US" altLang="zh-CN" sz="2000" dirty="0"/>
              <a:t>Feature Encoding</a:t>
            </a:r>
            <a:endParaRPr lang="zh-CN" altLang="en-US" sz="2000" dirty="0"/>
          </a:p>
        </p:txBody>
      </p:sp>
      <p:sp>
        <p:nvSpPr>
          <p:cNvPr id="37" name="TextBox 36">
            <a:extLst>
              <a:ext uri="{FF2B5EF4-FFF2-40B4-BE49-F238E27FC236}">
                <a16:creationId xmlns:a16="http://schemas.microsoft.com/office/drawing/2014/main" id="{E289DC89-A74C-9E7D-C2A5-05A18C579F7C}"/>
              </a:ext>
            </a:extLst>
          </p:cNvPr>
          <p:cNvSpPr txBox="1"/>
          <p:nvPr/>
        </p:nvSpPr>
        <p:spPr>
          <a:xfrm>
            <a:off x="3701685" y="3939794"/>
            <a:ext cx="3874779" cy="400110"/>
          </a:xfrm>
          <a:prstGeom prst="rect">
            <a:avLst/>
          </a:prstGeom>
          <a:noFill/>
        </p:spPr>
        <p:txBody>
          <a:bodyPr wrap="none" rtlCol="0">
            <a:spAutoFit/>
          </a:bodyPr>
          <a:lstStyle/>
          <a:p>
            <a:r>
              <a:rPr lang="en-US" altLang="zh-CN" sz="2000" dirty="0"/>
              <a:t>Weight Regularization (L2 or L1)</a:t>
            </a:r>
            <a:endParaRPr lang="zh-CN" altLang="en-US" sz="2000" dirty="0"/>
          </a:p>
        </p:txBody>
      </p:sp>
      <p:sp>
        <p:nvSpPr>
          <p:cNvPr id="38" name="object 15">
            <a:extLst>
              <a:ext uri="{FF2B5EF4-FFF2-40B4-BE49-F238E27FC236}">
                <a16:creationId xmlns:a16="http://schemas.microsoft.com/office/drawing/2014/main" id="{B830B8A7-3597-6B1B-A96B-14F6B7E65CFF}"/>
              </a:ext>
            </a:extLst>
          </p:cNvPr>
          <p:cNvSpPr/>
          <p:nvPr/>
        </p:nvSpPr>
        <p:spPr>
          <a:xfrm flipV="1">
            <a:off x="5041454" y="2378506"/>
            <a:ext cx="860161" cy="45719"/>
          </a:xfrm>
          <a:custGeom>
            <a:avLst/>
            <a:gdLst/>
            <a:ahLst/>
            <a:cxnLst/>
            <a:rect l="l" t="t" r="r" b="b"/>
            <a:pathLst>
              <a:path w="1189354">
                <a:moveTo>
                  <a:pt x="0" y="0"/>
                </a:moveTo>
                <a:lnTo>
                  <a:pt x="1189347" y="0"/>
                </a:lnTo>
              </a:path>
            </a:pathLst>
          </a:custGeom>
          <a:ln w="9524">
            <a:solidFill>
              <a:srgbClr val="666666"/>
            </a:solidFill>
          </a:ln>
        </p:spPr>
        <p:txBody>
          <a:bodyPr wrap="square" lIns="0" tIns="0" rIns="0" bIns="0" rtlCol="0"/>
          <a:lstStyle/>
          <a:p>
            <a:endParaRPr/>
          </a:p>
        </p:txBody>
      </p:sp>
      <p:sp>
        <p:nvSpPr>
          <p:cNvPr id="39" name="object 16">
            <a:extLst>
              <a:ext uri="{FF2B5EF4-FFF2-40B4-BE49-F238E27FC236}">
                <a16:creationId xmlns:a16="http://schemas.microsoft.com/office/drawing/2014/main" id="{980E98A5-91CC-9E13-CCEB-4724714E7FD6}"/>
              </a:ext>
            </a:extLst>
          </p:cNvPr>
          <p:cNvSpPr/>
          <p:nvPr/>
        </p:nvSpPr>
        <p:spPr>
          <a:xfrm>
            <a:off x="5901607" y="2405636"/>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7" name="object 7"/>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8" name="object 8"/>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8470558" y="1399922"/>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4702040" y="2011920"/>
            <a:ext cx="375285" cy="158115"/>
          </a:xfrm>
          <a:custGeom>
            <a:avLst/>
            <a:gdLst/>
            <a:ahLst/>
            <a:cxnLst/>
            <a:rect l="l" t="t" r="r" b="b"/>
            <a:pathLst>
              <a:path w="375285" h="158114">
                <a:moveTo>
                  <a:pt x="0" y="0"/>
                </a:moveTo>
                <a:lnTo>
                  <a:pt x="374999" y="0"/>
                </a:lnTo>
                <a:lnTo>
                  <a:pt x="374999" y="158099"/>
                </a:lnTo>
                <a:lnTo>
                  <a:pt x="0" y="158099"/>
                </a:lnTo>
                <a:lnTo>
                  <a:pt x="0" y="0"/>
                </a:lnTo>
                <a:close/>
              </a:path>
            </a:pathLst>
          </a:custGeom>
          <a:solidFill>
            <a:srgbClr val="FFFFFF"/>
          </a:solidFill>
        </p:spPr>
        <p:txBody>
          <a:bodyPr wrap="square" lIns="0" tIns="0" rIns="0" bIns="0" rtlCol="0"/>
          <a:lstStyle/>
          <a:p>
            <a:endParaRPr/>
          </a:p>
        </p:txBody>
      </p:sp>
      <p:sp>
        <p:nvSpPr>
          <p:cNvPr id="12" name="object 12"/>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3" name="object 13"/>
          <p:cNvSpPr/>
          <p:nvPr/>
        </p:nvSpPr>
        <p:spPr>
          <a:xfrm>
            <a:off x="6434287" y="517748"/>
            <a:ext cx="244475" cy="263525"/>
          </a:xfrm>
          <a:custGeom>
            <a:avLst/>
            <a:gdLst/>
            <a:ahLst/>
            <a:cxnLst/>
            <a:rect l="l" t="t" r="r" b="b"/>
            <a:pathLst>
              <a:path w="244475" h="263525">
                <a:moveTo>
                  <a:pt x="0" y="0"/>
                </a:moveTo>
                <a:lnTo>
                  <a:pt x="244199" y="0"/>
                </a:lnTo>
                <a:lnTo>
                  <a:pt x="244199" y="263399"/>
                </a:lnTo>
                <a:lnTo>
                  <a:pt x="0" y="263399"/>
                </a:lnTo>
                <a:lnTo>
                  <a:pt x="0" y="0"/>
                </a:lnTo>
                <a:close/>
              </a:path>
            </a:pathLst>
          </a:custGeom>
          <a:solidFill>
            <a:srgbClr val="FFFFFF"/>
          </a:solidFill>
        </p:spPr>
        <p:txBody>
          <a:bodyPr wrap="square" lIns="0" tIns="0" rIns="0" bIns="0" rtlCol="0"/>
          <a:lstStyle/>
          <a:p>
            <a:endParaRPr/>
          </a:p>
        </p:txBody>
      </p:sp>
      <p:sp>
        <p:nvSpPr>
          <p:cNvPr id="15" name="Slide Number Placeholder 14">
            <a:extLst>
              <a:ext uri="{FF2B5EF4-FFF2-40B4-BE49-F238E27FC236}">
                <a16:creationId xmlns:a16="http://schemas.microsoft.com/office/drawing/2014/main" id="{0B764664-52F3-EB3A-3572-6B84E34C79ED}"/>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44</a:t>
            </a:fld>
            <a:endParaRPr lang="en-US" altLang="zh-CN" spc="-5" dirty="0"/>
          </a:p>
        </p:txBody>
      </p:sp>
      <p:sp>
        <p:nvSpPr>
          <p:cNvPr id="2" name="Slide Number Placeholder 1">
            <a:extLst>
              <a:ext uri="{FF2B5EF4-FFF2-40B4-BE49-F238E27FC236}">
                <a16:creationId xmlns:a16="http://schemas.microsoft.com/office/drawing/2014/main" id="{068FEA5B-D97F-776A-F5CB-6C3E54CAA4B4}"/>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44</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8470558" y="1399922"/>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4702040" y="2011920"/>
            <a:ext cx="375285" cy="158115"/>
          </a:xfrm>
          <a:custGeom>
            <a:avLst/>
            <a:gdLst/>
            <a:ahLst/>
            <a:cxnLst/>
            <a:rect l="l" t="t" r="r" b="b"/>
            <a:pathLst>
              <a:path w="375285" h="158114">
                <a:moveTo>
                  <a:pt x="0" y="0"/>
                </a:moveTo>
                <a:lnTo>
                  <a:pt x="374999" y="0"/>
                </a:lnTo>
                <a:lnTo>
                  <a:pt x="374999" y="158099"/>
                </a:lnTo>
                <a:lnTo>
                  <a:pt x="0" y="158099"/>
                </a:lnTo>
                <a:lnTo>
                  <a:pt x="0" y="0"/>
                </a:lnTo>
                <a:close/>
              </a:path>
            </a:pathLst>
          </a:custGeom>
          <a:solidFill>
            <a:srgbClr val="FFFFFF"/>
          </a:solidFill>
        </p:spPr>
        <p:txBody>
          <a:bodyPr wrap="square" lIns="0" tIns="0" rIns="0" bIns="0" rtlCol="0"/>
          <a:lstStyle/>
          <a:p>
            <a:endParaRPr/>
          </a:p>
        </p:txBody>
      </p:sp>
      <p:sp>
        <p:nvSpPr>
          <p:cNvPr id="14" name="object 14"/>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5" name="object 15"/>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8" name="object 18"/>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9" name="object 19"/>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20" name="object 20"/>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22" name="Slide Number Placeholder 21">
            <a:extLst>
              <a:ext uri="{FF2B5EF4-FFF2-40B4-BE49-F238E27FC236}">
                <a16:creationId xmlns:a16="http://schemas.microsoft.com/office/drawing/2014/main" id="{DDE9A137-26E1-CB2B-3486-BA88241F3C41}"/>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45</a:t>
            </a:fld>
            <a:endParaRPr lang="en-US" altLang="zh-CN" spc="-5" dirty="0"/>
          </a:p>
        </p:txBody>
      </p:sp>
      <p:sp>
        <p:nvSpPr>
          <p:cNvPr id="2" name="Slide Number Placeholder 1">
            <a:extLst>
              <a:ext uri="{FF2B5EF4-FFF2-40B4-BE49-F238E27FC236}">
                <a16:creationId xmlns:a16="http://schemas.microsoft.com/office/drawing/2014/main" id="{9089D187-678B-8128-1584-6978E1FDF5B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45</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8470558" y="1399922"/>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4702040" y="2011920"/>
            <a:ext cx="375285" cy="158115"/>
          </a:xfrm>
          <a:custGeom>
            <a:avLst/>
            <a:gdLst/>
            <a:ahLst/>
            <a:cxnLst/>
            <a:rect l="l" t="t" r="r" b="b"/>
            <a:pathLst>
              <a:path w="375285" h="158114">
                <a:moveTo>
                  <a:pt x="0" y="0"/>
                </a:moveTo>
                <a:lnTo>
                  <a:pt x="374999" y="0"/>
                </a:lnTo>
                <a:lnTo>
                  <a:pt x="374999" y="158099"/>
                </a:lnTo>
                <a:lnTo>
                  <a:pt x="0" y="158099"/>
                </a:lnTo>
                <a:lnTo>
                  <a:pt x="0" y="0"/>
                </a:lnTo>
                <a:close/>
              </a:path>
            </a:pathLst>
          </a:custGeom>
          <a:solidFill>
            <a:srgbClr val="FFFFFF"/>
          </a:solidFill>
        </p:spPr>
        <p:txBody>
          <a:bodyPr wrap="square" lIns="0" tIns="0" rIns="0" bIns="0" rtlCol="0"/>
          <a:lstStyle/>
          <a:p>
            <a:endParaRPr/>
          </a:p>
        </p:txBody>
      </p:sp>
      <p:sp>
        <p:nvSpPr>
          <p:cNvPr id="14" name="object 14"/>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5" name="object 15"/>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7" name="object 17"/>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8" name="object 18"/>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9" name="object 19"/>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20" name="object 20"/>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21" name="object 21"/>
          <p:cNvSpPr/>
          <p:nvPr/>
        </p:nvSpPr>
        <p:spPr>
          <a:xfrm>
            <a:off x="8282633" y="2436120"/>
            <a:ext cx="346946" cy="590548"/>
          </a:xfrm>
          <a:prstGeom prst="rect">
            <a:avLst/>
          </a:prstGeom>
          <a:blipFill>
            <a:blip r:embed="rId10" cstate="print"/>
            <a:stretch>
              <a:fillRect/>
            </a:stretch>
          </a:blipFill>
        </p:spPr>
        <p:txBody>
          <a:bodyPr wrap="square" lIns="0" tIns="0" rIns="0" bIns="0" rtlCol="0"/>
          <a:lstStyle/>
          <a:p>
            <a:endParaRPr/>
          </a:p>
        </p:txBody>
      </p:sp>
      <p:sp>
        <p:nvSpPr>
          <p:cNvPr id="22" name="object 22"/>
          <p:cNvSpPr/>
          <p:nvPr/>
        </p:nvSpPr>
        <p:spPr>
          <a:xfrm>
            <a:off x="8273108" y="2426595"/>
            <a:ext cx="366395" cy="609600"/>
          </a:xfrm>
          <a:custGeom>
            <a:avLst/>
            <a:gdLst/>
            <a:ahLst/>
            <a:cxnLst/>
            <a:rect l="l" t="t" r="r" b="b"/>
            <a:pathLst>
              <a:path w="366395" h="609600">
                <a:moveTo>
                  <a:pt x="0" y="0"/>
                </a:moveTo>
                <a:lnTo>
                  <a:pt x="365999" y="0"/>
                </a:lnTo>
                <a:lnTo>
                  <a:pt x="365999" y="609598"/>
                </a:lnTo>
                <a:lnTo>
                  <a:pt x="0" y="609598"/>
                </a:lnTo>
                <a:lnTo>
                  <a:pt x="0" y="0"/>
                </a:lnTo>
                <a:close/>
              </a:path>
            </a:pathLst>
          </a:custGeom>
          <a:ln w="19049">
            <a:solidFill>
              <a:srgbClr val="FF00FF"/>
            </a:solidFill>
          </a:ln>
        </p:spPr>
        <p:txBody>
          <a:bodyPr wrap="square" lIns="0" tIns="0" rIns="0" bIns="0" rtlCol="0"/>
          <a:lstStyle/>
          <a:p>
            <a:endParaRPr/>
          </a:p>
        </p:txBody>
      </p:sp>
      <p:sp>
        <p:nvSpPr>
          <p:cNvPr id="23" name="object 23"/>
          <p:cNvSpPr/>
          <p:nvPr/>
        </p:nvSpPr>
        <p:spPr>
          <a:xfrm>
            <a:off x="8456107" y="1773908"/>
            <a:ext cx="173355" cy="662305"/>
          </a:xfrm>
          <a:custGeom>
            <a:avLst/>
            <a:gdLst/>
            <a:ahLst/>
            <a:cxnLst/>
            <a:rect l="l" t="t" r="r" b="b"/>
            <a:pathLst>
              <a:path w="173354" h="662305">
                <a:moveTo>
                  <a:pt x="0" y="662211"/>
                </a:moveTo>
                <a:lnTo>
                  <a:pt x="172999" y="0"/>
                </a:lnTo>
              </a:path>
            </a:pathLst>
          </a:custGeom>
          <a:ln w="19049">
            <a:solidFill>
              <a:srgbClr val="FF00FF"/>
            </a:solidFill>
          </a:ln>
        </p:spPr>
        <p:txBody>
          <a:bodyPr wrap="square" lIns="0" tIns="0" rIns="0" bIns="0" rtlCol="0"/>
          <a:lstStyle/>
          <a:p>
            <a:endParaRPr/>
          </a:p>
        </p:txBody>
      </p:sp>
      <p:sp>
        <p:nvSpPr>
          <p:cNvPr id="24" name="object 24"/>
          <p:cNvSpPr/>
          <p:nvPr/>
        </p:nvSpPr>
        <p:spPr>
          <a:xfrm>
            <a:off x="8598657" y="1690266"/>
            <a:ext cx="60960" cy="92075"/>
          </a:xfrm>
          <a:custGeom>
            <a:avLst/>
            <a:gdLst/>
            <a:ahLst/>
            <a:cxnLst/>
            <a:rect l="l" t="t" r="r" b="b"/>
            <a:pathLst>
              <a:path w="60959" h="92075">
                <a:moveTo>
                  <a:pt x="60899" y="91597"/>
                </a:moveTo>
                <a:lnTo>
                  <a:pt x="52299" y="0"/>
                </a:lnTo>
                <a:lnTo>
                  <a:pt x="0" y="75689"/>
                </a:lnTo>
                <a:lnTo>
                  <a:pt x="60899" y="91597"/>
                </a:lnTo>
                <a:close/>
              </a:path>
            </a:pathLst>
          </a:custGeom>
          <a:ln w="19049">
            <a:solidFill>
              <a:srgbClr val="FF00FF"/>
            </a:solidFill>
          </a:ln>
        </p:spPr>
        <p:txBody>
          <a:bodyPr wrap="square" lIns="0" tIns="0" rIns="0" bIns="0" rtlCol="0"/>
          <a:lstStyle/>
          <a:p>
            <a:endParaRPr/>
          </a:p>
        </p:txBody>
      </p:sp>
      <p:sp>
        <p:nvSpPr>
          <p:cNvPr id="26" name="Slide Number Placeholder 25">
            <a:extLst>
              <a:ext uri="{FF2B5EF4-FFF2-40B4-BE49-F238E27FC236}">
                <a16:creationId xmlns:a16="http://schemas.microsoft.com/office/drawing/2014/main" id="{205C2C5D-BF2A-7A2F-1A3D-BBDC5FC65A83}"/>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46</a:t>
            </a:fld>
            <a:endParaRPr lang="en-US" altLang="zh-CN" spc="-5" dirty="0"/>
          </a:p>
        </p:txBody>
      </p:sp>
      <p:sp>
        <p:nvSpPr>
          <p:cNvPr id="2" name="Slide Number Placeholder 1">
            <a:extLst>
              <a:ext uri="{FF2B5EF4-FFF2-40B4-BE49-F238E27FC236}">
                <a16:creationId xmlns:a16="http://schemas.microsoft.com/office/drawing/2014/main" id="{F905F767-D327-528E-7A3F-D746E446EC28}"/>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46</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4702040" y="2011920"/>
            <a:ext cx="375285" cy="158115"/>
          </a:xfrm>
          <a:custGeom>
            <a:avLst/>
            <a:gdLst/>
            <a:ahLst/>
            <a:cxnLst/>
            <a:rect l="l" t="t" r="r" b="b"/>
            <a:pathLst>
              <a:path w="375285" h="158114">
                <a:moveTo>
                  <a:pt x="0" y="0"/>
                </a:moveTo>
                <a:lnTo>
                  <a:pt x="374999" y="0"/>
                </a:lnTo>
                <a:lnTo>
                  <a:pt x="374999" y="158099"/>
                </a:lnTo>
                <a:lnTo>
                  <a:pt x="0" y="158099"/>
                </a:lnTo>
                <a:lnTo>
                  <a:pt x="0" y="0"/>
                </a:lnTo>
                <a:close/>
              </a:path>
            </a:pathLst>
          </a:custGeom>
          <a:solidFill>
            <a:srgbClr val="FFFFFF"/>
          </a:solidFill>
        </p:spPr>
        <p:txBody>
          <a:bodyPr wrap="square" lIns="0" tIns="0" rIns="0" bIns="0" rtlCol="0"/>
          <a:lstStyle/>
          <a:p>
            <a:endParaRPr/>
          </a:p>
        </p:txBody>
      </p:sp>
      <p:sp>
        <p:nvSpPr>
          <p:cNvPr id="13" name="object 13"/>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4" name="object 14"/>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6" name="object 16"/>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7" name="object 17"/>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8" name="object 18"/>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9" name="object 19"/>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8282633" y="2436120"/>
            <a:ext cx="346946" cy="590548"/>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8273108" y="2426595"/>
            <a:ext cx="366395" cy="609600"/>
          </a:xfrm>
          <a:custGeom>
            <a:avLst/>
            <a:gdLst/>
            <a:ahLst/>
            <a:cxnLst/>
            <a:rect l="l" t="t" r="r" b="b"/>
            <a:pathLst>
              <a:path w="366395" h="609600">
                <a:moveTo>
                  <a:pt x="0" y="0"/>
                </a:moveTo>
                <a:lnTo>
                  <a:pt x="365999" y="0"/>
                </a:lnTo>
                <a:lnTo>
                  <a:pt x="365999" y="609598"/>
                </a:lnTo>
                <a:lnTo>
                  <a:pt x="0" y="609598"/>
                </a:lnTo>
                <a:lnTo>
                  <a:pt x="0" y="0"/>
                </a:lnTo>
                <a:close/>
              </a:path>
            </a:pathLst>
          </a:custGeom>
          <a:ln w="19049">
            <a:solidFill>
              <a:srgbClr val="FF00FF"/>
            </a:solidFill>
          </a:ln>
        </p:spPr>
        <p:txBody>
          <a:bodyPr wrap="square" lIns="0" tIns="0" rIns="0" bIns="0" rtlCol="0"/>
          <a:lstStyle/>
          <a:p>
            <a:endParaRPr/>
          </a:p>
        </p:txBody>
      </p:sp>
      <p:sp>
        <p:nvSpPr>
          <p:cNvPr id="22" name="object 22"/>
          <p:cNvSpPr/>
          <p:nvPr/>
        </p:nvSpPr>
        <p:spPr>
          <a:xfrm>
            <a:off x="8456107" y="1773908"/>
            <a:ext cx="173355" cy="662305"/>
          </a:xfrm>
          <a:custGeom>
            <a:avLst/>
            <a:gdLst/>
            <a:ahLst/>
            <a:cxnLst/>
            <a:rect l="l" t="t" r="r" b="b"/>
            <a:pathLst>
              <a:path w="173354" h="662305">
                <a:moveTo>
                  <a:pt x="0" y="662211"/>
                </a:moveTo>
                <a:lnTo>
                  <a:pt x="172999" y="0"/>
                </a:lnTo>
              </a:path>
            </a:pathLst>
          </a:custGeom>
          <a:ln w="19049">
            <a:solidFill>
              <a:srgbClr val="FF00FF"/>
            </a:solidFill>
          </a:ln>
        </p:spPr>
        <p:txBody>
          <a:bodyPr wrap="square" lIns="0" tIns="0" rIns="0" bIns="0" rtlCol="0"/>
          <a:lstStyle/>
          <a:p>
            <a:endParaRPr/>
          </a:p>
        </p:txBody>
      </p:sp>
      <p:sp>
        <p:nvSpPr>
          <p:cNvPr id="23" name="object 23"/>
          <p:cNvSpPr/>
          <p:nvPr/>
        </p:nvSpPr>
        <p:spPr>
          <a:xfrm>
            <a:off x="8598657" y="1690266"/>
            <a:ext cx="60960" cy="92075"/>
          </a:xfrm>
          <a:custGeom>
            <a:avLst/>
            <a:gdLst/>
            <a:ahLst/>
            <a:cxnLst/>
            <a:rect l="l" t="t" r="r" b="b"/>
            <a:pathLst>
              <a:path w="60959" h="92075">
                <a:moveTo>
                  <a:pt x="60899" y="91597"/>
                </a:moveTo>
                <a:lnTo>
                  <a:pt x="52299" y="0"/>
                </a:lnTo>
                <a:lnTo>
                  <a:pt x="0" y="75689"/>
                </a:lnTo>
                <a:lnTo>
                  <a:pt x="60899" y="91597"/>
                </a:lnTo>
                <a:close/>
              </a:path>
            </a:pathLst>
          </a:custGeom>
          <a:ln w="19049">
            <a:solidFill>
              <a:srgbClr val="FF00FF"/>
            </a:solidFill>
          </a:ln>
        </p:spPr>
        <p:txBody>
          <a:bodyPr wrap="square" lIns="0" tIns="0" rIns="0" bIns="0" rtlCol="0"/>
          <a:lstStyle/>
          <a:p>
            <a:endParaRPr/>
          </a:p>
        </p:txBody>
      </p:sp>
      <p:sp>
        <p:nvSpPr>
          <p:cNvPr id="25" name="Slide Number Placeholder 24">
            <a:extLst>
              <a:ext uri="{FF2B5EF4-FFF2-40B4-BE49-F238E27FC236}">
                <a16:creationId xmlns:a16="http://schemas.microsoft.com/office/drawing/2014/main" id="{4772AFAA-B2EE-5F38-2750-27840AA28DD0}"/>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47</a:t>
            </a:fld>
            <a:endParaRPr lang="en-US" altLang="zh-CN" spc="-5" dirty="0"/>
          </a:p>
        </p:txBody>
      </p:sp>
      <p:sp>
        <p:nvSpPr>
          <p:cNvPr id="2" name="Slide Number Placeholder 1">
            <a:extLst>
              <a:ext uri="{FF2B5EF4-FFF2-40B4-BE49-F238E27FC236}">
                <a16:creationId xmlns:a16="http://schemas.microsoft.com/office/drawing/2014/main" id="{7DB53F9F-9379-0152-F1D4-93CAE6168D10}"/>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47</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4702040" y="2011920"/>
            <a:ext cx="375285" cy="158115"/>
          </a:xfrm>
          <a:custGeom>
            <a:avLst/>
            <a:gdLst/>
            <a:ahLst/>
            <a:cxnLst/>
            <a:rect l="l" t="t" r="r" b="b"/>
            <a:pathLst>
              <a:path w="375285" h="158114">
                <a:moveTo>
                  <a:pt x="0" y="0"/>
                </a:moveTo>
                <a:lnTo>
                  <a:pt x="374999" y="0"/>
                </a:lnTo>
                <a:lnTo>
                  <a:pt x="374999" y="158099"/>
                </a:lnTo>
                <a:lnTo>
                  <a:pt x="0" y="158099"/>
                </a:lnTo>
                <a:lnTo>
                  <a:pt x="0" y="0"/>
                </a:lnTo>
                <a:close/>
              </a:path>
            </a:pathLst>
          </a:custGeom>
          <a:solidFill>
            <a:srgbClr val="FFFFFF"/>
          </a:solidFill>
        </p:spPr>
        <p:txBody>
          <a:bodyPr wrap="square" lIns="0" tIns="0" rIns="0" bIns="0" rtlCol="0"/>
          <a:lstStyle/>
          <a:p>
            <a:endParaRPr/>
          </a:p>
        </p:txBody>
      </p:sp>
      <p:sp>
        <p:nvSpPr>
          <p:cNvPr id="13" name="object 13"/>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4" name="object 14"/>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5" name="object 15"/>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6" name="object 16"/>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7" name="object 17"/>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8" name="object 18"/>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9" name="object 19"/>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20" name="object 20"/>
          <p:cNvSpPr/>
          <p:nvPr/>
        </p:nvSpPr>
        <p:spPr>
          <a:xfrm>
            <a:off x="5411564" y="2087620"/>
            <a:ext cx="3044825" cy="348615"/>
          </a:xfrm>
          <a:custGeom>
            <a:avLst/>
            <a:gdLst/>
            <a:ahLst/>
            <a:cxnLst/>
            <a:rect l="l" t="t" r="r" b="b"/>
            <a:pathLst>
              <a:path w="3044825" h="348614">
                <a:moveTo>
                  <a:pt x="3044543" y="348499"/>
                </a:moveTo>
                <a:lnTo>
                  <a:pt x="0" y="0"/>
                </a:lnTo>
              </a:path>
            </a:pathLst>
          </a:custGeom>
          <a:ln w="19049">
            <a:solidFill>
              <a:srgbClr val="FF00FF"/>
            </a:solidFill>
          </a:ln>
        </p:spPr>
        <p:txBody>
          <a:bodyPr wrap="square" lIns="0" tIns="0" rIns="0" bIns="0" rtlCol="0"/>
          <a:lstStyle/>
          <a:p>
            <a:endParaRPr/>
          </a:p>
        </p:txBody>
      </p:sp>
      <p:sp>
        <p:nvSpPr>
          <p:cNvPr id="21" name="object 21"/>
          <p:cNvSpPr/>
          <p:nvPr/>
        </p:nvSpPr>
        <p:spPr>
          <a:xfrm>
            <a:off x="5325689" y="2056358"/>
            <a:ext cx="89535" cy="62865"/>
          </a:xfrm>
          <a:custGeom>
            <a:avLst/>
            <a:gdLst/>
            <a:ahLst/>
            <a:cxnLst/>
            <a:rect l="l" t="t" r="r" b="b"/>
            <a:pathLst>
              <a:path w="89535" h="62864">
                <a:moveTo>
                  <a:pt x="89449" y="0"/>
                </a:moveTo>
                <a:lnTo>
                  <a:pt x="0" y="21429"/>
                </a:lnTo>
                <a:lnTo>
                  <a:pt x="82299" y="62522"/>
                </a:lnTo>
                <a:lnTo>
                  <a:pt x="89449" y="0"/>
                </a:lnTo>
                <a:close/>
              </a:path>
            </a:pathLst>
          </a:custGeom>
          <a:ln w="19049">
            <a:solidFill>
              <a:srgbClr val="FF00FF"/>
            </a:solidFill>
          </a:ln>
        </p:spPr>
        <p:txBody>
          <a:bodyPr wrap="square" lIns="0" tIns="0" rIns="0" bIns="0" rtlCol="0"/>
          <a:lstStyle/>
          <a:p>
            <a:endParaRPr/>
          </a:p>
        </p:txBody>
      </p:sp>
      <p:sp>
        <p:nvSpPr>
          <p:cNvPr id="22" name="object 22"/>
          <p:cNvSpPr/>
          <p:nvPr/>
        </p:nvSpPr>
        <p:spPr>
          <a:xfrm>
            <a:off x="8378007" y="2444225"/>
            <a:ext cx="466314" cy="619193"/>
          </a:xfrm>
          <a:prstGeom prst="rect">
            <a:avLst/>
          </a:prstGeom>
          <a:blipFill>
            <a:blip r:embed="rId10" cstate="print"/>
            <a:stretch>
              <a:fillRect/>
            </a:stretch>
          </a:blipFill>
        </p:spPr>
        <p:txBody>
          <a:bodyPr wrap="square" lIns="0" tIns="0" rIns="0" bIns="0" rtlCol="0"/>
          <a:lstStyle/>
          <a:p>
            <a:endParaRPr/>
          </a:p>
        </p:txBody>
      </p:sp>
      <p:sp>
        <p:nvSpPr>
          <p:cNvPr id="23" name="object 23"/>
          <p:cNvSpPr/>
          <p:nvPr/>
        </p:nvSpPr>
        <p:spPr>
          <a:xfrm>
            <a:off x="8368482" y="2434700"/>
            <a:ext cx="485775" cy="638810"/>
          </a:xfrm>
          <a:custGeom>
            <a:avLst/>
            <a:gdLst/>
            <a:ahLst/>
            <a:cxnLst/>
            <a:rect l="l" t="t" r="r" b="b"/>
            <a:pathLst>
              <a:path w="485775" h="638810">
                <a:moveTo>
                  <a:pt x="0" y="0"/>
                </a:moveTo>
                <a:lnTo>
                  <a:pt x="485374" y="0"/>
                </a:lnTo>
                <a:lnTo>
                  <a:pt x="485374" y="638243"/>
                </a:lnTo>
                <a:lnTo>
                  <a:pt x="0" y="638243"/>
                </a:lnTo>
                <a:lnTo>
                  <a:pt x="0" y="0"/>
                </a:lnTo>
                <a:close/>
              </a:path>
            </a:pathLst>
          </a:custGeom>
          <a:ln w="19049">
            <a:solidFill>
              <a:srgbClr val="FF00FF"/>
            </a:solidFill>
          </a:ln>
        </p:spPr>
        <p:txBody>
          <a:bodyPr wrap="square" lIns="0" tIns="0" rIns="0" bIns="0" rtlCol="0"/>
          <a:lstStyle/>
          <a:p>
            <a:endParaRPr/>
          </a:p>
        </p:txBody>
      </p:sp>
      <p:sp>
        <p:nvSpPr>
          <p:cNvPr id="25" name="Slide Number Placeholder 24">
            <a:extLst>
              <a:ext uri="{FF2B5EF4-FFF2-40B4-BE49-F238E27FC236}">
                <a16:creationId xmlns:a16="http://schemas.microsoft.com/office/drawing/2014/main" id="{3E4E1AC6-B73B-8CB7-B472-62AAF89ECF72}"/>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48</a:t>
            </a:fld>
            <a:endParaRPr lang="en-US" altLang="zh-CN" spc="-5" dirty="0"/>
          </a:p>
        </p:txBody>
      </p:sp>
      <p:sp>
        <p:nvSpPr>
          <p:cNvPr id="2" name="Slide Number Placeholder 1">
            <a:extLst>
              <a:ext uri="{FF2B5EF4-FFF2-40B4-BE49-F238E27FC236}">
                <a16:creationId xmlns:a16="http://schemas.microsoft.com/office/drawing/2014/main" id="{204BC3DA-C259-C16E-B972-D0F555592956}"/>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48</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3" name="object 13"/>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7" name="object 17"/>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8" name="object 18"/>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9" name="object 19"/>
          <p:cNvSpPr/>
          <p:nvPr/>
        </p:nvSpPr>
        <p:spPr>
          <a:xfrm>
            <a:off x="8378007" y="2444225"/>
            <a:ext cx="466314" cy="619193"/>
          </a:xfrm>
          <a:prstGeom prst="rect">
            <a:avLst/>
          </a:prstGeom>
          <a:blipFill>
            <a:blip r:embed="rId10" cstate="print"/>
            <a:stretch>
              <a:fillRect/>
            </a:stretch>
          </a:blipFill>
        </p:spPr>
        <p:txBody>
          <a:bodyPr wrap="square" lIns="0" tIns="0" rIns="0" bIns="0" rtlCol="0"/>
          <a:lstStyle/>
          <a:p>
            <a:endParaRPr/>
          </a:p>
        </p:txBody>
      </p:sp>
      <p:sp>
        <p:nvSpPr>
          <p:cNvPr id="20" name="object 20"/>
          <p:cNvSpPr/>
          <p:nvPr/>
        </p:nvSpPr>
        <p:spPr>
          <a:xfrm>
            <a:off x="8368482" y="2434700"/>
            <a:ext cx="485775" cy="638810"/>
          </a:xfrm>
          <a:custGeom>
            <a:avLst/>
            <a:gdLst/>
            <a:ahLst/>
            <a:cxnLst/>
            <a:rect l="l" t="t" r="r" b="b"/>
            <a:pathLst>
              <a:path w="485775" h="638810">
                <a:moveTo>
                  <a:pt x="0" y="0"/>
                </a:moveTo>
                <a:lnTo>
                  <a:pt x="485374" y="0"/>
                </a:lnTo>
                <a:lnTo>
                  <a:pt x="485374" y="638243"/>
                </a:lnTo>
                <a:lnTo>
                  <a:pt x="0" y="638243"/>
                </a:lnTo>
                <a:lnTo>
                  <a:pt x="0" y="0"/>
                </a:lnTo>
                <a:close/>
              </a:path>
            </a:pathLst>
          </a:custGeom>
          <a:ln w="19049">
            <a:solidFill>
              <a:srgbClr val="FF00FF"/>
            </a:solidFill>
          </a:ln>
        </p:spPr>
        <p:txBody>
          <a:bodyPr wrap="square" lIns="0" tIns="0" rIns="0" bIns="0" rtlCol="0"/>
          <a:lstStyle/>
          <a:p>
            <a:endParaRPr/>
          </a:p>
        </p:txBody>
      </p:sp>
      <p:sp>
        <p:nvSpPr>
          <p:cNvPr id="21" name="object 21"/>
          <p:cNvSpPr/>
          <p:nvPr/>
        </p:nvSpPr>
        <p:spPr>
          <a:xfrm>
            <a:off x="5411564" y="2087620"/>
            <a:ext cx="3044825" cy="348615"/>
          </a:xfrm>
          <a:custGeom>
            <a:avLst/>
            <a:gdLst/>
            <a:ahLst/>
            <a:cxnLst/>
            <a:rect l="l" t="t" r="r" b="b"/>
            <a:pathLst>
              <a:path w="3044825" h="348614">
                <a:moveTo>
                  <a:pt x="3044543" y="348499"/>
                </a:moveTo>
                <a:lnTo>
                  <a:pt x="0" y="0"/>
                </a:lnTo>
              </a:path>
            </a:pathLst>
          </a:custGeom>
          <a:ln w="19049">
            <a:solidFill>
              <a:srgbClr val="FF00FF"/>
            </a:solidFill>
          </a:ln>
        </p:spPr>
        <p:txBody>
          <a:bodyPr wrap="square" lIns="0" tIns="0" rIns="0" bIns="0" rtlCol="0"/>
          <a:lstStyle/>
          <a:p>
            <a:endParaRPr/>
          </a:p>
        </p:txBody>
      </p:sp>
      <p:sp>
        <p:nvSpPr>
          <p:cNvPr id="22" name="object 22"/>
          <p:cNvSpPr/>
          <p:nvPr/>
        </p:nvSpPr>
        <p:spPr>
          <a:xfrm>
            <a:off x="5325689" y="2056358"/>
            <a:ext cx="89535" cy="62865"/>
          </a:xfrm>
          <a:custGeom>
            <a:avLst/>
            <a:gdLst/>
            <a:ahLst/>
            <a:cxnLst/>
            <a:rect l="l" t="t" r="r" b="b"/>
            <a:pathLst>
              <a:path w="89535" h="62864">
                <a:moveTo>
                  <a:pt x="89449" y="0"/>
                </a:moveTo>
                <a:lnTo>
                  <a:pt x="0" y="21429"/>
                </a:lnTo>
                <a:lnTo>
                  <a:pt x="82299" y="62522"/>
                </a:lnTo>
                <a:lnTo>
                  <a:pt x="89449" y="0"/>
                </a:lnTo>
                <a:close/>
              </a:path>
            </a:pathLst>
          </a:custGeom>
          <a:ln w="19049">
            <a:solidFill>
              <a:srgbClr val="FF00FF"/>
            </a:solidFill>
          </a:ln>
        </p:spPr>
        <p:txBody>
          <a:bodyPr wrap="square" lIns="0" tIns="0" rIns="0" bIns="0" rtlCol="0"/>
          <a:lstStyle/>
          <a:p>
            <a:endParaRPr/>
          </a:p>
        </p:txBody>
      </p:sp>
      <p:sp>
        <p:nvSpPr>
          <p:cNvPr id="24" name="Slide Number Placeholder 23">
            <a:extLst>
              <a:ext uri="{FF2B5EF4-FFF2-40B4-BE49-F238E27FC236}">
                <a16:creationId xmlns:a16="http://schemas.microsoft.com/office/drawing/2014/main" id="{FB916EFD-0535-6AC3-5FCC-A792D04AF5D4}"/>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49</a:t>
            </a:fld>
            <a:endParaRPr lang="en-US" altLang="zh-CN" spc="-5" dirty="0"/>
          </a:p>
        </p:txBody>
      </p:sp>
      <p:sp>
        <p:nvSpPr>
          <p:cNvPr id="2" name="Slide Number Placeholder 1">
            <a:extLst>
              <a:ext uri="{FF2B5EF4-FFF2-40B4-BE49-F238E27FC236}">
                <a16:creationId xmlns:a16="http://schemas.microsoft.com/office/drawing/2014/main" id="{F287653A-CB38-889C-9B00-6C7D435978D7}"/>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49</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6642536" y="856548"/>
            <a:ext cx="375285" cy="263525"/>
          </a:xfrm>
          <a:custGeom>
            <a:avLst/>
            <a:gdLst/>
            <a:ahLst/>
            <a:cxnLst/>
            <a:rect l="l" t="t" r="r" b="b"/>
            <a:pathLst>
              <a:path w="375284"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2" name="object 12"/>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3" name="object 13"/>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4" name="object 14"/>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7" name="object 17"/>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8" name="object 18"/>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9" name="object 19"/>
          <p:cNvSpPr/>
          <p:nvPr/>
        </p:nvSpPr>
        <p:spPr>
          <a:xfrm>
            <a:off x="8261108" y="2436120"/>
            <a:ext cx="457198" cy="742948"/>
          </a:xfrm>
          <a:prstGeom prst="rect">
            <a:avLst/>
          </a:prstGeom>
          <a:blipFill>
            <a:blip r:embed="rId10" cstate="print"/>
            <a:stretch>
              <a:fillRect/>
            </a:stretch>
          </a:blipFill>
        </p:spPr>
        <p:txBody>
          <a:bodyPr wrap="square" lIns="0" tIns="0" rIns="0" bIns="0" rtlCol="0"/>
          <a:lstStyle/>
          <a:p>
            <a:endParaRPr/>
          </a:p>
        </p:txBody>
      </p:sp>
      <p:sp>
        <p:nvSpPr>
          <p:cNvPr id="20" name="object 20"/>
          <p:cNvSpPr/>
          <p:nvPr/>
        </p:nvSpPr>
        <p:spPr>
          <a:xfrm>
            <a:off x="8251583" y="2426595"/>
            <a:ext cx="476250" cy="762000"/>
          </a:xfrm>
          <a:custGeom>
            <a:avLst/>
            <a:gdLst/>
            <a:ahLst/>
            <a:cxnLst/>
            <a:rect l="l" t="t" r="r" b="b"/>
            <a:pathLst>
              <a:path w="476250" h="762000">
                <a:moveTo>
                  <a:pt x="0" y="0"/>
                </a:moveTo>
                <a:lnTo>
                  <a:pt x="476249" y="0"/>
                </a:lnTo>
                <a:lnTo>
                  <a:pt x="476249" y="761998"/>
                </a:lnTo>
                <a:lnTo>
                  <a:pt x="0" y="761998"/>
                </a:lnTo>
                <a:lnTo>
                  <a:pt x="0" y="0"/>
                </a:lnTo>
                <a:close/>
              </a:path>
            </a:pathLst>
          </a:custGeom>
          <a:ln w="19049">
            <a:solidFill>
              <a:srgbClr val="FF00FF"/>
            </a:solidFill>
          </a:ln>
        </p:spPr>
        <p:txBody>
          <a:bodyPr wrap="square" lIns="0" tIns="0" rIns="0" bIns="0" rtlCol="0"/>
          <a:lstStyle/>
          <a:p>
            <a:endParaRPr/>
          </a:p>
        </p:txBody>
      </p:sp>
      <p:sp>
        <p:nvSpPr>
          <p:cNvPr id="21" name="object 21"/>
          <p:cNvSpPr/>
          <p:nvPr/>
        </p:nvSpPr>
        <p:spPr>
          <a:xfrm>
            <a:off x="7035335" y="1176935"/>
            <a:ext cx="1421130" cy="1259205"/>
          </a:xfrm>
          <a:custGeom>
            <a:avLst/>
            <a:gdLst/>
            <a:ahLst/>
            <a:cxnLst/>
            <a:rect l="l" t="t" r="r" b="b"/>
            <a:pathLst>
              <a:path w="1421129" h="1259205">
                <a:moveTo>
                  <a:pt x="1420772" y="1259184"/>
                </a:moveTo>
                <a:lnTo>
                  <a:pt x="0" y="0"/>
                </a:lnTo>
              </a:path>
            </a:pathLst>
          </a:custGeom>
          <a:ln w="19049">
            <a:solidFill>
              <a:srgbClr val="FF00FF"/>
            </a:solidFill>
          </a:ln>
        </p:spPr>
        <p:txBody>
          <a:bodyPr wrap="square" lIns="0" tIns="0" rIns="0" bIns="0" rtlCol="0"/>
          <a:lstStyle/>
          <a:p>
            <a:endParaRPr/>
          </a:p>
        </p:txBody>
      </p:sp>
      <p:sp>
        <p:nvSpPr>
          <p:cNvPr id="22" name="object 22"/>
          <p:cNvSpPr/>
          <p:nvPr/>
        </p:nvSpPr>
        <p:spPr>
          <a:xfrm>
            <a:off x="6970635" y="1119595"/>
            <a:ext cx="85725" cy="81280"/>
          </a:xfrm>
          <a:custGeom>
            <a:avLst/>
            <a:gdLst/>
            <a:ahLst/>
            <a:cxnLst/>
            <a:rect l="l" t="t" r="r" b="b"/>
            <a:pathLst>
              <a:path w="85725" h="81280">
                <a:moveTo>
                  <a:pt x="85574" y="33789"/>
                </a:moveTo>
                <a:lnTo>
                  <a:pt x="0" y="0"/>
                </a:lnTo>
                <a:lnTo>
                  <a:pt x="43849" y="80887"/>
                </a:lnTo>
                <a:lnTo>
                  <a:pt x="85574" y="33789"/>
                </a:lnTo>
                <a:close/>
              </a:path>
            </a:pathLst>
          </a:custGeom>
          <a:ln w="19049">
            <a:solidFill>
              <a:srgbClr val="FF00FF"/>
            </a:solidFill>
          </a:ln>
        </p:spPr>
        <p:txBody>
          <a:bodyPr wrap="square" lIns="0" tIns="0" rIns="0" bIns="0" rtlCol="0"/>
          <a:lstStyle/>
          <a:p>
            <a:endParaRPr/>
          </a:p>
        </p:txBody>
      </p:sp>
      <p:sp>
        <p:nvSpPr>
          <p:cNvPr id="24" name="Slide Number Placeholder 23">
            <a:extLst>
              <a:ext uri="{FF2B5EF4-FFF2-40B4-BE49-F238E27FC236}">
                <a16:creationId xmlns:a16="http://schemas.microsoft.com/office/drawing/2014/main" id="{F7E26458-4B0F-EA90-BCF9-C37508BAEDA2}"/>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50</a:t>
            </a:fld>
            <a:endParaRPr lang="en-US" altLang="zh-CN" spc="-5" dirty="0"/>
          </a:p>
        </p:txBody>
      </p:sp>
      <p:sp>
        <p:nvSpPr>
          <p:cNvPr id="2" name="Slide Number Placeholder 1">
            <a:extLst>
              <a:ext uri="{FF2B5EF4-FFF2-40B4-BE49-F238E27FC236}">
                <a16:creationId xmlns:a16="http://schemas.microsoft.com/office/drawing/2014/main" id="{931D9F8B-913D-F2D4-70F0-17D6F1994674}"/>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50</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2" name="object 12"/>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6" name="object 16"/>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7" name="object 17"/>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7035335" y="1176935"/>
            <a:ext cx="1421130" cy="1259205"/>
          </a:xfrm>
          <a:custGeom>
            <a:avLst/>
            <a:gdLst/>
            <a:ahLst/>
            <a:cxnLst/>
            <a:rect l="l" t="t" r="r" b="b"/>
            <a:pathLst>
              <a:path w="1421129" h="1259205">
                <a:moveTo>
                  <a:pt x="1420772" y="1259184"/>
                </a:moveTo>
                <a:lnTo>
                  <a:pt x="0" y="0"/>
                </a:lnTo>
              </a:path>
            </a:pathLst>
          </a:custGeom>
          <a:ln w="19049">
            <a:solidFill>
              <a:srgbClr val="FF00FF"/>
            </a:solidFill>
          </a:ln>
        </p:spPr>
        <p:txBody>
          <a:bodyPr wrap="square" lIns="0" tIns="0" rIns="0" bIns="0" rtlCol="0"/>
          <a:lstStyle/>
          <a:p>
            <a:endParaRPr/>
          </a:p>
        </p:txBody>
      </p:sp>
      <p:sp>
        <p:nvSpPr>
          <p:cNvPr id="19" name="object 19"/>
          <p:cNvSpPr/>
          <p:nvPr/>
        </p:nvSpPr>
        <p:spPr>
          <a:xfrm>
            <a:off x="6970635" y="1119595"/>
            <a:ext cx="85725" cy="81280"/>
          </a:xfrm>
          <a:custGeom>
            <a:avLst/>
            <a:gdLst/>
            <a:ahLst/>
            <a:cxnLst/>
            <a:rect l="l" t="t" r="r" b="b"/>
            <a:pathLst>
              <a:path w="85725" h="81280">
                <a:moveTo>
                  <a:pt x="85574" y="33789"/>
                </a:moveTo>
                <a:lnTo>
                  <a:pt x="0" y="0"/>
                </a:lnTo>
                <a:lnTo>
                  <a:pt x="43849" y="80887"/>
                </a:lnTo>
                <a:lnTo>
                  <a:pt x="85574" y="33789"/>
                </a:lnTo>
                <a:close/>
              </a:path>
            </a:pathLst>
          </a:custGeom>
          <a:ln w="19049">
            <a:solidFill>
              <a:srgbClr val="FF00FF"/>
            </a:solidFill>
          </a:ln>
        </p:spPr>
        <p:txBody>
          <a:bodyPr wrap="square" lIns="0" tIns="0" rIns="0" bIns="0" rtlCol="0"/>
          <a:lstStyle/>
          <a:p>
            <a:endParaRPr/>
          </a:p>
        </p:txBody>
      </p:sp>
      <p:sp>
        <p:nvSpPr>
          <p:cNvPr id="20" name="object 20"/>
          <p:cNvSpPr/>
          <p:nvPr/>
        </p:nvSpPr>
        <p:spPr>
          <a:xfrm>
            <a:off x="8261108" y="2436120"/>
            <a:ext cx="457198" cy="742948"/>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8251583" y="2426595"/>
            <a:ext cx="476250" cy="762000"/>
          </a:xfrm>
          <a:custGeom>
            <a:avLst/>
            <a:gdLst/>
            <a:ahLst/>
            <a:cxnLst/>
            <a:rect l="l" t="t" r="r" b="b"/>
            <a:pathLst>
              <a:path w="476250" h="762000">
                <a:moveTo>
                  <a:pt x="0" y="0"/>
                </a:moveTo>
                <a:lnTo>
                  <a:pt x="476249" y="0"/>
                </a:lnTo>
                <a:lnTo>
                  <a:pt x="476249" y="761998"/>
                </a:lnTo>
                <a:lnTo>
                  <a:pt x="0" y="761998"/>
                </a:lnTo>
                <a:lnTo>
                  <a:pt x="0" y="0"/>
                </a:lnTo>
                <a:close/>
              </a:path>
            </a:pathLst>
          </a:custGeom>
          <a:ln w="19049">
            <a:solidFill>
              <a:srgbClr val="FF00FF"/>
            </a:solidFill>
          </a:ln>
        </p:spPr>
        <p:txBody>
          <a:bodyPr wrap="square" lIns="0" tIns="0" rIns="0" bIns="0" rtlCol="0"/>
          <a:lstStyle/>
          <a:p>
            <a:endParaRPr/>
          </a:p>
        </p:txBody>
      </p:sp>
      <p:sp>
        <p:nvSpPr>
          <p:cNvPr id="23" name="Slide Number Placeholder 22">
            <a:extLst>
              <a:ext uri="{FF2B5EF4-FFF2-40B4-BE49-F238E27FC236}">
                <a16:creationId xmlns:a16="http://schemas.microsoft.com/office/drawing/2014/main" id="{10B523E2-A388-07CC-1351-1051496E5915}"/>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51</a:t>
            </a:fld>
            <a:endParaRPr lang="en-US" altLang="zh-CN" spc="-5" dirty="0"/>
          </a:p>
        </p:txBody>
      </p:sp>
      <p:sp>
        <p:nvSpPr>
          <p:cNvPr id="2" name="Slide Number Placeholder 1">
            <a:extLst>
              <a:ext uri="{FF2B5EF4-FFF2-40B4-BE49-F238E27FC236}">
                <a16:creationId xmlns:a16="http://schemas.microsoft.com/office/drawing/2014/main" id="{731E091B-FA3C-3E91-663D-0AD824DA115C}"/>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51</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4774665" y="1214797"/>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1" name="object 11"/>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2" name="object 12"/>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6" name="object 16"/>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7" name="object 17"/>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5258214" y="1382272"/>
            <a:ext cx="3197860" cy="1054100"/>
          </a:xfrm>
          <a:custGeom>
            <a:avLst/>
            <a:gdLst/>
            <a:ahLst/>
            <a:cxnLst/>
            <a:rect l="l" t="t" r="r" b="b"/>
            <a:pathLst>
              <a:path w="3197859" h="1054100">
                <a:moveTo>
                  <a:pt x="3197743" y="1053822"/>
                </a:moveTo>
                <a:lnTo>
                  <a:pt x="0" y="0"/>
                </a:lnTo>
              </a:path>
            </a:pathLst>
          </a:custGeom>
          <a:ln w="19049">
            <a:solidFill>
              <a:srgbClr val="FF00FF"/>
            </a:solidFill>
          </a:ln>
        </p:spPr>
        <p:txBody>
          <a:bodyPr wrap="square" lIns="0" tIns="0" rIns="0" bIns="0" rtlCol="0"/>
          <a:lstStyle/>
          <a:p>
            <a:endParaRPr/>
          </a:p>
        </p:txBody>
      </p:sp>
      <p:sp>
        <p:nvSpPr>
          <p:cNvPr id="19" name="object 19"/>
          <p:cNvSpPr/>
          <p:nvPr/>
        </p:nvSpPr>
        <p:spPr>
          <a:xfrm>
            <a:off x="5176114" y="1352387"/>
            <a:ext cx="92075" cy="60325"/>
          </a:xfrm>
          <a:custGeom>
            <a:avLst/>
            <a:gdLst/>
            <a:ahLst/>
            <a:cxnLst/>
            <a:rect l="l" t="t" r="r" b="b"/>
            <a:pathLst>
              <a:path w="92075" h="60325">
                <a:moveTo>
                  <a:pt x="91949" y="0"/>
                </a:moveTo>
                <a:lnTo>
                  <a:pt x="0" y="2827"/>
                </a:lnTo>
                <a:lnTo>
                  <a:pt x="72249" y="59769"/>
                </a:lnTo>
                <a:lnTo>
                  <a:pt x="91949" y="0"/>
                </a:lnTo>
                <a:close/>
              </a:path>
            </a:pathLst>
          </a:custGeom>
          <a:ln w="19049">
            <a:solidFill>
              <a:srgbClr val="FF00FF"/>
            </a:solidFill>
          </a:ln>
        </p:spPr>
        <p:txBody>
          <a:bodyPr wrap="square" lIns="0" tIns="0" rIns="0" bIns="0" rtlCol="0"/>
          <a:lstStyle/>
          <a:p>
            <a:endParaRPr/>
          </a:p>
        </p:txBody>
      </p:sp>
      <p:sp>
        <p:nvSpPr>
          <p:cNvPr id="20" name="object 20"/>
          <p:cNvSpPr/>
          <p:nvPr/>
        </p:nvSpPr>
        <p:spPr>
          <a:xfrm>
            <a:off x="8271858" y="2436120"/>
            <a:ext cx="457199" cy="619198"/>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8262333" y="2426595"/>
            <a:ext cx="476250" cy="638810"/>
          </a:xfrm>
          <a:custGeom>
            <a:avLst/>
            <a:gdLst/>
            <a:ahLst/>
            <a:cxnLst/>
            <a:rect l="l" t="t" r="r" b="b"/>
            <a:pathLst>
              <a:path w="476250" h="638810">
                <a:moveTo>
                  <a:pt x="0" y="0"/>
                </a:moveTo>
                <a:lnTo>
                  <a:pt x="476249" y="0"/>
                </a:lnTo>
                <a:lnTo>
                  <a:pt x="476249" y="638248"/>
                </a:lnTo>
                <a:lnTo>
                  <a:pt x="0" y="638248"/>
                </a:lnTo>
                <a:lnTo>
                  <a:pt x="0" y="0"/>
                </a:lnTo>
                <a:close/>
              </a:path>
            </a:pathLst>
          </a:custGeom>
          <a:ln w="19049">
            <a:solidFill>
              <a:srgbClr val="FF00FF"/>
            </a:solidFill>
          </a:ln>
        </p:spPr>
        <p:txBody>
          <a:bodyPr wrap="square" lIns="0" tIns="0" rIns="0" bIns="0" rtlCol="0"/>
          <a:lstStyle/>
          <a:p>
            <a:endParaRPr/>
          </a:p>
        </p:txBody>
      </p:sp>
      <p:sp>
        <p:nvSpPr>
          <p:cNvPr id="23" name="Slide Number Placeholder 22">
            <a:extLst>
              <a:ext uri="{FF2B5EF4-FFF2-40B4-BE49-F238E27FC236}">
                <a16:creationId xmlns:a16="http://schemas.microsoft.com/office/drawing/2014/main" id="{3298E2E6-C2E1-C764-211D-711DE4DC33C3}"/>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52</a:t>
            </a:fld>
            <a:endParaRPr lang="en-US" altLang="zh-CN" spc="-5" dirty="0"/>
          </a:p>
        </p:txBody>
      </p:sp>
      <p:sp>
        <p:nvSpPr>
          <p:cNvPr id="2" name="Slide Number Placeholder 1">
            <a:extLst>
              <a:ext uri="{FF2B5EF4-FFF2-40B4-BE49-F238E27FC236}">
                <a16:creationId xmlns:a16="http://schemas.microsoft.com/office/drawing/2014/main" id="{A6D8C111-1F11-6012-A93B-823977F5549F}"/>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52</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1" name="object 11"/>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5455614" y="3147443"/>
            <a:ext cx="1956895" cy="747173"/>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5446088" y="3137918"/>
            <a:ext cx="1976120" cy="766445"/>
          </a:xfrm>
          <a:custGeom>
            <a:avLst/>
            <a:gdLst/>
            <a:ahLst/>
            <a:cxnLst/>
            <a:rect l="l" t="t" r="r" b="b"/>
            <a:pathLst>
              <a:path w="1976120" h="766445">
                <a:moveTo>
                  <a:pt x="0" y="0"/>
                </a:moveTo>
                <a:lnTo>
                  <a:pt x="1975946" y="0"/>
                </a:lnTo>
                <a:lnTo>
                  <a:pt x="1975946" y="766223"/>
                </a:lnTo>
                <a:lnTo>
                  <a:pt x="0" y="766223"/>
                </a:lnTo>
                <a:lnTo>
                  <a:pt x="0" y="0"/>
                </a:lnTo>
                <a:close/>
              </a:path>
            </a:pathLst>
          </a:custGeom>
          <a:ln w="19049">
            <a:solidFill>
              <a:srgbClr val="38751C"/>
            </a:solidFill>
          </a:ln>
        </p:spPr>
        <p:txBody>
          <a:bodyPr wrap="square" lIns="0" tIns="0" rIns="0" bIns="0" rtlCol="0"/>
          <a:lstStyle/>
          <a:p>
            <a:endParaRPr/>
          </a:p>
        </p:txBody>
      </p:sp>
      <p:sp>
        <p:nvSpPr>
          <p:cNvPr id="18" name="object 18"/>
          <p:cNvSpPr txBox="1"/>
          <p:nvPr/>
        </p:nvSpPr>
        <p:spPr>
          <a:xfrm>
            <a:off x="423299" y="2744051"/>
            <a:ext cx="6690995" cy="1383665"/>
          </a:xfrm>
          <a:prstGeom prst="rect">
            <a:avLst/>
          </a:prstGeom>
        </p:spPr>
        <p:txBody>
          <a:bodyPr vert="horz" wrap="square" lIns="0" tIns="0" rIns="0" bIns="0" rtlCol="0">
            <a:spAutoFit/>
          </a:bodyPr>
          <a:lstStyle/>
          <a:p>
            <a:pPr marL="5204460">
              <a:lnSpc>
                <a:spcPct val="100000"/>
              </a:lnSpc>
            </a:pPr>
            <a:r>
              <a:rPr sz="2400" spc="-5" dirty="0">
                <a:solidFill>
                  <a:srgbClr val="38751C"/>
                </a:solidFill>
                <a:latin typeface="Arial"/>
                <a:cs typeface="Arial"/>
              </a:rPr>
              <a:t>Chain</a:t>
            </a:r>
            <a:r>
              <a:rPr sz="2400" spc="-65" dirty="0">
                <a:solidFill>
                  <a:srgbClr val="38751C"/>
                </a:solidFill>
                <a:latin typeface="Arial"/>
                <a:cs typeface="Arial"/>
              </a:rPr>
              <a:t> </a:t>
            </a:r>
            <a:r>
              <a:rPr sz="2400" spc="-5" dirty="0">
                <a:solidFill>
                  <a:srgbClr val="38751C"/>
                </a:solidFill>
                <a:latin typeface="Arial"/>
                <a:cs typeface="Arial"/>
              </a:rPr>
              <a:t>rule:</a:t>
            </a:r>
            <a:endParaRPr sz="2400" dirty="0">
              <a:latin typeface="Arial"/>
              <a:cs typeface="Arial"/>
            </a:endParaRPr>
          </a:p>
          <a:p>
            <a:pPr>
              <a:lnSpc>
                <a:spcPct val="100000"/>
              </a:lnSpc>
            </a:pPr>
            <a:endParaRPr sz="2400" dirty="0">
              <a:latin typeface="Times New Roman"/>
              <a:cs typeface="Times New Roman"/>
            </a:endParaRPr>
          </a:p>
          <a:p>
            <a:pPr>
              <a:lnSpc>
                <a:spcPct val="100000"/>
              </a:lnSpc>
              <a:spcBef>
                <a:spcPts val="50"/>
              </a:spcBef>
            </a:pPr>
            <a:endParaRPr sz="1950" dirty="0">
              <a:latin typeface="Times New Roman"/>
              <a:cs typeface="Times New Roman"/>
            </a:endParaRPr>
          </a:p>
          <a:p>
            <a:pPr marL="12700">
              <a:lnSpc>
                <a:spcPct val="100000"/>
              </a:lnSpc>
            </a:pPr>
            <a:r>
              <a:rPr sz="2400" spc="-5" dirty="0">
                <a:latin typeface="Arial"/>
                <a:cs typeface="Arial"/>
              </a:rPr>
              <a:t>Want:</a:t>
            </a:r>
            <a:endParaRPr sz="2400" dirty="0">
              <a:latin typeface="Arial"/>
              <a:cs typeface="Arial"/>
            </a:endParaRPr>
          </a:p>
        </p:txBody>
      </p:sp>
      <p:sp>
        <p:nvSpPr>
          <p:cNvPr id="19" name="object 19"/>
          <p:cNvSpPr/>
          <p:nvPr/>
        </p:nvSpPr>
        <p:spPr>
          <a:xfrm>
            <a:off x="5258214" y="1382272"/>
            <a:ext cx="3197860" cy="1054100"/>
          </a:xfrm>
          <a:custGeom>
            <a:avLst/>
            <a:gdLst/>
            <a:ahLst/>
            <a:cxnLst/>
            <a:rect l="l" t="t" r="r" b="b"/>
            <a:pathLst>
              <a:path w="3197859" h="1054100">
                <a:moveTo>
                  <a:pt x="3197743" y="1053822"/>
                </a:moveTo>
                <a:lnTo>
                  <a:pt x="0" y="0"/>
                </a:lnTo>
              </a:path>
            </a:pathLst>
          </a:custGeom>
          <a:ln w="19049">
            <a:solidFill>
              <a:srgbClr val="FF00FF"/>
            </a:solidFill>
          </a:ln>
        </p:spPr>
        <p:txBody>
          <a:bodyPr wrap="square" lIns="0" tIns="0" rIns="0" bIns="0" rtlCol="0"/>
          <a:lstStyle/>
          <a:p>
            <a:endParaRPr/>
          </a:p>
        </p:txBody>
      </p:sp>
      <p:sp>
        <p:nvSpPr>
          <p:cNvPr id="20" name="object 20"/>
          <p:cNvSpPr/>
          <p:nvPr/>
        </p:nvSpPr>
        <p:spPr>
          <a:xfrm>
            <a:off x="5176114" y="1352387"/>
            <a:ext cx="92075" cy="60325"/>
          </a:xfrm>
          <a:custGeom>
            <a:avLst/>
            <a:gdLst/>
            <a:ahLst/>
            <a:cxnLst/>
            <a:rect l="l" t="t" r="r" b="b"/>
            <a:pathLst>
              <a:path w="92075" h="60325">
                <a:moveTo>
                  <a:pt x="91949" y="0"/>
                </a:moveTo>
                <a:lnTo>
                  <a:pt x="0" y="2827"/>
                </a:lnTo>
                <a:lnTo>
                  <a:pt x="72249" y="59769"/>
                </a:lnTo>
                <a:lnTo>
                  <a:pt x="91949" y="0"/>
                </a:lnTo>
                <a:close/>
              </a:path>
            </a:pathLst>
          </a:custGeom>
          <a:ln w="19049">
            <a:solidFill>
              <a:srgbClr val="FF00FF"/>
            </a:solidFill>
          </a:ln>
        </p:spPr>
        <p:txBody>
          <a:bodyPr wrap="square" lIns="0" tIns="0" rIns="0" bIns="0" rtlCol="0"/>
          <a:lstStyle/>
          <a:p>
            <a:endParaRPr/>
          </a:p>
        </p:txBody>
      </p:sp>
      <p:sp>
        <p:nvSpPr>
          <p:cNvPr id="21" name="object 21"/>
          <p:cNvSpPr/>
          <p:nvPr/>
        </p:nvSpPr>
        <p:spPr>
          <a:xfrm>
            <a:off x="8271858" y="2436120"/>
            <a:ext cx="457199" cy="619198"/>
          </a:xfrm>
          <a:prstGeom prst="rect">
            <a:avLst/>
          </a:prstGeom>
          <a:blipFill>
            <a:blip r:embed="rId11" cstate="print"/>
            <a:stretch>
              <a:fillRect/>
            </a:stretch>
          </a:blipFill>
        </p:spPr>
        <p:txBody>
          <a:bodyPr wrap="square" lIns="0" tIns="0" rIns="0" bIns="0" rtlCol="0"/>
          <a:lstStyle/>
          <a:p>
            <a:endParaRPr/>
          </a:p>
        </p:txBody>
      </p:sp>
      <p:sp>
        <p:nvSpPr>
          <p:cNvPr id="22" name="object 22"/>
          <p:cNvSpPr/>
          <p:nvPr/>
        </p:nvSpPr>
        <p:spPr>
          <a:xfrm>
            <a:off x="8262333" y="2426595"/>
            <a:ext cx="476250" cy="638810"/>
          </a:xfrm>
          <a:custGeom>
            <a:avLst/>
            <a:gdLst/>
            <a:ahLst/>
            <a:cxnLst/>
            <a:rect l="l" t="t" r="r" b="b"/>
            <a:pathLst>
              <a:path w="476250" h="638810">
                <a:moveTo>
                  <a:pt x="0" y="0"/>
                </a:moveTo>
                <a:lnTo>
                  <a:pt x="476249" y="0"/>
                </a:lnTo>
                <a:lnTo>
                  <a:pt x="476249" y="638248"/>
                </a:lnTo>
                <a:lnTo>
                  <a:pt x="0" y="638248"/>
                </a:lnTo>
                <a:lnTo>
                  <a:pt x="0" y="0"/>
                </a:lnTo>
                <a:close/>
              </a:path>
            </a:pathLst>
          </a:custGeom>
          <a:ln w="19049">
            <a:solidFill>
              <a:srgbClr val="FF00FF"/>
            </a:solidFill>
          </a:ln>
        </p:spPr>
        <p:txBody>
          <a:bodyPr wrap="square" lIns="0" tIns="0" rIns="0" bIns="0" rtlCol="0"/>
          <a:lstStyle/>
          <a:p>
            <a:endParaRPr/>
          </a:p>
        </p:txBody>
      </p:sp>
      <p:sp>
        <p:nvSpPr>
          <p:cNvPr id="23" name="object 23"/>
          <p:cNvSpPr/>
          <p:nvPr/>
        </p:nvSpPr>
        <p:spPr>
          <a:xfrm>
            <a:off x="5510314" y="3171368"/>
            <a:ext cx="504448" cy="683198"/>
          </a:xfrm>
          <a:prstGeom prst="rect">
            <a:avLst/>
          </a:prstGeom>
          <a:blipFill>
            <a:blip r:embed="rId11" cstate="print"/>
            <a:stretch>
              <a:fillRect/>
            </a:stretch>
          </a:blipFill>
        </p:spPr>
        <p:txBody>
          <a:bodyPr wrap="square" lIns="0" tIns="0" rIns="0" bIns="0" rtlCol="0"/>
          <a:lstStyle/>
          <a:p>
            <a:endParaRPr/>
          </a:p>
        </p:txBody>
      </p:sp>
      <p:sp>
        <p:nvSpPr>
          <p:cNvPr id="24" name="object 24"/>
          <p:cNvSpPr/>
          <p:nvPr/>
        </p:nvSpPr>
        <p:spPr>
          <a:xfrm>
            <a:off x="6900085" y="3185918"/>
            <a:ext cx="504448" cy="683198"/>
          </a:xfrm>
          <a:prstGeom prst="rect">
            <a:avLst/>
          </a:prstGeom>
          <a:blipFill>
            <a:blip r:embed="rId12" cstate="print"/>
            <a:stretch>
              <a:fillRect/>
            </a:stretch>
          </a:blipFill>
        </p:spPr>
        <p:txBody>
          <a:bodyPr wrap="square" lIns="0" tIns="0" rIns="0" bIns="0" rtlCol="0"/>
          <a:lstStyle/>
          <a:p>
            <a:endParaRPr/>
          </a:p>
        </p:txBody>
      </p:sp>
      <p:sp>
        <p:nvSpPr>
          <p:cNvPr id="26" name="TextBox 25">
            <a:extLst>
              <a:ext uri="{FF2B5EF4-FFF2-40B4-BE49-F238E27FC236}">
                <a16:creationId xmlns:a16="http://schemas.microsoft.com/office/drawing/2014/main" id="{553BAD49-889B-E0B7-DFA9-BBDE33AD0E95}"/>
              </a:ext>
            </a:extLst>
          </p:cNvPr>
          <p:cNvSpPr txBox="1"/>
          <p:nvPr/>
        </p:nvSpPr>
        <p:spPr>
          <a:xfrm>
            <a:off x="6477000" y="4049530"/>
            <a:ext cx="393056" cy="400110"/>
          </a:xfrm>
          <a:prstGeom prst="rect">
            <a:avLst/>
          </a:prstGeom>
          <a:noFill/>
        </p:spPr>
        <p:txBody>
          <a:bodyPr wrap="none" rtlCol="0">
            <a:spAutoFit/>
          </a:bodyPr>
          <a:lstStyle/>
          <a:p>
            <a:r>
              <a:rPr lang="en-US" altLang="zh-CN" sz="2000" dirty="0">
                <a:solidFill>
                  <a:srgbClr val="C00000"/>
                </a:solidFill>
              </a:rPr>
              <a:t>-4</a:t>
            </a:r>
            <a:endParaRPr lang="zh-CN" altLang="en-US" sz="2000" dirty="0">
              <a:solidFill>
                <a:srgbClr val="C00000"/>
              </a:solidFill>
            </a:endParaRPr>
          </a:p>
        </p:txBody>
      </p:sp>
      <p:cxnSp>
        <p:nvCxnSpPr>
          <p:cNvPr id="29" name="Straight Arrow Connector 28">
            <a:extLst>
              <a:ext uri="{FF2B5EF4-FFF2-40B4-BE49-F238E27FC236}">
                <a16:creationId xmlns:a16="http://schemas.microsoft.com/office/drawing/2014/main" id="{6E021BB0-CE2D-8DB6-35E8-9A3E3BA61D6E}"/>
              </a:ext>
            </a:extLst>
          </p:cNvPr>
          <p:cNvCxnSpPr>
            <a:cxnSpLocks/>
          </p:cNvCxnSpPr>
          <p:nvPr/>
        </p:nvCxnSpPr>
        <p:spPr>
          <a:xfrm flipV="1">
            <a:off x="6705600" y="3904363"/>
            <a:ext cx="0" cy="22335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1" name="TextBox 30">
            <a:extLst>
              <a:ext uri="{FF2B5EF4-FFF2-40B4-BE49-F238E27FC236}">
                <a16:creationId xmlns:a16="http://schemas.microsoft.com/office/drawing/2014/main" id="{C49654E4-0A1C-2AE4-F253-297D3E587CD3}"/>
              </a:ext>
            </a:extLst>
          </p:cNvPr>
          <p:cNvSpPr txBox="1"/>
          <p:nvPr/>
        </p:nvSpPr>
        <p:spPr>
          <a:xfrm>
            <a:off x="7061900" y="4049530"/>
            <a:ext cx="314510" cy="400110"/>
          </a:xfrm>
          <a:prstGeom prst="rect">
            <a:avLst/>
          </a:prstGeom>
          <a:noFill/>
        </p:spPr>
        <p:txBody>
          <a:bodyPr wrap="none" rtlCol="0">
            <a:spAutoFit/>
          </a:bodyPr>
          <a:lstStyle/>
          <a:p>
            <a:r>
              <a:rPr lang="en-US" altLang="zh-CN" sz="2000" dirty="0">
                <a:solidFill>
                  <a:srgbClr val="C00000"/>
                </a:solidFill>
              </a:rPr>
              <a:t>1</a:t>
            </a:r>
            <a:endParaRPr lang="zh-CN" altLang="en-US" sz="2000" dirty="0">
              <a:solidFill>
                <a:srgbClr val="C00000"/>
              </a:solidFill>
            </a:endParaRPr>
          </a:p>
        </p:txBody>
      </p:sp>
      <p:cxnSp>
        <p:nvCxnSpPr>
          <p:cNvPr id="32" name="Straight Arrow Connector 31">
            <a:extLst>
              <a:ext uri="{FF2B5EF4-FFF2-40B4-BE49-F238E27FC236}">
                <a16:creationId xmlns:a16="http://schemas.microsoft.com/office/drawing/2014/main" id="{2E6E0589-55D8-68BD-84B3-28FCEDFA8377}"/>
              </a:ext>
            </a:extLst>
          </p:cNvPr>
          <p:cNvCxnSpPr>
            <a:cxnSpLocks/>
          </p:cNvCxnSpPr>
          <p:nvPr/>
        </p:nvCxnSpPr>
        <p:spPr>
          <a:xfrm flipV="1">
            <a:off x="7197391" y="3904363"/>
            <a:ext cx="0" cy="22335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8" name="Slide Number Placeholder 27">
            <a:extLst>
              <a:ext uri="{FF2B5EF4-FFF2-40B4-BE49-F238E27FC236}">
                <a16:creationId xmlns:a16="http://schemas.microsoft.com/office/drawing/2014/main" id="{B104CC5F-462F-B5C0-1AD9-DBFB0F4C152D}"/>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53</a:t>
            </a:fld>
            <a:endParaRPr lang="en-US" altLang="zh-CN" spc="-5" dirty="0"/>
          </a:p>
        </p:txBody>
      </p:sp>
      <p:sp>
        <p:nvSpPr>
          <p:cNvPr id="2" name="Slide Number Placeholder 1">
            <a:extLst>
              <a:ext uri="{FF2B5EF4-FFF2-40B4-BE49-F238E27FC236}">
                <a16:creationId xmlns:a16="http://schemas.microsoft.com/office/drawing/2014/main" id="{40CF3619-2E4D-4137-7DA9-9C7369F2FBB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53</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p:nvPr/>
        </p:nvSpPr>
        <p:spPr>
          <a:xfrm>
            <a:off x="4702040" y="455999"/>
            <a:ext cx="375285" cy="263525"/>
          </a:xfrm>
          <a:custGeom>
            <a:avLst/>
            <a:gdLst/>
            <a:ahLst/>
            <a:cxnLst/>
            <a:rect l="l" t="t" r="r" b="b"/>
            <a:pathLst>
              <a:path w="375285" h="263525">
                <a:moveTo>
                  <a:pt x="0" y="0"/>
                </a:moveTo>
                <a:lnTo>
                  <a:pt x="374999" y="0"/>
                </a:lnTo>
                <a:lnTo>
                  <a:pt x="374999" y="263399"/>
                </a:lnTo>
                <a:lnTo>
                  <a:pt x="0" y="263399"/>
                </a:lnTo>
                <a:lnTo>
                  <a:pt x="0" y="0"/>
                </a:lnTo>
                <a:close/>
              </a:path>
            </a:pathLst>
          </a:custGeom>
          <a:solidFill>
            <a:srgbClr val="FFFFFF"/>
          </a:solidFill>
        </p:spPr>
        <p:txBody>
          <a:bodyPr wrap="square" lIns="0" tIns="0" rIns="0" bIns="0" rtlCol="0"/>
          <a:lstStyle/>
          <a:p>
            <a:endParaRPr/>
          </a:p>
        </p:txBody>
      </p:sp>
      <p:sp>
        <p:nvSpPr>
          <p:cNvPr id="10" name="object 10"/>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1" name="object 11"/>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5" name="object 15"/>
          <p:cNvSpPr txBox="1"/>
          <p:nvPr/>
        </p:nvSpPr>
        <p:spPr>
          <a:xfrm>
            <a:off x="423299" y="3751870"/>
            <a:ext cx="821055" cy="375920"/>
          </a:xfrm>
          <a:prstGeom prst="rect">
            <a:avLst/>
          </a:prstGeom>
        </p:spPr>
        <p:txBody>
          <a:bodyPr vert="horz" wrap="square" lIns="0" tIns="0" rIns="0" bIns="0" rtlCol="0">
            <a:spAutoFit/>
          </a:bodyPr>
          <a:lstStyle/>
          <a:p>
            <a:pPr marL="12700">
              <a:lnSpc>
                <a:spcPct val="100000"/>
              </a:lnSpc>
            </a:pPr>
            <a:r>
              <a:rPr sz="2400" spc="-5" dirty="0">
                <a:latin typeface="Arial"/>
                <a:cs typeface="Arial"/>
              </a:rPr>
              <a:t>Want:</a:t>
            </a:r>
            <a:endParaRPr sz="2400">
              <a:latin typeface="Arial"/>
              <a:cs typeface="Arial"/>
            </a:endParaRPr>
          </a:p>
        </p:txBody>
      </p:sp>
      <p:sp>
        <p:nvSpPr>
          <p:cNvPr id="16" name="object 16"/>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7" name="object 17"/>
          <p:cNvSpPr/>
          <p:nvPr/>
        </p:nvSpPr>
        <p:spPr>
          <a:xfrm>
            <a:off x="5177314" y="642551"/>
            <a:ext cx="3279140" cy="1793875"/>
          </a:xfrm>
          <a:custGeom>
            <a:avLst/>
            <a:gdLst/>
            <a:ahLst/>
            <a:cxnLst/>
            <a:rect l="l" t="t" r="r" b="b"/>
            <a:pathLst>
              <a:path w="3279140" h="1793875">
                <a:moveTo>
                  <a:pt x="3278618" y="1793443"/>
                </a:moveTo>
                <a:lnTo>
                  <a:pt x="0" y="0"/>
                </a:lnTo>
              </a:path>
            </a:pathLst>
          </a:custGeom>
          <a:ln w="19049">
            <a:solidFill>
              <a:srgbClr val="FF00FF"/>
            </a:solidFill>
          </a:ln>
        </p:spPr>
        <p:txBody>
          <a:bodyPr wrap="square" lIns="0" tIns="0" rIns="0" bIns="0" rtlCol="0"/>
          <a:lstStyle/>
          <a:p>
            <a:endParaRPr/>
          </a:p>
        </p:txBody>
      </p:sp>
      <p:sp>
        <p:nvSpPr>
          <p:cNvPr id="18" name="object 18"/>
          <p:cNvSpPr/>
          <p:nvPr/>
        </p:nvSpPr>
        <p:spPr>
          <a:xfrm>
            <a:off x="5101464" y="601063"/>
            <a:ext cx="91440" cy="69215"/>
          </a:xfrm>
          <a:custGeom>
            <a:avLst/>
            <a:gdLst/>
            <a:ahLst/>
            <a:cxnLst/>
            <a:rect l="l" t="t" r="r" b="b"/>
            <a:pathLst>
              <a:path w="91439" h="69215">
                <a:moveTo>
                  <a:pt x="90949" y="13882"/>
                </a:moveTo>
                <a:lnTo>
                  <a:pt x="0" y="0"/>
                </a:lnTo>
                <a:lnTo>
                  <a:pt x="60749" y="69092"/>
                </a:lnTo>
                <a:lnTo>
                  <a:pt x="90949" y="13882"/>
                </a:lnTo>
                <a:close/>
              </a:path>
            </a:pathLst>
          </a:custGeom>
          <a:ln w="19049">
            <a:solidFill>
              <a:srgbClr val="FF00FF"/>
            </a:solidFill>
          </a:ln>
        </p:spPr>
        <p:txBody>
          <a:bodyPr wrap="square" lIns="0" tIns="0" rIns="0" bIns="0" rtlCol="0"/>
          <a:lstStyle/>
          <a:p>
            <a:endParaRPr/>
          </a:p>
        </p:txBody>
      </p:sp>
      <p:sp>
        <p:nvSpPr>
          <p:cNvPr id="19" name="object 19"/>
          <p:cNvSpPr/>
          <p:nvPr/>
        </p:nvSpPr>
        <p:spPr>
          <a:xfrm>
            <a:off x="8262683" y="2435995"/>
            <a:ext cx="426474" cy="619198"/>
          </a:xfrm>
          <a:prstGeom prst="rect">
            <a:avLst/>
          </a:prstGeom>
          <a:blipFill>
            <a:blip r:embed="rId10" cstate="print"/>
            <a:stretch>
              <a:fillRect/>
            </a:stretch>
          </a:blipFill>
        </p:spPr>
        <p:txBody>
          <a:bodyPr wrap="square" lIns="0" tIns="0" rIns="0" bIns="0" rtlCol="0"/>
          <a:lstStyle/>
          <a:p>
            <a:endParaRPr/>
          </a:p>
        </p:txBody>
      </p:sp>
      <p:sp>
        <p:nvSpPr>
          <p:cNvPr id="20" name="object 20"/>
          <p:cNvSpPr/>
          <p:nvPr/>
        </p:nvSpPr>
        <p:spPr>
          <a:xfrm>
            <a:off x="8253158" y="2426470"/>
            <a:ext cx="445770" cy="638810"/>
          </a:xfrm>
          <a:custGeom>
            <a:avLst/>
            <a:gdLst/>
            <a:ahLst/>
            <a:cxnLst/>
            <a:rect l="l" t="t" r="r" b="b"/>
            <a:pathLst>
              <a:path w="445770" h="638810">
                <a:moveTo>
                  <a:pt x="0" y="0"/>
                </a:moveTo>
                <a:lnTo>
                  <a:pt x="445524" y="0"/>
                </a:lnTo>
                <a:lnTo>
                  <a:pt x="445524" y="638248"/>
                </a:lnTo>
                <a:lnTo>
                  <a:pt x="0" y="638248"/>
                </a:lnTo>
                <a:lnTo>
                  <a:pt x="0" y="0"/>
                </a:lnTo>
                <a:close/>
              </a:path>
            </a:pathLst>
          </a:custGeom>
          <a:ln w="19049">
            <a:solidFill>
              <a:srgbClr val="FF00FF"/>
            </a:solidFill>
          </a:ln>
        </p:spPr>
        <p:txBody>
          <a:bodyPr wrap="square" lIns="0" tIns="0" rIns="0" bIns="0" rtlCol="0"/>
          <a:lstStyle/>
          <a:p>
            <a:endParaRPr/>
          </a:p>
        </p:txBody>
      </p:sp>
      <p:sp>
        <p:nvSpPr>
          <p:cNvPr id="22" name="Slide Number Placeholder 21">
            <a:extLst>
              <a:ext uri="{FF2B5EF4-FFF2-40B4-BE49-F238E27FC236}">
                <a16:creationId xmlns:a16="http://schemas.microsoft.com/office/drawing/2014/main" id="{5C405844-D632-91E4-C0B9-D00313164509}"/>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54</a:t>
            </a:fld>
            <a:endParaRPr lang="en-US" altLang="zh-CN" spc="-5" dirty="0"/>
          </a:p>
        </p:txBody>
      </p:sp>
      <p:sp>
        <p:nvSpPr>
          <p:cNvPr id="2" name="Slide Number Placeholder 1">
            <a:extLst>
              <a:ext uri="{FF2B5EF4-FFF2-40B4-BE49-F238E27FC236}">
                <a16:creationId xmlns:a16="http://schemas.microsoft.com/office/drawing/2014/main" id="{96C72D8F-004D-A1B8-EF61-1A7841C6D333}"/>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54</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0599" y="2498144"/>
            <a:ext cx="4166235" cy="785495"/>
          </a:xfrm>
          <a:custGeom>
            <a:avLst/>
            <a:gdLst/>
            <a:ahLst/>
            <a:cxnLst/>
            <a:rect l="l" t="t" r="r" b="b"/>
            <a:pathLst>
              <a:path w="4166235" h="785495">
                <a:moveTo>
                  <a:pt x="0" y="0"/>
                </a:moveTo>
                <a:lnTo>
                  <a:pt x="4166091" y="0"/>
                </a:lnTo>
                <a:lnTo>
                  <a:pt x="4166091" y="785398"/>
                </a:lnTo>
                <a:lnTo>
                  <a:pt x="0" y="785398"/>
                </a:lnTo>
                <a:lnTo>
                  <a:pt x="0" y="0"/>
                </a:lnTo>
                <a:close/>
              </a:path>
            </a:pathLst>
          </a:custGeom>
          <a:ln w="19049">
            <a:solidFill>
              <a:srgbClr val="0000FF"/>
            </a:solidFill>
          </a:ln>
        </p:spPr>
        <p:txBody>
          <a:bodyPr wrap="square" lIns="0" tIns="0" rIns="0" bIns="0" rtlCol="0"/>
          <a:lstStyle/>
          <a:p>
            <a:endParaRPr/>
          </a:p>
        </p:txBody>
      </p:sp>
      <p:sp>
        <p:nvSpPr>
          <p:cNvPr id="5" name="object 5"/>
          <p:cNvSpPr/>
          <p:nvPr/>
        </p:nvSpPr>
        <p:spPr>
          <a:xfrm>
            <a:off x="90099" y="1590571"/>
            <a:ext cx="4166235" cy="785495"/>
          </a:xfrm>
          <a:custGeom>
            <a:avLst/>
            <a:gdLst/>
            <a:ahLst/>
            <a:cxnLst/>
            <a:rect l="l" t="t" r="r" b="b"/>
            <a:pathLst>
              <a:path w="4166235" h="785494">
                <a:moveTo>
                  <a:pt x="0" y="0"/>
                </a:moveTo>
                <a:lnTo>
                  <a:pt x="4166091" y="0"/>
                </a:lnTo>
                <a:lnTo>
                  <a:pt x="4166091" y="785398"/>
                </a:lnTo>
                <a:lnTo>
                  <a:pt x="0" y="785398"/>
                </a:lnTo>
                <a:lnTo>
                  <a:pt x="0" y="0"/>
                </a:lnTo>
                <a:close/>
              </a:path>
            </a:pathLst>
          </a:custGeom>
          <a:ln w="19049">
            <a:solidFill>
              <a:srgbClr val="FF0000"/>
            </a:solidFill>
          </a:ln>
        </p:spPr>
        <p:txBody>
          <a:bodyPr wrap="square" lIns="0" tIns="0" rIns="0" bIns="0" rtlCol="0"/>
          <a:lstStyle/>
          <a:p>
            <a:endParaRPr/>
          </a:p>
        </p:txBody>
      </p:sp>
      <p:sp>
        <p:nvSpPr>
          <p:cNvPr id="6" name="object 6"/>
          <p:cNvSpPr/>
          <p:nvPr/>
        </p:nvSpPr>
        <p:spPr>
          <a:xfrm>
            <a:off x="290549" y="308624"/>
            <a:ext cx="2847969" cy="438149"/>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4505940" y="154674"/>
            <a:ext cx="4510690" cy="205672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4501190" y="149912"/>
            <a:ext cx="4520565" cy="2066289"/>
          </a:xfrm>
          <a:custGeom>
            <a:avLst/>
            <a:gdLst/>
            <a:ahLst/>
            <a:cxnLst/>
            <a:rect l="l" t="t" r="r" b="b"/>
            <a:pathLst>
              <a:path w="4520565" h="2066289">
                <a:moveTo>
                  <a:pt x="0" y="0"/>
                </a:moveTo>
                <a:lnTo>
                  <a:pt x="4520215" y="0"/>
                </a:lnTo>
                <a:lnTo>
                  <a:pt x="4520215" y="2066245"/>
                </a:lnTo>
                <a:lnTo>
                  <a:pt x="0" y="2066245"/>
                </a:lnTo>
                <a:lnTo>
                  <a:pt x="0" y="0"/>
                </a:lnTo>
                <a:close/>
              </a:path>
            </a:pathLst>
          </a:custGeom>
          <a:ln w="9524">
            <a:solidFill>
              <a:srgbClr val="000000"/>
            </a:solidFill>
          </a:ln>
        </p:spPr>
        <p:txBody>
          <a:bodyPr wrap="square" lIns="0" tIns="0" rIns="0" bIns="0" rtlCol="0"/>
          <a:lstStyle/>
          <a:p>
            <a:endParaRPr/>
          </a:p>
        </p:txBody>
      </p:sp>
      <p:sp>
        <p:nvSpPr>
          <p:cNvPr id="9" name="object 9"/>
          <p:cNvSpPr txBox="1">
            <a:spLocks noGrp="1"/>
          </p:cNvSpPr>
          <p:nvPr>
            <p:ph type="title"/>
          </p:nvPr>
        </p:nvSpPr>
        <p:spPr>
          <a:xfrm>
            <a:off x="331949" y="854680"/>
            <a:ext cx="3164205" cy="375920"/>
          </a:xfrm>
          <a:prstGeom prst="rect">
            <a:avLst/>
          </a:prstGeom>
        </p:spPr>
        <p:txBody>
          <a:bodyPr vert="horz" wrap="square" lIns="0" tIns="0" rIns="0" bIns="0" rtlCol="0">
            <a:spAutoFit/>
          </a:bodyPr>
          <a:lstStyle/>
          <a:p>
            <a:pPr marL="12700">
              <a:lnSpc>
                <a:spcPct val="100000"/>
              </a:lnSpc>
            </a:pPr>
            <a:r>
              <a:rPr sz="2400" spc="-5" dirty="0">
                <a:solidFill>
                  <a:srgbClr val="38751C"/>
                </a:solidFill>
              </a:rPr>
              <a:t>e.g. </a:t>
            </a:r>
            <a:r>
              <a:rPr sz="2400" dirty="0">
                <a:solidFill>
                  <a:srgbClr val="38751C"/>
                </a:solidFill>
              </a:rPr>
              <a:t>x </a:t>
            </a:r>
            <a:r>
              <a:rPr sz="2400" spc="-5" dirty="0">
                <a:solidFill>
                  <a:srgbClr val="38751C"/>
                </a:solidFill>
              </a:rPr>
              <a:t>= -2, </a:t>
            </a:r>
            <a:r>
              <a:rPr sz="2400" dirty="0">
                <a:solidFill>
                  <a:srgbClr val="38751C"/>
                </a:solidFill>
              </a:rPr>
              <a:t>y </a:t>
            </a:r>
            <a:r>
              <a:rPr sz="2400" spc="-5" dirty="0">
                <a:solidFill>
                  <a:srgbClr val="38751C"/>
                </a:solidFill>
              </a:rPr>
              <a:t>= 5, </a:t>
            </a:r>
            <a:r>
              <a:rPr sz="2400" dirty="0">
                <a:solidFill>
                  <a:srgbClr val="38751C"/>
                </a:solidFill>
              </a:rPr>
              <a:t>z </a:t>
            </a:r>
            <a:r>
              <a:rPr sz="2400" spc="-5" dirty="0">
                <a:solidFill>
                  <a:srgbClr val="38751C"/>
                </a:solidFill>
              </a:rPr>
              <a:t>=</a:t>
            </a:r>
            <a:r>
              <a:rPr sz="2400" spc="-70" dirty="0">
                <a:solidFill>
                  <a:srgbClr val="38751C"/>
                </a:solidFill>
              </a:rPr>
              <a:t> </a:t>
            </a:r>
            <a:r>
              <a:rPr sz="2400" spc="-5" dirty="0">
                <a:solidFill>
                  <a:srgbClr val="38751C"/>
                </a:solidFill>
              </a:rPr>
              <a:t>-4</a:t>
            </a:r>
            <a:endParaRPr sz="2400"/>
          </a:p>
        </p:txBody>
      </p:sp>
      <p:sp>
        <p:nvSpPr>
          <p:cNvPr id="10" name="object 10"/>
          <p:cNvSpPr/>
          <p:nvPr/>
        </p:nvSpPr>
        <p:spPr>
          <a:xfrm>
            <a:off x="207186" y="1769746"/>
            <a:ext cx="1409697" cy="390524"/>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252999" y="2663619"/>
            <a:ext cx="942973" cy="457199"/>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2000570" y="2596944"/>
            <a:ext cx="2047870" cy="590548"/>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1971033" y="1655446"/>
            <a:ext cx="2085958" cy="619123"/>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1528596" y="3621417"/>
            <a:ext cx="1609916" cy="619198"/>
          </a:xfrm>
          <a:prstGeom prst="rect">
            <a:avLst/>
          </a:prstGeom>
          <a:blipFill>
            <a:blip r:embed="rId9" cstate="print"/>
            <a:stretch>
              <a:fillRect/>
            </a:stretch>
          </a:blipFill>
        </p:spPr>
        <p:txBody>
          <a:bodyPr wrap="square" lIns="0" tIns="0" rIns="0" bIns="0" rtlCol="0"/>
          <a:lstStyle/>
          <a:p>
            <a:endParaRPr/>
          </a:p>
        </p:txBody>
      </p:sp>
      <p:sp>
        <p:nvSpPr>
          <p:cNvPr id="15" name="object 15"/>
          <p:cNvSpPr/>
          <p:nvPr/>
        </p:nvSpPr>
        <p:spPr>
          <a:xfrm>
            <a:off x="5177314" y="642551"/>
            <a:ext cx="3279140" cy="1793875"/>
          </a:xfrm>
          <a:custGeom>
            <a:avLst/>
            <a:gdLst/>
            <a:ahLst/>
            <a:cxnLst/>
            <a:rect l="l" t="t" r="r" b="b"/>
            <a:pathLst>
              <a:path w="3279140" h="1793875">
                <a:moveTo>
                  <a:pt x="3278618" y="1793443"/>
                </a:moveTo>
                <a:lnTo>
                  <a:pt x="0" y="0"/>
                </a:lnTo>
              </a:path>
            </a:pathLst>
          </a:custGeom>
          <a:ln w="19049">
            <a:solidFill>
              <a:srgbClr val="FF00FF"/>
            </a:solidFill>
          </a:ln>
        </p:spPr>
        <p:txBody>
          <a:bodyPr wrap="square" lIns="0" tIns="0" rIns="0" bIns="0" rtlCol="0"/>
          <a:lstStyle/>
          <a:p>
            <a:endParaRPr/>
          </a:p>
        </p:txBody>
      </p:sp>
      <p:sp>
        <p:nvSpPr>
          <p:cNvPr id="16" name="object 16"/>
          <p:cNvSpPr/>
          <p:nvPr/>
        </p:nvSpPr>
        <p:spPr>
          <a:xfrm>
            <a:off x="5101464" y="601063"/>
            <a:ext cx="91440" cy="69215"/>
          </a:xfrm>
          <a:custGeom>
            <a:avLst/>
            <a:gdLst/>
            <a:ahLst/>
            <a:cxnLst/>
            <a:rect l="l" t="t" r="r" b="b"/>
            <a:pathLst>
              <a:path w="91439" h="69215">
                <a:moveTo>
                  <a:pt x="90949" y="13882"/>
                </a:moveTo>
                <a:lnTo>
                  <a:pt x="0" y="0"/>
                </a:lnTo>
                <a:lnTo>
                  <a:pt x="60749" y="69092"/>
                </a:lnTo>
                <a:lnTo>
                  <a:pt x="90949" y="13882"/>
                </a:lnTo>
                <a:close/>
              </a:path>
            </a:pathLst>
          </a:custGeom>
          <a:ln w="19049">
            <a:solidFill>
              <a:srgbClr val="FF00FF"/>
            </a:solidFill>
          </a:ln>
        </p:spPr>
        <p:txBody>
          <a:bodyPr wrap="square" lIns="0" tIns="0" rIns="0" bIns="0" rtlCol="0"/>
          <a:lstStyle/>
          <a:p>
            <a:endParaRPr/>
          </a:p>
        </p:txBody>
      </p:sp>
      <p:sp>
        <p:nvSpPr>
          <p:cNvPr id="17" name="object 17"/>
          <p:cNvSpPr/>
          <p:nvPr/>
        </p:nvSpPr>
        <p:spPr>
          <a:xfrm>
            <a:off x="8262683" y="2435995"/>
            <a:ext cx="426474" cy="619198"/>
          </a:xfrm>
          <a:prstGeom prst="rect">
            <a:avLst/>
          </a:prstGeom>
          <a:blipFill>
            <a:blip r:embed="rId10" cstate="print"/>
            <a:stretch>
              <a:fillRect/>
            </a:stretch>
          </a:blipFill>
        </p:spPr>
        <p:txBody>
          <a:bodyPr wrap="square" lIns="0" tIns="0" rIns="0" bIns="0" rtlCol="0"/>
          <a:lstStyle/>
          <a:p>
            <a:endParaRPr/>
          </a:p>
        </p:txBody>
      </p:sp>
      <p:sp>
        <p:nvSpPr>
          <p:cNvPr id="18" name="object 18"/>
          <p:cNvSpPr/>
          <p:nvPr/>
        </p:nvSpPr>
        <p:spPr>
          <a:xfrm>
            <a:off x="8253158" y="2426470"/>
            <a:ext cx="445770" cy="638810"/>
          </a:xfrm>
          <a:custGeom>
            <a:avLst/>
            <a:gdLst/>
            <a:ahLst/>
            <a:cxnLst/>
            <a:rect l="l" t="t" r="r" b="b"/>
            <a:pathLst>
              <a:path w="445770" h="638810">
                <a:moveTo>
                  <a:pt x="0" y="0"/>
                </a:moveTo>
                <a:lnTo>
                  <a:pt x="445524" y="0"/>
                </a:lnTo>
                <a:lnTo>
                  <a:pt x="445524" y="638248"/>
                </a:lnTo>
                <a:lnTo>
                  <a:pt x="0" y="638248"/>
                </a:lnTo>
                <a:lnTo>
                  <a:pt x="0" y="0"/>
                </a:lnTo>
                <a:close/>
              </a:path>
            </a:pathLst>
          </a:custGeom>
          <a:ln w="19049">
            <a:solidFill>
              <a:srgbClr val="FF00FF"/>
            </a:solidFill>
          </a:ln>
        </p:spPr>
        <p:txBody>
          <a:bodyPr wrap="square" lIns="0" tIns="0" rIns="0" bIns="0" rtlCol="0"/>
          <a:lstStyle/>
          <a:p>
            <a:endParaRPr/>
          </a:p>
        </p:txBody>
      </p:sp>
      <p:sp>
        <p:nvSpPr>
          <p:cNvPr id="19" name="object 19"/>
          <p:cNvSpPr/>
          <p:nvPr/>
        </p:nvSpPr>
        <p:spPr>
          <a:xfrm>
            <a:off x="5455614" y="3155418"/>
            <a:ext cx="1956895" cy="747173"/>
          </a:xfrm>
          <a:prstGeom prst="rect">
            <a:avLst/>
          </a:prstGeom>
          <a:blipFill>
            <a:blip r:embed="rId11" cstate="print"/>
            <a:stretch>
              <a:fillRect/>
            </a:stretch>
          </a:blipFill>
        </p:spPr>
        <p:txBody>
          <a:bodyPr wrap="square" lIns="0" tIns="0" rIns="0" bIns="0" rtlCol="0"/>
          <a:lstStyle/>
          <a:p>
            <a:endParaRPr/>
          </a:p>
        </p:txBody>
      </p:sp>
      <p:sp>
        <p:nvSpPr>
          <p:cNvPr id="20" name="object 20"/>
          <p:cNvSpPr/>
          <p:nvPr/>
        </p:nvSpPr>
        <p:spPr>
          <a:xfrm>
            <a:off x="5446088" y="3145893"/>
            <a:ext cx="1976120" cy="766445"/>
          </a:xfrm>
          <a:custGeom>
            <a:avLst/>
            <a:gdLst/>
            <a:ahLst/>
            <a:cxnLst/>
            <a:rect l="l" t="t" r="r" b="b"/>
            <a:pathLst>
              <a:path w="1976120" h="766445">
                <a:moveTo>
                  <a:pt x="0" y="0"/>
                </a:moveTo>
                <a:lnTo>
                  <a:pt x="1975946" y="0"/>
                </a:lnTo>
                <a:lnTo>
                  <a:pt x="1975946" y="766223"/>
                </a:lnTo>
                <a:lnTo>
                  <a:pt x="0" y="766223"/>
                </a:lnTo>
                <a:lnTo>
                  <a:pt x="0" y="0"/>
                </a:lnTo>
                <a:close/>
              </a:path>
            </a:pathLst>
          </a:custGeom>
          <a:ln w="19049">
            <a:solidFill>
              <a:srgbClr val="38751C"/>
            </a:solidFill>
          </a:ln>
        </p:spPr>
        <p:txBody>
          <a:bodyPr wrap="square" lIns="0" tIns="0" rIns="0" bIns="0" rtlCol="0"/>
          <a:lstStyle/>
          <a:p>
            <a:endParaRPr/>
          </a:p>
        </p:txBody>
      </p:sp>
      <p:sp>
        <p:nvSpPr>
          <p:cNvPr id="21" name="object 21"/>
          <p:cNvSpPr txBox="1"/>
          <p:nvPr/>
        </p:nvSpPr>
        <p:spPr>
          <a:xfrm>
            <a:off x="423299" y="2744051"/>
            <a:ext cx="6690995" cy="1383665"/>
          </a:xfrm>
          <a:prstGeom prst="rect">
            <a:avLst/>
          </a:prstGeom>
        </p:spPr>
        <p:txBody>
          <a:bodyPr vert="horz" wrap="square" lIns="0" tIns="0" rIns="0" bIns="0" rtlCol="0">
            <a:spAutoFit/>
          </a:bodyPr>
          <a:lstStyle/>
          <a:p>
            <a:pPr marL="5204460">
              <a:lnSpc>
                <a:spcPct val="100000"/>
              </a:lnSpc>
            </a:pPr>
            <a:r>
              <a:rPr sz="2400" spc="-5" dirty="0">
                <a:solidFill>
                  <a:srgbClr val="38751C"/>
                </a:solidFill>
                <a:latin typeface="Arial"/>
                <a:cs typeface="Arial"/>
              </a:rPr>
              <a:t>Chain</a:t>
            </a:r>
            <a:r>
              <a:rPr sz="2400" spc="-65" dirty="0">
                <a:solidFill>
                  <a:srgbClr val="38751C"/>
                </a:solidFill>
                <a:latin typeface="Arial"/>
                <a:cs typeface="Arial"/>
              </a:rPr>
              <a:t> </a:t>
            </a:r>
            <a:r>
              <a:rPr sz="2400" spc="-5" dirty="0">
                <a:solidFill>
                  <a:srgbClr val="38751C"/>
                </a:solidFill>
                <a:latin typeface="Arial"/>
                <a:cs typeface="Arial"/>
              </a:rPr>
              <a:t>rule:</a:t>
            </a:r>
            <a:endParaRPr sz="2400">
              <a:latin typeface="Arial"/>
              <a:cs typeface="Arial"/>
            </a:endParaRPr>
          </a:p>
          <a:p>
            <a:pPr>
              <a:lnSpc>
                <a:spcPct val="100000"/>
              </a:lnSpc>
            </a:pPr>
            <a:endParaRPr sz="2400">
              <a:latin typeface="Times New Roman"/>
              <a:cs typeface="Times New Roman"/>
            </a:endParaRPr>
          </a:p>
          <a:p>
            <a:pPr>
              <a:lnSpc>
                <a:spcPct val="100000"/>
              </a:lnSpc>
              <a:spcBef>
                <a:spcPts val="50"/>
              </a:spcBef>
            </a:pPr>
            <a:endParaRPr sz="1950">
              <a:latin typeface="Times New Roman"/>
              <a:cs typeface="Times New Roman"/>
            </a:endParaRPr>
          </a:p>
          <a:p>
            <a:pPr marL="12700">
              <a:lnSpc>
                <a:spcPct val="100000"/>
              </a:lnSpc>
            </a:pPr>
            <a:r>
              <a:rPr sz="2400" spc="-5" dirty="0">
                <a:latin typeface="Arial"/>
                <a:cs typeface="Arial"/>
              </a:rPr>
              <a:t>Want:</a:t>
            </a:r>
            <a:endParaRPr sz="2400">
              <a:latin typeface="Arial"/>
              <a:cs typeface="Arial"/>
            </a:endParaRPr>
          </a:p>
        </p:txBody>
      </p:sp>
      <p:sp>
        <p:nvSpPr>
          <p:cNvPr id="23" name="TextBox 22">
            <a:extLst>
              <a:ext uri="{FF2B5EF4-FFF2-40B4-BE49-F238E27FC236}">
                <a16:creationId xmlns:a16="http://schemas.microsoft.com/office/drawing/2014/main" id="{C52D5D33-4D38-34C2-7040-B93FB636569D}"/>
              </a:ext>
            </a:extLst>
          </p:cNvPr>
          <p:cNvSpPr txBox="1"/>
          <p:nvPr/>
        </p:nvSpPr>
        <p:spPr>
          <a:xfrm>
            <a:off x="6477000" y="4049530"/>
            <a:ext cx="393056" cy="400110"/>
          </a:xfrm>
          <a:prstGeom prst="rect">
            <a:avLst/>
          </a:prstGeom>
          <a:noFill/>
        </p:spPr>
        <p:txBody>
          <a:bodyPr wrap="none" rtlCol="0">
            <a:spAutoFit/>
          </a:bodyPr>
          <a:lstStyle/>
          <a:p>
            <a:r>
              <a:rPr lang="en-US" altLang="zh-CN" sz="2000" dirty="0">
                <a:solidFill>
                  <a:srgbClr val="C00000"/>
                </a:solidFill>
              </a:rPr>
              <a:t>-4</a:t>
            </a:r>
            <a:endParaRPr lang="zh-CN" altLang="en-US" sz="2000" dirty="0">
              <a:solidFill>
                <a:srgbClr val="C00000"/>
              </a:solidFill>
            </a:endParaRPr>
          </a:p>
        </p:txBody>
      </p:sp>
      <p:cxnSp>
        <p:nvCxnSpPr>
          <p:cNvPr id="25" name="Straight Arrow Connector 24">
            <a:extLst>
              <a:ext uri="{FF2B5EF4-FFF2-40B4-BE49-F238E27FC236}">
                <a16:creationId xmlns:a16="http://schemas.microsoft.com/office/drawing/2014/main" id="{0A267823-2829-C140-DBBD-9D0F23C8F064}"/>
              </a:ext>
            </a:extLst>
          </p:cNvPr>
          <p:cNvCxnSpPr>
            <a:cxnSpLocks/>
          </p:cNvCxnSpPr>
          <p:nvPr/>
        </p:nvCxnSpPr>
        <p:spPr>
          <a:xfrm flipV="1">
            <a:off x="6705600" y="3904363"/>
            <a:ext cx="0" cy="22335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6" name="TextBox 25">
            <a:extLst>
              <a:ext uri="{FF2B5EF4-FFF2-40B4-BE49-F238E27FC236}">
                <a16:creationId xmlns:a16="http://schemas.microsoft.com/office/drawing/2014/main" id="{3E538355-66C5-A7DC-8FD0-7A1F57508D62}"/>
              </a:ext>
            </a:extLst>
          </p:cNvPr>
          <p:cNvSpPr txBox="1"/>
          <p:nvPr/>
        </p:nvSpPr>
        <p:spPr>
          <a:xfrm>
            <a:off x="7061900" y="4049530"/>
            <a:ext cx="314510" cy="400110"/>
          </a:xfrm>
          <a:prstGeom prst="rect">
            <a:avLst/>
          </a:prstGeom>
          <a:noFill/>
        </p:spPr>
        <p:txBody>
          <a:bodyPr wrap="none" rtlCol="0">
            <a:spAutoFit/>
          </a:bodyPr>
          <a:lstStyle/>
          <a:p>
            <a:r>
              <a:rPr lang="en-US" altLang="zh-CN" sz="2000" dirty="0">
                <a:solidFill>
                  <a:srgbClr val="C00000"/>
                </a:solidFill>
              </a:rPr>
              <a:t>1</a:t>
            </a:r>
            <a:endParaRPr lang="zh-CN" altLang="en-US" sz="2000" dirty="0">
              <a:solidFill>
                <a:srgbClr val="C00000"/>
              </a:solidFill>
            </a:endParaRPr>
          </a:p>
        </p:txBody>
      </p:sp>
      <p:cxnSp>
        <p:nvCxnSpPr>
          <p:cNvPr id="27" name="Straight Arrow Connector 26">
            <a:extLst>
              <a:ext uri="{FF2B5EF4-FFF2-40B4-BE49-F238E27FC236}">
                <a16:creationId xmlns:a16="http://schemas.microsoft.com/office/drawing/2014/main" id="{66BFCDEC-833E-D794-6E5C-CA25B03C7F16}"/>
              </a:ext>
            </a:extLst>
          </p:cNvPr>
          <p:cNvCxnSpPr>
            <a:cxnSpLocks/>
          </p:cNvCxnSpPr>
          <p:nvPr/>
        </p:nvCxnSpPr>
        <p:spPr>
          <a:xfrm flipV="1">
            <a:off x="7197391" y="3904363"/>
            <a:ext cx="0" cy="22335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8" name="Slide Number Placeholder 27">
            <a:extLst>
              <a:ext uri="{FF2B5EF4-FFF2-40B4-BE49-F238E27FC236}">
                <a16:creationId xmlns:a16="http://schemas.microsoft.com/office/drawing/2014/main" id="{9EDDB358-3F45-D640-2244-1F68D98D1BA9}"/>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55</a:t>
            </a:fld>
            <a:endParaRPr lang="en-US" altLang="zh-CN" spc="-5" dirty="0"/>
          </a:p>
        </p:txBody>
      </p:sp>
      <p:sp>
        <p:nvSpPr>
          <p:cNvPr id="2" name="Slide Number Placeholder 1">
            <a:extLst>
              <a:ext uri="{FF2B5EF4-FFF2-40B4-BE49-F238E27FC236}">
                <a16:creationId xmlns:a16="http://schemas.microsoft.com/office/drawing/2014/main" id="{5D2929D7-80A2-9510-C98A-EF517C0D067F}"/>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55</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txBox="1"/>
          <p:nvPr/>
        </p:nvSpPr>
        <p:spPr>
          <a:xfrm>
            <a:off x="4626156" y="1850997"/>
            <a:ext cx="194310" cy="738505"/>
          </a:xfrm>
          <a:prstGeom prst="rect">
            <a:avLst/>
          </a:prstGeom>
        </p:spPr>
        <p:txBody>
          <a:bodyPr vert="horz" wrap="square" lIns="0" tIns="0" rIns="0" bIns="0" rtlCol="0">
            <a:spAutoFit/>
          </a:bodyPr>
          <a:lstStyle/>
          <a:p>
            <a:pPr marL="12700">
              <a:lnSpc>
                <a:spcPct val="100000"/>
              </a:lnSpc>
            </a:pPr>
            <a:r>
              <a:rPr sz="4800" spc="-5" dirty="0">
                <a:latin typeface="Arial"/>
                <a:cs typeface="Arial"/>
              </a:rPr>
              <a:t>f</a:t>
            </a:r>
            <a:endParaRPr sz="4800">
              <a:latin typeface="Arial"/>
              <a:cs typeface="Arial"/>
            </a:endParaRPr>
          </a:p>
        </p:txBody>
      </p:sp>
      <p:sp>
        <p:nvSpPr>
          <p:cNvPr id="6" name="object 6"/>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7" name="object 7"/>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8" name="object 8"/>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9" name="object 9"/>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10" name="object 10"/>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1" name="object 11"/>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2" name="object 12"/>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4" name="object 14"/>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6" name="object 16"/>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8" name="object 18"/>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20" name="Slide Number Placeholder 19">
            <a:extLst>
              <a:ext uri="{FF2B5EF4-FFF2-40B4-BE49-F238E27FC236}">
                <a16:creationId xmlns:a16="http://schemas.microsoft.com/office/drawing/2014/main" id="{E5D5B426-5428-E4E4-D890-FEA3D62892EA}"/>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56</a:t>
            </a:fld>
            <a:endParaRPr lang="en-US" altLang="zh-CN" spc="-5" dirty="0"/>
          </a:p>
        </p:txBody>
      </p:sp>
      <p:sp>
        <p:nvSpPr>
          <p:cNvPr id="2" name="Slide Number Placeholder 1">
            <a:extLst>
              <a:ext uri="{FF2B5EF4-FFF2-40B4-BE49-F238E27FC236}">
                <a16:creationId xmlns:a16="http://schemas.microsoft.com/office/drawing/2014/main" id="{52E49849-709F-A610-5896-5A0790B90B23}"/>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56</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18" name="object 18"/>
          <p:cNvSpPr/>
          <p:nvPr/>
        </p:nvSpPr>
        <p:spPr>
          <a:xfrm>
            <a:off x="3398743" y="1290434"/>
            <a:ext cx="485773" cy="638173"/>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3389243" y="12809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20" name="object 20"/>
          <p:cNvSpPr/>
          <p:nvPr/>
        </p:nvSpPr>
        <p:spPr>
          <a:xfrm>
            <a:off x="3398743" y="2493044"/>
            <a:ext cx="409574" cy="704848"/>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3389243" y="2483507"/>
            <a:ext cx="428625" cy="723900"/>
          </a:xfrm>
          <a:custGeom>
            <a:avLst/>
            <a:gdLst/>
            <a:ahLst/>
            <a:cxnLst/>
            <a:rect l="l" t="t" r="r" b="b"/>
            <a:pathLst>
              <a:path w="428625" h="723900">
                <a:moveTo>
                  <a:pt x="0" y="0"/>
                </a:moveTo>
                <a:lnTo>
                  <a:pt x="428599" y="0"/>
                </a:lnTo>
                <a:lnTo>
                  <a:pt x="428599" y="723886"/>
                </a:lnTo>
                <a:lnTo>
                  <a:pt x="0" y="723886"/>
                </a:lnTo>
                <a:lnTo>
                  <a:pt x="0" y="0"/>
                </a:lnTo>
                <a:close/>
              </a:path>
            </a:pathLst>
          </a:custGeom>
          <a:ln w="19049">
            <a:solidFill>
              <a:srgbClr val="FF0000"/>
            </a:solidFill>
          </a:ln>
        </p:spPr>
        <p:txBody>
          <a:bodyPr wrap="square" lIns="0" tIns="0" rIns="0" bIns="0" rtlCol="0"/>
          <a:lstStyle/>
          <a:p>
            <a:endParaRPr/>
          </a:p>
        </p:txBody>
      </p:sp>
      <p:sp>
        <p:nvSpPr>
          <p:cNvPr id="22" name="object 22"/>
          <p:cNvSpPr txBox="1"/>
          <p:nvPr/>
        </p:nvSpPr>
        <p:spPr>
          <a:xfrm>
            <a:off x="4018291" y="970253"/>
            <a:ext cx="1536700" cy="1619250"/>
          </a:xfrm>
          <a:prstGeom prst="rect">
            <a:avLst/>
          </a:prstGeom>
        </p:spPr>
        <p:txBody>
          <a:bodyPr vert="horz" wrap="square" lIns="0" tIns="0" rIns="0" bIns="0" rtlCol="0">
            <a:spAutoFit/>
          </a:bodyPr>
          <a:lstStyle/>
          <a:p>
            <a:pPr algn="ctr">
              <a:lnSpc>
                <a:spcPct val="100000"/>
              </a:lnSpc>
            </a:pPr>
            <a:r>
              <a:rPr sz="1800" spc="-5" dirty="0">
                <a:solidFill>
                  <a:srgbClr val="FF0000"/>
                </a:solidFill>
                <a:latin typeface="Arial"/>
                <a:cs typeface="Arial"/>
              </a:rPr>
              <a:t>“local</a:t>
            </a:r>
            <a:r>
              <a:rPr sz="1800" spc="-35" dirty="0">
                <a:solidFill>
                  <a:srgbClr val="FF0000"/>
                </a:solidFill>
                <a:latin typeface="Arial"/>
                <a:cs typeface="Arial"/>
              </a:rPr>
              <a:t> </a:t>
            </a:r>
            <a:r>
              <a:rPr sz="1800" spc="-5" dirty="0">
                <a:solidFill>
                  <a:srgbClr val="FF0000"/>
                </a:solidFill>
                <a:latin typeface="Arial"/>
                <a:cs typeface="Arial"/>
              </a:rPr>
              <a:t>gradient”</a:t>
            </a:r>
            <a:endParaRPr sz="1800">
              <a:latin typeface="Arial"/>
              <a:cs typeface="Arial"/>
            </a:endParaRPr>
          </a:p>
          <a:p>
            <a:pPr>
              <a:lnSpc>
                <a:spcPct val="100000"/>
              </a:lnSpc>
            </a:pPr>
            <a:endParaRPr sz="1800">
              <a:latin typeface="Times New Roman"/>
              <a:cs typeface="Times New Roman"/>
            </a:endParaRPr>
          </a:p>
          <a:p>
            <a:pPr>
              <a:lnSpc>
                <a:spcPct val="100000"/>
              </a:lnSpc>
            </a:pPr>
            <a:endParaRPr sz="2350">
              <a:latin typeface="Times New Roman"/>
              <a:cs typeface="Times New Roman"/>
            </a:endParaRPr>
          </a:p>
          <a:p>
            <a:pPr marR="118745" algn="ctr">
              <a:lnSpc>
                <a:spcPct val="100000"/>
              </a:lnSpc>
            </a:pPr>
            <a:r>
              <a:rPr sz="4800" spc="-5" dirty="0">
                <a:latin typeface="Arial"/>
                <a:cs typeface="Arial"/>
              </a:rPr>
              <a:t>f</a:t>
            </a:r>
            <a:endParaRPr sz="4800">
              <a:latin typeface="Arial"/>
              <a:cs typeface="Arial"/>
            </a:endParaRPr>
          </a:p>
        </p:txBody>
      </p:sp>
      <p:sp>
        <p:nvSpPr>
          <p:cNvPr id="24" name="Slide Number Placeholder 23">
            <a:extLst>
              <a:ext uri="{FF2B5EF4-FFF2-40B4-BE49-F238E27FC236}">
                <a16:creationId xmlns:a16="http://schemas.microsoft.com/office/drawing/2014/main" id="{C52DF3D9-684B-76BD-9956-07E2EBD3CB51}"/>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57</a:t>
            </a:fld>
            <a:endParaRPr lang="en-US" altLang="zh-CN" spc="-5" dirty="0"/>
          </a:p>
        </p:txBody>
      </p:sp>
      <p:sp>
        <p:nvSpPr>
          <p:cNvPr id="2" name="Slide Number Placeholder 1">
            <a:extLst>
              <a:ext uri="{FF2B5EF4-FFF2-40B4-BE49-F238E27FC236}">
                <a16:creationId xmlns:a16="http://schemas.microsoft.com/office/drawing/2014/main" id="{8C9BBFA1-E1D0-D15B-3FA5-E62A5255572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57</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18" name="object 18"/>
          <p:cNvSpPr/>
          <p:nvPr/>
        </p:nvSpPr>
        <p:spPr>
          <a:xfrm>
            <a:off x="3398743" y="1290434"/>
            <a:ext cx="485773" cy="638173"/>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3389243" y="12809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20" name="object 20"/>
          <p:cNvSpPr/>
          <p:nvPr/>
        </p:nvSpPr>
        <p:spPr>
          <a:xfrm>
            <a:off x="3398743" y="2493044"/>
            <a:ext cx="409574" cy="704848"/>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3389243" y="2483507"/>
            <a:ext cx="428625" cy="723900"/>
          </a:xfrm>
          <a:custGeom>
            <a:avLst/>
            <a:gdLst/>
            <a:ahLst/>
            <a:cxnLst/>
            <a:rect l="l" t="t" r="r" b="b"/>
            <a:pathLst>
              <a:path w="428625" h="723900">
                <a:moveTo>
                  <a:pt x="0" y="0"/>
                </a:moveTo>
                <a:lnTo>
                  <a:pt x="428599" y="0"/>
                </a:lnTo>
                <a:lnTo>
                  <a:pt x="428599" y="723886"/>
                </a:lnTo>
                <a:lnTo>
                  <a:pt x="0" y="723886"/>
                </a:lnTo>
                <a:lnTo>
                  <a:pt x="0" y="0"/>
                </a:lnTo>
                <a:close/>
              </a:path>
            </a:pathLst>
          </a:custGeom>
          <a:ln w="19049">
            <a:solidFill>
              <a:srgbClr val="FF0000"/>
            </a:solidFill>
          </a:ln>
        </p:spPr>
        <p:txBody>
          <a:bodyPr wrap="square" lIns="0" tIns="0" rIns="0" bIns="0" rtlCol="0"/>
          <a:lstStyle/>
          <a:p>
            <a:endParaRPr/>
          </a:p>
        </p:txBody>
      </p:sp>
      <p:sp>
        <p:nvSpPr>
          <p:cNvPr id="22" name="object 22"/>
          <p:cNvSpPr/>
          <p:nvPr/>
        </p:nvSpPr>
        <p:spPr>
          <a:xfrm>
            <a:off x="6585386" y="2433620"/>
            <a:ext cx="2112010" cy="0"/>
          </a:xfrm>
          <a:custGeom>
            <a:avLst/>
            <a:gdLst/>
            <a:ahLst/>
            <a:cxnLst/>
            <a:rect l="l" t="t" r="r" b="b"/>
            <a:pathLst>
              <a:path w="2112009">
                <a:moveTo>
                  <a:pt x="2111695" y="0"/>
                </a:moveTo>
                <a:lnTo>
                  <a:pt x="0" y="0"/>
                </a:lnTo>
              </a:path>
            </a:pathLst>
          </a:custGeom>
          <a:ln w="19049">
            <a:solidFill>
              <a:srgbClr val="FF0000"/>
            </a:solidFill>
          </a:ln>
        </p:spPr>
        <p:txBody>
          <a:bodyPr wrap="square" lIns="0" tIns="0" rIns="0" bIns="0" rtlCol="0"/>
          <a:lstStyle/>
          <a:p>
            <a:endParaRPr/>
          </a:p>
        </p:txBody>
      </p:sp>
      <p:sp>
        <p:nvSpPr>
          <p:cNvPr id="23" name="object 23"/>
          <p:cNvSpPr/>
          <p:nvPr/>
        </p:nvSpPr>
        <p:spPr>
          <a:xfrm>
            <a:off x="6498937" y="2402155"/>
            <a:ext cx="86995" cy="63500"/>
          </a:xfrm>
          <a:custGeom>
            <a:avLst/>
            <a:gdLst/>
            <a:ahLst/>
            <a:cxnLst/>
            <a:rect l="l" t="t" r="r" b="b"/>
            <a:pathLst>
              <a:path w="86995" h="63500">
                <a:moveTo>
                  <a:pt x="86449" y="0"/>
                </a:moveTo>
                <a:lnTo>
                  <a:pt x="0" y="31464"/>
                </a:lnTo>
                <a:lnTo>
                  <a:pt x="86449" y="62929"/>
                </a:lnTo>
                <a:lnTo>
                  <a:pt x="86449" y="0"/>
                </a:lnTo>
                <a:close/>
              </a:path>
            </a:pathLst>
          </a:custGeom>
          <a:ln w="19049">
            <a:solidFill>
              <a:srgbClr val="FF0000"/>
            </a:solidFill>
          </a:ln>
        </p:spPr>
        <p:txBody>
          <a:bodyPr wrap="square" lIns="0" tIns="0" rIns="0" bIns="0" rtlCol="0"/>
          <a:lstStyle/>
          <a:p>
            <a:endParaRPr/>
          </a:p>
        </p:txBody>
      </p:sp>
      <p:sp>
        <p:nvSpPr>
          <p:cNvPr id="24" name="object 24"/>
          <p:cNvSpPr/>
          <p:nvPr/>
        </p:nvSpPr>
        <p:spPr>
          <a:xfrm>
            <a:off x="7164960" y="2555194"/>
            <a:ext cx="514348" cy="676273"/>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7155460" y="2545669"/>
            <a:ext cx="533400" cy="695325"/>
          </a:xfrm>
          <a:custGeom>
            <a:avLst/>
            <a:gdLst/>
            <a:ahLst/>
            <a:cxnLst/>
            <a:rect l="l" t="t" r="r" b="b"/>
            <a:pathLst>
              <a:path w="533400" h="695325">
                <a:moveTo>
                  <a:pt x="0" y="0"/>
                </a:moveTo>
                <a:lnTo>
                  <a:pt x="533373" y="0"/>
                </a:lnTo>
                <a:lnTo>
                  <a:pt x="533373" y="695323"/>
                </a:lnTo>
                <a:lnTo>
                  <a:pt x="0" y="695323"/>
                </a:lnTo>
                <a:lnTo>
                  <a:pt x="0" y="0"/>
                </a:lnTo>
                <a:close/>
              </a:path>
            </a:pathLst>
          </a:custGeom>
          <a:ln w="19049">
            <a:solidFill>
              <a:srgbClr val="FF0000"/>
            </a:solidFill>
          </a:ln>
        </p:spPr>
        <p:txBody>
          <a:bodyPr wrap="square" lIns="0" tIns="0" rIns="0" bIns="0" rtlCol="0"/>
          <a:lstStyle/>
          <a:p>
            <a:endParaRPr/>
          </a:p>
        </p:txBody>
      </p:sp>
      <p:sp>
        <p:nvSpPr>
          <p:cNvPr id="26" name="object 26"/>
          <p:cNvSpPr txBox="1">
            <a:spLocks noGrp="1"/>
          </p:cNvSpPr>
          <p:nvPr>
            <p:ph type="body" idx="1"/>
          </p:nvPr>
        </p:nvSpPr>
        <p:spPr>
          <a:prstGeom prst="rect">
            <a:avLst/>
          </a:prstGeom>
        </p:spPr>
        <p:txBody>
          <a:bodyPr vert="horz" wrap="square" lIns="0" tIns="0" rIns="0" bIns="0" rtlCol="0">
            <a:spAutoFit/>
          </a:bodyPr>
          <a:lstStyle/>
          <a:p>
            <a:pPr marL="3252470" marR="2814955" algn="ctr">
              <a:lnSpc>
                <a:spcPct val="100000"/>
              </a:lnSpc>
            </a:pPr>
            <a:r>
              <a:rPr sz="1800" spc="-5" dirty="0"/>
              <a:t>“local</a:t>
            </a:r>
            <a:r>
              <a:rPr sz="1800" spc="-35" dirty="0"/>
              <a:t> </a:t>
            </a:r>
            <a:r>
              <a:rPr sz="1800" spc="-5" dirty="0"/>
              <a:t>gradient”</a:t>
            </a:r>
            <a:endParaRPr sz="1800"/>
          </a:p>
          <a:p>
            <a:pPr marL="3252470">
              <a:lnSpc>
                <a:spcPct val="100000"/>
              </a:lnSpc>
            </a:pPr>
            <a:endParaRPr sz="1800">
              <a:latin typeface="Times New Roman"/>
              <a:cs typeface="Times New Roman"/>
            </a:endParaRPr>
          </a:p>
          <a:p>
            <a:pPr marL="3252470">
              <a:lnSpc>
                <a:spcPct val="100000"/>
              </a:lnSpc>
            </a:pPr>
            <a:endParaRPr sz="2350">
              <a:latin typeface="Times New Roman"/>
              <a:cs typeface="Times New Roman"/>
            </a:endParaRPr>
          </a:p>
          <a:p>
            <a:pPr marL="3252470" marR="2941320" algn="ctr">
              <a:lnSpc>
                <a:spcPct val="100000"/>
              </a:lnSpc>
            </a:pPr>
            <a:r>
              <a:rPr sz="4800" spc="-5" dirty="0">
                <a:solidFill>
                  <a:srgbClr val="000000"/>
                </a:solidFill>
              </a:rPr>
              <a:t>f</a:t>
            </a:r>
            <a:endParaRPr sz="4800"/>
          </a:p>
          <a:p>
            <a:pPr marL="3252470">
              <a:lnSpc>
                <a:spcPct val="100000"/>
              </a:lnSpc>
              <a:spcBef>
                <a:spcPts val="20"/>
              </a:spcBef>
            </a:pPr>
            <a:endParaRPr sz="7050">
              <a:latin typeface="Times New Roman"/>
              <a:cs typeface="Times New Roman"/>
            </a:endParaRPr>
          </a:p>
          <a:p>
            <a:pPr marL="6031865">
              <a:lnSpc>
                <a:spcPct val="100000"/>
              </a:lnSpc>
            </a:pPr>
            <a:r>
              <a:rPr sz="3000" spc="-5" dirty="0"/>
              <a:t>gradients</a:t>
            </a:r>
            <a:endParaRPr sz="3000"/>
          </a:p>
        </p:txBody>
      </p:sp>
      <p:sp>
        <p:nvSpPr>
          <p:cNvPr id="28" name="Slide Number Placeholder 27">
            <a:extLst>
              <a:ext uri="{FF2B5EF4-FFF2-40B4-BE49-F238E27FC236}">
                <a16:creationId xmlns:a16="http://schemas.microsoft.com/office/drawing/2014/main" id="{46AAA2CE-1AF2-B557-B07C-31F2D959AD28}"/>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58</a:t>
            </a:fld>
            <a:endParaRPr lang="en-US" altLang="zh-CN" spc="-5" dirty="0"/>
          </a:p>
        </p:txBody>
      </p:sp>
      <p:sp>
        <p:nvSpPr>
          <p:cNvPr id="2" name="Slide Number Placeholder 1">
            <a:extLst>
              <a:ext uri="{FF2B5EF4-FFF2-40B4-BE49-F238E27FC236}">
                <a16:creationId xmlns:a16="http://schemas.microsoft.com/office/drawing/2014/main" id="{52137340-55C2-EC4B-805C-C8622882F58D}"/>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58</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p:nvPr/>
        </p:nvSpPr>
        <p:spPr>
          <a:xfrm>
            <a:off x="6585386" y="2433620"/>
            <a:ext cx="2112010" cy="0"/>
          </a:xfrm>
          <a:custGeom>
            <a:avLst/>
            <a:gdLst/>
            <a:ahLst/>
            <a:cxnLst/>
            <a:rect l="l" t="t" r="r" b="b"/>
            <a:pathLst>
              <a:path w="2112009">
                <a:moveTo>
                  <a:pt x="2111695" y="0"/>
                </a:moveTo>
                <a:lnTo>
                  <a:pt x="0" y="0"/>
                </a:lnTo>
              </a:path>
            </a:pathLst>
          </a:custGeom>
          <a:ln w="19049">
            <a:solidFill>
              <a:srgbClr val="FF0000"/>
            </a:solidFill>
          </a:ln>
        </p:spPr>
        <p:txBody>
          <a:bodyPr wrap="square" lIns="0" tIns="0" rIns="0" bIns="0" rtlCol="0"/>
          <a:lstStyle/>
          <a:p>
            <a:endParaRPr/>
          </a:p>
        </p:txBody>
      </p:sp>
      <p:sp>
        <p:nvSpPr>
          <p:cNvPr id="18" name="object 18"/>
          <p:cNvSpPr/>
          <p:nvPr/>
        </p:nvSpPr>
        <p:spPr>
          <a:xfrm>
            <a:off x="6498937" y="2402155"/>
            <a:ext cx="86995" cy="63500"/>
          </a:xfrm>
          <a:custGeom>
            <a:avLst/>
            <a:gdLst/>
            <a:ahLst/>
            <a:cxnLst/>
            <a:rect l="l" t="t" r="r" b="b"/>
            <a:pathLst>
              <a:path w="86995" h="63500">
                <a:moveTo>
                  <a:pt x="86449" y="0"/>
                </a:moveTo>
                <a:lnTo>
                  <a:pt x="0" y="31464"/>
                </a:lnTo>
                <a:lnTo>
                  <a:pt x="86449" y="62929"/>
                </a:lnTo>
                <a:lnTo>
                  <a:pt x="86449" y="0"/>
                </a:lnTo>
                <a:close/>
              </a:path>
            </a:pathLst>
          </a:custGeom>
          <a:ln w="19049">
            <a:solidFill>
              <a:srgbClr val="FF0000"/>
            </a:solidFill>
          </a:ln>
        </p:spPr>
        <p:txBody>
          <a:bodyPr wrap="square" lIns="0" tIns="0" rIns="0" bIns="0" rtlCol="0"/>
          <a:lstStyle/>
          <a:p>
            <a:endParaRPr/>
          </a:p>
        </p:txBody>
      </p:sp>
      <p:sp>
        <p:nvSpPr>
          <p:cNvPr id="19" name="object 19"/>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20" name="object 20"/>
          <p:cNvSpPr/>
          <p:nvPr/>
        </p:nvSpPr>
        <p:spPr>
          <a:xfrm>
            <a:off x="7164960" y="2555194"/>
            <a:ext cx="514348" cy="676273"/>
          </a:xfrm>
          <a:prstGeom prst="rect">
            <a:avLst/>
          </a:prstGeom>
          <a:blipFill>
            <a:blip r:embed="rId6" cstate="print"/>
            <a:stretch>
              <a:fillRect/>
            </a:stretch>
          </a:blipFill>
        </p:spPr>
        <p:txBody>
          <a:bodyPr wrap="square" lIns="0" tIns="0" rIns="0" bIns="0" rtlCol="0"/>
          <a:lstStyle/>
          <a:p>
            <a:endParaRPr/>
          </a:p>
        </p:txBody>
      </p:sp>
      <p:sp>
        <p:nvSpPr>
          <p:cNvPr id="21" name="object 21"/>
          <p:cNvSpPr/>
          <p:nvPr/>
        </p:nvSpPr>
        <p:spPr>
          <a:xfrm>
            <a:off x="7155460" y="2545669"/>
            <a:ext cx="533400" cy="695325"/>
          </a:xfrm>
          <a:custGeom>
            <a:avLst/>
            <a:gdLst/>
            <a:ahLst/>
            <a:cxnLst/>
            <a:rect l="l" t="t" r="r" b="b"/>
            <a:pathLst>
              <a:path w="533400" h="695325">
                <a:moveTo>
                  <a:pt x="0" y="0"/>
                </a:moveTo>
                <a:lnTo>
                  <a:pt x="533373" y="0"/>
                </a:lnTo>
                <a:lnTo>
                  <a:pt x="533373" y="695323"/>
                </a:lnTo>
                <a:lnTo>
                  <a:pt x="0" y="695323"/>
                </a:lnTo>
                <a:lnTo>
                  <a:pt x="0" y="0"/>
                </a:lnTo>
                <a:close/>
              </a:path>
            </a:pathLst>
          </a:custGeom>
          <a:ln w="19049">
            <a:solidFill>
              <a:srgbClr val="FF0000"/>
            </a:solidFill>
          </a:ln>
        </p:spPr>
        <p:txBody>
          <a:bodyPr wrap="square" lIns="0" tIns="0" rIns="0" bIns="0" rtlCol="0"/>
          <a:lstStyle/>
          <a:p>
            <a:endParaRPr/>
          </a:p>
        </p:txBody>
      </p:sp>
      <p:sp>
        <p:nvSpPr>
          <p:cNvPr id="22" name="object 22"/>
          <p:cNvSpPr/>
          <p:nvPr/>
        </p:nvSpPr>
        <p:spPr>
          <a:xfrm>
            <a:off x="3398743" y="1290434"/>
            <a:ext cx="485773" cy="638173"/>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3389243" y="12809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24" name="object 24"/>
          <p:cNvSpPr/>
          <p:nvPr/>
        </p:nvSpPr>
        <p:spPr>
          <a:xfrm>
            <a:off x="3398743" y="2493044"/>
            <a:ext cx="409574" cy="704848"/>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3389243" y="2483507"/>
            <a:ext cx="428625" cy="723900"/>
          </a:xfrm>
          <a:custGeom>
            <a:avLst/>
            <a:gdLst/>
            <a:ahLst/>
            <a:cxnLst/>
            <a:rect l="l" t="t" r="r" b="b"/>
            <a:pathLst>
              <a:path w="428625" h="723900">
                <a:moveTo>
                  <a:pt x="0" y="0"/>
                </a:moveTo>
                <a:lnTo>
                  <a:pt x="428599" y="0"/>
                </a:lnTo>
                <a:lnTo>
                  <a:pt x="428599" y="723886"/>
                </a:lnTo>
                <a:lnTo>
                  <a:pt x="0" y="723886"/>
                </a:lnTo>
                <a:lnTo>
                  <a:pt x="0" y="0"/>
                </a:lnTo>
                <a:close/>
              </a:path>
            </a:pathLst>
          </a:custGeom>
          <a:ln w="19049">
            <a:solidFill>
              <a:srgbClr val="FF0000"/>
            </a:solidFill>
          </a:ln>
        </p:spPr>
        <p:txBody>
          <a:bodyPr wrap="square" lIns="0" tIns="0" rIns="0" bIns="0" rtlCol="0"/>
          <a:lstStyle/>
          <a:p>
            <a:endParaRPr/>
          </a:p>
        </p:txBody>
      </p:sp>
      <p:sp>
        <p:nvSpPr>
          <p:cNvPr id="26" name="object 26"/>
          <p:cNvSpPr txBox="1">
            <a:spLocks noGrp="1"/>
          </p:cNvSpPr>
          <p:nvPr>
            <p:ph type="body" idx="1"/>
          </p:nvPr>
        </p:nvSpPr>
        <p:spPr>
          <a:prstGeom prst="rect">
            <a:avLst/>
          </a:prstGeom>
        </p:spPr>
        <p:txBody>
          <a:bodyPr vert="horz" wrap="square" lIns="0" tIns="0" rIns="0" bIns="0" rtlCol="0">
            <a:spAutoFit/>
          </a:bodyPr>
          <a:lstStyle/>
          <a:p>
            <a:pPr marL="3252470" marR="2814955" algn="ctr">
              <a:lnSpc>
                <a:spcPct val="100000"/>
              </a:lnSpc>
            </a:pPr>
            <a:r>
              <a:rPr sz="1800" spc="-5" dirty="0"/>
              <a:t>“local</a:t>
            </a:r>
            <a:r>
              <a:rPr sz="1800" spc="-35" dirty="0"/>
              <a:t> </a:t>
            </a:r>
            <a:r>
              <a:rPr sz="1800" spc="-5" dirty="0"/>
              <a:t>gradient”</a:t>
            </a:r>
            <a:endParaRPr sz="1800"/>
          </a:p>
          <a:p>
            <a:pPr marL="3252470">
              <a:lnSpc>
                <a:spcPct val="100000"/>
              </a:lnSpc>
            </a:pPr>
            <a:endParaRPr sz="1800">
              <a:latin typeface="Times New Roman"/>
              <a:cs typeface="Times New Roman"/>
            </a:endParaRPr>
          </a:p>
          <a:p>
            <a:pPr marL="3252470">
              <a:lnSpc>
                <a:spcPct val="100000"/>
              </a:lnSpc>
            </a:pPr>
            <a:endParaRPr sz="2350">
              <a:latin typeface="Times New Roman"/>
              <a:cs typeface="Times New Roman"/>
            </a:endParaRPr>
          </a:p>
          <a:p>
            <a:pPr marL="3252470" marR="2941320" algn="ctr">
              <a:lnSpc>
                <a:spcPct val="100000"/>
              </a:lnSpc>
            </a:pPr>
            <a:r>
              <a:rPr sz="4800" spc="-5" dirty="0">
                <a:solidFill>
                  <a:srgbClr val="000000"/>
                </a:solidFill>
              </a:rPr>
              <a:t>f</a:t>
            </a:r>
            <a:endParaRPr sz="4800"/>
          </a:p>
          <a:p>
            <a:pPr marL="3252470">
              <a:lnSpc>
                <a:spcPct val="100000"/>
              </a:lnSpc>
              <a:spcBef>
                <a:spcPts val="20"/>
              </a:spcBef>
            </a:pPr>
            <a:endParaRPr sz="7050">
              <a:latin typeface="Times New Roman"/>
              <a:cs typeface="Times New Roman"/>
            </a:endParaRPr>
          </a:p>
          <a:p>
            <a:pPr marL="6031865">
              <a:lnSpc>
                <a:spcPct val="100000"/>
              </a:lnSpc>
            </a:pPr>
            <a:r>
              <a:rPr sz="3000" spc="-5" dirty="0"/>
              <a:t>gradients</a:t>
            </a:r>
            <a:endParaRPr sz="3000"/>
          </a:p>
        </p:txBody>
      </p:sp>
      <p:sp>
        <p:nvSpPr>
          <p:cNvPr id="27" name="object 27"/>
          <p:cNvSpPr/>
          <p:nvPr/>
        </p:nvSpPr>
        <p:spPr>
          <a:xfrm>
            <a:off x="799523" y="712036"/>
            <a:ext cx="2129395" cy="1553146"/>
          </a:xfrm>
          <a:prstGeom prst="rect">
            <a:avLst/>
          </a:prstGeom>
          <a:blipFill>
            <a:blip r:embed="rId9" cstate="print"/>
            <a:stretch>
              <a:fillRect/>
            </a:stretch>
          </a:blipFill>
        </p:spPr>
        <p:txBody>
          <a:bodyPr wrap="square" lIns="0" tIns="0" rIns="0" bIns="0" rtlCol="0"/>
          <a:lstStyle/>
          <a:p>
            <a:endParaRPr/>
          </a:p>
        </p:txBody>
      </p:sp>
      <p:sp>
        <p:nvSpPr>
          <p:cNvPr id="28" name="object 28"/>
          <p:cNvSpPr/>
          <p:nvPr/>
        </p:nvSpPr>
        <p:spPr>
          <a:xfrm>
            <a:off x="784738" y="741538"/>
            <a:ext cx="811530" cy="833119"/>
          </a:xfrm>
          <a:custGeom>
            <a:avLst/>
            <a:gdLst/>
            <a:ahLst/>
            <a:cxnLst/>
            <a:rect l="l" t="t" r="r" b="b"/>
            <a:pathLst>
              <a:path w="811530" h="833119">
                <a:moveTo>
                  <a:pt x="281399" y="0"/>
                </a:moveTo>
                <a:lnTo>
                  <a:pt x="811198" y="260399"/>
                </a:lnTo>
                <a:lnTo>
                  <a:pt x="529798" y="833098"/>
                </a:lnTo>
                <a:lnTo>
                  <a:pt x="0" y="572698"/>
                </a:lnTo>
                <a:lnTo>
                  <a:pt x="281399" y="0"/>
                </a:lnTo>
                <a:close/>
              </a:path>
            </a:pathLst>
          </a:custGeom>
          <a:ln w="19049">
            <a:solidFill>
              <a:srgbClr val="FF0000"/>
            </a:solidFill>
          </a:ln>
        </p:spPr>
        <p:txBody>
          <a:bodyPr wrap="square" lIns="0" tIns="0" rIns="0" bIns="0" rtlCol="0"/>
          <a:lstStyle/>
          <a:p>
            <a:endParaRPr/>
          </a:p>
        </p:txBody>
      </p:sp>
      <p:sp>
        <p:nvSpPr>
          <p:cNvPr id="29" name="object 29"/>
          <p:cNvSpPr/>
          <p:nvPr/>
        </p:nvSpPr>
        <p:spPr>
          <a:xfrm>
            <a:off x="1053370" y="654666"/>
            <a:ext cx="2042795" cy="901700"/>
          </a:xfrm>
          <a:custGeom>
            <a:avLst/>
            <a:gdLst/>
            <a:ahLst/>
            <a:cxnLst/>
            <a:rect l="l" t="t" r="r" b="b"/>
            <a:pathLst>
              <a:path w="2042795" h="901700">
                <a:moveTo>
                  <a:pt x="2042523" y="901255"/>
                </a:moveTo>
                <a:lnTo>
                  <a:pt x="0" y="0"/>
                </a:lnTo>
              </a:path>
            </a:pathLst>
          </a:custGeom>
          <a:ln w="19049">
            <a:solidFill>
              <a:srgbClr val="FF0000"/>
            </a:solidFill>
          </a:ln>
        </p:spPr>
        <p:txBody>
          <a:bodyPr wrap="square" lIns="0" tIns="0" rIns="0" bIns="0" rtlCol="0"/>
          <a:lstStyle/>
          <a:p>
            <a:endParaRPr/>
          </a:p>
        </p:txBody>
      </p:sp>
      <p:sp>
        <p:nvSpPr>
          <p:cNvPr id="30" name="object 30"/>
          <p:cNvSpPr/>
          <p:nvPr/>
        </p:nvSpPr>
        <p:spPr>
          <a:xfrm>
            <a:off x="974278" y="619766"/>
            <a:ext cx="92075" cy="64135"/>
          </a:xfrm>
          <a:custGeom>
            <a:avLst/>
            <a:gdLst/>
            <a:ahLst/>
            <a:cxnLst/>
            <a:rect l="l" t="t" r="r" b="b"/>
            <a:pathLst>
              <a:path w="92075" h="64134">
                <a:moveTo>
                  <a:pt x="91794" y="6112"/>
                </a:moveTo>
                <a:lnTo>
                  <a:pt x="0" y="0"/>
                </a:lnTo>
                <a:lnTo>
                  <a:pt x="66389" y="63687"/>
                </a:lnTo>
                <a:lnTo>
                  <a:pt x="91794" y="6112"/>
                </a:lnTo>
                <a:close/>
              </a:path>
            </a:pathLst>
          </a:custGeom>
          <a:ln w="19049">
            <a:solidFill>
              <a:srgbClr val="FF0000"/>
            </a:solidFill>
          </a:ln>
        </p:spPr>
        <p:txBody>
          <a:bodyPr wrap="square" lIns="0" tIns="0" rIns="0" bIns="0" rtlCol="0"/>
          <a:lstStyle/>
          <a:p>
            <a:endParaRPr/>
          </a:p>
        </p:txBody>
      </p:sp>
      <p:sp>
        <p:nvSpPr>
          <p:cNvPr id="32" name="Slide Number Placeholder 31">
            <a:extLst>
              <a:ext uri="{FF2B5EF4-FFF2-40B4-BE49-F238E27FC236}">
                <a16:creationId xmlns:a16="http://schemas.microsoft.com/office/drawing/2014/main" id="{AF547D8B-F434-4414-4C9D-33D57790F864}"/>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59</a:t>
            </a:fld>
            <a:endParaRPr lang="en-US" altLang="zh-CN" spc="-5" dirty="0"/>
          </a:p>
        </p:txBody>
      </p:sp>
      <p:sp>
        <p:nvSpPr>
          <p:cNvPr id="2" name="Slide Number Placeholder 1">
            <a:extLst>
              <a:ext uri="{FF2B5EF4-FFF2-40B4-BE49-F238E27FC236}">
                <a16:creationId xmlns:a16="http://schemas.microsoft.com/office/drawing/2014/main" id="{C62B1A7B-57D0-558E-952C-02C4BA0F1DB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59</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p:nvPr/>
        </p:nvSpPr>
        <p:spPr>
          <a:xfrm>
            <a:off x="6585386" y="2433620"/>
            <a:ext cx="2112010" cy="0"/>
          </a:xfrm>
          <a:custGeom>
            <a:avLst/>
            <a:gdLst/>
            <a:ahLst/>
            <a:cxnLst/>
            <a:rect l="l" t="t" r="r" b="b"/>
            <a:pathLst>
              <a:path w="2112009">
                <a:moveTo>
                  <a:pt x="2111695" y="0"/>
                </a:moveTo>
                <a:lnTo>
                  <a:pt x="0" y="0"/>
                </a:lnTo>
              </a:path>
            </a:pathLst>
          </a:custGeom>
          <a:ln w="19049">
            <a:solidFill>
              <a:srgbClr val="FF0000"/>
            </a:solidFill>
          </a:ln>
        </p:spPr>
        <p:txBody>
          <a:bodyPr wrap="square" lIns="0" tIns="0" rIns="0" bIns="0" rtlCol="0"/>
          <a:lstStyle/>
          <a:p>
            <a:endParaRPr/>
          </a:p>
        </p:txBody>
      </p:sp>
      <p:sp>
        <p:nvSpPr>
          <p:cNvPr id="18" name="object 18"/>
          <p:cNvSpPr/>
          <p:nvPr/>
        </p:nvSpPr>
        <p:spPr>
          <a:xfrm>
            <a:off x="6498937" y="2402155"/>
            <a:ext cx="86995" cy="63500"/>
          </a:xfrm>
          <a:custGeom>
            <a:avLst/>
            <a:gdLst/>
            <a:ahLst/>
            <a:cxnLst/>
            <a:rect l="l" t="t" r="r" b="b"/>
            <a:pathLst>
              <a:path w="86995" h="63500">
                <a:moveTo>
                  <a:pt x="86449" y="0"/>
                </a:moveTo>
                <a:lnTo>
                  <a:pt x="0" y="31464"/>
                </a:lnTo>
                <a:lnTo>
                  <a:pt x="86449" y="62929"/>
                </a:lnTo>
                <a:lnTo>
                  <a:pt x="86449" y="0"/>
                </a:lnTo>
                <a:close/>
              </a:path>
            </a:pathLst>
          </a:custGeom>
          <a:ln w="19049">
            <a:solidFill>
              <a:srgbClr val="FF0000"/>
            </a:solidFill>
          </a:ln>
        </p:spPr>
        <p:txBody>
          <a:bodyPr wrap="square" lIns="0" tIns="0" rIns="0" bIns="0" rtlCol="0"/>
          <a:lstStyle/>
          <a:p>
            <a:endParaRPr/>
          </a:p>
        </p:txBody>
      </p:sp>
      <p:sp>
        <p:nvSpPr>
          <p:cNvPr id="19" name="object 19"/>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20" name="object 20"/>
          <p:cNvSpPr/>
          <p:nvPr/>
        </p:nvSpPr>
        <p:spPr>
          <a:xfrm>
            <a:off x="7164960" y="2555194"/>
            <a:ext cx="514348" cy="676273"/>
          </a:xfrm>
          <a:prstGeom prst="rect">
            <a:avLst/>
          </a:prstGeom>
          <a:blipFill>
            <a:blip r:embed="rId6" cstate="print"/>
            <a:stretch>
              <a:fillRect/>
            </a:stretch>
          </a:blipFill>
        </p:spPr>
        <p:txBody>
          <a:bodyPr wrap="square" lIns="0" tIns="0" rIns="0" bIns="0" rtlCol="0"/>
          <a:lstStyle/>
          <a:p>
            <a:endParaRPr/>
          </a:p>
        </p:txBody>
      </p:sp>
      <p:sp>
        <p:nvSpPr>
          <p:cNvPr id="21" name="object 21"/>
          <p:cNvSpPr/>
          <p:nvPr/>
        </p:nvSpPr>
        <p:spPr>
          <a:xfrm>
            <a:off x="7155460" y="2545669"/>
            <a:ext cx="533400" cy="695325"/>
          </a:xfrm>
          <a:custGeom>
            <a:avLst/>
            <a:gdLst/>
            <a:ahLst/>
            <a:cxnLst/>
            <a:rect l="l" t="t" r="r" b="b"/>
            <a:pathLst>
              <a:path w="533400" h="695325">
                <a:moveTo>
                  <a:pt x="0" y="0"/>
                </a:moveTo>
                <a:lnTo>
                  <a:pt x="533373" y="0"/>
                </a:lnTo>
                <a:lnTo>
                  <a:pt x="533373" y="695323"/>
                </a:lnTo>
                <a:lnTo>
                  <a:pt x="0" y="695323"/>
                </a:lnTo>
                <a:lnTo>
                  <a:pt x="0" y="0"/>
                </a:lnTo>
                <a:close/>
              </a:path>
            </a:pathLst>
          </a:custGeom>
          <a:ln w="19049">
            <a:solidFill>
              <a:srgbClr val="FF0000"/>
            </a:solidFill>
          </a:ln>
        </p:spPr>
        <p:txBody>
          <a:bodyPr wrap="square" lIns="0" tIns="0" rIns="0" bIns="0" rtlCol="0"/>
          <a:lstStyle/>
          <a:p>
            <a:endParaRPr/>
          </a:p>
        </p:txBody>
      </p:sp>
      <p:sp>
        <p:nvSpPr>
          <p:cNvPr id="22" name="object 22"/>
          <p:cNvSpPr/>
          <p:nvPr/>
        </p:nvSpPr>
        <p:spPr>
          <a:xfrm>
            <a:off x="3398743" y="1290434"/>
            <a:ext cx="485773" cy="638173"/>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3389243" y="12809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24" name="object 24"/>
          <p:cNvSpPr/>
          <p:nvPr/>
        </p:nvSpPr>
        <p:spPr>
          <a:xfrm>
            <a:off x="3398743" y="2493044"/>
            <a:ext cx="409574" cy="704848"/>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3389243" y="2483507"/>
            <a:ext cx="428625" cy="723900"/>
          </a:xfrm>
          <a:custGeom>
            <a:avLst/>
            <a:gdLst/>
            <a:ahLst/>
            <a:cxnLst/>
            <a:rect l="l" t="t" r="r" b="b"/>
            <a:pathLst>
              <a:path w="428625" h="723900">
                <a:moveTo>
                  <a:pt x="0" y="0"/>
                </a:moveTo>
                <a:lnTo>
                  <a:pt x="428599" y="0"/>
                </a:lnTo>
                <a:lnTo>
                  <a:pt x="428599" y="723886"/>
                </a:lnTo>
                <a:lnTo>
                  <a:pt x="0" y="723886"/>
                </a:lnTo>
                <a:lnTo>
                  <a:pt x="0" y="0"/>
                </a:lnTo>
                <a:close/>
              </a:path>
            </a:pathLst>
          </a:custGeom>
          <a:ln w="19049">
            <a:solidFill>
              <a:srgbClr val="FF0000"/>
            </a:solidFill>
          </a:ln>
        </p:spPr>
        <p:txBody>
          <a:bodyPr wrap="square" lIns="0" tIns="0" rIns="0" bIns="0" rtlCol="0"/>
          <a:lstStyle/>
          <a:p>
            <a:endParaRPr/>
          </a:p>
        </p:txBody>
      </p:sp>
      <p:sp>
        <p:nvSpPr>
          <p:cNvPr id="26" name="object 26"/>
          <p:cNvSpPr txBox="1">
            <a:spLocks noGrp="1"/>
          </p:cNvSpPr>
          <p:nvPr>
            <p:ph type="body" idx="1"/>
          </p:nvPr>
        </p:nvSpPr>
        <p:spPr>
          <a:prstGeom prst="rect">
            <a:avLst/>
          </a:prstGeom>
        </p:spPr>
        <p:txBody>
          <a:bodyPr vert="horz" wrap="square" lIns="0" tIns="0" rIns="0" bIns="0" rtlCol="0">
            <a:spAutoFit/>
          </a:bodyPr>
          <a:lstStyle/>
          <a:p>
            <a:pPr marL="3252470" marR="2814955" algn="ctr">
              <a:lnSpc>
                <a:spcPct val="100000"/>
              </a:lnSpc>
            </a:pPr>
            <a:r>
              <a:rPr sz="1800" spc="-5" dirty="0"/>
              <a:t>“local</a:t>
            </a:r>
            <a:r>
              <a:rPr sz="1800" spc="-35" dirty="0"/>
              <a:t> </a:t>
            </a:r>
            <a:r>
              <a:rPr sz="1800" spc="-5" dirty="0"/>
              <a:t>gradient”</a:t>
            </a:r>
            <a:endParaRPr sz="1800"/>
          </a:p>
          <a:p>
            <a:pPr marL="3252470">
              <a:lnSpc>
                <a:spcPct val="100000"/>
              </a:lnSpc>
            </a:pPr>
            <a:endParaRPr sz="1800">
              <a:latin typeface="Times New Roman"/>
              <a:cs typeface="Times New Roman"/>
            </a:endParaRPr>
          </a:p>
          <a:p>
            <a:pPr marL="3252470">
              <a:lnSpc>
                <a:spcPct val="100000"/>
              </a:lnSpc>
            </a:pPr>
            <a:endParaRPr sz="2350">
              <a:latin typeface="Times New Roman"/>
              <a:cs typeface="Times New Roman"/>
            </a:endParaRPr>
          </a:p>
          <a:p>
            <a:pPr marL="3252470" marR="2941320" algn="ctr">
              <a:lnSpc>
                <a:spcPct val="100000"/>
              </a:lnSpc>
            </a:pPr>
            <a:r>
              <a:rPr sz="4800" spc="-5" dirty="0">
                <a:solidFill>
                  <a:srgbClr val="000000"/>
                </a:solidFill>
              </a:rPr>
              <a:t>f</a:t>
            </a:r>
            <a:endParaRPr sz="4800"/>
          </a:p>
          <a:p>
            <a:pPr marL="3252470">
              <a:lnSpc>
                <a:spcPct val="100000"/>
              </a:lnSpc>
              <a:spcBef>
                <a:spcPts val="20"/>
              </a:spcBef>
            </a:pPr>
            <a:endParaRPr sz="7050">
              <a:latin typeface="Times New Roman"/>
              <a:cs typeface="Times New Roman"/>
            </a:endParaRPr>
          </a:p>
          <a:p>
            <a:pPr marL="6031865">
              <a:lnSpc>
                <a:spcPct val="100000"/>
              </a:lnSpc>
            </a:pPr>
            <a:r>
              <a:rPr sz="3000" spc="-5" dirty="0"/>
              <a:t>gradients</a:t>
            </a:r>
            <a:endParaRPr sz="3000"/>
          </a:p>
        </p:txBody>
      </p:sp>
      <p:sp>
        <p:nvSpPr>
          <p:cNvPr id="27" name="object 27"/>
          <p:cNvSpPr/>
          <p:nvPr/>
        </p:nvSpPr>
        <p:spPr>
          <a:xfrm>
            <a:off x="799523" y="712036"/>
            <a:ext cx="2129395" cy="1553146"/>
          </a:xfrm>
          <a:prstGeom prst="rect">
            <a:avLst/>
          </a:prstGeom>
          <a:blipFill>
            <a:blip r:embed="rId9" cstate="print"/>
            <a:stretch>
              <a:fillRect/>
            </a:stretch>
          </a:blipFill>
        </p:spPr>
        <p:txBody>
          <a:bodyPr wrap="square" lIns="0" tIns="0" rIns="0" bIns="0" rtlCol="0"/>
          <a:lstStyle/>
          <a:p>
            <a:endParaRPr/>
          </a:p>
        </p:txBody>
      </p:sp>
      <p:sp>
        <p:nvSpPr>
          <p:cNvPr id="28" name="object 28"/>
          <p:cNvSpPr/>
          <p:nvPr/>
        </p:nvSpPr>
        <p:spPr>
          <a:xfrm>
            <a:off x="784738" y="741538"/>
            <a:ext cx="811530" cy="833119"/>
          </a:xfrm>
          <a:custGeom>
            <a:avLst/>
            <a:gdLst/>
            <a:ahLst/>
            <a:cxnLst/>
            <a:rect l="l" t="t" r="r" b="b"/>
            <a:pathLst>
              <a:path w="811530" h="833119">
                <a:moveTo>
                  <a:pt x="281399" y="0"/>
                </a:moveTo>
                <a:lnTo>
                  <a:pt x="811198" y="260399"/>
                </a:lnTo>
                <a:lnTo>
                  <a:pt x="529798" y="833098"/>
                </a:lnTo>
                <a:lnTo>
                  <a:pt x="0" y="572698"/>
                </a:lnTo>
                <a:lnTo>
                  <a:pt x="281399" y="0"/>
                </a:lnTo>
                <a:close/>
              </a:path>
            </a:pathLst>
          </a:custGeom>
          <a:ln w="19049">
            <a:solidFill>
              <a:srgbClr val="FF0000"/>
            </a:solidFill>
          </a:ln>
        </p:spPr>
        <p:txBody>
          <a:bodyPr wrap="square" lIns="0" tIns="0" rIns="0" bIns="0" rtlCol="0"/>
          <a:lstStyle/>
          <a:p>
            <a:endParaRPr/>
          </a:p>
        </p:txBody>
      </p:sp>
      <p:sp>
        <p:nvSpPr>
          <p:cNvPr id="29" name="object 29"/>
          <p:cNvSpPr/>
          <p:nvPr/>
        </p:nvSpPr>
        <p:spPr>
          <a:xfrm>
            <a:off x="1202508" y="3189278"/>
            <a:ext cx="2132702" cy="1320412"/>
          </a:xfrm>
          <a:prstGeom prst="rect">
            <a:avLst/>
          </a:prstGeom>
          <a:blipFill>
            <a:blip r:embed="rId10" cstate="print"/>
            <a:stretch>
              <a:fillRect/>
            </a:stretch>
          </a:blipFill>
        </p:spPr>
        <p:txBody>
          <a:bodyPr wrap="square" lIns="0" tIns="0" rIns="0" bIns="0" rtlCol="0"/>
          <a:lstStyle/>
          <a:p>
            <a:endParaRPr/>
          </a:p>
        </p:txBody>
      </p:sp>
      <p:sp>
        <p:nvSpPr>
          <p:cNvPr id="30" name="object 30"/>
          <p:cNvSpPr/>
          <p:nvPr/>
        </p:nvSpPr>
        <p:spPr>
          <a:xfrm>
            <a:off x="1195922" y="3671217"/>
            <a:ext cx="767080" cy="796290"/>
          </a:xfrm>
          <a:custGeom>
            <a:avLst/>
            <a:gdLst/>
            <a:ahLst/>
            <a:cxnLst/>
            <a:rect l="l" t="t" r="r" b="b"/>
            <a:pathLst>
              <a:path w="767080" h="796289">
                <a:moveTo>
                  <a:pt x="0" y="193199"/>
                </a:moveTo>
                <a:lnTo>
                  <a:pt x="557698" y="0"/>
                </a:lnTo>
                <a:lnTo>
                  <a:pt x="766798" y="602998"/>
                </a:lnTo>
                <a:lnTo>
                  <a:pt x="209099" y="796198"/>
                </a:lnTo>
                <a:lnTo>
                  <a:pt x="0" y="193199"/>
                </a:lnTo>
                <a:close/>
              </a:path>
            </a:pathLst>
          </a:custGeom>
          <a:ln w="19049">
            <a:solidFill>
              <a:srgbClr val="FF0000"/>
            </a:solidFill>
          </a:ln>
        </p:spPr>
        <p:txBody>
          <a:bodyPr wrap="square" lIns="0" tIns="0" rIns="0" bIns="0" rtlCol="0"/>
          <a:lstStyle/>
          <a:p>
            <a:endParaRPr/>
          </a:p>
        </p:txBody>
      </p:sp>
      <p:sp>
        <p:nvSpPr>
          <p:cNvPr id="31" name="object 31"/>
          <p:cNvSpPr/>
          <p:nvPr/>
        </p:nvSpPr>
        <p:spPr>
          <a:xfrm>
            <a:off x="1053370" y="654666"/>
            <a:ext cx="2042795" cy="901700"/>
          </a:xfrm>
          <a:custGeom>
            <a:avLst/>
            <a:gdLst/>
            <a:ahLst/>
            <a:cxnLst/>
            <a:rect l="l" t="t" r="r" b="b"/>
            <a:pathLst>
              <a:path w="2042795" h="901700">
                <a:moveTo>
                  <a:pt x="2042523" y="901255"/>
                </a:moveTo>
                <a:lnTo>
                  <a:pt x="0" y="0"/>
                </a:lnTo>
              </a:path>
            </a:pathLst>
          </a:custGeom>
          <a:ln w="19049">
            <a:solidFill>
              <a:srgbClr val="FF0000"/>
            </a:solidFill>
          </a:ln>
        </p:spPr>
        <p:txBody>
          <a:bodyPr wrap="square" lIns="0" tIns="0" rIns="0" bIns="0" rtlCol="0"/>
          <a:lstStyle/>
          <a:p>
            <a:endParaRPr/>
          </a:p>
        </p:txBody>
      </p:sp>
      <p:sp>
        <p:nvSpPr>
          <p:cNvPr id="32" name="object 32"/>
          <p:cNvSpPr/>
          <p:nvPr/>
        </p:nvSpPr>
        <p:spPr>
          <a:xfrm>
            <a:off x="974278" y="619766"/>
            <a:ext cx="92075" cy="64135"/>
          </a:xfrm>
          <a:custGeom>
            <a:avLst/>
            <a:gdLst/>
            <a:ahLst/>
            <a:cxnLst/>
            <a:rect l="l" t="t" r="r" b="b"/>
            <a:pathLst>
              <a:path w="92075" h="64134">
                <a:moveTo>
                  <a:pt x="91794" y="6112"/>
                </a:moveTo>
                <a:lnTo>
                  <a:pt x="0" y="0"/>
                </a:lnTo>
                <a:lnTo>
                  <a:pt x="66389" y="63687"/>
                </a:lnTo>
                <a:lnTo>
                  <a:pt x="91794" y="6112"/>
                </a:lnTo>
                <a:close/>
              </a:path>
            </a:pathLst>
          </a:custGeom>
          <a:ln w="19049">
            <a:solidFill>
              <a:srgbClr val="FF0000"/>
            </a:solidFill>
          </a:ln>
        </p:spPr>
        <p:txBody>
          <a:bodyPr wrap="square" lIns="0" tIns="0" rIns="0" bIns="0" rtlCol="0"/>
          <a:lstStyle/>
          <a:p>
            <a:endParaRPr/>
          </a:p>
        </p:txBody>
      </p:sp>
      <p:sp>
        <p:nvSpPr>
          <p:cNvPr id="33" name="object 33"/>
          <p:cNvSpPr/>
          <p:nvPr/>
        </p:nvSpPr>
        <p:spPr>
          <a:xfrm>
            <a:off x="882508" y="3105093"/>
            <a:ext cx="2277745" cy="745490"/>
          </a:xfrm>
          <a:custGeom>
            <a:avLst/>
            <a:gdLst/>
            <a:ahLst/>
            <a:cxnLst/>
            <a:rect l="l" t="t" r="r" b="b"/>
            <a:pathLst>
              <a:path w="2277745" h="745489">
                <a:moveTo>
                  <a:pt x="2277560" y="0"/>
                </a:moveTo>
                <a:lnTo>
                  <a:pt x="0" y="745048"/>
                </a:lnTo>
              </a:path>
            </a:pathLst>
          </a:custGeom>
          <a:ln w="19049">
            <a:solidFill>
              <a:srgbClr val="FF0000"/>
            </a:solidFill>
          </a:ln>
        </p:spPr>
        <p:txBody>
          <a:bodyPr wrap="square" lIns="0" tIns="0" rIns="0" bIns="0" rtlCol="0"/>
          <a:lstStyle/>
          <a:p>
            <a:endParaRPr/>
          </a:p>
        </p:txBody>
      </p:sp>
      <p:sp>
        <p:nvSpPr>
          <p:cNvPr id="34" name="object 34"/>
          <p:cNvSpPr/>
          <p:nvPr/>
        </p:nvSpPr>
        <p:spPr>
          <a:xfrm>
            <a:off x="800343" y="3820242"/>
            <a:ext cx="92075" cy="60325"/>
          </a:xfrm>
          <a:custGeom>
            <a:avLst/>
            <a:gdLst/>
            <a:ahLst/>
            <a:cxnLst/>
            <a:rect l="l" t="t" r="r" b="b"/>
            <a:pathLst>
              <a:path w="92075" h="60325">
                <a:moveTo>
                  <a:pt x="72382" y="0"/>
                </a:moveTo>
                <a:lnTo>
                  <a:pt x="0" y="56799"/>
                </a:lnTo>
                <a:lnTo>
                  <a:pt x="91947" y="59824"/>
                </a:lnTo>
                <a:lnTo>
                  <a:pt x="72382" y="0"/>
                </a:lnTo>
                <a:close/>
              </a:path>
            </a:pathLst>
          </a:custGeom>
          <a:ln w="19049">
            <a:solidFill>
              <a:srgbClr val="FF0000"/>
            </a:solidFill>
          </a:ln>
        </p:spPr>
        <p:txBody>
          <a:bodyPr wrap="square" lIns="0" tIns="0" rIns="0" bIns="0" rtlCol="0"/>
          <a:lstStyle/>
          <a:p>
            <a:endParaRPr/>
          </a:p>
        </p:txBody>
      </p:sp>
      <p:sp>
        <p:nvSpPr>
          <p:cNvPr id="36" name="Slide Number Placeholder 35">
            <a:extLst>
              <a:ext uri="{FF2B5EF4-FFF2-40B4-BE49-F238E27FC236}">
                <a16:creationId xmlns:a16="http://schemas.microsoft.com/office/drawing/2014/main" id="{15453B20-5A33-E4FA-6D99-3A0A1F135D35}"/>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60</a:t>
            </a:fld>
            <a:endParaRPr lang="en-US" altLang="zh-CN" spc="-5" dirty="0"/>
          </a:p>
        </p:txBody>
      </p:sp>
      <p:sp>
        <p:nvSpPr>
          <p:cNvPr id="2" name="Slide Number Placeholder 1">
            <a:extLst>
              <a:ext uri="{FF2B5EF4-FFF2-40B4-BE49-F238E27FC236}">
                <a16:creationId xmlns:a16="http://schemas.microsoft.com/office/drawing/2014/main" id="{08DBBDCA-8B17-A1F9-5369-81292F961D4B}"/>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60</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494749"/>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5"/>
                </a:lnTo>
                <a:lnTo>
                  <a:pt x="3114442" y="659087"/>
                </a:lnTo>
                <a:lnTo>
                  <a:pt x="3144493" y="697946"/>
                </a:lnTo>
                <a:lnTo>
                  <a:pt x="3173389" y="737565"/>
                </a:lnTo>
                <a:lnTo>
                  <a:pt x="3201121" y="777917"/>
                </a:lnTo>
                <a:lnTo>
                  <a:pt x="3227676" y="818975"/>
                </a:lnTo>
                <a:lnTo>
                  <a:pt x="3253044" y="860713"/>
                </a:lnTo>
                <a:lnTo>
                  <a:pt x="3277213" y="903104"/>
                </a:lnTo>
                <a:lnTo>
                  <a:pt x="3300172" y="946122"/>
                </a:lnTo>
                <a:lnTo>
                  <a:pt x="3321911" y="989739"/>
                </a:lnTo>
                <a:lnTo>
                  <a:pt x="3342419" y="1033929"/>
                </a:lnTo>
                <a:lnTo>
                  <a:pt x="3361683" y="1078665"/>
                </a:lnTo>
                <a:lnTo>
                  <a:pt x="3379694" y="1123920"/>
                </a:lnTo>
                <a:lnTo>
                  <a:pt x="3396440" y="1169668"/>
                </a:lnTo>
                <a:lnTo>
                  <a:pt x="3411910" y="1215882"/>
                </a:lnTo>
                <a:lnTo>
                  <a:pt x="3426092" y="1262535"/>
                </a:lnTo>
                <a:lnTo>
                  <a:pt x="3438977" y="1309601"/>
                </a:lnTo>
                <a:lnTo>
                  <a:pt x="3450552" y="1357052"/>
                </a:lnTo>
                <a:lnTo>
                  <a:pt x="3460807" y="1404863"/>
                </a:lnTo>
                <a:lnTo>
                  <a:pt x="3469731" y="1453006"/>
                </a:lnTo>
                <a:lnTo>
                  <a:pt x="3477312" y="1501454"/>
                </a:lnTo>
                <a:lnTo>
                  <a:pt x="3483539" y="1550182"/>
                </a:lnTo>
                <a:lnTo>
                  <a:pt x="3488402" y="1599161"/>
                </a:lnTo>
                <a:lnTo>
                  <a:pt x="3491889" y="1648366"/>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012744"/>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2982918"/>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470774"/>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330667"/>
            <a:ext cx="92075" cy="62865"/>
          </a:xfrm>
          <a:custGeom>
            <a:avLst/>
            <a:gdLst/>
            <a:ahLst/>
            <a:cxnLst/>
            <a:rect l="l" t="t" r="r" b="b"/>
            <a:pathLst>
              <a:path w="92075" h="62865">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242095"/>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210630"/>
            <a:ext cx="86995" cy="63500"/>
          </a:xfrm>
          <a:custGeom>
            <a:avLst/>
            <a:gdLst/>
            <a:ahLst/>
            <a:cxnLst/>
            <a:rect l="l" t="t" r="r" b="b"/>
            <a:pathLst>
              <a:path w="86995" h="63500">
                <a:moveTo>
                  <a:pt x="0" y="62929"/>
                </a:moveTo>
                <a:lnTo>
                  <a:pt x="86449" y="31464"/>
                </a:lnTo>
                <a:lnTo>
                  <a:pt x="0" y="0"/>
                </a:lnTo>
                <a:lnTo>
                  <a:pt x="0" y="6292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233099"/>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223574"/>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061018"/>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051493"/>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1758696"/>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1749171"/>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p:nvPr/>
        </p:nvSpPr>
        <p:spPr>
          <a:xfrm>
            <a:off x="6585386" y="2433620"/>
            <a:ext cx="2112010" cy="0"/>
          </a:xfrm>
          <a:custGeom>
            <a:avLst/>
            <a:gdLst/>
            <a:ahLst/>
            <a:cxnLst/>
            <a:rect l="l" t="t" r="r" b="b"/>
            <a:pathLst>
              <a:path w="2112009">
                <a:moveTo>
                  <a:pt x="2111695" y="0"/>
                </a:moveTo>
                <a:lnTo>
                  <a:pt x="0" y="0"/>
                </a:lnTo>
              </a:path>
            </a:pathLst>
          </a:custGeom>
          <a:ln w="19049">
            <a:solidFill>
              <a:srgbClr val="FF0000"/>
            </a:solidFill>
          </a:ln>
        </p:spPr>
        <p:txBody>
          <a:bodyPr wrap="square" lIns="0" tIns="0" rIns="0" bIns="0" rtlCol="0"/>
          <a:lstStyle/>
          <a:p>
            <a:endParaRPr/>
          </a:p>
        </p:txBody>
      </p:sp>
      <p:sp>
        <p:nvSpPr>
          <p:cNvPr id="18" name="object 18"/>
          <p:cNvSpPr/>
          <p:nvPr/>
        </p:nvSpPr>
        <p:spPr>
          <a:xfrm>
            <a:off x="6498937" y="2402155"/>
            <a:ext cx="86995" cy="63500"/>
          </a:xfrm>
          <a:custGeom>
            <a:avLst/>
            <a:gdLst/>
            <a:ahLst/>
            <a:cxnLst/>
            <a:rect l="l" t="t" r="r" b="b"/>
            <a:pathLst>
              <a:path w="86995" h="63500">
                <a:moveTo>
                  <a:pt x="86449" y="0"/>
                </a:moveTo>
                <a:lnTo>
                  <a:pt x="0" y="31464"/>
                </a:lnTo>
                <a:lnTo>
                  <a:pt x="86449" y="62929"/>
                </a:lnTo>
                <a:lnTo>
                  <a:pt x="86449" y="0"/>
                </a:lnTo>
                <a:close/>
              </a:path>
            </a:pathLst>
          </a:custGeom>
          <a:ln w="19049">
            <a:solidFill>
              <a:srgbClr val="FF0000"/>
            </a:solidFill>
          </a:ln>
        </p:spPr>
        <p:txBody>
          <a:bodyPr wrap="square" lIns="0" tIns="0" rIns="0" bIns="0" rtlCol="0"/>
          <a:lstStyle/>
          <a:p>
            <a:endParaRPr/>
          </a:p>
        </p:txBody>
      </p:sp>
      <p:sp>
        <p:nvSpPr>
          <p:cNvPr id="19" name="object 19"/>
          <p:cNvSpPr txBox="1">
            <a:spLocks noGrp="1"/>
          </p:cNvSpPr>
          <p:nvPr>
            <p:ph type="title"/>
          </p:nvPr>
        </p:nvSpPr>
        <p:spPr>
          <a:xfrm>
            <a:off x="2195266" y="0"/>
            <a:ext cx="1824989" cy="466090"/>
          </a:xfrm>
          <a:prstGeom prst="rect">
            <a:avLst/>
          </a:prstGeom>
        </p:spPr>
        <p:txBody>
          <a:bodyPr vert="horz" wrap="square" lIns="0" tIns="0" rIns="0" bIns="0" rtlCol="0">
            <a:spAutoFit/>
          </a:bodyPr>
          <a:lstStyle/>
          <a:p>
            <a:pPr marL="12700">
              <a:lnSpc>
                <a:spcPct val="100000"/>
              </a:lnSpc>
            </a:pPr>
            <a:r>
              <a:rPr sz="3000" spc="-5" dirty="0">
                <a:solidFill>
                  <a:srgbClr val="38751C"/>
                </a:solidFill>
              </a:rPr>
              <a:t>activations</a:t>
            </a:r>
            <a:endParaRPr sz="3000"/>
          </a:p>
        </p:txBody>
      </p:sp>
      <p:sp>
        <p:nvSpPr>
          <p:cNvPr id="20" name="object 20"/>
          <p:cNvSpPr/>
          <p:nvPr/>
        </p:nvSpPr>
        <p:spPr>
          <a:xfrm>
            <a:off x="7164960" y="2555194"/>
            <a:ext cx="514348" cy="676273"/>
          </a:xfrm>
          <a:prstGeom prst="rect">
            <a:avLst/>
          </a:prstGeom>
          <a:blipFill>
            <a:blip r:embed="rId6" cstate="print"/>
            <a:stretch>
              <a:fillRect/>
            </a:stretch>
          </a:blipFill>
        </p:spPr>
        <p:txBody>
          <a:bodyPr wrap="square" lIns="0" tIns="0" rIns="0" bIns="0" rtlCol="0"/>
          <a:lstStyle/>
          <a:p>
            <a:endParaRPr/>
          </a:p>
        </p:txBody>
      </p:sp>
      <p:sp>
        <p:nvSpPr>
          <p:cNvPr id="21" name="object 21"/>
          <p:cNvSpPr/>
          <p:nvPr/>
        </p:nvSpPr>
        <p:spPr>
          <a:xfrm>
            <a:off x="7155460" y="2545669"/>
            <a:ext cx="533400" cy="695325"/>
          </a:xfrm>
          <a:custGeom>
            <a:avLst/>
            <a:gdLst/>
            <a:ahLst/>
            <a:cxnLst/>
            <a:rect l="l" t="t" r="r" b="b"/>
            <a:pathLst>
              <a:path w="533400" h="695325">
                <a:moveTo>
                  <a:pt x="0" y="0"/>
                </a:moveTo>
                <a:lnTo>
                  <a:pt x="533373" y="0"/>
                </a:lnTo>
                <a:lnTo>
                  <a:pt x="533373" y="695323"/>
                </a:lnTo>
                <a:lnTo>
                  <a:pt x="0" y="695323"/>
                </a:lnTo>
                <a:lnTo>
                  <a:pt x="0" y="0"/>
                </a:lnTo>
                <a:close/>
              </a:path>
            </a:pathLst>
          </a:custGeom>
          <a:ln w="19049">
            <a:solidFill>
              <a:srgbClr val="FF0000"/>
            </a:solidFill>
          </a:ln>
        </p:spPr>
        <p:txBody>
          <a:bodyPr wrap="square" lIns="0" tIns="0" rIns="0" bIns="0" rtlCol="0"/>
          <a:lstStyle/>
          <a:p>
            <a:endParaRPr/>
          </a:p>
        </p:txBody>
      </p:sp>
      <p:sp>
        <p:nvSpPr>
          <p:cNvPr id="22" name="object 22"/>
          <p:cNvSpPr/>
          <p:nvPr/>
        </p:nvSpPr>
        <p:spPr>
          <a:xfrm>
            <a:off x="3398743" y="1290434"/>
            <a:ext cx="485773" cy="638173"/>
          </a:xfrm>
          <a:prstGeom prst="rect">
            <a:avLst/>
          </a:prstGeom>
          <a:blipFill>
            <a:blip r:embed="rId7" cstate="print"/>
            <a:stretch>
              <a:fillRect/>
            </a:stretch>
          </a:blipFill>
        </p:spPr>
        <p:txBody>
          <a:bodyPr wrap="square" lIns="0" tIns="0" rIns="0" bIns="0" rtlCol="0"/>
          <a:lstStyle/>
          <a:p>
            <a:endParaRPr/>
          </a:p>
        </p:txBody>
      </p:sp>
      <p:sp>
        <p:nvSpPr>
          <p:cNvPr id="23" name="object 23"/>
          <p:cNvSpPr/>
          <p:nvPr/>
        </p:nvSpPr>
        <p:spPr>
          <a:xfrm>
            <a:off x="3389243" y="12809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24" name="object 24"/>
          <p:cNvSpPr/>
          <p:nvPr/>
        </p:nvSpPr>
        <p:spPr>
          <a:xfrm>
            <a:off x="3398743" y="2493044"/>
            <a:ext cx="409574" cy="704848"/>
          </a:xfrm>
          <a:prstGeom prst="rect">
            <a:avLst/>
          </a:prstGeom>
          <a:blipFill>
            <a:blip r:embed="rId8" cstate="print"/>
            <a:stretch>
              <a:fillRect/>
            </a:stretch>
          </a:blipFill>
        </p:spPr>
        <p:txBody>
          <a:bodyPr wrap="square" lIns="0" tIns="0" rIns="0" bIns="0" rtlCol="0"/>
          <a:lstStyle/>
          <a:p>
            <a:endParaRPr/>
          </a:p>
        </p:txBody>
      </p:sp>
      <p:sp>
        <p:nvSpPr>
          <p:cNvPr id="25" name="object 25"/>
          <p:cNvSpPr/>
          <p:nvPr/>
        </p:nvSpPr>
        <p:spPr>
          <a:xfrm>
            <a:off x="3389243" y="2483507"/>
            <a:ext cx="428625" cy="723900"/>
          </a:xfrm>
          <a:custGeom>
            <a:avLst/>
            <a:gdLst/>
            <a:ahLst/>
            <a:cxnLst/>
            <a:rect l="l" t="t" r="r" b="b"/>
            <a:pathLst>
              <a:path w="428625" h="723900">
                <a:moveTo>
                  <a:pt x="0" y="0"/>
                </a:moveTo>
                <a:lnTo>
                  <a:pt x="428599" y="0"/>
                </a:lnTo>
                <a:lnTo>
                  <a:pt x="428599" y="723886"/>
                </a:lnTo>
                <a:lnTo>
                  <a:pt x="0" y="723886"/>
                </a:lnTo>
                <a:lnTo>
                  <a:pt x="0" y="0"/>
                </a:lnTo>
                <a:close/>
              </a:path>
            </a:pathLst>
          </a:custGeom>
          <a:ln w="19049">
            <a:solidFill>
              <a:srgbClr val="FF0000"/>
            </a:solidFill>
          </a:ln>
        </p:spPr>
        <p:txBody>
          <a:bodyPr wrap="square" lIns="0" tIns="0" rIns="0" bIns="0" rtlCol="0"/>
          <a:lstStyle/>
          <a:p>
            <a:endParaRPr/>
          </a:p>
        </p:txBody>
      </p:sp>
      <p:sp>
        <p:nvSpPr>
          <p:cNvPr id="26" name="object 26"/>
          <p:cNvSpPr txBox="1">
            <a:spLocks noGrp="1"/>
          </p:cNvSpPr>
          <p:nvPr>
            <p:ph type="body" idx="1"/>
          </p:nvPr>
        </p:nvSpPr>
        <p:spPr>
          <a:prstGeom prst="rect">
            <a:avLst/>
          </a:prstGeom>
        </p:spPr>
        <p:txBody>
          <a:bodyPr vert="horz" wrap="square" lIns="0" tIns="0" rIns="0" bIns="0" rtlCol="0">
            <a:spAutoFit/>
          </a:bodyPr>
          <a:lstStyle/>
          <a:p>
            <a:pPr marL="3252470" marR="2814955" algn="ctr">
              <a:lnSpc>
                <a:spcPct val="100000"/>
              </a:lnSpc>
            </a:pPr>
            <a:r>
              <a:rPr sz="1800" spc="-5" dirty="0"/>
              <a:t>“local</a:t>
            </a:r>
            <a:r>
              <a:rPr sz="1800" spc="-35" dirty="0"/>
              <a:t> </a:t>
            </a:r>
            <a:r>
              <a:rPr sz="1800" spc="-5" dirty="0"/>
              <a:t>gradient”</a:t>
            </a:r>
            <a:endParaRPr sz="1800"/>
          </a:p>
          <a:p>
            <a:pPr marL="3252470">
              <a:lnSpc>
                <a:spcPct val="100000"/>
              </a:lnSpc>
            </a:pPr>
            <a:endParaRPr sz="1800">
              <a:latin typeface="Times New Roman"/>
              <a:cs typeface="Times New Roman"/>
            </a:endParaRPr>
          </a:p>
          <a:p>
            <a:pPr marL="3252470">
              <a:lnSpc>
                <a:spcPct val="100000"/>
              </a:lnSpc>
            </a:pPr>
            <a:endParaRPr sz="2350">
              <a:latin typeface="Times New Roman"/>
              <a:cs typeface="Times New Roman"/>
            </a:endParaRPr>
          </a:p>
          <a:p>
            <a:pPr marL="3252470" marR="2941320" algn="ctr">
              <a:lnSpc>
                <a:spcPct val="100000"/>
              </a:lnSpc>
            </a:pPr>
            <a:r>
              <a:rPr sz="4800" spc="-5" dirty="0">
                <a:solidFill>
                  <a:srgbClr val="000000"/>
                </a:solidFill>
              </a:rPr>
              <a:t>f</a:t>
            </a:r>
            <a:endParaRPr sz="4800"/>
          </a:p>
          <a:p>
            <a:pPr marL="3252470">
              <a:lnSpc>
                <a:spcPct val="100000"/>
              </a:lnSpc>
              <a:spcBef>
                <a:spcPts val="20"/>
              </a:spcBef>
            </a:pPr>
            <a:endParaRPr sz="7050">
              <a:latin typeface="Times New Roman"/>
              <a:cs typeface="Times New Roman"/>
            </a:endParaRPr>
          </a:p>
          <a:p>
            <a:pPr marL="6031865">
              <a:lnSpc>
                <a:spcPct val="100000"/>
              </a:lnSpc>
            </a:pPr>
            <a:r>
              <a:rPr sz="3000" spc="-5" dirty="0"/>
              <a:t>gradients</a:t>
            </a:r>
            <a:endParaRPr sz="3000"/>
          </a:p>
        </p:txBody>
      </p:sp>
      <p:sp>
        <p:nvSpPr>
          <p:cNvPr id="27" name="object 27"/>
          <p:cNvSpPr/>
          <p:nvPr/>
        </p:nvSpPr>
        <p:spPr>
          <a:xfrm>
            <a:off x="799523" y="712036"/>
            <a:ext cx="2129395" cy="1553146"/>
          </a:xfrm>
          <a:prstGeom prst="rect">
            <a:avLst/>
          </a:prstGeom>
          <a:blipFill>
            <a:blip r:embed="rId9" cstate="print"/>
            <a:stretch>
              <a:fillRect/>
            </a:stretch>
          </a:blipFill>
        </p:spPr>
        <p:txBody>
          <a:bodyPr wrap="square" lIns="0" tIns="0" rIns="0" bIns="0" rtlCol="0"/>
          <a:lstStyle/>
          <a:p>
            <a:endParaRPr/>
          </a:p>
        </p:txBody>
      </p:sp>
      <p:sp>
        <p:nvSpPr>
          <p:cNvPr id="28" name="object 28"/>
          <p:cNvSpPr/>
          <p:nvPr/>
        </p:nvSpPr>
        <p:spPr>
          <a:xfrm>
            <a:off x="784738" y="741538"/>
            <a:ext cx="811530" cy="833119"/>
          </a:xfrm>
          <a:custGeom>
            <a:avLst/>
            <a:gdLst/>
            <a:ahLst/>
            <a:cxnLst/>
            <a:rect l="l" t="t" r="r" b="b"/>
            <a:pathLst>
              <a:path w="811530" h="833119">
                <a:moveTo>
                  <a:pt x="281399" y="0"/>
                </a:moveTo>
                <a:lnTo>
                  <a:pt x="811198" y="260399"/>
                </a:lnTo>
                <a:lnTo>
                  <a:pt x="529798" y="833098"/>
                </a:lnTo>
                <a:lnTo>
                  <a:pt x="0" y="572698"/>
                </a:lnTo>
                <a:lnTo>
                  <a:pt x="281399" y="0"/>
                </a:lnTo>
                <a:close/>
              </a:path>
            </a:pathLst>
          </a:custGeom>
          <a:ln w="19049">
            <a:solidFill>
              <a:srgbClr val="FF0000"/>
            </a:solidFill>
          </a:ln>
        </p:spPr>
        <p:txBody>
          <a:bodyPr wrap="square" lIns="0" tIns="0" rIns="0" bIns="0" rtlCol="0"/>
          <a:lstStyle/>
          <a:p>
            <a:endParaRPr/>
          </a:p>
        </p:txBody>
      </p:sp>
      <p:sp>
        <p:nvSpPr>
          <p:cNvPr id="29" name="object 29"/>
          <p:cNvSpPr/>
          <p:nvPr/>
        </p:nvSpPr>
        <p:spPr>
          <a:xfrm>
            <a:off x="1202508" y="3189278"/>
            <a:ext cx="2132702" cy="1320412"/>
          </a:xfrm>
          <a:prstGeom prst="rect">
            <a:avLst/>
          </a:prstGeom>
          <a:blipFill>
            <a:blip r:embed="rId10" cstate="print"/>
            <a:stretch>
              <a:fillRect/>
            </a:stretch>
          </a:blipFill>
        </p:spPr>
        <p:txBody>
          <a:bodyPr wrap="square" lIns="0" tIns="0" rIns="0" bIns="0" rtlCol="0"/>
          <a:lstStyle/>
          <a:p>
            <a:endParaRPr/>
          </a:p>
        </p:txBody>
      </p:sp>
      <p:sp>
        <p:nvSpPr>
          <p:cNvPr id="30" name="object 30"/>
          <p:cNvSpPr/>
          <p:nvPr/>
        </p:nvSpPr>
        <p:spPr>
          <a:xfrm>
            <a:off x="1195922" y="3671217"/>
            <a:ext cx="767080" cy="796290"/>
          </a:xfrm>
          <a:custGeom>
            <a:avLst/>
            <a:gdLst/>
            <a:ahLst/>
            <a:cxnLst/>
            <a:rect l="l" t="t" r="r" b="b"/>
            <a:pathLst>
              <a:path w="767080" h="796289">
                <a:moveTo>
                  <a:pt x="0" y="193199"/>
                </a:moveTo>
                <a:lnTo>
                  <a:pt x="557698" y="0"/>
                </a:lnTo>
                <a:lnTo>
                  <a:pt x="766798" y="602998"/>
                </a:lnTo>
                <a:lnTo>
                  <a:pt x="209099" y="796198"/>
                </a:lnTo>
                <a:lnTo>
                  <a:pt x="0" y="193199"/>
                </a:lnTo>
                <a:close/>
              </a:path>
            </a:pathLst>
          </a:custGeom>
          <a:ln w="19049">
            <a:solidFill>
              <a:srgbClr val="FF0000"/>
            </a:solidFill>
          </a:ln>
        </p:spPr>
        <p:txBody>
          <a:bodyPr wrap="square" lIns="0" tIns="0" rIns="0" bIns="0" rtlCol="0"/>
          <a:lstStyle/>
          <a:p>
            <a:endParaRPr/>
          </a:p>
        </p:txBody>
      </p:sp>
      <p:sp>
        <p:nvSpPr>
          <p:cNvPr id="31" name="object 31"/>
          <p:cNvSpPr/>
          <p:nvPr/>
        </p:nvSpPr>
        <p:spPr>
          <a:xfrm>
            <a:off x="1053370" y="654666"/>
            <a:ext cx="2042795" cy="901700"/>
          </a:xfrm>
          <a:custGeom>
            <a:avLst/>
            <a:gdLst/>
            <a:ahLst/>
            <a:cxnLst/>
            <a:rect l="l" t="t" r="r" b="b"/>
            <a:pathLst>
              <a:path w="2042795" h="901700">
                <a:moveTo>
                  <a:pt x="2042523" y="901255"/>
                </a:moveTo>
                <a:lnTo>
                  <a:pt x="0" y="0"/>
                </a:lnTo>
              </a:path>
            </a:pathLst>
          </a:custGeom>
          <a:ln w="19049">
            <a:solidFill>
              <a:srgbClr val="FF0000"/>
            </a:solidFill>
          </a:ln>
        </p:spPr>
        <p:txBody>
          <a:bodyPr wrap="square" lIns="0" tIns="0" rIns="0" bIns="0" rtlCol="0"/>
          <a:lstStyle/>
          <a:p>
            <a:endParaRPr/>
          </a:p>
        </p:txBody>
      </p:sp>
      <p:sp>
        <p:nvSpPr>
          <p:cNvPr id="32" name="object 32"/>
          <p:cNvSpPr/>
          <p:nvPr/>
        </p:nvSpPr>
        <p:spPr>
          <a:xfrm>
            <a:off x="974278" y="619766"/>
            <a:ext cx="92075" cy="64135"/>
          </a:xfrm>
          <a:custGeom>
            <a:avLst/>
            <a:gdLst/>
            <a:ahLst/>
            <a:cxnLst/>
            <a:rect l="l" t="t" r="r" b="b"/>
            <a:pathLst>
              <a:path w="92075" h="64134">
                <a:moveTo>
                  <a:pt x="91794" y="6112"/>
                </a:moveTo>
                <a:lnTo>
                  <a:pt x="0" y="0"/>
                </a:lnTo>
                <a:lnTo>
                  <a:pt x="66389" y="63687"/>
                </a:lnTo>
                <a:lnTo>
                  <a:pt x="91794" y="6112"/>
                </a:lnTo>
                <a:close/>
              </a:path>
            </a:pathLst>
          </a:custGeom>
          <a:ln w="19049">
            <a:solidFill>
              <a:srgbClr val="FF0000"/>
            </a:solidFill>
          </a:ln>
        </p:spPr>
        <p:txBody>
          <a:bodyPr wrap="square" lIns="0" tIns="0" rIns="0" bIns="0" rtlCol="0"/>
          <a:lstStyle/>
          <a:p>
            <a:endParaRPr/>
          </a:p>
        </p:txBody>
      </p:sp>
      <p:sp>
        <p:nvSpPr>
          <p:cNvPr id="33" name="object 33"/>
          <p:cNvSpPr/>
          <p:nvPr/>
        </p:nvSpPr>
        <p:spPr>
          <a:xfrm>
            <a:off x="882508" y="3105093"/>
            <a:ext cx="2277745" cy="745490"/>
          </a:xfrm>
          <a:custGeom>
            <a:avLst/>
            <a:gdLst/>
            <a:ahLst/>
            <a:cxnLst/>
            <a:rect l="l" t="t" r="r" b="b"/>
            <a:pathLst>
              <a:path w="2277745" h="745489">
                <a:moveTo>
                  <a:pt x="2277560" y="0"/>
                </a:moveTo>
                <a:lnTo>
                  <a:pt x="0" y="745048"/>
                </a:lnTo>
              </a:path>
            </a:pathLst>
          </a:custGeom>
          <a:ln w="19049">
            <a:solidFill>
              <a:srgbClr val="FF0000"/>
            </a:solidFill>
          </a:ln>
        </p:spPr>
        <p:txBody>
          <a:bodyPr wrap="square" lIns="0" tIns="0" rIns="0" bIns="0" rtlCol="0"/>
          <a:lstStyle/>
          <a:p>
            <a:endParaRPr/>
          </a:p>
        </p:txBody>
      </p:sp>
      <p:sp>
        <p:nvSpPr>
          <p:cNvPr id="34" name="object 34"/>
          <p:cNvSpPr/>
          <p:nvPr/>
        </p:nvSpPr>
        <p:spPr>
          <a:xfrm>
            <a:off x="800343" y="3820242"/>
            <a:ext cx="92075" cy="60325"/>
          </a:xfrm>
          <a:custGeom>
            <a:avLst/>
            <a:gdLst/>
            <a:ahLst/>
            <a:cxnLst/>
            <a:rect l="l" t="t" r="r" b="b"/>
            <a:pathLst>
              <a:path w="92075" h="60325">
                <a:moveTo>
                  <a:pt x="72382" y="0"/>
                </a:moveTo>
                <a:lnTo>
                  <a:pt x="0" y="56799"/>
                </a:lnTo>
                <a:lnTo>
                  <a:pt x="91947" y="59824"/>
                </a:lnTo>
                <a:lnTo>
                  <a:pt x="72382" y="0"/>
                </a:lnTo>
                <a:close/>
              </a:path>
            </a:pathLst>
          </a:custGeom>
          <a:ln w="19049">
            <a:solidFill>
              <a:srgbClr val="FF0000"/>
            </a:solidFill>
          </a:ln>
        </p:spPr>
        <p:txBody>
          <a:bodyPr wrap="square" lIns="0" tIns="0" rIns="0" bIns="0" rtlCol="0"/>
          <a:lstStyle/>
          <a:p>
            <a:endParaRPr/>
          </a:p>
        </p:txBody>
      </p:sp>
      <p:sp>
        <p:nvSpPr>
          <p:cNvPr id="35" name="object 35"/>
          <p:cNvSpPr/>
          <p:nvPr/>
        </p:nvSpPr>
        <p:spPr>
          <a:xfrm>
            <a:off x="0" y="0"/>
            <a:ext cx="1119505" cy="1125855"/>
          </a:xfrm>
          <a:custGeom>
            <a:avLst/>
            <a:gdLst/>
            <a:ahLst/>
            <a:cxnLst/>
            <a:rect l="l" t="t" r="r" b="b"/>
            <a:pathLst>
              <a:path w="1119505" h="1125855">
                <a:moveTo>
                  <a:pt x="1118890" y="0"/>
                </a:moveTo>
                <a:lnTo>
                  <a:pt x="1098420" y="60341"/>
                </a:lnTo>
                <a:lnTo>
                  <a:pt x="1082336" y="102963"/>
                </a:lnTo>
                <a:lnTo>
                  <a:pt x="1065182" y="145047"/>
                </a:lnTo>
                <a:lnTo>
                  <a:pt x="1046974" y="186577"/>
                </a:lnTo>
                <a:lnTo>
                  <a:pt x="1027728" y="227536"/>
                </a:lnTo>
                <a:lnTo>
                  <a:pt x="1007461" y="267907"/>
                </a:lnTo>
                <a:lnTo>
                  <a:pt x="986191" y="307674"/>
                </a:lnTo>
                <a:lnTo>
                  <a:pt x="963933" y="346820"/>
                </a:lnTo>
                <a:lnTo>
                  <a:pt x="940704" y="385328"/>
                </a:lnTo>
                <a:lnTo>
                  <a:pt x="916522" y="423182"/>
                </a:lnTo>
                <a:lnTo>
                  <a:pt x="891402" y="460365"/>
                </a:lnTo>
                <a:lnTo>
                  <a:pt x="865361" y="496861"/>
                </a:lnTo>
                <a:lnTo>
                  <a:pt x="838416" y="532652"/>
                </a:lnTo>
                <a:lnTo>
                  <a:pt x="810583" y="567722"/>
                </a:lnTo>
                <a:lnTo>
                  <a:pt x="781880" y="602055"/>
                </a:lnTo>
                <a:lnTo>
                  <a:pt x="752322" y="635634"/>
                </a:lnTo>
                <a:lnTo>
                  <a:pt x="721927" y="668441"/>
                </a:lnTo>
                <a:lnTo>
                  <a:pt x="690711" y="700461"/>
                </a:lnTo>
                <a:lnTo>
                  <a:pt x="658691" y="731677"/>
                </a:lnTo>
                <a:lnTo>
                  <a:pt x="625884" y="762072"/>
                </a:lnTo>
                <a:lnTo>
                  <a:pt x="592305" y="791630"/>
                </a:lnTo>
                <a:lnTo>
                  <a:pt x="557972" y="820333"/>
                </a:lnTo>
                <a:lnTo>
                  <a:pt x="522902" y="848166"/>
                </a:lnTo>
                <a:lnTo>
                  <a:pt x="487111" y="875111"/>
                </a:lnTo>
                <a:lnTo>
                  <a:pt x="450615" y="901152"/>
                </a:lnTo>
                <a:lnTo>
                  <a:pt x="413432" y="926272"/>
                </a:lnTo>
                <a:lnTo>
                  <a:pt x="375578" y="950455"/>
                </a:lnTo>
                <a:lnTo>
                  <a:pt x="337070" y="973683"/>
                </a:lnTo>
                <a:lnTo>
                  <a:pt x="297924" y="995941"/>
                </a:lnTo>
                <a:lnTo>
                  <a:pt x="258157" y="1017212"/>
                </a:lnTo>
                <a:lnTo>
                  <a:pt x="217786" y="1037478"/>
                </a:lnTo>
                <a:lnTo>
                  <a:pt x="176827" y="1056724"/>
                </a:lnTo>
                <a:lnTo>
                  <a:pt x="135297" y="1074932"/>
                </a:lnTo>
                <a:lnTo>
                  <a:pt x="93212" y="1092086"/>
                </a:lnTo>
                <a:lnTo>
                  <a:pt x="50590" y="1108170"/>
                </a:lnTo>
                <a:lnTo>
                  <a:pt x="7447" y="1123166"/>
                </a:lnTo>
                <a:lnTo>
                  <a:pt x="0" y="1125537"/>
                </a:lnTo>
              </a:path>
            </a:pathLst>
          </a:custGeom>
          <a:ln w="19049">
            <a:solidFill>
              <a:srgbClr val="666666"/>
            </a:solidFill>
          </a:ln>
        </p:spPr>
        <p:txBody>
          <a:bodyPr wrap="square" lIns="0" tIns="0" rIns="0" bIns="0" rtlCol="0"/>
          <a:lstStyle/>
          <a:p>
            <a:endParaRPr/>
          </a:p>
        </p:txBody>
      </p:sp>
      <p:sp>
        <p:nvSpPr>
          <p:cNvPr id="36" name="object 36"/>
          <p:cNvSpPr/>
          <p:nvPr/>
        </p:nvSpPr>
        <p:spPr>
          <a:xfrm>
            <a:off x="0" y="2973411"/>
            <a:ext cx="702310" cy="2170430"/>
          </a:xfrm>
          <a:custGeom>
            <a:avLst/>
            <a:gdLst/>
            <a:ahLst/>
            <a:cxnLst/>
            <a:rect l="l" t="t" r="r" b="b"/>
            <a:pathLst>
              <a:path w="702310" h="2170429">
                <a:moveTo>
                  <a:pt x="0" y="0"/>
                </a:moveTo>
                <a:lnTo>
                  <a:pt x="43085" y="33133"/>
                </a:lnTo>
                <a:lnTo>
                  <a:pt x="81157" y="64327"/>
                </a:lnTo>
                <a:lnTo>
                  <a:pt x="118416" y="96653"/>
                </a:lnTo>
                <a:lnTo>
                  <a:pt x="154835" y="130100"/>
                </a:lnTo>
                <a:lnTo>
                  <a:pt x="190387" y="164656"/>
                </a:lnTo>
                <a:lnTo>
                  <a:pt x="224946" y="200209"/>
                </a:lnTo>
                <a:lnTo>
                  <a:pt x="258394" y="236629"/>
                </a:lnTo>
                <a:lnTo>
                  <a:pt x="290721" y="273889"/>
                </a:lnTo>
                <a:lnTo>
                  <a:pt x="321917" y="311962"/>
                </a:lnTo>
                <a:lnTo>
                  <a:pt x="351969" y="350822"/>
                </a:lnTo>
                <a:lnTo>
                  <a:pt x="380866" y="390441"/>
                </a:lnTo>
                <a:lnTo>
                  <a:pt x="408598" y="430794"/>
                </a:lnTo>
                <a:lnTo>
                  <a:pt x="435154" y="471853"/>
                </a:lnTo>
                <a:lnTo>
                  <a:pt x="460523" y="513592"/>
                </a:lnTo>
                <a:lnTo>
                  <a:pt x="484692" y="555983"/>
                </a:lnTo>
                <a:lnTo>
                  <a:pt x="507653" y="599001"/>
                </a:lnTo>
                <a:lnTo>
                  <a:pt x="529392" y="642619"/>
                </a:lnTo>
                <a:lnTo>
                  <a:pt x="549900" y="686809"/>
                </a:lnTo>
                <a:lnTo>
                  <a:pt x="569164" y="731546"/>
                </a:lnTo>
                <a:lnTo>
                  <a:pt x="587175" y="776802"/>
                </a:lnTo>
                <a:lnTo>
                  <a:pt x="603921" y="822550"/>
                </a:lnTo>
                <a:lnTo>
                  <a:pt x="619391" y="868764"/>
                </a:lnTo>
                <a:lnTo>
                  <a:pt x="633574" y="915418"/>
                </a:lnTo>
                <a:lnTo>
                  <a:pt x="646458" y="962484"/>
                </a:lnTo>
                <a:lnTo>
                  <a:pt x="658033" y="1009936"/>
                </a:lnTo>
                <a:lnTo>
                  <a:pt x="668288" y="1057746"/>
                </a:lnTo>
                <a:lnTo>
                  <a:pt x="677212" y="1105889"/>
                </a:lnTo>
                <a:lnTo>
                  <a:pt x="684793" y="1154338"/>
                </a:lnTo>
                <a:lnTo>
                  <a:pt x="691020" y="1203065"/>
                </a:lnTo>
                <a:lnTo>
                  <a:pt x="695883" y="1252045"/>
                </a:lnTo>
                <a:lnTo>
                  <a:pt x="699370" y="1301250"/>
                </a:lnTo>
                <a:lnTo>
                  <a:pt x="701470" y="1350653"/>
                </a:lnTo>
                <a:lnTo>
                  <a:pt x="702173" y="1400229"/>
                </a:lnTo>
                <a:lnTo>
                  <a:pt x="701524" y="1448325"/>
                </a:lnTo>
                <a:lnTo>
                  <a:pt x="699588" y="1496100"/>
                </a:lnTo>
                <a:lnTo>
                  <a:pt x="696381" y="1543537"/>
                </a:lnTo>
                <a:lnTo>
                  <a:pt x="691920" y="1590620"/>
                </a:lnTo>
                <a:lnTo>
                  <a:pt x="686222" y="1637331"/>
                </a:lnTo>
                <a:lnTo>
                  <a:pt x="679303" y="1683655"/>
                </a:lnTo>
                <a:lnTo>
                  <a:pt x="671181" y="1729575"/>
                </a:lnTo>
                <a:lnTo>
                  <a:pt x="661871" y="1775073"/>
                </a:lnTo>
                <a:lnTo>
                  <a:pt x="651391" y="1820133"/>
                </a:lnTo>
                <a:lnTo>
                  <a:pt x="639756" y="1864739"/>
                </a:lnTo>
                <a:lnTo>
                  <a:pt x="626985" y="1908874"/>
                </a:lnTo>
                <a:lnTo>
                  <a:pt x="613092" y="1952522"/>
                </a:lnTo>
                <a:lnTo>
                  <a:pt x="598096" y="1995665"/>
                </a:lnTo>
                <a:lnTo>
                  <a:pt x="582012" y="2038287"/>
                </a:lnTo>
                <a:lnTo>
                  <a:pt x="564858" y="2080371"/>
                </a:lnTo>
                <a:lnTo>
                  <a:pt x="546650" y="2121901"/>
                </a:lnTo>
                <a:lnTo>
                  <a:pt x="527404" y="2162860"/>
                </a:lnTo>
                <a:lnTo>
                  <a:pt x="523781" y="2170077"/>
                </a:lnTo>
              </a:path>
            </a:pathLst>
          </a:custGeom>
          <a:ln w="19049">
            <a:solidFill>
              <a:srgbClr val="666666"/>
            </a:solidFill>
          </a:ln>
        </p:spPr>
        <p:txBody>
          <a:bodyPr wrap="square" lIns="0" tIns="0" rIns="0" bIns="0" rtlCol="0"/>
          <a:lstStyle/>
          <a:p>
            <a:endParaRPr/>
          </a:p>
        </p:txBody>
      </p:sp>
      <p:sp>
        <p:nvSpPr>
          <p:cNvPr id="38" name="Slide Number Placeholder 37">
            <a:extLst>
              <a:ext uri="{FF2B5EF4-FFF2-40B4-BE49-F238E27FC236}">
                <a16:creationId xmlns:a16="http://schemas.microsoft.com/office/drawing/2014/main" id="{86414AF3-E5C9-898E-64D3-7704AAC32104}"/>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61</a:t>
            </a:fld>
            <a:endParaRPr lang="en-US" altLang="zh-CN" spc="-5" dirty="0"/>
          </a:p>
        </p:txBody>
      </p:sp>
      <p:sp>
        <p:nvSpPr>
          <p:cNvPr id="2" name="Slide Number Placeholder 1">
            <a:extLst>
              <a:ext uri="{FF2B5EF4-FFF2-40B4-BE49-F238E27FC236}">
                <a16:creationId xmlns:a16="http://schemas.microsoft.com/office/drawing/2014/main" id="{6BAF0647-CEA9-9E0B-9297-D8807DA6D5CB}"/>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61</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290052" y="50870"/>
            <a:ext cx="8520600" cy="507437"/>
          </a:xfrm>
          <a:prstGeom prst="rect">
            <a:avLst/>
          </a:prstGeom>
        </p:spPr>
        <p:txBody>
          <a:bodyPr vert="horz" wrap="square" lIns="0" tIns="136769" rIns="0" bIns="0" rtlCol="0">
            <a:spAutoFit/>
          </a:bodyPr>
          <a:lstStyle/>
          <a:p>
            <a:pPr marL="33655">
              <a:lnSpc>
                <a:spcPct val="100000"/>
              </a:lnSpc>
            </a:pPr>
            <a:r>
              <a:rPr sz="2400" spc="-5" dirty="0">
                <a:solidFill>
                  <a:schemeClr val="bg2"/>
                </a:solidFill>
              </a:rPr>
              <a:t>Another</a:t>
            </a:r>
            <a:r>
              <a:rPr sz="2400" spc="-40" dirty="0">
                <a:solidFill>
                  <a:schemeClr val="bg2"/>
                </a:solidFill>
              </a:rPr>
              <a:t> </a:t>
            </a:r>
            <a:r>
              <a:rPr sz="2400" spc="-5" dirty="0">
                <a:solidFill>
                  <a:schemeClr val="bg2"/>
                </a:solidFill>
              </a:rPr>
              <a:t>example:</a:t>
            </a:r>
            <a:endParaRPr sz="2400" dirty="0">
              <a:solidFill>
                <a:schemeClr val="bg2"/>
              </a:solidFill>
            </a:endParaRPr>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8" name="object 8"/>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9" name="object 9"/>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0" name="object 10"/>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5921412"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6788086" y="2458420"/>
            <a:ext cx="320040" cy="156845"/>
          </a:xfrm>
          <a:custGeom>
            <a:avLst/>
            <a:gdLst/>
            <a:ahLst/>
            <a:cxnLst/>
            <a:rect l="l" t="t" r="r" b="b"/>
            <a:pathLst>
              <a:path w="320040"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7608609" y="2458420"/>
            <a:ext cx="320040" cy="156845"/>
          </a:xfrm>
          <a:custGeom>
            <a:avLst/>
            <a:gdLst/>
            <a:ahLst/>
            <a:cxnLst/>
            <a:rect l="l" t="t" r="r" b="b"/>
            <a:pathLst>
              <a:path w="320040"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1" name="Slide Number Placeholder 20">
            <a:extLst>
              <a:ext uri="{FF2B5EF4-FFF2-40B4-BE49-F238E27FC236}">
                <a16:creationId xmlns:a16="http://schemas.microsoft.com/office/drawing/2014/main" id="{07E02C8A-5F37-E0EF-FCF4-5E2094E74C25}"/>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62</a:t>
            </a:fld>
            <a:endParaRPr lang="en-US" altLang="zh-CN" spc="-5" dirty="0"/>
          </a:p>
        </p:txBody>
      </p:sp>
      <p:sp>
        <p:nvSpPr>
          <p:cNvPr id="2" name="Slide Number Placeholder 1">
            <a:extLst>
              <a:ext uri="{FF2B5EF4-FFF2-40B4-BE49-F238E27FC236}">
                <a16:creationId xmlns:a16="http://schemas.microsoft.com/office/drawing/2014/main" id="{1D25D61E-C845-092F-35B2-112831C9B23C}"/>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62</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1" name="object 11"/>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5921412"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6788086" y="2458420"/>
            <a:ext cx="320040" cy="156845"/>
          </a:xfrm>
          <a:custGeom>
            <a:avLst/>
            <a:gdLst/>
            <a:ahLst/>
            <a:cxnLst/>
            <a:rect l="l" t="t" r="r" b="b"/>
            <a:pathLst>
              <a:path w="320040"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3" name="Slide Number Placeholder 22">
            <a:extLst>
              <a:ext uri="{FF2B5EF4-FFF2-40B4-BE49-F238E27FC236}">
                <a16:creationId xmlns:a16="http://schemas.microsoft.com/office/drawing/2014/main" id="{447BEE89-5717-6B71-BB90-F12807EBB06C}"/>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63</a:t>
            </a:fld>
            <a:endParaRPr lang="en-US" altLang="zh-CN" spc="-5" dirty="0"/>
          </a:p>
        </p:txBody>
      </p:sp>
      <p:sp>
        <p:nvSpPr>
          <p:cNvPr id="2" name="Slide Number Placeholder 1">
            <a:extLst>
              <a:ext uri="{FF2B5EF4-FFF2-40B4-BE49-F238E27FC236}">
                <a16:creationId xmlns:a16="http://schemas.microsoft.com/office/drawing/2014/main" id="{E2613614-DD7F-4C52-ACEA-3F9CDFB4A86B}"/>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63</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6707936" y="2056520"/>
            <a:ext cx="1297940" cy="714375"/>
          </a:xfrm>
          <a:custGeom>
            <a:avLst/>
            <a:gdLst/>
            <a:ahLst/>
            <a:cxnLst/>
            <a:rect l="l" t="t" r="r" b="b"/>
            <a:pathLst>
              <a:path w="1297940"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4756865" y="3197268"/>
            <a:ext cx="4222750" cy="657225"/>
          </a:xfrm>
          <a:custGeom>
            <a:avLst/>
            <a:gdLst/>
            <a:ahLst/>
            <a:cxnLst/>
            <a:rect l="l" t="t" r="r" b="b"/>
            <a:pathLst>
              <a:path w="4222750" h="657225">
                <a:moveTo>
                  <a:pt x="0" y="0"/>
                </a:moveTo>
                <a:lnTo>
                  <a:pt x="4222191" y="0"/>
                </a:lnTo>
                <a:lnTo>
                  <a:pt x="4222191" y="656698"/>
                </a:lnTo>
                <a:lnTo>
                  <a:pt x="0" y="6566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2" name="object 22"/>
          <p:cNvSpPr/>
          <p:nvPr/>
        </p:nvSpPr>
        <p:spPr>
          <a:xfrm>
            <a:off x="5921412"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3" name="object 23"/>
          <p:cNvSpPr/>
          <p:nvPr/>
        </p:nvSpPr>
        <p:spPr>
          <a:xfrm>
            <a:off x="6788086" y="2458420"/>
            <a:ext cx="320040" cy="156845"/>
          </a:xfrm>
          <a:custGeom>
            <a:avLst/>
            <a:gdLst/>
            <a:ahLst/>
            <a:cxnLst/>
            <a:rect l="l" t="t" r="r" b="b"/>
            <a:pathLst>
              <a:path w="320040"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5" name="Slide Number Placeholder 24">
            <a:extLst>
              <a:ext uri="{FF2B5EF4-FFF2-40B4-BE49-F238E27FC236}">
                <a16:creationId xmlns:a16="http://schemas.microsoft.com/office/drawing/2014/main" id="{059B3279-9308-82A5-7D20-52A163348F8E}"/>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64</a:t>
            </a:fld>
            <a:endParaRPr lang="en-US" altLang="zh-CN" spc="-5" dirty="0"/>
          </a:p>
        </p:txBody>
      </p:sp>
      <p:sp>
        <p:nvSpPr>
          <p:cNvPr id="2" name="Slide Number Placeholder 1">
            <a:extLst>
              <a:ext uri="{FF2B5EF4-FFF2-40B4-BE49-F238E27FC236}">
                <a16:creationId xmlns:a16="http://schemas.microsoft.com/office/drawing/2014/main" id="{E216DCC2-1B72-CF88-D285-1E39C091813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64</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6707936" y="2056520"/>
            <a:ext cx="1297940" cy="714375"/>
          </a:xfrm>
          <a:custGeom>
            <a:avLst/>
            <a:gdLst/>
            <a:ahLst/>
            <a:cxnLst/>
            <a:rect l="l" t="t" r="r" b="b"/>
            <a:pathLst>
              <a:path w="1297940"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4756865" y="3197268"/>
            <a:ext cx="4222750" cy="657225"/>
          </a:xfrm>
          <a:custGeom>
            <a:avLst/>
            <a:gdLst/>
            <a:ahLst/>
            <a:cxnLst/>
            <a:rect l="l" t="t" r="r" b="b"/>
            <a:pathLst>
              <a:path w="4222750" h="657225">
                <a:moveTo>
                  <a:pt x="0" y="0"/>
                </a:moveTo>
                <a:lnTo>
                  <a:pt x="4222191" y="0"/>
                </a:lnTo>
                <a:lnTo>
                  <a:pt x="4222191" y="656698"/>
                </a:lnTo>
                <a:lnTo>
                  <a:pt x="0" y="6566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2" name="object 22"/>
          <p:cNvSpPr/>
          <p:nvPr/>
        </p:nvSpPr>
        <p:spPr>
          <a:xfrm>
            <a:off x="5921412"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3" name="object 23"/>
          <p:cNvSpPr/>
          <p:nvPr/>
        </p:nvSpPr>
        <p:spPr>
          <a:xfrm>
            <a:off x="6562087" y="1573464"/>
            <a:ext cx="1776946" cy="339574"/>
          </a:xfrm>
          <a:prstGeom prst="rect">
            <a:avLst/>
          </a:prstGeom>
          <a:blipFill>
            <a:blip r:embed="rId7" cstate="print"/>
            <a:stretch>
              <a:fillRect/>
            </a:stretch>
          </a:blipFill>
        </p:spPr>
        <p:txBody>
          <a:bodyPr wrap="square" lIns="0" tIns="0" rIns="0" bIns="0" rtlCol="0"/>
          <a:lstStyle/>
          <a:p>
            <a:endParaRPr/>
          </a:p>
        </p:txBody>
      </p:sp>
      <p:sp>
        <p:nvSpPr>
          <p:cNvPr id="25" name="Slide Number Placeholder 24">
            <a:extLst>
              <a:ext uri="{FF2B5EF4-FFF2-40B4-BE49-F238E27FC236}">
                <a16:creationId xmlns:a16="http://schemas.microsoft.com/office/drawing/2014/main" id="{887E834A-E3A2-8363-AA70-F3A574CCAEE1}"/>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65</a:t>
            </a:fld>
            <a:endParaRPr lang="en-US" altLang="zh-CN" spc="-5" dirty="0"/>
          </a:p>
        </p:txBody>
      </p:sp>
      <p:sp>
        <p:nvSpPr>
          <p:cNvPr id="2" name="Slide Number Placeholder 1">
            <a:extLst>
              <a:ext uri="{FF2B5EF4-FFF2-40B4-BE49-F238E27FC236}">
                <a16:creationId xmlns:a16="http://schemas.microsoft.com/office/drawing/2014/main" id="{9A294557-1860-37FE-B9C9-7930EB812BA2}"/>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65</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5842963" y="2047695"/>
            <a:ext cx="1297940" cy="714375"/>
          </a:xfrm>
          <a:custGeom>
            <a:avLst/>
            <a:gdLst/>
            <a:ahLst/>
            <a:cxnLst/>
            <a:rect l="l" t="t" r="r" b="b"/>
            <a:pathLst>
              <a:path w="1297940"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4756865" y="3818292"/>
            <a:ext cx="4222750" cy="519430"/>
          </a:xfrm>
          <a:custGeom>
            <a:avLst/>
            <a:gdLst/>
            <a:ahLst/>
            <a:cxnLst/>
            <a:rect l="l" t="t" r="r" b="b"/>
            <a:pathLst>
              <a:path w="4222750" h="519429">
                <a:moveTo>
                  <a:pt x="0" y="0"/>
                </a:moveTo>
                <a:lnTo>
                  <a:pt x="4222191" y="0"/>
                </a:lnTo>
                <a:lnTo>
                  <a:pt x="4222191" y="518998"/>
                </a:lnTo>
                <a:lnTo>
                  <a:pt x="0" y="5189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2" name="object 22"/>
          <p:cNvSpPr/>
          <p:nvPr/>
        </p:nvSpPr>
        <p:spPr>
          <a:xfrm>
            <a:off x="5921412"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4" name="Slide Number Placeholder 23">
            <a:extLst>
              <a:ext uri="{FF2B5EF4-FFF2-40B4-BE49-F238E27FC236}">
                <a16:creationId xmlns:a16="http://schemas.microsoft.com/office/drawing/2014/main" id="{C0FC4F60-C5F7-5052-6B7F-4DAB1850E446}"/>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66</a:t>
            </a:fld>
            <a:endParaRPr lang="en-US" altLang="zh-CN" spc="-5" dirty="0"/>
          </a:p>
        </p:txBody>
      </p:sp>
      <p:sp>
        <p:nvSpPr>
          <p:cNvPr id="2" name="Slide Number Placeholder 1">
            <a:extLst>
              <a:ext uri="{FF2B5EF4-FFF2-40B4-BE49-F238E27FC236}">
                <a16:creationId xmlns:a16="http://schemas.microsoft.com/office/drawing/2014/main" id="{B9BBCBFD-926F-49FD-7A59-B085A2EFD159}"/>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66</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5842963" y="2047695"/>
            <a:ext cx="1297940" cy="714375"/>
          </a:xfrm>
          <a:custGeom>
            <a:avLst/>
            <a:gdLst/>
            <a:ahLst/>
            <a:cxnLst/>
            <a:rect l="l" t="t" r="r" b="b"/>
            <a:pathLst>
              <a:path w="1297940"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4756865" y="3818292"/>
            <a:ext cx="4222750" cy="519430"/>
          </a:xfrm>
          <a:custGeom>
            <a:avLst/>
            <a:gdLst/>
            <a:ahLst/>
            <a:cxnLst/>
            <a:rect l="l" t="t" r="r" b="b"/>
            <a:pathLst>
              <a:path w="4222750" h="519429">
                <a:moveTo>
                  <a:pt x="0" y="0"/>
                </a:moveTo>
                <a:lnTo>
                  <a:pt x="4222191" y="0"/>
                </a:lnTo>
                <a:lnTo>
                  <a:pt x="4222191" y="518998"/>
                </a:lnTo>
                <a:lnTo>
                  <a:pt x="0" y="5189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2" name="object 22"/>
          <p:cNvSpPr/>
          <p:nvPr/>
        </p:nvSpPr>
        <p:spPr>
          <a:xfrm>
            <a:off x="5498763" y="1656571"/>
            <a:ext cx="2101895" cy="291931"/>
          </a:xfrm>
          <a:prstGeom prst="rect">
            <a:avLst/>
          </a:prstGeom>
          <a:blipFill>
            <a:blip r:embed="rId7" cstate="print"/>
            <a:stretch>
              <a:fillRect/>
            </a:stretch>
          </a:blipFill>
        </p:spPr>
        <p:txBody>
          <a:bodyPr wrap="square" lIns="0" tIns="0" rIns="0" bIns="0" rtlCol="0"/>
          <a:lstStyle/>
          <a:p>
            <a:endParaRPr/>
          </a:p>
        </p:txBody>
      </p:sp>
      <p:sp>
        <p:nvSpPr>
          <p:cNvPr id="24" name="Slide Number Placeholder 23">
            <a:extLst>
              <a:ext uri="{FF2B5EF4-FFF2-40B4-BE49-F238E27FC236}">
                <a16:creationId xmlns:a16="http://schemas.microsoft.com/office/drawing/2014/main" id="{5352CA65-8A9F-C22D-D01B-4610532E4BA5}"/>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67</a:t>
            </a:fld>
            <a:endParaRPr lang="en-US" altLang="zh-CN" spc="-5" dirty="0"/>
          </a:p>
        </p:txBody>
      </p:sp>
      <p:sp>
        <p:nvSpPr>
          <p:cNvPr id="2" name="Slide Number Placeholder 1">
            <a:extLst>
              <a:ext uri="{FF2B5EF4-FFF2-40B4-BE49-F238E27FC236}">
                <a16:creationId xmlns:a16="http://schemas.microsoft.com/office/drawing/2014/main" id="{6B54F7FB-D5B3-4657-EE8C-39ADFDFDF888}"/>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67</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5004765" y="2047695"/>
            <a:ext cx="1297940" cy="714375"/>
          </a:xfrm>
          <a:custGeom>
            <a:avLst/>
            <a:gdLst/>
            <a:ahLst/>
            <a:cxnLst/>
            <a:rect l="l" t="t" r="r" b="b"/>
            <a:pathLst>
              <a:path w="1297939"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229649" y="3277893"/>
            <a:ext cx="4032250" cy="541020"/>
          </a:xfrm>
          <a:custGeom>
            <a:avLst/>
            <a:gdLst/>
            <a:ahLst/>
            <a:cxnLst/>
            <a:rect l="l" t="t" r="r" b="b"/>
            <a:pathLst>
              <a:path w="4032250" h="541020">
                <a:moveTo>
                  <a:pt x="0" y="0"/>
                </a:moveTo>
                <a:lnTo>
                  <a:pt x="4031691" y="0"/>
                </a:lnTo>
                <a:lnTo>
                  <a:pt x="4031691" y="540598"/>
                </a:lnTo>
                <a:lnTo>
                  <a:pt x="0" y="5405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5054739" y="24584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3" name="Slide Number Placeholder 22">
            <a:extLst>
              <a:ext uri="{FF2B5EF4-FFF2-40B4-BE49-F238E27FC236}">
                <a16:creationId xmlns:a16="http://schemas.microsoft.com/office/drawing/2014/main" id="{F4FEC30A-95E0-F527-5AD5-6025660CB96C}"/>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68</a:t>
            </a:fld>
            <a:endParaRPr lang="en-US" altLang="zh-CN" spc="-5" dirty="0"/>
          </a:p>
        </p:txBody>
      </p:sp>
      <p:sp>
        <p:nvSpPr>
          <p:cNvPr id="2" name="Slide Number Placeholder 1">
            <a:extLst>
              <a:ext uri="{FF2B5EF4-FFF2-40B4-BE49-F238E27FC236}">
                <a16:creationId xmlns:a16="http://schemas.microsoft.com/office/drawing/2014/main" id="{D595C040-81DF-0CF4-F499-5962E44BBB8B}"/>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68</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5004765" y="2047695"/>
            <a:ext cx="1297940" cy="714375"/>
          </a:xfrm>
          <a:custGeom>
            <a:avLst/>
            <a:gdLst/>
            <a:ahLst/>
            <a:cxnLst/>
            <a:rect l="l" t="t" r="r" b="b"/>
            <a:pathLst>
              <a:path w="1297939"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229649" y="3277893"/>
            <a:ext cx="4032250" cy="541020"/>
          </a:xfrm>
          <a:custGeom>
            <a:avLst/>
            <a:gdLst/>
            <a:ahLst/>
            <a:cxnLst/>
            <a:rect l="l" t="t" r="r" b="b"/>
            <a:pathLst>
              <a:path w="4032250" h="541020">
                <a:moveTo>
                  <a:pt x="0" y="0"/>
                </a:moveTo>
                <a:lnTo>
                  <a:pt x="4031691" y="0"/>
                </a:lnTo>
                <a:lnTo>
                  <a:pt x="4031691" y="540598"/>
                </a:lnTo>
                <a:lnTo>
                  <a:pt x="0" y="5405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1" name="object 21"/>
          <p:cNvSpPr/>
          <p:nvPr/>
        </p:nvSpPr>
        <p:spPr>
          <a:xfrm>
            <a:off x="4682815" y="1573474"/>
            <a:ext cx="2526744" cy="323774"/>
          </a:xfrm>
          <a:prstGeom prst="rect">
            <a:avLst/>
          </a:prstGeom>
          <a:blipFill>
            <a:blip r:embed="rId7" cstate="print"/>
            <a:stretch>
              <a:fillRect/>
            </a:stretch>
          </a:blipFill>
        </p:spPr>
        <p:txBody>
          <a:bodyPr wrap="square" lIns="0" tIns="0" rIns="0" bIns="0" rtlCol="0"/>
          <a:lstStyle/>
          <a:p>
            <a:endParaRPr/>
          </a:p>
        </p:txBody>
      </p:sp>
      <p:sp>
        <p:nvSpPr>
          <p:cNvPr id="23" name="Slide Number Placeholder 22">
            <a:extLst>
              <a:ext uri="{FF2B5EF4-FFF2-40B4-BE49-F238E27FC236}">
                <a16:creationId xmlns:a16="http://schemas.microsoft.com/office/drawing/2014/main" id="{AAEE6198-7175-2BB3-5666-75B9861EA958}"/>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69</a:t>
            </a:fld>
            <a:endParaRPr lang="en-US" altLang="zh-CN" spc="-5" dirty="0"/>
          </a:p>
        </p:txBody>
      </p:sp>
      <p:sp>
        <p:nvSpPr>
          <p:cNvPr id="2" name="Slide Number Placeholder 1">
            <a:extLst>
              <a:ext uri="{FF2B5EF4-FFF2-40B4-BE49-F238E27FC236}">
                <a16:creationId xmlns:a16="http://schemas.microsoft.com/office/drawing/2014/main" id="{21809FB3-58E8-5E1B-7F6A-D4CDBCD4867A}"/>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69</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4134491" y="2047695"/>
            <a:ext cx="1297940" cy="714375"/>
          </a:xfrm>
          <a:custGeom>
            <a:avLst/>
            <a:gdLst/>
            <a:ahLst/>
            <a:cxnLst/>
            <a:rect l="l" t="t" r="r" b="b"/>
            <a:pathLst>
              <a:path w="1297939"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267099" y="3792817"/>
            <a:ext cx="3994785" cy="601345"/>
          </a:xfrm>
          <a:custGeom>
            <a:avLst/>
            <a:gdLst/>
            <a:ahLst/>
            <a:cxnLst/>
            <a:rect l="l" t="t" r="r" b="b"/>
            <a:pathLst>
              <a:path w="3994785" h="601345">
                <a:moveTo>
                  <a:pt x="0" y="0"/>
                </a:moveTo>
                <a:lnTo>
                  <a:pt x="3994191" y="0"/>
                </a:lnTo>
                <a:lnTo>
                  <a:pt x="3994191" y="600898"/>
                </a:lnTo>
                <a:lnTo>
                  <a:pt x="0" y="6008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p:nvPr/>
        </p:nvSpPr>
        <p:spPr>
          <a:xfrm>
            <a:off x="4188066" y="2458415"/>
            <a:ext cx="320040" cy="156845"/>
          </a:xfrm>
          <a:custGeom>
            <a:avLst/>
            <a:gdLst/>
            <a:ahLst/>
            <a:cxnLst/>
            <a:rect l="l" t="t" r="r" b="b"/>
            <a:pathLst>
              <a:path w="320039" h="156844">
                <a:moveTo>
                  <a:pt x="0" y="0"/>
                </a:moveTo>
                <a:lnTo>
                  <a:pt x="319799" y="0"/>
                </a:lnTo>
                <a:lnTo>
                  <a:pt x="319799" y="156304"/>
                </a:lnTo>
                <a:lnTo>
                  <a:pt x="0" y="156304"/>
                </a:lnTo>
                <a:lnTo>
                  <a:pt x="0" y="0"/>
                </a:lnTo>
                <a:close/>
              </a:path>
            </a:pathLst>
          </a:custGeom>
          <a:solidFill>
            <a:srgbClr val="FFFFFF"/>
          </a:solidFill>
        </p:spPr>
        <p:txBody>
          <a:bodyPr wrap="square" lIns="0" tIns="0" rIns="0" bIns="0" rtlCol="0"/>
          <a:lstStyle/>
          <a:p>
            <a:endParaRPr/>
          </a:p>
        </p:txBody>
      </p:sp>
      <p:sp>
        <p:nvSpPr>
          <p:cNvPr id="22" name="Slide Number Placeholder 21">
            <a:extLst>
              <a:ext uri="{FF2B5EF4-FFF2-40B4-BE49-F238E27FC236}">
                <a16:creationId xmlns:a16="http://schemas.microsoft.com/office/drawing/2014/main" id="{B389D778-972E-D41E-6014-CA8C87E6A8C7}"/>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70</a:t>
            </a:fld>
            <a:endParaRPr lang="en-US" altLang="zh-CN" spc="-5" dirty="0"/>
          </a:p>
        </p:txBody>
      </p:sp>
      <p:sp>
        <p:nvSpPr>
          <p:cNvPr id="2" name="Slide Number Placeholder 1">
            <a:extLst>
              <a:ext uri="{FF2B5EF4-FFF2-40B4-BE49-F238E27FC236}">
                <a16:creationId xmlns:a16="http://schemas.microsoft.com/office/drawing/2014/main" id="{89DB81AE-DA98-EE8C-84B2-0BA8ED40B156}"/>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70</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4134491" y="2047695"/>
            <a:ext cx="1297940" cy="714375"/>
          </a:xfrm>
          <a:custGeom>
            <a:avLst/>
            <a:gdLst/>
            <a:ahLst/>
            <a:cxnLst/>
            <a:rect l="l" t="t" r="r" b="b"/>
            <a:pathLst>
              <a:path w="1297939" h="714375">
                <a:moveTo>
                  <a:pt x="0" y="0"/>
                </a:moveTo>
                <a:lnTo>
                  <a:pt x="1297497" y="0"/>
                </a:lnTo>
                <a:lnTo>
                  <a:pt x="1297497" y="714298"/>
                </a:lnTo>
                <a:lnTo>
                  <a:pt x="0" y="714298"/>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267099" y="3792817"/>
            <a:ext cx="3994785" cy="601345"/>
          </a:xfrm>
          <a:custGeom>
            <a:avLst/>
            <a:gdLst/>
            <a:ahLst/>
            <a:cxnLst/>
            <a:rect l="l" t="t" r="r" b="b"/>
            <a:pathLst>
              <a:path w="3994785" h="601345">
                <a:moveTo>
                  <a:pt x="0" y="0"/>
                </a:moveTo>
                <a:lnTo>
                  <a:pt x="3994191" y="0"/>
                </a:lnTo>
                <a:lnTo>
                  <a:pt x="3994191" y="600898"/>
                </a:lnTo>
                <a:lnTo>
                  <a:pt x="0" y="6008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object 20"/>
          <p:cNvSpPr txBox="1"/>
          <p:nvPr/>
        </p:nvSpPr>
        <p:spPr>
          <a:xfrm>
            <a:off x="4143039" y="1663359"/>
            <a:ext cx="1541145" cy="224790"/>
          </a:xfrm>
          <a:prstGeom prst="rect">
            <a:avLst/>
          </a:prstGeom>
        </p:spPr>
        <p:txBody>
          <a:bodyPr vert="horz" wrap="square" lIns="0" tIns="0" rIns="0" bIns="0" rtlCol="0">
            <a:spAutoFit/>
          </a:bodyPr>
          <a:lstStyle/>
          <a:p>
            <a:pPr marL="12700">
              <a:lnSpc>
                <a:spcPct val="100000"/>
              </a:lnSpc>
            </a:pPr>
            <a:r>
              <a:rPr sz="1400" dirty="0">
                <a:solidFill>
                  <a:srgbClr val="FF0000"/>
                </a:solidFill>
                <a:latin typeface="Arial"/>
                <a:cs typeface="Arial"/>
              </a:rPr>
              <a:t>(-1) </a:t>
            </a:r>
            <a:r>
              <a:rPr sz="1400" spc="-5" dirty="0">
                <a:solidFill>
                  <a:srgbClr val="FF0000"/>
                </a:solidFill>
                <a:latin typeface="Arial"/>
                <a:cs typeface="Arial"/>
              </a:rPr>
              <a:t>* (-0.20) =</a:t>
            </a:r>
            <a:r>
              <a:rPr sz="1400" spc="-55" dirty="0">
                <a:solidFill>
                  <a:srgbClr val="FF0000"/>
                </a:solidFill>
                <a:latin typeface="Arial"/>
                <a:cs typeface="Arial"/>
              </a:rPr>
              <a:t> </a:t>
            </a:r>
            <a:r>
              <a:rPr sz="1400" spc="-5" dirty="0">
                <a:solidFill>
                  <a:srgbClr val="FF0000"/>
                </a:solidFill>
                <a:latin typeface="Arial"/>
                <a:cs typeface="Arial"/>
              </a:rPr>
              <a:t>0.20</a:t>
            </a:r>
            <a:endParaRPr sz="1400">
              <a:latin typeface="Arial"/>
              <a:cs typeface="Arial"/>
            </a:endParaRPr>
          </a:p>
        </p:txBody>
      </p:sp>
      <p:sp>
        <p:nvSpPr>
          <p:cNvPr id="22" name="Slide Number Placeholder 21">
            <a:extLst>
              <a:ext uri="{FF2B5EF4-FFF2-40B4-BE49-F238E27FC236}">
                <a16:creationId xmlns:a16="http://schemas.microsoft.com/office/drawing/2014/main" id="{C2365C23-FE22-CDDD-2E88-81FFBE15F11D}"/>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71</a:t>
            </a:fld>
            <a:endParaRPr lang="en-US" altLang="zh-CN" spc="-5" dirty="0"/>
          </a:p>
        </p:txBody>
      </p:sp>
      <p:sp>
        <p:nvSpPr>
          <p:cNvPr id="2" name="Slide Number Placeholder 1">
            <a:extLst>
              <a:ext uri="{FF2B5EF4-FFF2-40B4-BE49-F238E27FC236}">
                <a16:creationId xmlns:a16="http://schemas.microsoft.com/office/drawing/2014/main" id="{A8342644-5682-C816-A366-762B1FD22455}"/>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71</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3283368" y="1571071"/>
            <a:ext cx="1209675" cy="1252855"/>
          </a:xfrm>
          <a:custGeom>
            <a:avLst/>
            <a:gdLst/>
            <a:ahLst/>
            <a:cxnLst/>
            <a:rect l="l" t="t" r="r" b="b"/>
            <a:pathLst>
              <a:path w="1209675" h="1252855">
                <a:moveTo>
                  <a:pt x="0" y="0"/>
                </a:moveTo>
                <a:lnTo>
                  <a:pt x="1209297" y="0"/>
                </a:lnTo>
                <a:lnTo>
                  <a:pt x="1209297" y="1252797"/>
                </a:lnTo>
                <a:lnTo>
                  <a:pt x="0" y="1252797"/>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1340722" y="2744969"/>
            <a:ext cx="795655" cy="600710"/>
          </a:xfrm>
          <a:custGeom>
            <a:avLst/>
            <a:gdLst/>
            <a:ahLst/>
            <a:cxnLst/>
            <a:rect l="l" t="t" r="r" b="b"/>
            <a:pathLst>
              <a:path w="795655" h="600710">
                <a:moveTo>
                  <a:pt x="0" y="0"/>
                </a:moveTo>
                <a:lnTo>
                  <a:pt x="795298" y="0"/>
                </a:lnTo>
                <a:lnTo>
                  <a:pt x="795298" y="600298"/>
                </a:lnTo>
                <a:lnTo>
                  <a:pt x="0" y="600298"/>
                </a:lnTo>
                <a:lnTo>
                  <a:pt x="0" y="0"/>
                </a:lnTo>
                <a:close/>
              </a:path>
            </a:pathLst>
          </a:custGeom>
          <a:ln w="19049">
            <a:solidFill>
              <a:srgbClr val="FF0000"/>
            </a:solidFill>
          </a:ln>
        </p:spPr>
        <p:txBody>
          <a:bodyPr wrap="square" lIns="0" tIns="0" rIns="0" bIns="0" rtlCol="0"/>
          <a:lstStyle/>
          <a:p>
            <a:endParaRPr/>
          </a:p>
        </p:txBody>
      </p:sp>
      <p:sp>
        <p:nvSpPr>
          <p:cNvPr id="12" name="object 12"/>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3087168"/>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9" name="object 19"/>
          <p:cNvSpPr/>
          <p:nvPr/>
        </p:nvSpPr>
        <p:spPr>
          <a:xfrm>
            <a:off x="3291668" y="18405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1" name="Slide Number Placeholder 20">
            <a:extLst>
              <a:ext uri="{FF2B5EF4-FFF2-40B4-BE49-F238E27FC236}">
                <a16:creationId xmlns:a16="http://schemas.microsoft.com/office/drawing/2014/main" id="{B8E5DE5E-DF7D-F2B8-1A3E-B0C0261EE40F}"/>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72</a:t>
            </a:fld>
            <a:endParaRPr lang="en-US" altLang="zh-CN" spc="-5" dirty="0"/>
          </a:p>
        </p:txBody>
      </p:sp>
      <p:sp>
        <p:nvSpPr>
          <p:cNvPr id="2" name="Slide Number Placeholder 1">
            <a:extLst>
              <a:ext uri="{FF2B5EF4-FFF2-40B4-BE49-F238E27FC236}">
                <a16:creationId xmlns:a16="http://schemas.microsoft.com/office/drawing/2014/main" id="{D20C50DA-0781-02CF-C00E-DFDC7B8F22DC}"/>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72</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3283368" y="1571071"/>
            <a:ext cx="1209675" cy="1252855"/>
          </a:xfrm>
          <a:custGeom>
            <a:avLst/>
            <a:gdLst/>
            <a:ahLst/>
            <a:cxnLst/>
            <a:rect l="l" t="t" r="r" b="b"/>
            <a:pathLst>
              <a:path w="1209675" h="1252855">
                <a:moveTo>
                  <a:pt x="0" y="0"/>
                </a:moveTo>
                <a:lnTo>
                  <a:pt x="1209297" y="0"/>
                </a:lnTo>
                <a:lnTo>
                  <a:pt x="1209297" y="1252797"/>
                </a:lnTo>
                <a:lnTo>
                  <a:pt x="0" y="1252797"/>
                </a:lnTo>
                <a:lnTo>
                  <a:pt x="0" y="0"/>
                </a:lnTo>
                <a:close/>
              </a:path>
            </a:pathLst>
          </a:custGeom>
          <a:ln w="19049">
            <a:solidFill>
              <a:srgbClr val="FF0000"/>
            </a:solidFill>
          </a:ln>
        </p:spPr>
        <p:txBody>
          <a:bodyPr wrap="square" lIns="0" tIns="0" rIns="0" bIns="0" rtlCol="0"/>
          <a:lstStyle/>
          <a:p>
            <a:endParaRPr/>
          </a:p>
        </p:txBody>
      </p:sp>
      <p:sp>
        <p:nvSpPr>
          <p:cNvPr id="11" name="object 11"/>
          <p:cNvSpPr txBox="1"/>
          <p:nvPr/>
        </p:nvSpPr>
        <p:spPr>
          <a:xfrm>
            <a:off x="4708718" y="1183282"/>
            <a:ext cx="3001645" cy="839469"/>
          </a:xfrm>
          <a:prstGeom prst="rect">
            <a:avLst/>
          </a:prstGeom>
        </p:spPr>
        <p:txBody>
          <a:bodyPr vert="horz" wrap="square" lIns="0" tIns="0" rIns="0" bIns="0" rtlCol="0">
            <a:spAutoFit/>
          </a:bodyPr>
          <a:lstStyle/>
          <a:p>
            <a:pPr marL="12700" marR="10160">
              <a:lnSpc>
                <a:spcPct val="100699"/>
              </a:lnSpc>
            </a:pPr>
            <a:r>
              <a:rPr sz="1800" spc="-5" dirty="0">
                <a:latin typeface="Arial"/>
                <a:cs typeface="Arial"/>
              </a:rPr>
              <a:t>[local gradient] </a:t>
            </a:r>
            <a:r>
              <a:rPr sz="1800" dirty="0">
                <a:latin typeface="Arial"/>
                <a:cs typeface="Arial"/>
              </a:rPr>
              <a:t>x </a:t>
            </a:r>
            <a:r>
              <a:rPr sz="1800" spc="-5" dirty="0">
                <a:latin typeface="Arial"/>
                <a:cs typeface="Arial"/>
              </a:rPr>
              <a:t>[its gradient]  </a:t>
            </a:r>
            <a:r>
              <a:rPr sz="1800" spc="-5" dirty="0">
                <a:solidFill>
                  <a:srgbClr val="FF0000"/>
                </a:solidFill>
                <a:latin typeface="Arial"/>
                <a:cs typeface="Arial"/>
              </a:rPr>
              <a:t>[1] </a:t>
            </a:r>
            <a:r>
              <a:rPr sz="1800" dirty="0">
                <a:solidFill>
                  <a:srgbClr val="FF0000"/>
                </a:solidFill>
                <a:latin typeface="Arial"/>
                <a:cs typeface="Arial"/>
              </a:rPr>
              <a:t>x </a:t>
            </a:r>
            <a:r>
              <a:rPr sz="1800" spc="-5" dirty="0">
                <a:solidFill>
                  <a:srgbClr val="FF0000"/>
                </a:solidFill>
                <a:latin typeface="Arial"/>
                <a:cs typeface="Arial"/>
              </a:rPr>
              <a:t>[0.2] =</a:t>
            </a:r>
            <a:r>
              <a:rPr sz="1800" spc="-65" dirty="0">
                <a:solidFill>
                  <a:srgbClr val="FF0000"/>
                </a:solidFill>
                <a:latin typeface="Arial"/>
                <a:cs typeface="Arial"/>
              </a:rPr>
              <a:t> </a:t>
            </a:r>
            <a:r>
              <a:rPr sz="1800" spc="-5" dirty="0">
                <a:solidFill>
                  <a:srgbClr val="FF0000"/>
                </a:solidFill>
                <a:latin typeface="Arial"/>
                <a:cs typeface="Arial"/>
              </a:rPr>
              <a:t>0.2</a:t>
            </a:r>
            <a:endParaRPr sz="1800">
              <a:latin typeface="Arial"/>
              <a:cs typeface="Arial"/>
            </a:endParaRPr>
          </a:p>
          <a:p>
            <a:pPr marL="12700">
              <a:lnSpc>
                <a:spcPct val="100000"/>
              </a:lnSpc>
              <a:spcBef>
                <a:spcPts val="15"/>
              </a:spcBef>
            </a:pPr>
            <a:r>
              <a:rPr sz="1800" spc="-5" dirty="0">
                <a:solidFill>
                  <a:srgbClr val="FF0000"/>
                </a:solidFill>
                <a:latin typeface="Arial"/>
                <a:cs typeface="Arial"/>
              </a:rPr>
              <a:t>[1] </a:t>
            </a:r>
            <a:r>
              <a:rPr sz="1800" dirty="0">
                <a:solidFill>
                  <a:srgbClr val="FF0000"/>
                </a:solidFill>
                <a:latin typeface="Arial"/>
                <a:cs typeface="Arial"/>
              </a:rPr>
              <a:t>x </a:t>
            </a:r>
            <a:r>
              <a:rPr sz="1800" spc="-5" dirty="0">
                <a:solidFill>
                  <a:srgbClr val="FF0000"/>
                </a:solidFill>
                <a:latin typeface="Arial"/>
                <a:cs typeface="Arial"/>
              </a:rPr>
              <a:t>[0.2] = 0.2  (both</a:t>
            </a:r>
            <a:r>
              <a:rPr sz="1800" dirty="0">
                <a:solidFill>
                  <a:srgbClr val="FF0000"/>
                </a:solidFill>
                <a:latin typeface="Arial"/>
                <a:cs typeface="Arial"/>
              </a:rPr>
              <a:t> </a:t>
            </a:r>
            <a:r>
              <a:rPr sz="1800" spc="-5" dirty="0">
                <a:solidFill>
                  <a:srgbClr val="FF0000"/>
                </a:solidFill>
                <a:latin typeface="Arial"/>
                <a:cs typeface="Arial"/>
              </a:rPr>
              <a:t>inputs!)</a:t>
            </a:r>
            <a:endParaRPr sz="1800">
              <a:latin typeface="Arial"/>
              <a:cs typeface="Arial"/>
            </a:endParaRPr>
          </a:p>
        </p:txBody>
      </p:sp>
      <p:sp>
        <p:nvSpPr>
          <p:cNvPr id="12" name="object 12"/>
          <p:cNvSpPr/>
          <p:nvPr/>
        </p:nvSpPr>
        <p:spPr>
          <a:xfrm>
            <a:off x="1340722" y="2744969"/>
            <a:ext cx="795655" cy="600710"/>
          </a:xfrm>
          <a:custGeom>
            <a:avLst/>
            <a:gdLst/>
            <a:ahLst/>
            <a:cxnLst/>
            <a:rect l="l" t="t" r="r" b="b"/>
            <a:pathLst>
              <a:path w="795655" h="600710">
                <a:moveTo>
                  <a:pt x="0" y="0"/>
                </a:moveTo>
                <a:lnTo>
                  <a:pt x="795298" y="0"/>
                </a:lnTo>
                <a:lnTo>
                  <a:pt x="795298" y="600298"/>
                </a:lnTo>
                <a:lnTo>
                  <a:pt x="0" y="600298"/>
                </a:lnTo>
                <a:lnTo>
                  <a:pt x="0" y="0"/>
                </a:lnTo>
                <a:close/>
              </a:path>
            </a:pathLst>
          </a:custGeom>
          <a:ln w="19049">
            <a:solidFill>
              <a:srgbClr val="FF0000"/>
            </a:solidFill>
          </a:ln>
        </p:spPr>
        <p:txBody>
          <a:bodyPr wrap="square" lIns="0" tIns="0" rIns="0" bIns="0" rtlCol="0"/>
          <a:lstStyle/>
          <a:p>
            <a:endParaRPr/>
          </a:p>
        </p:txBody>
      </p:sp>
      <p:sp>
        <p:nvSpPr>
          <p:cNvPr id="13" name="object 13"/>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object 15"/>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object 16"/>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7" name="object 17"/>
          <p:cNvSpPr/>
          <p:nvPr/>
        </p:nvSpPr>
        <p:spPr>
          <a:xfrm>
            <a:off x="2436295" y="2316995"/>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8" name="object 18"/>
          <p:cNvSpPr/>
          <p:nvPr/>
        </p:nvSpPr>
        <p:spPr>
          <a:xfrm>
            <a:off x="2436295" y="134358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20" name="Slide Number Placeholder 19">
            <a:extLst>
              <a:ext uri="{FF2B5EF4-FFF2-40B4-BE49-F238E27FC236}">
                <a16:creationId xmlns:a16="http://schemas.microsoft.com/office/drawing/2014/main" id="{B4E32F08-3F53-43F7-706C-A79395A0396D}"/>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73</a:t>
            </a:fld>
            <a:endParaRPr lang="en-US" altLang="zh-CN" spc="-5" dirty="0"/>
          </a:p>
        </p:txBody>
      </p:sp>
      <p:sp>
        <p:nvSpPr>
          <p:cNvPr id="2" name="Slide Number Placeholder 1">
            <a:extLst>
              <a:ext uri="{FF2B5EF4-FFF2-40B4-BE49-F238E27FC236}">
                <a16:creationId xmlns:a16="http://schemas.microsoft.com/office/drawing/2014/main" id="{5AF3E576-FD3D-CCC2-F4A7-3E5339EBE880}"/>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73</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1340722" y="723748"/>
            <a:ext cx="1483995" cy="1042035"/>
          </a:xfrm>
          <a:custGeom>
            <a:avLst/>
            <a:gdLst/>
            <a:ahLst/>
            <a:cxnLst/>
            <a:rect l="l" t="t" r="r" b="b"/>
            <a:pathLst>
              <a:path w="1483995" h="1042035">
                <a:moveTo>
                  <a:pt x="0" y="0"/>
                </a:moveTo>
                <a:lnTo>
                  <a:pt x="1483797" y="0"/>
                </a:lnTo>
                <a:lnTo>
                  <a:pt x="1483797" y="1041597"/>
                </a:lnTo>
                <a:lnTo>
                  <a:pt x="0" y="1041597"/>
                </a:lnTo>
                <a:lnTo>
                  <a:pt x="0" y="0"/>
                </a:lnTo>
                <a:close/>
              </a:path>
            </a:pathLst>
          </a:custGeom>
          <a:ln w="19049">
            <a:solidFill>
              <a:srgbClr val="FF0000"/>
            </a:solidFill>
          </a:ln>
        </p:spPr>
        <p:txBody>
          <a:bodyPr wrap="square" lIns="0" tIns="0" rIns="0" bIns="0" rtlCol="0"/>
          <a:lstStyle/>
          <a:p>
            <a:endParaRPr/>
          </a:p>
        </p:txBody>
      </p:sp>
      <p:sp>
        <p:nvSpPr>
          <p:cNvPr id="11" name="object 11"/>
          <p:cNvSpPr/>
          <p:nvPr/>
        </p:nvSpPr>
        <p:spPr>
          <a:xfrm>
            <a:off x="1577321" y="1078822"/>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2" name="object 12"/>
          <p:cNvSpPr/>
          <p:nvPr/>
        </p:nvSpPr>
        <p:spPr>
          <a:xfrm>
            <a:off x="1577321" y="1573471"/>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4" name="object 14"/>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6" name="Slide Number Placeholder 15">
            <a:extLst>
              <a:ext uri="{FF2B5EF4-FFF2-40B4-BE49-F238E27FC236}">
                <a16:creationId xmlns:a16="http://schemas.microsoft.com/office/drawing/2014/main" id="{97F3E1C4-0B4E-7474-D3C7-AC0D23FDC45A}"/>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74</a:t>
            </a:fld>
            <a:endParaRPr lang="en-US" altLang="zh-CN" spc="-5" dirty="0"/>
          </a:p>
        </p:txBody>
      </p:sp>
      <p:sp>
        <p:nvSpPr>
          <p:cNvPr id="2" name="Slide Number Placeholder 1">
            <a:extLst>
              <a:ext uri="{FF2B5EF4-FFF2-40B4-BE49-F238E27FC236}">
                <a16:creationId xmlns:a16="http://schemas.microsoft.com/office/drawing/2014/main" id="{1A3052F4-C446-7398-7DAB-21DE1C30DD13}"/>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74</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091518" y="650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311700" y="445025"/>
            <a:ext cx="8520600" cy="507437"/>
          </a:xfrm>
          <a:prstGeom prst="rect">
            <a:avLst/>
          </a:prstGeom>
        </p:spPr>
        <p:txBody>
          <a:bodyPr vert="horz" wrap="square" lIns="0" tIns="136769" rIns="0" bIns="0" rtlCol="0">
            <a:spAutoFit/>
          </a:bodyPr>
          <a:lstStyle/>
          <a:p>
            <a:pPr marL="33655">
              <a:lnSpc>
                <a:spcPct val="100000"/>
              </a:lnSpc>
            </a:pPr>
            <a:endParaRPr sz="2400" dirty="0"/>
          </a:p>
        </p:txBody>
      </p:sp>
      <p:sp>
        <p:nvSpPr>
          <p:cNvPr id="6" name="object 6"/>
          <p:cNvSpPr/>
          <p:nvPr/>
        </p:nvSpPr>
        <p:spPr>
          <a:xfrm>
            <a:off x="1340722" y="858423"/>
            <a:ext cx="6587686" cy="236957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4722015" y="3307018"/>
            <a:ext cx="4257091" cy="996522"/>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267124" y="3307018"/>
            <a:ext cx="3994266" cy="996522"/>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4492566" y="3345143"/>
            <a:ext cx="0" cy="1042035"/>
          </a:xfrm>
          <a:custGeom>
            <a:avLst/>
            <a:gdLst/>
            <a:ahLst/>
            <a:cxnLst/>
            <a:rect l="l" t="t" r="r" b="b"/>
            <a:pathLst>
              <a:path h="1042035">
                <a:moveTo>
                  <a:pt x="0" y="0"/>
                </a:moveTo>
                <a:lnTo>
                  <a:pt x="0" y="1041597"/>
                </a:lnTo>
              </a:path>
            </a:pathLst>
          </a:custGeom>
          <a:ln w="38099">
            <a:solidFill>
              <a:srgbClr val="000000"/>
            </a:solidFill>
          </a:ln>
        </p:spPr>
        <p:txBody>
          <a:bodyPr wrap="square" lIns="0" tIns="0" rIns="0" bIns="0" rtlCol="0"/>
          <a:lstStyle/>
          <a:p>
            <a:endParaRPr/>
          </a:p>
        </p:txBody>
      </p:sp>
      <p:sp>
        <p:nvSpPr>
          <p:cNvPr id="10" name="object 10"/>
          <p:cNvSpPr/>
          <p:nvPr/>
        </p:nvSpPr>
        <p:spPr>
          <a:xfrm>
            <a:off x="1340722" y="723748"/>
            <a:ext cx="1483995" cy="1042035"/>
          </a:xfrm>
          <a:custGeom>
            <a:avLst/>
            <a:gdLst/>
            <a:ahLst/>
            <a:cxnLst/>
            <a:rect l="l" t="t" r="r" b="b"/>
            <a:pathLst>
              <a:path w="1483995" h="1042035">
                <a:moveTo>
                  <a:pt x="0" y="0"/>
                </a:moveTo>
                <a:lnTo>
                  <a:pt x="1483797" y="0"/>
                </a:lnTo>
                <a:lnTo>
                  <a:pt x="1483797" y="1041597"/>
                </a:lnTo>
                <a:lnTo>
                  <a:pt x="0" y="1041597"/>
                </a:lnTo>
                <a:lnTo>
                  <a:pt x="0" y="0"/>
                </a:lnTo>
                <a:close/>
              </a:path>
            </a:pathLst>
          </a:custGeom>
          <a:ln w="19049">
            <a:solidFill>
              <a:srgbClr val="FF0000"/>
            </a:solidFill>
          </a:ln>
        </p:spPr>
        <p:txBody>
          <a:bodyPr wrap="square" lIns="0" tIns="0" rIns="0" bIns="0" rtlCol="0"/>
          <a:lstStyle/>
          <a:p>
            <a:endParaRPr/>
          </a:p>
        </p:txBody>
      </p:sp>
      <p:sp>
        <p:nvSpPr>
          <p:cNvPr id="11" name="object 11"/>
          <p:cNvSpPr txBox="1"/>
          <p:nvPr/>
        </p:nvSpPr>
        <p:spPr>
          <a:xfrm>
            <a:off x="4667818" y="1098262"/>
            <a:ext cx="2996565" cy="839469"/>
          </a:xfrm>
          <a:prstGeom prst="rect">
            <a:avLst/>
          </a:prstGeom>
        </p:spPr>
        <p:txBody>
          <a:bodyPr vert="horz" wrap="square" lIns="0" tIns="0" rIns="0" bIns="0" rtlCol="0">
            <a:spAutoFit/>
          </a:bodyPr>
          <a:lstStyle/>
          <a:p>
            <a:pPr marL="12700" marR="5080">
              <a:lnSpc>
                <a:spcPct val="100699"/>
              </a:lnSpc>
            </a:pPr>
            <a:r>
              <a:rPr sz="1800" spc="-5" dirty="0">
                <a:latin typeface="Arial"/>
                <a:cs typeface="Arial"/>
              </a:rPr>
              <a:t>[local gradient] </a:t>
            </a:r>
            <a:r>
              <a:rPr sz="1800" dirty="0">
                <a:latin typeface="Arial"/>
                <a:cs typeface="Arial"/>
              </a:rPr>
              <a:t>x </a:t>
            </a:r>
            <a:r>
              <a:rPr sz="1800" spc="-5" dirty="0">
                <a:latin typeface="Arial"/>
                <a:cs typeface="Arial"/>
              </a:rPr>
              <a:t>[its gradient]  </a:t>
            </a:r>
            <a:r>
              <a:rPr sz="1800" spc="-5" dirty="0">
                <a:solidFill>
                  <a:srgbClr val="FF0000"/>
                </a:solidFill>
                <a:latin typeface="Arial"/>
                <a:cs typeface="Arial"/>
              </a:rPr>
              <a:t>x0: [2] </a:t>
            </a:r>
            <a:r>
              <a:rPr sz="1800" dirty="0">
                <a:solidFill>
                  <a:srgbClr val="FF0000"/>
                </a:solidFill>
                <a:latin typeface="Arial"/>
                <a:cs typeface="Arial"/>
              </a:rPr>
              <a:t>x </a:t>
            </a:r>
            <a:r>
              <a:rPr sz="1800" spc="-5" dirty="0">
                <a:solidFill>
                  <a:srgbClr val="FF0000"/>
                </a:solidFill>
                <a:latin typeface="Arial"/>
                <a:cs typeface="Arial"/>
              </a:rPr>
              <a:t>[0.2] =</a:t>
            </a:r>
            <a:r>
              <a:rPr sz="1800" spc="-50" dirty="0">
                <a:solidFill>
                  <a:srgbClr val="FF0000"/>
                </a:solidFill>
                <a:latin typeface="Arial"/>
                <a:cs typeface="Arial"/>
              </a:rPr>
              <a:t> </a:t>
            </a:r>
            <a:r>
              <a:rPr sz="1800" spc="-5" dirty="0">
                <a:solidFill>
                  <a:srgbClr val="FF0000"/>
                </a:solidFill>
                <a:latin typeface="Arial"/>
                <a:cs typeface="Arial"/>
              </a:rPr>
              <a:t>0.4</a:t>
            </a:r>
            <a:endParaRPr sz="1800">
              <a:latin typeface="Arial"/>
              <a:cs typeface="Arial"/>
            </a:endParaRPr>
          </a:p>
          <a:p>
            <a:pPr marL="12700">
              <a:lnSpc>
                <a:spcPct val="100000"/>
              </a:lnSpc>
              <a:spcBef>
                <a:spcPts val="15"/>
              </a:spcBef>
            </a:pPr>
            <a:r>
              <a:rPr sz="1800" spc="-5" dirty="0">
                <a:solidFill>
                  <a:srgbClr val="FF0000"/>
                </a:solidFill>
                <a:latin typeface="Arial"/>
                <a:cs typeface="Arial"/>
              </a:rPr>
              <a:t>w0: [-1] </a:t>
            </a:r>
            <a:r>
              <a:rPr sz="1800" dirty="0">
                <a:solidFill>
                  <a:srgbClr val="FF0000"/>
                </a:solidFill>
                <a:latin typeface="Arial"/>
                <a:cs typeface="Arial"/>
              </a:rPr>
              <a:t>x </a:t>
            </a:r>
            <a:r>
              <a:rPr sz="1800" spc="-5" dirty="0">
                <a:solidFill>
                  <a:srgbClr val="FF0000"/>
                </a:solidFill>
                <a:latin typeface="Arial"/>
                <a:cs typeface="Arial"/>
              </a:rPr>
              <a:t>[0.2] =</a:t>
            </a:r>
            <a:r>
              <a:rPr sz="1800" spc="-40" dirty="0">
                <a:solidFill>
                  <a:srgbClr val="FF0000"/>
                </a:solidFill>
                <a:latin typeface="Arial"/>
                <a:cs typeface="Arial"/>
              </a:rPr>
              <a:t> </a:t>
            </a:r>
            <a:r>
              <a:rPr sz="1800" spc="-5" dirty="0">
                <a:solidFill>
                  <a:srgbClr val="FF0000"/>
                </a:solidFill>
                <a:latin typeface="Arial"/>
                <a:cs typeface="Arial"/>
              </a:rPr>
              <a:t>-0.2</a:t>
            </a:r>
            <a:endParaRPr sz="1800">
              <a:latin typeface="Arial"/>
              <a:cs typeface="Arial"/>
            </a:endParaRPr>
          </a:p>
        </p:txBody>
      </p:sp>
      <p:sp>
        <p:nvSpPr>
          <p:cNvPr id="12" name="object 12"/>
          <p:cNvSpPr/>
          <p:nvPr/>
        </p:nvSpPr>
        <p:spPr>
          <a:xfrm>
            <a:off x="1610671" y="2577644"/>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3" name="object 13"/>
          <p:cNvSpPr/>
          <p:nvPr/>
        </p:nvSpPr>
        <p:spPr>
          <a:xfrm>
            <a:off x="1577321" y="2068120"/>
            <a:ext cx="320040" cy="156845"/>
          </a:xfrm>
          <a:custGeom>
            <a:avLst/>
            <a:gdLst/>
            <a:ahLst/>
            <a:cxnLst/>
            <a:rect l="l" t="t" r="r" b="b"/>
            <a:pathLst>
              <a:path w="320039" h="156844">
                <a:moveTo>
                  <a:pt x="0" y="0"/>
                </a:moveTo>
                <a:lnTo>
                  <a:pt x="319799" y="0"/>
                </a:lnTo>
                <a:lnTo>
                  <a:pt x="319799" y="156299"/>
                </a:lnTo>
                <a:lnTo>
                  <a:pt x="0" y="156299"/>
                </a:lnTo>
                <a:lnTo>
                  <a:pt x="0" y="0"/>
                </a:lnTo>
                <a:close/>
              </a:path>
            </a:pathLst>
          </a:custGeom>
          <a:solidFill>
            <a:srgbClr val="FFFFFF"/>
          </a:solidFill>
        </p:spPr>
        <p:txBody>
          <a:bodyPr wrap="square" lIns="0" tIns="0" rIns="0" bIns="0" rtlCol="0"/>
          <a:lstStyle/>
          <a:p>
            <a:endParaRPr/>
          </a:p>
        </p:txBody>
      </p:sp>
      <p:sp>
        <p:nvSpPr>
          <p:cNvPr id="15" name="Slide Number Placeholder 14">
            <a:extLst>
              <a:ext uri="{FF2B5EF4-FFF2-40B4-BE49-F238E27FC236}">
                <a16:creationId xmlns:a16="http://schemas.microsoft.com/office/drawing/2014/main" id="{B65B5C6E-9D04-94BF-CC32-BAB21F69E040}"/>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75</a:t>
            </a:fld>
            <a:endParaRPr lang="en-US" altLang="zh-CN" spc="-5" dirty="0"/>
          </a:p>
        </p:txBody>
      </p:sp>
      <p:sp>
        <p:nvSpPr>
          <p:cNvPr id="2" name="Slide Number Placeholder 1">
            <a:extLst>
              <a:ext uri="{FF2B5EF4-FFF2-40B4-BE49-F238E27FC236}">
                <a16:creationId xmlns:a16="http://schemas.microsoft.com/office/drawing/2014/main" id="{862FE781-C5BE-215E-B5CF-56F9D784848E}"/>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75</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40823" y="3033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201039" y="350949"/>
            <a:ext cx="1581146" cy="61912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5196264" y="346186"/>
            <a:ext cx="1590675" cy="628650"/>
          </a:xfrm>
          <a:custGeom>
            <a:avLst/>
            <a:gdLst/>
            <a:ahLst/>
            <a:cxnLst/>
            <a:rect l="l" t="t" r="r" b="b"/>
            <a:pathLst>
              <a:path w="1590675" h="628650">
                <a:moveTo>
                  <a:pt x="0" y="0"/>
                </a:moveTo>
                <a:lnTo>
                  <a:pt x="1590671" y="0"/>
                </a:lnTo>
                <a:lnTo>
                  <a:pt x="1590671" y="628648"/>
                </a:lnTo>
                <a:lnTo>
                  <a:pt x="0" y="628648"/>
                </a:lnTo>
                <a:lnTo>
                  <a:pt x="0" y="0"/>
                </a:lnTo>
                <a:close/>
              </a:path>
            </a:pathLst>
          </a:custGeom>
          <a:ln w="9524">
            <a:solidFill>
              <a:srgbClr val="0000FF"/>
            </a:solidFill>
          </a:ln>
        </p:spPr>
        <p:txBody>
          <a:bodyPr wrap="square" lIns="0" tIns="0" rIns="0" bIns="0" rtlCol="0"/>
          <a:lstStyle/>
          <a:p>
            <a:endParaRPr/>
          </a:p>
        </p:txBody>
      </p:sp>
      <p:sp>
        <p:nvSpPr>
          <p:cNvPr id="7" name="object 7"/>
          <p:cNvSpPr txBox="1">
            <a:spLocks noGrp="1"/>
          </p:cNvSpPr>
          <p:nvPr>
            <p:ph type="title"/>
          </p:nvPr>
        </p:nvSpPr>
        <p:spPr>
          <a:xfrm>
            <a:off x="7081058" y="597329"/>
            <a:ext cx="1676400" cy="285115"/>
          </a:xfrm>
          <a:prstGeom prst="rect">
            <a:avLst/>
          </a:prstGeom>
        </p:spPr>
        <p:txBody>
          <a:bodyPr vert="horz" wrap="square" lIns="0" tIns="0" rIns="0" bIns="0" rtlCol="0">
            <a:spAutoFit/>
          </a:bodyPr>
          <a:lstStyle/>
          <a:p>
            <a:pPr marL="12700">
              <a:lnSpc>
                <a:spcPct val="100000"/>
              </a:lnSpc>
            </a:pPr>
            <a:r>
              <a:rPr sz="1800" spc="-5" dirty="0">
                <a:solidFill>
                  <a:srgbClr val="0000FF"/>
                </a:solidFill>
              </a:rPr>
              <a:t>sigmoid</a:t>
            </a:r>
            <a:r>
              <a:rPr sz="1800" spc="-40" dirty="0">
                <a:solidFill>
                  <a:srgbClr val="0000FF"/>
                </a:solidFill>
              </a:rPr>
              <a:t> </a:t>
            </a:r>
            <a:r>
              <a:rPr sz="1800" spc="-5" dirty="0">
                <a:solidFill>
                  <a:srgbClr val="0000FF"/>
                </a:solidFill>
              </a:rPr>
              <a:t>function</a:t>
            </a:r>
            <a:endParaRPr sz="1800"/>
          </a:p>
        </p:txBody>
      </p:sp>
      <p:sp>
        <p:nvSpPr>
          <p:cNvPr id="8" name="object 8"/>
          <p:cNvSpPr/>
          <p:nvPr/>
        </p:nvSpPr>
        <p:spPr>
          <a:xfrm>
            <a:off x="629023" y="1198022"/>
            <a:ext cx="7162785" cy="657223"/>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1543721" y="2377995"/>
            <a:ext cx="5760138" cy="2071895"/>
          </a:xfrm>
          <a:prstGeom prst="rect">
            <a:avLst/>
          </a:prstGeom>
          <a:blipFill>
            <a:blip r:embed="rId6" cstate="print"/>
            <a:stretch>
              <a:fillRect/>
            </a:stretch>
          </a:blipFill>
        </p:spPr>
        <p:txBody>
          <a:bodyPr wrap="square" lIns="0" tIns="0" rIns="0" bIns="0" rtlCol="0"/>
          <a:lstStyle/>
          <a:p>
            <a:endParaRPr/>
          </a:p>
        </p:txBody>
      </p:sp>
      <p:sp>
        <p:nvSpPr>
          <p:cNvPr id="10" name="object 10"/>
          <p:cNvSpPr txBox="1"/>
          <p:nvPr/>
        </p:nvSpPr>
        <p:spPr>
          <a:xfrm>
            <a:off x="4316041" y="3107243"/>
            <a:ext cx="2648585" cy="1147445"/>
          </a:xfrm>
          <a:prstGeom prst="rect">
            <a:avLst/>
          </a:prstGeom>
          <a:ln w="19049">
            <a:solidFill>
              <a:srgbClr val="0000FF"/>
            </a:solidFill>
          </a:ln>
        </p:spPr>
        <p:txBody>
          <a:bodyPr vert="horz" wrap="square" lIns="0" tIns="27940" rIns="0" bIns="0" rtlCol="0">
            <a:spAutoFit/>
          </a:bodyPr>
          <a:lstStyle/>
          <a:p>
            <a:pPr marL="784860">
              <a:lnSpc>
                <a:spcPct val="100000"/>
              </a:lnSpc>
              <a:spcBef>
                <a:spcPts val="220"/>
              </a:spcBef>
            </a:pPr>
            <a:r>
              <a:rPr sz="1400" spc="-5" dirty="0">
                <a:solidFill>
                  <a:srgbClr val="0000FF"/>
                </a:solidFill>
                <a:latin typeface="Arial"/>
                <a:cs typeface="Arial"/>
              </a:rPr>
              <a:t>sigmoid</a:t>
            </a:r>
            <a:r>
              <a:rPr sz="1400" spc="-55" dirty="0">
                <a:solidFill>
                  <a:srgbClr val="0000FF"/>
                </a:solidFill>
                <a:latin typeface="Arial"/>
                <a:cs typeface="Arial"/>
              </a:rPr>
              <a:t> </a:t>
            </a:r>
            <a:r>
              <a:rPr sz="1400" spc="-5" dirty="0">
                <a:solidFill>
                  <a:srgbClr val="0000FF"/>
                </a:solidFill>
                <a:latin typeface="Arial"/>
                <a:cs typeface="Arial"/>
              </a:rPr>
              <a:t>gate</a:t>
            </a:r>
            <a:endParaRPr sz="1400">
              <a:latin typeface="Arial"/>
              <a:cs typeface="Arial"/>
            </a:endParaRPr>
          </a:p>
        </p:txBody>
      </p:sp>
      <p:sp>
        <p:nvSpPr>
          <p:cNvPr id="12" name="Slide Number Placeholder 11">
            <a:extLst>
              <a:ext uri="{FF2B5EF4-FFF2-40B4-BE49-F238E27FC236}">
                <a16:creationId xmlns:a16="http://schemas.microsoft.com/office/drawing/2014/main" id="{84F3C6A6-F717-AE98-5D18-6CA9544C38F4}"/>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76</a:t>
            </a:fld>
            <a:endParaRPr lang="en-US" altLang="zh-CN" spc="-5" dirty="0"/>
          </a:p>
        </p:txBody>
      </p:sp>
      <p:sp>
        <p:nvSpPr>
          <p:cNvPr id="2" name="Slide Number Placeholder 1">
            <a:extLst>
              <a:ext uri="{FF2B5EF4-FFF2-40B4-BE49-F238E27FC236}">
                <a16:creationId xmlns:a16="http://schemas.microsoft.com/office/drawing/2014/main" id="{553ADC8C-4317-B583-5553-D4524466B962}"/>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76</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840823" y="303324"/>
            <a:ext cx="3086093" cy="714373"/>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201039" y="350949"/>
            <a:ext cx="1581146" cy="619123"/>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5196264" y="346186"/>
            <a:ext cx="1590675" cy="628650"/>
          </a:xfrm>
          <a:custGeom>
            <a:avLst/>
            <a:gdLst/>
            <a:ahLst/>
            <a:cxnLst/>
            <a:rect l="l" t="t" r="r" b="b"/>
            <a:pathLst>
              <a:path w="1590675" h="628650">
                <a:moveTo>
                  <a:pt x="0" y="0"/>
                </a:moveTo>
                <a:lnTo>
                  <a:pt x="1590671" y="0"/>
                </a:lnTo>
                <a:lnTo>
                  <a:pt x="1590671" y="628648"/>
                </a:lnTo>
                <a:lnTo>
                  <a:pt x="0" y="628648"/>
                </a:lnTo>
                <a:lnTo>
                  <a:pt x="0" y="0"/>
                </a:lnTo>
                <a:close/>
              </a:path>
            </a:pathLst>
          </a:custGeom>
          <a:ln w="9524">
            <a:solidFill>
              <a:srgbClr val="0000FF"/>
            </a:solidFill>
          </a:ln>
        </p:spPr>
        <p:txBody>
          <a:bodyPr wrap="square" lIns="0" tIns="0" rIns="0" bIns="0" rtlCol="0"/>
          <a:lstStyle/>
          <a:p>
            <a:endParaRPr/>
          </a:p>
        </p:txBody>
      </p:sp>
      <p:sp>
        <p:nvSpPr>
          <p:cNvPr id="7" name="object 7"/>
          <p:cNvSpPr txBox="1">
            <a:spLocks noGrp="1"/>
          </p:cNvSpPr>
          <p:nvPr>
            <p:ph type="title"/>
          </p:nvPr>
        </p:nvSpPr>
        <p:spPr>
          <a:xfrm>
            <a:off x="7081058" y="597329"/>
            <a:ext cx="1676400" cy="285115"/>
          </a:xfrm>
          <a:prstGeom prst="rect">
            <a:avLst/>
          </a:prstGeom>
        </p:spPr>
        <p:txBody>
          <a:bodyPr vert="horz" wrap="square" lIns="0" tIns="0" rIns="0" bIns="0" rtlCol="0">
            <a:spAutoFit/>
          </a:bodyPr>
          <a:lstStyle/>
          <a:p>
            <a:pPr marL="12700">
              <a:lnSpc>
                <a:spcPct val="100000"/>
              </a:lnSpc>
            </a:pPr>
            <a:r>
              <a:rPr sz="1800" spc="-5" dirty="0">
                <a:solidFill>
                  <a:srgbClr val="0000FF"/>
                </a:solidFill>
              </a:rPr>
              <a:t>sigmoid</a:t>
            </a:r>
            <a:r>
              <a:rPr sz="1800" spc="-40" dirty="0">
                <a:solidFill>
                  <a:srgbClr val="0000FF"/>
                </a:solidFill>
              </a:rPr>
              <a:t> </a:t>
            </a:r>
            <a:r>
              <a:rPr sz="1800" spc="-5" dirty="0">
                <a:solidFill>
                  <a:srgbClr val="0000FF"/>
                </a:solidFill>
              </a:rPr>
              <a:t>function</a:t>
            </a:r>
            <a:endParaRPr sz="1800"/>
          </a:p>
        </p:txBody>
      </p:sp>
      <p:sp>
        <p:nvSpPr>
          <p:cNvPr id="8" name="object 8"/>
          <p:cNvSpPr/>
          <p:nvPr/>
        </p:nvSpPr>
        <p:spPr>
          <a:xfrm>
            <a:off x="629023" y="1198022"/>
            <a:ext cx="7162785" cy="657223"/>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1543721" y="2377995"/>
            <a:ext cx="5760138" cy="2071895"/>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4316041" y="3107243"/>
            <a:ext cx="2648585" cy="931544"/>
          </a:xfrm>
          <a:custGeom>
            <a:avLst/>
            <a:gdLst/>
            <a:ahLst/>
            <a:cxnLst/>
            <a:rect l="l" t="t" r="r" b="b"/>
            <a:pathLst>
              <a:path w="2648584" h="931545">
                <a:moveTo>
                  <a:pt x="0" y="0"/>
                </a:moveTo>
                <a:lnTo>
                  <a:pt x="2648094" y="0"/>
                </a:lnTo>
                <a:lnTo>
                  <a:pt x="2648094" y="931498"/>
                </a:lnTo>
                <a:lnTo>
                  <a:pt x="0" y="931498"/>
                </a:lnTo>
                <a:lnTo>
                  <a:pt x="0" y="0"/>
                </a:lnTo>
                <a:close/>
              </a:path>
            </a:pathLst>
          </a:custGeom>
          <a:ln w="19049">
            <a:solidFill>
              <a:srgbClr val="0000FF"/>
            </a:solidFill>
          </a:ln>
        </p:spPr>
        <p:txBody>
          <a:bodyPr wrap="square" lIns="0" tIns="0" rIns="0" bIns="0" rtlCol="0"/>
          <a:lstStyle/>
          <a:p>
            <a:endParaRPr/>
          </a:p>
        </p:txBody>
      </p:sp>
      <p:sp>
        <p:nvSpPr>
          <p:cNvPr id="11" name="object 11"/>
          <p:cNvSpPr txBox="1"/>
          <p:nvPr/>
        </p:nvSpPr>
        <p:spPr>
          <a:xfrm>
            <a:off x="4316041" y="3145208"/>
            <a:ext cx="2648585" cy="1273175"/>
          </a:xfrm>
          <a:prstGeom prst="rect">
            <a:avLst/>
          </a:prstGeom>
        </p:spPr>
        <p:txBody>
          <a:bodyPr vert="horz" wrap="square" lIns="0" tIns="0" rIns="0" bIns="0" rtlCol="0">
            <a:spAutoFit/>
          </a:bodyPr>
          <a:lstStyle/>
          <a:p>
            <a:pPr marR="43180" algn="ctr">
              <a:lnSpc>
                <a:spcPct val="100000"/>
              </a:lnSpc>
            </a:pPr>
            <a:r>
              <a:rPr sz="1400" spc="-5" dirty="0">
                <a:solidFill>
                  <a:srgbClr val="0000FF"/>
                </a:solidFill>
                <a:latin typeface="Arial"/>
                <a:cs typeface="Arial"/>
              </a:rPr>
              <a:t>sigmoid</a:t>
            </a:r>
            <a:r>
              <a:rPr sz="1400" spc="-55" dirty="0">
                <a:solidFill>
                  <a:srgbClr val="0000FF"/>
                </a:solidFill>
                <a:latin typeface="Arial"/>
                <a:cs typeface="Arial"/>
              </a:rPr>
              <a:t> </a:t>
            </a:r>
            <a:r>
              <a:rPr sz="1400" spc="-5" dirty="0">
                <a:solidFill>
                  <a:srgbClr val="0000FF"/>
                </a:solidFill>
                <a:latin typeface="Arial"/>
                <a:cs typeface="Arial"/>
              </a:rPr>
              <a:t>gate</a:t>
            </a:r>
            <a:endParaRPr sz="1400">
              <a:latin typeface="Arial"/>
              <a:cs typeface="Arial"/>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5"/>
              </a:spcBef>
            </a:pPr>
            <a:endParaRPr sz="1100">
              <a:latin typeface="Times New Roman"/>
              <a:cs typeface="Times New Roman"/>
            </a:endParaRPr>
          </a:p>
          <a:p>
            <a:pPr marR="153035" algn="ctr">
              <a:lnSpc>
                <a:spcPct val="100000"/>
              </a:lnSpc>
            </a:pPr>
            <a:r>
              <a:rPr sz="1800" spc="-5" dirty="0">
                <a:solidFill>
                  <a:srgbClr val="FF0000"/>
                </a:solidFill>
                <a:latin typeface="Arial"/>
                <a:cs typeface="Arial"/>
              </a:rPr>
              <a:t>(0.73) * (1 </a:t>
            </a:r>
            <a:r>
              <a:rPr sz="1800" dirty="0">
                <a:solidFill>
                  <a:srgbClr val="FF0000"/>
                </a:solidFill>
                <a:latin typeface="Arial"/>
                <a:cs typeface="Arial"/>
              </a:rPr>
              <a:t>- </a:t>
            </a:r>
            <a:r>
              <a:rPr sz="1800" spc="-5" dirty="0">
                <a:solidFill>
                  <a:srgbClr val="FF0000"/>
                </a:solidFill>
                <a:latin typeface="Arial"/>
                <a:cs typeface="Arial"/>
              </a:rPr>
              <a:t>0.73) =</a:t>
            </a:r>
            <a:r>
              <a:rPr sz="1800" spc="-30" dirty="0">
                <a:solidFill>
                  <a:srgbClr val="FF0000"/>
                </a:solidFill>
                <a:latin typeface="Arial"/>
                <a:cs typeface="Arial"/>
              </a:rPr>
              <a:t> </a:t>
            </a:r>
            <a:r>
              <a:rPr sz="1800" spc="-5" dirty="0">
                <a:solidFill>
                  <a:srgbClr val="FF0000"/>
                </a:solidFill>
                <a:latin typeface="Arial"/>
                <a:cs typeface="Arial"/>
              </a:rPr>
              <a:t>0.2</a:t>
            </a:r>
            <a:endParaRPr sz="1800">
              <a:latin typeface="Arial"/>
              <a:cs typeface="Arial"/>
            </a:endParaRPr>
          </a:p>
        </p:txBody>
      </p:sp>
      <p:sp>
        <p:nvSpPr>
          <p:cNvPr id="12" name="object 12"/>
          <p:cNvSpPr/>
          <p:nvPr/>
        </p:nvSpPr>
        <p:spPr>
          <a:xfrm>
            <a:off x="4225416" y="4048291"/>
            <a:ext cx="90805" cy="205740"/>
          </a:xfrm>
          <a:custGeom>
            <a:avLst/>
            <a:gdLst/>
            <a:ahLst/>
            <a:cxnLst/>
            <a:rect l="l" t="t" r="r" b="b"/>
            <a:pathLst>
              <a:path w="90804" h="205739">
                <a:moveTo>
                  <a:pt x="90624" y="205424"/>
                </a:moveTo>
                <a:lnTo>
                  <a:pt x="0" y="0"/>
                </a:lnTo>
              </a:path>
            </a:pathLst>
          </a:custGeom>
          <a:ln w="9524">
            <a:solidFill>
              <a:srgbClr val="FF0000"/>
            </a:solidFill>
          </a:ln>
        </p:spPr>
        <p:txBody>
          <a:bodyPr wrap="square" lIns="0" tIns="0" rIns="0" bIns="0" rtlCol="0"/>
          <a:lstStyle/>
          <a:p>
            <a:endParaRPr/>
          </a:p>
        </p:txBody>
      </p:sp>
      <p:sp>
        <p:nvSpPr>
          <p:cNvPr id="13" name="object 13"/>
          <p:cNvSpPr/>
          <p:nvPr/>
        </p:nvSpPr>
        <p:spPr>
          <a:xfrm>
            <a:off x="4207966" y="4008766"/>
            <a:ext cx="32384" cy="46355"/>
          </a:xfrm>
          <a:custGeom>
            <a:avLst/>
            <a:gdLst/>
            <a:ahLst/>
            <a:cxnLst/>
            <a:rect l="l" t="t" r="r" b="b"/>
            <a:pathLst>
              <a:path w="32385" h="46354">
                <a:moveTo>
                  <a:pt x="31849" y="33174"/>
                </a:moveTo>
                <a:lnTo>
                  <a:pt x="0" y="0"/>
                </a:lnTo>
                <a:lnTo>
                  <a:pt x="3049" y="45874"/>
                </a:lnTo>
                <a:lnTo>
                  <a:pt x="31849" y="33174"/>
                </a:lnTo>
                <a:close/>
              </a:path>
            </a:pathLst>
          </a:custGeom>
          <a:ln w="9524">
            <a:solidFill>
              <a:srgbClr val="FF0000"/>
            </a:solidFill>
          </a:ln>
        </p:spPr>
        <p:txBody>
          <a:bodyPr wrap="square" lIns="0" tIns="0" rIns="0" bIns="0" rtlCol="0"/>
          <a:lstStyle/>
          <a:p>
            <a:endParaRPr/>
          </a:p>
        </p:txBody>
      </p:sp>
      <p:sp>
        <p:nvSpPr>
          <p:cNvPr id="14" name="object 14"/>
          <p:cNvSpPr/>
          <p:nvPr/>
        </p:nvSpPr>
        <p:spPr>
          <a:xfrm>
            <a:off x="6993811" y="3512542"/>
            <a:ext cx="386715" cy="220979"/>
          </a:xfrm>
          <a:custGeom>
            <a:avLst/>
            <a:gdLst/>
            <a:ahLst/>
            <a:cxnLst/>
            <a:rect l="l" t="t" r="r" b="b"/>
            <a:pathLst>
              <a:path w="386715" h="220979">
                <a:moveTo>
                  <a:pt x="0" y="0"/>
                </a:moveTo>
                <a:lnTo>
                  <a:pt x="386699" y="0"/>
                </a:lnTo>
                <a:lnTo>
                  <a:pt x="386699" y="220499"/>
                </a:lnTo>
                <a:lnTo>
                  <a:pt x="0" y="220499"/>
                </a:lnTo>
                <a:lnTo>
                  <a:pt x="0" y="0"/>
                </a:lnTo>
                <a:close/>
              </a:path>
            </a:pathLst>
          </a:custGeom>
          <a:ln w="19049">
            <a:solidFill>
              <a:srgbClr val="FF0000"/>
            </a:solidFill>
          </a:ln>
        </p:spPr>
        <p:txBody>
          <a:bodyPr wrap="square" lIns="0" tIns="0" rIns="0" bIns="0" rtlCol="0"/>
          <a:lstStyle/>
          <a:p>
            <a:endParaRPr/>
          </a:p>
        </p:txBody>
      </p:sp>
      <p:sp>
        <p:nvSpPr>
          <p:cNvPr id="16" name="Slide Number Placeholder 15">
            <a:extLst>
              <a:ext uri="{FF2B5EF4-FFF2-40B4-BE49-F238E27FC236}">
                <a16:creationId xmlns:a16="http://schemas.microsoft.com/office/drawing/2014/main" id="{F71DA185-0B81-31DD-4FB1-F176956555AF}"/>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77</a:t>
            </a:fld>
            <a:endParaRPr lang="en-US" altLang="zh-CN" spc="-5" dirty="0"/>
          </a:p>
        </p:txBody>
      </p:sp>
      <p:sp>
        <p:nvSpPr>
          <p:cNvPr id="2" name="Slide Number Placeholder 1">
            <a:extLst>
              <a:ext uri="{FF2B5EF4-FFF2-40B4-BE49-F238E27FC236}">
                <a16:creationId xmlns:a16="http://schemas.microsoft.com/office/drawing/2014/main" id="{9C13ECEE-272E-4C0B-3BD1-2CAC9554F3B3}"/>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77</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311700" y="-107517"/>
            <a:ext cx="8520600" cy="637848"/>
          </a:xfrm>
          <a:prstGeom prst="rect">
            <a:avLst/>
          </a:prstGeom>
        </p:spPr>
        <p:txBody>
          <a:bodyPr vert="horz" wrap="square" lIns="0" tIns="265919" rIns="0" bIns="0" rtlCol="0">
            <a:spAutoFit/>
          </a:bodyPr>
          <a:lstStyle/>
          <a:p>
            <a:pPr marL="2713990">
              <a:lnSpc>
                <a:spcPct val="100000"/>
              </a:lnSpc>
            </a:pPr>
            <a:r>
              <a:rPr sz="2400" spc="-5" dirty="0">
                <a:solidFill>
                  <a:schemeClr val="bg2"/>
                </a:solidFill>
              </a:rPr>
              <a:t>Patterns in backward</a:t>
            </a:r>
            <a:r>
              <a:rPr sz="2400" spc="-10" dirty="0">
                <a:solidFill>
                  <a:schemeClr val="bg2"/>
                </a:solidFill>
              </a:rPr>
              <a:t> </a:t>
            </a:r>
            <a:r>
              <a:rPr sz="2400" spc="-5" dirty="0">
                <a:solidFill>
                  <a:schemeClr val="bg2"/>
                </a:solidFill>
              </a:rPr>
              <a:t>flow</a:t>
            </a:r>
            <a:endParaRPr sz="2400" dirty="0">
              <a:solidFill>
                <a:schemeClr val="bg2"/>
              </a:solidFill>
            </a:endParaRPr>
          </a:p>
        </p:txBody>
      </p:sp>
      <p:sp>
        <p:nvSpPr>
          <p:cNvPr id="5" name="object 5"/>
          <p:cNvSpPr/>
          <p:nvPr/>
        </p:nvSpPr>
        <p:spPr>
          <a:xfrm>
            <a:off x="3810011" y="1052672"/>
            <a:ext cx="5257789" cy="3143243"/>
          </a:xfrm>
          <a:prstGeom prst="rect">
            <a:avLst/>
          </a:prstGeom>
          <a:blipFill>
            <a:blip r:embed="rId3" cstate="print"/>
            <a:stretch>
              <a:fillRect/>
            </a:stretch>
          </a:blipFill>
        </p:spPr>
        <p:txBody>
          <a:bodyPr wrap="square" lIns="0" tIns="0" rIns="0" bIns="0" rtlCol="0"/>
          <a:lstStyle/>
          <a:p>
            <a:endParaRPr/>
          </a:p>
        </p:txBody>
      </p:sp>
      <p:graphicFrame>
        <p:nvGraphicFramePr>
          <p:cNvPr id="11" name="Table 10">
            <a:extLst>
              <a:ext uri="{FF2B5EF4-FFF2-40B4-BE49-F238E27FC236}">
                <a16:creationId xmlns:a16="http://schemas.microsoft.com/office/drawing/2014/main" id="{76E77F2D-079A-B25E-3488-A861F180C4B0}"/>
              </a:ext>
            </a:extLst>
          </p:cNvPr>
          <p:cNvGraphicFramePr>
            <a:graphicFrameLocks noGrp="1"/>
          </p:cNvGraphicFramePr>
          <p:nvPr>
            <p:extLst>
              <p:ext uri="{D42A27DB-BD31-4B8C-83A1-F6EECF244321}">
                <p14:modId xmlns:p14="http://schemas.microsoft.com/office/powerpoint/2010/main" val="3473694060"/>
              </p:ext>
            </p:extLst>
          </p:nvPr>
        </p:nvGraphicFramePr>
        <p:xfrm>
          <a:off x="76200" y="1077362"/>
          <a:ext cx="3818744" cy="3083264"/>
        </p:xfrm>
        <a:graphic>
          <a:graphicData uri="http://schemas.openxmlformats.org/drawingml/2006/table">
            <a:tbl>
              <a:tblPr/>
              <a:tblGrid>
                <a:gridCol w="549442">
                  <a:extLst>
                    <a:ext uri="{9D8B030D-6E8A-4147-A177-3AD203B41FA5}">
                      <a16:colId xmlns:a16="http://schemas.microsoft.com/office/drawing/2014/main" val="2592572516"/>
                    </a:ext>
                  </a:extLst>
                </a:gridCol>
                <a:gridCol w="698287">
                  <a:extLst>
                    <a:ext uri="{9D8B030D-6E8A-4147-A177-3AD203B41FA5}">
                      <a16:colId xmlns:a16="http://schemas.microsoft.com/office/drawing/2014/main" val="488765733"/>
                    </a:ext>
                  </a:extLst>
                </a:gridCol>
                <a:gridCol w="948386">
                  <a:extLst>
                    <a:ext uri="{9D8B030D-6E8A-4147-A177-3AD203B41FA5}">
                      <a16:colId xmlns:a16="http://schemas.microsoft.com/office/drawing/2014/main" val="1170564978"/>
                    </a:ext>
                  </a:extLst>
                </a:gridCol>
                <a:gridCol w="1622629">
                  <a:extLst>
                    <a:ext uri="{9D8B030D-6E8A-4147-A177-3AD203B41FA5}">
                      <a16:colId xmlns:a16="http://schemas.microsoft.com/office/drawing/2014/main" val="2311781867"/>
                    </a:ext>
                  </a:extLst>
                </a:gridCol>
              </a:tblGrid>
              <a:tr h="278679">
                <a:tc>
                  <a:txBody>
                    <a:bodyPr/>
                    <a:lstStyle/>
                    <a:p>
                      <a:pPr algn="l">
                        <a:buNone/>
                      </a:pPr>
                      <a:r>
                        <a:rPr lang="nl-NL" sz="1400" b="1">
                          <a:solidFill>
                            <a:schemeClr val="bg2"/>
                          </a:solidFill>
                          <a:effectLst/>
                        </a:rPr>
                        <a:t>Gate</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l">
                        <a:buNone/>
                      </a:pPr>
                      <a:r>
                        <a:rPr lang="nl-NL" sz="1400" b="1" dirty="0">
                          <a:solidFill>
                            <a:schemeClr val="bg2"/>
                          </a:solidFill>
                          <a:effectLst/>
                        </a:rPr>
                        <a:t>Behavior</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l">
                        <a:buNone/>
                      </a:pPr>
                      <a:r>
                        <a:rPr lang="nl-NL" sz="1400" b="1" dirty="0">
                          <a:solidFill>
                            <a:schemeClr val="bg2"/>
                          </a:solidFill>
                          <a:effectLst/>
                        </a:rPr>
                        <a:t>Local gradient</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algn="l">
                        <a:buNone/>
                      </a:pPr>
                      <a:r>
                        <a:rPr lang="nl-NL" sz="1400" b="1" dirty="0">
                          <a:solidFill>
                            <a:schemeClr val="bg2"/>
                          </a:solidFill>
                          <a:effectLst/>
                        </a:rPr>
                        <a:t>Backward behavior</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970216667"/>
                  </a:ext>
                </a:extLst>
              </a:tr>
              <a:tr h="633255">
                <a:tc>
                  <a:txBody>
                    <a:bodyPr/>
                    <a:lstStyle/>
                    <a:p>
                      <a:pPr algn="l">
                        <a:buNone/>
                      </a:pPr>
                      <a:r>
                        <a:rPr lang="nl-NL" sz="1400" b="1" dirty="0">
                          <a:solidFill>
                            <a:schemeClr val="bg2"/>
                          </a:solidFill>
                          <a:effectLst/>
                        </a:rPr>
                        <a:t>add</a:t>
                      </a:r>
                      <a:endParaRPr lang="nl-NL" sz="1400" dirty="0">
                        <a:solidFill>
                          <a:schemeClr val="bg2"/>
                        </a:solidFill>
                        <a:effectLst/>
                      </a:endParaRP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nl-NL" sz="1000" dirty="0">
                          <a:solidFill>
                            <a:schemeClr val="bg2"/>
                          </a:solidFill>
                          <a:effectLst/>
                        </a:rPr>
                        <a:t>distributor</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nl-NL" sz="1400" dirty="0">
                          <a:solidFill>
                            <a:schemeClr val="bg2"/>
                          </a:solidFill>
                          <a:effectLst/>
                        </a:rPr>
                        <a:t>1 to every input</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400" dirty="0">
                          <a:solidFill>
                            <a:schemeClr val="bg2"/>
                          </a:solidFill>
                          <a:effectLst/>
                        </a:rPr>
                        <a:t>copies upstream gradient to all inputs unchanged</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2414235494"/>
                  </a:ext>
                </a:extLst>
              </a:tr>
              <a:tr h="633255">
                <a:tc>
                  <a:txBody>
                    <a:bodyPr/>
                    <a:lstStyle/>
                    <a:p>
                      <a:pPr algn="l">
                        <a:buNone/>
                      </a:pPr>
                      <a:r>
                        <a:rPr lang="nl-NL" sz="1400" b="1">
                          <a:solidFill>
                            <a:schemeClr val="bg2"/>
                          </a:solidFill>
                          <a:effectLst/>
                        </a:rPr>
                        <a:t>max</a:t>
                      </a:r>
                      <a:endParaRPr lang="nl-NL" sz="1400">
                        <a:solidFill>
                          <a:schemeClr val="bg2"/>
                        </a:solidFill>
                        <a:effectLst/>
                      </a:endParaRP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nl-NL" sz="1200" dirty="0">
                          <a:solidFill>
                            <a:schemeClr val="bg2"/>
                          </a:solidFill>
                          <a:effectLst/>
                        </a:rPr>
                        <a:t>router</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400">
                          <a:solidFill>
                            <a:schemeClr val="bg2"/>
                          </a:solidFill>
                          <a:effectLst/>
                        </a:rPr>
                        <a:t>1 to the largest, 0 to the rest</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400" dirty="0">
                          <a:solidFill>
                            <a:schemeClr val="bg2"/>
                          </a:solidFill>
                          <a:effectLst/>
                        </a:rPr>
                        <a:t>routes the whole gradient to the larger input (winner) only</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051853757"/>
                  </a:ext>
                </a:extLst>
              </a:tr>
              <a:tr h="633255">
                <a:tc>
                  <a:txBody>
                    <a:bodyPr/>
                    <a:lstStyle/>
                    <a:p>
                      <a:pPr algn="l">
                        <a:buNone/>
                      </a:pPr>
                      <a:r>
                        <a:rPr lang="nl-NL" sz="1400" b="1">
                          <a:solidFill>
                            <a:schemeClr val="bg2"/>
                          </a:solidFill>
                          <a:effectLst/>
                        </a:rPr>
                        <a:t>mul</a:t>
                      </a:r>
                      <a:endParaRPr lang="nl-NL" sz="1400">
                        <a:solidFill>
                          <a:schemeClr val="bg2"/>
                        </a:solidFill>
                        <a:effectLst/>
                      </a:endParaRP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nl-NL" sz="1200" dirty="0">
                          <a:solidFill>
                            <a:schemeClr val="bg2"/>
                          </a:solidFill>
                          <a:effectLst/>
                        </a:rPr>
                        <a:t>switcher</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nl-NL" sz="1400" dirty="0">
                          <a:solidFill>
                            <a:schemeClr val="bg2"/>
                          </a:solidFill>
                          <a:effectLst/>
                        </a:rPr>
                        <a:t>the </a:t>
                      </a:r>
                      <a:r>
                        <a:rPr lang="nl-NL" sz="1400" i="1" dirty="0">
                          <a:solidFill>
                            <a:schemeClr val="bg2"/>
                          </a:solidFill>
                          <a:effectLst/>
                        </a:rPr>
                        <a:t>other</a:t>
                      </a:r>
                      <a:r>
                        <a:rPr lang="nl-NL" sz="1400" dirty="0">
                          <a:solidFill>
                            <a:schemeClr val="bg2"/>
                          </a:solidFill>
                          <a:effectLst/>
                        </a:rPr>
                        <a:t> input's value</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tc>
                  <a:txBody>
                    <a:bodyPr/>
                    <a:lstStyle/>
                    <a:p>
                      <a:pPr algn="l">
                        <a:buNone/>
                      </a:pPr>
                      <a:r>
                        <a:rPr lang="en-US" sz="1400" dirty="0">
                          <a:solidFill>
                            <a:schemeClr val="bg2"/>
                          </a:solidFill>
                          <a:effectLst/>
                        </a:rPr>
                        <a:t>each input gets upstream gradient × the other input</a:t>
                      </a:r>
                    </a:p>
                  </a:txBody>
                  <a:tcPr marL="65368" marR="65368" marT="65368" marB="65368" anchor="ct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noFill/>
                  </a:tcPr>
                </a:tc>
                <a:extLst>
                  <a:ext uri="{0D108BD9-81ED-4DB2-BD59-A6C34878D82A}">
                    <a16:rowId xmlns:a16="http://schemas.microsoft.com/office/drawing/2014/main" val="3650431926"/>
                  </a:ext>
                </a:extLst>
              </a:tr>
            </a:tbl>
          </a:graphicData>
        </a:graphic>
      </p:graphicFrame>
      <p:sp>
        <p:nvSpPr>
          <p:cNvPr id="13" name="TextBox 12">
            <a:extLst>
              <a:ext uri="{FF2B5EF4-FFF2-40B4-BE49-F238E27FC236}">
                <a16:creationId xmlns:a16="http://schemas.microsoft.com/office/drawing/2014/main" id="{229B97B2-3ABF-091C-88A5-722613499F7B}"/>
              </a:ext>
            </a:extLst>
          </p:cNvPr>
          <p:cNvSpPr txBox="1"/>
          <p:nvPr/>
        </p:nvSpPr>
        <p:spPr>
          <a:xfrm>
            <a:off x="6248400" y="2800350"/>
            <a:ext cx="713874" cy="400110"/>
          </a:xfrm>
          <a:prstGeom prst="rect">
            <a:avLst/>
          </a:prstGeom>
          <a:noFill/>
        </p:spPr>
        <p:txBody>
          <a:bodyPr wrap="square">
            <a:spAutoFit/>
          </a:bodyPr>
          <a:lstStyle/>
          <a:p>
            <a:pPr algn="l">
              <a:buNone/>
            </a:pPr>
            <a:r>
              <a:rPr lang="nl-NL" altLang="zh-CN" sz="2000" b="1" dirty="0">
                <a:effectLst/>
              </a:rPr>
              <a:t>add</a:t>
            </a:r>
            <a:endParaRPr lang="nl-NL" altLang="zh-CN" sz="2000" dirty="0">
              <a:effectLst/>
            </a:endParaRPr>
          </a:p>
        </p:txBody>
      </p:sp>
      <p:sp>
        <p:nvSpPr>
          <p:cNvPr id="14" name="TextBox 13">
            <a:extLst>
              <a:ext uri="{FF2B5EF4-FFF2-40B4-BE49-F238E27FC236}">
                <a16:creationId xmlns:a16="http://schemas.microsoft.com/office/drawing/2014/main" id="{1008F8F4-50EA-C1F2-945C-A256E415C5D4}"/>
              </a:ext>
            </a:extLst>
          </p:cNvPr>
          <p:cNvSpPr txBox="1"/>
          <p:nvPr/>
        </p:nvSpPr>
        <p:spPr>
          <a:xfrm>
            <a:off x="4794354" y="1950462"/>
            <a:ext cx="658200" cy="400110"/>
          </a:xfrm>
          <a:prstGeom prst="rect">
            <a:avLst/>
          </a:prstGeom>
          <a:noFill/>
        </p:spPr>
        <p:txBody>
          <a:bodyPr wrap="square">
            <a:spAutoFit/>
          </a:bodyPr>
          <a:lstStyle/>
          <a:p>
            <a:pPr algn="l">
              <a:buNone/>
            </a:pPr>
            <a:r>
              <a:rPr lang="nl-NL" altLang="zh-CN" sz="2000" b="1" dirty="0">
                <a:effectLst/>
              </a:rPr>
              <a:t>mul</a:t>
            </a:r>
            <a:endParaRPr lang="nl-NL" altLang="zh-CN" sz="2000" dirty="0">
              <a:effectLst/>
            </a:endParaRPr>
          </a:p>
        </p:txBody>
      </p:sp>
      <p:sp>
        <p:nvSpPr>
          <p:cNvPr id="15" name="TextBox 14">
            <a:extLst>
              <a:ext uri="{FF2B5EF4-FFF2-40B4-BE49-F238E27FC236}">
                <a16:creationId xmlns:a16="http://schemas.microsoft.com/office/drawing/2014/main" id="{8C33CF80-6B13-D3D9-43CF-CD1D6F2599B9}"/>
              </a:ext>
            </a:extLst>
          </p:cNvPr>
          <p:cNvSpPr txBox="1"/>
          <p:nvPr/>
        </p:nvSpPr>
        <p:spPr>
          <a:xfrm>
            <a:off x="4794353" y="3604450"/>
            <a:ext cx="732151" cy="400110"/>
          </a:xfrm>
          <a:prstGeom prst="rect">
            <a:avLst/>
          </a:prstGeom>
          <a:noFill/>
        </p:spPr>
        <p:txBody>
          <a:bodyPr wrap="square">
            <a:spAutoFit/>
          </a:bodyPr>
          <a:lstStyle/>
          <a:p>
            <a:pPr algn="l">
              <a:buNone/>
            </a:pPr>
            <a:r>
              <a:rPr lang="nl-NL" altLang="zh-CN" sz="2000" b="1" dirty="0">
                <a:effectLst/>
              </a:rPr>
              <a:t>max</a:t>
            </a:r>
            <a:endParaRPr lang="nl-NL" altLang="zh-CN" sz="2000" dirty="0">
              <a:effectLst/>
            </a:endParaRPr>
          </a:p>
        </p:txBody>
      </p:sp>
      <p:sp>
        <p:nvSpPr>
          <p:cNvPr id="6" name="Slide Number Placeholder 5">
            <a:extLst>
              <a:ext uri="{FF2B5EF4-FFF2-40B4-BE49-F238E27FC236}">
                <a16:creationId xmlns:a16="http://schemas.microsoft.com/office/drawing/2014/main" id="{DC4C30B4-0282-B64F-1BA3-51A08F9D5B3D}"/>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78</a:t>
            </a:fld>
            <a:endParaRPr lang="en-US" altLang="zh-CN" spc="-5" dirty="0"/>
          </a:p>
        </p:txBody>
      </p:sp>
      <p:sp>
        <p:nvSpPr>
          <p:cNvPr id="2" name="Slide Number Placeholder 1">
            <a:extLst>
              <a:ext uri="{FF2B5EF4-FFF2-40B4-BE49-F238E27FC236}">
                <a16:creationId xmlns:a16="http://schemas.microsoft.com/office/drawing/2014/main" id="{E9A0A4B1-8940-A657-0C38-D2F7940D8C2B}"/>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78</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2508552" y="106744"/>
            <a:ext cx="4411898" cy="449226"/>
          </a:xfrm>
          <a:prstGeom prst="rect">
            <a:avLst/>
          </a:prstGeom>
        </p:spPr>
        <p:txBody>
          <a:bodyPr vert="horz" wrap="square" lIns="0" tIns="79121" rIns="0" bIns="0" rtlCol="0">
            <a:spAutoFit/>
          </a:bodyPr>
          <a:lstStyle/>
          <a:p>
            <a:pPr marL="126364">
              <a:lnSpc>
                <a:spcPct val="100000"/>
              </a:lnSpc>
            </a:pPr>
            <a:r>
              <a:rPr sz="2400" spc="-5" dirty="0">
                <a:solidFill>
                  <a:schemeClr val="bg2"/>
                </a:solidFill>
              </a:rPr>
              <a:t>Gradients add</a:t>
            </a:r>
            <a:r>
              <a:rPr lang="en-US" sz="2400" spc="-5" dirty="0">
                <a:solidFill>
                  <a:schemeClr val="bg2"/>
                </a:solidFill>
              </a:rPr>
              <a:t> </a:t>
            </a:r>
            <a:r>
              <a:rPr lang="en-US" altLang="zh-CN" sz="2400" spc="-5" dirty="0">
                <a:solidFill>
                  <a:schemeClr val="bg2"/>
                </a:solidFill>
              </a:rPr>
              <a:t>up</a:t>
            </a:r>
            <a:r>
              <a:rPr sz="2400" spc="-5" dirty="0">
                <a:solidFill>
                  <a:schemeClr val="bg2"/>
                </a:solidFill>
              </a:rPr>
              <a:t> at</a:t>
            </a:r>
            <a:r>
              <a:rPr sz="2400" spc="-10" dirty="0">
                <a:solidFill>
                  <a:schemeClr val="bg2"/>
                </a:solidFill>
              </a:rPr>
              <a:t> </a:t>
            </a:r>
            <a:r>
              <a:rPr sz="2400" spc="-5" dirty="0">
                <a:solidFill>
                  <a:schemeClr val="bg2"/>
                </a:solidFill>
              </a:rPr>
              <a:t>branches</a:t>
            </a:r>
            <a:endParaRPr sz="2400" dirty="0">
              <a:solidFill>
                <a:schemeClr val="bg2"/>
              </a:solidFill>
            </a:endParaRPr>
          </a:p>
        </p:txBody>
      </p:sp>
      <p:sp>
        <p:nvSpPr>
          <p:cNvPr id="5" name="object 5"/>
          <p:cNvSpPr/>
          <p:nvPr/>
        </p:nvSpPr>
        <p:spPr>
          <a:xfrm>
            <a:off x="2909919" y="1826696"/>
            <a:ext cx="863600" cy="863600"/>
          </a:xfrm>
          <a:custGeom>
            <a:avLst/>
            <a:gdLst/>
            <a:ahLst/>
            <a:cxnLst/>
            <a:rect l="l" t="t" r="r" b="b"/>
            <a:pathLst>
              <a:path w="863600" h="863600">
                <a:moveTo>
                  <a:pt x="0" y="431549"/>
                </a:moveTo>
                <a:lnTo>
                  <a:pt x="2532" y="384527"/>
                </a:lnTo>
                <a:lnTo>
                  <a:pt x="9953" y="338972"/>
                </a:lnTo>
                <a:lnTo>
                  <a:pt x="21999" y="295146"/>
                </a:lnTo>
                <a:lnTo>
                  <a:pt x="38408" y="253314"/>
                </a:lnTo>
                <a:lnTo>
                  <a:pt x="58916" y="213738"/>
                </a:lnTo>
                <a:lnTo>
                  <a:pt x="83260" y="176682"/>
                </a:lnTo>
                <a:lnTo>
                  <a:pt x="111177" y="142408"/>
                </a:lnTo>
                <a:lnTo>
                  <a:pt x="142403" y="111181"/>
                </a:lnTo>
                <a:lnTo>
                  <a:pt x="176676" y="83264"/>
                </a:lnTo>
                <a:lnTo>
                  <a:pt x="213732" y="58919"/>
                </a:lnTo>
                <a:lnTo>
                  <a:pt x="253308" y="38410"/>
                </a:lnTo>
                <a:lnTo>
                  <a:pt x="295141" y="22000"/>
                </a:lnTo>
                <a:lnTo>
                  <a:pt x="338968" y="9953"/>
                </a:lnTo>
                <a:lnTo>
                  <a:pt x="384525" y="2532"/>
                </a:lnTo>
                <a:lnTo>
                  <a:pt x="431549" y="0"/>
                </a:lnTo>
                <a:lnTo>
                  <a:pt x="480242" y="2754"/>
                </a:lnTo>
                <a:lnTo>
                  <a:pt x="527940" y="10901"/>
                </a:lnTo>
                <a:lnTo>
                  <a:pt x="574219" y="24265"/>
                </a:lnTo>
                <a:lnTo>
                  <a:pt x="618658" y="42672"/>
                </a:lnTo>
                <a:lnTo>
                  <a:pt x="660832" y="65946"/>
                </a:lnTo>
                <a:lnTo>
                  <a:pt x="700320" y="93913"/>
                </a:lnTo>
                <a:lnTo>
                  <a:pt x="736698" y="126397"/>
                </a:lnTo>
                <a:lnTo>
                  <a:pt x="769180" y="162777"/>
                </a:lnTo>
                <a:lnTo>
                  <a:pt x="797147" y="202265"/>
                </a:lnTo>
                <a:lnTo>
                  <a:pt x="820421" y="244439"/>
                </a:lnTo>
                <a:lnTo>
                  <a:pt x="838829" y="288877"/>
                </a:lnTo>
                <a:lnTo>
                  <a:pt x="852195" y="335156"/>
                </a:lnTo>
                <a:lnTo>
                  <a:pt x="860343" y="382854"/>
                </a:lnTo>
                <a:lnTo>
                  <a:pt x="863098" y="431549"/>
                </a:lnTo>
                <a:lnTo>
                  <a:pt x="860566" y="478570"/>
                </a:lnTo>
                <a:lnTo>
                  <a:pt x="853145" y="524126"/>
                </a:lnTo>
                <a:lnTo>
                  <a:pt x="841098" y="567951"/>
                </a:lnTo>
                <a:lnTo>
                  <a:pt x="824689" y="609783"/>
                </a:lnTo>
                <a:lnTo>
                  <a:pt x="804181" y="649359"/>
                </a:lnTo>
                <a:lnTo>
                  <a:pt x="779837" y="686416"/>
                </a:lnTo>
                <a:lnTo>
                  <a:pt x="751920" y="720689"/>
                </a:lnTo>
                <a:lnTo>
                  <a:pt x="720694" y="751916"/>
                </a:lnTo>
                <a:lnTo>
                  <a:pt x="686421" y="779834"/>
                </a:lnTo>
                <a:lnTo>
                  <a:pt x="649365" y="804178"/>
                </a:lnTo>
                <a:lnTo>
                  <a:pt x="609789" y="824687"/>
                </a:lnTo>
                <a:lnTo>
                  <a:pt x="567956" y="841097"/>
                </a:lnTo>
                <a:lnTo>
                  <a:pt x="524130" y="853144"/>
                </a:lnTo>
                <a:lnTo>
                  <a:pt x="478573" y="860565"/>
                </a:lnTo>
                <a:lnTo>
                  <a:pt x="431549" y="863098"/>
                </a:lnTo>
                <a:lnTo>
                  <a:pt x="384525" y="860565"/>
                </a:lnTo>
                <a:lnTo>
                  <a:pt x="338968" y="853144"/>
                </a:lnTo>
                <a:lnTo>
                  <a:pt x="295141" y="841097"/>
                </a:lnTo>
                <a:lnTo>
                  <a:pt x="253308" y="824687"/>
                </a:lnTo>
                <a:lnTo>
                  <a:pt x="213732" y="804178"/>
                </a:lnTo>
                <a:lnTo>
                  <a:pt x="176676" y="779834"/>
                </a:lnTo>
                <a:lnTo>
                  <a:pt x="142403" y="751916"/>
                </a:lnTo>
                <a:lnTo>
                  <a:pt x="111177" y="720689"/>
                </a:lnTo>
                <a:lnTo>
                  <a:pt x="83260" y="686416"/>
                </a:lnTo>
                <a:lnTo>
                  <a:pt x="58916" y="649359"/>
                </a:lnTo>
                <a:lnTo>
                  <a:pt x="38408" y="609783"/>
                </a:lnTo>
                <a:lnTo>
                  <a:pt x="21999" y="567951"/>
                </a:lnTo>
                <a:lnTo>
                  <a:pt x="9953" y="524126"/>
                </a:lnTo>
                <a:lnTo>
                  <a:pt x="2532" y="478570"/>
                </a:lnTo>
                <a:lnTo>
                  <a:pt x="0" y="431549"/>
                </a:lnTo>
                <a:close/>
              </a:path>
            </a:pathLst>
          </a:custGeom>
          <a:ln w="28574">
            <a:solidFill>
              <a:srgbClr val="000000"/>
            </a:solidFill>
          </a:ln>
        </p:spPr>
        <p:txBody>
          <a:bodyPr wrap="square" lIns="0" tIns="0" rIns="0" bIns="0" rtlCol="0"/>
          <a:lstStyle/>
          <a:p>
            <a:endParaRPr/>
          </a:p>
        </p:txBody>
      </p:sp>
      <p:sp>
        <p:nvSpPr>
          <p:cNvPr id="6" name="object 6"/>
          <p:cNvSpPr/>
          <p:nvPr/>
        </p:nvSpPr>
        <p:spPr>
          <a:xfrm>
            <a:off x="3750642" y="1302719"/>
            <a:ext cx="1527175" cy="807085"/>
          </a:xfrm>
          <a:custGeom>
            <a:avLst/>
            <a:gdLst/>
            <a:ahLst/>
            <a:cxnLst/>
            <a:rect l="l" t="t" r="r" b="b"/>
            <a:pathLst>
              <a:path w="1527175" h="807085">
                <a:moveTo>
                  <a:pt x="0" y="806700"/>
                </a:moveTo>
                <a:lnTo>
                  <a:pt x="1526871" y="0"/>
                </a:lnTo>
              </a:path>
            </a:pathLst>
          </a:custGeom>
          <a:ln w="9524">
            <a:solidFill>
              <a:srgbClr val="38751C"/>
            </a:solidFill>
          </a:ln>
        </p:spPr>
        <p:txBody>
          <a:bodyPr wrap="square" lIns="0" tIns="0" rIns="0" bIns="0" rtlCol="0"/>
          <a:lstStyle/>
          <a:p>
            <a:endParaRPr/>
          </a:p>
        </p:txBody>
      </p:sp>
      <p:sp>
        <p:nvSpPr>
          <p:cNvPr id="7" name="object 7"/>
          <p:cNvSpPr/>
          <p:nvPr/>
        </p:nvSpPr>
        <p:spPr>
          <a:xfrm>
            <a:off x="5270164" y="1282527"/>
            <a:ext cx="45720" cy="34290"/>
          </a:xfrm>
          <a:custGeom>
            <a:avLst/>
            <a:gdLst/>
            <a:ahLst/>
            <a:cxnLst/>
            <a:rect l="l" t="t" r="r" b="b"/>
            <a:pathLst>
              <a:path w="45720" h="34290">
                <a:moveTo>
                  <a:pt x="14699" y="34102"/>
                </a:moveTo>
                <a:lnTo>
                  <a:pt x="45574" y="0"/>
                </a:lnTo>
                <a:lnTo>
                  <a:pt x="0" y="6282"/>
                </a:lnTo>
                <a:lnTo>
                  <a:pt x="14699" y="34102"/>
                </a:lnTo>
                <a:close/>
              </a:path>
            </a:pathLst>
          </a:custGeom>
          <a:ln w="9524">
            <a:solidFill>
              <a:srgbClr val="38751C"/>
            </a:solidFill>
          </a:ln>
        </p:spPr>
        <p:txBody>
          <a:bodyPr wrap="square" lIns="0" tIns="0" rIns="0" bIns="0" rtlCol="0"/>
          <a:lstStyle/>
          <a:p>
            <a:endParaRPr/>
          </a:p>
        </p:txBody>
      </p:sp>
      <p:sp>
        <p:nvSpPr>
          <p:cNvPr id="8" name="object 8"/>
          <p:cNvSpPr/>
          <p:nvPr/>
        </p:nvSpPr>
        <p:spPr>
          <a:xfrm>
            <a:off x="5328039" y="848198"/>
            <a:ext cx="863600" cy="863600"/>
          </a:xfrm>
          <a:custGeom>
            <a:avLst/>
            <a:gdLst/>
            <a:ahLst/>
            <a:cxnLst/>
            <a:rect l="l" t="t" r="r" b="b"/>
            <a:pathLst>
              <a:path w="863600" h="863600">
                <a:moveTo>
                  <a:pt x="0" y="431549"/>
                </a:moveTo>
                <a:lnTo>
                  <a:pt x="2532" y="384527"/>
                </a:lnTo>
                <a:lnTo>
                  <a:pt x="9953" y="338972"/>
                </a:lnTo>
                <a:lnTo>
                  <a:pt x="21999" y="295146"/>
                </a:lnTo>
                <a:lnTo>
                  <a:pt x="38408" y="253314"/>
                </a:lnTo>
                <a:lnTo>
                  <a:pt x="58916" y="213738"/>
                </a:lnTo>
                <a:lnTo>
                  <a:pt x="83260" y="176682"/>
                </a:lnTo>
                <a:lnTo>
                  <a:pt x="111177" y="142408"/>
                </a:lnTo>
                <a:lnTo>
                  <a:pt x="142403" y="111181"/>
                </a:lnTo>
                <a:lnTo>
                  <a:pt x="176676" y="83264"/>
                </a:lnTo>
                <a:lnTo>
                  <a:pt x="213732" y="58919"/>
                </a:lnTo>
                <a:lnTo>
                  <a:pt x="253308" y="38410"/>
                </a:lnTo>
                <a:lnTo>
                  <a:pt x="295141" y="22000"/>
                </a:lnTo>
                <a:lnTo>
                  <a:pt x="338968" y="9953"/>
                </a:lnTo>
                <a:lnTo>
                  <a:pt x="384525" y="2532"/>
                </a:lnTo>
                <a:lnTo>
                  <a:pt x="431549" y="0"/>
                </a:lnTo>
                <a:lnTo>
                  <a:pt x="480242" y="2754"/>
                </a:lnTo>
                <a:lnTo>
                  <a:pt x="527940" y="10901"/>
                </a:lnTo>
                <a:lnTo>
                  <a:pt x="574219" y="24265"/>
                </a:lnTo>
                <a:lnTo>
                  <a:pt x="618658" y="42672"/>
                </a:lnTo>
                <a:lnTo>
                  <a:pt x="660832" y="65946"/>
                </a:lnTo>
                <a:lnTo>
                  <a:pt x="700320" y="93913"/>
                </a:lnTo>
                <a:lnTo>
                  <a:pt x="736698" y="126397"/>
                </a:lnTo>
                <a:lnTo>
                  <a:pt x="769180" y="162777"/>
                </a:lnTo>
                <a:lnTo>
                  <a:pt x="797147" y="202265"/>
                </a:lnTo>
                <a:lnTo>
                  <a:pt x="820421" y="244439"/>
                </a:lnTo>
                <a:lnTo>
                  <a:pt x="838829" y="288877"/>
                </a:lnTo>
                <a:lnTo>
                  <a:pt x="852195" y="335156"/>
                </a:lnTo>
                <a:lnTo>
                  <a:pt x="860343" y="382854"/>
                </a:lnTo>
                <a:lnTo>
                  <a:pt x="863098" y="431549"/>
                </a:lnTo>
                <a:lnTo>
                  <a:pt x="860566" y="478570"/>
                </a:lnTo>
                <a:lnTo>
                  <a:pt x="853145" y="524126"/>
                </a:lnTo>
                <a:lnTo>
                  <a:pt x="841098" y="567951"/>
                </a:lnTo>
                <a:lnTo>
                  <a:pt x="824689" y="609783"/>
                </a:lnTo>
                <a:lnTo>
                  <a:pt x="804181" y="649359"/>
                </a:lnTo>
                <a:lnTo>
                  <a:pt x="779837" y="686416"/>
                </a:lnTo>
                <a:lnTo>
                  <a:pt x="751920" y="720689"/>
                </a:lnTo>
                <a:lnTo>
                  <a:pt x="720694" y="751916"/>
                </a:lnTo>
                <a:lnTo>
                  <a:pt x="686421" y="779834"/>
                </a:lnTo>
                <a:lnTo>
                  <a:pt x="649365" y="804178"/>
                </a:lnTo>
                <a:lnTo>
                  <a:pt x="609789" y="824687"/>
                </a:lnTo>
                <a:lnTo>
                  <a:pt x="567956" y="841097"/>
                </a:lnTo>
                <a:lnTo>
                  <a:pt x="524130" y="853144"/>
                </a:lnTo>
                <a:lnTo>
                  <a:pt x="478573" y="860565"/>
                </a:lnTo>
                <a:lnTo>
                  <a:pt x="431549" y="863098"/>
                </a:lnTo>
                <a:lnTo>
                  <a:pt x="384525" y="860565"/>
                </a:lnTo>
                <a:lnTo>
                  <a:pt x="338968" y="853144"/>
                </a:lnTo>
                <a:lnTo>
                  <a:pt x="295141" y="841097"/>
                </a:lnTo>
                <a:lnTo>
                  <a:pt x="253308" y="824687"/>
                </a:lnTo>
                <a:lnTo>
                  <a:pt x="213732" y="804178"/>
                </a:lnTo>
                <a:lnTo>
                  <a:pt x="176676" y="779834"/>
                </a:lnTo>
                <a:lnTo>
                  <a:pt x="142403" y="751916"/>
                </a:lnTo>
                <a:lnTo>
                  <a:pt x="111177" y="720689"/>
                </a:lnTo>
                <a:lnTo>
                  <a:pt x="83260" y="686416"/>
                </a:lnTo>
                <a:lnTo>
                  <a:pt x="58916" y="649359"/>
                </a:lnTo>
                <a:lnTo>
                  <a:pt x="38408" y="609783"/>
                </a:lnTo>
                <a:lnTo>
                  <a:pt x="21999" y="567951"/>
                </a:lnTo>
                <a:lnTo>
                  <a:pt x="9953" y="524126"/>
                </a:lnTo>
                <a:lnTo>
                  <a:pt x="2532" y="478570"/>
                </a:lnTo>
                <a:lnTo>
                  <a:pt x="0" y="431549"/>
                </a:lnTo>
                <a:close/>
              </a:path>
            </a:pathLst>
          </a:custGeom>
          <a:ln w="9524">
            <a:solidFill>
              <a:srgbClr val="666666"/>
            </a:solidFill>
          </a:ln>
        </p:spPr>
        <p:txBody>
          <a:bodyPr wrap="square" lIns="0" tIns="0" rIns="0" bIns="0" rtlCol="0"/>
          <a:lstStyle/>
          <a:p>
            <a:endParaRPr/>
          </a:p>
        </p:txBody>
      </p:sp>
      <p:sp>
        <p:nvSpPr>
          <p:cNvPr id="9" name="object 9"/>
          <p:cNvSpPr/>
          <p:nvPr/>
        </p:nvSpPr>
        <p:spPr>
          <a:xfrm>
            <a:off x="3646617" y="2563394"/>
            <a:ext cx="1652905" cy="815340"/>
          </a:xfrm>
          <a:custGeom>
            <a:avLst/>
            <a:gdLst/>
            <a:ahLst/>
            <a:cxnLst/>
            <a:rect l="l" t="t" r="r" b="b"/>
            <a:pathLst>
              <a:path w="1652904" h="815339">
                <a:moveTo>
                  <a:pt x="0" y="0"/>
                </a:moveTo>
                <a:lnTo>
                  <a:pt x="1652446" y="815323"/>
                </a:lnTo>
              </a:path>
            </a:pathLst>
          </a:custGeom>
          <a:ln w="9524">
            <a:solidFill>
              <a:srgbClr val="38751C"/>
            </a:solidFill>
          </a:ln>
        </p:spPr>
        <p:txBody>
          <a:bodyPr wrap="square" lIns="0" tIns="0" rIns="0" bIns="0" rtlCol="0"/>
          <a:lstStyle/>
          <a:p>
            <a:endParaRPr/>
          </a:p>
        </p:txBody>
      </p:sp>
      <p:sp>
        <p:nvSpPr>
          <p:cNvPr id="10" name="object 10"/>
          <p:cNvSpPr/>
          <p:nvPr/>
        </p:nvSpPr>
        <p:spPr>
          <a:xfrm>
            <a:off x="5292114" y="3364593"/>
            <a:ext cx="45720" cy="33655"/>
          </a:xfrm>
          <a:custGeom>
            <a:avLst/>
            <a:gdLst/>
            <a:ahLst/>
            <a:cxnLst/>
            <a:rect l="l" t="t" r="r" b="b"/>
            <a:pathLst>
              <a:path w="45720" h="33654">
                <a:moveTo>
                  <a:pt x="0" y="28224"/>
                </a:moveTo>
                <a:lnTo>
                  <a:pt x="45724" y="33249"/>
                </a:lnTo>
                <a:lnTo>
                  <a:pt x="13899" y="0"/>
                </a:lnTo>
                <a:lnTo>
                  <a:pt x="0" y="28224"/>
                </a:lnTo>
                <a:close/>
              </a:path>
            </a:pathLst>
          </a:custGeom>
          <a:ln w="9524">
            <a:solidFill>
              <a:srgbClr val="38751C"/>
            </a:solidFill>
          </a:ln>
        </p:spPr>
        <p:txBody>
          <a:bodyPr wrap="square" lIns="0" tIns="0" rIns="0" bIns="0" rtlCol="0"/>
          <a:lstStyle/>
          <a:p>
            <a:endParaRPr/>
          </a:p>
        </p:txBody>
      </p:sp>
      <p:sp>
        <p:nvSpPr>
          <p:cNvPr id="11" name="object 11"/>
          <p:cNvSpPr/>
          <p:nvPr/>
        </p:nvSpPr>
        <p:spPr>
          <a:xfrm>
            <a:off x="5350314" y="3016868"/>
            <a:ext cx="863600" cy="863600"/>
          </a:xfrm>
          <a:custGeom>
            <a:avLst/>
            <a:gdLst/>
            <a:ahLst/>
            <a:cxnLst/>
            <a:rect l="l" t="t" r="r" b="b"/>
            <a:pathLst>
              <a:path w="863600" h="863600">
                <a:moveTo>
                  <a:pt x="0" y="431549"/>
                </a:moveTo>
                <a:lnTo>
                  <a:pt x="2532" y="384525"/>
                </a:lnTo>
                <a:lnTo>
                  <a:pt x="9953" y="338968"/>
                </a:lnTo>
                <a:lnTo>
                  <a:pt x="21999" y="295141"/>
                </a:lnTo>
                <a:lnTo>
                  <a:pt x="38408" y="253308"/>
                </a:lnTo>
                <a:lnTo>
                  <a:pt x="58916" y="213732"/>
                </a:lnTo>
                <a:lnTo>
                  <a:pt x="83260" y="176676"/>
                </a:lnTo>
                <a:lnTo>
                  <a:pt x="111177" y="142403"/>
                </a:lnTo>
                <a:lnTo>
                  <a:pt x="142403" y="111177"/>
                </a:lnTo>
                <a:lnTo>
                  <a:pt x="176676" y="83260"/>
                </a:lnTo>
                <a:lnTo>
                  <a:pt x="213732" y="58916"/>
                </a:lnTo>
                <a:lnTo>
                  <a:pt x="253308" y="38408"/>
                </a:lnTo>
                <a:lnTo>
                  <a:pt x="295141" y="21999"/>
                </a:lnTo>
                <a:lnTo>
                  <a:pt x="338968" y="9953"/>
                </a:lnTo>
                <a:lnTo>
                  <a:pt x="384525" y="2532"/>
                </a:lnTo>
                <a:lnTo>
                  <a:pt x="431549" y="0"/>
                </a:lnTo>
                <a:lnTo>
                  <a:pt x="480242" y="2754"/>
                </a:lnTo>
                <a:lnTo>
                  <a:pt x="527940" y="10902"/>
                </a:lnTo>
                <a:lnTo>
                  <a:pt x="574219" y="24268"/>
                </a:lnTo>
                <a:lnTo>
                  <a:pt x="618658" y="42676"/>
                </a:lnTo>
                <a:lnTo>
                  <a:pt x="660832" y="65951"/>
                </a:lnTo>
                <a:lnTo>
                  <a:pt x="700320" y="93917"/>
                </a:lnTo>
                <a:lnTo>
                  <a:pt x="736698" y="126399"/>
                </a:lnTo>
                <a:lnTo>
                  <a:pt x="769180" y="162777"/>
                </a:lnTo>
                <a:lnTo>
                  <a:pt x="797147" y="202265"/>
                </a:lnTo>
                <a:lnTo>
                  <a:pt x="820421" y="244439"/>
                </a:lnTo>
                <a:lnTo>
                  <a:pt x="838829" y="288878"/>
                </a:lnTo>
                <a:lnTo>
                  <a:pt x="852195" y="335158"/>
                </a:lnTo>
                <a:lnTo>
                  <a:pt x="860343" y="382855"/>
                </a:lnTo>
                <a:lnTo>
                  <a:pt x="863098" y="431549"/>
                </a:lnTo>
                <a:lnTo>
                  <a:pt x="860566" y="478573"/>
                </a:lnTo>
                <a:lnTo>
                  <a:pt x="853145" y="524130"/>
                </a:lnTo>
                <a:lnTo>
                  <a:pt x="841098" y="567956"/>
                </a:lnTo>
                <a:lnTo>
                  <a:pt x="824689" y="609789"/>
                </a:lnTo>
                <a:lnTo>
                  <a:pt x="804181" y="649365"/>
                </a:lnTo>
                <a:lnTo>
                  <a:pt x="779837" y="686421"/>
                </a:lnTo>
                <a:lnTo>
                  <a:pt x="751920" y="720694"/>
                </a:lnTo>
                <a:lnTo>
                  <a:pt x="720694" y="751920"/>
                </a:lnTo>
                <a:lnTo>
                  <a:pt x="686421" y="779837"/>
                </a:lnTo>
                <a:lnTo>
                  <a:pt x="649365" y="804181"/>
                </a:lnTo>
                <a:lnTo>
                  <a:pt x="609789" y="824689"/>
                </a:lnTo>
                <a:lnTo>
                  <a:pt x="567956" y="841098"/>
                </a:lnTo>
                <a:lnTo>
                  <a:pt x="524130" y="853145"/>
                </a:lnTo>
                <a:lnTo>
                  <a:pt x="478573" y="860566"/>
                </a:lnTo>
                <a:lnTo>
                  <a:pt x="431549" y="863098"/>
                </a:lnTo>
                <a:lnTo>
                  <a:pt x="384525" y="860566"/>
                </a:lnTo>
                <a:lnTo>
                  <a:pt x="338968" y="853145"/>
                </a:lnTo>
                <a:lnTo>
                  <a:pt x="295141" y="841098"/>
                </a:lnTo>
                <a:lnTo>
                  <a:pt x="253308" y="824689"/>
                </a:lnTo>
                <a:lnTo>
                  <a:pt x="213732" y="804181"/>
                </a:lnTo>
                <a:lnTo>
                  <a:pt x="176676" y="779837"/>
                </a:lnTo>
                <a:lnTo>
                  <a:pt x="142403" y="751920"/>
                </a:lnTo>
                <a:lnTo>
                  <a:pt x="111177" y="720694"/>
                </a:lnTo>
                <a:lnTo>
                  <a:pt x="83260" y="686421"/>
                </a:lnTo>
                <a:lnTo>
                  <a:pt x="58916" y="649365"/>
                </a:lnTo>
                <a:lnTo>
                  <a:pt x="38408" y="609789"/>
                </a:lnTo>
                <a:lnTo>
                  <a:pt x="21999" y="567956"/>
                </a:lnTo>
                <a:lnTo>
                  <a:pt x="9953" y="524130"/>
                </a:lnTo>
                <a:lnTo>
                  <a:pt x="2532" y="478573"/>
                </a:lnTo>
                <a:lnTo>
                  <a:pt x="0" y="431549"/>
                </a:lnTo>
                <a:close/>
              </a:path>
            </a:pathLst>
          </a:custGeom>
          <a:ln w="9524">
            <a:solidFill>
              <a:srgbClr val="666666"/>
            </a:solidFill>
          </a:ln>
        </p:spPr>
        <p:txBody>
          <a:bodyPr wrap="square" lIns="0" tIns="0" rIns="0" bIns="0" rtlCol="0"/>
          <a:lstStyle/>
          <a:p>
            <a:endParaRPr/>
          </a:p>
        </p:txBody>
      </p:sp>
      <p:sp>
        <p:nvSpPr>
          <p:cNvPr id="12" name="object 12"/>
          <p:cNvSpPr/>
          <p:nvPr/>
        </p:nvSpPr>
        <p:spPr>
          <a:xfrm>
            <a:off x="3957616" y="1462047"/>
            <a:ext cx="1407795" cy="725805"/>
          </a:xfrm>
          <a:custGeom>
            <a:avLst/>
            <a:gdLst/>
            <a:ahLst/>
            <a:cxnLst/>
            <a:rect l="l" t="t" r="r" b="b"/>
            <a:pathLst>
              <a:path w="1407795" h="725805">
                <a:moveTo>
                  <a:pt x="1407497" y="0"/>
                </a:moveTo>
                <a:lnTo>
                  <a:pt x="0" y="725318"/>
                </a:lnTo>
              </a:path>
            </a:pathLst>
          </a:custGeom>
          <a:ln w="9524">
            <a:solidFill>
              <a:srgbClr val="FF0000"/>
            </a:solidFill>
          </a:ln>
        </p:spPr>
        <p:txBody>
          <a:bodyPr wrap="square" lIns="0" tIns="0" rIns="0" bIns="0" rtlCol="0"/>
          <a:lstStyle/>
          <a:p>
            <a:endParaRPr/>
          </a:p>
        </p:txBody>
      </p:sp>
      <p:sp>
        <p:nvSpPr>
          <p:cNvPr id="13" name="object 13"/>
          <p:cNvSpPr/>
          <p:nvPr/>
        </p:nvSpPr>
        <p:spPr>
          <a:xfrm>
            <a:off x="3919192" y="2173380"/>
            <a:ext cx="45720" cy="34290"/>
          </a:xfrm>
          <a:custGeom>
            <a:avLst/>
            <a:gdLst/>
            <a:ahLst/>
            <a:cxnLst/>
            <a:rect l="l" t="t" r="r" b="b"/>
            <a:pathLst>
              <a:path w="45720" h="34289">
                <a:moveTo>
                  <a:pt x="31224" y="0"/>
                </a:moveTo>
                <a:lnTo>
                  <a:pt x="0" y="33787"/>
                </a:lnTo>
                <a:lnTo>
                  <a:pt x="45624" y="27969"/>
                </a:lnTo>
                <a:lnTo>
                  <a:pt x="31224" y="0"/>
                </a:lnTo>
                <a:close/>
              </a:path>
            </a:pathLst>
          </a:custGeom>
          <a:ln w="9524">
            <a:solidFill>
              <a:srgbClr val="FF0000"/>
            </a:solidFill>
          </a:ln>
        </p:spPr>
        <p:txBody>
          <a:bodyPr wrap="square" lIns="0" tIns="0" rIns="0" bIns="0" rtlCol="0"/>
          <a:lstStyle/>
          <a:p>
            <a:endParaRPr/>
          </a:p>
        </p:txBody>
      </p:sp>
      <p:sp>
        <p:nvSpPr>
          <p:cNvPr id="14" name="object 14"/>
          <p:cNvSpPr/>
          <p:nvPr/>
        </p:nvSpPr>
        <p:spPr>
          <a:xfrm>
            <a:off x="3951866" y="2467424"/>
            <a:ext cx="1525270" cy="676275"/>
          </a:xfrm>
          <a:custGeom>
            <a:avLst/>
            <a:gdLst/>
            <a:ahLst/>
            <a:cxnLst/>
            <a:rect l="l" t="t" r="r" b="b"/>
            <a:pathLst>
              <a:path w="1525270" h="676275">
                <a:moveTo>
                  <a:pt x="1524846" y="675843"/>
                </a:moveTo>
                <a:lnTo>
                  <a:pt x="0" y="0"/>
                </a:lnTo>
              </a:path>
            </a:pathLst>
          </a:custGeom>
          <a:ln w="9524">
            <a:solidFill>
              <a:srgbClr val="FF0000"/>
            </a:solidFill>
          </a:ln>
        </p:spPr>
        <p:txBody>
          <a:bodyPr wrap="square" lIns="0" tIns="0" rIns="0" bIns="0" rtlCol="0"/>
          <a:lstStyle/>
          <a:p>
            <a:endParaRPr/>
          </a:p>
        </p:txBody>
      </p:sp>
      <p:sp>
        <p:nvSpPr>
          <p:cNvPr id="15" name="object 15"/>
          <p:cNvSpPr/>
          <p:nvPr/>
        </p:nvSpPr>
        <p:spPr>
          <a:xfrm>
            <a:off x="3912342" y="2449910"/>
            <a:ext cx="46355" cy="32384"/>
          </a:xfrm>
          <a:custGeom>
            <a:avLst/>
            <a:gdLst/>
            <a:ahLst/>
            <a:cxnLst/>
            <a:rect l="l" t="t" r="r" b="b"/>
            <a:pathLst>
              <a:path w="46354" h="32385">
                <a:moveTo>
                  <a:pt x="45899" y="3132"/>
                </a:moveTo>
                <a:lnTo>
                  <a:pt x="0" y="0"/>
                </a:lnTo>
                <a:lnTo>
                  <a:pt x="33149" y="31899"/>
                </a:lnTo>
                <a:lnTo>
                  <a:pt x="45899" y="3132"/>
                </a:lnTo>
                <a:close/>
              </a:path>
            </a:pathLst>
          </a:custGeom>
          <a:ln w="9524">
            <a:solidFill>
              <a:srgbClr val="FF0000"/>
            </a:solidFill>
          </a:ln>
        </p:spPr>
        <p:txBody>
          <a:bodyPr wrap="square" lIns="0" tIns="0" rIns="0" bIns="0" rtlCol="0"/>
          <a:lstStyle/>
          <a:p>
            <a:endParaRPr/>
          </a:p>
        </p:txBody>
      </p:sp>
      <p:sp>
        <p:nvSpPr>
          <p:cNvPr id="16" name="object 16"/>
          <p:cNvSpPr/>
          <p:nvPr/>
        </p:nvSpPr>
        <p:spPr>
          <a:xfrm>
            <a:off x="6168712" y="619546"/>
            <a:ext cx="880744" cy="493395"/>
          </a:xfrm>
          <a:custGeom>
            <a:avLst/>
            <a:gdLst/>
            <a:ahLst/>
            <a:cxnLst/>
            <a:rect l="l" t="t" r="r" b="b"/>
            <a:pathLst>
              <a:path w="880745" h="493394">
                <a:moveTo>
                  <a:pt x="0" y="492876"/>
                </a:moveTo>
                <a:lnTo>
                  <a:pt x="880123" y="0"/>
                </a:lnTo>
              </a:path>
            </a:pathLst>
          </a:custGeom>
          <a:ln w="9524">
            <a:solidFill>
              <a:srgbClr val="666666"/>
            </a:solidFill>
          </a:ln>
        </p:spPr>
        <p:txBody>
          <a:bodyPr wrap="square" lIns="0" tIns="0" rIns="0" bIns="0" rtlCol="0"/>
          <a:lstStyle/>
          <a:p>
            <a:endParaRPr/>
          </a:p>
        </p:txBody>
      </p:sp>
      <p:sp>
        <p:nvSpPr>
          <p:cNvPr id="17" name="object 17"/>
          <p:cNvSpPr/>
          <p:nvPr/>
        </p:nvSpPr>
        <p:spPr>
          <a:xfrm>
            <a:off x="7041160" y="598426"/>
            <a:ext cx="45720" cy="34925"/>
          </a:xfrm>
          <a:custGeom>
            <a:avLst/>
            <a:gdLst/>
            <a:ahLst/>
            <a:cxnLst/>
            <a:rect l="l" t="t" r="r" b="b"/>
            <a:pathLst>
              <a:path w="45720" h="34925">
                <a:moveTo>
                  <a:pt x="15374" y="34847"/>
                </a:moveTo>
                <a:lnTo>
                  <a:pt x="45399" y="0"/>
                </a:lnTo>
                <a:lnTo>
                  <a:pt x="0" y="7394"/>
                </a:lnTo>
                <a:lnTo>
                  <a:pt x="15374" y="34847"/>
                </a:lnTo>
                <a:close/>
              </a:path>
            </a:pathLst>
          </a:custGeom>
          <a:ln w="9524">
            <a:solidFill>
              <a:srgbClr val="666666"/>
            </a:solidFill>
          </a:ln>
        </p:spPr>
        <p:txBody>
          <a:bodyPr wrap="square" lIns="0" tIns="0" rIns="0" bIns="0" rtlCol="0"/>
          <a:lstStyle/>
          <a:p>
            <a:endParaRPr/>
          </a:p>
        </p:txBody>
      </p:sp>
      <p:sp>
        <p:nvSpPr>
          <p:cNvPr id="18" name="object 18"/>
          <p:cNvSpPr/>
          <p:nvPr/>
        </p:nvSpPr>
        <p:spPr>
          <a:xfrm>
            <a:off x="6161287" y="1447247"/>
            <a:ext cx="1010919" cy="389255"/>
          </a:xfrm>
          <a:custGeom>
            <a:avLst/>
            <a:gdLst/>
            <a:ahLst/>
            <a:cxnLst/>
            <a:rect l="l" t="t" r="r" b="b"/>
            <a:pathLst>
              <a:path w="1010920" h="389255">
                <a:moveTo>
                  <a:pt x="0" y="0"/>
                </a:moveTo>
                <a:lnTo>
                  <a:pt x="1010447" y="388681"/>
                </a:lnTo>
              </a:path>
            </a:pathLst>
          </a:custGeom>
          <a:ln w="9524">
            <a:solidFill>
              <a:srgbClr val="666666"/>
            </a:solidFill>
          </a:ln>
        </p:spPr>
        <p:txBody>
          <a:bodyPr wrap="square" lIns="0" tIns="0" rIns="0" bIns="0" rtlCol="0"/>
          <a:lstStyle/>
          <a:p>
            <a:endParaRPr/>
          </a:p>
        </p:txBody>
      </p:sp>
      <p:sp>
        <p:nvSpPr>
          <p:cNvPr id="19" name="object 19"/>
          <p:cNvSpPr/>
          <p:nvPr/>
        </p:nvSpPr>
        <p:spPr>
          <a:xfrm>
            <a:off x="7166085" y="1821243"/>
            <a:ext cx="46355" cy="30480"/>
          </a:xfrm>
          <a:custGeom>
            <a:avLst/>
            <a:gdLst/>
            <a:ahLst/>
            <a:cxnLst/>
            <a:rect l="l" t="t" r="r" b="b"/>
            <a:pathLst>
              <a:path w="46354" h="30480">
                <a:moveTo>
                  <a:pt x="0" y="29369"/>
                </a:moveTo>
                <a:lnTo>
                  <a:pt x="45999" y="30202"/>
                </a:lnTo>
                <a:lnTo>
                  <a:pt x="11299" y="0"/>
                </a:lnTo>
                <a:lnTo>
                  <a:pt x="0" y="29369"/>
                </a:lnTo>
                <a:close/>
              </a:path>
            </a:pathLst>
          </a:custGeom>
          <a:ln w="9524">
            <a:solidFill>
              <a:srgbClr val="666666"/>
            </a:solidFill>
          </a:ln>
        </p:spPr>
        <p:txBody>
          <a:bodyPr wrap="square" lIns="0" tIns="0" rIns="0" bIns="0" rtlCol="0"/>
          <a:lstStyle/>
          <a:p>
            <a:endParaRPr/>
          </a:p>
        </p:txBody>
      </p:sp>
      <p:sp>
        <p:nvSpPr>
          <p:cNvPr id="20" name="object 20"/>
          <p:cNvSpPr/>
          <p:nvPr/>
        </p:nvSpPr>
        <p:spPr>
          <a:xfrm>
            <a:off x="6183587" y="2621194"/>
            <a:ext cx="1133475" cy="641985"/>
          </a:xfrm>
          <a:custGeom>
            <a:avLst/>
            <a:gdLst/>
            <a:ahLst/>
            <a:cxnLst/>
            <a:rect l="l" t="t" r="r" b="b"/>
            <a:pathLst>
              <a:path w="1133475" h="641985">
                <a:moveTo>
                  <a:pt x="0" y="641448"/>
                </a:moveTo>
                <a:lnTo>
                  <a:pt x="1133172" y="0"/>
                </a:lnTo>
              </a:path>
            </a:pathLst>
          </a:custGeom>
          <a:ln w="9524">
            <a:solidFill>
              <a:srgbClr val="666666"/>
            </a:solidFill>
          </a:ln>
        </p:spPr>
        <p:txBody>
          <a:bodyPr wrap="square" lIns="0" tIns="0" rIns="0" bIns="0" rtlCol="0"/>
          <a:lstStyle/>
          <a:p>
            <a:endParaRPr/>
          </a:p>
        </p:txBody>
      </p:sp>
      <p:sp>
        <p:nvSpPr>
          <p:cNvPr id="21" name="object 21"/>
          <p:cNvSpPr/>
          <p:nvPr/>
        </p:nvSpPr>
        <p:spPr>
          <a:xfrm>
            <a:off x="7309010" y="2599894"/>
            <a:ext cx="45720" cy="35560"/>
          </a:xfrm>
          <a:custGeom>
            <a:avLst/>
            <a:gdLst/>
            <a:ahLst/>
            <a:cxnLst/>
            <a:rect l="l" t="t" r="r" b="b"/>
            <a:pathLst>
              <a:path w="45720" h="35560">
                <a:moveTo>
                  <a:pt x="15499" y="34999"/>
                </a:moveTo>
                <a:lnTo>
                  <a:pt x="45349" y="0"/>
                </a:lnTo>
                <a:lnTo>
                  <a:pt x="0" y="7599"/>
                </a:lnTo>
                <a:lnTo>
                  <a:pt x="15499" y="34999"/>
                </a:lnTo>
                <a:close/>
              </a:path>
            </a:pathLst>
          </a:custGeom>
          <a:ln w="9524">
            <a:solidFill>
              <a:srgbClr val="666666"/>
            </a:solidFill>
          </a:ln>
        </p:spPr>
        <p:txBody>
          <a:bodyPr wrap="square" lIns="0" tIns="0" rIns="0" bIns="0" rtlCol="0"/>
          <a:lstStyle/>
          <a:p>
            <a:endParaRPr/>
          </a:p>
        </p:txBody>
      </p:sp>
      <p:sp>
        <p:nvSpPr>
          <p:cNvPr id="22" name="object 22"/>
          <p:cNvSpPr/>
          <p:nvPr/>
        </p:nvSpPr>
        <p:spPr>
          <a:xfrm>
            <a:off x="6087012" y="3753567"/>
            <a:ext cx="940435" cy="544830"/>
          </a:xfrm>
          <a:custGeom>
            <a:avLst/>
            <a:gdLst/>
            <a:ahLst/>
            <a:cxnLst/>
            <a:rect l="l" t="t" r="r" b="b"/>
            <a:pathLst>
              <a:path w="940434" h="544829">
                <a:moveTo>
                  <a:pt x="0" y="0"/>
                </a:moveTo>
                <a:lnTo>
                  <a:pt x="939948" y="544348"/>
                </a:lnTo>
              </a:path>
            </a:pathLst>
          </a:custGeom>
          <a:ln w="9524">
            <a:solidFill>
              <a:srgbClr val="666666"/>
            </a:solidFill>
          </a:ln>
        </p:spPr>
        <p:txBody>
          <a:bodyPr wrap="square" lIns="0" tIns="0" rIns="0" bIns="0" rtlCol="0"/>
          <a:lstStyle/>
          <a:p>
            <a:endParaRPr/>
          </a:p>
        </p:txBody>
      </p:sp>
      <p:sp>
        <p:nvSpPr>
          <p:cNvPr id="23" name="object 23"/>
          <p:cNvSpPr/>
          <p:nvPr/>
        </p:nvSpPr>
        <p:spPr>
          <a:xfrm>
            <a:off x="7019060" y="4284316"/>
            <a:ext cx="45720" cy="35560"/>
          </a:xfrm>
          <a:custGeom>
            <a:avLst/>
            <a:gdLst/>
            <a:ahLst/>
            <a:cxnLst/>
            <a:rect l="l" t="t" r="r" b="b"/>
            <a:pathLst>
              <a:path w="45720" h="35560">
                <a:moveTo>
                  <a:pt x="0" y="27224"/>
                </a:moveTo>
                <a:lnTo>
                  <a:pt x="45299" y="35274"/>
                </a:lnTo>
                <a:lnTo>
                  <a:pt x="15774" y="0"/>
                </a:lnTo>
                <a:lnTo>
                  <a:pt x="0" y="27224"/>
                </a:lnTo>
                <a:close/>
              </a:path>
            </a:pathLst>
          </a:custGeom>
          <a:ln w="9524">
            <a:solidFill>
              <a:srgbClr val="666666"/>
            </a:solidFill>
          </a:ln>
        </p:spPr>
        <p:txBody>
          <a:bodyPr wrap="square" lIns="0" tIns="0" rIns="0" bIns="0" rtlCol="0"/>
          <a:lstStyle/>
          <a:p>
            <a:endParaRPr/>
          </a:p>
        </p:txBody>
      </p:sp>
      <p:sp>
        <p:nvSpPr>
          <p:cNvPr id="24" name="object 24"/>
          <p:cNvSpPr/>
          <p:nvPr/>
        </p:nvSpPr>
        <p:spPr>
          <a:xfrm>
            <a:off x="1771421" y="2258245"/>
            <a:ext cx="1081405" cy="0"/>
          </a:xfrm>
          <a:custGeom>
            <a:avLst/>
            <a:gdLst/>
            <a:ahLst/>
            <a:cxnLst/>
            <a:rect l="l" t="t" r="r" b="b"/>
            <a:pathLst>
              <a:path w="1081405">
                <a:moveTo>
                  <a:pt x="0" y="0"/>
                </a:moveTo>
                <a:lnTo>
                  <a:pt x="1081347" y="0"/>
                </a:lnTo>
              </a:path>
            </a:pathLst>
          </a:custGeom>
          <a:ln w="9524">
            <a:solidFill>
              <a:srgbClr val="666666"/>
            </a:solidFill>
          </a:ln>
        </p:spPr>
        <p:txBody>
          <a:bodyPr wrap="square" lIns="0" tIns="0" rIns="0" bIns="0" rtlCol="0"/>
          <a:lstStyle/>
          <a:p>
            <a:endParaRPr/>
          </a:p>
        </p:txBody>
      </p:sp>
      <p:sp>
        <p:nvSpPr>
          <p:cNvPr id="25" name="object 25"/>
          <p:cNvSpPr/>
          <p:nvPr/>
        </p:nvSpPr>
        <p:spPr>
          <a:xfrm>
            <a:off x="2852769" y="2242512"/>
            <a:ext cx="43815" cy="31750"/>
          </a:xfrm>
          <a:custGeom>
            <a:avLst/>
            <a:gdLst/>
            <a:ahLst/>
            <a:cxnLst/>
            <a:rect l="l" t="t" r="r" b="b"/>
            <a:pathLst>
              <a:path w="43814" h="31750">
                <a:moveTo>
                  <a:pt x="0" y="31464"/>
                </a:moveTo>
                <a:lnTo>
                  <a:pt x="43224" y="15732"/>
                </a:lnTo>
                <a:lnTo>
                  <a:pt x="0" y="0"/>
                </a:lnTo>
                <a:lnTo>
                  <a:pt x="0" y="31464"/>
                </a:lnTo>
                <a:close/>
              </a:path>
            </a:pathLst>
          </a:custGeom>
          <a:ln w="9524">
            <a:solidFill>
              <a:srgbClr val="666666"/>
            </a:solidFill>
          </a:ln>
        </p:spPr>
        <p:txBody>
          <a:bodyPr wrap="square" lIns="0" tIns="0" rIns="0" bIns="0" rtlCol="0"/>
          <a:lstStyle/>
          <a:p>
            <a:endParaRPr/>
          </a:p>
        </p:txBody>
      </p:sp>
      <p:sp>
        <p:nvSpPr>
          <p:cNvPr id="26" name="object 26"/>
          <p:cNvSpPr txBox="1"/>
          <p:nvPr/>
        </p:nvSpPr>
        <p:spPr>
          <a:xfrm>
            <a:off x="4034045" y="2119831"/>
            <a:ext cx="203200" cy="375920"/>
          </a:xfrm>
          <a:prstGeom prst="rect">
            <a:avLst/>
          </a:prstGeom>
        </p:spPr>
        <p:txBody>
          <a:bodyPr vert="horz" wrap="square" lIns="0" tIns="0" rIns="0" bIns="0" rtlCol="0">
            <a:spAutoFit/>
          </a:bodyPr>
          <a:lstStyle/>
          <a:p>
            <a:pPr marL="12700">
              <a:lnSpc>
                <a:spcPct val="100000"/>
              </a:lnSpc>
            </a:pPr>
            <a:r>
              <a:rPr sz="2400" spc="-5" dirty="0">
                <a:solidFill>
                  <a:srgbClr val="FF0000"/>
                </a:solidFill>
                <a:latin typeface="Arial"/>
                <a:cs typeface="Arial"/>
              </a:rPr>
              <a:t>+</a:t>
            </a:r>
            <a:endParaRPr sz="2400">
              <a:latin typeface="Arial"/>
              <a:cs typeface="Arial"/>
            </a:endParaRPr>
          </a:p>
        </p:txBody>
      </p:sp>
      <p:sp>
        <p:nvSpPr>
          <p:cNvPr id="28" name="Slide Number Placeholder 27">
            <a:extLst>
              <a:ext uri="{FF2B5EF4-FFF2-40B4-BE49-F238E27FC236}">
                <a16:creationId xmlns:a16="http://schemas.microsoft.com/office/drawing/2014/main" id="{16959FA5-FF2D-0D5E-7B11-496DEDD20806}"/>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79</a:t>
            </a:fld>
            <a:endParaRPr lang="en-US" altLang="zh-CN" spc="-5" dirty="0"/>
          </a:p>
        </p:txBody>
      </p:sp>
      <mc:AlternateContent xmlns:mc="http://schemas.openxmlformats.org/markup-compatibility/2006" xmlns:a14="http://schemas.microsoft.com/office/drawing/2010/main">
        <mc:Choice Requires="a14">
          <p:sp>
            <p:nvSpPr>
              <p:cNvPr id="27" name="object 23">
                <a:extLst>
                  <a:ext uri="{FF2B5EF4-FFF2-40B4-BE49-F238E27FC236}">
                    <a16:creationId xmlns:a16="http://schemas.microsoft.com/office/drawing/2014/main" id="{39E525B7-8AA7-4777-BB18-21B07834DEE6}"/>
                  </a:ext>
                </a:extLst>
              </p:cNvPr>
              <p:cNvSpPr txBox="1"/>
              <p:nvPr/>
            </p:nvSpPr>
            <p:spPr>
              <a:xfrm>
                <a:off x="149798" y="3388036"/>
                <a:ext cx="5059263" cy="1545423"/>
              </a:xfrm>
              <a:prstGeom prst="rect">
                <a:avLst/>
              </a:prstGeom>
            </p:spPr>
            <p:txBody>
              <a:bodyPr vert="horz" wrap="square" lIns="0" tIns="0" rIns="0" bIns="0" rtlCol="0">
                <a:spAutoFit/>
              </a:bodyPr>
              <a:lstStyle/>
              <a:p>
                <a:r>
                  <a:rPr lang="nl-NL" altLang="zh-CN" dirty="0"/>
                  <a:t>If a variable </a:t>
                </a:r>
                <a14:m>
                  <m:oMath xmlns:m="http://schemas.openxmlformats.org/officeDocument/2006/math">
                    <m:r>
                      <a:rPr lang="zh-CN" altLang="nl-NL" i="1">
                        <a:latin typeface="Cambria Math" panose="02040503050406030204" pitchFamily="18" charset="0"/>
                      </a:rPr>
                      <m:t>𝑥</m:t>
                    </m:r>
                  </m:oMath>
                </a14:m>
                <a:r>
                  <a:rPr lang="nl-NL" altLang="zh-CN" dirty="0"/>
                  <a:t> influences the loss </a:t>
                </a:r>
                <a14:m>
                  <m:oMath xmlns:m="http://schemas.openxmlformats.org/officeDocument/2006/math">
                    <m:r>
                      <a:rPr lang="zh-CN" altLang="nl-NL" i="1">
                        <a:latin typeface="Cambria Math" panose="02040503050406030204" pitchFamily="18" charset="0"/>
                      </a:rPr>
                      <m:t>𝐿</m:t>
                    </m:r>
                  </m:oMath>
                </a14:m>
                <a:r>
                  <a:rPr lang="nl-NL" altLang="zh-CN" dirty="0"/>
                  <a:t> through </a:t>
                </a:r>
                <a:r>
                  <a:rPr lang="nl-NL" altLang="zh-CN" b="1" dirty="0"/>
                  <a:t>two separate paths</a:t>
                </a:r>
                <a:r>
                  <a:rPr lang="nl-NL" altLang="zh-CN" dirty="0"/>
                  <a:t>, say through </a:t>
                </a:r>
                <a14:m>
                  <m:oMath xmlns:m="http://schemas.openxmlformats.org/officeDocument/2006/math">
                    <m:r>
                      <a:rPr lang="zh-CN" altLang="nl-NL" i="1">
                        <a:latin typeface="Cambria Math" panose="02040503050406030204" pitchFamily="18" charset="0"/>
                      </a:rPr>
                      <m:t>𝑎</m:t>
                    </m:r>
                  </m:oMath>
                </a14:m>
                <a:r>
                  <a:rPr lang="nl-NL" altLang="zh-CN" dirty="0"/>
                  <a:t> and through </a:t>
                </a:r>
                <a14:m>
                  <m:oMath xmlns:m="http://schemas.openxmlformats.org/officeDocument/2006/math">
                    <m:r>
                      <a:rPr lang="zh-CN" altLang="nl-NL" i="1">
                        <a:latin typeface="Cambria Math" panose="02040503050406030204" pitchFamily="18" charset="0"/>
                      </a:rPr>
                      <m:t>𝑏</m:t>
                    </m:r>
                  </m:oMath>
                </a14:m>
                <a:r>
                  <a:rPr lang="nl-NL" altLang="zh-CN" dirty="0"/>
                  <a:t>, then each path contributes a term to the gradient, and you sum the contributions from </a:t>
                </a:r>
                <a:r>
                  <a:rPr lang="en-US" altLang="zh-CN" dirty="0"/>
                  <a:t>each</a:t>
                </a:r>
                <a:r>
                  <a:rPr lang="nl-NL" altLang="zh-CN" dirty="0"/>
                  <a:t> path:</a:t>
                </a:r>
              </a:p>
              <a:p>
                <a:pPr/>
                <a14:m>
                  <m:oMathPara xmlns:m="http://schemas.openxmlformats.org/officeDocument/2006/math">
                    <m:oMath>
                      <m:f>
                        <m:fPr>
                          <m:ctrlPr>
                            <a:rPr lang="ar-AE" altLang="zh-CN" sz="1600">
                              <a:latin typeface="Cambria Math" panose="02040503050406030204" pitchFamily="18" charset="0"/>
                            </a:rPr>
                          </m:ctrlPr>
                        </m:fPr>
                        <m:num>
                          <m:r>
                            <a:rPr lang="ar-AE" altLang="zh-CN" sz="1600">
                              <a:latin typeface="Cambria Math" panose="02040503050406030204" pitchFamily="18" charset="0"/>
                            </a:rPr>
                            <m:t>𝜕</m:t>
                          </m:r>
                          <m:r>
                            <a:rPr lang="zh-CN" altLang="ar-AE" sz="1600" i="1">
                              <a:latin typeface="Cambria Math" panose="02040503050406030204" pitchFamily="18" charset="0"/>
                            </a:rPr>
                            <m:t>𝐿</m:t>
                          </m:r>
                        </m:num>
                        <m:den>
                          <m:r>
                            <a:rPr lang="ar-AE" altLang="zh-CN" sz="1600">
                              <a:latin typeface="Cambria Math" panose="02040503050406030204" pitchFamily="18" charset="0"/>
                            </a:rPr>
                            <m:t>𝜕</m:t>
                          </m:r>
                          <m:r>
                            <a:rPr lang="zh-CN" altLang="ar-AE" sz="1600" i="1">
                              <a:latin typeface="Cambria Math" panose="02040503050406030204" pitchFamily="18" charset="0"/>
                            </a:rPr>
                            <m:t>𝑥</m:t>
                          </m:r>
                        </m:den>
                      </m:f>
                      <m:r>
                        <a:rPr lang="ar-AE" altLang="zh-CN" sz="1600">
                          <a:latin typeface="Cambria Math" panose="02040503050406030204" pitchFamily="18" charset="0"/>
                        </a:rPr>
                        <m:t>=</m:t>
                      </m:r>
                      <m:f>
                        <m:fPr>
                          <m:ctrlPr>
                            <a:rPr lang="ar-AE" altLang="zh-CN" sz="1600">
                              <a:latin typeface="Cambria Math" panose="02040503050406030204" pitchFamily="18" charset="0"/>
                            </a:rPr>
                          </m:ctrlPr>
                        </m:fPr>
                        <m:num>
                          <m:r>
                            <a:rPr lang="ar-AE" altLang="zh-CN" sz="1600">
                              <a:latin typeface="Cambria Math" panose="02040503050406030204" pitchFamily="18" charset="0"/>
                            </a:rPr>
                            <m:t>𝜕</m:t>
                          </m:r>
                          <m:r>
                            <a:rPr lang="zh-CN" altLang="ar-AE" sz="1600" i="1">
                              <a:latin typeface="Cambria Math" panose="02040503050406030204" pitchFamily="18" charset="0"/>
                            </a:rPr>
                            <m:t>𝐿</m:t>
                          </m:r>
                        </m:num>
                        <m:den>
                          <m:r>
                            <a:rPr lang="ar-AE" altLang="zh-CN" sz="1600">
                              <a:latin typeface="Cambria Math" panose="02040503050406030204" pitchFamily="18" charset="0"/>
                            </a:rPr>
                            <m:t>𝜕</m:t>
                          </m:r>
                          <m:r>
                            <a:rPr lang="zh-CN" altLang="ar-AE" sz="1600" i="1">
                              <a:latin typeface="Cambria Math" panose="02040503050406030204" pitchFamily="18" charset="0"/>
                            </a:rPr>
                            <m:t>𝑎</m:t>
                          </m:r>
                        </m:den>
                      </m:f>
                      <m:f>
                        <m:fPr>
                          <m:ctrlPr>
                            <a:rPr lang="ar-AE" altLang="zh-CN" sz="1600">
                              <a:latin typeface="Cambria Math" panose="02040503050406030204" pitchFamily="18" charset="0"/>
                            </a:rPr>
                          </m:ctrlPr>
                        </m:fPr>
                        <m:num>
                          <m:r>
                            <a:rPr lang="ar-AE" altLang="zh-CN" sz="1600">
                              <a:latin typeface="Cambria Math" panose="02040503050406030204" pitchFamily="18" charset="0"/>
                            </a:rPr>
                            <m:t>𝜕</m:t>
                          </m:r>
                          <m:r>
                            <a:rPr lang="zh-CN" altLang="ar-AE" sz="1600" i="1">
                              <a:latin typeface="Cambria Math" panose="02040503050406030204" pitchFamily="18" charset="0"/>
                            </a:rPr>
                            <m:t>𝑎</m:t>
                          </m:r>
                        </m:num>
                        <m:den>
                          <m:r>
                            <a:rPr lang="ar-AE" altLang="zh-CN" sz="1600">
                              <a:latin typeface="Cambria Math" panose="02040503050406030204" pitchFamily="18" charset="0"/>
                            </a:rPr>
                            <m:t>𝜕</m:t>
                          </m:r>
                          <m:r>
                            <a:rPr lang="zh-CN" altLang="ar-AE" sz="1600" i="1">
                              <a:latin typeface="Cambria Math" panose="02040503050406030204" pitchFamily="18" charset="0"/>
                            </a:rPr>
                            <m:t>𝑥</m:t>
                          </m:r>
                        </m:den>
                      </m:f>
                      <m:r>
                        <a:rPr lang="ar-AE" altLang="zh-CN" sz="1600">
                          <a:latin typeface="Cambria Math" panose="02040503050406030204" pitchFamily="18" charset="0"/>
                        </a:rPr>
                        <m:t>+</m:t>
                      </m:r>
                      <m:f>
                        <m:fPr>
                          <m:ctrlPr>
                            <a:rPr lang="ar-AE" altLang="zh-CN" sz="1600">
                              <a:latin typeface="Cambria Math" panose="02040503050406030204" pitchFamily="18" charset="0"/>
                            </a:rPr>
                          </m:ctrlPr>
                        </m:fPr>
                        <m:num>
                          <m:r>
                            <a:rPr lang="ar-AE" altLang="zh-CN" sz="1600">
                              <a:latin typeface="Cambria Math" panose="02040503050406030204" pitchFamily="18" charset="0"/>
                            </a:rPr>
                            <m:t>𝜕</m:t>
                          </m:r>
                          <m:r>
                            <a:rPr lang="zh-CN" altLang="ar-AE" sz="1600" i="1">
                              <a:latin typeface="Cambria Math" panose="02040503050406030204" pitchFamily="18" charset="0"/>
                            </a:rPr>
                            <m:t>𝐿</m:t>
                          </m:r>
                        </m:num>
                        <m:den>
                          <m:r>
                            <a:rPr lang="ar-AE" altLang="zh-CN" sz="1600">
                              <a:latin typeface="Cambria Math" panose="02040503050406030204" pitchFamily="18" charset="0"/>
                            </a:rPr>
                            <m:t>𝜕</m:t>
                          </m:r>
                          <m:r>
                            <a:rPr lang="zh-CN" altLang="ar-AE" sz="1600" i="1">
                              <a:latin typeface="Cambria Math" panose="02040503050406030204" pitchFamily="18" charset="0"/>
                            </a:rPr>
                            <m:t>𝑏</m:t>
                          </m:r>
                        </m:den>
                      </m:f>
                      <m:f>
                        <m:fPr>
                          <m:ctrlPr>
                            <a:rPr lang="ar-AE" altLang="zh-CN" sz="1600">
                              <a:latin typeface="Cambria Math" panose="02040503050406030204" pitchFamily="18" charset="0"/>
                            </a:rPr>
                          </m:ctrlPr>
                        </m:fPr>
                        <m:num>
                          <m:r>
                            <a:rPr lang="ar-AE" altLang="zh-CN" sz="1600">
                              <a:latin typeface="Cambria Math" panose="02040503050406030204" pitchFamily="18" charset="0"/>
                            </a:rPr>
                            <m:t>𝜕</m:t>
                          </m:r>
                          <m:r>
                            <a:rPr lang="zh-CN" altLang="ar-AE" sz="1600" i="1">
                              <a:latin typeface="Cambria Math" panose="02040503050406030204" pitchFamily="18" charset="0"/>
                            </a:rPr>
                            <m:t>𝑏</m:t>
                          </m:r>
                        </m:num>
                        <m:den>
                          <m:r>
                            <a:rPr lang="ar-AE" altLang="zh-CN" sz="1600">
                              <a:latin typeface="Cambria Math" panose="02040503050406030204" pitchFamily="18" charset="0"/>
                            </a:rPr>
                            <m:t>𝜕</m:t>
                          </m:r>
                          <m:r>
                            <a:rPr lang="zh-CN" altLang="ar-AE" sz="1600" i="1">
                              <a:latin typeface="Cambria Math" panose="02040503050406030204" pitchFamily="18" charset="0"/>
                            </a:rPr>
                            <m:t>𝑥</m:t>
                          </m:r>
                        </m:den>
                      </m:f>
                    </m:oMath>
                  </m:oMathPara>
                </a14:m>
                <a:endParaRPr lang="ar-AE" altLang="zh-CN" dirty="0"/>
              </a:p>
              <a:p>
                <a:r>
                  <a:rPr lang="nl-NL" altLang="zh-CN" dirty="0"/>
                  <a:t>(The total effect of nudging </a:t>
                </a:r>
                <a14:m>
                  <m:oMath xmlns:m="http://schemas.openxmlformats.org/officeDocument/2006/math">
                    <m:r>
                      <a:rPr lang="zh-CN" altLang="nl-NL" i="1">
                        <a:latin typeface="Cambria Math" panose="02040503050406030204" pitchFamily="18" charset="0"/>
                      </a:rPr>
                      <m:t>𝑥</m:t>
                    </m:r>
                  </m:oMath>
                </a14:m>
                <a:r>
                  <a:rPr lang="nl-NL" altLang="zh-CN" dirty="0"/>
                  <a:t> is the </a:t>
                </a:r>
                <a:r>
                  <a:rPr lang="nl-NL" altLang="zh-CN" b="1" dirty="0"/>
                  <a:t>sum</a:t>
                </a:r>
                <a:r>
                  <a:rPr lang="nl-NL" altLang="zh-CN" dirty="0"/>
                  <a:t> of its effects along all paths.)</a:t>
                </a:r>
                <a:endParaRPr lang="ar-AE" sz="1800" dirty="0">
                  <a:latin typeface="Arial"/>
                  <a:cs typeface="Arial"/>
                </a:endParaRPr>
              </a:p>
            </p:txBody>
          </p:sp>
        </mc:Choice>
        <mc:Fallback xmlns="">
          <p:sp>
            <p:nvSpPr>
              <p:cNvPr id="27" name="object 23">
                <a:extLst>
                  <a:ext uri="{FF2B5EF4-FFF2-40B4-BE49-F238E27FC236}">
                    <a16:creationId xmlns:a16="http://schemas.microsoft.com/office/drawing/2014/main" id="{39E525B7-8AA7-4777-BB18-21B07834DEE6}"/>
                  </a:ext>
                </a:extLst>
              </p:cNvPr>
              <p:cNvSpPr txBox="1">
                <a:spLocks noRot="1" noChangeAspect="1" noMove="1" noResize="1" noEditPoints="1" noAdjustHandles="1" noChangeArrowheads="1" noChangeShapeType="1" noTextEdit="1"/>
              </p:cNvSpPr>
              <p:nvPr/>
            </p:nvSpPr>
            <p:spPr>
              <a:xfrm>
                <a:off x="149798" y="3388036"/>
                <a:ext cx="5059263" cy="1545423"/>
              </a:xfrm>
              <a:prstGeom prst="rect">
                <a:avLst/>
              </a:prstGeom>
              <a:blipFill>
                <a:blip r:embed="rId3"/>
                <a:stretch>
                  <a:fillRect l="-2169" t="-3557" r="-3976" b="-63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2F5DA13-DC7D-865F-2DFB-1BB2FB5E97E3}"/>
                  </a:ext>
                </a:extLst>
              </p:cNvPr>
              <p:cNvSpPr txBox="1"/>
              <p:nvPr/>
            </p:nvSpPr>
            <p:spPr>
              <a:xfrm>
                <a:off x="2618719" y="2170372"/>
                <a:ext cx="321874" cy="400110"/>
              </a:xfrm>
              <a:prstGeom prst="rect">
                <a:avLst/>
              </a:prstGeom>
              <a:noFill/>
            </p:spPr>
            <p:txBody>
              <a:bodyPr wrap="square">
                <a:spAutoFit/>
              </a:bodyPr>
              <a:lstStyle/>
              <a:p>
                <a:pPr/>
                <a14:m>
                  <m:oMathPara xmlns:m="http://schemas.openxmlformats.org/officeDocument/2006/math">
                    <m:oMath>
                      <m:r>
                        <a:rPr lang="zh-CN" altLang="nl-NL" sz="2000" i="1" smtClean="0">
                          <a:latin typeface="Cambria Math" panose="02040503050406030204" pitchFamily="18" charset="0"/>
                        </a:rPr>
                        <m:t>𝑥</m:t>
                      </m:r>
                    </m:oMath>
                  </m:oMathPara>
                </a14:m>
                <a:endParaRPr lang="zh-CN" altLang="en-US" sz="2000" dirty="0"/>
              </a:p>
            </p:txBody>
          </p:sp>
        </mc:Choice>
        <mc:Fallback xmlns="">
          <p:sp>
            <p:nvSpPr>
              <p:cNvPr id="31" name="TextBox 30">
                <a:extLst>
                  <a:ext uri="{FF2B5EF4-FFF2-40B4-BE49-F238E27FC236}">
                    <a16:creationId xmlns:a16="http://schemas.microsoft.com/office/drawing/2014/main" id="{02F5DA13-DC7D-865F-2DFB-1BB2FB5E97E3}"/>
                  </a:ext>
                </a:extLst>
              </p:cNvPr>
              <p:cNvSpPr txBox="1">
                <a:spLocks noRot="1" noChangeAspect="1" noMove="1" noResize="1" noEditPoints="1" noAdjustHandles="1" noChangeArrowheads="1" noChangeShapeType="1" noTextEdit="1"/>
              </p:cNvSpPr>
              <p:nvPr/>
            </p:nvSpPr>
            <p:spPr>
              <a:xfrm>
                <a:off x="2618719" y="2170372"/>
                <a:ext cx="321874" cy="400110"/>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CB30CB7-03FB-654A-CBC3-6953AB75FFF6}"/>
                  </a:ext>
                </a:extLst>
              </p:cNvPr>
              <p:cNvSpPr txBox="1"/>
              <p:nvPr/>
            </p:nvSpPr>
            <p:spPr>
              <a:xfrm>
                <a:off x="3727669" y="1657780"/>
                <a:ext cx="321874" cy="400110"/>
              </a:xfrm>
              <a:prstGeom prst="rect">
                <a:avLst/>
              </a:prstGeom>
              <a:noFill/>
            </p:spPr>
            <p:txBody>
              <a:bodyPr wrap="square">
                <a:spAutoFit/>
              </a:bodyPr>
              <a:lstStyle/>
              <a:p>
                <a:pPr/>
                <a14:m>
                  <m:oMathPara xmlns:m="http://schemas.openxmlformats.org/officeDocument/2006/math">
                    <m:oMath>
                      <m:r>
                        <a:rPr lang="en-US" altLang="zh-CN" sz="2000" b="0" i="1" smtClean="0">
                          <a:latin typeface="Cambria Math" panose="02040503050406030204" pitchFamily="18" charset="0"/>
                        </a:rPr>
                        <m:t>𝑎</m:t>
                      </m:r>
                    </m:oMath>
                  </m:oMathPara>
                </a14:m>
                <a:endParaRPr lang="zh-CN" altLang="en-US" sz="2000" dirty="0"/>
              </a:p>
            </p:txBody>
          </p:sp>
        </mc:Choice>
        <mc:Fallback xmlns="">
          <p:sp>
            <p:nvSpPr>
              <p:cNvPr id="32" name="TextBox 31">
                <a:extLst>
                  <a:ext uri="{FF2B5EF4-FFF2-40B4-BE49-F238E27FC236}">
                    <a16:creationId xmlns:a16="http://schemas.microsoft.com/office/drawing/2014/main" id="{DCB30CB7-03FB-654A-CBC3-6953AB75FFF6}"/>
                  </a:ext>
                </a:extLst>
              </p:cNvPr>
              <p:cNvSpPr txBox="1">
                <a:spLocks noRot="1" noChangeAspect="1" noMove="1" noResize="1" noEditPoints="1" noAdjustHandles="1" noChangeArrowheads="1" noChangeShapeType="1" noTextEdit="1"/>
              </p:cNvSpPr>
              <p:nvPr/>
            </p:nvSpPr>
            <p:spPr>
              <a:xfrm>
                <a:off x="3727669" y="1657780"/>
                <a:ext cx="321874" cy="400110"/>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2521E0D8-6416-DCE3-F9A0-5478B2CFD7E3}"/>
                  </a:ext>
                </a:extLst>
              </p:cNvPr>
              <p:cNvSpPr txBox="1"/>
              <p:nvPr/>
            </p:nvSpPr>
            <p:spPr>
              <a:xfrm>
                <a:off x="3727669" y="2605185"/>
                <a:ext cx="321874" cy="400110"/>
              </a:xfrm>
              <a:prstGeom prst="rect">
                <a:avLst/>
              </a:prstGeom>
              <a:noFill/>
            </p:spPr>
            <p:txBody>
              <a:bodyPr wrap="square">
                <a:spAutoFit/>
              </a:bodyPr>
              <a:lstStyle/>
              <a:p>
                <a:pPr/>
                <a14:m>
                  <m:oMathPara xmlns:m="http://schemas.openxmlformats.org/officeDocument/2006/math">
                    <m:oMath>
                      <m:r>
                        <a:rPr lang="en-US" altLang="zh-CN" sz="2000" b="0" i="1" smtClean="0">
                          <a:latin typeface="Cambria Math" panose="02040503050406030204" pitchFamily="18" charset="0"/>
                        </a:rPr>
                        <m:t>𝑏</m:t>
                      </m:r>
                    </m:oMath>
                  </m:oMathPara>
                </a14:m>
                <a:endParaRPr lang="zh-CN" altLang="en-US" sz="2000" dirty="0"/>
              </a:p>
            </p:txBody>
          </p:sp>
        </mc:Choice>
        <mc:Fallback xmlns="">
          <p:sp>
            <p:nvSpPr>
              <p:cNvPr id="33" name="TextBox 32">
                <a:extLst>
                  <a:ext uri="{FF2B5EF4-FFF2-40B4-BE49-F238E27FC236}">
                    <a16:creationId xmlns:a16="http://schemas.microsoft.com/office/drawing/2014/main" id="{2521E0D8-6416-DCE3-F9A0-5478B2CFD7E3}"/>
                  </a:ext>
                </a:extLst>
              </p:cNvPr>
              <p:cNvSpPr txBox="1">
                <a:spLocks noRot="1" noChangeAspect="1" noMove="1" noResize="1" noEditPoints="1" noAdjustHandles="1" noChangeArrowheads="1" noChangeShapeType="1" noTextEdit="1"/>
              </p:cNvSpPr>
              <p:nvPr/>
            </p:nvSpPr>
            <p:spPr>
              <a:xfrm>
                <a:off x="3727669" y="2605185"/>
                <a:ext cx="321874" cy="400110"/>
              </a:xfrm>
              <a:prstGeom prst="rect">
                <a:avLst/>
              </a:prstGeom>
              <a:blipFill>
                <a:blip r:embed="rId6"/>
                <a:stretch>
                  <a:fillRect/>
                </a:stretch>
              </a:blipFill>
            </p:spPr>
            <p:txBody>
              <a:bodyPr/>
              <a:lstStyle/>
              <a:p>
                <a:r>
                  <a:rPr lang="zh-CN" altLang="en-US">
                    <a:noFill/>
                  </a:rPr>
                  <a:t> </a:t>
                </a:r>
              </a:p>
            </p:txBody>
          </p:sp>
        </mc:Fallback>
      </mc:AlternateContent>
      <p:sp>
        <p:nvSpPr>
          <p:cNvPr id="2" name="Slide Number Placeholder 1">
            <a:extLst>
              <a:ext uri="{FF2B5EF4-FFF2-40B4-BE49-F238E27FC236}">
                <a16:creationId xmlns:a16="http://schemas.microsoft.com/office/drawing/2014/main" id="{8C891AC5-ED16-6F01-D84D-EF46A4D3ECBA}"/>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79</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2976193" y="951948"/>
            <a:ext cx="3495040" cy="3495040"/>
          </a:xfrm>
          <a:custGeom>
            <a:avLst/>
            <a:gdLst/>
            <a:ahLst/>
            <a:cxnLst/>
            <a:rect l="l" t="t" r="r" b="b"/>
            <a:pathLst>
              <a:path w="3495040" h="3495040">
                <a:moveTo>
                  <a:pt x="0" y="1747346"/>
                </a:moveTo>
                <a:lnTo>
                  <a:pt x="649" y="1699249"/>
                </a:lnTo>
                <a:lnTo>
                  <a:pt x="2585" y="1651474"/>
                </a:lnTo>
                <a:lnTo>
                  <a:pt x="5792" y="1604036"/>
                </a:lnTo>
                <a:lnTo>
                  <a:pt x="10253" y="1556953"/>
                </a:lnTo>
                <a:lnTo>
                  <a:pt x="15951" y="1510241"/>
                </a:lnTo>
                <a:lnTo>
                  <a:pt x="22870" y="1463917"/>
                </a:lnTo>
                <a:lnTo>
                  <a:pt x="30992" y="1417998"/>
                </a:lnTo>
                <a:lnTo>
                  <a:pt x="40302" y="1372499"/>
                </a:lnTo>
                <a:lnTo>
                  <a:pt x="50783" y="1327438"/>
                </a:lnTo>
                <a:lnTo>
                  <a:pt x="62417" y="1282832"/>
                </a:lnTo>
                <a:lnTo>
                  <a:pt x="75189" y="1238697"/>
                </a:lnTo>
                <a:lnTo>
                  <a:pt x="89081" y="1195049"/>
                </a:lnTo>
                <a:lnTo>
                  <a:pt x="104078" y="1151906"/>
                </a:lnTo>
                <a:lnTo>
                  <a:pt x="120162" y="1109284"/>
                </a:lnTo>
                <a:lnTo>
                  <a:pt x="137316" y="1067200"/>
                </a:lnTo>
                <a:lnTo>
                  <a:pt x="155525" y="1025670"/>
                </a:lnTo>
                <a:lnTo>
                  <a:pt x="174770" y="984711"/>
                </a:lnTo>
                <a:lnTo>
                  <a:pt x="195037" y="944340"/>
                </a:lnTo>
                <a:lnTo>
                  <a:pt x="216308" y="904573"/>
                </a:lnTo>
                <a:lnTo>
                  <a:pt x="238566" y="865427"/>
                </a:lnTo>
                <a:lnTo>
                  <a:pt x="261794" y="826918"/>
                </a:lnTo>
                <a:lnTo>
                  <a:pt x="285977" y="789064"/>
                </a:lnTo>
                <a:lnTo>
                  <a:pt x="311098" y="751881"/>
                </a:lnTo>
                <a:lnTo>
                  <a:pt x="337139" y="715386"/>
                </a:lnTo>
                <a:lnTo>
                  <a:pt x="364084" y="679595"/>
                </a:lnTo>
                <a:lnTo>
                  <a:pt x="391917" y="644524"/>
                </a:lnTo>
                <a:lnTo>
                  <a:pt x="420620" y="610192"/>
                </a:lnTo>
                <a:lnTo>
                  <a:pt x="450178" y="576613"/>
                </a:lnTo>
                <a:lnTo>
                  <a:pt x="480573" y="543805"/>
                </a:lnTo>
                <a:lnTo>
                  <a:pt x="511789" y="511785"/>
                </a:lnTo>
                <a:lnTo>
                  <a:pt x="543809" y="480569"/>
                </a:lnTo>
                <a:lnTo>
                  <a:pt x="576617" y="450174"/>
                </a:lnTo>
                <a:lnTo>
                  <a:pt x="610196" y="420617"/>
                </a:lnTo>
                <a:lnTo>
                  <a:pt x="644528" y="391914"/>
                </a:lnTo>
                <a:lnTo>
                  <a:pt x="679599" y="364081"/>
                </a:lnTo>
                <a:lnTo>
                  <a:pt x="715390" y="337136"/>
                </a:lnTo>
                <a:lnTo>
                  <a:pt x="751886" y="311095"/>
                </a:lnTo>
                <a:lnTo>
                  <a:pt x="789069" y="285975"/>
                </a:lnTo>
                <a:lnTo>
                  <a:pt x="826923" y="261792"/>
                </a:lnTo>
                <a:lnTo>
                  <a:pt x="865431" y="238563"/>
                </a:lnTo>
                <a:lnTo>
                  <a:pt x="904577" y="216306"/>
                </a:lnTo>
                <a:lnTo>
                  <a:pt x="944344" y="195035"/>
                </a:lnTo>
                <a:lnTo>
                  <a:pt x="984715" y="174769"/>
                </a:lnTo>
                <a:lnTo>
                  <a:pt x="1025674" y="155523"/>
                </a:lnTo>
                <a:lnTo>
                  <a:pt x="1067204" y="137315"/>
                </a:lnTo>
                <a:lnTo>
                  <a:pt x="1109288" y="120160"/>
                </a:lnTo>
                <a:lnTo>
                  <a:pt x="1151910" y="104077"/>
                </a:lnTo>
                <a:lnTo>
                  <a:pt x="1195053" y="89080"/>
                </a:lnTo>
                <a:lnTo>
                  <a:pt x="1238700" y="75188"/>
                </a:lnTo>
                <a:lnTo>
                  <a:pt x="1282835" y="62416"/>
                </a:lnTo>
                <a:lnTo>
                  <a:pt x="1327442" y="50782"/>
                </a:lnTo>
                <a:lnTo>
                  <a:pt x="1372502" y="40302"/>
                </a:lnTo>
                <a:lnTo>
                  <a:pt x="1418000" y="30992"/>
                </a:lnTo>
                <a:lnTo>
                  <a:pt x="1463920" y="22869"/>
                </a:lnTo>
                <a:lnTo>
                  <a:pt x="1510243" y="15951"/>
                </a:lnTo>
                <a:lnTo>
                  <a:pt x="1556955" y="10253"/>
                </a:lnTo>
                <a:lnTo>
                  <a:pt x="1604038" y="5792"/>
                </a:lnTo>
                <a:lnTo>
                  <a:pt x="1651475" y="2585"/>
                </a:lnTo>
                <a:lnTo>
                  <a:pt x="1699250" y="649"/>
                </a:lnTo>
                <a:lnTo>
                  <a:pt x="1747346" y="0"/>
                </a:lnTo>
                <a:lnTo>
                  <a:pt x="1796921" y="702"/>
                </a:lnTo>
                <a:lnTo>
                  <a:pt x="1846325" y="2803"/>
                </a:lnTo>
                <a:lnTo>
                  <a:pt x="1895530" y="6290"/>
                </a:lnTo>
                <a:lnTo>
                  <a:pt x="1944510" y="11153"/>
                </a:lnTo>
                <a:lnTo>
                  <a:pt x="1993237" y="17380"/>
                </a:lnTo>
                <a:lnTo>
                  <a:pt x="2041685" y="24961"/>
                </a:lnTo>
                <a:lnTo>
                  <a:pt x="2089828" y="33884"/>
                </a:lnTo>
                <a:lnTo>
                  <a:pt x="2137639" y="44139"/>
                </a:lnTo>
                <a:lnTo>
                  <a:pt x="2185091" y="55715"/>
                </a:lnTo>
                <a:lnTo>
                  <a:pt x="2232157" y="68599"/>
                </a:lnTo>
                <a:lnTo>
                  <a:pt x="2278810" y="82782"/>
                </a:lnTo>
                <a:lnTo>
                  <a:pt x="2325025" y="98252"/>
                </a:lnTo>
                <a:lnTo>
                  <a:pt x="2370773" y="114997"/>
                </a:lnTo>
                <a:lnTo>
                  <a:pt x="2416029" y="133008"/>
                </a:lnTo>
                <a:lnTo>
                  <a:pt x="2460765" y="152273"/>
                </a:lnTo>
                <a:lnTo>
                  <a:pt x="2504956" y="172781"/>
                </a:lnTo>
                <a:lnTo>
                  <a:pt x="2548573" y="194520"/>
                </a:lnTo>
                <a:lnTo>
                  <a:pt x="2591591" y="217480"/>
                </a:lnTo>
                <a:lnTo>
                  <a:pt x="2633983" y="241650"/>
                </a:lnTo>
                <a:lnTo>
                  <a:pt x="2675722" y="267018"/>
                </a:lnTo>
                <a:lnTo>
                  <a:pt x="2716781" y="293574"/>
                </a:lnTo>
                <a:lnTo>
                  <a:pt x="2757134" y="321307"/>
                </a:lnTo>
                <a:lnTo>
                  <a:pt x="2796753" y="350204"/>
                </a:lnTo>
                <a:lnTo>
                  <a:pt x="2835613" y="380256"/>
                </a:lnTo>
                <a:lnTo>
                  <a:pt x="2873686" y="411452"/>
                </a:lnTo>
                <a:lnTo>
                  <a:pt x="2910946" y="443779"/>
                </a:lnTo>
                <a:lnTo>
                  <a:pt x="2947366" y="477227"/>
                </a:lnTo>
                <a:lnTo>
                  <a:pt x="2982918" y="511786"/>
                </a:lnTo>
                <a:lnTo>
                  <a:pt x="3017475" y="547338"/>
                </a:lnTo>
                <a:lnTo>
                  <a:pt x="3050922" y="583757"/>
                </a:lnTo>
                <a:lnTo>
                  <a:pt x="3083248" y="621016"/>
                </a:lnTo>
                <a:lnTo>
                  <a:pt x="3114442" y="659088"/>
                </a:lnTo>
                <a:lnTo>
                  <a:pt x="3144493" y="697947"/>
                </a:lnTo>
                <a:lnTo>
                  <a:pt x="3173389" y="737566"/>
                </a:lnTo>
                <a:lnTo>
                  <a:pt x="3201121" y="777918"/>
                </a:lnTo>
                <a:lnTo>
                  <a:pt x="3227676" y="818977"/>
                </a:lnTo>
                <a:lnTo>
                  <a:pt x="3253044" y="860715"/>
                </a:lnTo>
                <a:lnTo>
                  <a:pt x="3277213" y="903106"/>
                </a:lnTo>
                <a:lnTo>
                  <a:pt x="3300172" y="946124"/>
                </a:lnTo>
                <a:lnTo>
                  <a:pt x="3321911" y="989741"/>
                </a:lnTo>
                <a:lnTo>
                  <a:pt x="3342419" y="1033930"/>
                </a:lnTo>
                <a:lnTo>
                  <a:pt x="3361683" y="1078666"/>
                </a:lnTo>
                <a:lnTo>
                  <a:pt x="3379694" y="1123922"/>
                </a:lnTo>
                <a:lnTo>
                  <a:pt x="3396440" y="1169670"/>
                </a:lnTo>
                <a:lnTo>
                  <a:pt x="3411910" y="1215884"/>
                </a:lnTo>
                <a:lnTo>
                  <a:pt x="3426092" y="1262537"/>
                </a:lnTo>
                <a:lnTo>
                  <a:pt x="3438977" y="1309602"/>
                </a:lnTo>
                <a:lnTo>
                  <a:pt x="3450552" y="1357054"/>
                </a:lnTo>
                <a:lnTo>
                  <a:pt x="3460807" y="1404864"/>
                </a:lnTo>
                <a:lnTo>
                  <a:pt x="3469731" y="1453007"/>
                </a:lnTo>
                <a:lnTo>
                  <a:pt x="3477312" y="1501456"/>
                </a:lnTo>
                <a:lnTo>
                  <a:pt x="3483539" y="1550183"/>
                </a:lnTo>
                <a:lnTo>
                  <a:pt x="3488402" y="1599162"/>
                </a:lnTo>
                <a:lnTo>
                  <a:pt x="3491889" y="1648367"/>
                </a:lnTo>
                <a:lnTo>
                  <a:pt x="3493990" y="1697770"/>
                </a:lnTo>
                <a:lnTo>
                  <a:pt x="3494692" y="1747346"/>
                </a:lnTo>
                <a:lnTo>
                  <a:pt x="3494043" y="1795442"/>
                </a:lnTo>
                <a:lnTo>
                  <a:pt x="3492107" y="1843217"/>
                </a:lnTo>
                <a:lnTo>
                  <a:pt x="3488900" y="1890654"/>
                </a:lnTo>
                <a:lnTo>
                  <a:pt x="3484439" y="1937737"/>
                </a:lnTo>
                <a:lnTo>
                  <a:pt x="3478741" y="1984448"/>
                </a:lnTo>
                <a:lnTo>
                  <a:pt x="3471822" y="2030772"/>
                </a:lnTo>
                <a:lnTo>
                  <a:pt x="3463700" y="2076692"/>
                </a:lnTo>
                <a:lnTo>
                  <a:pt x="3454390" y="2122190"/>
                </a:lnTo>
                <a:lnTo>
                  <a:pt x="3443909" y="2167250"/>
                </a:lnTo>
                <a:lnTo>
                  <a:pt x="3432275" y="2211857"/>
                </a:lnTo>
                <a:lnTo>
                  <a:pt x="3419503" y="2255992"/>
                </a:lnTo>
                <a:lnTo>
                  <a:pt x="3405611" y="2299639"/>
                </a:lnTo>
                <a:lnTo>
                  <a:pt x="3390614" y="2342782"/>
                </a:lnTo>
                <a:lnTo>
                  <a:pt x="3374530" y="2385404"/>
                </a:lnTo>
                <a:lnTo>
                  <a:pt x="3357376" y="2427488"/>
                </a:lnTo>
                <a:lnTo>
                  <a:pt x="3339167" y="2469018"/>
                </a:lnTo>
                <a:lnTo>
                  <a:pt x="3319922" y="2509977"/>
                </a:lnTo>
                <a:lnTo>
                  <a:pt x="3299655" y="2550348"/>
                </a:lnTo>
                <a:lnTo>
                  <a:pt x="3278384" y="2590115"/>
                </a:lnTo>
                <a:lnTo>
                  <a:pt x="3256126" y="2629261"/>
                </a:lnTo>
                <a:lnTo>
                  <a:pt x="3232897" y="2667769"/>
                </a:lnTo>
                <a:lnTo>
                  <a:pt x="3208715" y="2705623"/>
                </a:lnTo>
                <a:lnTo>
                  <a:pt x="3183594" y="2742806"/>
                </a:lnTo>
                <a:lnTo>
                  <a:pt x="3157553" y="2779302"/>
                </a:lnTo>
                <a:lnTo>
                  <a:pt x="3130608" y="2815093"/>
                </a:lnTo>
                <a:lnTo>
                  <a:pt x="3102775" y="2850164"/>
                </a:lnTo>
                <a:lnTo>
                  <a:pt x="3074072" y="2884496"/>
                </a:lnTo>
                <a:lnTo>
                  <a:pt x="3044514" y="2918075"/>
                </a:lnTo>
                <a:lnTo>
                  <a:pt x="3014119" y="2950883"/>
                </a:lnTo>
                <a:lnTo>
                  <a:pt x="2982903" y="2982903"/>
                </a:lnTo>
                <a:lnTo>
                  <a:pt x="2950883" y="3014119"/>
                </a:lnTo>
                <a:lnTo>
                  <a:pt x="2918075" y="3044514"/>
                </a:lnTo>
                <a:lnTo>
                  <a:pt x="2884496" y="3074072"/>
                </a:lnTo>
                <a:lnTo>
                  <a:pt x="2850164" y="3102775"/>
                </a:lnTo>
                <a:lnTo>
                  <a:pt x="2815093" y="3130608"/>
                </a:lnTo>
                <a:lnTo>
                  <a:pt x="2779302" y="3157553"/>
                </a:lnTo>
                <a:lnTo>
                  <a:pt x="2742806" y="3183594"/>
                </a:lnTo>
                <a:lnTo>
                  <a:pt x="2705623" y="3208715"/>
                </a:lnTo>
                <a:lnTo>
                  <a:pt x="2667769" y="3232897"/>
                </a:lnTo>
                <a:lnTo>
                  <a:pt x="2629261" y="3256126"/>
                </a:lnTo>
                <a:lnTo>
                  <a:pt x="2590115" y="3278384"/>
                </a:lnTo>
                <a:lnTo>
                  <a:pt x="2550348" y="3299655"/>
                </a:lnTo>
                <a:lnTo>
                  <a:pt x="2509977" y="3319922"/>
                </a:lnTo>
                <a:lnTo>
                  <a:pt x="2469018" y="3339167"/>
                </a:lnTo>
                <a:lnTo>
                  <a:pt x="2427488" y="3357376"/>
                </a:lnTo>
                <a:lnTo>
                  <a:pt x="2385404" y="3374530"/>
                </a:lnTo>
                <a:lnTo>
                  <a:pt x="2342782" y="3390614"/>
                </a:lnTo>
                <a:lnTo>
                  <a:pt x="2299639" y="3405611"/>
                </a:lnTo>
                <a:lnTo>
                  <a:pt x="2255992" y="3419503"/>
                </a:lnTo>
                <a:lnTo>
                  <a:pt x="2211857" y="3432275"/>
                </a:lnTo>
                <a:lnTo>
                  <a:pt x="2167250" y="3443909"/>
                </a:lnTo>
                <a:lnTo>
                  <a:pt x="2122190" y="3454390"/>
                </a:lnTo>
                <a:lnTo>
                  <a:pt x="2076692" y="3463700"/>
                </a:lnTo>
                <a:lnTo>
                  <a:pt x="2030772" y="3471822"/>
                </a:lnTo>
                <a:lnTo>
                  <a:pt x="1984448" y="3478741"/>
                </a:lnTo>
                <a:lnTo>
                  <a:pt x="1937737" y="3484439"/>
                </a:lnTo>
                <a:lnTo>
                  <a:pt x="1890654" y="3488900"/>
                </a:lnTo>
                <a:lnTo>
                  <a:pt x="1843217" y="3492107"/>
                </a:lnTo>
                <a:lnTo>
                  <a:pt x="1795442" y="3494043"/>
                </a:lnTo>
                <a:lnTo>
                  <a:pt x="1747346" y="3494692"/>
                </a:lnTo>
                <a:lnTo>
                  <a:pt x="1699250" y="3494043"/>
                </a:lnTo>
                <a:lnTo>
                  <a:pt x="1651475" y="3492107"/>
                </a:lnTo>
                <a:lnTo>
                  <a:pt x="1604038" y="3488900"/>
                </a:lnTo>
                <a:lnTo>
                  <a:pt x="1556955" y="3484439"/>
                </a:lnTo>
                <a:lnTo>
                  <a:pt x="1510243" y="3478741"/>
                </a:lnTo>
                <a:lnTo>
                  <a:pt x="1463920" y="3471822"/>
                </a:lnTo>
                <a:lnTo>
                  <a:pt x="1418000" y="3463700"/>
                </a:lnTo>
                <a:lnTo>
                  <a:pt x="1372502" y="3454390"/>
                </a:lnTo>
                <a:lnTo>
                  <a:pt x="1327442" y="3443909"/>
                </a:lnTo>
                <a:lnTo>
                  <a:pt x="1282835" y="3432275"/>
                </a:lnTo>
                <a:lnTo>
                  <a:pt x="1238700" y="3419503"/>
                </a:lnTo>
                <a:lnTo>
                  <a:pt x="1195053" y="3405611"/>
                </a:lnTo>
                <a:lnTo>
                  <a:pt x="1151910" y="3390614"/>
                </a:lnTo>
                <a:lnTo>
                  <a:pt x="1109288" y="3374530"/>
                </a:lnTo>
                <a:lnTo>
                  <a:pt x="1067204" y="3357376"/>
                </a:lnTo>
                <a:lnTo>
                  <a:pt x="1025674" y="3339167"/>
                </a:lnTo>
                <a:lnTo>
                  <a:pt x="984715" y="3319922"/>
                </a:lnTo>
                <a:lnTo>
                  <a:pt x="944344" y="3299655"/>
                </a:lnTo>
                <a:lnTo>
                  <a:pt x="904577" y="3278384"/>
                </a:lnTo>
                <a:lnTo>
                  <a:pt x="865431" y="3256126"/>
                </a:lnTo>
                <a:lnTo>
                  <a:pt x="826923" y="3232897"/>
                </a:lnTo>
                <a:lnTo>
                  <a:pt x="789069" y="3208715"/>
                </a:lnTo>
                <a:lnTo>
                  <a:pt x="751886" y="3183594"/>
                </a:lnTo>
                <a:lnTo>
                  <a:pt x="715390" y="3157553"/>
                </a:lnTo>
                <a:lnTo>
                  <a:pt x="679599" y="3130608"/>
                </a:lnTo>
                <a:lnTo>
                  <a:pt x="644528" y="3102775"/>
                </a:lnTo>
                <a:lnTo>
                  <a:pt x="610196" y="3074072"/>
                </a:lnTo>
                <a:lnTo>
                  <a:pt x="576617" y="3044514"/>
                </a:lnTo>
                <a:lnTo>
                  <a:pt x="543809" y="3014119"/>
                </a:lnTo>
                <a:lnTo>
                  <a:pt x="511789" y="2982903"/>
                </a:lnTo>
                <a:lnTo>
                  <a:pt x="480573" y="2950883"/>
                </a:lnTo>
                <a:lnTo>
                  <a:pt x="450178" y="2918075"/>
                </a:lnTo>
                <a:lnTo>
                  <a:pt x="420620" y="2884496"/>
                </a:lnTo>
                <a:lnTo>
                  <a:pt x="391917" y="2850164"/>
                </a:lnTo>
                <a:lnTo>
                  <a:pt x="364084" y="2815093"/>
                </a:lnTo>
                <a:lnTo>
                  <a:pt x="337139" y="2779302"/>
                </a:lnTo>
                <a:lnTo>
                  <a:pt x="311098" y="2742806"/>
                </a:lnTo>
                <a:lnTo>
                  <a:pt x="285977" y="2705623"/>
                </a:lnTo>
                <a:lnTo>
                  <a:pt x="261794" y="2667769"/>
                </a:lnTo>
                <a:lnTo>
                  <a:pt x="238566" y="2629261"/>
                </a:lnTo>
                <a:lnTo>
                  <a:pt x="216308" y="2590115"/>
                </a:lnTo>
                <a:lnTo>
                  <a:pt x="195037" y="2550348"/>
                </a:lnTo>
                <a:lnTo>
                  <a:pt x="174770" y="2509977"/>
                </a:lnTo>
                <a:lnTo>
                  <a:pt x="155525" y="2469018"/>
                </a:lnTo>
                <a:lnTo>
                  <a:pt x="137316" y="2427488"/>
                </a:lnTo>
                <a:lnTo>
                  <a:pt x="120162" y="2385404"/>
                </a:lnTo>
                <a:lnTo>
                  <a:pt x="104078" y="2342782"/>
                </a:lnTo>
                <a:lnTo>
                  <a:pt x="89081" y="2299639"/>
                </a:lnTo>
                <a:lnTo>
                  <a:pt x="75189" y="2255992"/>
                </a:lnTo>
                <a:lnTo>
                  <a:pt x="62417" y="2211857"/>
                </a:lnTo>
                <a:lnTo>
                  <a:pt x="50783" y="2167250"/>
                </a:lnTo>
                <a:lnTo>
                  <a:pt x="40302" y="2122190"/>
                </a:lnTo>
                <a:lnTo>
                  <a:pt x="30992" y="2076692"/>
                </a:lnTo>
                <a:lnTo>
                  <a:pt x="22870" y="2030772"/>
                </a:lnTo>
                <a:lnTo>
                  <a:pt x="15951" y="1984448"/>
                </a:lnTo>
                <a:lnTo>
                  <a:pt x="10253" y="1937737"/>
                </a:lnTo>
                <a:lnTo>
                  <a:pt x="5792" y="1890654"/>
                </a:lnTo>
                <a:lnTo>
                  <a:pt x="2585" y="1843217"/>
                </a:lnTo>
                <a:lnTo>
                  <a:pt x="649" y="1795442"/>
                </a:lnTo>
                <a:lnTo>
                  <a:pt x="0" y="1747346"/>
                </a:lnTo>
                <a:close/>
              </a:path>
            </a:pathLst>
          </a:custGeom>
          <a:ln w="19049">
            <a:solidFill>
              <a:srgbClr val="666666"/>
            </a:solidFill>
          </a:ln>
        </p:spPr>
        <p:txBody>
          <a:bodyPr wrap="square" lIns="0" tIns="0" rIns="0" bIns="0" rtlCol="0"/>
          <a:lstStyle/>
          <a:p>
            <a:endParaRPr/>
          </a:p>
        </p:txBody>
      </p:sp>
      <p:sp>
        <p:nvSpPr>
          <p:cNvPr id="5" name="object 5"/>
          <p:cNvSpPr/>
          <p:nvPr/>
        </p:nvSpPr>
        <p:spPr>
          <a:xfrm>
            <a:off x="702173" y="3469942"/>
            <a:ext cx="2301875" cy="777875"/>
          </a:xfrm>
          <a:custGeom>
            <a:avLst/>
            <a:gdLst/>
            <a:ahLst/>
            <a:cxnLst/>
            <a:rect l="l" t="t" r="r" b="b"/>
            <a:pathLst>
              <a:path w="2301875" h="777875">
                <a:moveTo>
                  <a:pt x="0" y="777323"/>
                </a:moveTo>
                <a:lnTo>
                  <a:pt x="2301595" y="0"/>
                </a:lnTo>
              </a:path>
            </a:pathLst>
          </a:custGeom>
          <a:ln w="19049">
            <a:solidFill>
              <a:srgbClr val="38751C"/>
            </a:solidFill>
          </a:ln>
        </p:spPr>
        <p:txBody>
          <a:bodyPr wrap="square" lIns="0" tIns="0" rIns="0" bIns="0" rtlCol="0"/>
          <a:lstStyle/>
          <a:p>
            <a:endParaRPr/>
          </a:p>
        </p:txBody>
      </p:sp>
      <p:sp>
        <p:nvSpPr>
          <p:cNvPr id="6" name="object 6"/>
          <p:cNvSpPr/>
          <p:nvPr/>
        </p:nvSpPr>
        <p:spPr>
          <a:xfrm>
            <a:off x="2993719" y="3440117"/>
            <a:ext cx="92075" cy="59690"/>
          </a:xfrm>
          <a:custGeom>
            <a:avLst/>
            <a:gdLst/>
            <a:ahLst/>
            <a:cxnLst/>
            <a:rect l="l" t="t" r="r" b="b"/>
            <a:pathLst>
              <a:path w="92075" h="59689">
                <a:moveTo>
                  <a:pt x="20124" y="59624"/>
                </a:moveTo>
                <a:lnTo>
                  <a:pt x="91974" y="2149"/>
                </a:lnTo>
                <a:lnTo>
                  <a:pt x="0" y="0"/>
                </a:lnTo>
                <a:lnTo>
                  <a:pt x="20124" y="59624"/>
                </a:lnTo>
                <a:close/>
              </a:path>
            </a:pathLst>
          </a:custGeom>
          <a:ln w="19049">
            <a:solidFill>
              <a:srgbClr val="38751C"/>
            </a:solidFill>
          </a:ln>
        </p:spPr>
        <p:txBody>
          <a:bodyPr wrap="square" lIns="0" tIns="0" rIns="0" bIns="0" rtlCol="0"/>
          <a:lstStyle/>
          <a:p>
            <a:endParaRPr/>
          </a:p>
        </p:txBody>
      </p:sp>
      <p:sp>
        <p:nvSpPr>
          <p:cNvPr id="7" name="object 7"/>
          <p:cNvSpPr/>
          <p:nvPr/>
        </p:nvSpPr>
        <p:spPr>
          <a:xfrm>
            <a:off x="989423" y="927973"/>
            <a:ext cx="2089150" cy="889000"/>
          </a:xfrm>
          <a:custGeom>
            <a:avLst/>
            <a:gdLst/>
            <a:ahLst/>
            <a:cxnLst/>
            <a:rect l="l" t="t" r="r" b="b"/>
            <a:pathLst>
              <a:path w="2089150" h="889000">
                <a:moveTo>
                  <a:pt x="0" y="0"/>
                </a:moveTo>
                <a:lnTo>
                  <a:pt x="2089020" y="888848"/>
                </a:lnTo>
              </a:path>
            </a:pathLst>
          </a:custGeom>
          <a:ln w="19049">
            <a:solidFill>
              <a:srgbClr val="38751C"/>
            </a:solidFill>
          </a:ln>
        </p:spPr>
        <p:txBody>
          <a:bodyPr wrap="square" lIns="0" tIns="0" rIns="0" bIns="0" rtlCol="0"/>
          <a:lstStyle/>
          <a:p>
            <a:endParaRPr/>
          </a:p>
        </p:txBody>
      </p:sp>
      <p:sp>
        <p:nvSpPr>
          <p:cNvPr id="8" name="object 8"/>
          <p:cNvSpPr/>
          <p:nvPr/>
        </p:nvSpPr>
        <p:spPr>
          <a:xfrm>
            <a:off x="3066118" y="1787866"/>
            <a:ext cx="92075" cy="62865"/>
          </a:xfrm>
          <a:custGeom>
            <a:avLst/>
            <a:gdLst/>
            <a:ahLst/>
            <a:cxnLst/>
            <a:rect l="l" t="t" r="r" b="b"/>
            <a:pathLst>
              <a:path w="92075" h="62864">
                <a:moveTo>
                  <a:pt x="0" y="57907"/>
                </a:moveTo>
                <a:lnTo>
                  <a:pt x="91874" y="62802"/>
                </a:lnTo>
                <a:lnTo>
                  <a:pt x="24649" y="0"/>
                </a:lnTo>
                <a:lnTo>
                  <a:pt x="0" y="57907"/>
                </a:lnTo>
                <a:close/>
              </a:path>
            </a:pathLst>
          </a:custGeom>
          <a:ln w="19049">
            <a:solidFill>
              <a:srgbClr val="38751C"/>
            </a:solidFill>
          </a:ln>
        </p:spPr>
        <p:txBody>
          <a:bodyPr wrap="square" lIns="0" tIns="0" rIns="0" bIns="0" rtlCol="0"/>
          <a:lstStyle/>
          <a:p>
            <a:endParaRPr/>
          </a:p>
        </p:txBody>
      </p:sp>
      <p:sp>
        <p:nvSpPr>
          <p:cNvPr id="9" name="object 9"/>
          <p:cNvSpPr/>
          <p:nvPr/>
        </p:nvSpPr>
        <p:spPr>
          <a:xfrm>
            <a:off x="6470886" y="2699294"/>
            <a:ext cx="2160270" cy="0"/>
          </a:xfrm>
          <a:custGeom>
            <a:avLst/>
            <a:gdLst/>
            <a:ahLst/>
            <a:cxnLst/>
            <a:rect l="l" t="t" r="r" b="b"/>
            <a:pathLst>
              <a:path w="2160270">
                <a:moveTo>
                  <a:pt x="0" y="0"/>
                </a:moveTo>
                <a:lnTo>
                  <a:pt x="2159995" y="0"/>
                </a:lnTo>
              </a:path>
            </a:pathLst>
          </a:custGeom>
          <a:ln w="19049">
            <a:solidFill>
              <a:srgbClr val="38751C"/>
            </a:solidFill>
          </a:ln>
        </p:spPr>
        <p:txBody>
          <a:bodyPr wrap="square" lIns="0" tIns="0" rIns="0" bIns="0" rtlCol="0"/>
          <a:lstStyle/>
          <a:p>
            <a:endParaRPr/>
          </a:p>
        </p:txBody>
      </p:sp>
      <p:sp>
        <p:nvSpPr>
          <p:cNvPr id="10" name="object 10"/>
          <p:cNvSpPr/>
          <p:nvPr/>
        </p:nvSpPr>
        <p:spPr>
          <a:xfrm>
            <a:off x="8630882" y="2667819"/>
            <a:ext cx="86995" cy="63500"/>
          </a:xfrm>
          <a:custGeom>
            <a:avLst/>
            <a:gdLst/>
            <a:ahLst/>
            <a:cxnLst/>
            <a:rect l="l" t="t" r="r" b="b"/>
            <a:pathLst>
              <a:path w="86995" h="63500">
                <a:moveTo>
                  <a:pt x="0" y="62949"/>
                </a:moveTo>
                <a:lnTo>
                  <a:pt x="86449" y="31474"/>
                </a:lnTo>
                <a:lnTo>
                  <a:pt x="0" y="0"/>
                </a:lnTo>
                <a:lnTo>
                  <a:pt x="0" y="62949"/>
                </a:lnTo>
                <a:close/>
              </a:path>
            </a:pathLst>
          </a:custGeom>
          <a:ln w="19049">
            <a:solidFill>
              <a:srgbClr val="38751C"/>
            </a:solidFill>
          </a:ln>
        </p:spPr>
        <p:txBody>
          <a:bodyPr wrap="square" lIns="0" tIns="0" rIns="0" bIns="0" rtlCol="0"/>
          <a:lstStyle/>
          <a:p>
            <a:endParaRPr/>
          </a:p>
        </p:txBody>
      </p:sp>
      <p:sp>
        <p:nvSpPr>
          <p:cNvPr id="11" name="object 11"/>
          <p:cNvSpPr/>
          <p:nvPr/>
        </p:nvSpPr>
        <p:spPr>
          <a:xfrm>
            <a:off x="1380509" y="690298"/>
            <a:ext cx="352424" cy="304799"/>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370984" y="680773"/>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3" name="object 13"/>
          <p:cNvSpPr/>
          <p:nvPr/>
        </p:nvSpPr>
        <p:spPr>
          <a:xfrm>
            <a:off x="1300359" y="3518217"/>
            <a:ext cx="295274" cy="361949"/>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290834" y="3508692"/>
            <a:ext cx="314325" cy="381000"/>
          </a:xfrm>
          <a:custGeom>
            <a:avLst/>
            <a:gdLst/>
            <a:ahLst/>
            <a:cxnLst/>
            <a:rect l="l" t="t" r="r" b="b"/>
            <a:pathLst>
              <a:path w="314325" h="381000">
                <a:moveTo>
                  <a:pt x="0" y="0"/>
                </a:moveTo>
                <a:lnTo>
                  <a:pt x="314324" y="0"/>
                </a:lnTo>
                <a:lnTo>
                  <a:pt x="314324" y="380999"/>
                </a:lnTo>
                <a:lnTo>
                  <a:pt x="0" y="380999"/>
                </a:lnTo>
                <a:lnTo>
                  <a:pt x="0" y="0"/>
                </a:lnTo>
                <a:close/>
              </a:path>
            </a:pathLst>
          </a:custGeom>
          <a:ln w="19049">
            <a:solidFill>
              <a:srgbClr val="38751C"/>
            </a:solidFill>
          </a:ln>
        </p:spPr>
        <p:txBody>
          <a:bodyPr wrap="square" lIns="0" tIns="0" rIns="0" bIns="0" rtlCol="0"/>
          <a:lstStyle/>
          <a:p>
            <a:endParaRPr/>
          </a:p>
        </p:txBody>
      </p:sp>
      <p:sp>
        <p:nvSpPr>
          <p:cNvPr id="15" name="object 15"/>
          <p:cNvSpPr/>
          <p:nvPr/>
        </p:nvSpPr>
        <p:spPr>
          <a:xfrm>
            <a:off x="7245910" y="2215895"/>
            <a:ext cx="352424" cy="30479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236385" y="2206370"/>
            <a:ext cx="371475" cy="323850"/>
          </a:xfrm>
          <a:custGeom>
            <a:avLst/>
            <a:gdLst/>
            <a:ahLst/>
            <a:cxnLst/>
            <a:rect l="l" t="t" r="r" b="b"/>
            <a:pathLst>
              <a:path w="371475" h="323850">
                <a:moveTo>
                  <a:pt x="0" y="0"/>
                </a:moveTo>
                <a:lnTo>
                  <a:pt x="371474" y="0"/>
                </a:lnTo>
                <a:lnTo>
                  <a:pt x="371474" y="323849"/>
                </a:lnTo>
                <a:lnTo>
                  <a:pt x="0" y="323849"/>
                </a:lnTo>
                <a:lnTo>
                  <a:pt x="0" y="0"/>
                </a:lnTo>
                <a:close/>
              </a:path>
            </a:pathLst>
          </a:custGeom>
          <a:ln w="19049">
            <a:solidFill>
              <a:srgbClr val="38751C"/>
            </a:solidFill>
          </a:ln>
        </p:spPr>
        <p:txBody>
          <a:bodyPr wrap="square" lIns="0" tIns="0" rIns="0" bIns="0" rtlCol="0"/>
          <a:lstStyle/>
          <a:p>
            <a:endParaRPr/>
          </a:p>
        </p:txBody>
      </p:sp>
      <p:sp>
        <p:nvSpPr>
          <p:cNvPr id="17" name="object 17"/>
          <p:cNvSpPr/>
          <p:nvPr/>
        </p:nvSpPr>
        <p:spPr>
          <a:xfrm>
            <a:off x="3398743" y="1747634"/>
            <a:ext cx="485773" cy="638173"/>
          </a:xfrm>
          <a:prstGeom prst="rect">
            <a:avLst/>
          </a:prstGeom>
          <a:blipFill>
            <a:blip r:embed="rId6" cstate="print"/>
            <a:stretch>
              <a:fillRect/>
            </a:stretch>
          </a:blipFill>
        </p:spPr>
        <p:txBody>
          <a:bodyPr wrap="square" lIns="0" tIns="0" rIns="0" bIns="0" rtlCol="0"/>
          <a:lstStyle/>
          <a:p>
            <a:endParaRPr/>
          </a:p>
        </p:txBody>
      </p:sp>
      <p:sp>
        <p:nvSpPr>
          <p:cNvPr id="18" name="object 18"/>
          <p:cNvSpPr/>
          <p:nvPr/>
        </p:nvSpPr>
        <p:spPr>
          <a:xfrm>
            <a:off x="3389243" y="1738109"/>
            <a:ext cx="504825" cy="657225"/>
          </a:xfrm>
          <a:custGeom>
            <a:avLst/>
            <a:gdLst/>
            <a:ahLst/>
            <a:cxnLst/>
            <a:rect l="l" t="t" r="r" b="b"/>
            <a:pathLst>
              <a:path w="504825" h="657225">
                <a:moveTo>
                  <a:pt x="0" y="0"/>
                </a:moveTo>
                <a:lnTo>
                  <a:pt x="504823" y="0"/>
                </a:lnTo>
                <a:lnTo>
                  <a:pt x="504823" y="657223"/>
                </a:lnTo>
                <a:lnTo>
                  <a:pt x="0" y="657223"/>
                </a:lnTo>
                <a:lnTo>
                  <a:pt x="0" y="0"/>
                </a:lnTo>
                <a:close/>
              </a:path>
            </a:pathLst>
          </a:custGeom>
          <a:ln w="19049">
            <a:solidFill>
              <a:srgbClr val="FF0000"/>
            </a:solidFill>
          </a:ln>
        </p:spPr>
        <p:txBody>
          <a:bodyPr wrap="square" lIns="0" tIns="0" rIns="0" bIns="0" rtlCol="0"/>
          <a:lstStyle/>
          <a:p>
            <a:endParaRPr/>
          </a:p>
        </p:txBody>
      </p:sp>
      <p:sp>
        <p:nvSpPr>
          <p:cNvPr id="19" name="object 19"/>
          <p:cNvSpPr/>
          <p:nvPr/>
        </p:nvSpPr>
        <p:spPr>
          <a:xfrm>
            <a:off x="3398743" y="2950244"/>
            <a:ext cx="409574" cy="704848"/>
          </a:xfrm>
          <a:prstGeom prst="rect">
            <a:avLst/>
          </a:prstGeom>
          <a:blipFill>
            <a:blip r:embed="rId7" cstate="print"/>
            <a:stretch>
              <a:fillRect/>
            </a:stretch>
          </a:blipFill>
        </p:spPr>
        <p:txBody>
          <a:bodyPr wrap="square" lIns="0" tIns="0" rIns="0" bIns="0" rtlCol="0"/>
          <a:lstStyle/>
          <a:p>
            <a:endParaRPr/>
          </a:p>
        </p:txBody>
      </p:sp>
      <p:sp>
        <p:nvSpPr>
          <p:cNvPr id="20" name="object 20"/>
          <p:cNvSpPr/>
          <p:nvPr/>
        </p:nvSpPr>
        <p:spPr>
          <a:xfrm>
            <a:off x="3389243" y="2940719"/>
            <a:ext cx="428625" cy="723900"/>
          </a:xfrm>
          <a:custGeom>
            <a:avLst/>
            <a:gdLst/>
            <a:ahLst/>
            <a:cxnLst/>
            <a:rect l="l" t="t" r="r" b="b"/>
            <a:pathLst>
              <a:path w="428625" h="723900">
                <a:moveTo>
                  <a:pt x="0" y="0"/>
                </a:moveTo>
                <a:lnTo>
                  <a:pt x="428599" y="0"/>
                </a:lnTo>
                <a:lnTo>
                  <a:pt x="428599" y="723898"/>
                </a:lnTo>
                <a:lnTo>
                  <a:pt x="0" y="723898"/>
                </a:lnTo>
                <a:lnTo>
                  <a:pt x="0" y="0"/>
                </a:lnTo>
                <a:close/>
              </a:path>
            </a:pathLst>
          </a:custGeom>
          <a:ln w="19049">
            <a:solidFill>
              <a:srgbClr val="FF0000"/>
            </a:solidFill>
          </a:ln>
        </p:spPr>
        <p:txBody>
          <a:bodyPr wrap="square" lIns="0" tIns="0" rIns="0" bIns="0" rtlCol="0"/>
          <a:lstStyle/>
          <a:p>
            <a:endParaRPr/>
          </a:p>
        </p:txBody>
      </p:sp>
      <p:sp>
        <p:nvSpPr>
          <p:cNvPr id="21" name="object 21"/>
          <p:cNvSpPr/>
          <p:nvPr/>
        </p:nvSpPr>
        <p:spPr>
          <a:xfrm>
            <a:off x="3997466" y="1585521"/>
            <a:ext cx="2985135" cy="464184"/>
          </a:xfrm>
          <a:custGeom>
            <a:avLst/>
            <a:gdLst/>
            <a:ahLst/>
            <a:cxnLst/>
            <a:rect l="l" t="t" r="r" b="b"/>
            <a:pathLst>
              <a:path w="2985134" h="464185">
                <a:moveTo>
                  <a:pt x="2984843" y="0"/>
                </a:moveTo>
                <a:lnTo>
                  <a:pt x="0" y="463654"/>
                </a:lnTo>
              </a:path>
            </a:pathLst>
          </a:custGeom>
          <a:ln w="19049">
            <a:solidFill>
              <a:srgbClr val="0000FF"/>
            </a:solidFill>
          </a:ln>
        </p:spPr>
        <p:txBody>
          <a:bodyPr wrap="square" lIns="0" tIns="0" rIns="0" bIns="0" rtlCol="0"/>
          <a:lstStyle/>
          <a:p>
            <a:endParaRPr/>
          </a:p>
        </p:txBody>
      </p:sp>
      <p:sp>
        <p:nvSpPr>
          <p:cNvPr id="22" name="object 22"/>
          <p:cNvSpPr/>
          <p:nvPr/>
        </p:nvSpPr>
        <p:spPr>
          <a:xfrm>
            <a:off x="3912042" y="2018083"/>
            <a:ext cx="90805" cy="62230"/>
          </a:xfrm>
          <a:custGeom>
            <a:avLst/>
            <a:gdLst/>
            <a:ahLst/>
            <a:cxnLst/>
            <a:rect l="l" t="t" r="r" b="b"/>
            <a:pathLst>
              <a:path w="90804" h="62230">
                <a:moveTo>
                  <a:pt x="80599" y="0"/>
                </a:moveTo>
                <a:lnTo>
                  <a:pt x="0" y="44362"/>
                </a:lnTo>
                <a:lnTo>
                  <a:pt x="90274" y="62184"/>
                </a:lnTo>
                <a:lnTo>
                  <a:pt x="80599" y="0"/>
                </a:lnTo>
                <a:close/>
              </a:path>
            </a:pathLst>
          </a:custGeom>
          <a:ln w="19049">
            <a:solidFill>
              <a:srgbClr val="0000FF"/>
            </a:solidFill>
          </a:ln>
        </p:spPr>
        <p:txBody>
          <a:bodyPr wrap="square" lIns="0" tIns="0" rIns="0" bIns="0" rtlCol="0"/>
          <a:lstStyle/>
          <a:p>
            <a:endParaRPr/>
          </a:p>
        </p:txBody>
      </p:sp>
      <mc:AlternateContent xmlns:mc="http://schemas.openxmlformats.org/markup-compatibility/2006" xmlns:a14="http://schemas.microsoft.com/office/drawing/2010/main">
        <mc:Choice Requires="a14">
          <p:sp>
            <p:nvSpPr>
              <p:cNvPr id="23" name="object 23"/>
              <p:cNvSpPr txBox="1"/>
              <p:nvPr/>
            </p:nvSpPr>
            <p:spPr>
              <a:xfrm>
                <a:off x="6928185" y="125128"/>
                <a:ext cx="2215815" cy="1839030"/>
              </a:xfrm>
              <a:prstGeom prst="rect">
                <a:avLst/>
              </a:prstGeom>
            </p:spPr>
            <p:txBody>
              <a:bodyPr vert="horz" wrap="square" lIns="0" tIns="0" rIns="0" bIns="0" rtlCol="0">
                <a:spAutoFit/>
              </a:bodyPr>
              <a:lstStyle/>
              <a:p>
                <a:pPr marL="12700" marR="5080">
                  <a:lnSpc>
                    <a:spcPct val="100699"/>
                  </a:lnSpc>
                </a:pPr>
                <a:r>
                  <a:rPr lang="en-US" sz="1400" b="1" spc="-5" dirty="0">
                    <a:solidFill>
                      <a:srgbClr val="0000FF"/>
                    </a:solidFill>
                    <a:latin typeface="Arial"/>
                    <a:cs typeface="Arial"/>
                  </a:rPr>
                  <a:t>Jacobian matrix: </a:t>
                </a:r>
                <a:r>
                  <a:rPr lang="en-US" sz="1400" spc="-5" dirty="0">
                    <a:solidFill>
                      <a:srgbClr val="0000FF"/>
                    </a:solidFill>
                    <a:latin typeface="Arial"/>
                    <a:cs typeface="Arial"/>
                  </a:rPr>
                  <a:t>derivative of each element of </a:t>
                </a:r>
                <a:r>
                  <a:rPr lang="en-US" sz="1400" dirty="0">
                    <a:solidFill>
                      <a:srgbClr val="0000FF"/>
                    </a:solidFill>
                    <a:latin typeface="Arial"/>
                    <a:cs typeface="Arial"/>
                  </a:rPr>
                  <a:t>z </a:t>
                </a:r>
                <a:r>
                  <a:rPr lang="en-US" sz="1400" spc="-5" dirty="0" err="1">
                    <a:solidFill>
                      <a:srgbClr val="0000FF"/>
                    </a:solidFill>
                    <a:latin typeface="Arial"/>
                    <a:cs typeface="Arial"/>
                  </a:rPr>
                  <a:t>w.r.t.</a:t>
                </a:r>
                <a:r>
                  <a:rPr lang="en-US" sz="1400" spc="-30" dirty="0">
                    <a:solidFill>
                      <a:srgbClr val="0000FF"/>
                    </a:solidFill>
                    <a:latin typeface="Arial"/>
                    <a:cs typeface="Arial"/>
                  </a:rPr>
                  <a:t> </a:t>
                </a:r>
                <a:r>
                  <a:rPr lang="en-US" sz="1400" spc="-5" dirty="0">
                    <a:solidFill>
                      <a:srgbClr val="0000FF"/>
                    </a:solidFill>
                    <a:latin typeface="Arial"/>
                    <a:cs typeface="Arial"/>
                  </a:rPr>
                  <a:t>each element of</a:t>
                </a:r>
                <a:r>
                  <a:rPr lang="en-US" sz="1400" spc="-65" dirty="0">
                    <a:solidFill>
                      <a:srgbClr val="0000FF"/>
                    </a:solidFill>
                    <a:latin typeface="Arial"/>
                    <a:cs typeface="Arial"/>
                  </a:rPr>
                  <a:t> </a:t>
                </a:r>
                <a:r>
                  <a:rPr lang="en-US" sz="1400" dirty="0">
                    <a:solidFill>
                      <a:srgbClr val="0000FF"/>
                    </a:solidFill>
                    <a:latin typeface="Arial"/>
                    <a:cs typeface="Arial"/>
                  </a:rPr>
                  <a:t>x, e.g., for 2D vectors:</a:t>
                </a:r>
                <a:endParaRPr lang="ar-AE" sz="1400" b="0" i="1" dirty="0">
                  <a:solidFill>
                    <a:srgbClr val="0000FF"/>
                  </a:solidFill>
                  <a:latin typeface="Cambria Math" panose="02040503050406030204" pitchFamily="18" charset="0"/>
                  <a:cs typeface="Arial"/>
                </a:endParaRPr>
              </a:p>
              <a:p>
                <a:pPr marL="12700" marR="5080">
                  <a:lnSpc>
                    <a:spcPct val="100699"/>
                  </a:lnSpc>
                </a:pPr>
                <a14:m>
                  <m:oMathPara xmlns:m="http://schemas.openxmlformats.org/officeDocument/2006/math">
                    <m:oMath>
                      <m:r>
                        <a:rPr lang="ar-AE" sz="1400" b="0" i="1" dirty="0" smtClean="0">
                          <a:solidFill>
                            <a:srgbClr val="0000FF"/>
                          </a:solidFill>
                          <a:latin typeface="Cambria Math" panose="02040503050406030204" pitchFamily="18" charset="0"/>
                          <a:cs typeface="Arial"/>
                        </a:rPr>
                        <m:t>𝐽</m:t>
                      </m:r>
                      <m:r>
                        <a:rPr lang="ar-AE" sz="1400" i="1" dirty="0" smtClean="0">
                          <a:solidFill>
                            <a:srgbClr val="0000FF"/>
                          </a:solidFill>
                          <a:latin typeface="Cambria Math" panose="02040503050406030204" pitchFamily="18" charset="0"/>
                          <a:cs typeface="Arial"/>
                        </a:rPr>
                        <m:t>=</m:t>
                      </m:r>
                      <m:f>
                        <m:fPr>
                          <m:ctrlPr>
                            <a:rPr lang="ar-AE" sz="1400" b="0" i="1" dirty="0" smtClean="0">
                              <a:solidFill>
                                <a:srgbClr val="0000FF"/>
                              </a:solidFill>
                              <a:latin typeface="Cambria Math" panose="02040503050406030204" pitchFamily="18" charset="0"/>
                              <a:cs typeface="Arial"/>
                            </a:rPr>
                          </m:ctrlPr>
                        </m:fPr>
                        <m:num>
                          <m:r>
                            <a:rPr lang="ar-AE" sz="1400" b="0" i="1" dirty="0" smtClean="0">
                              <a:solidFill>
                                <a:srgbClr val="0000FF"/>
                              </a:solidFill>
                              <a:latin typeface="Cambria Math" panose="02040503050406030204" pitchFamily="18" charset="0"/>
                              <a:cs typeface="Arial"/>
                            </a:rPr>
                            <m:t>𝜕</m:t>
                          </m:r>
                          <m:r>
                            <a:rPr lang="ar-AE" sz="1400" b="1" i="1" dirty="0" smtClean="0">
                              <a:solidFill>
                                <a:srgbClr val="0000FF"/>
                              </a:solidFill>
                              <a:latin typeface="Cambria Math" panose="02040503050406030204" pitchFamily="18" charset="0"/>
                              <a:cs typeface="Arial"/>
                            </a:rPr>
                            <m:t>𝒛</m:t>
                          </m:r>
                        </m:num>
                        <m:den>
                          <m:r>
                            <a:rPr lang="ar-AE" sz="1400" b="0" i="1" dirty="0" smtClean="0">
                              <a:solidFill>
                                <a:srgbClr val="0000FF"/>
                              </a:solidFill>
                              <a:latin typeface="Cambria Math" panose="02040503050406030204" pitchFamily="18" charset="0"/>
                              <a:cs typeface="Arial"/>
                            </a:rPr>
                            <m:t>𝜕</m:t>
                          </m:r>
                          <m:r>
                            <a:rPr lang="ar-AE" sz="1400" b="1" i="1" dirty="0" smtClean="0">
                              <a:solidFill>
                                <a:srgbClr val="0000FF"/>
                              </a:solidFill>
                              <a:latin typeface="Cambria Math" panose="02040503050406030204" pitchFamily="18" charset="0"/>
                              <a:cs typeface="Arial"/>
                            </a:rPr>
                            <m:t>𝒙</m:t>
                          </m:r>
                        </m:den>
                      </m:f>
                      <m:r>
                        <a:rPr lang="ar-AE" altLang="zh-CN" sz="1600" b="0" i="0" smtClean="0">
                          <a:solidFill>
                            <a:srgbClr val="0000FF"/>
                          </a:solidFill>
                          <a:latin typeface="Cambria Math" panose="02040503050406030204" pitchFamily="18" charset="0"/>
                          <a:cs typeface="Arial"/>
                        </a:rPr>
                        <m:t>=</m:t>
                      </m:r>
                      <m:d>
                        <m:dPr>
                          <m:begChr m:val="["/>
                          <m:endChr m:val="]"/>
                          <m:ctrlPr>
                            <a:rPr lang="ar-AE" altLang="zh-CN" sz="1600" b="0" i="1" smtClean="0">
                              <a:solidFill>
                                <a:srgbClr val="0000FF"/>
                              </a:solidFill>
                              <a:latin typeface="Cambria Math" panose="02040503050406030204" pitchFamily="18" charset="0"/>
                              <a:cs typeface="Arial"/>
                            </a:rPr>
                          </m:ctrlPr>
                        </m:dPr>
                        <m:e>
                          <m:m>
                            <m:mPr>
                              <m:mcs>
                                <m:mc>
                                  <m:mcPr>
                                    <m:count m:val="2"/>
                                    <m:mcJc m:val="center"/>
                                  </m:mcPr>
                                </m:mc>
                              </m:mcs>
                              <m:ctrlPr>
                                <a:rPr lang="ar-AE" altLang="zh-CN" sz="1600" b="0" i="1" smtClean="0">
                                  <a:solidFill>
                                    <a:srgbClr val="0000FF"/>
                                  </a:solidFill>
                                  <a:latin typeface="Cambria Math" panose="02040503050406030204" pitchFamily="18" charset="0"/>
                                  <a:cs typeface="Arial"/>
                                </a:rPr>
                              </m:ctrlPr>
                            </m:mPr>
                            <m:mr>
                              <m:e>
                                <m:f>
                                  <m:fPr>
                                    <m:ctrlPr>
                                      <a:rPr lang="zh-CN" altLang="ar-AE" sz="1600" b="0" i="1" smtClean="0">
                                        <a:solidFill>
                                          <a:srgbClr val="0000FF"/>
                                        </a:solidFill>
                                        <a:latin typeface="Cambria Math" panose="02040503050406030204" pitchFamily="18" charset="0"/>
                                        <a:cs typeface="Arial"/>
                                      </a:rPr>
                                    </m:ctrlPr>
                                  </m:fPr>
                                  <m:num>
                                    <m:r>
                                      <a:rPr lang="zh-CN" altLang="ar-AE" sz="1600" b="0" i="1" smtClean="0">
                                        <a:solidFill>
                                          <a:srgbClr val="0000FF"/>
                                        </a:solidFill>
                                        <a:latin typeface="Cambria Math" panose="02040503050406030204" pitchFamily="18" charset="0"/>
                                        <a:cs typeface="Arial"/>
                                      </a:rPr>
                                      <m:t>𝜕</m:t>
                                    </m:r>
                                    <m:sSub>
                                      <m:sSubPr>
                                        <m:ctrlPr>
                                          <a:rPr lang="zh-CN" altLang="ar-AE" sz="1600" b="0" i="1" smtClean="0">
                                            <a:solidFill>
                                              <a:srgbClr val="0000FF"/>
                                            </a:solidFill>
                                            <a:latin typeface="Cambria Math" panose="02040503050406030204" pitchFamily="18" charset="0"/>
                                            <a:cs typeface="Arial"/>
                                          </a:rPr>
                                        </m:ctrlPr>
                                      </m:sSubPr>
                                      <m:e>
                                        <m:r>
                                          <a:rPr lang="zh-CN" altLang="ar-AE" sz="1600" b="0" i="1" smtClean="0">
                                            <a:solidFill>
                                              <a:srgbClr val="0000FF"/>
                                            </a:solidFill>
                                            <a:latin typeface="Cambria Math" panose="02040503050406030204" pitchFamily="18" charset="0"/>
                                            <a:cs typeface="Arial"/>
                                          </a:rPr>
                                          <m:t>𝑧</m:t>
                                        </m:r>
                                      </m:e>
                                      <m:sub>
                                        <m:r>
                                          <a:rPr lang="ar-AE" altLang="zh-CN" sz="1600" b="0" i="1" smtClean="0">
                                            <a:solidFill>
                                              <a:srgbClr val="0000FF"/>
                                            </a:solidFill>
                                            <a:latin typeface="Cambria Math" panose="02040503050406030204" pitchFamily="18" charset="0"/>
                                            <a:cs typeface="Arial"/>
                                          </a:rPr>
                                          <m:t>1</m:t>
                                        </m:r>
                                      </m:sub>
                                    </m:sSub>
                                  </m:num>
                                  <m:den>
                                    <m:r>
                                      <a:rPr lang="zh-CN" altLang="ar-AE" sz="1600" b="0" i="1" smtClean="0">
                                        <a:solidFill>
                                          <a:srgbClr val="0000FF"/>
                                        </a:solidFill>
                                        <a:latin typeface="Cambria Math" panose="02040503050406030204" pitchFamily="18" charset="0"/>
                                        <a:cs typeface="Arial"/>
                                      </a:rPr>
                                      <m:t>𝜕</m:t>
                                    </m:r>
                                    <m:sSub>
                                      <m:sSubPr>
                                        <m:ctrlPr>
                                          <a:rPr lang="zh-CN" altLang="ar-AE" sz="1600" b="0" i="1" smtClean="0">
                                            <a:solidFill>
                                              <a:srgbClr val="0000FF"/>
                                            </a:solidFill>
                                            <a:latin typeface="Cambria Math" panose="02040503050406030204" pitchFamily="18" charset="0"/>
                                            <a:cs typeface="Arial"/>
                                          </a:rPr>
                                        </m:ctrlPr>
                                      </m:sSubPr>
                                      <m:e>
                                        <m:r>
                                          <a:rPr lang="zh-CN" altLang="ar-AE" sz="1600" b="0" i="1" smtClean="0">
                                            <a:solidFill>
                                              <a:srgbClr val="0000FF"/>
                                            </a:solidFill>
                                            <a:latin typeface="Cambria Math" panose="02040503050406030204" pitchFamily="18" charset="0"/>
                                            <a:cs typeface="Arial"/>
                                          </a:rPr>
                                          <m:t>𝑥</m:t>
                                        </m:r>
                                      </m:e>
                                      <m:sub>
                                        <m:r>
                                          <a:rPr lang="ar-AE" altLang="zh-CN" sz="1600" b="0" i="1" smtClean="0">
                                            <a:solidFill>
                                              <a:srgbClr val="0000FF"/>
                                            </a:solidFill>
                                            <a:latin typeface="Cambria Math" panose="02040503050406030204" pitchFamily="18" charset="0"/>
                                            <a:cs typeface="Arial"/>
                                          </a:rPr>
                                          <m:t>1</m:t>
                                        </m:r>
                                      </m:sub>
                                    </m:sSub>
                                  </m:den>
                                </m:f>
                              </m:e>
                              <m:e>
                                <m:f>
                                  <m:fPr>
                                    <m:ctrlPr>
                                      <a:rPr lang="zh-CN" altLang="ar-AE" sz="1600" i="1">
                                        <a:solidFill>
                                          <a:srgbClr val="0000FF"/>
                                        </a:solidFill>
                                        <a:latin typeface="Cambria Math" panose="02040503050406030204" pitchFamily="18" charset="0"/>
                                        <a:cs typeface="Arial"/>
                                      </a:rPr>
                                    </m:ctrlPr>
                                  </m:fPr>
                                  <m:num>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𝑧</m:t>
                                        </m:r>
                                      </m:e>
                                      <m:sub>
                                        <m:r>
                                          <a:rPr lang="ar-AE" altLang="zh-CN" sz="1600" i="1">
                                            <a:solidFill>
                                              <a:srgbClr val="0000FF"/>
                                            </a:solidFill>
                                            <a:latin typeface="Cambria Math" panose="02040503050406030204" pitchFamily="18" charset="0"/>
                                            <a:cs typeface="Arial"/>
                                          </a:rPr>
                                          <m:t>1</m:t>
                                        </m:r>
                                      </m:sub>
                                    </m:sSub>
                                  </m:num>
                                  <m:den>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𝑥</m:t>
                                        </m:r>
                                      </m:e>
                                      <m:sub>
                                        <m:r>
                                          <a:rPr lang="ar-AE" altLang="zh-CN" sz="1600" b="0" i="1" smtClean="0">
                                            <a:solidFill>
                                              <a:srgbClr val="0000FF"/>
                                            </a:solidFill>
                                            <a:latin typeface="Cambria Math" panose="02040503050406030204" pitchFamily="18" charset="0"/>
                                            <a:cs typeface="Arial"/>
                                          </a:rPr>
                                          <m:t>2</m:t>
                                        </m:r>
                                      </m:sub>
                                    </m:sSub>
                                  </m:den>
                                </m:f>
                              </m:e>
                            </m:mr>
                            <m:mr>
                              <m:e>
                                <m:f>
                                  <m:fPr>
                                    <m:ctrlPr>
                                      <a:rPr lang="zh-CN" altLang="ar-AE" sz="1600" i="1">
                                        <a:solidFill>
                                          <a:srgbClr val="0000FF"/>
                                        </a:solidFill>
                                        <a:latin typeface="Cambria Math" panose="02040503050406030204" pitchFamily="18" charset="0"/>
                                        <a:cs typeface="Arial"/>
                                      </a:rPr>
                                    </m:ctrlPr>
                                  </m:fPr>
                                  <m:num>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𝑧</m:t>
                                        </m:r>
                                      </m:e>
                                      <m:sub>
                                        <m:r>
                                          <a:rPr lang="ar-AE" altLang="zh-CN" sz="1600" b="0" i="1" smtClean="0">
                                            <a:solidFill>
                                              <a:srgbClr val="0000FF"/>
                                            </a:solidFill>
                                            <a:latin typeface="Cambria Math" panose="02040503050406030204" pitchFamily="18" charset="0"/>
                                            <a:cs typeface="Arial"/>
                                          </a:rPr>
                                          <m:t>2</m:t>
                                        </m:r>
                                      </m:sub>
                                    </m:sSub>
                                  </m:num>
                                  <m:den>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𝑥</m:t>
                                        </m:r>
                                      </m:e>
                                      <m:sub>
                                        <m:r>
                                          <a:rPr lang="ar-AE" altLang="zh-CN" sz="1600" i="1">
                                            <a:solidFill>
                                              <a:srgbClr val="0000FF"/>
                                            </a:solidFill>
                                            <a:latin typeface="Cambria Math" panose="02040503050406030204" pitchFamily="18" charset="0"/>
                                            <a:cs typeface="Arial"/>
                                          </a:rPr>
                                          <m:t>1</m:t>
                                        </m:r>
                                      </m:sub>
                                    </m:sSub>
                                  </m:den>
                                </m:f>
                              </m:e>
                              <m:e>
                                <m:f>
                                  <m:fPr>
                                    <m:ctrlPr>
                                      <a:rPr lang="zh-CN" altLang="ar-AE" sz="1600" i="1">
                                        <a:solidFill>
                                          <a:srgbClr val="0000FF"/>
                                        </a:solidFill>
                                        <a:latin typeface="Cambria Math" panose="02040503050406030204" pitchFamily="18" charset="0"/>
                                        <a:cs typeface="Arial"/>
                                      </a:rPr>
                                    </m:ctrlPr>
                                  </m:fPr>
                                  <m:num>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𝑧</m:t>
                                        </m:r>
                                      </m:e>
                                      <m:sub>
                                        <m:r>
                                          <a:rPr lang="ar-AE" altLang="zh-CN" sz="1600" b="0" i="1" smtClean="0">
                                            <a:solidFill>
                                              <a:srgbClr val="0000FF"/>
                                            </a:solidFill>
                                            <a:latin typeface="Cambria Math" panose="02040503050406030204" pitchFamily="18" charset="0"/>
                                            <a:cs typeface="Arial"/>
                                          </a:rPr>
                                          <m:t>2</m:t>
                                        </m:r>
                                      </m:sub>
                                    </m:sSub>
                                  </m:num>
                                  <m:den>
                                    <m:r>
                                      <a:rPr lang="zh-CN" altLang="ar-AE" sz="1600" i="1">
                                        <a:solidFill>
                                          <a:srgbClr val="0000FF"/>
                                        </a:solidFill>
                                        <a:latin typeface="Cambria Math" panose="02040503050406030204" pitchFamily="18" charset="0"/>
                                        <a:cs typeface="Arial"/>
                                      </a:rPr>
                                      <m:t>𝜕</m:t>
                                    </m:r>
                                    <m:sSub>
                                      <m:sSubPr>
                                        <m:ctrlPr>
                                          <a:rPr lang="zh-CN" altLang="ar-AE" sz="1600" i="1">
                                            <a:solidFill>
                                              <a:srgbClr val="0000FF"/>
                                            </a:solidFill>
                                            <a:latin typeface="Cambria Math" panose="02040503050406030204" pitchFamily="18" charset="0"/>
                                            <a:cs typeface="Arial"/>
                                          </a:rPr>
                                        </m:ctrlPr>
                                      </m:sSubPr>
                                      <m:e>
                                        <m:r>
                                          <a:rPr lang="zh-CN" altLang="ar-AE" sz="1600" i="1">
                                            <a:solidFill>
                                              <a:srgbClr val="0000FF"/>
                                            </a:solidFill>
                                            <a:latin typeface="Cambria Math" panose="02040503050406030204" pitchFamily="18" charset="0"/>
                                            <a:cs typeface="Arial"/>
                                          </a:rPr>
                                          <m:t>𝑥</m:t>
                                        </m:r>
                                      </m:e>
                                      <m:sub>
                                        <m:r>
                                          <a:rPr lang="ar-AE" altLang="zh-CN" sz="1600" b="0" i="1" smtClean="0">
                                            <a:solidFill>
                                              <a:srgbClr val="0000FF"/>
                                            </a:solidFill>
                                            <a:latin typeface="Cambria Math" panose="02040503050406030204" pitchFamily="18" charset="0"/>
                                            <a:cs typeface="Arial"/>
                                          </a:rPr>
                                          <m:t>2</m:t>
                                        </m:r>
                                      </m:sub>
                                    </m:sSub>
                                  </m:den>
                                </m:f>
                              </m:e>
                            </m:mr>
                          </m:m>
                        </m:e>
                      </m:d>
                    </m:oMath>
                  </m:oMathPara>
                </a14:m>
                <a:endParaRPr lang="ar-AE" sz="1800" dirty="0">
                  <a:latin typeface="Arial"/>
                  <a:cs typeface="Arial"/>
                </a:endParaRPr>
              </a:p>
            </p:txBody>
          </p:sp>
        </mc:Choice>
        <mc:Fallback xmlns="">
          <p:sp>
            <p:nvSpPr>
              <p:cNvPr id="23" name="object 23"/>
              <p:cNvSpPr txBox="1">
                <a:spLocks noRot="1" noChangeAspect="1" noMove="1" noResize="1" noEditPoints="1" noAdjustHandles="1" noChangeArrowheads="1" noChangeShapeType="1" noTextEdit="1"/>
              </p:cNvSpPr>
              <p:nvPr/>
            </p:nvSpPr>
            <p:spPr>
              <a:xfrm>
                <a:off x="6928185" y="125128"/>
                <a:ext cx="2215815" cy="1839030"/>
              </a:xfrm>
              <a:prstGeom prst="rect">
                <a:avLst/>
              </a:prstGeom>
              <a:blipFill>
                <a:blip r:embed="rId8"/>
                <a:stretch>
                  <a:fillRect l="-4408" t="-3654" r="-6612"/>
                </a:stretch>
              </a:blipFill>
            </p:spPr>
            <p:txBody>
              <a:bodyPr/>
              <a:lstStyle/>
              <a:p>
                <a:r>
                  <a:rPr lang="zh-CN" altLang="en-US">
                    <a:noFill/>
                  </a:rPr>
                  <a:t> </a:t>
                </a:r>
              </a:p>
            </p:txBody>
          </p:sp>
        </mc:Fallback>
      </mc:AlternateContent>
      <p:sp>
        <p:nvSpPr>
          <p:cNvPr id="24" name="object 24"/>
          <p:cNvSpPr txBox="1"/>
          <p:nvPr/>
        </p:nvSpPr>
        <p:spPr>
          <a:xfrm>
            <a:off x="53049" y="83207"/>
            <a:ext cx="5524500" cy="550545"/>
          </a:xfrm>
          <a:prstGeom prst="rect">
            <a:avLst/>
          </a:prstGeom>
        </p:spPr>
        <p:txBody>
          <a:bodyPr vert="horz" wrap="square" lIns="0" tIns="0" rIns="0" bIns="0" rtlCol="0">
            <a:spAutoFit/>
          </a:bodyPr>
          <a:lstStyle/>
          <a:p>
            <a:pPr marL="12700">
              <a:lnSpc>
                <a:spcPts val="2485"/>
              </a:lnSpc>
            </a:pPr>
            <a:r>
              <a:rPr sz="2400" spc="-5" dirty="0">
                <a:latin typeface="Arial"/>
                <a:cs typeface="Arial"/>
              </a:rPr>
              <a:t>Gradients for vectorized code </a:t>
            </a:r>
            <a:r>
              <a:rPr sz="2700" spc="-7" baseline="21604" dirty="0">
                <a:solidFill>
                  <a:srgbClr val="0000FF"/>
                </a:solidFill>
                <a:latin typeface="Arial"/>
                <a:cs typeface="Arial"/>
              </a:rPr>
              <a:t>(x,y,z are</a:t>
            </a:r>
            <a:r>
              <a:rPr sz="2700" spc="262" baseline="21604" dirty="0">
                <a:solidFill>
                  <a:srgbClr val="0000FF"/>
                </a:solidFill>
                <a:latin typeface="Arial"/>
                <a:cs typeface="Arial"/>
              </a:rPr>
              <a:t> </a:t>
            </a:r>
            <a:r>
              <a:rPr sz="2700" spc="-7" baseline="21604" dirty="0">
                <a:solidFill>
                  <a:srgbClr val="0000FF"/>
                </a:solidFill>
                <a:latin typeface="Arial"/>
                <a:cs typeface="Arial"/>
              </a:rPr>
              <a:t>now</a:t>
            </a:r>
            <a:endParaRPr sz="2700" baseline="21604">
              <a:latin typeface="Arial"/>
              <a:cs typeface="Arial"/>
            </a:endParaRPr>
          </a:p>
          <a:p>
            <a:pPr marR="614045" algn="r">
              <a:lnSpc>
                <a:spcPts val="1764"/>
              </a:lnSpc>
            </a:pPr>
            <a:r>
              <a:rPr sz="1800" spc="-5" dirty="0">
                <a:solidFill>
                  <a:srgbClr val="0000FF"/>
                </a:solidFill>
                <a:latin typeface="Arial"/>
                <a:cs typeface="Arial"/>
              </a:rPr>
              <a:t>vectors)</a:t>
            </a:r>
            <a:endParaRPr sz="1800">
              <a:latin typeface="Arial"/>
              <a:cs typeface="Arial"/>
            </a:endParaRPr>
          </a:p>
        </p:txBody>
      </p:sp>
      <p:sp>
        <p:nvSpPr>
          <p:cNvPr id="25" name="object 25"/>
          <p:cNvSpPr/>
          <p:nvPr/>
        </p:nvSpPr>
        <p:spPr>
          <a:xfrm>
            <a:off x="7164960" y="2859994"/>
            <a:ext cx="514348" cy="676248"/>
          </a:xfrm>
          <a:prstGeom prst="rect">
            <a:avLst/>
          </a:prstGeom>
          <a:blipFill>
            <a:blip r:embed="rId9" cstate="print"/>
            <a:stretch>
              <a:fillRect/>
            </a:stretch>
          </a:blipFill>
        </p:spPr>
        <p:txBody>
          <a:bodyPr wrap="square" lIns="0" tIns="0" rIns="0" bIns="0" rtlCol="0"/>
          <a:lstStyle/>
          <a:p>
            <a:endParaRPr/>
          </a:p>
        </p:txBody>
      </p:sp>
      <p:sp>
        <p:nvSpPr>
          <p:cNvPr id="26" name="object 26"/>
          <p:cNvSpPr/>
          <p:nvPr/>
        </p:nvSpPr>
        <p:spPr>
          <a:xfrm>
            <a:off x="7155460" y="2850469"/>
            <a:ext cx="533400" cy="695325"/>
          </a:xfrm>
          <a:custGeom>
            <a:avLst/>
            <a:gdLst/>
            <a:ahLst/>
            <a:cxnLst/>
            <a:rect l="l" t="t" r="r" b="b"/>
            <a:pathLst>
              <a:path w="533400" h="695325">
                <a:moveTo>
                  <a:pt x="0" y="0"/>
                </a:moveTo>
                <a:lnTo>
                  <a:pt x="533373" y="0"/>
                </a:lnTo>
                <a:lnTo>
                  <a:pt x="533373" y="695323"/>
                </a:lnTo>
                <a:lnTo>
                  <a:pt x="0" y="695323"/>
                </a:lnTo>
                <a:lnTo>
                  <a:pt x="0" y="0"/>
                </a:lnTo>
                <a:close/>
              </a:path>
            </a:pathLst>
          </a:custGeom>
          <a:ln w="19049">
            <a:solidFill>
              <a:srgbClr val="FF0000"/>
            </a:solidFill>
          </a:ln>
        </p:spPr>
        <p:txBody>
          <a:bodyPr wrap="square" lIns="0" tIns="0" rIns="0" bIns="0" rtlCol="0"/>
          <a:lstStyle/>
          <a:p>
            <a:endParaRPr/>
          </a:p>
        </p:txBody>
      </p:sp>
      <p:sp>
        <p:nvSpPr>
          <p:cNvPr id="27" name="object 27"/>
          <p:cNvSpPr txBox="1"/>
          <p:nvPr/>
        </p:nvSpPr>
        <p:spPr>
          <a:xfrm>
            <a:off x="1017667" y="1330188"/>
            <a:ext cx="4359910" cy="2653665"/>
          </a:xfrm>
          <a:prstGeom prst="rect">
            <a:avLst/>
          </a:prstGeom>
        </p:spPr>
        <p:txBody>
          <a:bodyPr vert="horz" wrap="square" lIns="0" tIns="0" rIns="0" bIns="0" rtlCol="0">
            <a:spAutoFit/>
          </a:bodyPr>
          <a:lstStyle/>
          <a:p>
            <a:pPr marR="2814955" algn="ctr">
              <a:lnSpc>
                <a:spcPct val="100000"/>
              </a:lnSpc>
            </a:pPr>
            <a:r>
              <a:rPr sz="1800" spc="-5" dirty="0">
                <a:solidFill>
                  <a:srgbClr val="FF0000"/>
                </a:solidFill>
                <a:latin typeface="Arial"/>
                <a:cs typeface="Arial"/>
              </a:rPr>
              <a:t>“local</a:t>
            </a:r>
            <a:r>
              <a:rPr sz="1800" spc="-35" dirty="0">
                <a:solidFill>
                  <a:srgbClr val="FF0000"/>
                </a:solidFill>
                <a:latin typeface="Arial"/>
                <a:cs typeface="Arial"/>
              </a:rPr>
              <a:t> </a:t>
            </a:r>
            <a:r>
              <a:rPr sz="1800" spc="-5" dirty="0">
                <a:solidFill>
                  <a:srgbClr val="FF0000"/>
                </a:solidFill>
                <a:latin typeface="Arial"/>
                <a:cs typeface="Arial"/>
              </a:rPr>
              <a:t>gradient”</a:t>
            </a:r>
            <a:endParaRPr sz="1800" dirty="0">
              <a:latin typeface="Arial"/>
              <a:cs typeface="Arial"/>
            </a:endParaRPr>
          </a:p>
          <a:p>
            <a:pPr>
              <a:lnSpc>
                <a:spcPct val="100000"/>
              </a:lnSpc>
            </a:pPr>
            <a:endParaRPr sz="1800" dirty="0">
              <a:latin typeface="Times New Roman"/>
              <a:cs typeface="Times New Roman"/>
            </a:endParaRPr>
          </a:p>
          <a:p>
            <a:pPr>
              <a:lnSpc>
                <a:spcPct val="100000"/>
              </a:lnSpc>
            </a:pPr>
            <a:endParaRPr sz="2350" dirty="0">
              <a:latin typeface="Times New Roman"/>
              <a:cs typeface="Times New Roman"/>
            </a:endParaRPr>
          </a:p>
          <a:p>
            <a:pPr marR="2941320" algn="ctr">
              <a:lnSpc>
                <a:spcPct val="100000"/>
              </a:lnSpc>
            </a:pPr>
            <a:r>
              <a:rPr sz="4800" spc="-5" dirty="0">
                <a:latin typeface="Arial"/>
                <a:cs typeface="Arial"/>
              </a:rPr>
              <a:t>f</a:t>
            </a:r>
            <a:endParaRPr sz="4800" dirty="0">
              <a:latin typeface="Arial"/>
              <a:cs typeface="Arial"/>
            </a:endParaRPr>
          </a:p>
          <a:p>
            <a:pPr>
              <a:lnSpc>
                <a:spcPct val="100000"/>
              </a:lnSpc>
              <a:spcBef>
                <a:spcPts val="45"/>
              </a:spcBef>
            </a:pPr>
            <a:endParaRPr sz="3900" dirty="0">
              <a:latin typeface="Times New Roman"/>
              <a:cs typeface="Times New Roman"/>
            </a:endParaRPr>
          </a:p>
          <a:p>
            <a:pPr marL="2779395">
              <a:lnSpc>
                <a:spcPct val="100000"/>
              </a:lnSpc>
            </a:pPr>
            <a:r>
              <a:rPr sz="3000" spc="-5" dirty="0">
                <a:solidFill>
                  <a:srgbClr val="FF0000"/>
                </a:solidFill>
                <a:latin typeface="Arial"/>
                <a:cs typeface="Arial"/>
              </a:rPr>
              <a:t>gradients</a:t>
            </a:r>
            <a:endParaRPr sz="3000" dirty="0">
              <a:latin typeface="Arial"/>
              <a:cs typeface="Arial"/>
            </a:endParaRPr>
          </a:p>
        </p:txBody>
      </p:sp>
      <p:sp>
        <p:nvSpPr>
          <p:cNvPr id="28" name="object 28"/>
          <p:cNvSpPr/>
          <p:nvPr/>
        </p:nvSpPr>
        <p:spPr>
          <a:xfrm>
            <a:off x="799523" y="1169235"/>
            <a:ext cx="2129395" cy="1553146"/>
          </a:xfrm>
          <a:prstGeom prst="rect">
            <a:avLst/>
          </a:prstGeom>
          <a:blipFill>
            <a:blip r:embed="rId10" cstate="print"/>
            <a:stretch>
              <a:fillRect/>
            </a:stretch>
          </a:blipFill>
        </p:spPr>
        <p:txBody>
          <a:bodyPr wrap="square" lIns="0" tIns="0" rIns="0" bIns="0" rtlCol="0"/>
          <a:lstStyle/>
          <a:p>
            <a:endParaRPr/>
          </a:p>
        </p:txBody>
      </p:sp>
      <p:sp>
        <p:nvSpPr>
          <p:cNvPr id="29" name="object 29"/>
          <p:cNvSpPr/>
          <p:nvPr/>
        </p:nvSpPr>
        <p:spPr>
          <a:xfrm>
            <a:off x="784738" y="1198737"/>
            <a:ext cx="811530" cy="833119"/>
          </a:xfrm>
          <a:custGeom>
            <a:avLst/>
            <a:gdLst/>
            <a:ahLst/>
            <a:cxnLst/>
            <a:rect l="l" t="t" r="r" b="b"/>
            <a:pathLst>
              <a:path w="811530" h="833119">
                <a:moveTo>
                  <a:pt x="281399" y="0"/>
                </a:moveTo>
                <a:lnTo>
                  <a:pt x="811198" y="260399"/>
                </a:lnTo>
                <a:lnTo>
                  <a:pt x="529798" y="833098"/>
                </a:lnTo>
                <a:lnTo>
                  <a:pt x="0" y="572698"/>
                </a:lnTo>
                <a:lnTo>
                  <a:pt x="281399" y="0"/>
                </a:lnTo>
                <a:close/>
              </a:path>
            </a:pathLst>
          </a:custGeom>
          <a:ln w="19049">
            <a:solidFill>
              <a:srgbClr val="FF0000"/>
            </a:solidFill>
          </a:ln>
        </p:spPr>
        <p:txBody>
          <a:bodyPr wrap="square" lIns="0" tIns="0" rIns="0" bIns="0" rtlCol="0"/>
          <a:lstStyle/>
          <a:p>
            <a:endParaRPr/>
          </a:p>
        </p:txBody>
      </p:sp>
      <p:sp>
        <p:nvSpPr>
          <p:cNvPr id="30" name="object 30"/>
          <p:cNvSpPr/>
          <p:nvPr/>
        </p:nvSpPr>
        <p:spPr>
          <a:xfrm>
            <a:off x="1053370" y="1111865"/>
            <a:ext cx="2042795" cy="901700"/>
          </a:xfrm>
          <a:custGeom>
            <a:avLst/>
            <a:gdLst/>
            <a:ahLst/>
            <a:cxnLst/>
            <a:rect l="l" t="t" r="r" b="b"/>
            <a:pathLst>
              <a:path w="2042795" h="901700">
                <a:moveTo>
                  <a:pt x="2042523" y="901255"/>
                </a:moveTo>
                <a:lnTo>
                  <a:pt x="0" y="0"/>
                </a:lnTo>
              </a:path>
            </a:pathLst>
          </a:custGeom>
          <a:ln w="19049">
            <a:solidFill>
              <a:srgbClr val="FF0000"/>
            </a:solidFill>
          </a:ln>
        </p:spPr>
        <p:txBody>
          <a:bodyPr wrap="square" lIns="0" tIns="0" rIns="0" bIns="0" rtlCol="0"/>
          <a:lstStyle/>
          <a:p>
            <a:endParaRPr/>
          </a:p>
        </p:txBody>
      </p:sp>
      <p:sp>
        <p:nvSpPr>
          <p:cNvPr id="31" name="object 31"/>
          <p:cNvSpPr/>
          <p:nvPr/>
        </p:nvSpPr>
        <p:spPr>
          <a:xfrm>
            <a:off x="974278" y="1076965"/>
            <a:ext cx="92075" cy="64135"/>
          </a:xfrm>
          <a:custGeom>
            <a:avLst/>
            <a:gdLst/>
            <a:ahLst/>
            <a:cxnLst/>
            <a:rect l="l" t="t" r="r" b="b"/>
            <a:pathLst>
              <a:path w="92075" h="64134">
                <a:moveTo>
                  <a:pt x="91794" y="6112"/>
                </a:moveTo>
                <a:lnTo>
                  <a:pt x="0" y="0"/>
                </a:lnTo>
                <a:lnTo>
                  <a:pt x="66389" y="63687"/>
                </a:lnTo>
                <a:lnTo>
                  <a:pt x="91794" y="6112"/>
                </a:lnTo>
                <a:close/>
              </a:path>
            </a:pathLst>
          </a:custGeom>
          <a:ln w="19049">
            <a:solidFill>
              <a:srgbClr val="FF0000"/>
            </a:solidFill>
          </a:ln>
        </p:spPr>
        <p:txBody>
          <a:bodyPr wrap="square" lIns="0" tIns="0" rIns="0" bIns="0" rtlCol="0"/>
          <a:lstStyle/>
          <a:p>
            <a:endParaRPr/>
          </a:p>
        </p:txBody>
      </p:sp>
      <p:sp>
        <p:nvSpPr>
          <p:cNvPr id="33" name="Slide Number Placeholder 32">
            <a:extLst>
              <a:ext uri="{FF2B5EF4-FFF2-40B4-BE49-F238E27FC236}">
                <a16:creationId xmlns:a16="http://schemas.microsoft.com/office/drawing/2014/main" id="{C0852ADB-EDC1-A36C-91C4-0AD15EDA3BF0}"/>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80</a:t>
            </a:fld>
            <a:endParaRPr lang="en-US" altLang="zh-CN" spc="-5" dirty="0"/>
          </a:p>
        </p:txBody>
      </p:sp>
      <p:sp>
        <p:nvSpPr>
          <p:cNvPr id="2" name="Slide Number Placeholder 1">
            <a:extLst>
              <a:ext uri="{FF2B5EF4-FFF2-40B4-BE49-F238E27FC236}">
                <a16:creationId xmlns:a16="http://schemas.microsoft.com/office/drawing/2014/main" id="{35B2797A-61F2-DA4C-1A4A-5851F7784B20}"/>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80</a:t>
            </a:fld>
            <a:endParaRPr lang="en" sz="1000" dirty="0">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ject 21"/>
          <p:cNvSpPr txBox="1"/>
          <p:nvPr/>
        </p:nvSpPr>
        <p:spPr>
          <a:xfrm>
            <a:off x="6365865" y="2229057"/>
            <a:ext cx="1492885" cy="619760"/>
          </a:xfrm>
          <a:prstGeom prst="rect">
            <a:avLst/>
          </a:prstGeom>
        </p:spPr>
        <p:txBody>
          <a:bodyPr vert="horz" wrap="square" lIns="0" tIns="0" rIns="0" bIns="0" rtlCol="0">
            <a:spAutoFit/>
          </a:bodyPr>
          <a:lstStyle/>
          <a:p>
            <a:pPr marL="12700">
              <a:lnSpc>
                <a:spcPct val="100000"/>
              </a:lnSpc>
            </a:pPr>
            <a:r>
              <a:rPr sz="2000" spc="-5" dirty="0">
                <a:latin typeface="Arial"/>
                <a:cs typeface="Arial"/>
              </a:rPr>
              <a:t>4096-d</a:t>
            </a:r>
            <a:endParaRPr sz="2000">
              <a:latin typeface="Arial"/>
              <a:cs typeface="Arial"/>
            </a:endParaRPr>
          </a:p>
          <a:p>
            <a:pPr marL="12700">
              <a:lnSpc>
                <a:spcPct val="100000"/>
              </a:lnSpc>
            </a:pPr>
            <a:r>
              <a:rPr sz="2000" spc="-5" dirty="0">
                <a:latin typeface="Arial"/>
                <a:cs typeface="Arial"/>
              </a:rPr>
              <a:t>output</a:t>
            </a:r>
            <a:r>
              <a:rPr sz="2000" spc="-55" dirty="0">
                <a:latin typeface="Arial"/>
                <a:cs typeface="Arial"/>
              </a:rPr>
              <a:t> </a:t>
            </a:r>
            <a:r>
              <a:rPr sz="2000" spc="-5" dirty="0">
                <a:latin typeface="Arial"/>
                <a:cs typeface="Arial"/>
              </a:rPr>
              <a:t>vector</a:t>
            </a:r>
            <a:endParaRPr sz="2000">
              <a:latin typeface="Arial"/>
              <a:cs typeface="Arial"/>
            </a:endParaRPr>
          </a:p>
        </p:txBody>
      </p:sp>
      <p:sp>
        <p:nvSpPr>
          <p:cNvPr id="22" name="object 22"/>
          <p:cNvSpPr txBox="1"/>
          <p:nvPr/>
        </p:nvSpPr>
        <p:spPr>
          <a:xfrm>
            <a:off x="400099" y="2229057"/>
            <a:ext cx="2808605" cy="1998111"/>
          </a:xfrm>
          <a:prstGeom prst="rect">
            <a:avLst/>
          </a:prstGeom>
        </p:spPr>
        <p:txBody>
          <a:bodyPr vert="horz" wrap="square" lIns="0" tIns="0" rIns="0" bIns="0" rtlCol="0">
            <a:spAutoFit/>
          </a:bodyPr>
          <a:lstStyle/>
          <a:p>
            <a:pPr marL="390525">
              <a:lnSpc>
                <a:spcPct val="100000"/>
              </a:lnSpc>
              <a:tabLst>
                <a:tab pos="2115820" algn="l"/>
                <a:tab pos="2795270" algn="l"/>
              </a:tabLst>
            </a:pPr>
            <a:r>
              <a:rPr sz="2000" spc="-5" dirty="0">
                <a:latin typeface="Arial"/>
                <a:cs typeface="Arial"/>
              </a:rPr>
              <a:t>4096-d	</a:t>
            </a:r>
            <a:r>
              <a:rPr sz="2000" u="sng" spc="-5" dirty="0">
                <a:latin typeface="Times New Roman"/>
                <a:cs typeface="Times New Roman"/>
              </a:rPr>
              <a:t> 	</a:t>
            </a:r>
            <a:endParaRPr sz="2000" dirty="0">
              <a:latin typeface="Times New Roman"/>
              <a:cs typeface="Times New Roman"/>
            </a:endParaRPr>
          </a:p>
          <a:p>
            <a:pPr marL="390525">
              <a:lnSpc>
                <a:spcPct val="100000"/>
              </a:lnSpc>
              <a:tabLst>
                <a:tab pos="2115820" algn="l"/>
                <a:tab pos="2795270" algn="l"/>
              </a:tabLst>
            </a:pPr>
            <a:r>
              <a:rPr sz="2000" spc="-5" dirty="0">
                <a:latin typeface="Arial"/>
                <a:cs typeface="Arial"/>
              </a:rPr>
              <a:t>input</a:t>
            </a:r>
            <a:r>
              <a:rPr sz="2000" spc="-60" dirty="0">
                <a:latin typeface="Arial"/>
                <a:cs typeface="Arial"/>
              </a:rPr>
              <a:t> </a:t>
            </a:r>
            <a:r>
              <a:rPr sz="2000" spc="-5" dirty="0">
                <a:latin typeface="Arial"/>
                <a:cs typeface="Arial"/>
              </a:rPr>
              <a:t>vector	</a:t>
            </a:r>
            <a:r>
              <a:rPr sz="2000" u="sng" spc="-5" dirty="0">
                <a:latin typeface="Times New Roman"/>
                <a:cs typeface="Times New Roman"/>
              </a:rPr>
              <a:t> 	</a:t>
            </a:r>
            <a:endParaRPr sz="2000" dirty="0">
              <a:latin typeface="Times New Roman"/>
              <a:cs typeface="Times New Roman"/>
            </a:endParaRPr>
          </a:p>
          <a:p>
            <a:pPr>
              <a:lnSpc>
                <a:spcPct val="100000"/>
              </a:lnSpc>
              <a:spcBef>
                <a:spcPts val="50"/>
              </a:spcBef>
            </a:pPr>
            <a:endParaRPr sz="1800" dirty="0">
              <a:latin typeface="Times New Roman"/>
              <a:cs typeface="Times New Roman"/>
            </a:endParaRPr>
          </a:p>
          <a:p>
            <a:pPr marL="12700" marR="484505">
              <a:lnSpc>
                <a:spcPts val="2850"/>
              </a:lnSpc>
            </a:pPr>
            <a:r>
              <a:rPr lang="en-US" altLang="zh-CN" sz="2000" spc="-5" dirty="0">
                <a:solidFill>
                  <a:srgbClr val="0000FF"/>
                </a:solidFill>
                <a:latin typeface="Arial"/>
                <a:cs typeface="Arial"/>
              </a:rPr>
              <a:t>S</a:t>
            </a:r>
            <a:r>
              <a:rPr sz="2000" spc="-5" dirty="0">
                <a:solidFill>
                  <a:srgbClr val="0000FF"/>
                </a:solidFill>
                <a:latin typeface="Arial"/>
                <a:cs typeface="Arial"/>
              </a:rPr>
              <a:t>ize of Jacobian</a:t>
            </a:r>
            <a:r>
              <a:rPr sz="2000" spc="-35" dirty="0">
                <a:solidFill>
                  <a:srgbClr val="0000FF"/>
                </a:solidFill>
                <a:latin typeface="Arial"/>
                <a:cs typeface="Arial"/>
              </a:rPr>
              <a:t> </a:t>
            </a:r>
            <a:r>
              <a:rPr sz="2000" spc="-5" dirty="0">
                <a:solidFill>
                  <a:srgbClr val="0000FF"/>
                </a:solidFill>
                <a:latin typeface="Arial"/>
                <a:cs typeface="Arial"/>
              </a:rPr>
              <a:t>matrix</a:t>
            </a:r>
            <a:r>
              <a:rPr lang="en-US" sz="2000" spc="-5" dirty="0">
                <a:solidFill>
                  <a:srgbClr val="0000FF"/>
                </a:solidFill>
                <a:latin typeface="Arial"/>
                <a:cs typeface="Arial"/>
              </a:rPr>
              <a:t>:</a:t>
            </a:r>
          </a:p>
          <a:p>
            <a:pPr marL="12700" marR="484505">
              <a:lnSpc>
                <a:spcPts val="2850"/>
              </a:lnSpc>
            </a:pPr>
            <a:r>
              <a:rPr sz="2000" spc="-5" dirty="0">
                <a:solidFill>
                  <a:srgbClr val="0000FF"/>
                </a:solidFill>
                <a:latin typeface="Arial"/>
                <a:cs typeface="Arial"/>
              </a:rPr>
              <a:t>[4096 </a:t>
            </a:r>
            <a:r>
              <a:rPr sz="2000" dirty="0">
                <a:solidFill>
                  <a:srgbClr val="0000FF"/>
                </a:solidFill>
                <a:latin typeface="Arial"/>
                <a:cs typeface="Arial"/>
              </a:rPr>
              <a:t>x</a:t>
            </a:r>
            <a:r>
              <a:rPr sz="2000" spc="-60" dirty="0">
                <a:solidFill>
                  <a:srgbClr val="0000FF"/>
                </a:solidFill>
                <a:latin typeface="Arial"/>
                <a:cs typeface="Arial"/>
              </a:rPr>
              <a:t> </a:t>
            </a:r>
            <a:r>
              <a:rPr sz="2000" spc="-5" dirty="0">
                <a:solidFill>
                  <a:srgbClr val="0000FF"/>
                </a:solidFill>
                <a:latin typeface="Arial"/>
                <a:cs typeface="Arial"/>
              </a:rPr>
              <a:t>4096]</a:t>
            </a:r>
            <a:endParaRPr sz="2000" dirty="0">
              <a:latin typeface="Arial"/>
              <a:cs typeface="Arial"/>
            </a:endParaRPr>
          </a:p>
        </p:txBody>
      </p:sp>
      <p:sp>
        <p:nvSpPr>
          <p:cNvPr id="24" name="object 24"/>
          <p:cNvSpPr txBox="1">
            <a:spLocks noGrp="1"/>
          </p:cNvSpPr>
          <p:nvPr>
            <p:ph type="title"/>
          </p:nvPr>
        </p:nvSpPr>
        <p:spPr>
          <a:xfrm>
            <a:off x="729355" y="0"/>
            <a:ext cx="3570489" cy="572700"/>
          </a:xfrm>
          <a:prstGeom prst="rect">
            <a:avLst/>
          </a:prstGeom>
        </p:spPr>
        <p:txBody>
          <a:bodyPr vert="horz" wrap="square" lIns="0" tIns="182344" rIns="0" bIns="0" rtlCol="0">
            <a:spAutoFit/>
          </a:bodyPr>
          <a:lstStyle/>
          <a:p>
            <a:pPr marL="412115">
              <a:lnSpc>
                <a:spcPct val="100000"/>
              </a:lnSpc>
            </a:pPr>
            <a:r>
              <a:rPr sz="2400" spc="-5" dirty="0">
                <a:solidFill>
                  <a:schemeClr val="bg2"/>
                </a:solidFill>
              </a:rPr>
              <a:t>Vectorized</a:t>
            </a:r>
            <a:r>
              <a:rPr sz="2400" spc="-20" dirty="0">
                <a:solidFill>
                  <a:schemeClr val="bg2"/>
                </a:solidFill>
              </a:rPr>
              <a:t> </a:t>
            </a:r>
            <a:r>
              <a:rPr sz="2400" spc="-5" dirty="0">
                <a:solidFill>
                  <a:schemeClr val="bg2"/>
                </a:solidFill>
              </a:rPr>
              <a:t>operations</a:t>
            </a:r>
            <a:endParaRPr sz="2400" dirty="0">
              <a:solidFill>
                <a:schemeClr val="bg2"/>
              </a:solidFill>
            </a:endParaRPr>
          </a:p>
        </p:txBody>
      </p:sp>
      <p:sp>
        <p:nvSpPr>
          <p:cNvPr id="25" name="object 25"/>
          <p:cNvSpPr txBox="1"/>
          <p:nvPr/>
        </p:nvSpPr>
        <p:spPr>
          <a:xfrm>
            <a:off x="7240334" y="1022278"/>
            <a:ext cx="1625600" cy="285115"/>
          </a:xfrm>
          <a:prstGeom prst="rect">
            <a:avLst/>
          </a:prstGeom>
        </p:spPr>
        <p:txBody>
          <a:bodyPr vert="horz" wrap="square" lIns="0" tIns="0" rIns="0" bIns="0" rtlCol="0">
            <a:spAutoFit/>
          </a:bodyPr>
          <a:lstStyle/>
          <a:p>
            <a:pPr marL="12700">
              <a:lnSpc>
                <a:spcPct val="100000"/>
              </a:lnSpc>
            </a:pPr>
            <a:r>
              <a:rPr sz="1800" spc="-5" dirty="0">
                <a:solidFill>
                  <a:srgbClr val="0000FF"/>
                </a:solidFill>
                <a:latin typeface="Arial"/>
                <a:cs typeface="Arial"/>
              </a:rPr>
              <a:t>Jacobian</a:t>
            </a:r>
            <a:r>
              <a:rPr sz="1800" spc="-40" dirty="0">
                <a:solidFill>
                  <a:srgbClr val="0000FF"/>
                </a:solidFill>
                <a:latin typeface="Arial"/>
                <a:cs typeface="Arial"/>
              </a:rPr>
              <a:t> </a:t>
            </a:r>
            <a:r>
              <a:rPr sz="1800" spc="-5" dirty="0">
                <a:solidFill>
                  <a:srgbClr val="0000FF"/>
                </a:solidFill>
                <a:latin typeface="Arial"/>
                <a:cs typeface="Arial"/>
              </a:rPr>
              <a:t>matrix</a:t>
            </a:r>
            <a:endParaRPr sz="1800">
              <a:latin typeface="Arial"/>
              <a:cs typeface="Arial"/>
            </a:endParaRPr>
          </a:p>
        </p:txBody>
      </p:sp>
      <p:sp>
        <p:nvSpPr>
          <p:cNvPr id="27" name="object 27"/>
          <p:cNvSpPr/>
          <p:nvPr/>
        </p:nvSpPr>
        <p:spPr>
          <a:xfrm>
            <a:off x="6338412" y="106662"/>
            <a:ext cx="2047870" cy="790573"/>
          </a:xfrm>
          <a:prstGeom prst="rect">
            <a:avLst/>
          </a:prstGeom>
          <a:blipFill>
            <a:blip r:embed="rId3" cstate="print"/>
            <a:stretch>
              <a:fillRect/>
            </a:stretch>
          </a:blipFill>
        </p:spPr>
        <p:txBody>
          <a:bodyPr wrap="square" lIns="0" tIns="0" rIns="0" bIns="0" rtlCol="0"/>
          <a:lstStyle/>
          <a:p>
            <a:endParaRPr/>
          </a:p>
        </p:txBody>
      </p:sp>
      <p:sp>
        <p:nvSpPr>
          <p:cNvPr id="28" name="object 28"/>
          <p:cNvSpPr/>
          <p:nvPr/>
        </p:nvSpPr>
        <p:spPr>
          <a:xfrm>
            <a:off x="7394835" y="78224"/>
            <a:ext cx="467995" cy="790575"/>
          </a:xfrm>
          <a:custGeom>
            <a:avLst/>
            <a:gdLst/>
            <a:ahLst/>
            <a:cxnLst/>
            <a:rect l="l" t="t" r="r" b="b"/>
            <a:pathLst>
              <a:path w="467995" h="790575">
                <a:moveTo>
                  <a:pt x="0" y="0"/>
                </a:moveTo>
                <a:lnTo>
                  <a:pt x="467699" y="0"/>
                </a:lnTo>
                <a:lnTo>
                  <a:pt x="467699" y="790498"/>
                </a:lnTo>
                <a:lnTo>
                  <a:pt x="0" y="790498"/>
                </a:lnTo>
                <a:lnTo>
                  <a:pt x="0" y="0"/>
                </a:lnTo>
                <a:close/>
              </a:path>
            </a:pathLst>
          </a:custGeom>
          <a:ln w="28574">
            <a:solidFill>
              <a:srgbClr val="0000FF"/>
            </a:solidFill>
          </a:ln>
        </p:spPr>
        <p:txBody>
          <a:bodyPr wrap="square" lIns="0" tIns="0" rIns="0" bIns="0" rtlCol="0"/>
          <a:lstStyle/>
          <a:p>
            <a:endParaRPr/>
          </a:p>
        </p:txBody>
      </p:sp>
      <p:pic>
        <p:nvPicPr>
          <p:cNvPr id="32" name="图片 31"/>
          <p:cNvPicPr>
            <a:picLocks noChangeAspect="1"/>
          </p:cNvPicPr>
          <p:nvPr/>
        </p:nvPicPr>
        <p:blipFill>
          <a:blip r:embed="rId4"/>
          <a:stretch>
            <a:fillRect/>
          </a:stretch>
        </p:blipFill>
        <p:spPr>
          <a:xfrm>
            <a:off x="2514600" y="1428750"/>
            <a:ext cx="3317577" cy="2774216"/>
          </a:xfrm>
          <a:prstGeom prst="rect">
            <a:avLst/>
          </a:prstGeom>
        </p:spPr>
      </p:pic>
      <p:sp>
        <p:nvSpPr>
          <p:cNvPr id="4" name="Slide Number Placeholder 3">
            <a:extLst>
              <a:ext uri="{FF2B5EF4-FFF2-40B4-BE49-F238E27FC236}">
                <a16:creationId xmlns:a16="http://schemas.microsoft.com/office/drawing/2014/main" id="{5C3B4DD5-C220-03FB-E64A-28957C2035A2}"/>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81</a:t>
            </a:fld>
            <a:endParaRPr lang="en-US" altLang="zh-CN" spc="-5" dirty="0"/>
          </a:p>
        </p:txBody>
      </p:sp>
      <p:sp>
        <p:nvSpPr>
          <p:cNvPr id="2" name="Slide Number Placeholder 1">
            <a:extLst>
              <a:ext uri="{FF2B5EF4-FFF2-40B4-BE49-F238E27FC236}">
                <a16:creationId xmlns:a16="http://schemas.microsoft.com/office/drawing/2014/main" id="{07D17306-B878-13C3-66FC-35EA2DA92619}"/>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81</a:t>
            </a:fld>
            <a:endParaRPr lang="en" sz="1000" dirty="0">
              <a:latin typeface="Lato" panose="020F0502020204030203" pitchFamily="34" charset="0"/>
              <a:ea typeface="Lato" panose="020F0502020204030203" pitchFamily="34" charset="0"/>
              <a:cs typeface="Lato" panose="020F0502020204030203" pitchFamily="34" charset="0"/>
            </a:endParaRPr>
          </a:p>
        </p:txBody>
      </p:sp>
      <p:sp>
        <p:nvSpPr>
          <p:cNvPr id="3" name="object 24">
            <a:extLst>
              <a:ext uri="{FF2B5EF4-FFF2-40B4-BE49-F238E27FC236}">
                <a16:creationId xmlns:a16="http://schemas.microsoft.com/office/drawing/2014/main" id="{C86ADC2F-097F-854E-B672-E645E4B20E4D}"/>
              </a:ext>
            </a:extLst>
          </p:cNvPr>
          <p:cNvSpPr txBox="1"/>
          <p:nvPr/>
        </p:nvSpPr>
        <p:spPr>
          <a:xfrm>
            <a:off x="250438" y="1363700"/>
            <a:ext cx="2679700" cy="291555"/>
          </a:xfrm>
          <a:prstGeom prst="rect">
            <a:avLst/>
          </a:prstGeom>
        </p:spPr>
        <p:txBody>
          <a:bodyPr vert="horz" wrap="square" lIns="0" tIns="0" rIns="0" bIns="0" rtlCol="0">
            <a:spAutoFit/>
          </a:bodyPr>
          <a:lstStyle/>
          <a:p>
            <a:pPr marL="12700" marR="5080">
              <a:lnSpc>
                <a:spcPct val="100699"/>
              </a:lnSpc>
            </a:pPr>
            <a:r>
              <a:rPr lang="en-US" altLang="zh-CN" sz="2000" spc="-5" dirty="0">
                <a:solidFill>
                  <a:srgbClr val="0000FF"/>
                </a:solidFill>
                <a:latin typeface="Arial"/>
                <a:cs typeface="Arial"/>
              </a:rPr>
              <a:t>For one </a:t>
            </a:r>
            <a:r>
              <a:rPr lang="en-US" sz="2000" spc="-5" dirty="0">
                <a:solidFill>
                  <a:srgbClr val="0000FF"/>
                </a:solidFill>
                <a:latin typeface="Arial"/>
                <a:cs typeface="Arial"/>
              </a:rPr>
              <a:t>training s</a:t>
            </a:r>
            <a:r>
              <a:rPr sz="2000" spc="-5" dirty="0">
                <a:solidFill>
                  <a:srgbClr val="0000FF"/>
                </a:solidFill>
                <a:latin typeface="Arial"/>
                <a:cs typeface="Arial"/>
              </a:rPr>
              <a:t>ample</a:t>
            </a:r>
            <a:endParaRPr sz="2000" dirty="0">
              <a:latin typeface="Arial"/>
              <a:cs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3"/>
          <a:stretch>
            <a:fillRect/>
          </a:stretch>
        </p:blipFill>
        <p:spPr>
          <a:xfrm>
            <a:off x="2514600" y="1428750"/>
            <a:ext cx="3317577" cy="2774216"/>
          </a:xfrm>
          <a:prstGeom prst="rect">
            <a:avLst/>
          </a:prstGeom>
        </p:spPr>
      </p:pic>
      <p:sp>
        <p:nvSpPr>
          <p:cNvPr id="15" name="object 15"/>
          <p:cNvSpPr txBox="1"/>
          <p:nvPr/>
        </p:nvSpPr>
        <p:spPr>
          <a:xfrm>
            <a:off x="778022" y="2229057"/>
            <a:ext cx="2430780" cy="621665"/>
          </a:xfrm>
          <a:prstGeom prst="rect">
            <a:avLst/>
          </a:prstGeom>
        </p:spPr>
        <p:txBody>
          <a:bodyPr vert="horz" wrap="square" lIns="0" tIns="0" rIns="0" bIns="0" rtlCol="0">
            <a:spAutoFit/>
          </a:bodyPr>
          <a:lstStyle/>
          <a:p>
            <a:pPr marL="12700">
              <a:lnSpc>
                <a:spcPct val="100000"/>
              </a:lnSpc>
              <a:tabLst>
                <a:tab pos="1737995" algn="l"/>
                <a:tab pos="2417445" algn="l"/>
              </a:tabLst>
            </a:pPr>
            <a:r>
              <a:rPr sz="2000" spc="-5" dirty="0">
                <a:latin typeface="Arial"/>
                <a:cs typeface="Arial"/>
              </a:rPr>
              <a:t>100</a:t>
            </a:r>
            <a:r>
              <a:rPr sz="2000" spc="-65" dirty="0">
                <a:latin typeface="Arial"/>
                <a:cs typeface="Arial"/>
              </a:rPr>
              <a:t> </a:t>
            </a:r>
            <a:r>
              <a:rPr sz="2000" spc="-5" dirty="0">
                <a:latin typeface="Arial"/>
                <a:cs typeface="Arial"/>
              </a:rPr>
              <a:t>4096-d	</a:t>
            </a:r>
            <a:endParaRPr sz="2000" dirty="0">
              <a:latin typeface="Times New Roman"/>
              <a:cs typeface="Times New Roman"/>
            </a:endParaRPr>
          </a:p>
          <a:p>
            <a:pPr marL="12700">
              <a:lnSpc>
                <a:spcPct val="100000"/>
              </a:lnSpc>
              <a:tabLst>
                <a:tab pos="1737995" algn="l"/>
                <a:tab pos="2417445" algn="l"/>
              </a:tabLst>
            </a:pPr>
            <a:r>
              <a:rPr sz="2000" spc="-5" dirty="0">
                <a:latin typeface="Arial"/>
                <a:cs typeface="Arial"/>
              </a:rPr>
              <a:t>input</a:t>
            </a:r>
            <a:r>
              <a:rPr sz="2000" spc="-55" dirty="0">
                <a:latin typeface="Arial"/>
                <a:cs typeface="Arial"/>
              </a:rPr>
              <a:t> </a:t>
            </a:r>
            <a:r>
              <a:rPr sz="2000" spc="-5" dirty="0">
                <a:latin typeface="Arial"/>
                <a:cs typeface="Arial"/>
              </a:rPr>
              <a:t>vectors	</a:t>
            </a:r>
            <a:endParaRPr sz="2000" dirty="0">
              <a:latin typeface="Times New Roman"/>
              <a:cs typeface="Times New Roman"/>
            </a:endParaRPr>
          </a:p>
        </p:txBody>
      </p:sp>
      <p:sp>
        <p:nvSpPr>
          <p:cNvPr id="22" name="object 22"/>
          <p:cNvSpPr txBox="1"/>
          <p:nvPr/>
        </p:nvSpPr>
        <p:spPr>
          <a:xfrm>
            <a:off x="6365865" y="2229057"/>
            <a:ext cx="1619885" cy="619760"/>
          </a:xfrm>
          <a:prstGeom prst="rect">
            <a:avLst/>
          </a:prstGeom>
        </p:spPr>
        <p:txBody>
          <a:bodyPr vert="horz" wrap="square" lIns="0" tIns="0" rIns="0" bIns="0" rtlCol="0">
            <a:spAutoFit/>
          </a:bodyPr>
          <a:lstStyle/>
          <a:p>
            <a:pPr marL="12700">
              <a:lnSpc>
                <a:spcPct val="100000"/>
              </a:lnSpc>
            </a:pPr>
            <a:r>
              <a:rPr sz="2000" spc="-5" dirty="0">
                <a:latin typeface="Arial"/>
                <a:cs typeface="Arial"/>
              </a:rPr>
              <a:t>100</a:t>
            </a:r>
            <a:r>
              <a:rPr sz="2000" spc="-65" dirty="0">
                <a:latin typeface="Arial"/>
                <a:cs typeface="Arial"/>
              </a:rPr>
              <a:t> </a:t>
            </a:r>
            <a:r>
              <a:rPr sz="2000" spc="-5" dirty="0">
                <a:latin typeface="Arial"/>
                <a:cs typeface="Arial"/>
              </a:rPr>
              <a:t>4096-d</a:t>
            </a:r>
            <a:endParaRPr sz="2000">
              <a:latin typeface="Arial"/>
              <a:cs typeface="Arial"/>
            </a:endParaRPr>
          </a:p>
          <a:p>
            <a:pPr marL="12700">
              <a:lnSpc>
                <a:spcPct val="100000"/>
              </a:lnSpc>
            </a:pPr>
            <a:r>
              <a:rPr sz="2000" spc="-5" dirty="0">
                <a:latin typeface="Arial"/>
                <a:cs typeface="Arial"/>
              </a:rPr>
              <a:t>output</a:t>
            </a:r>
            <a:r>
              <a:rPr sz="2000" spc="-50" dirty="0">
                <a:latin typeface="Arial"/>
                <a:cs typeface="Arial"/>
              </a:rPr>
              <a:t> </a:t>
            </a:r>
            <a:r>
              <a:rPr sz="2000" spc="-5" dirty="0">
                <a:latin typeface="Arial"/>
                <a:cs typeface="Arial"/>
              </a:rPr>
              <a:t>vectors</a:t>
            </a:r>
            <a:endParaRPr sz="2000">
              <a:latin typeface="Arial"/>
              <a:cs typeface="Arial"/>
            </a:endParaRPr>
          </a:p>
        </p:txBody>
      </p:sp>
      <p:sp>
        <p:nvSpPr>
          <p:cNvPr id="23" name="object 23"/>
          <p:cNvSpPr txBox="1">
            <a:spLocks noGrp="1"/>
          </p:cNvSpPr>
          <p:nvPr>
            <p:ph type="title"/>
          </p:nvPr>
        </p:nvSpPr>
        <p:spPr>
          <a:xfrm>
            <a:off x="178249" y="54737"/>
            <a:ext cx="8319134" cy="797560"/>
          </a:xfrm>
          <a:prstGeom prst="rect">
            <a:avLst/>
          </a:prstGeom>
        </p:spPr>
        <p:txBody>
          <a:bodyPr vert="horz" wrap="square" lIns="0" tIns="182344" rIns="0" bIns="0" rtlCol="0">
            <a:spAutoFit/>
          </a:bodyPr>
          <a:lstStyle/>
          <a:p>
            <a:pPr marL="412115">
              <a:lnSpc>
                <a:spcPct val="100000"/>
              </a:lnSpc>
            </a:pPr>
            <a:r>
              <a:rPr sz="2400" spc="-5" dirty="0"/>
              <a:t>Vectorized</a:t>
            </a:r>
            <a:r>
              <a:rPr sz="2400" spc="-20" dirty="0"/>
              <a:t> </a:t>
            </a:r>
            <a:r>
              <a:rPr sz="2400" spc="-5" dirty="0"/>
              <a:t>operations</a:t>
            </a:r>
            <a:endParaRPr sz="2400"/>
          </a:p>
        </p:txBody>
      </p:sp>
      <p:sp>
        <p:nvSpPr>
          <p:cNvPr id="24" name="object 24"/>
          <p:cNvSpPr txBox="1"/>
          <p:nvPr/>
        </p:nvSpPr>
        <p:spPr>
          <a:xfrm>
            <a:off x="178249" y="940534"/>
            <a:ext cx="2679700" cy="1224118"/>
          </a:xfrm>
          <a:prstGeom prst="rect">
            <a:avLst/>
          </a:prstGeom>
        </p:spPr>
        <p:txBody>
          <a:bodyPr vert="horz" wrap="square" lIns="0" tIns="0" rIns="0" bIns="0" rtlCol="0">
            <a:spAutoFit/>
          </a:bodyPr>
          <a:lstStyle/>
          <a:p>
            <a:pPr marL="12700" marR="5080">
              <a:lnSpc>
                <a:spcPct val="100699"/>
              </a:lnSpc>
            </a:pPr>
            <a:r>
              <a:rPr lang="en-US" sz="2000" spc="-5" dirty="0">
                <a:solidFill>
                  <a:srgbClr val="0000FF"/>
                </a:solidFill>
              </a:rPr>
              <a:t>I</a:t>
            </a:r>
            <a:r>
              <a:rPr sz="2000" spc="-5" dirty="0">
                <a:solidFill>
                  <a:srgbClr val="0000FF"/>
                </a:solidFill>
                <a:latin typeface="Arial"/>
                <a:cs typeface="Arial"/>
              </a:rPr>
              <a:t>n practice we process </a:t>
            </a:r>
            <a:r>
              <a:rPr lang="en-US" sz="2000" spc="-5" dirty="0">
                <a:solidFill>
                  <a:srgbClr val="0000FF"/>
                </a:solidFill>
              </a:rPr>
              <a:t>one</a:t>
            </a:r>
            <a:r>
              <a:rPr sz="2000" spc="-5" dirty="0">
                <a:solidFill>
                  <a:srgbClr val="0000FF"/>
                </a:solidFill>
                <a:latin typeface="Arial"/>
                <a:cs typeface="Arial"/>
              </a:rPr>
              <a:t> minibatch (e.g. 100) </a:t>
            </a:r>
            <a:r>
              <a:rPr lang="en-US" sz="2000" spc="-5" dirty="0">
                <a:solidFill>
                  <a:srgbClr val="0000FF"/>
                </a:solidFill>
                <a:latin typeface="Arial"/>
                <a:cs typeface="Arial"/>
              </a:rPr>
              <a:t>training s</a:t>
            </a:r>
            <a:r>
              <a:rPr sz="2000" spc="-5" dirty="0">
                <a:solidFill>
                  <a:srgbClr val="0000FF"/>
                </a:solidFill>
                <a:latin typeface="Arial"/>
                <a:cs typeface="Arial"/>
              </a:rPr>
              <a:t>amples at on</a:t>
            </a:r>
            <a:r>
              <a:rPr lang="en-US" sz="2000" spc="-5" dirty="0">
                <a:solidFill>
                  <a:srgbClr val="0000FF"/>
                </a:solidFill>
                <a:latin typeface="Arial"/>
                <a:cs typeface="Arial"/>
              </a:rPr>
              <a:t>ce</a:t>
            </a:r>
            <a:endParaRPr sz="2000" dirty="0">
              <a:latin typeface="Arial"/>
              <a:cs typeface="Arial"/>
            </a:endParaRPr>
          </a:p>
        </p:txBody>
      </p:sp>
      <p:sp>
        <p:nvSpPr>
          <p:cNvPr id="4" name="Slide Number Placeholder 3">
            <a:extLst>
              <a:ext uri="{FF2B5EF4-FFF2-40B4-BE49-F238E27FC236}">
                <a16:creationId xmlns:a16="http://schemas.microsoft.com/office/drawing/2014/main" id="{FB193C52-D650-08E3-C260-CA2E530903FA}"/>
              </a:ext>
            </a:extLst>
          </p:cNvPr>
          <p:cNvSpPr>
            <a:spLocks noGrp="1"/>
          </p:cNvSpPr>
          <p:nvPr>
            <p:ph type="sldNum" sz="quarter" idx="7"/>
          </p:nvPr>
        </p:nvSpPr>
        <p:spPr/>
        <p:txBody>
          <a:bodyPr/>
          <a:lstStyle/>
          <a:p>
            <a:pPr marL="25400">
              <a:lnSpc>
                <a:spcPts val="2120"/>
              </a:lnSpc>
            </a:pPr>
            <a:fld id="{81D60167-4931-47E6-BA6A-407CBD079E47}" type="slidenum">
              <a:rPr lang="en-US" altLang="zh-CN" spc="-5" smtClean="0"/>
              <a:t>82</a:t>
            </a:fld>
            <a:endParaRPr lang="en-US" altLang="zh-CN" spc="-5" dirty="0"/>
          </a:p>
        </p:txBody>
      </p:sp>
      <p:sp>
        <p:nvSpPr>
          <p:cNvPr id="2" name="Slide Number Placeholder 1">
            <a:extLst>
              <a:ext uri="{FF2B5EF4-FFF2-40B4-BE49-F238E27FC236}">
                <a16:creationId xmlns:a16="http://schemas.microsoft.com/office/drawing/2014/main" id="{21E74EB0-646C-033D-80E2-1ABE1BEE3962}"/>
              </a:ext>
            </a:extLst>
          </p:cNvPr>
          <p:cNvSpPr txBox="1">
            <a:spLocks/>
          </p:cNvSpPr>
          <p:nvPr/>
        </p:nvSpPr>
        <p:spPr>
          <a:xfrm>
            <a:off x="8557950" y="4854601"/>
            <a:ext cx="548700" cy="28884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fld id="{00000000-1234-1234-1234-123412341234}" type="slidenum">
              <a:rPr lang="en" sz="1000" smtClean="0">
                <a:latin typeface="Lato" panose="020F0502020204030203" pitchFamily="34" charset="0"/>
                <a:ea typeface="Lato" panose="020F0502020204030203" pitchFamily="34" charset="0"/>
                <a:cs typeface="Lato" panose="020F0502020204030203" pitchFamily="34" charset="0"/>
              </a:rPr>
              <a:pPr algn="r"/>
              <a:t>82</a:t>
            </a:fld>
            <a:endParaRPr lang="en" sz="1000" dirty="0">
              <a:latin typeface="Lato" panose="020F0502020204030203" pitchFamily="34" charset="0"/>
              <a:ea typeface="Lato" panose="020F0502020204030203" pitchFamily="34" charset="0"/>
              <a:cs typeface="Lato" panose="020F0502020204030203" pitchFamily="34" charset="0"/>
            </a:endParaRPr>
          </a:p>
        </p:txBody>
      </p:sp>
      <p:sp>
        <p:nvSpPr>
          <p:cNvPr id="5" name="object 22">
            <a:extLst>
              <a:ext uri="{FF2B5EF4-FFF2-40B4-BE49-F238E27FC236}">
                <a16:creationId xmlns:a16="http://schemas.microsoft.com/office/drawing/2014/main" id="{4E6A7B21-3A26-59BF-6428-FD9390136B49}"/>
              </a:ext>
            </a:extLst>
          </p:cNvPr>
          <p:cNvSpPr txBox="1"/>
          <p:nvPr/>
        </p:nvSpPr>
        <p:spPr>
          <a:xfrm>
            <a:off x="178249" y="3239985"/>
            <a:ext cx="3094340" cy="1092735"/>
          </a:xfrm>
          <a:prstGeom prst="rect">
            <a:avLst/>
          </a:prstGeom>
        </p:spPr>
        <p:txBody>
          <a:bodyPr vert="horz" wrap="square" lIns="0" tIns="0" rIns="0" bIns="0" rtlCol="0">
            <a:spAutoFit/>
          </a:bodyPr>
          <a:lstStyle/>
          <a:p>
            <a:pPr marL="12700" marR="484505">
              <a:lnSpc>
                <a:spcPts val="2850"/>
              </a:lnSpc>
            </a:pPr>
            <a:r>
              <a:rPr lang="en-US" altLang="zh-CN" sz="2000" spc="-5" dirty="0">
                <a:solidFill>
                  <a:srgbClr val="0000FF"/>
                </a:solidFill>
                <a:latin typeface="Arial"/>
                <a:cs typeface="Arial"/>
              </a:rPr>
              <a:t>S</a:t>
            </a:r>
            <a:r>
              <a:rPr sz="2000" spc="-5" dirty="0">
                <a:solidFill>
                  <a:srgbClr val="0000FF"/>
                </a:solidFill>
                <a:latin typeface="Arial"/>
                <a:cs typeface="Arial"/>
              </a:rPr>
              <a:t>ize of Jacobian</a:t>
            </a:r>
            <a:r>
              <a:rPr sz="2000" spc="-35" dirty="0">
                <a:solidFill>
                  <a:srgbClr val="0000FF"/>
                </a:solidFill>
                <a:latin typeface="Arial"/>
                <a:cs typeface="Arial"/>
              </a:rPr>
              <a:t> </a:t>
            </a:r>
            <a:r>
              <a:rPr sz="2000" spc="-5" dirty="0">
                <a:solidFill>
                  <a:srgbClr val="0000FF"/>
                </a:solidFill>
                <a:latin typeface="Arial"/>
                <a:cs typeface="Arial"/>
              </a:rPr>
              <a:t>matrix</a:t>
            </a:r>
            <a:r>
              <a:rPr lang="en-US" sz="2000" spc="-5" dirty="0">
                <a:solidFill>
                  <a:srgbClr val="0000FF"/>
                </a:solidFill>
              </a:rPr>
              <a:t>:</a:t>
            </a:r>
            <a:endParaRPr lang="en-US" sz="2000" spc="-5" dirty="0">
              <a:solidFill>
                <a:srgbClr val="0000FF"/>
              </a:solidFill>
              <a:latin typeface="Arial"/>
              <a:cs typeface="Arial"/>
            </a:endParaRPr>
          </a:p>
          <a:p>
            <a:pPr marR="484505">
              <a:lnSpc>
                <a:spcPts val="2850"/>
              </a:lnSpc>
            </a:pPr>
            <a:r>
              <a:rPr lang="en-US" altLang="zh-CN" sz="2000" spc="-5" dirty="0">
                <a:solidFill>
                  <a:srgbClr val="0000FF"/>
                </a:solidFill>
              </a:rPr>
              <a:t>[409,600 x 409,600] </a:t>
            </a:r>
          </a:p>
        </p:txBody>
      </p:sp>
      <p:sp>
        <p:nvSpPr>
          <p:cNvPr id="6" name="object 25">
            <a:extLst>
              <a:ext uri="{FF2B5EF4-FFF2-40B4-BE49-F238E27FC236}">
                <a16:creationId xmlns:a16="http://schemas.microsoft.com/office/drawing/2014/main" id="{5DCCC2A1-F0C2-AEE7-72B5-0B84F6E6F652}"/>
              </a:ext>
            </a:extLst>
          </p:cNvPr>
          <p:cNvSpPr txBox="1"/>
          <p:nvPr/>
        </p:nvSpPr>
        <p:spPr>
          <a:xfrm>
            <a:off x="7240334" y="1022278"/>
            <a:ext cx="1625600" cy="285115"/>
          </a:xfrm>
          <a:prstGeom prst="rect">
            <a:avLst/>
          </a:prstGeom>
        </p:spPr>
        <p:txBody>
          <a:bodyPr vert="horz" wrap="square" lIns="0" tIns="0" rIns="0" bIns="0" rtlCol="0">
            <a:spAutoFit/>
          </a:bodyPr>
          <a:lstStyle/>
          <a:p>
            <a:pPr marL="12700">
              <a:lnSpc>
                <a:spcPct val="100000"/>
              </a:lnSpc>
            </a:pPr>
            <a:r>
              <a:rPr sz="1800" spc="-5" dirty="0">
                <a:solidFill>
                  <a:srgbClr val="0000FF"/>
                </a:solidFill>
                <a:latin typeface="Arial"/>
                <a:cs typeface="Arial"/>
              </a:rPr>
              <a:t>Jacobian</a:t>
            </a:r>
            <a:r>
              <a:rPr sz="1800" spc="-40" dirty="0">
                <a:solidFill>
                  <a:srgbClr val="0000FF"/>
                </a:solidFill>
                <a:latin typeface="Arial"/>
                <a:cs typeface="Arial"/>
              </a:rPr>
              <a:t> </a:t>
            </a:r>
            <a:r>
              <a:rPr sz="1800" spc="-5" dirty="0">
                <a:solidFill>
                  <a:srgbClr val="0000FF"/>
                </a:solidFill>
                <a:latin typeface="Arial"/>
                <a:cs typeface="Arial"/>
              </a:rPr>
              <a:t>matrix</a:t>
            </a:r>
            <a:endParaRPr sz="1800">
              <a:latin typeface="Arial"/>
              <a:cs typeface="Arial"/>
            </a:endParaRPr>
          </a:p>
        </p:txBody>
      </p:sp>
      <p:sp>
        <p:nvSpPr>
          <p:cNvPr id="7" name="object 27">
            <a:extLst>
              <a:ext uri="{FF2B5EF4-FFF2-40B4-BE49-F238E27FC236}">
                <a16:creationId xmlns:a16="http://schemas.microsoft.com/office/drawing/2014/main" id="{7474F6FA-3E8E-9B82-0BC4-529159E8230F}"/>
              </a:ext>
            </a:extLst>
          </p:cNvPr>
          <p:cNvSpPr/>
          <p:nvPr/>
        </p:nvSpPr>
        <p:spPr>
          <a:xfrm>
            <a:off x="6338412" y="106662"/>
            <a:ext cx="2047870" cy="790573"/>
          </a:xfrm>
          <a:prstGeom prst="rect">
            <a:avLst/>
          </a:prstGeom>
          <a:blipFill>
            <a:blip r:embed="rId4" cstate="print"/>
            <a:stretch>
              <a:fillRect/>
            </a:stretch>
          </a:blipFill>
        </p:spPr>
        <p:txBody>
          <a:bodyPr wrap="square" lIns="0" tIns="0" rIns="0" bIns="0" rtlCol="0"/>
          <a:lstStyle/>
          <a:p>
            <a:endParaRPr/>
          </a:p>
        </p:txBody>
      </p:sp>
      <p:sp>
        <p:nvSpPr>
          <p:cNvPr id="8" name="object 28">
            <a:extLst>
              <a:ext uri="{FF2B5EF4-FFF2-40B4-BE49-F238E27FC236}">
                <a16:creationId xmlns:a16="http://schemas.microsoft.com/office/drawing/2014/main" id="{64C1A6B0-9188-98B5-0ACA-C9D4124AF987}"/>
              </a:ext>
            </a:extLst>
          </p:cNvPr>
          <p:cNvSpPr/>
          <p:nvPr/>
        </p:nvSpPr>
        <p:spPr>
          <a:xfrm>
            <a:off x="7394835" y="78224"/>
            <a:ext cx="467995" cy="790575"/>
          </a:xfrm>
          <a:custGeom>
            <a:avLst/>
            <a:gdLst/>
            <a:ahLst/>
            <a:cxnLst/>
            <a:rect l="l" t="t" r="r" b="b"/>
            <a:pathLst>
              <a:path w="467995" h="790575">
                <a:moveTo>
                  <a:pt x="0" y="0"/>
                </a:moveTo>
                <a:lnTo>
                  <a:pt x="467699" y="0"/>
                </a:lnTo>
                <a:lnTo>
                  <a:pt x="467699" y="790498"/>
                </a:lnTo>
                <a:lnTo>
                  <a:pt x="0" y="790498"/>
                </a:lnTo>
                <a:lnTo>
                  <a:pt x="0" y="0"/>
                </a:lnTo>
                <a:close/>
              </a:path>
            </a:pathLst>
          </a:custGeom>
          <a:ln w="28574">
            <a:solidFill>
              <a:srgbClr val="0000FF"/>
            </a:solidFill>
          </a:ln>
        </p:spPr>
        <p:txBody>
          <a:bodyPr wrap="square" lIns="0" tIns="0" rIns="0" bIns="0" rtlCol="0"/>
          <a:lstStyle/>
          <a: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g2e7c7bc5007_0_65"/>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Optimizers</a:t>
            </a:r>
            <a:endParaRPr/>
          </a:p>
        </p:txBody>
      </p:sp>
      <p:sp>
        <p:nvSpPr>
          <p:cNvPr id="686" name="Google Shape;686;g2e7c7bc5007_0_65"/>
          <p:cNvSpPr txBox="1">
            <a:spLocks noGrp="1"/>
          </p:cNvSpPr>
          <p:nvPr>
            <p:ph type="body" idx="1"/>
          </p:nvPr>
        </p:nvSpPr>
        <p:spPr>
          <a:xfrm>
            <a:off x="665281" y="1797445"/>
            <a:ext cx="4363918" cy="3209809"/>
          </a:xfrm>
          <a:prstGeom prst="rect">
            <a:avLst/>
          </a:prstGeom>
          <a:noFill/>
          <a:ln>
            <a:noFill/>
          </a:ln>
        </p:spPr>
        <p:txBody>
          <a:bodyPr spcFirstLastPara="1" wrap="square" lIns="91425" tIns="91425" rIns="91425" bIns="91425" anchor="t" anchorCtr="0">
            <a:normAutofit/>
          </a:bodyPr>
          <a:lstStyle/>
          <a:p>
            <a:pPr marL="0" lvl="0" indent="0">
              <a:buNone/>
            </a:pPr>
            <a:r>
              <a:rPr lang="en" sz="1100" dirty="0"/>
              <a:t>Stochastic/Mini-batch GD: </a:t>
            </a:r>
            <a:r>
              <a:rPr lang="en" sz="1100" i="1" dirty="0"/>
              <a:t>Speed improvement</a:t>
            </a:r>
            <a:br>
              <a:rPr lang="en" sz="1100" dirty="0"/>
            </a:br>
            <a:r>
              <a:rPr lang="en" sz="1100" dirty="0"/>
              <a:t>	</a:t>
            </a:r>
            <a:r>
              <a:rPr lang="en" altLang="zh-CN" sz="1100" dirty="0"/>
              <a:t> - </a:t>
            </a:r>
            <a:r>
              <a:rPr lang="en" sz="1100" dirty="0"/>
              <a:t>Performs backprop on </a:t>
            </a:r>
            <a:r>
              <a:rPr lang="en" sz="1100" i="1" dirty="0"/>
              <a:t>one</a:t>
            </a:r>
            <a:r>
              <a:rPr lang="en" sz="1100" dirty="0"/>
              <a:t> training sample, or a </a:t>
            </a:r>
            <a:r>
              <a:rPr lang="en" sz="1100" i="1" dirty="0"/>
              <a:t>mini-batch </a:t>
            </a:r>
            <a:r>
              <a:rPr lang="en" sz="1100" dirty="0"/>
              <a:t>of samples instead of all samples</a:t>
            </a:r>
            <a:br>
              <a:rPr lang="en" sz="1100" dirty="0"/>
            </a:br>
            <a:r>
              <a:rPr lang="en" sz="1100" dirty="0"/>
              <a:t>	- Reduces the number of expensive backward passes</a:t>
            </a:r>
            <a:endParaRPr sz="1100" dirty="0"/>
          </a:p>
          <a:p>
            <a:pPr marL="127000" lvl="0" indent="0">
              <a:buSzPts val="1600"/>
              <a:buNone/>
            </a:pPr>
            <a:r>
              <a:rPr lang="en" altLang="zh-CN" sz="1100" dirty="0"/>
              <a:t>                      - </a:t>
            </a:r>
            <a:r>
              <a:rPr lang="en" sz="1100" dirty="0"/>
              <a:t>Helps with getting out of local minima (due to higher gradient noise)</a:t>
            </a:r>
            <a:endParaRPr sz="1100" dirty="0"/>
          </a:p>
          <a:p>
            <a:pPr marL="0" lvl="0" indent="0" algn="l" rtl="0">
              <a:lnSpc>
                <a:spcPct val="115000"/>
              </a:lnSpc>
              <a:spcBef>
                <a:spcPts val="1200"/>
              </a:spcBef>
              <a:buSzPts val="1300"/>
              <a:buNone/>
            </a:pPr>
            <a:r>
              <a:rPr lang="en" sz="1100" dirty="0"/>
              <a:t>Optimizers</a:t>
            </a:r>
            <a:br>
              <a:rPr lang="en" sz="1100" dirty="0"/>
            </a:br>
            <a:r>
              <a:rPr lang="en" sz="1100" dirty="0"/>
              <a:t>	- Gradient Descent</a:t>
            </a:r>
            <a:br>
              <a:rPr lang="en" sz="1100" dirty="0"/>
            </a:br>
            <a:r>
              <a:rPr lang="en" sz="1100" dirty="0"/>
              <a:t>	- RMSProp</a:t>
            </a:r>
            <a:br>
              <a:rPr lang="en" sz="1100" dirty="0"/>
            </a:br>
            <a:r>
              <a:rPr lang="en" sz="1100" dirty="0"/>
              <a:t>	- Adaptive Moment Estimation (</a:t>
            </a:r>
            <a:r>
              <a:rPr lang="en" sz="1100" b="1" dirty="0"/>
              <a:t>Adam</a:t>
            </a:r>
            <a:r>
              <a:rPr lang="en" sz="1100" dirty="0"/>
              <a:t>)</a:t>
            </a:r>
          </a:p>
          <a:p>
            <a:pPr marL="0" lvl="0" indent="0" algn="l" rtl="0">
              <a:lnSpc>
                <a:spcPct val="115000"/>
              </a:lnSpc>
              <a:spcBef>
                <a:spcPts val="1200"/>
              </a:spcBef>
              <a:buSzPts val="1300"/>
              <a:buNone/>
            </a:pPr>
            <a:r>
              <a:rPr lang="en-US" altLang="zh-CN" sz="1100" dirty="0"/>
              <a:t>Figure shows </a:t>
            </a:r>
            <a:r>
              <a:rPr lang="en-US" sz="1100" dirty="0"/>
              <a:t>G</a:t>
            </a:r>
            <a:r>
              <a:rPr lang="en-US" altLang="zh-CN" sz="1100" dirty="0"/>
              <a:t>D</a:t>
            </a:r>
            <a:r>
              <a:rPr lang="en-US" sz="1100" dirty="0"/>
              <a:t> struggles with oscillations in narrow valleys, leading to slower convergence, while Adam smoothly adjusts its path, leveraging adaptive learning rates and momentum to converge efficiently. </a:t>
            </a:r>
            <a:endParaRPr sz="1100" dirty="0"/>
          </a:p>
        </p:txBody>
      </p:sp>
      <p:sp>
        <p:nvSpPr>
          <p:cNvPr id="2" name="Slide Number Placeholder 1">
            <a:extLst>
              <a:ext uri="{FF2B5EF4-FFF2-40B4-BE49-F238E27FC236}">
                <a16:creationId xmlns:a16="http://schemas.microsoft.com/office/drawing/2014/main" id="{10C0B6D3-98AE-6530-B0BA-6AC7BF9DFD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83</a:t>
            </a:fld>
            <a:endParaRPr lang="en"/>
          </a:p>
        </p:txBody>
      </p:sp>
      <p:pic>
        <p:nvPicPr>
          <p:cNvPr id="1026" name="Picture 2">
            <a:extLst>
              <a:ext uri="{FF2B5EF4-FFF2-40B4-BE49-F238E27FC236}">
                <a16:creationId xmlns:a16="http://schemas.microsoft.com/office/drawing/2014/main" id="{9569B55A-C551-D7DF-55C0-17DB625CA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9162" y="1427529"/>
            <a:ext cx="4183650" cy="32098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DBF8708-A448-2554-2741-AD31ACEE8EF5}"/>
              </a:ext>
            </a:extLst>
          </p:cNvPr>
          <p:cNvSpPr txBox="1"/>
          <p:nvPr/>
        </p:nvSpPr>
        <p:spPr>
          <a:xfrm>
            <a:off x="5415425" y="4532161"/>
            <a:ext cx="3553326" cy="215444"/>
          </a:xfrm>
          <a:prstGeom prst="rect">
            <a:avLst/>
          </a:prstGeom>
          <a:noFill/>
        </p:spPr>
        <p:txBody>
          <a:bodyPr wrap="square">
            <a:spAutoFit/>
          </a:bodyPr>
          <a:lstStyle/>
          <a:p>
            <a:r>
              <a:rPr lang="zh-CN" altLang="en-US" sz="800" i="1" dirty="0">
                <a:latin typeface="Lato" panose="020F0502020204030203" pitchFamily="34" charset="0"/>
                <a:cs typeface="Lato" panose="020F0502020204030203" pitchFamily="34" charset="0"/>
              </a:rPr>
              <a:t>https://www.vizuaranewsletter.com/p/adam-the-most-famous-ml-optimizer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67"/>
          <p:cNvSpPr txBox="1">
            <a:spLocks noGrp="1"/>
          </p:cNvSpPr>
          <p:nvPr>
            <p:ph type="title"/>
          </p:nvPr>
        </p:nvSpPr>
        <p:spPr>
          <a:xfrm>
            <a:off x="729450" y="1322450"/>
            <a:ext cx="7688400" cy="1518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600"/>
              <a:buNone/>
            </a:pPr>
            <a:r>
              <a:rPr lang="en" dirty="0"/>
              <a:t>Types of Neural Networks</a:t>
            </a:r>
            <a:endParaRPr dirty="0"/>
          </a:p>
        </p:txBody>
      </p:sp>
      <p:sp>
        <p:nvSpPr>
          <p:cNvPr id="2" name="Slide Number Placeholder 1">
            <a:extLst>
              <a:ext uri="{FF2B5EF4-FFF2-40B4-BE49-F238E27FC236}">
                <a16:creationId xmlns:a16="http://schemas.microsoft.com/office/drawing/2014/main" id="{9135AFD7-6EA9-DB64-846C-A45609EFF0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84</a:t>
            </a:fld>
            <a:endParaRPr lang="en"/>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sp>
        <p:nvSpPr>
          <p:cNvPr id="703" name="Google Shape;703;p68"/>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Multi-layer Perceptrons</a:t>
            </a:r>
            <a:endParaRPr/>
          </a:p>
        </p:txBody>
      </p:sp>
      <p:sp>
        <p:nvSpPr>
          <p:cNvPr id="704" name="Google Shape;704;p68"/>
          <p:cNvSpPr txBox="1">
            <a:spLocks noGrp="1"/>
          </p:cNvSpPr>
          <p:nvPr>
            <p:ph type="body" idx="1"/>
          </p:nvPr>
        </p:nvSpPr>
        <p:spPr>
          <a:xfrm>
            <a:off x="729450" y="2069475"/>
            <a:ext cx="3050400" cy="2547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dirty="0"/>
              <a:t>Useful for </a:t>
            </a:r>
            <a:r>
              <a:rPr lang="en" sz="1600" b="1" dirty="0"/>
              <a:t>static </a:t>
            </a:r>
            <a:r>
              <a:rPr lang="en" sz="1600" dirty="0"/>
              <a:t>input-output relations</a:t>
            </a:r>
            <a:endParaRPr sz="1600" dirty="0"/>
          </a:p>
          <a:p>
            <a:pPr marL="0" lvl="0" indent="0" algn="l" rtl="0">
              <a:lnSpc>
                <a:spcPct val="115000"/>
              </a:lnSpc>
              <a:spcBef>
                <a:spcPts val="1200"/>
              </a:spcBef>
              <a:spcAft>
                <a:spcPts val="0"/>
              </a:spcAft>
              <a:buSzPts val="1300"/>
              <a:buNone/>
            </a:pPr>
            <a:r>
              <a:rPr lang="en" sz="1600" b="1" dirty="0"/>
              <a:t>More hidden layers </a:t>
            </a:r>
            <a:r>
              <a:rPr lang="en" sz="1600" b="1" dirty="0">
                <a:sym typeface="Wingdings" panose="05000000000000000000" pitchFamily="2" charset="2"/>
              </a:rPr>
              <a:t></a:t>
            </a:r>
            <a:r>
              <a:rPr lang="en" sz="1600" b="1" dirty="0"/>
              <a:t> better approximation</a:t>
            </a:r>
            <a:r>
              <a:rPr lang="en" sz="1600" dirty="0"/>
              <a:t> of</a:t>
            </a:r>
            <a:r>
              <a:rPr lang="en" sz="1600" b="1" dirty="0"/>
              <a:t> </a:t>
            </a:r>
            <a:r>
              <a:rPr lang="en" sz="1600" dirty="0"/>
              <a:t>more complicated functions</a:t>
            </a:r>
            <a:endParaRPr sz="1600" dirty="0"/>
          </a:p>
          <a:p>
            <a:pPr marL="0" lvl="0" indent="0" algn="l" rtl="0">
              <a:lnSpc>
                <a:spcPct val="115000"/>
              </a:lnSpc>
              <a:spcBef>
                <a:spcPts val="1200"/>
              </a:spcBef>
              <a:spcAft>
                <a:spcPts val="1200"/>
              </a:spcAft>
              <a:buSzPts val="1300"/>
              <a:buNone/>
            </a:pPr>
            <a:r>
              <a:rPr lang="en" sz="1600" b="1" dirty="0"/>
              <a:t>Quick </a:t>
            </a:r>
            <a:r>
              <a:rPr lang="en" sz="1600" dirty="0"/>
              <a:t>to design and implement</a:t>
            </a:r>
            <a:endParaRPr sz="1600" dirty="0"/>
          </a:p>
        </p:txBody>
      </p:sp>
      <p:pic>
        <p:nvPicPr>
          <p:cNvPr id="705" name="Google Shape;705;p68"/>
          <p:cNvPicPr preferRelativeResize="0"/>
          <p:nvPr/>
        </p:nvPicPr>
        <p:blipFill rotWithShape="1">
          <a:blip r:embed="rId3">
            <a:alphaModFix/>
          </a:blip>
          <a:srcRect l="7166" t="27787" r="6693"/>
          <a:stretch/>
        </p:blipFill>
        <p:spPr>
          <a:xfrm>
            <a:off x="3860125" y="1853850"/>
            <a:ext cx="5283876" cy="2978825"/>
          </a:xfrm>
          <a:prstGeom prst="rect">
            <a:avLst/>
          </a:prstGeom>
          <a:noFill/>
          <a:ln>
            <a:noFill/>
          </a:ln>
        </p:spPr>
      </p:pic>
      <p:sp>
        <p:nvSpPr>
          <p:cNvPr id="2" name="Slide Number Placeholder 1">
            <a:extLst>
              <a:ext uri="{FF2B5EF4-FFF2-40B4-BE49-F238E27FC236}">
                <a16:creationId xmlns:a16="http://schemas.microsoft.com/office/drawing/2014/main" id="{BD3947BE-D835-89C2-5E1F-D8C8638F9B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85</a:t>
            </a:fld>
            <a:endParaRPr lang="en"/>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2FBE1-706F-E791-FC66-5C2748B22951}"/>
              </a:ext>
            </a:extLst>
          </p:cNvPr>
          <p:cNvSpPr>
            <a:spLocks noGrp="1"/>
          </p:cNvSpPr>
          <p:nvPr>
            <p:ph type="title"/>
          </p:nvPr>
        </p:nvSpPr>
        <p:spPr/>
        <p:txBody>
          <a:bodyPr>
            <a:normAutofit fontScale="90000"/>
          </a:bodyPr>
          <a:lstStyle/>
          <a:p>
            <a:r>
              <a:rPr lang="en-US" altLang="zh-CN" dirty="0"/>
              <a:t>ALVINN</a:t>
            </a:r>
            <a:endParaRPr lang="zh-CN" altLang="en-US" dirty="0"/>
          </a:p>
        </p:txBody>
      </p:sp>
      <p:sp>
        <p:nvSpPr>
          <p:cNvPr id="3" name="Text Placeholder 2">
            <a:extLst>
              <a:ext uri="{FF2B5EF4-FFF2-40B4-BE49-F238E27FC236}">
                <a16:creationId xmlns:a16="http://schemas.microsoft.com/office/drawing/2014/main" id="{081FBF7B-E4F6-2101-7D53-70FFB54FEB9B}"/>
              </a:ext>
            </a:extLst>
          </p:cNvPr>
          <p:cNvSpPr>
            <a:spLocks noGrp="1"/>
          </p:cNvSpPr>
          <p:nvPr>
            <p:ph type="body" idx="1"/>
          </p:nvPr>
        </p:nvSpPr>
        <p:spPr>
          <a:xfrm>
            <a:off x="481263" y="2078875"/>
            <a:ext cx="4090737" cy="2261100"/>
          </a:xfrm>
        </p:spPr>
        <p:txBody>
          <a:bodyPr>
            <a:normAutofit fontScale="92500"/>
          </a:bodyPr>
          <a:lstStyle/>
          <a:p>
            <a:pPr marL="146050" indent="0">
              <a:buNone/>
            </a:pPr>
            <a:r>
              <a:rPr lang="en-US" altLang="zh-CN" dirty="0"/>
              <a:t>CMU’s </a:t>
            </a:r>
            <a:r>
              <a:rPr lang="en-US" altLang="zh-CN" dirty="0">
                <a:solidFill>
                  <a:srgbClr val="C00000"/>
                </a:solidFill>
              </a:rPr>
              <a:t>Autonomous Land Vehicle In a Neural Network (ALVINN) </a:t>
            </a:r>
            <a:r>
              <a:rPr lang="en-US" altLang="zh-CN" dirty="0"/>
              <a:t>(1988-89) can drive 70mph on highways.</a:t>
            </a:r>
          </a:p>
          <a:p>
            <a:pPr marL="146050" indent="0">
              <a:buNone/>
            </a:pPr>
            <a:r>
              <a:rPr lang="en-US" altLang="zh-CN" dirty="0"/>
              <a:t>ALVINN's architecture is a MLP with a single hidden layer.</a:t>
            </a:r>
          </a:p>
          <a:p>
            <a:pPr marL="146050" indent="0">
              <a:buNone/>
            </a:pPr>
            <a:r>
              <a:rPr lang="en-US" altLang="zh-CN" dirty="0"/>
              <a:t>Input layer is a 30x32 two dimensional "retina" which receives input from camera.</a:t>
            </a:r>
          </a:p>
          <a:p>
            <a:pPr marL="146050" indent="0">
              <a:buNone/>
            </a:pPr>
            <a:r>
              <a:rPr lang="en-US" altLang="zh-CN" dirty="0"/>
              <a:t>Output layer (30 neurons) encodes the direction the vehicle should travel to keep it on the road (as a </a:t>
            </a:r>
            <a:r>
              <a:rPr lang="en-US" altLang="zh-CN" dirty="0">
                <a:solidFill>
                  <a:srgbClr val="C00000"/>
                </a:solidFill>
              </a:rPr>
              <a:t>30-class classification task</a:t>
            </a:r>
            <a:r>
              <a:rPr lang="en-US" altLang="zh-CN" dirty="0"/>
              <a:t>)</a:t>
            </a:r>
            <a:endParaRPr lang="zh-CN" altLang="en-US" dirty="0"/>
          </a:p>
        </p:txBody>
      </p:sp>
      <p:sp>
        <p:nvSpPr>
          <p:cNvPr id="4" name="Slide Number Placeholder 3">
            <a:extLst>
              <a:ext uri="{FF2B5EF4-FFF2-40B4-BE49-F238E27FC236}">
                <a16:creationId xmlns:a16="http://schemas.microsoft.com/office/drawing/2014/main" id="{2F89DFDB-109B-7A74-02F1-40E9FB5A42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86</a:t>
            </a:fld>
            <a:endParaRPr lang="en"/>
          </a:p>
        </p:txBody>
      </p:sp>
      <p:pic>
        <p:nvPicPr>
          <p:cNvPr id="3074" name="Picture 2">
            <a:extLst>
              <a:ext uri="{FF2B5EF4-FFF2-40B4-BE49-F238E27FC236}">
                <a16:creationId xmlns:a16="http://schemas.microsoft.com/office/drawing/2014/main" id="{D7DFCFAF-7C64-449A-3E1C-599E9C37F6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6846" y="533400"/>
            <a:ext cx="3777704" cy="451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26787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4D75D-AF86-9D1B-3BF8-9C1715CA59C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87</a:t>
            </a:fld>
            <a:endParaRPr lang="en"/>
          </a:p>
        </p:txBody>
      </p:sp>
      <p:sp>
        <p:nvSpPr>
          <p:cNvPr id="5" name="Content Placeholder 2">
            <a:extLst>
              <a:ext uri="{FF2B5EF4-FFF2-40B4-BE49-F238E27FC236}">
                <a16:creationId xmlns:a16="http://schemas.microsoft.com/office/drawing/2014/main" id="{A80AD3C0-781C-3444-D469-7A0A8464C972}"/>
              </a:ext>
            </a:extLst>
          </p:cNvPr>
          <p:cNvSpPr txBox="1">
            <a:spLocks/>
          </p:cNvSpPr>
          <p:nvPr/>
        </p:nvSpPr>
        <p:spPr>
          <a:xfrm>
            <a:off x="52870" y="3628801"/>
            <a:ext cx="4061929" cy="1336229"/>
          </a:xfrm>
          <a:prstGeom prst="rect">
            <a:avLst/>
          </a:prstGeom>
          <a:noFill/>
          <a:ln>
            <a:noFill/>
          </a:ln>
        </p:spPr>
        <p:txBody>
          <a:bodyPr spcFirstLastPara="1" wrap="square" lIns="91425" tIns="91425" rIns="91425" bIns="91425" anchor="t" anchorCtr="0">
            <a:normAutofit lnSpcReduction="10000"/>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pPr marL="146050" indent="0">
              <a:buNone/>
            </a:pPr>
            <a:r>
              <a:rPr lang="en-US" sz="1400" dirty="0"/>
              <a:t>In an </a:t>
            </a:r>
            <a:r>
              <a:rPr lang="en-US" sz="1400" dirty="0">
                <a:solidFill>
                  <a:srgbClr val="C00000"/>
                </a:solidFill>
              </a:rPr>
              <a:t>MLP</a:t>
            </a:r>
            <a:r>
              <a:rPr lang="en-US" sz="1400" dirty="0"/>
              <a:t>, all layers are Fully-Connected</a:t>
            </a:r>
          </a:p>
          <a:p>
            <a:pPr marL="146050" indent="0">
              <a:buNone/>
            </a:pPr>
            <a:r>
              <a:rPr lang="en-US" sz="1400" dirty="0"/>
              <a:t>Cannot alter input image size</a:t>
            </a:r>
          </a:p>
          <a:p>
            <a:pPr marL="146050" indent="0">
              <a:buNone/>
            </a:pPr>
            <a:r>
              <a:rPr lang="en-US" sz="1400" dirty="0"/>
              <a:t>No translation invariance</a:t>
            </a:r>
            <a:endParaRPr lang="en-US" sz="1100" dirty="0"/>
          </a:p>
          <a:p>
            <a:pPr marL="146050" indent="0">
              <a:buNone/>
            </a:pPr>
            <a:r>
              <a:rPr lang="en-US" sz="1400" dirty="0"/>
              <a:t>N</a:t>
            </a:r>
            <a:r>
              <a:rPr lang="en-US" altLang="zh-CN" sz="1400" dirty="0"/>
              <a:t>o</a:t>
            </a:r>
            <a:r>
              <a:rPr lang="en-US" sz="1400" dirty="0"/>
              <a:t>. weight params can grow very large, prone to overfitting</a:t>
            </a:r>
            <a:endParaRPr lang="en-SE" sz="1400" dirty="0"/>
          </a:p>
        </p:txBody>
      </p:sp>
      <p:pic>
        <p:nvPicPr>
          <p:cNvPr id="6" name="Picture 2" descr="“deep learning”的图片搜索结果">
            <a:extLst>
              <a:ext uri="{FF2B5EF4-FFF2-40B4-BE49-F238E27FC236}">
                <a16:creationId xmlns:a16="http://schemas.microsoft.com/office/drawing/2014/main" id="{4454BE0D-0E4D-F48A-CCB8-75F8B552D0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23" y="1189497"/>
            <a:ext cx="3863906" cy="231989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D50597D5-7204-92B7-CF22-9126CE26F8F8}"/>
              </a:ext>
            </a:extLst>
          </p:cNvPr>
          <p:cNvSpPr txBox="1">
            <a:spLocks/>
          </p:cNvSpPr>
          <p:nvPr/>
        </p:nvSpPr>
        <p:spPr bwMode="auto">
          <a:xfrm>
            <a:off x="4050968" y="3628802"/>
            <a:ext cx="5000707" cy="133623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146050" indent="0">
              <a:lnSpc>
                <a:spcPct val="115000"/>
              </a:lnSpc>
              <a:spcBef>
                <a:spcPts val="0"/>
              </a:spcBef>
              <a:spcAft>
                <a:spcPts val="0"/>
              </a:spcAft>
              <a:buClr>
                <a:schemeClr val="accent1"/>
              </a:buClr>
              <a:buSzPts val="1300"/>
              <a:buNone/>
            </a:pPr>
            <a:r>
              <a:rPr lang="en-US" sz="1400" dirty="0">
                <a:solidFill>
                  <a:schemeClr val="accent1"/>
                </a:solidFill>
                <a:latin typeface="Lato"/>
                <a:ea typeface="Lato"/>
                <a:cs typeface="Lato"/>
                <a:sym typeface="Lato"/>
              </a:rPr>
              <a:t>In a </a:t>
            </a:r>
            <a:r>
              <a:rPr lang="en-US" sz="1400" dirty="0">
                <a:solidFill>
                  <a:srgbClr val="C00000"/>
                </a:solidFill>
                <a:latin typeface="Lato"/>
                <a:ea typeface="Lato"/>
                <a:cs typeface="Lato"/>
                <a:sym typeface="Lato"/>
              </a:rPr>
              <a:t>CNN</a:t>
            </a:r>
            <a:r>
              <a:rPr lang="en-US" sz="1400" dirty="0">
                <a:solidFill>
                  <a:schemeClr val="accent1"/>
                </a:solidFill>
                <a:latin typeface="Lato"/>
                <a:ea typeface="Lato"/>
                <a:cs typeface="Lato"/>
                <a:sym typeface="Lato"/>
              </a:rPr>
              <a:t>, only the last few layers are FC</a:t>
            </a:r>
          </a:p>
          <a:p>
            <a:pPr marL="146050" indent="0">
              <a:lnSpc>
                <a:spcPct val="115000"/>
              </a:lnSpc>
              <a:spcBef>
                <a:spcPts val="0"/>
              </a:spcBef>
              <a:spcAft>
                <a:spcPts val="0"/>
              </a:spcAft>
              <a:buClr>
                <a:schemeClr val="accent1"/>
              </a:buClr>
              <a:buSzPts val="1300"/>
              <a:buNone/>
            </a:pPr>
            <a:r>
              <a:rPr lang="en-US" sz="1400" dirty="0">
                <a:solidFill>
                  <a:schemeClr val="accent1"/>
                </a:solidFill>
                <a:latin typeface="Lato"/>
                <a:ea typeface="Lato"/>
                <a:cs typeface="Lato"/>
                <a:sym typeface="Lato"/>
              </a:rPr>
              <a:t>Each CONV layer extracts increasingly higher level features, followed by FC layers for classification</a:t>
            </a:r>
          </a:p>
          <a:p>
            <a:pPr marL="146050" indent="0">
              <a:lnSpc>
                <a:spcPct val="115000"/>
              </a:lnSpc>
              <a:spcBef>
                <a:spcPts val="0"/>
              </a:spcBef>
              <a:spcAft>
                <a:spcPts val="0"/>
              </a:spcAft>
              <a:buClr>
                <a:schemeClr val="accent1"/>
              </a:buClr>
              <a:buSzPts val="1300"/>
              <a:buNone/>
            </a:pPr>
            <a:r>
              <a:rPr lang="en-US" sz="1400" dirty="0">
                <a:solidFill>
                  <a:schemeClr val="accent1"/>
                </a:solidFill>
                <a:latin typeface="Lato"/>
                <a:ea typeface="Lato"/>
                <a:cs typeface="Lato"/>
                <a:sym typeface="Lato"/>
              </a:rPr>
              <a:t>Translation invariance (object can be anywhere in the image)</a:t>
            </a:r>
          </a:p>
          <a:p>
            <a:pPr marL="146050" indent="0">
              <a:lnSpc>
                <a:spcPct val="115000"/>
              </a:lnSpc>
              <a:spcBef>
                <a:spcPts val="0"/>
              </a:spcBef>
              <a:spcAft>
                <a:spcPts val="0"/>
              </a:spcAft>
              <a:buClr>
                <a:schemeClr val="accent1"/>
              </a:buClr>
              <a:buSzPts val="1300"/>
              <a:buNone/>
            </a:pPr>
            <a:r>
              <a:rPr lang="en-US" sz="1400" dirty="0">
                <a:solidFill>
                  <a:schemeClr val="accent1"/>
                </a:solidFill>
                <a:latin typeface="Lato"/>
                <a:ea typeface="Lato"/>
                <a:cs typeface="Lato"/>
                <a:sym typeface="Lato"/>
              </a:rPr>
              <a:t>Fewer params than MLP</a:t>
            </a:r>
            <a:endParaRPr lang="en-SE" sz="1400" dirty="0">
              <a:solidFill>
                <a:schemeClr val="accent1"/>
              </a:solidFill>
              <a:latin typeface="Lato"/>
              <a:ea typeface="Lato"/>
              <a:cs typeface="Lato"/>
              <a:sym typeface="Lato"/>
            </a:endParaRPr>
          </a:p>
        </p:txBody>
      </p:sp>
      <p:sp>
        <p:nvSpPr>
          <p:cNvPr id="10" name="Google Shape;710;p69">
            <a:extLst>
              <a:ext uri="{FF2B5EF4-FFF2-40B4-BE49-F238E27FC236}">
                <a16:creationId xmlns:a16="http://schemas.microsoft.com/office/drawing/2014/main" id="{6F767214-152C-166E-9EFB-97ADF0CA5A90}"/>
              </a:ext>
            </a:extLst>
          </p:cNvPr>
          <p:cNvSpPr txBox="1">
            <a:spLocks/>
          </p:cNvSpPr>
          <p:nvPr/>
        </p:nvSpPr>
        <p:spPr>
          <a:xfrm>
            <a:off x="247669" y="734286"/>
            <a:ext cx="4324331" cy="791014"/>
          </a:xfrm>
          <a:prstGeom prst="rect">
            <a:avLst/>
          </a:prstGeom>
          <a:solidFill>
            <a:schemeClr val="bg1"/>
          </a:solid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buSzPct val="111111"/>
            </a:pPr>
            <a:r>
              <a:rPr lang="en-US" altLang="zh-CN" sz="2000" dirty="0"/>
              <a:t>MLP vs. Convolutional Neural Network (CNN)</a:t>
            </a:r>
            <a:endParaRPr lang="nl-NL" sz="2000" dirty="0"/>
          </a:p>
        </p:txBody>
      </p:sp>
      <p:sp>
        <p:nvSpPr>
          <p:cNvPr id="9" name="object 4">
            <a:extLst>
              <a:ext uri="{FF2B5EF4-FFF2-40B4-BE49-F238E27FC236}">
                <a16:creationId xmlns:a16="http://schemas.microsoft.com/office/drawing/2014/main" id="{90D96E04-B14A-4DA7-7966-BFABD4576880}"/>
              </a:ext>
            </a:extLst>
          </p:cNvPr>
          <p:cNvSpPr/>
          <p:nvPr/>
        </p:nvSpPr>
        <p:spPr>
          <a:xfrm>
            <a:off x="4860890" y="1989263"/>
            <a:ext cx="3512139" cy="1681912"/>
          </a:xfrm>
          <a:prstGeom prst="rect">
            <a:avLst/>
          </a:prstGeom>
          <a:blipFill>
            <a:blip r:embed="rId4" cstate="print"/>
            <a:stretch>
              <a:fillRect/>
            </a:stretch>
          </a:blipFill>
        </p:spPr>
        <p:txBody>
          <a:bodyPr wrap="square" lIns="0" tIns="0" rIns="0" bIns="0" rtlCol="0"/>
          <a:lstStyle/>
          <a:p>
            <a:endParaRPr/>
          </a:p>
        </p:txBody>
      </p:sp>
      <p:pic>
        <p:nvPicPr>
          <p:cNvPr id="11" name="Picture 10">
            <a:extLst>
              <a:ext uri="{FF2B5EF4-FFF2-40B4-BE49-F238E27FC236}">
                <a16:creationId xmlns:a16="http://schemas.microsoft.com/office/drawing/2014/main" id="{B2014B44-A8D6-DBB4-B07B-956EEA910C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9646" y="734286"/>
            <a:ext cx="3714628" cy="1254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6763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258C21-D79A-41C2-87FF-1878D41D5DCB}"/>
              </a:ext>
            </a:extLst>
          </p:cNvPr>
          <p:cNvSpPr>
            <a:spLocks noGrp="1"/>
          </p:cNvSpPr>
          <p:nvPr>
            <p:ph idx="1"/>
          </p:nvPr>
        </p:nvSpPr>
        <p:spPr>
          <a:xfrm>
            <a:off x="196612" y="1250817"/>
            <a:ext cx="5007380" cy="572952"/>
          </a:xfrm>
        </p:spPr>
        <p:txBody>
          <a:bodyPr>
            <a:normAutofit/>
          </a:bodyPr>
          <a:lstStyle/>
          <a:p>
            <a:pPr marL="146050" indent="0">
              <a:buNone/>
            </a:pPr>
            <a:r>
              <a:rPr lang="en-US" altLang="zh-CN" sz="1600" dirty="0"/>
              <a:t>ImageNet Large Scale Visual Recognition Challenge: </a:t>
            </a:r>
            <a:r>
              <a:rPr lang="en-US" sz="1600" dirty="0"/>
              <a:t>1000 object classes, 1.2 M labeled training images.</a:t>
            </a:r>
            <a:endParaRPr lang="en-SE" sz="1600" dirty="0"/>
          </a:p>
        </p:txBody>
      </p:sp>
      <p:sp>
        <p:nvSpPr>
          <p:cNvPr id="4" name="Slide Number Placeholder 3">
            <a:extLst>
              <a:ext uri="{FF2B5EF4-FFF2-40B4-BE49-F238E27FC236}">
                <a16:creationId xmlns:a16="http://schemas.microsoft.com/office/drawing/2014/main" id="{B0AB00E9-6ADB-4A4F-A9D3-E164277A922E}"/>
              </a:ext>
            </a:extLst>
          </p:cNvPr>
          <p:cNvSpPr>
            <a:spLocks noGrp="1"/>
          </p:cNvSpPr>
          <p:nvPr>
            <p:ph type="sldNum" sz="quarter" idx="12"/>
          </p:nvPr>
        </p:nvSpPr>
        <p:spPr bwMode="auto">
          <a:xfrm>
            <a:off x="6934200" y="6530035"/>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200"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F57F456A-00AF-44E6-8D70-638C0D0130FF}" type="slidenum">
              <a:rPr lang="en-US" altLang="zh-CN" smtClean="0"/>
              <a:pPr>
                <a:defRPr/>
              </a:pPr>
              <a:t>88</a:t>
            </a:fld>
            <a:endParaRPr lang="en-US" altLang="zh-CN"/>
          </a:p>
        </p:txBody>
      </p:sp>
      <p:pic>
        <p:nvPicPr>
          <p:cNvPr id="6" name="Picture 5">
            <a:extLst>
              <a:ext uri="{FF2B5EF4-FFF2-40B4-BE49-F238E27FC236}">
                <a16:creationId xmlns:a16="http://schemas.microsoft.com/office/drawing/2014/main" id="{751885CA-424E-4D18-824E-45FE8DE53BA9}"/>
              </a:ext>
            </a:extLst>
          </p:cNvPr>
          <p:cNvPicPr>
            <a:picLocks noChangeAspect="1"/>
          </p:cNvPicPr>
          <p:nvPr/>
        </p:nvPicPr>
        <p:blipFill>
          <a:blip r:embed="rId3"/>
          <a:stretch>
            <a:fillRect/>
          </a:stretch>
        </p:blipFill>
        <p:spPr>
          <a:xfrm>
            <a:off x="54790" y="2075377"/>
            <a:ext cx="5760473" cy="2594194"/>
          </a:xfrm>
          <a:prstGeom prst="rect">
            <a:avLst/>
          </a:prstGeom>
        </p:spPr>
      </p:pic>
      <p:pic>
        <p:nvPicPr>
          <p:cNvPr id="5" name="Picture 2">
            <a:extLst>
              <a:ext uri="{FF2B5EF4-FFF2-40B4-BE49-F238E27FC236}">
                <a16:creationId xmlns:a16="http://schemas.microsoft.com/office/drawing/2014/main" id="{5C3D2BA7-7697-278D-2C35-85C1E0B2F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8434" y="3497228"/>
            <a:ext cx="2334511" cy="155508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The image illustrates a comparison of the number of layers in different neural network architectures, specifically AlexNet, VGG, and ResNet, over consecutive years.&#10;&#10;AI-generated content may be incorrect.">
            <a:extLst>
              <a:ext uri="{FF2B5EF4-FFF2-40B4-BE49-F238E27FC236}">
                <a16:creationId xmlns:a16="http://schemas.microsoft.com/office/drawing/2014/main" id="{51CEFF49-F4BD-B6C6-233A-8E757D3B8676}"/>
              </a:ext>
            </a:extLst>
          </p:cNvPr>
          <p:cNvPicPr>
            <a:picLocks noChangeAspect="1"/>
          </p:cNvPicPr>
          <p:nvPr/>
        </p:nvPicPr>
        <p:blipFill>
          <a:blip r:embed="rId5"/>
          <a:stretch>
            <a:fillRect/>
          </a:stretch>
        </p:blipFill>
        <p:spPr>
          <a:xfrm>
            <a:off x="5203992" y="1187116"/>
            <a:ext cx="3925943" cy="2248436"/>
          </a:xfrm>
          <a:prstGeom prst="rect">
            <a:avLst/>
          </a:prstGeom>
        </p:spPr>
      </p:pic>
      <p:sp>
        <p:nvSpPr>
          <p:cNvPr id="12" name="Google Shape;710;p69">
            <a:extLst>
              <a:ext uri="{FF2B5EF4-FFF2-40B4-BE49-F238E27FC236}">
                <a16:creationId xmlns:a16="http://schemas.microsoft.com/office/drawing/2014/main" id="{E82A1787-B9BA-89B1-EAE5-9A23A4A00097}"/>
              </a:ext>
            </a:extLst>
          </p:cNvPr>
          <p:cNvSpPr txBox="1">
            <a:spLocks/>
          </p:cNvSpPr>
          <p:nvPr/>
        </p:nvSpPr>
        <p:spPr>
          <a:xfrm>
            <a:off x="196612" y="697783"/>
            <a:ext cx="4637152" cy="508977"/>
          </a:xfrm>
          <a:prstGeom prst="rect">
            <a:avLst/>
          </a:prstGeom>
          <a:solidFill>
            <a:schemeClr val="bg1"/>
          </a:solidFill>
          <a:ln>
            <a:noFill/>
          </a:ln>
        </p:spPr>
        <p:txBody>
          <a:bodyPr spcFirstLastPara="1" wrap="square" lIns="91425" tIns="91425" rIns="91425" bIns="91425" anchor="t" anchorCtr="0">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buSzPct val="111111"/>
            </a:pPr>
            <a:r>
              <a:rPr lang="en-US" altLang="zh-CN" sz="2000" dirty="0"/>
              <a:t>Convolutional Neural Network (CNN)</a:t>
            </a:r>
            <a:endParaRPr lang="nl-NL" sz="2000" dirty="0"/>
          </a:p>
        </p:txBody>
      </p:sp>
    </p:spTree>
    <p:extLst>
      <p:ext uri="{BB962C8B-B14F-4D97-AF65-F5344CB8AC3E}">
        <p14:creationId xmlns:p14="http://schemas.microsoft.com/office/powerpoint/2010/main" val="44586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4CEC-C4C3-1C3A-C82B-02DD0E01719D}"/>
              </a:ext>
            </a:extLst>
          </p:cNvPr>
          <p:cNvSpPr>
            <a:spLocks noGrp="1"/>
          </p:cNvSpPr>
          <p:nvPr>
            <p:ph type="title"/>
          </p:nvPr>
        </p:nvSpPr>
        <p:spPr/>
        <p:txBody>
          <a:bodyPr>
            <a:normAutofit fontScale="90000"/>
          </a:bodyPr>
          <a:lstStyle/>
          <a:p>
            <a:r>
              <a:rPr lang="nl-NL" altLang="zh-CN" dirty="0"/>
              <a:t>NVIDIA PilotNet</a:t>
            </a:r>
            <a:endParaRPr lang="zh-CN" altLang="en-US" dirty="0"/>
          </a:p>
        </p:txBody>
      </p:sp>
      <p:sp>
        <p:nvSpPr>
          <p:cNvPr id="3" name="Text Placeholder 2">
            <a:extLst>
              <a:ext uri="{FF2B5EF4-FFF2-40B4-BE49-F238E27FC236}">
                <a16:creationId xmlns:a16="http://schemas.microsoft.com/office/drawing/2014/main" id="{7BFC727E-1D2A-1BAE-F70F-A47AF1D4A08F}"/>
              </a:ext>
            </a:extLst>
          </p:cNvPr>
          <p:cNvSpPr>
            <a:spLocks noGrp="1"/>
          </p:cNvSpPr>
          <p:nvPr>
            <p:ph type="body" idx="1"/>
          </p:nvPr>
        </p:nvSpPr>
        <p:spPr>
          <a:xfrm>
            <a:off x="729450" y="2078875"/>
            <a:ext cx="4556424" cy="2261100"/>
          </a:xfrm>
        </p:spPr>
        <p:txBody>
          <a:bodyPr/>
          <a:lstStyle/>
          <a:p>
            <a:pPr marL="146050" indent="0">
              <a:buNone/>
            </a:pPr>
            <a:r>
              <a:rPr lang="en-US" altLang="zh-CN" b="1" dirty="0">
                <a:solidFill>
                  <a:srgbClr val="C00000"/>
                </a:solidFill>
              </a:rPr>
              <a:t>NVIDIA </a:t>
            </a:r>
            <a:r>
              <a:rPr lang="en-US" altLang="zh-CN" b="1" dirty="0" err="1">
                <a:solidFill>
                  <a:srgbClr val="C00000"/>
                </a:solidFill>
              </a:rPr>
              <a:t>PilotNet</a:t>
            </a:r>
            <a:r>
              <a:rPr lang="en-US" altLang="zh-CN" b="1" dirty="0">
                <a:solidFill>
                  <a:srgbClr val="C00000"/>
                </a:solidFill>
              </a:rPr>
              <a:t> </a:t>
            </a:r>
            <a:r>
              <a:rPr lang="en-US" altLang="zh-CN" dirty="0"/>
              <a:t>(2016) is an </a:t>
            </a:r>
            <a:r>
              <a:rPr lang="en-US" altLang="zh-CN" dirty="0">
                <a:solidFill>
                  <a:srgbClr val="C00000"/>
                </a:solidFill>
              </a:rPr>
              <a:t>end-to-end autonomous driving </a:t>
            </a:r>
            <a:r>
              <a:rPr lang="en-US" altLang="zh-CN" dirty="0"/>
              <a:t>system that uses a CNN to directly predict steering commands from camera images (as a </a:t>
            </a:r>
            <a:r>
              <a:rPr lang="en-US" altLang="zh-CN" dirty="0">
                <a:solidFill>
                  <a:srgbClr val="C00000"/>
                </a:solidFill>
              </a:rPr>
              <a:t>regression task</a:t>
            </a:r>
            <a:r>
              <a:rPr lang="en-US" altLang="zh-CN" dirty="0"/>
              <a:t>)</a:t>
            </a:r>
          </a:p>
          <a:p>
            <a:pPr marL="146050" indent="0">
              <a:buNone/>
            </a:pPr>
            <a:r>
              <a:rPr lang="en-US" altLang="zh-CN" dirty="0"/>
              <a:t>It demonstrated feasibility of learning driving behavior directly from data, paving the way for modern AI-based self-driving technologies.</a:t>
            </a:r>
          </a:p>
        </p:txBody>
      </p:sp>
      <p:sp>
        <p:nvSpPr>
          <p:cNvPr id="4" name="Slide Number Placeholder 3">
            <a:extLst>
              <a:ext uri="{FF2B5EF4-FFF2-40B4-BE49-F238E27FC236}">
                <a16:creationId xmlns:a16="http://schemas.microsoft.com/office/drawing/2014/main" id="{7F7A989B-8C1F-AC2A-D112-2B1CBB4BE1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89</a:t>
            </a:fld>
            <a:endParaRPr lang="en"/>
          </a:p>
        </p:txBody>
      </p:sp>
      <p:pic>
        <p:nvPicPr>
          <p:cNvPr id="6" name="Picture 5" descr="The image depicts a neural network architecture with sequentially increasing numbers of neurons in fully connected and convolutional layers, ending with normalized input planes.&#10;&#10;AI-generated content may be incorrect.">
            <a:extLst>
              <a:ext uri="{FF2B5EF4-FFF2-40B4-BE49-F238E27FC236}">
                <a16:creationId xmlns:a16="http://schemas.microsoft.com/office/drawing/2014/main" id="{80374847-0F8B-0720-9DC2-64458712B2E8}"/>
              </a:ext>
            </a:extLst>
          </p:cNvPr>
          <p:cNvPicPr>
            <a:picLocks noChangeAspect="1"/>
          </p:cNvPicPr>
          <p:nvPr/>
        </p:nvPicPr>
        <p:blipFill>
          <a:blip r:embed="rId3"/>
          <a:stretch>
            <a:fillRect/>
          </a:stretch>
        </p:blipFill>
        <p:spPr>
          <a:xfrm>
            <a:off x="5526504" y="551210"/>
            <a:ext cx="3009797" cy="4298855"/>
          </a:xfrm>
          <a:prstGeom prst="rect">
            <a:avLst/>
          </a:prstGeom>
        </p:spPr>
      </p:pic>
      <p:sp>
        <p:nvSpPr>
          <p:cNvPr id="7" name="TextBox 6">
            <a:extLst>
              <a:ext uri="{FF2B5EF4-FFF2-40B4-BE49-F238E27FC236}">
                <a16:creationId xmlns:a16="http://schemas.microsoft.com/office/drawing/2014/main" id="{54FB2F81-BD5F-4FA6-05BB-7719ECFA37EA}"/>
              </a:ext>
            </a:extLst>
          </p:cNvPr>
          <p:cNvSpPr txBox="1"/>
          <p:nvPr/>
        </p:nvSpPr>
        <p:spPr>
          <a:xfrm>
            <a:off x="6472990" y="4838929"/>
            <a:ext cx="1788695" cy="215444"/>
          </a:xfrm>
          <a:prstGeom prst="rect">
            <a:avLst/>
          </a:prstGeom>
          <a:noFill/>
        </p:spPr>
        <p:txBody>
          <a:bodyPr wrap="square">
            <a:spAutoFit/>
          </a:bodyPr>
          <a:lstStyle/>
          <a:p>
            <a:r>
              <a:rPr lang="zh-CN" altLang="en-US" sz="800" dirty="0"/>
              <a:t>https://github.com/lhzlhz/PilotNet</a:t>
            </a:r>
          </a:p>
        </p:txBody>
      </p:sp>
    </p:spTree>
    <p:extLst>
      <p:ext uri="{BB962C8B-B14F-4D97-AF65-F5344CB8AC3E}">
        <p14:creationId xmlns:p14="http://schemas.microsoft.com/office/powerpoint/2010/main" val="315043172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B307-16B1-9B7C-7286-EB51D8A30FDD}"/>
              </a:ext>
            </a:extLst>
          </p:cNvPr>
          <p:cNvSpPr>
            <a:spLocks noGrp="1"/>
          </p:cNvSpPr>
          <p:nvPr>
            <p:ph type="title"/>
          </p:nvPr>
        </p:nvSpPr>
        <p:spPr/>
        <p:txBody>
          <a:bodyPr>
            <a:normAutofit fontScale="90000"/>
          </a:bodyPr>
          <a:lstStyle/>
          <a:p>
            <a:endParaRPr lang="zh-CN" altLang="en-US"/>
          </a:p>
        </p:txBody>
      </p:sp>
      <p:sp>
        <p:nvSpPr>
          <p:cNvPr id="3" name="Text Placeholder 2">
            <a:extLst>
              <a:ext uri="{FF2B5EF4-FFF2-40B4-BE49-F238E27FC236}">
                <a16:creationId xmlns:a16="http://schemas.microsoft.com/office/drawing/2014/main" id="{DFBAE24A-1EE1-7A50-F525-7676E2A46F21}"/>
              </a:ext>
            </a:extLst>
          </p:cNvPr>
          <p:cNvSpPr>
            <a:spLocks noGrp="1"/>
          </p:cNvSpPr>
          <p:nvPr>
            <p:ph type="body" idx="1"/>
          </p:nvPr>
        </p:nvSpPr>
        <p:spPr/>
        <p:txBody>
          <a:bodyPr/>
          <a:lstStyle/>
          <a:p>
            <a:endParaRPr lang="zh-CN" altLang="en-US"/>
          </a:p>
        </p:txBody>
      </p:sp>
      <p:sp>
        <p:nvSpPr>
          <p:cNvPr id="4" name="Slide Number Placeholder 3">
            <a:extLst>
              <a:ext uri="{FF2B5EF4-FFF2-40B4-BE49-F238E27FC236}">
                <a16:creationId xmlns:a16="http://schemas.microsoft.com/office/drawing/2014/main" id="{C2F53E8D-BBDE-A467-67C8-363BC59D75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90</a:t>
            </a:fld>
            <a:endParaRPr lang="en"/>
          </a:p>
        </p:txBody>
      </p:sp>
      <p:sp>
        <p:nvSpPr>
          <p:cNvPr id="5" name="object 4">
            <a:extLst>
              <a:ext uri="{FF2B5EF4-FFF2-40B4-BE49-F238E27FC236}">
                <a16:creationId xmlns:a16="http://schemas.microsoft.com/office/drawing/2014/main" id="{61BEEA0C-A751-4123-B7AC-E7B2268A5D01}"/>
              </a:ext>
            </a:extLst>
          </p:cNvPr>
          <p:cNvSpPr/>
          <p:nvPr/>
        </p:nvSpPr>
        <p:spPr>
          <a:xfrm>
            <a:off x="400068" y="1508818"/>
            <a:ext cx="8743932" cy="2729144"/>
          </a:xfrm>
          <a:prstGeom prst="rect">
            <a:avLst/>
          </a:prstGeom>
          <a:blipFill>
            <a:blip r:embed="rId3" cstate="print"/>
            <a:stretch>
              <a:fillRect/>
            </a:stretch>
          </a:blipFill>
        </p:spPr>
        <p:txBody>
          <a:bodyPr wrap="square" lIns="0" tIns="0" rIns="0" bIns="0" rtlCol="0"/>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SE"/>
          </a:p>
        </p:txBody>
      </p:sp>
      <p:sp>
        <p:nvSpPr>
          <p:cNvPr id="6" name="object 7">
            <a:extLst>
              <a:ext uri="{FF2B5EF4-FFF2-40B4-BE49-F238E27FC236}">
                <a16:creationId xmlns:a16="http://schemas.microsoft.com/office/drawing/2014/main" id="{5580F489-2EB9-4F1D-BE76-FB37D40062E8}"/>
              </a:ext>
            </a:extLst>
          </p:cNvPr>
          <p:cNvSpPr/>
          <p:nvPr/>
        </p:nvSpPr>
        <p:spPr>
          <a:xfrm>
            <a:off x="8355442" y="3712826"/>
            <a:ext cx="71120" cy="90805"/>
          </a:xfrm>
          <a:custGeom>
            <a:avLst/>
            <a:gdLst/>
            <a:ahLst/>
            <a:cxnLst/>
            <a:rect l="l" t="t" r="r" b="b"/>
            <a:pathLst>
              <a:path w="71120" h="90804">
                <a:moveTo>
                  <a:pt x="54349" y="90524"/>
                </a:moveTo>
                <a:lnTo>
                  <a:pt x="70749" y="0"/>
                </a:lnTo>
                <a:lnTo>
                  <a:pt x="0" y="58799"/>
                </a:lnTo>
                <a:lnTo>
                  <a:pt x="54349" y="90524"/>
                </a:lnTo>
                <a:close/>
              </a:path>
            </a:pathLst>
          </a:custGeom>
          <a:ln w="19049">
            <a:solidFill>
              <a:srgbClr val="666666"/>
            </a:solidFill>
          </a:ln>
        </p:spPr>
        <p:txBody>
          <a:bodyPr wrap="square" lIns="0" tIns="0" rIns="0" bIns="0" rtlCol="0"/>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a:p>
        </p:txBody>
      </p:sp>
      <p:sp>
        <p:nvSpPr>
          <p:cNvPr id="7" name="TextBox 7">
            <a:extLst>
              <a:ext uri="{FF2B5EF4-FFF2-40B4-BE49-F238E27FC236}">
                <a16:creationId xmlns:a16="http://schemas.microsoft.com/office/drawing/2014/main" id="{9A6E9ACC-1103-4C6B-905F-1308D18E1E72}"/>
              </a:ext>
            </a:extLst>
          </p:cNvPr>
          <p:cNvSpPr txBox="1"/>
          <p:nvPr/>
        </p:nvSpPr>
        <p:spPr>
          <a:xfrm>
            <a:off x="7608507" y="4130532"/>
            <a:ext cx="1689922" cy="646331"/>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200" dirty="0">
                <a:solidFill>
                  <a:schemeClr val="bg2"/>
                </a:solidFill>
              </a:rPr>
              <a:t>e.g., video classification </a:t>
            </a:r>
          </a:p>
          <a:p>
            <a:r>
              <a:rPr lang="en-US" sz="1200" dirty="0">
                <a:solidFill>
                  <a:schemeClr val="bg2"/>
                </a:solidFill>
              </a:rPr>
              <a:t>on frame level</a:t>
            </a:r>
          </a:p>
        </p:txBody>
      </p:sp>
      <p:sp>
        <p:nvSpPr>
          <p:cNvPr id="8" name="TextBox 9">
            <a:extLst>
              <a:ext uri="{FF2B5EF4-FFF2-40B4-BE49-F238E27FC236}">
                <a16:creationId xmlns:a16="http://schemas.microsoft.com/office/drawing/2014/main" id="{FECC5275-F0E4-43F8-96CA-7B3BD08066DB}"/>
              </a:ext>
            </a:extLst>
          </p:cNvPr>
          <p:cNvSpPr txBox="1"/>
          <p:nvPr/>
        </p:nvSpPr>
        <p:spPr>
          <a:xfrm>
            <a:off x="4988058" y="4130532"/>
            <a:ext cx="2934072" cy="461665"/>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200" dirty="0">
                <a:solidFill>
                  <a:schemeClr val="bg2"/>
                </a:solidFill>
              </a:rPr>
              <a:t>e.g. Machine Translation</a:t>
            </a:r>
          </a:p>
          <a:p>
            <a:r>
              <a:rPr lang="en-US" sz="1200" dirty="0">
                <a:solidFill>
                  <a:schemeClr val="bg2"/>
                </a:solidFill>
              </a:rPr>
              <a:t>seq of words -&gt; seq of words</a:t>
            </a:r>
          </a:p>
        </p:txBody>
      </p:sp>
      <p:sp>
        <p:nvSpPr>
          <p:cNvPr id="9" name="TextBox 15">
            <a:extLst>
              <a:ext uri="{FF2B5EF4-FFF2-40B4-BE49-F238E27FC236}">
                <a16:creationId xmlns:a16="http://schemas.microsoft.com/office/drawing/2014/main" id="{8929B679-99F7-4999-A93C-A09A0F7FF47D}"/>
              </a:ext>
            </a:extLst>
          </p:cNvPr>
          <p:cNvSpPr txBox="1"/>
          <p:nvPr/>
        </p:nvSpPr>
        <p:spPr>
          <a:xfrm>
            <a:off x="3311812" y="4130532"/>
            <a:ext cx="2007095" cy="830997"/>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200" dirty="0">
                <a:solidFill>
                  <a:schemeClr val="bg2"/>
                </a:solidFill>
              </a:rPr>
              <a:t>e.g. Sentiment Classification</a:t>
            </a:r>
          </a:p>
          <a:p>
            <a:r>
              <a:rPr lang="en-US" sz="1200" dirty="0">
                <a:solidFill>
                  <a:schemeClr val="bg2"/>
                </a:solidFill>
              </a:rPr>
              <a:t>sequence of words -&gt; sentiment</a:t>
            </a:r>
          </a:p>
        </p:txBody>
      </p:sp>
      <p:sp>
        <p:nvSpPr>
          <p:cNvPr id="10" name="TextBox 17">
            <a:extLst>
              <a:ext uri="{FF2B5EF4-FFF2-40B4-BE49-F238E27FC236}">
                <a16:creationId xmlns:a16="http://schemas.microsoft.com/office/drawing/2014/main" id="{6A473610-0CED-4E0B-BB41-DA5C796E19D1}"/>
              </a:ext>
            </a:extLst>
          </p:cNvPr>
          <p:cNvSpPr txBox="1"/>
          <p:nvPr/>
        </p:nvSpPr>
        <p:spPr>
          <a:xfrm>
            <a:off x="1747698" y="4130532"/>
            <a:ext cx="1816272" cy="646331"/>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200" dirty="0">
                <a:solidFill>
                  <a:schemeClr val="bg2"/>
                </a:solidFill>
              </a:rPr>
              <a:t>e.g. Image Captioning</a:t>
            </a:r>
          </a:p>
          <a:p>
            <a:r>
              <a:rPr lang="en-US" sz="1200" dirty="0">
                <a:solidFill>
                  <a:schemeClr val="bg2"/>
                </a:solidFill>
              </a:rPr>
              <a:t>image -&gt; sequence of words</a:t>
            </a:r>
          </a:p>
        </p:txBody>
      </p:sp>
      <p:sp>
        <p:nvSpPr>
          <p:cNvPr id="11" name="TextBox 19">
            <a:extLst>
              <a:ext uri="{FF2B5EF4-FFF2-40B4-BE49-F238E27FC236}">
                <a16:creationId xmlns:a16="http://schemas.microsoft.com/office/drawing/2014/main" id="{47917235-8298-419D-87CC-B12CCF867EC8}"/>
              </a:ext>
            </a:extLst>
          </p:cNvPr>
          <p:cNvSpPr txBox="1"/>
          <p:nvPr/>
        </p:nvSpPr>
        <p:spPr>
          <a:xfrm>
            <a:off x="253853" y="4130532"/>
            <a:ext cx="1410486" cy="461665"/>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200" dirty="0">
                <a:solidFill>
                  <a:schemeClr val="bg2"/>
                </a:solidFill>
              </a:rPr>
              <a:t>Regular Feedforward NN</a:t>
            </a:r>
          </a:p>
        </p:txBody>
      </p:sp>
      <p:sp>
        <p:nvSpPr>
          <p:cNvPr id="12" name="Google Shape;710;p69">
            <a:extLst>
              <a:ext uri="{FF2B5EF4-FFF2-40B4-BE49-F238E27FC236}">
                <a16:creationId xmlns:a16="http://schemas.microsoft.com/office/drawing/2014/main" id="{D1303225-AD13-F4BB-539D-2E1F291E384B}"/>
              </a:ext>
            </a:extLst>
          </p:cNvPr>
          <p:cNvSpPr txBox="1">
            <a:spLocks/>
          </p:cNvSpPr>
          <p:nvPr/>
        </p:nvSpPr>
        <p:spPr>
          <a:xfrm>
            <a:off x="400068" y="973618"/>
            <a:ext cx="4805076" cy="535200"/>
          </a:xfrm>
          <a:prstGeom prst="rect">
            <a:avLst/>
          </a:prstGeom>
          <a:solidFill>
            <a:schemeClr val="bg1"/>
          </a:solid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buSzPct val="111111"/>
            </a:pPr>
            <a:r>
              <a:rPr lang="en-US" altLang="zh-CN" dirty="0"/>
              <a:t>Recurrent </a:t>
            </a:r>
            <a:r>
              <a:rPr lang="nl-NL" dirty="0"/>
              <a:t>Neural Network</a:t>
            </a:r>
          </a:p>
        </p:txBody>
      </p:sp>
    </p:spTree>
    <p:extLst>
      <p:ext uri="{BB962C8B-B14F-4D97-AF65-F5344CB8AC3E}">
        <p14:creationId xmlns:p14="http://schemas.microsoft.com/office/powerpoint/2010/main" val="428043509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525F7-7384-854D-22C2-F0E003FC4F30}"/>
              </a:ext>
            </a:extLst>
          </p:cNvPr>
          <p:cNvSpPr>
            <a:spLocks noGrp="1"/>
          </p:cNvSpPr>
          <p:nvPr>
            <p:ph type="title"/>
          </p:nvPr>
        </p:nvSpPr>
        <p:spPr/>
        <p:txBody>
          <a:bodyPr>
            <a:normAutofit fontScale="90000"/>
          </a:bodyPr>
          <a:lstStyle/>
          <a:p>
            <a:r>
              <a:rPr lang="en-US" altLang="zh-CN" sz="2800" dirty="0"/>
              <a:t>Image Captioning: CNN + RNN</a:t>
            </a:r>
            <a:endParaRPr lang="zh-CN" altLang="en-US" dirty="0"/>
          </a:p>
        </p:txBody>
      </p:sp>
      <p:sp>
        <p:nvSpPr>
          <p:cNvPr id="4" name="Slide Number Placeholder 3">
            <a:extLst>
              <a:ext uri="{FF2B5EF4-FFF2-40B4-BE49-F238E27FC236}">
                <a16:creationId xmlns:a16="http://schemas.microsoft.com/office/drawing/2014/main" id="{0E95D29B-1419-0740-5C49-4FA0EB3EA3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91</a:t>
            </a:fld>
            <a:endParaRPr lang="en"/>
          </a:p>
        </p:txBody>
      </p:sp>
      <p:pic>
        <p:nvPicPr>
          <p:cNvPr id="61" name="Picture 60" descr="The image shows a visual representation of a convolutional neural network (CNN) architecture, including layers for convolution, max pooling, and fully connected (FC) layers, followed by a softmax activation function.&#10;&#10;AI-generated content may be incorrect.">
            <a:extLst>
              <a:ext uri="{FF2B5EF4-FFF2-40B4-BE49-F238E27FC236}">
                <a16:creationId xmlns:a16="http://schemas.microsoft.com/office/drawing/2014/main" id="{67FB634F-77B4-DD90-1A68-6E1C369F7EAB}"/>
              </a:ext>
            </a:extLst>
          </p:cNvPr>
          <p:cNvPicPr>
            <a:picLocks noChangeAspect="1"/>
          </p:cNvPicPr>
          <p:nvPr/>
        </p:nvPicPr>
        <p:blipFill>
          <a:blip r:embed="rId3"/>
          <a:stretch>
            <a:fillRect/>
          </a:stretch>
        </p:blipFill>
        <p:spPr>
          <a:xfrm>
            <a:off x="5045347" y="1756562"/>
            <a:ext cx="3984812" cy="3386889"/>
          </a:xfrm>
          <a:prstGeom prst="rect">
            <a:avLst/>
          </a:prstGeom>
        </p:spPr>
      </p:pic>
      <p:grpSp>
        <p:nvGrpSpPr>
          <p:cNvPr id="67" name="Group 66">
            <a:extLst>
              <a:ext uri="{FF2B5EF4-FFF2-40B4-BE49-F238E27FC236}">
                <a16:creationId xmlns:a16="http://schemas.microsoft.com/office/drawing/2014/main" id="{04F8368D-39EC-B7A6-CEE0-D408ED742351}"/>
              </a:ext>
            </a:extLst>
          </p:cNvPr>
          <p:cNvGrpSpPr/>
          <p:nvPr/>
        </p:nvGrpSpPr>
        <p:grpSpPr>
          <a:xfrm>
            <a:off x="1151068" y="3091531"/>
            <a:ext cx="3420932" cy="1947695"/>
            <a:chOff x="1086900" y="1408759"/>
            <a:chExt cx="5071610" cy="2887503"/>
          </a:xfrm>
        </p:grpSpPr>
        <p:sp>
          <p:nvSpPr>
            <p:cNvPr id="62" name="object 4">
              <a:extLst>
                <a:ext uri="{FF2B5EF4-FFF2-40B4-BE49-F238E27FC236}">
                  <a16:creationId xmlns:a16="http://schemas.microsoft.com/office/drawing/2014/main" id="{909D54D4-4152-41E1-A51B-3341B6023E51}"/>
                </a:ext>
              </a:extLst>
            </p:cNvPr>
            <p:cNvSpPr/>
            <p:nvPr/>
          </p:nvSpPr>
          <p:spPr>
            <a:xfrm>
              <a:off x="1086900" y="1408759"/>
              <a:ext cx="4993089" cy="2847116"/>
            </a:xfrm>
            <a:prstGeom prst="rect">
              <a:avLst/>
            </a:prstGeom>
            <a:blipFill>
              <a:blip r:embed="rId4" cstate="print"/>
              <a:stretch>
                <a:fillRect/>
              </a:stretch>
            </a:blipFill>
          </p:spPr>
          <p:txBody>
            <a:bodyPr wrap="square" lIns="0" tIns="0" rIns="0" bIns="0" rtlCol="0"/>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a:p>
          </p:txBody>
        </p:sp>
        <p:sp>
          <p:nvSpPr>
            <p:cNvPr id="63" name="object 5">
              <a:extLst>
                <a:ext uri="{FF2B5EF4-FFF2-40B4-BE49-F238E27FC236}">
                  <a16:creationId xmlns:a16="http://schemas.microsoft.com/office/drawing/2014/main" id="{341C323E-4268-4A32-B194-814393E39538}"/>
                </a:ext>
              </a:extLst>
            </p:cNvPr>
            <p:cNvSpPr/>
            <p:nvPr/>
          </p:nvSpPr>
          <p:spPr>
            <a:xfrm>
              <a:off x="1086900" y="3073511"/>
              <a:ext cx="1990725" cy="942340"/>
            </a:xfrm>
            <a:custGeom>
              <a:avLst/>
              <a:gdLst/>
              <a:ahLst/>
              <a:cxnLst/>
              <a:rect l="l" t="t" r="r" b="b"/>
              <a:pathLst>
                <a:path w="1990725" h="942339">
                  <a:moveTo>
                    <a:pt x="0" y="0"/>
                  </a:moveTo>
                  <a:lnTo>
                    <a:pt x="1990195" y="0"/>
                  </a:lnTo>
                  <a:lnTo>
                    <a:pt x="1990195" y="942290"/>
                  </a:lnTo>
                  <a:lnTo>
                    <a:pt x="0" y="942290"/>
                  </a:lnTo>
                  <a:lnTo>
                    <a:pt x="0" y="0"/>
                  </a:lnTo>
                  <a:close/>
                </a:path>
              </a:pathLst>
            </a:custGeom>
            <a:ln w="76199">
              <a:solidFill>
                <a:srgbClr val="FF0000"/>
              </a:solidFill>
            </a:ln>
          </p:spPr>
          <p:txBody>
            <a:bodyPr wrap="square" lIns="0" tIns="0" rIns="0" bIns="0" rtlCol="0"/>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a:p>
          </p:txBody>
        </p:sp>
        <p:sp>
          <p:nvSpPr>
            <p:cNvPr id="64" name="object 6">
              <a:extLst>
                <a:ext uri="{FF2B5EF4-FFF2-40B4-BE49-F238E27FC236}">
                  <a16:creationId xmlns:a16="http://schemas.microsoft.com/office/drawing/2014/main" id="{65378816-4D56-462E-9D6E-FE5662538988}"/>
                </a:ext>
              </a:extLst>
            </p:cNvPr>
            <p:cNvSpPr/>
            <p:nvPr/>
          </p:nvSpPr>
          <p:spPr>
            <a:xfrm>
              <a:off x="3247670" y="1478767"/>
              <a:ext cx="2910840" cy="2817495"/>
            </a:xfrm>
            <a:custGeom>
              <a:avLst/>
              <a:gdLst/>
              <a:ahLst/>
              <a:cxnLst/>
              <a:rect l="l" t="t" r="r" b="b"/>
              <a:pathLst>
                <a:path w="2910840" h="2817495">
                  <a:moveTo>
                    <a:pt x="0" y="0"/>
                  </a:moveTo>
                  <a:lnTo>
                    <a:pt x="2910294" y="0"/>
                  </a:lnTo>
                  <a:lnTo>
                    <a:pt x="2910294" y="2817284"/>
                  </a:lnTo>
                  <a:lnTo>
                    <a:pt x="0" y="2817284"/>
                  </a:lnTo>
                  <a:lnTo>
                    <a:pt x="0" y="0"/>
                  </a:lnTo>
                  <a:close/>
                </a:path>
              </a:pathLst>
            </a:custGeom>
            <a:ln w="76199">
              <a:solidFill>
                <a:srgbClr val="38751C"/>
              </a:solidFill>
            </a:ln>
          </p:spPr>
          <p:txBody>
            <a:bodyPr wrap="square" lIns="0" tIns="0" rIns="0" bIns="0" rtlCol="0"/>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a:p>
          </p:txBody>
        </p:sp>
      </p:grpSp>
      <p:sp>
        <p:nvSpPr>
          <p:cNvPr id="68" name="Google Shape;729;g2e78df7ea50_0_26">
            <a:extLst>
              <a:ext uri="{FF2B5EF4-FFF2-40B4-BE49-F238E27FC236}">
                <a16:creationId xmlns:a16="http://schemas.microsoft.com/office/drawing/2014/main" id="{130D1E72-7045-62C6-0B05-D470CCCABB83}"/>
              </a:ext>
            </a:extLst>
          </p:cNvPr>
          <p:cNvSpPr txBox="1">
            <a:spLocks/>
          </p:cNvSpPr>
          <p:nvPr/>
        </p:nvSpPr>
        <p:spPr>
          <a:xfrm>
            <a:off x="566729" y="1838474"/>
            <a:ext cx="4363918" cy="1221211"/>
          </a:xfrm>
          <a:prstGeom prst="rect">
            <a:avLst/>
          </a:prstGeom>
          <a:noFill/>
          <a:ln>
            <a:noFill/>
          </a:ln>
        </p:spPr>
        <p:txBody>
          <a:bodyPr spcFirstLastPara="1" wrap="square" lIns="91425" tIns="91425" rIns="91425" bIns="91425" anchor="t" anchorCtr="0">
            <a:normAutofit fontScale="85000" lnSpcReduction="20000"/>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pPr marL="146050" indent="0">
              <a:buNone/>
            </a:pPr>
            <a:r>
              <a:rPr lang="en-US" altLang="zh-CN" sz="1600" dirty="0">
                <a:solidFill>
                  <a:srgbClr val="C00000"/>
                </a:solidFill>
              </a:rPr>
              <a:t>CNN</a:t>
            </a:r>
            <a:r>
              <a:rPr lang="en-US" altLang="zh-CN" sz="1600" dirty="0"/>
              <a:t> processes the input image and generates a feature vector as input to </a:t>
            </a:r>
            <a:r>
              <a:rPr lang="en-US" altLang="zh-CN" sz="1600" dirty="0">
                <a:solidFill>
                  <a:srgbClr val="00B050"/>
                </a:solidFill>
              </a:rPr>
              <a:t>RNN</a:t>
            </a:r>
          </a:p>
          <a:p>
            <a:pPr marL="146050" indent="0">
              <a:buNone/>
            </a:pPr>
            <a:r>
              <a:rPr lang="en-US" altLang="zh-CN" sz="1600" dirty="0"/>
              <a:t>Last 2 layers of the CNN for classification (FC-1000 and SoftMax) are not used, since we only need the extracted features from the layer FC-4096</a:t>
            </a:r>
            <a:endParaRPr lang="en-SE" altLang="zh-CN" sz="1600" dirty="0"/>
          </a:p>
        </p:txBody>
      </p:sp>
    </p:spTree>
    <p:extLst>
      <p:ext uri="{BB962C8B-B14F-4D97-AF65-F5344CB8AC3E}">
        <p14:creationId xmlns:p14="http://schemas.microsoft.com/office/powerpoint/2010/main" val="8404669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g2e78df7ea50_0_26"/>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spcBef>
                <a:spcPts val="0"/>
              </a:spcBef>
              <a:spcAft>
                <a:spcPts val="0"/>
              </a:spcAft>
              <a:buSzPct val="111111"/>
              <a:buNone/>
            </a:pPr>
            <a:r>
              <a:rPr lang="en" dirty="0"/>
              <a:t>Graph Neural Network</a:t>
            </a:r>
            <a:endParaRPr dirty="0"/>
          </a:p>
          <a:p>
            <a:pPr marL="0" lvl="0" indent="0" algn="l" rtl="0">
              <a:lnSpc>
                <a:spcPct val="100000"/>
              </a:lnSpc>
              <a:spcBef>
                <a:spcPts val="0"/>
              </a:spcBef>
              <a:spcAft>
                <a:spcPts val="0"/>
              </a:spcAft>
              <a:buSzPct val="111111"/>
              <a:buNone/>
            </a:pPr>
            <a:endParaRPr dirty="0"/>
          </a:p>
        </p:txBody>
      </p:sp>
      <p:sp>
        <p:nvSpPr>
          <p:cNvPr id="729" name="Google Shape;729;g2e78df7ea50_0_26"/>
          <p:cNvSpPr txBox="1">
            <a:spLocks noGrp="1"/>
          </p:cNvSpPr>
          <p:nvPr>
            <p:ph type="body" idx="1"/>
          </p:nvPr>
        </p:nvSpPr>
        <p:spPr>
          <a:xfrm>
            <a:off x="620335" y="2056151"/>
            <a:ext cx="3898697" cy="2693700"/>
          </a:xfrm>
          <a:prstGeom prst="rect">
            <a:avLst/>
          </a:prstGeom>
          <a:noFill/>
          <a:ln>
            <a:noFill/>
          </a:ln>
        </p:spPr>
        <p:txBody>
          <a:bodyPr spcFirstLastPara="1" wrap="square" lIns="91425" tIns="91425" rIns="91425" bIns="91425" anchor="t" anchorCtr="0">
            <a:normAutofit fontScale="92500" lnSpcReduction="10000"/>
          </a:bodyPr>
          <a:lstStyle/>
          <a:p>
            <a:pPr marL="0" lvl="0" indent="0" algn="l" rtl="0">
              <a:lnSpc>
                <a:spcPct val="115000"/>
              </a:lnSpc>
              <a:spcBef>
                <a:spcPts val="0"/>
              </a:spcBef>
              <a:spcAft>
                <a:spcPts val="0"/>
              </a:spcAft>
              <a:buSzPts val="1300"/>
              <a:buNone/>
            </a:pPr>
            <a:r>
              <a:rPr lang="en-US" sz="1600" dirty="0">
                <a:solidFill>
                  <a:srgbClr val="C00000"/>
                </a:solidFill>
              </a:rPr>
              <a:t>GNNs</a:t>
            </a:r>
            <a:r>
              <a:rPr lang="en-US" sz="1600" dirty="0"/>
              <a:t> operate on graphs made of nodes and edges.</a:t>
            </a:r>
          </a:p>
          <a:p>
            <a:pPr marL="0" lvl="0" indent="0" algn="l" rtl="0">
              <a:lnSpc>
                <a:spcPct val="115000"/>
              </a:lnSpc>
              <a:spcBef>
                <a:spcPts val="0"/>
              </a:spcBef>
              <a:spcAft>
                <a:spcPts val="0"/>
              </a:spcAft>
              <a:buSzPts val="1300"/>
              <a:buNone/>
            </a:pPr>
            <a:r>
              <a:rPr lang="en-US" sz="1600" dirty="0"/>
              <a:t>Information is passed between connected nodes (neighbors) through message-passing.</a:t>
            </a:r>
          </a:p>
          <a:p>
            <a:pPr marL="0" lvl="0" indent="0" algn="l" rtl="0">
              <a:lnSpc>
                <a:spcPct val="115000"/>
              </a:lnSpc>
              <a:spcBef>
                <a:spcPts val="0"/>
              </a:spcBef>
              <a:spcAft>
                <a:spcPts val="0"/>
              </a:spcAft>
              <a:buSzPts val="1300"/>
              <a:buNone/>
            </a:pPr>
            <a:r>
              <a:rPr lang="en-US" sz="1600" dirty="0">
                <a:solidFill>
                  <a:srgbClr val="C00000"/>
                </a:solidFill>
              </a:rPr>
              <a:t>Graph Convolutional Networks (GCNs) </a:t>
            </a:r>
            <a:r>
              <a:rPr lang="en-US" sz="1600" dirty="0"/>
              <a:t>extend the idea of convolution from grid data to graphs.</a:t>
            </a:r>
          </a:p>
          <a:p>
            <a:pPr marL="0" indent="0">
              <a:buNone/>
            </a:pPr>
            <a:r>
              <a:rPr lang="en-US" altLang="zh-CN" sz="1600" dirty="0"/>
              <a:t>Useful for tasks like social network analysis, molecule prediction, and recommendation systems.</a:t>
            </a:r>
          </a:p>
        </p:txBody>
      </p:sp>
      <p:pic>
        <p:nvPicPr>
          <p:cNvPr id="730" name="Google Shape;730;g2e78df7ea50_0_26"/>
          <p:cNvPicPr preferRelativeResize="0"/>
          <p:nvPr/>
        </p:nvPicPr>
        <p:blipFill rotWithShape="1">
          <a:blip r:embed="rId3">
            <a:alphaModFix/>
          </a:blip>
          <a:srcRect/>
          <a:stretch/>
        </p:blipFill>
        <p:spPr>
          <a:xfrm>
            <a:off x="4519032" y="521369"/>
            <a:ext cx="4191831" cy="2095916"/>
          </a:xfrm>
          <a:prstGeom prst="rect">
            <a:avLst/>
          </a:prstGeom>
          <a:noFill/>
          <a:ln>
            <a:noFill/>
          </a:ln>
        </p:spPr>
      </p:pic>
      <p:sp>
        <p:nvSpPr>
          <p:cNvPr id="731" name="Google Shape;731;g2e78df7ea50_0_26"/>
          <p:cNvSpPr txBox="1"/>
          <p:nvPr/>
        </p:nvSpPr>
        <p:spPr>
          <a:xfrm>
            <a:off x="4313947" y="4749851"/>
            <a:ext cx="4602000" cy="307746"/>
          </a:xfrm>
          <a:prstGeom prst="rect">
            <a:avLst/>
          </a:prstGeom>
          <a:noFill/>
          <a:ln>
            <a:noFill/>
          </a:ln>
        </p:spPr>
        <p:txBody>
          <a:bodyPr spcFirstLastPara="1" wrap="square" lIns="91425" tIns="91425" rIns="91425" bIns="91425" anchor="t" anchorCtr="0">
            <a:spAutoFit/>
          </a:bodyPr>
          <a:lstStyle/>
          <a:p>
            <a:pPr lvl="0" algn="ctr">
              <a:buSzPts val="1000"/>
            </a:pPr>
            <a:r>
              <a:rPr lang="en-US" altLang="zh-CN" sz="800" i="1" dirty="0">
                <a:latin typeface="Lato"/>
                <a:ea typeface="Lato"/>
                <a:cs typeface="Lato"/>
                <a:sym typeface="Lato"/>
              </a:rPr>
              <a:t>https://www.geeksforgeeks.org/deep-learning/what-are-graph-neural-networks/</a:t>
            </a:r>
            <a:endParaRPr sz="800" b="0" i="1"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73FF357D-4C5A-F584-F754-34EFFEB81A0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92</a:t>
            </a:fld>
            <a:endParaRPr lang="en"/>
          </a:p>
        </p:txBody>
      </p:sp>
      <p:pic>
        <p:nvPicPr>
          <p:cNvPr id="4" name="Picture 3" descr="The image depicts a neural network architecture with an input layer, a hidden layer, and an output layer, featuring ReLU activation functions.&#10;&#10;AI-generated content may be incorrect.">
            <a:extLst>
              <a:ext uri="{FF2B5EF4-FFF2-40B4-BE49-F238E27FC236}">
                <a16:creationId xmlns:a16="http://schemas.microsoft.com/office/drawing/2014/main" id="{C1B39A8C-9C4C-A7FB-0548-A896836D2E70}"/>
              </a:ext>
            </a:extLst>
          </p:cNvPr>
          <p:cNvPicPr>
            <a:picLocks noChangeAspect="1"/>
          </p:cNvPicPr>
          <p:nvPr/>
        </p:nvPicPr>
        <p:blipFill>
          <a:blip r:embed="rId4"/>
          <a:stretch>
            <a:fillRect/>
          </a:stretch>
        </p:blipFill>
        <p:spPr>
          <a:xfrm>
            <a:off x="4519032" y="2653935"/>
            <a:ext cx="4191831" cy="2095916"/>
          </a:xfrm>
          <a:prstGeom prst="rect">
            <a:avLst/>
          </a:prstGeom>
        </p:spPr>
      </p:pic>
      <p:sp>
        <p:nvSpPr>
          <p:cNvPr id="5" name="TextBox 4">
            <a:extLst>
              <a:ext uri="{FF2B5EF4-FFF2-40B4-BE49-F238E27FC236}">
                <a16:creationId xmlns:a16="http://schemas.microsoft.com/office/drawing/2014/main" id="{1975A638-7306-3903-B0E8-AAA89C07116A}"/>
              </a:ext>
            </a:extLst>
          </p:cNvPr>
          <p:cNvSpPr txBox="1"/>
          <p:nvPr/>
        </p:nvSpPr>
        <p:spPr>
          <a:xfrm>
            <a:off x="6464969" y="2352435"/>
            <a:ext cx="601579" cy="307777"/>
          </a:xfrm>
          <a:prstGeom prst="rect">
            <a:avLst/>
          </a:prstGeom>
          <a:noFill/>
        </p:spPr>
        <p:txBody>
          <a:bodyPr wrap="square" rtlCol="0">
            <a:spAutoFit/>
          </a:bodyPr>
          <a:lstStyle/>
          <a:p>
            <a:r>
              <a:rPr lang="en-US" altLang="zh-CN" dirty="0"/>
              <a:t>GNN</a:t>
            </a:r>
            <a:endParaRPr lang="zh-CN" altLang="en-US" dirty="0"/>
          </a:p>
        </p:txBody>
      </p:sp>
      <p:sp>
        <p:nvSpPr>
          <p:cNvPr id="6" name="TextBox 5">
            <a:extLst>
              <a:ext uri="{FF2B5EF4-FFF2-40B4-BE49-F238E27FC236}">
                <a16:creationId xmlns:a16="http://schemas.microsoft.com/office/drawing/2014/main" id="{A5C3E63A-6DF8-753D-6A48-089F8DECBA69}"/>
              </a:ext>
            </a:extLst>
          </p:cNvPr>
          <p:cNvSpPr txBox="1"/>
          <p:nvPr/>
        </p:nvSpPr>
        <p:spPr>
          <a:xfrm>
            <a:off x="6541169" y="4547550"/>
            <a:ext cx="613610" cy="307777"/>
          </a:xfrm>
          <a:prstGeom prst="rect">
            <a:avLst/>
          </a:prstGeom>
          <a:noFill/>
        </p:spPr>
        <p:txBody>
          <a:bodyPr wrap="square" rtlCol="0">
            <a:spAutoFit/>
          </a:bodyPr>
          <a:lstStyle/>
          <a:p>
            <a:r>
              <a:rPr lang="en-US" altLang="zh-CN" dirty="0"/>
              <a:t>DCN</a:t>
            </a:r>
            <a:endParaRPr lang="zh-CN" alt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71"/>
          <p:cNvSpPr txBox="1">
            <a:spLocks noGrp="1"/>
          </p:cNvSpPr>
          <p:nvPr>
            <p:ph type="body" idx="1"/>
          </p:nvPr>
        </p:nvSpPr>
        <p:spPr>
          <a:xfrm>
            <a:off x="729450" y="2078875"/>
            <a:ext cx="4781013" cy="26937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US" sz="1600" dirty="0"/>
              <a:t>Uses attention mechanisms to capture relationships between inputs</a:t>
            </a:r>
          </a:p>
          <a:p>
            <a:pPr marL="0" lvl="0" indent="0" algn="l" rtl="0">
              <a:lnSpc>
                <a:spcPct val="115000"/>
              </a:lnSpc>
              <a:spcBef>
                <a:spcPts val="0"/>
              </a:spcBef>
              <a:spcAft>
                <a:spcPts val="0"/>
              </a:spcAft>
              <a:buSzPts val="1300"/>
              <a:buNone/>
            </a:pPr>
            <a:r>
              <a:rPr lang="en-US" sz="1600" dirty="0"/>
              <a:t>Processes entire sequences at once instead of step by step</a:t>
            </a:r>
          </a:p>
          <a:p>
            <a:pPr marL="0" lvl="0" indent="0" algn="l" rtl="0">
              <a:lnSpc>
                <a:spcPct val="115000"/>
              </a:lnSpc>
              <a:spcBef>
                <a:spcPts val="0"/>
              </a:spcBef>
              <a:spcAft>
                <a:spcPts val="0"/>
              </a:spcAft>
              <a:buSzPts val="1300"/>
              <a:buNone/>
            </a:pPr>
            <a:r>
              <a:rPr lang="en-US" sz="1600" dirty="0"/>
              <a:t>Improves performance on tasks involving context and dependencies</a:t>
            </a:r>
          </a:p>
          <a:p>
            <a:pPr marL="0" lvl="0" indent="0" algn="l" rtl="0">
              <a:lnSpc>
                <a:spcPct val="115000"/>
              </a:lnSpc>
              <a:spcBef>
                <a:spcPts val="0"/>
              </a:spcBef>
              <a:spcAft>
                <a:spcPts val="0"/>
              </a:spcAft>
              <a:buSzPts val="1300"/>
              <a:buNone/>
            </a:pPr>
            <a:r>
              <a:rPr lang="en-US" sz="1600" dirty="0"/>
              <a:t>Basis for modern </a:t>
            </a:r>
            <a:r>
              <a:rPr lang="en-US" altLang="zh-CN" sz="1600" dirty="0"/>
              <a:t>Foundation Models (LLMs/VLMs…)</a:t>
            </a:r>
            <a:endParaRPr sz="1600" dirty="0"/>
          </a:p>
        </p:txBody>
      </p:sp>
      <p:sp>
        <p:nvSpPr>
          <p:cNvPr id="737" name="Google Shape;737;p71"/>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altLang="zh-CN" dirty="0"/>
              <a:t>Transformer</a:t>
            </a:r>
            <a:endParaRPr dirty="0"/>
          </a:p>
        </p:txBody>
      </p:sp>
      <p:sp>
        <p:nvSpPr>
          <p:cNvPr id="2" name="Slide Number Placeholder 1">
            <a:extLst>
              <a:ext uri="{FF2B5EF4-FFF2-40B4-BE49-F238E27FC236}">
                <a16:creationId xmlns:a16="http://schemas.microsoft.com/office/drawing/2014/main" id="{D81D1E28-3C12-CF8A-3FCC-71CD3DDEF6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93</a:t>
            </a:fld>
            <a:endParaRPr lang="en"/>
          </a:p>
        </p:txBody>
      </p:sp>
      <p:pic>
        <p:nvPicPr>
          <p:cNvPr id="5" name="Picture 4">
            <a:extLst>
              <a:ext uri="{FF2B5EF4-FFF2-40B4-BE49-F238E27FC236}">
                <a16:creationId xmlns:a16="http://schemas.microsoft.com/office/drawing/2014/main" id="{FBFA32BB-1DCB-3949-6696-E3437B93FD03}"/>
              </a:ext>
            </a:extLst>
          </p:cNvPr>
          <p:cNvPicPr>
            <a:picLocks noChangeAspect="1"/>
          </p:cNvPicPr>
          <p:nvPr/>
        </p:nvPicPr>
        <p:blipFill>
          <a:blip r:embed="rId3"/>
          <a:srcRect/>
          <a:stretch/>
        </p:blipFill>
        <p:spPr>
          <a:xfrm>
            <a:off x="5328622" y="569495"/>
            <a:ext cx="3291768" cy="4573956"/>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3C322-0432-4DE8-BB80-4A1E7C99A8E7}"/>
              </a:ext>
            </a:extLst>
          </p:cNvPr>
          <p:cNvSpPr>
            <a:spLocks noGrp="1"/>
          </p:cNvSpPr>
          <p:nvPr>
            <p:ph type="title"/>
          </p:nvPr>
        </p:nvSpPr>
        <p:spPr/>
        <p:txBody>
          <a:bodyPr>
            <a:normAutofit fontScale="90000"/>
          </a:bodyPr>
          <a:lstStyle/>
          <a:p>
            <a:endParaRPr lang="zh-CN" altLang="en-US"/>
          </a:p>
        </p:txBody>
      </p:sp>
      <p:sp>
        <p:nvSpPr>
          <p:cNvPr id="3" name="Text Placeholder 2">
            <a:extLst>
              <a:ext uri="{FF2B5EF4-FFF2-40B4-BE49-F238E27FC236}">
                <a16:creationId xmlns:a16="http://schemas.microsoft.com/office/drawing/2014/main" id="{6EB6C8B0-9A5D-3AE4-2FC6-3F3CFACF342B}"/>
              </a:ext>
            </a:extLst>
          </p:cNvPr>
          <p:cNvSpPr>
            <a:spLocks noGrp="1"/>
          </p:cNvSpPr>
          <p:nvPr>
            <p:ph type="body" idx="1"/>
          </p:nvPr>
        </p:nvSpPr>
        <p:spPr/>
        <p:txBody>
          <a:bodyPr/>
          <a:lstStyle/>
          <a:p>
            <a:endParaRPr lang="zh-CN" altLang="en-US"/>
          </a:p>
        </p:txBody>
      </p:sp>
      <p:sp>
        <p:nvSpPr>
          <p:cNvPr id="4" name="Slide Number Placeholder 3">
            <a:extLst>
              <a:ext uri="{FF2B5EF4-FFF2-40B4-BE49-F238E27FC236}">
                <a16:creationId xmlns:a16="http://schemas.microsoft.com/office/drawing/2014/main" id="{5E18B0DF-A269-3BCE-DD91-969EBE0050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94</a:t>
            </a:fld>
            <a:endParaRPr lang="en"/>
          </a:p>
        </p:txBody>
      </p:sp>
      <p:pic>
        <p:nvPicPr>
          <p:cNvPr id="1026" name="Picture 2">
            <a:extLst>
              <a:ext uri="{FF2B5EF4-FFF2-40B4-BE49-F238E27FC236}">
                <a16:creationId xmlns:a16="http://schemas.microsoft.com/office/drawing/2014/main" id="{E3207D41-4BD0-8477-743B-D4B4C647D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51" y="474762"/>
            <a:ext cx="8083176" cy="44261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5104EC5-58AD-AC37-7F06-95943FC0961B}"/>
              </a:ext>
            </a:extLst>
          </p:cNvPr>
          <p:cNvSpPr txBox="1"/>
          <p:nvPr/>
        </p:nvSpPr>
        <p:spPr>
          <a:xfrm>
            <a:off x="2949742" y="4872777"/>
            <a:ext cx="3244515" cy="215444"/>
          </a:xfrm>
          <a:prstGeom prst="rect">
            <a:avLst/>
          </a:prstGeom>
          <a:noFill/>
        </p:spPr>
        <p:txBody>
          <a:bodyPr wrap="square">
            <a:spAutoFit/>
          </a:bodyPr>
          <a:lstStyle/>
          <a:p>
            <a:r>
              <a:rPr lang="zh-CN" altLang="en-US" sz="800" dirty="0">
                <a:latin typeface="Lato" panose="020F0502020204030203" pitchFamily="34" charset="0"/>
                <a:cs typeface="Lato" panose="020F0502020204030203" pitchFamily="34" charset="0"/>
              </a:rPr>
              <a:t>https://www.thinkautonomous.ai/blog/how-tesla-autopilot-works/</a:t>
            </a:r>
          </a:p>
        </p:txBody>
      </p:sp>
      <p:sp>
        <p:nvSpPr>
          <p:cNvPr id="7" name="TextBox 6">
            <a:extLst>
              <a:ext uri="{FF2B5EF4-FFF2-40B4-BE49-F238E27FC236}">
                <a16:creationId xmlns:a16="http://schemas.microsoft.com/office/drawing/2014/main" id="{D27392FE-8C89-2CBE-B8DD-42E943B88B4F}"/>
              </a:ext>
            </a:extLst>
          </p:cNvPr>
          <p:cNvSpPr txBox="1"/>
          <p:nvPr/>
        </p:nvSpPr>
        <p:spPr>
          <a:xfrm>
            <a:off x="5454315" y="2078875"/>
            <a:ext cx="1247457" cy="307777"/>
          </a:xfrm>
          <a:prstGeom prst="rect">
            <a:avLst/>
          </a:prstGeom>
          <a:noFill/>
        </p:spPr>
        <p:txBody>
          <a:bodyPr wrap="none" rtlCol="0">
            <a:spAutoFit/>
          </a:bodyPr>
          <a:lstStyle/>
          <a:p>
            <a:r>
              <a:rPr lang="en-US" altLang="zh-CN" dirty="0">
                <a:solidFill>
                  <a:srgbClr val="FF0000"/>
                </a:solidFill>
              </a:rPr>
              <a:t>Transformers</a:t>
            </a:r>
            <a:endParaRPr lang="zh-CN" altLang="en-US" dirty="0">
              <a:solidFill>
                <a:srgbClr val="FF0000"/>
              </a:solidFill>
            </a:endParaRPr>
          </a:p>
        </p:txBody>
      </p:sp>
      <p:sp>
        <p:nvSpPr>
          <p:cNvPr id="8" name="TextBox 7">
            <a:extLst>
              <a:ext uri="{FF2B5EF4-FFF2-40B4-BE49-F238E27FC236}">
                <a16:creationId xmlns:a16="http://schemas.microsoft.com/office/drawing/2014/main" id="{3E7DFD6D-5DD9-6971-3212-9776087A9E08}"/>
              </a:ext>
            </a:extLst>
          </p:cNvPr>
          <p:cNvSpPr txBox="1"/>
          <p:nvPr/>
        </p:nvSpPr>
        <p:spPr>
          <a:xfrm>
            <a:off x="5479090" y="1426032"/>
            <a:ext cx="663964" cy="307777"/>
          </a:xfrm>
          <a:prstGeom prst="rect">
            <a:avLst/>
          </a:prstGeom>
          <a:noFill/>
        </p:spPr>
        <p:txBody>
          <a:bodyPr wrap="none" rtlCol="0">
            <a:spAutoFit/>
          </a:bodyPr>
          <a:lstStyle/>
          <a:p>
            <a:r>
              <a:rPr lang="en-US" altLang="zh-CN" dirty="0">
                <a:solidFill>
                  <a:srgbClr val="FF0000"/>
                </a:solidFill>
              </a:rPr>
              <a:t>CNNs</a:t>
            </a:r>
            <a:endParaRPr lang="zh-CN" altLang="en-US" dirty="0">
              <a:solidFill>
                <a:srgbClr val="FF0000"/>
              </a:solidFill>
            </a:endParaRPr>
          </a:p>
        </p:txBody>
      </p:sp>
      <p:sp>
        <p:nvSpPr>
          <p:cNvPr id="10" name="TextBox 9">
            <a:extLst>
              <a:ext uri="{FF2B5EF4-FFF2-40B4-BE49-F238E27FC236}">
                <a16:creationId xmlns:a16="http://schemas.microsoft.com/office/drawing/2014/main" id="{5592189C-9664-3EF0-08D7-C697E5877652}"/>
              </a:ext>
            </a:extLst>
          </p:cNvPr>
          <p:cNvSpPr txBox="1"/>
          <p:nvPr/>
        </p:nvSpPr>
        <p:spPr>
          <a:xfrm>
            <a:off x="3385628" y="2624453"/>
            <a:ext cx="1636987" cy="461665"/>
          </a:xfrm>
          <a:prstGeom prst="rect">
            <a:avLst/>
          </a:prstGeom>
          <a:noFill/>
        </p:spPr>
        <p:txBody>
          <a:bodyPr wrap="none" rtlCol="0">
            <a:spAutoFit/>
          </a:bodyPr>
          <a:lstStyle/>
          <a:p>
            <a:r>
              <a:rPr lang="en-US" altLang="zh-CN" sz="1200" dirty="0">
                <a:solidFill>
                  <a:srgbClr val="FF0000"/>
                </a:solidFill>
              </a:rPr>
              <a:t>CNNs, Transformers,</a:t>
            </a:r>
          </a:p>
          <a:p>
            <a:r>
              <a:rPr lang="en-US" altLang="zh-CN" sz="1200" dirty="0">
                <a:solidFill>
                  <a:srgbClr val="FF0000"/>
                </a:solidFill>
              </a:rPr>
              <a:t>RNNs</a:t>
            </a:r>
            <a:endParaRPr lang="zh-CN" altLang="en-US" sz="1200" dirty="0">
              <a:solidFill>
                <a:srgbClr val="FF0000"/>
              </a:solidFill>
            </a:endParaRPr>
          </a:p>
        </p:txBody>
      </p:sp>
      <p:sp>
        <p:nvSpPr>
          <p:cNvPr id="11" name="TextBox 10">
            <a:extLst>
              <a:ext uri="{FF2B5EF4-FFF2-40B4-BE49-F238E27FC236}">
                <a16:creationId xmlns:a16="http://schemas.microsoft.com/office/drawing/2014/main" id="{46B9F2A8-CB8B-D6F5-794B-BCE73323446D}"/>
              </a:ext>
            </a:extLst>
          </p:cNvPr>
          <p:cNvSpPr txBox="1"/>
          <p:nvPr/>
        </p:nvSpPr>
        <p:spPr>
          <a:xfrm>
            <a:off x="6938212" y="2847265"/>
            <a:ext cx="2061410" cy="523220"/>
          </a:xfrm>
          <a:prstGeom prst="rect">
            <a:avLst/>
          </a:prstGeom>
          <a:noFill/>
        </p:spPr>
        <p:txBody>
          <a:bodyPr wrap="square" rtlCol="0">
            <a:spAutoFit/>
          </a:bodyPr>
          <a:lstStyle/>
          <a:p>
            <a:r>
              <a:rPr lang="en-US" altLang="zh-CN" dirty="0"/>
              <a:t>Tesla’s Full Self-Driving (FSD) Chip</a:t>
            </a:r>
            <a:endParaRPr lang="zh-CN" altLang="en-US" dirty="0"/>
          </a:p>
        </p:txBody>
      </p:sp>
      <p:sp>
        <p:nvSpPr>
          <p:cNvPr id="12" name="TextBox 11">
            <a:extLst>
              <a:ext uri="{FF2B5EF4-FFF2-40B4-BE49-F238E27FC236}">
                <a16:creationId xmlns:a16="http://schemas.microsoft.com/office/drawing/2014/main" id="{EC111308-9CE4-AE06-F422-D171C35ABFDE}"/>
              </a:ext>
            </a:extLst>
          </p:cNvPr>
          <p:cNvSpPr txBox="1"/>
          <p:nvPr/>
        </p:nvSpPr>
        <p:spPr>
          <a:xfrm>
            <a:off x="4943594" y="517241"/>
            <a:ext cx="1250663" cy="307777"/>
          </a:xfrm>
          <a:prstGeom prst="rect">
            <a:avLst/>
          </a:prstGeom>
          <a:noFill/>
        </p:spPr>
        <p:txBody>
          <a:bodyPr wrap="none" rtlCol="0">
            <a:spAutoFit/>
          </a:bodyPr>
          <a:lstStyle/>
          <a:p>
            <a:r>
              <a:rPr lang="en-US" altLang="zh-CN" dirty="0">
                <a:solidFill>
                  <a:srgbClr val="C00000"/>
                </a:solidFill>
              </a:rPr>
              <a:t>(CVPR 2021)</a:t>
            </a:r>
            <a:endParaRPr lang="zh-CN" altLang="en-US" dirty="0">
              <a:solidFill>
                <a:srgbClr val="C00000"/>
              </a:solidFill>
            </a:endParaRPr>
          </a:p>
        </p:txBody>
      </p:sp>
    </p:spTree>
    <p:extLst>
      <p:ext uri="{BB962C8B-B14F-4D97-AF65-F5344CB8AC3E}">
        <p14:creationId xmlns:p14="http://schemas.microsoft.com/office/powerpoint/2010/main" val="1304670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79"/>
          <p:cNvSpPr txBox="1">
            <a:spLocks noGrp="1"/>
          </p:cNvSpPr>
          <p:nvPr>
            <p:ph type="title"/>
          </p:nvPr>
        </p:nvSpPr>
        <p:spPr>
          <a:xfrm>
            <a:off x="729450" y="1322450"/>
            <a:ext cx="7688400" cy="1518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3600"/>
              <a:buNone/>
            </a:pPr>
            <a:r>
              <a:rPr lang="en"/>
              <a:t>Training tips</a:t>
            </a:r>
            <a:endParaRPr/>
          </a:p>
        </p:txBody>
      </p:sp>
      <p:sp>
        <p:nvSpPr>
          <p:cNvPr id="2" name="Slide Number Placeholder 1">
            <a:extLst>
              <a:ext uri="{FF2B5EF4-FFF2-40B4-BE49-F238E27FC236}">
                <a16:creationId xmlns:a16="http://schemas.microsoft.com/office/drawing/2014/main" id="{8DC101CF-E2BC-1AFD-3AFB-5C3F0972B09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95</a:t>
            </a:fld>
            <a:endParaRPr lang="en"/>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g2e7c7bc5007_0_7"/>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Overfitting &amp; Underfitting</a:t>
            </a:r>
            <a:endParaRPr/>
          </a:p>
        </p:txBody>
      </p:sp>
      <p:sp>
        <p:nvSpPr>
          <p:cNvPr id="780" name="Google Shape;780;g2e7c7bc5007_0_7"/>
          <p:cNvSpPr txBox="1">
            <a:spLocks noGrp="1"/>
          </p:cNvSpPr>
          <p:nvPr>
            <p:ph type="body" idx="1"/>
          </p:nvPr>
        </p:nvSpPr>
        <p:spPr>
          <a:xfrm>
            <a:off x="729450" y="2078875"/>
            <a:ext cx="7688700" cy="27669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300"/>
              <a:buNone/>
            </a:pPr>
            <a:r>
              <a:rPr lang="en" sz="1600" b="1"/>
              <a:t>The real troublemakers in ML in general!</a:t>
            </a:r>
            <a:endParaRPr sz="1600" b="1"/>
          </a:p>
          <a:p>
            <a:pPr marL="0" lvl="0" indent="0" algn="l" rtl="0">
              <a:lnSpc>
                <a:spcPct val="115000"/>
              </a:lnSpc>
              <a:spcBef>
                <a:spcPts val="1200"/>
              </a:spcBef>
              <a:spcAft>
                <a:spcPts val="0"/>
              </a:spcAft>
              <a:buSzPts val="1300"/>
              <a:buNone/>
            </a:pPr>
            <a:r>
              <a:rPr lang="en" sz="1600" b="1"/>
              <a:t>Underfitting</a:t>
            </a:r>
            <a:r>
              <a:rPr lang="en" sz="1600"/>
              <a:t>: When the model fits the training data not well enough</a:t>
            </a:r>
            <a:br>
              <a:rPr lang="en" sz="1600"/>
            </a:br>
            <a:r>
              <a:rPr lang="en" sz="1600"/>
              <a:t>	- Empirical risk is high, actual risk is high</a:t>
            </a:r>
            <a:br>
              <a:rPr lang="en" sz="1600"/>
            </a:br>
            <a:r>
              <a:rPr lang="en" sz="1600"/>
              <a:t>	- Training loss is high, testing loss is not optimal</a:t>
            </a:r>
            <a:endParaRPr sz="1600"/>
          </a:p>
          <a:p>
            <a:pPr marL="0" lvl="0" indent="0" algn="l" rtl="0">
              <a:lnSpc>
                <a:spcPct val="115000"/>
              </a:lnSpc>
              <a:spcBef>
                <a:spcPts val="1200"/>
              </a:spcBef>
              <a:spcAft>
                <a:spcPts val="1200"/>
              </a:spcAft>
              <a:buSzPts val="1300"/>
              <a:buNone/>
            </a:pPr>
            <a:r>
              <a:rPr lang="en" sz="1600" b="1"/>
              <a:t>Overfitting</a:t>
            </a:r>
            <a:r>
              <a:rPr lang="en" sz="1600"/>
              <a:t>: When the model fits the training data </a:t>
            </a:r>
            <a:r>
              <a:rPr lang="en" sz="1600" i="1"/>
              <a:t>too </a:t>
            </a:r>
            <a:r>
              <a:rPr lang="en" sz="1600"/>
              <a:t>closely (incl. noise)</a:t>
            </a:r>
            <a:br>
              <a:rPr lang="en" sz="1600"/>
            </a:br>
            <a:r>
              <a:rPr lang="en" sz="1600"/>
              <a:t>	- Empirical risk is low, actual risk is high</a:t>
            </a:r>
            <a:br>
              <a:rPr lang="en" sz="1600"/>
            </a:br>
            <a:r>
              <a:rPr lang="en" sz="1600"/>
              <a:t>	- Training loss is low, testing loss is not optimal</a:t>
            </a:r>
            <a:br>
              <a:rPr lang="en" sz="1600"/>
            </a:br>
            <a:r>
              <a:rPr lang="en" sz="1600"/>
              <a:t>	- e.g. A </a:t>
            </a:r>
            <a:r>
              <a:rPr lang="en" sz="1600" i="1"/>
              <a:t>D</a:t>
            </a:r>
            <a:r>
              <a:rPr lang="en" sz="1600"/>
              <a:t>-degree polynomial can fit </a:t>
            </a:r>
            <a:r>
              <a:rPr lang="en" sz="1600" i="1"/>
              <a:t>D+1 </a:t>
            </a:r>
            <a:r>
              <a:rPr lang="en" sz="1600"/>
              <a:t>training points with </a:t>
            </a:r>
            <a:r>
              <a:rPr lang="en" sz="1600" i="1"/>
              <a:t>zero </a:t>
            </a:r>
            <a:r>
              <a:rPr lang="en" sz="1600"/>
              <a:t>error</a:t>
            </a:r>
            <a:endParaRPr sz="1600"/>
          </a:p>
        </p:txBody>
      </p:sp>
      <p:sp>
        <p:nvSpPr>
          <p:cNvPr id="2" name="Slide Number Placeholder 1">
            <a:extLst>
              <a:ext uri="{FF2B5EF4-FFF2-40B4-BE49-F238E27FC236}">
                <a16:creationId xmlns:a16="http://schemas.microsoft.com/office/drawing/2014/main" id="{9C0FEF44-0CB3-DA31-3135-FE727AEBDDA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96</a:t>
            </a:fld>
            <a:endParaRPr lang="en"/>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81"/>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Overfitting &amp; Underfitting</a:t>
            </a:r>
            <a:endParaRPr/>
          </a:p>
        </p:txBody>
      </p:sp>
      <p:pic>
        <p:nvPicPr>
          <p:cNvPr id="786" name="Google Shape;786;p81"/>
          <p:cNvPicPr preferRelativeResize="0"/>
          <p:nvPr/>
        </p:nvPicPr>
        <p:blipFill rotWithShape="1">
          <a:blip r:embed="rId3">
            <a:alphaModFix/>
          </a:blip>
          <a:srcRect l="3636" t="11417" r="3599" b="12616"/>
          <a:stretch/>
        </p:blipFill>
        <p:spPr>
          <a:xfrm>
            <a:off x="1190775" y="2217350"/>
            <a:ext cx="6317751" cy="1562900"/>
          </a:xfrm>
          <a:prstGeom prst="rect">
            <a:avLst/>
          </a:prstGeom>
          <a:noFill/>
          <a:ln>
            <a:noFill/>
          </a:ln>
        </p:spPr>
      </p:pic>
      <p:sp>
        <p:nvSpPr>
          <p:cNvPr id="787" name="Google Shape;787;p81"/>
          <p:cNvSpPr txBox="1"/>
          <p:nvPr/>
        </p:nvSpPr>
        <p:spPr>
          <a:xfrm>
            <a:off x="2826300" y="4804800"/>
            <a:ext cx="63177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1" u="none" strike="noStrike" cap="none">
                <a:solidFill>
                  <a:srgbClr val="000000"/>
                </a:solidFill>
                <a:latin typeface="Lato"/>
                <a:ea typeface="Lato"/>
                <a:cs typeface="Lato"/>
                <a:sym typeface="Lato"/>
              </a:rPr>
              <a:t>Image source: https://docs.aws.amazon.com/machine-learning/latest/dg/model-fit-underfitting-vs-overfitting.html</a:t>
            </a:r>
            <a:endParaRPr sz="1000" b="0" i="1" u="none" strike="noStrike" cap="none">
              <a:solidFill>
                <a:srgbClr val="000000"/>
              </a:solidFill>
              <a:latin typeface="Lato"/>
              <a:ea typeface="Lato"/>
              <a:cs typeface="Lato"/>
              <a:sym typeface="Lato"/>
            </a:endParaRPr>
          </a:p>
        </p:txBody>
      </p:sp>
      <p:sp>
        <p:nvSpPr>
          <p:cNvPr id="788" name="Google Shape;788;p81"/>
          <p:cNvSpPr txBox="1"/>
          <p:nvPr/>
        </p:nvSpPr>
        <p:spPr>
          <a:xfrm>
            <a:off x="676800" y="4241150"/>
            <a:ext cx="7790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Lato"/>
                <a:ea typeface="Lato"/>
                <a:cs typeface="Lato"/>
                <a:sym typeface="Lato"/>
              </a:rPr>
              <a:t>More complex models (e.g. more layers, neurons per layer) -&gt; higher likelihood of overfitting</a:t>
            </a:r>
            <a:endParaRPr sz="1400" b="0" i="0" u="none" strike="noStrike" cap="none">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49CB0F59-77A7-1542-76C6-F5E105AF951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97</a:t>
            </a:fld>
            <a:endParaRPr lang="en"/>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82"/>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r>
              <a:rPr lang="en" sz="1600"/>
              <a:t>Split your training set into two!</a:t>
            </a:r>
            <a:br>
              <a:rPr lang="en" sz="1600"/>
            </a:br>
            <a:r>
              <a:rPr lang="en" sz="1600"/>
              <a:t>	- New train set</a:t>
            </a:r>
            <a:br>
              <a:rPr lang="en" sz="1600"/>
            </a:br>
            <a:r>
              <a:rPr lang="en" sz="1600"/>
              <a:t>	- Unseen-by-the-model “validation”set</a:t>
            </a:r>
            <a:endParaRPr sz="1600"/>
          </a:p>
        </p:txBody>
      </p:sp>
      <p:sp>
        <p:nvSpPr>
          <p:cNvPr id="794" name="Google Shape;794;p82"/>
          <p:cNvSpPr/>
          <p:nvPr/>
        </p:nvSpPr>
        <p:spPr>
          <a:xfrm>
            <a:off x="729450" y="3570000"/>
            <a:ext cx="50838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795" name="Google Shape;795;p82"/>
          <p:cNvSpPr/>
          <p:nvPr/>
        </p:nvSpPr>
        <p:spPr>
          <a:xfrm>
            <a:off x="6086200" y="3570000"/>
            <a:ext cx="2331900" cy="3969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Test Set (unseen)</a:t>
            </a:r>
            <a:endParaRPr sz="1400" b="0" i="0" u="none" strike="noStrike" cap="none">
              <a:solidFill>
                <a:srgbClr val="000000"/>
              </a:solidFill>
              <a:latin typeface="Arial"/>
              <a:ea typeface="Arial"/>
              <a:cs typeface="Arial"/>
              <a:sym typeface="Arial"/>
            </a:endParaRPr>
          </a:p>
        </p:txBody>
      </p:sp>
      <p:sp>
        <p:nvSpPr>
          <p:cNvPr id="796" name="Google Shape;796;p82"/>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Validation</a:t>
            </a:r>
            <a:endParaRPr/>
          </a:p>
        </p:txBody>
      </p:sp>
      <p:sp>
        <p:nvSpPr>
          <p:cNvPr id="2" name="Slide Number Placeholder 1">
            <a:extLst>
              <a:ext uri="{FF2B5EF4-FFF2-40B4-BE49-F238E27FC236}">
                <a16:creationId xmlns:a16="http://schemas.microsoft.com/office/drawing/2014/main" id="{C327C22A-B0F1-8319-C53D-6FCD9F17C9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98</a:t>
            </a:fld>
            <a:endParaRPr lang="en"/>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83"/>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r>
              <a:rPr lang="en" sz="1600"/>
              <a:t>Split your training set into two!</a:t>
            </a:r>
            <a:br>
              <a:rPr lang="en" sz="1600"/>
            </a:br>
            <a:r>
              <a:rPr lang="en" sz="1600"/>
              <a:t>	- New train set</a:t>
            </a:r>
            <a:br>
              <a:rPr lang="en" sz="1600"/>
            </a:br>
            <a:r>
              <a:rPr lang="en" sz="1600"/>
              <a:t>	- Unseen-by-the-model “validation”set</a:t>
            </a:r>
            <a:br>
              <a:rPr lang="en" sz="1600"/>
            </a:br>
            <a:r>
              <a:rPr lang="en" sz="1600"/>
              <a:t>	- e.g. 80-20 split (Note: split ratio depends on the model, task and data)</a:t>
            </a:r>
            <a:endParaRPr sz="1600"/>
          </a:p>
        </p:txBody>
      </p:sp>
      <p:sp>
        <p:nvSpPr>
          <p:cNvPr id="802" name="Google Shape;802;p83"/>
          <p:cNvSpPr/>
          <p:nvPr/>
        </p:nvSpPr>
        <p:spPr>
          <a:xfrm>
            <a:off x="729450" y="3570000"/>
            <a:ext cx="38427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03" name="Google Shape;803;p83"/>
          <p:cNvSpPr/>
          <p:nvPr/>
        </p:nvSpPr>
        <p:spPr>
          <a:xfrm>
            <a:off x="6086200" y="3570000"/>
            <a:ext cx="2331900" cy="396900"/>
          </a:xfrm>
          <a:prstGeom prst="rect">
            <a:avLst/>
          </a:prstGeom>
          <a:solidFill>
            <a:schemeClr val="accent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Test Set (unseen)</a:t>
            </a:r>
            <a:endParaRPr sz="1400" b="0" i="0" u="none" strike="noStrike" cap="none">
              <a:solidFill>
                <a:srgbClr val="000000"/>
              </a:solidFill>
              <a:latin typeface="Arial"/>
              <a:ea typeface="Arial"/>
              <a:cs typeface="Arial"/>
              <a:sym typeface="Arial"/>
            </a:endParaRPr>
          </a:p>
        </p:txBody>
      </p:sp>
      <p:sp>
        <p:nvSpPr>
          <p:cNvPr id="804" name="Google Shape;804;p83"/>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Validation</a:t>
            </a:r>
            <a:endParaRPr/>
          </a:p>
        </p:txBody>
      </p:sp>
      <p:sp>
        <p:nvSpPr>
          <p:cNvPr id="805" name="Google Shape;805;p83"/>
          <p:cNvSpPr/>
          <p:nvPr/>
        </p:nvSpPr>
        <p:spPr>
          <a:xfrm>
            <a:off x="4572000" y="3572325"/>
            <a:ext cx="12498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Arial"/>
                <a:ea typeface="Arial"/>
                <a:cs typeface="Arial"/>
                <a:sym typeface="Arial"/>
              </a:rPr>
              <a:t>Validation Set</a:t>
            </a:r>
            <a:endParaRPr sz="1300" b="0" i="0" u="none" strike="noStrike" cap="none">
              <a:solidFill>
                <a:srgbClr val="000000"/>
              </a:solidFill>
              <a:latin typeface="Arial"/>
              <a:ea typeface="Arial"/>
              <a:cs typeface="Arial"/>
              <a:sym typeface="Arial"/>
            </a:endParaRPr>
          </a:p>
        </p:txBody>
      </p:sp>
      <p:sp>
        <p:nvSpPr>
          <p:cNvPr id="806" name="Google Shape;806;p83"/>
          <p:cNvSpPr txBox="1"/>
          <p:nvPr/>
        </p:nvSpPr>
        <p:spPr>
          <a:xfrm>
            <a:off x="2125650" y="4035450"/>
            <a:ext cx="10503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Lato"/>
                <a:ea typeface="Lato"/>
                <a:cs typeface="Lato"/>
                <a:sym typeface="Lato"/>
              </a:rPr>
              <a:t>80%</a:t>
            </a:r>
            <a:endParaRPr sz="1200" b="0" i="0" u="none" strike="noStrike" cap="none">
              <a:solidFill>
                <a:srgbClr val="000000"/>
              </a:solidFill>
              <a:latin typeface="Lato"/>
              <a:ea typeface="Lato"/>
              <a:cs typeface="Lato"/>
              <a:sym typeface="Lato"/>
            </a:endParaRPr>
          </a:p>
        </p:txBody>
      </p:sp>
      <p:sp>
        <p:nvSpPr>
          <p:cNvPr id="807" name="Google Shape;807;p83"/>
          <p:cNvSpPr txBox="1"/>
          <p:nvPr/>
        </p:nvSpPr>
        <p:spPr>
          <a:xfrm>
            <a:off x="4671750" y="4035450"/>
            <a:ext cx="10503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Lato"/>
                <a:ea typeface="Lato"/>
                <a:cs typeface="Lato"/>
                <a:sym typeface="Lato"/>
              </a:rPr>
              <a:t>20%</a:t>
            </a:r>
            <a:endParaRPr sz="1200" b="0" i="0" u="none" strike="noStrike" cap="none">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04109555-1EB5-3DF3-5292-D34660302C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99</a:t>
            </a:fld>
            <a:endParaRPr lang="en"/>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84"/>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13" name="Google Shape;813;p84"/>
          <p:cNvSpPr/>
          <p:nvPr/>
        </p:nvSpPr>
        <p:spPr>
          <a:xfrm>
            <a:off x="914400" y="3818675"/>
            <a:ext cx="73152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14" name="Google Shape;814;p84"/>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1200"/>
              </a:spcAft>
              <a:buSzPts val="1300"/>
              <a:buNone/>
            </a:pPr>
            <a:r>
              <a:rPr lang="en" sz="1600"/>
              <a:t>- Accounts for irregularities in training set</a:t>
            </a:r>
            <a:br>
              <a:rPr lang="en" sz="1600"/>
            </a:br>
            <a:r>
              <a:rPr lang="en" sz="1600"/>
              <a:t>- “Gold standard” for evaluating generality of neural network models</a:t>
            </a:r>
            <a:endParaRPr sz="1600"/>
          </a:p>
        </p:txBody>
      </p:sp>
      <p:sp>
        <p:nvSpPr>
          <p:cNvPr id="2" name="Slide Number Placeholder 1">
            <a:extLst>
              <a:ext uri="{FF2B5EF4-FFF2-40B4-BE49-F238E27FC236}">
                <a16:creationId xmlns:a16="http://schemas.microsoft.com/office/drawing/2014/main" id="{476F4308-6EB7-CA40-3131-C8962B86C1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100</a:t>
            </a:fld>
            <a:endParaRPr lang="en"/>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85"/>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1200"/>
              </a:spcAft>
              <a:buSzPts val="1300"/>
              <a:buNone/>
            </a:pPr>
            <a:r>
              <a:rPr lang="en" sz="1600"/>
              <a:t>e.g. </a:t>
            </a:r>
            <a:r>
              <a:rPr lang="en" sz="1600" i="1"/>
              <a:t>k</a:t>
            </a:r>
            <a:r>
              <a:rPr lang="en" sz="1600"/>
              <a:t>=5 (5-fold cross-validation)</a:t>
            </a:r>
            <a:endParaRPr sz="1600"/>
          </a:p>
        </p:txBody>
      </p:sp>
      <p:sp>
        <p:nvSpPr>
          <p:cNvPr id="820" name="Google Shape;820;p85"/>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21" name="Google Shape;821;p85"/>
          <p:cNvSpPr/>
          <p:nvPr/>
        </p:nvSpPr>
        <p:spPr>
          <a:xfrm>
            <a:off x="9144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22" name="Google Shape;822;p85"/>
          <p:cNvSpPr/>
          <p:nvPr/>
        </p:nvSpPr>
        <p:spPr>
          <a:xfrm>
            <a:off x="23775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23" name="Google Shape;823;p85"/>
          <p:cNvSpPr/>
          <p:nvPr/>
        </p:nvSpPr>
        <p:spPr>
          <a:xfrm>
            <a:off x="38422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24" name="Google Shape;824;p85"/>
          <p:cNvSpPr/>
          <p:nvPr/>
        </p:nvSpPr>
        <p:spPr>
          <a:xfrm>
            <a:off x="53070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25" name="Google Shape;825;p85"/>
          <p:cNvSpPr/>
          <p:nvPr/>
        </p:nvSpPr>
        <p:spPr>
          <a:xfrm>
            <a:off x="67717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9F33045B-D63D-B89E-0046-029A566403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101</a:t>
            </a:fld>
            <a:endParaRPr lang="en"/>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86"/>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1200"/>
              </a:spcAft>
              <a:buSzPts val="1300"/>
              <a:buNone/>
            </a:pPr>
            <a:r>
              <a:rPr lang="en" sz="1600"/>
              <a:t>e.g. </a:t>
            </a:r>
            <a:r>
              <a:rPr lang="en" sz="1600" i="1"/>
              <a:t>k</a:t>
            </a:r>
            <a:r>
              <a:rPr lang="en" sz="1600"/>
              <a:t>=5 (5-fold cross-validation)</a:t>
            </a:r>
            <a:endParaRPr sz="1600"/>
          </a:p>
        </p:txBody>
      </p:sp>
      <p:sp>
        <p:nvSpPr>
          <p:cNvPr id="831" name="Google Shape;831;p86"/>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32" name="Google Shape;832;p86"/>
          <p:cNvSpPr/>
          <p:nvPr/>
        </p:nvSpPr>
        <p:spPr>
          <a:xfrm>
            <a:off x="914400" y="3818675"/>
            <a:ext cx="14631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Validation Set</a:t>
            </a:r>
            <a:endParaRPr sz="1400" b="0" i="0" u="none" strike="noStrike" cap="none">
              <a:solidFill>
                <a:srgbClr val="000000"/>
              </a:solidFill>
              <a:latin typeface="Arial"/>
              <a:ea typeface="Arial"/>
              <a:cs typeface="Arial"/>
              <a:sym typeface="Arial"/>
            </a:endParaRPr>
          </a:p>
        </p:txBody>
      </p:sp>
      <p:sp>
        <p:nvSpPr>
          <p:cNvPr id="833" name="Google Shape;833;p86"/>
          <p:cNvSpPr/>
          <p:nvPr/>
        </p:nvSpPr>
        <p:spPr>
          <a:xfrm>
            <a:off x="23775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34" name="Google Shape;834;p86"/>
          <p:cNvSpPr/>
          <p:nvPr/>
        </p:nvSpPr>
        <p:spPr>
          <a:xfrm>
            <a:off x="38422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35" name="Google Shape;835;p86"/>
          <p:cNvSpPr/>
          <p:nvPr/>
        </p:nvSpPr>
        <p:spPr>
          <a:xfrm>
            <a:off x="53070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36" name="Google Shape;836;p86"/>
          <p:cNvSpPr/>
          <p:nvPr/>
        </p:nvSpPr>
        <p:spPr>
          <a:xfrm>
            <a:off x="67717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9601018B-B958-964B-DDC4-B8A4A7E65A0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102</a:t>
            </a:fld>
            <a:endParaRPr lang="en"/>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87"/>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1200"/>
              </a:spcAft>
              <a:buSzPts val="1300"/>
              <a:buNone/>
            </a:pPr>
            <a:r>
              <a:rPr lang="en" sz="1600"/>
              <a:t>e.g. </a:t>
            </a:r>
            <a:r>
              <a:rPr lang="en" sz="1600" i="1"/>
              <a:t>k</a:t>
            </a:r>
            <a:r>
              <a:rPr lang="en" sz="1600"/>
              <a:t>=5 (5-fold cross-validation)</a:t>
            </a:r>
            <a:endParaRPr sz="1600"/>
          </a:p>
        </p:txBody>
      </p:sp>
      <p:sp>
        <p:nvSpPr>
          <p:cNvPr id="842" name="Google Shape;842;p87"/>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43" name="Google Shape;843;p87"/>
          <p:cNvSpPr/>
          <p:nvPr/>
        </p:nvSpPr>
        <p:spPr>
          <a:xfrm>
            <a:off x="9144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44" name="Google Shape;844;p87"/>
          <p:cNvSpPr/>
          <p:nvPr/>
        </p:nvSpPr>
        <p:spPr>
          <a:xfrm>
            <a:off x="2377500" y="3818675"/>
            <a:ext cx="14631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Validation Set</a:t>
            </a:r>
            <a:endParaRPr sz="1400" b="0" i="0" u="none" strike="noStrike" cap="none">
              <a:solidFill>
                <a:srgbClr val="000000"/>
              </a:solidFill>
              <a:latin typeface="Arial"/>
              <a:ea typeface="Arial"/>
              <a:cs typeface="Arial"/>
              <a:sym typeface="Arial"/>
            </a:endParaRPr>
          </a:p>
        </p:txBody>
      </p:sp>
      <p:sp>
        <p:nvSpPr>
          <p:cNvPr id="845" name="Google Shape;845;p87"/>
          <p:cNvSpPr/>
          <p:nvPr/>
        </p:nvSpPr>
        <p:spPr>
          <a:xfrm>
            <a:off x="38422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46" name="Google Shape;846;p87"/>
          <p:cNvSpPr/>
          <p:nvPr/>
        </p:nvSpPr>
        <p:spPr>
          <a:xfrm>
            <a:off x="53070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47" name="Google Shape;847;p87"/>
          <p:cNvSpPr/>
          <p:nvPr/>
        </p:nvSpPr>
        <p:spPr>
          <a:xfrm>
            <a:off x="67717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78A12BCD-4D29-F674-4250-377A08F25E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103</a:t>
            </a:fld>
            <a:endParaRPr lang="en"/>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88"/>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1200"/>
              </a:spcAft>
              <a:buSzPts val="1300"/>
              <a:buNone/>
            </a:pPr>
            <a:r>
              <a:rPr lang="en" sz="1600"/>
              <a:t>e.g. </a:t>
            </a:r>
            <a:r>
              <a:rPr lang="en" sz="1600" i="1"/>
              <a:t>k</a:t>
            </a:r>
            <a:r>
              <a:rPr lang="en" sz="1600"/>
              <a:t>=5 (5-fold cross-validation)</a:t>
            </a:r>
            <a:endParaRPr sz="1600"/>
          </a:p>
        </p:txBody>
      </p:sp>
      <p:sp>
        <p:nvSpPr>
          <p:cNvPr id="853" name="Google Shape;853;p88"/>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54" name="Google Shape;854;p88"/>
          <p:cNvSpPr/>
          <p:nvPr/>
        </p:nvSpPr>
        <p:spPr>
          <a:xfrm>
            <a:off x="9144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55" name="Google Shape;855;p88"/>
          <p:cNvSpPr/>
          <p:nvPr/>
        </p:nvSpPr>
        <p:spPr>
          <a:xfrm>
            <a:off x="23775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56" name="Google Shape;856;p88"/>
          <p:cNvSpPr/>
          <p:nvPr/>
        </p:nvSpPr>
        <p:spPr>
          <a:xfrm>
            <a:off x="3842250" y="3818675"/>
            <a:ext cx="14631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Validation Set</a:t>
            </a:r>
            <a:endParaRPr sz="1400" b="0" i="0" u="none" strike="noStrike" cap="none">
              <a:solidFill>
                <a:srgbClr val="000000"/>
              </a:solidFill>
              <a:latin typeface="Arial"/>
              <a:ea typeface="Arial"/>
              <a:cs typeface="Arial"/>
              <a:sym typeface="Arial"/>
            </a:endParaRPr>
          </a:p>
        </p:txBody>
      </p:sp>
      <p:sp>
        <p:nvSpPr>
          <p:cNvPr id="857" name="Google Shape;857;p88"/>
          <p:cNvSpPr/>
          <p:nvPr/>
        </p:nvSpPr>
        <p:spPr>
          <a:xfrm>
            <a:off x="53070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58" name="Google Shape;858;p88"/>
          <p:cNvSpPr/>
          <p:nvPr/>
        </p:nvSpPr>
        <p:spPr>
          <a:xfrm>
            <a:off x="67717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97044EDF-F612-8FCD-22A8-2F6B28AB6A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104</a:t>
            </a:fld>
            <a:endParaRPr lang="en"/>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89"/>
          <p:cNvSpPr txBox="1">
            <a:spLocks noGrp="1"/>
          </p:cNvSpPr>
          <p:nvPr>
            <p:ph type="body" idx="1"/>
          </p:nvPr>
        </p:nvSpPr>
        <p:spPr>
          <a:xfrm>
            <a:off x="729450" y="2078875"/>
            <a:ext cx="7688700" cy="2261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1200"/>
              </a:spcAft>
              <a:buSzPts val="1300"/>
              <a:buNone/>
            </a:pPr>
            <a:r>
              <a:rPr lang="en" sz="1600"/>
              <a:t>e.g. </a:t>
            </a:r>
            <a:r>
              <a:rPr lang="en" sz="1600" i="1"/>
              <a:t>k</a:t>
            </a:r>
            <a:r>
              <a:rPr lang="en" sz="1600"/>
              <a:t>=5 (5-fold cross-validation)</a:t>
            </a:r>
            <a:endParaRPr sz="1600"/>
          </a:p>
        </p:txBody>
      </p:sp>
      <p:sp>
        <p:nvSpPr>
          <p:cNvPr id="864" name="Google Shape;864;p89"/>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65" name="Google Shape;865;p89"/>
          <p:cNvSpPr/>
          <p:nvPr/>
        </p:nvSpPr>
        <p:spPr>
          <a:xfrm>
            <a:off x="9144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66" name="Google Shape;866;p89"/>
          <p:cNvSpPr/>
          <p:nvPr/>
        </p:nvSpPr>
        <p:spPr>
          <a:xfrm>
            <a:off x="23775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67" name="Google Shape;867;p89"/>
          <p:cNvSpPr/>
          <p:nvPr/>
        </p:nvSpPr>
        <p:spPr>
          <a:xfrm>
            <a:off x="38422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68" name="Google Shape;868;p89"/>
          <p:cNvSpPr/>
          <p:nvPr/>
        </p:nvSpPr>
        <p:spPr>
          <a:xfrm>
            <a:off x="5307000" y="3818675"/>
            <a:ext cx="14631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Validation Set</a:t>
            </a:r>
            <a:endParaRPr sz="1400" b="0" i="0" u="none" strike="noStrike" cap="none">
              <a:solidFill>
                <a:srgbClr val="000000"/>
              </a:solidFill>
              <a:latin typeface="Arial"/>
              <a:ea typeface="Arial"/>
              <a:cs typeface="Arial"/>
              <a:sym typeface="Arial"/>
            </a:endParaRPr>
          </a:p>
        </p:txBody>
      </p:sp>
      <p:sp>
        <p:nvSpPr>
          <p:cNvPr id="869" name="Google Shape;869;p89"/>
          <p:cNvSpPr/>
          <p:nvPr/>
        </p:nvSpPr>
        <p:spPr>
          <a:xfrm>
            <a:off x="67717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2E3F6BCB-4CE6-311B-3D53-5BB1397816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105</a:t>
            </a:fld>
            <a:endParaRPr lang="en"/>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90"/>
          <p:cNvSpPr txBox="1">
            <a:spLocks noGrp="1"/>
          </p:cNvSpPr>
          <p:nvPr>
            <p:ph type="body" idx="1"/>
          </p:nvPr>
        </p:nvSpPr>
        <p:spPr>
          <a:xfrm>
            <a:off x="729450" y="2078875"/>
            <a:ext cx="7688700" cy="28740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300"/>
              <a:buNone/>
            </a:pPr>
            <a:r>
              <a:rPr lang="en" sz="1600"/>
              <a:t>Split training set into k-segments, iteratively train and validate with each segment.</a:t>
            </a:r>
            <a:endParaRPr sz="1600"/>
          </a:p>
          <a:p>
            <a:pPr marL="0" lvl="0" indent="0" algn="l" rtl="0">
              <a:lnSpc>
                <a:spcPct val="115000"/>
              </a:lnSpc>
              <a:spcBef>
                <a:spcPts val="1200"/>
              </a:spcBef>
              <a:spcAft>
                <a:spcPts val="0"/>
              </a:spcAft>
              <a:buSzPts val="1300"/>
              <a:buNone/>
            </a:pPr>
            <a:r>
              <a:rPr lang="en" sz="1600"/>
              <a:t>- Accounts for irregularities in training set</a:t>
            </a:r>
            <a:br>
              <a:rPr lang="en" sz="1600"/>
            </a:br>
            <a:r>
              <a:rPr lang="en" sz="1600"/>
              <a:t>- “Gold standard” for evaluating generality of neural network models</a:t>
            </a:r>
            <a:endParaRPr sz="1600"/>
          </a:p>
          <a:p>
            <a:pPr marL="0" lvl="0" indent="0" algn="l" rtl="0">
              <a:lnSpc>
                <a:spcPct val="115000"/>
              </a:lnSpc>
              <a:spcBef>
                <a:spcPts val="1200"/>
              </a:spcBef>
              <a:spcAft>
                <a:spcPts val="0"/>
              </a:spcAft>
              <a:buSzPts val="1300"/>
              <a:buNone/>
            </a:pPr>
            <a:r>
              <a:rPr lang="en" sz="1600"/>
              <a:t>e.g. </a:t>
            </a:r>
            <a:r>
              <a:rPr lang="en" sz="1600" i="1"/>
              <a:t>k</a:t>
            </a:r>
            <a:r>
              <a:rPr lang="en" sz="1600"/>
              <a:t>=5 (5-fold cross-validation)</a:t>
            </a:r>
            <a:br>
              <a:rPr lang="en" sz="1600"/>
            </a:br>
            <a:endParaRPr sz="1600"/>
          </a:p>
          <a:p>
            <a:pPr marL="0" lvl="0" indent="0" algn="l" rtl="0">
              <a:lnSpc>
                <a:spcPct val="115000"/>
              </a:lnSpc>
              <a:spcBef>
                <a:spcPts val="1200"/>
              </a:spcBef>
              <a:spcAft>
                <a:spcPts val="0"/>
              </a:spcAft>
              <a:buSzPts val="1300"/>
              <a:buNone/>
            </a:pPr>
            <a:endParaRPr sz="1600"/>
          </a:p>
          <a:p>
            <a:pPr marL="0" lvl="0" indent="0" algn="l" rtl="0">
              <a:lnSpc>
                <a:spcPct val="115000"/>
              </a:lnSpc>
              <a:spcBef>
                <a:spcPts val="1200"/>
              </a:spcBef>
              <a:spcAft>
                <a:spcPts val="1200"/>
              </a:spcAft>
              <a:buSzPts val="1300"/>
              <a:buNone/>
            </a:pPr>
            <a:r>
              <a:rPr lang="en" sz="1600"/>
              <a:t>Result = average over all validation passes</a:t>
            </a:r>
            <a:endParaRPr sz="1600"/>
          </a:p>
        </p:txBody>
      </p:sp>
      <p:sp>
        <p:nvSpPr>
          <p:cNvPr id="875" name="Google Shape;875;p90"/>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i="1"/>
              <a:t>k</a:t>
            </a:r>
            <a:r>
              <a:rPr lang="en"/>
              <a:t>-fold Cross-validation</a:t>
            </a:r>
            <a:endParaRPr/>
          </a:p>
        </p:txBody>
      </p:sp>
      <p:sp>
        <p:nvSpPr>
          <p:cNvPr id="876" name="Google Shape;876;p90"/>
          <p:cNvSpPr/>
          <p:nvPr/>
        </p:nvSpPr>
        <p:spPr>
          <a:xfrm>
            <a:off x="9144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77" name="Google Shape;877;p90"/>
          <p:cNvSpPr/>
          <p:nvPr/>
        </p:nvSpPr>
        <p:spPr>
          <a:xfrm>
            <a:off x="23775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78" name="Google Shape;878;p90"/>
          <p:cNvSpPr/>
          <p:nvPr/>
        </p:nvSpPr>
        <p:spPr>
          <a:xfrm>
            <a:off x="384225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79" name="Google Shape;879;p90"/>
          <p:cNvSpPr/>
          <p:nvPr/>
        </p:nvSpPr>
        <p:spPr>
          <a:xfrm>
            <a:off x="5307000" y="3818675"/>
            <a:ext cx="1463100" cy="396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Train Set</a:t>
            </a:r>
            <a:endParaRPr sz="1400" b="0" i="0" u="none" strike="noStrike" cap="none">
              <a:solidFill>
                <a:srgbClr val="000000"/>
              </a:solidFill>
              <a:latin typeface="Arial"/>
              <a:ea typeface="Arial"/>
              <a:cs typeface="Arial"/>
              <a:sym typeface="Arial"/>
            </a:endParaRPr>
          </a:p>
        </p:txBody>
      </p:sp>
      <p:sp>
        <p:nvSpPr>
          <p:cNvPr id="880" name="Google Shape;880;p90"/>
          <p:cNvSpPr/>
          <p:nvPr/>
        </p:nvSpPr>
        <p:spPr>
          <a:xfrm>
            <a:off x="6771750" y="3818675"/>
            <a:ext cx="1463100" cy="396900"/>
          </a:xfrm>
          <a:prstGeom prst="rect">
            <a:avLst/>
          </a:prstGeom>
          <a:solidFill>
            <a:srgbClr val="8E7CC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Validation Set</a:t>
            </a:r>
            <a:endParaRPr sz="1400" b="0" i="0" u="none" strike="noStrike" cap="none">
              <a:solidFill>
                <a:srgbClr val="000000"/>
              </a:solidFill>
              <a:latin typeface="Arial"/>
              <a:ea typeface="Arial"/>
              <a:cs typeface="Arial"/>
              <a:sym typeface="Arial"/>
            </a:endParaRPr>
          </a:p>
        </p:txBody>
      </p:sp>
      <p:sp>
        <p:nvSpPr>
          <p:cNvPr id="2" name="Slide Number Placeholder 1">
            <a:extLst>
              <a:ext uri="{FF2B5EF4-FFF2-40B4-BE49-F238E27FC236}">
                <a16:creationId xmlns:a16="http://schemas.microsoft.com/office/drawing/2014/main" id="{311A249D-43BE-EECB-001E-EF95FFFE76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106</a:t>
            </a:fld>
            <a:endParaRPr lang="en"/>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91"/>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Training curves</a:t>
            </a:r>
            <a:endParaRPr/>
          </a:p>
        </p:txBody>
      </p:sp>
      <p:sp>
        <p:nvSpPr>
          <p:cNvPr id="886" name="Google Shape;886;p91"/>
          <p:cNvSpPr txBox="1">
            <a:spLocks noGrp="1"/>
          </p:cNvSpPr>
          <p:nvPr>
            <p:ph type="body" idx="1"/>
          </p:nvPr>
        </p:nvSpPr>
        <p:spPr>
          <a:xfrm>
            <a:off x="729450" y="2078875"/>
            <a:ext cx="7973400" cy="30645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300"/>
              <a:buNone/>
            </a:pPr>
            <a:r>
              <a:rPr lang="en" sz="1600" b="1"/>
              <a:t>Important to plot!</a:t>
            </a:r>
            <a:endParaRPr sz="1600"/>
          </a:p>
        </p:txBody>
      </p:sp>
      <p:pic>
        <p:nvPicPr>
          <p:cNvPr id="887" name="Google Shape;887;p91"/>
          <p:cNvPicPr preferRelativeResize="0"/>
          <p:nvPr/>
        </p:nvPicPr>
        <p:blipFill rotWithShape="1">
          <a:blip r:embed="rId3">
            <a:alphaModFix/>
          </a:blip>
          <a:srcRect/>
          <a:stretch/>
        </p:blipFill>
        <p:spPr>
          <a:xfrm>
            <a:off x="6382294" y="701900"/>
            <a:ext cx="2617407" cy="2234575"/>
          </a:xfrm>
          <a:prstGeom prst="rect">
            <a:avLst/>
          </a:prstGeom>
          <a:noFill/>
          <a:ln>
            <a:noFill/>
          </a:ln>
        </p:spPr>
      </p:pic>
      <p:pic>
        <p:nvPicPr>
          <p:cNvPr id="888" name="Google Shape;888;p91"/>
          <p:cNvPicPr preferRelativeResize="0"/>
          <p:nvPr/>
        </p:nvPicPr>
        <p:blipFill rotWithShape="1">
          <a:blip r:embed="rId4">
            <a:alphaModFix/>
          </a:blip>
          <a:srcRect/>
          <a:stretch/>
        </p:blipFill>
        <p:spPr>
          <a:xfrm>
            <a:off x="3843600" y="813319"/>
            <a:ext cx="2538688" cy="2011776"/>
          </a:xfrm>
          <a:prstGeom prst="rect">
            <a:avLst/>
          </a:prstGeom>
          <a:noFill/>
          <a:ln>
            <a:noFill/>
          </a:ln>
        </p:spPr>
      </p:pic>
      <p:sp>
        <p:nvSpPr>
          <p:cNvPr id="2" name="Slide Number Placeholder 1">
            <a:extLst>
              <a:ext uri="{FF2B5EF4-FFF2-40B4-BE49-F238E27FC236}">
                <a16:creationId xmlns:a16="http://schemas.microsoft.com/office/drawing/2014/main" id="{E66D7A19-085A-53C3-6995-889F385B4A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107</a:t>
            </a:fld>
            <a:endParaRPr lang="en"/>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92"/>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Training curves</a:t>
            </a:r>
            <a:endParaRPr/>
          </a:p>
        </p:txBody>
      </p:sp>
      <p:sp>
        <p:nvSpPr>
          <p:cNvPr id="894" name="Google Shape;894;p92"/>
          <p:cNvSpPr txBox="1">
            <a:spLocks noGrp="1"/>
          </p:cNvSpPr>
          <p:nvPr>
            <p:ph type="body" idx="1"/>
          </p:nvPr>
        </p:nvSpPr>
        <p:spPr>
          <a:xfrm>
            <a:off x="729450" y="2078875"/>
            <a:ext cx="7973400" cy="30645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b="1"/>
              <a:t>Important to plot!(!!!!)</a:t>
            </a:r>
            <a:endParaRPr sz="1600" b="1"/>
          </a:p>
          <a:p>
            <a:pPr marL="0" lvl="0" indent="0" algn="l" rtl="0">
              <a:lnSpc>
                <a:spcPct val="115000"/>
              </a:lnSpc>
              <a:spcBef>
                <a:spcPts val="1200"/>
              </a:spcBef>
              <a:spcAft>
                <a:spcPts val="1200"/>
              </a:spcAft>
              <a:buSzPts val="1300"/>
              <a:buNone/>
            </a:pPr>
            <a:endParaRPr sz="1600"/>
          </a:p>
        </p:txBody>
      </p:sp>
      <p:pic>
        <p:nvPicPr>
          <p:cNvPr id="895" name="Google Shape;895;p92"/>
          <p:cNvPicPr preferRelativeResize="0"/>
          <p:nvPr/>
        </p:nvPicPr>
        <p:blipFill rotWithShape="1">
          <a:blip r:embed="rId3">
            <a:alphaModFix/>
          </a:blip>
          <a:srcRect/>
          <a:stretch/>
        </p:blipFill>
        <p:spPr>
          <a:xfrm>
            <a:off x="6382294" y="701900"/>
            <a:ext cx="2617407" cy="2234575"/>
          </a:xfrm>
          <a:prstGeom prst="rect">
            <a:avLst/>
          </a:prstGeom>
          <a:noFill/>
          <a:ln>
            <a:noFill/>
          </a:ln>
        </p:spPr>
      </p:pic>
      <p:pic>
        <p:nvPicPr>
          <p:cNvPr id="896" name="Google Shape;896;p92"/>
          <p:cNvPicPr preferRelativeResize="0"/>
          <p:nvPr/>
        </p:nvPicPr>
        <p:blipFill rotWithShape="1">
          <a:blip r:embed="rId4">
            <a:alphaModFix/>
          </a:blip>
          <a:srcRect/>
          <a:stretch/>
        </p:blipFill>
        <p:spPr>
          <a:xfrm>
            <a:off x="3843600" y="813319"/>
            <a:ext cx="2538688" cy="2011776"/>
          </a:xfrm>
          <a:prstGeom prst="rect">
            <a:avLst/>
          </a:prstGeom>
          <a:noFill/>
          <a:ln>
            <a:noFill/>
          </a:ln>
        </p:spPr>
      </p:pic>
      <p:sp>
        <p:nvSpPr>
          <p:cNvPr id="2" name="Slide Number Placeholder 1">
            <a:extLst>
              <a:ext uri="{FF2B5EF4-FFF2-40B4-BE49-F238E27FC236}">
                <a16:creationId xmlns:a16="http://schemas.microsoft.com/office/drawing/2014/main" id="{C3D7E4EC-82AD-4C6C-0218-8A5F361F41C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108</a:t>
            </a:fld>
            <a:endParaRPr lang="en"/>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93"/>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Training curves</a:t>
            </a:r>
            <a:endParaRPr/>
          </a:p>
        </p:txBody>
      </p:sp>
      <p:sp>
        <p:nvSpPr>
          <p:cNvPr id="902" name="Google Shape;902;p93"/>
          <p:cNvSpPr txBox="1">
            <a:spLocks noGrp="1"/>
          </p:cNvSpPr>
          <p:nvPr>
            <p:ph type="body" idx="1"/>
          </p:nvPr>
        </p:nvSpPr>
        <p:spPr>
          <a:xfrm>
            <a:off x="729450" y="2078875"/>
            <a:ext cx="7973400" cy="30645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b="1"/>
              <a:t>Important to plot!(!!!!)</a:t>
            </a:r>
            <a:endParaRPr sz="1600" b="1"/>
          </a:p>
          <a:p>
            <a:pPr marL="0" lvl="0" indent="0" algn="l" rtl="0">
              <a:lnSpc>
                <a:spcPct val="115000"/>
              </a:lnSpc>
              <a:spcBef>
                <a:spcPts val="1200"/>
              </a:spcBef>
              <a:spcAft>
                <a:spcPts val="0"/>
              </a:spcAft>
              <a:buSzPts val="1300"/>
              <a:buNone/>
            </a:pPr>
            <a:endParaRPr sz="1600"/>
          </a:p>
          <a:p>
            <a:pPr marL="0" lvl="0" indent="0" algn="l" rtl="0">
              <a:lnSpc>
                <a:spcPct val="115000"/>
              </a:lnSpc>
              <a:spcBef>
                <a:spcPts val="1200"/>
              </a:spcBef>
              <a:spcAft>
                <a:spcPts val="1200"/>
              </a:spcAft>
              <a:buSzPts val="1300"/>
              <a:buNone/>
            </a:pPr>
            <a:r>
              <a:rPr lang="en" sz="1600"/>
              <a:t>Shows if and how fast your model is learning on task-relevant metrics </a:t>
            </a:r>
            <a:br>
              <a:rPr lang="en" sz="1600"/>
            </a:br>
            <a:r>
              <a:rPr lang="en" sz="1600"/>
              <a:t>	- e.g. loss, accuracy, AUC, F1 score</a:t>
            </a:r>
            <a:br>
              <a:rPr lang="en" sz="1600"/>
            </a:br>
            <a:r>
              <a:rPr lang="en" sz="1600"/>
              <a:t>	- Plot scores over training epochs</a:t>
            </a:r>
            <a:endParaRPr sz="1600"/>
          </a:p>
        </p:txBody>
      </p:sp>
      <p:pic>
        <p:nvPicPr>
          <p:cNvPr id="903" name="Google Shape;903;p93"/>
          <p:cNvPicPr preferRelativeResize="0"/>
          <p:nvPr/>
        </p:nvPicPr>
        <p:blipFill rotWithShape="1">
          <a:blip r:embed="rId3">
            <a:alphaModFix/>
          </a:blip>
          <a:srcRect/>
          <a:stretch/>
        </p:blipFill>
        <p:spPr>
          <a:xfrm>
            <a:off x="6382294" y="701900"/>
            <a:ext cx="2617407" cy="2234575"/>
          </a:xfrm>
          <a:prstGeom prst="rect">
            <a:avLst/>
          </a:prstGeom>
          <a:noFill/>
          <a:ln>
            <a:noFill/>
          </a:ln>
        </p:spPr>
      </p:pic>
      <p:pic>
        <p:nvPicPr>
          <p:cNvPr id="904" name="Google Shape;904;p93"/>
          <p:cNvPicPr preferRelativeResize="0"/>
          <p:nvPr/>
        </p:nvPicPr>
        <p:blipFill rotWithShape="1">
          <a:blip r:embed="rId4">
            <a:alphaModFix/>
          </a:blip>
          <a:srcRect/>
          <a:stretch/>
        </p:blipFill>
        <p:spPr>
          <a:xfrm>
            <a:off x="3843600" y="813319"/>
            <a:ext cx="2538688" cy="2011776"/>
          </a:xfrm>
          <a:prstGeom prst="rect">
            <a:avLst/>
          </a:prstGeom>
          <a:noFill/>
          <a:ln>
            <a:noFill/>
          </a:ln>
        </p:spPr>
      </p:pic>
      <p:sp>
        <p:nvSpPr>
          <p:cNvPr id="2" name="Slide Number Placeholder 1">
            <a:extLst>
              <a:ext uri="{FF2B5EF4-FFF2-40B4-BE49-F238E27FC236}">
                <a16:creationId xmlns:a16="http://schemas.microsoft.com/office/drawing/2014/main" id="{D65C9BF5-3A39-A106-3C29-78DFCD577E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109</a:t>
            </a:fld>
            <a:endParaRPr lang="en"/>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Google Shape;909;p94"/>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Training curves</a:t>
            </a:r>
            <a:endParaRPr/>
          </a:p>
        </p:txBody>
      </p:sp>
      <p:sp>
        <p:nvSpPr>
          <p:cNvPr id="910" name="Google Shape;910;p94"/>
          <p:cNvSpPr txBox="1">
            <a:spLocks noGrp="1"/>
          </p:cNvSpPr>
          <p:nvPr>
            <p:ph type="body" idx="1"/>
          </p:nvPr>
        </p:nvSpPr>
        <p:spPr>
          <a:xfrm>
            <a:off x="729450" y="2078875"/>
            <a:ext cx="7973400" cy="30645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1200"/>
              </a:spcBef>
              <a:spcAft>
                <a:spcPts val="0"/>
              </a:spcAft>
              <a:buSzPts val="1300"/>
              <a:buNone/>
            </a:pPr>
            <a:endParaRPr lang="en-US" sz="1600" dirty="0"/>
          </a:p>
          <a:p>
            <a:pPr marL="0" lvl="0" indent="0" algn="l" rtl="0">
              <a:lnSpc>
                <a:spcPct val="115000"/>
              </a:lnSpc>
              <a:spcBef>
                <a:spcPts val="1200"/>
              </a:spcBef>
              <a:spcAft>
                <a:spcPts val="0"/>
              </a:spcAft>
              <a:buSzPts val="1300"/>
              <a:buNone/>
            </a:pPr>
            <a:endParaRPr sz="1600" dirty="0"/>
          </a:p>
          <a:p>
            <a:pPr marL="0" lvl="0" indent="0" algn="l" rtl="0">
              <a:lnSpc>
                <a:spcPct val="115000"/>
              </a:lnSpc>
              <a:spcBef>
                <a:spcPts val="1200"/>
              </a:spcBef>
              <a:spcAft>
                <a:spcPts val="0"/>
              </a:spcAft>
              <a:buSzPts val="1300"/>
              <a:buNone/>
            </a:pPr>
            <a:r>
              <a:rPr lang="en" sz="1600" dirty="0"/>
              <a:t>Shows if and how fast your model is learning on task-relevant metrics </a:t>
            </a:r>
            <a:br>
              <a:rPr lang="en" sz="1600" dirty="0"/>
            </a:br>
            <a:r>
              <a:rPr lang="en" sz="1600" dirty="0"/>
              <a:t>	- e.g. loss, accuracy, AUC, F1 score</a:t>
            </a:r>
            <a:br>
              <a:rPr lang="en" sz="1600" dirty="0"/>
            </a:br>
            <a:r>
              <a:rPr lang="en" sz="1600" dirty="0"/>
              <a:t>	- Plot scores over training epochs</a:t>
            </a:r>
            <a:br>
              <a:rPr lang="en" sz="1600" dirty="0"/>
            </a:br>
            <a:endParaRPr sz="1600" dirty="0"/>
          </a:p>
          <a:p>
            <a:pPr marL="0" lvl="0" indent="0" algn="l" rtl="0">
              <a:lnSpc>
                <a:spcPct val="115000"/>
              </a:lnSpc>
              <a:spcBef>
                <a:spcPts val="1200"/>
              </a:spcBef>
              <a:spcAft>
                <a:spcPts val="1200"/>
              </a:spcAft>
              <a:buSzPts val="1300"/>
              <a:buNone/>
            </a:pPr>
            <a:r>
              <a:rPr lang="en" sz="1600" dirty="0"/>
              <a:t>May indicate potential over and underfitting</a:t>
            </a:r>
            <a:endParaRPr sz="1600" dirty="0"/>
          </a:p>
        </p:txBody>
      </p:sp>
      <p:pic>
        <p:nvPicPr>
          <p:cNvPr id="911" name="Google Shape;911;p94"/>
          <p:cNvPicPr preferRelativeResize="0"/>
          <p:nvPr/>
        </p:nvPicPr>
        <p:blipFill rotWithShape="1">
          <a:blip r:embed="rId3">
            <a:alphaModFix/>
          </a:blip>
          <a:srcRect/>
          <a:stretch/>
        </p:blipFill>
        <p:spPr>
          <a:xfrm>
            <a:off x="6382294" y="701900"/>
            <a:ext cx="2617407" cy="2234575"/>
          </a:xfrm>
          <a:prstGeom prst="rect">
            <a:avLst/>
          </a:prstGeom>
          <a:noFill/>
          <a:ln>
            <a:noFill/>
          </a:ln>
        </p:spPr>
      </p:pic>
      <p:pic>
        <p:nvPicPr>
          <p:cNvPr id="912" name="Google Shape;912;p94"/>
          <p:cNvPicPr preferRelativeResize="0"/>
          <p:nvPr/>
        </p:nvPicPr>
        <p:blipFill rotWithShape="1">
          <a:blip r:embed="rId4">
            <a:alphaModFix/>
          </a:blip>
          <a:srcRect/>
          <a:stretch/>
        </p:blipFill>
        <p:spPr>
          <a:xfrm>
            <a:off x="3843600" y="813319"/>
            <a:ext cx="2538688" cy="2011776"/>
          </a:xfrm>
          <a:prstGeom prst="rect">
            <a:avLst/>
          </a:prstGeom>
          <a:noFill/>
          <a:ln>
            <a:noFill/>
          </a:ln>
        </p:spPr>
      </p:pic>
      <p:sp>
        <p:nvSpPr>
          <p:cNvPr id="2" name="Slide Number Placeholder 1">
            <a:extLst>
              <a:ext uri="{FF2B5EF4-FFF2-40B4-BE49-F238E27FC236}">
                <a16:creationId xmlns:a16="http://schemas.microsoft.com/office/drawing/2014/main" id="{22945E07-3D64-5762-ED25-656B50F2DCF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110</a:t>
            </a:fld>
            <a:endParaRPr lang="en"/>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95"/>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Reading training curves</a:t>
            </a:r>
            <a:endParaRPr/>
          </a:p>
        </p:txBody>
      </p:sp>
      <p:sp>
        <p:nvSpPr>
          <p:cNvPr id="918" name="Google Shape;918;p95"/>
          <p:cNvSpPr txBox="1">
            <a:spLocks noGrp="1"/>
          </p:cNvSpPr>
          <p:nvPr>
            <p:ph type="body" idx="1"/>
          </p:nvPr>
        </p:nvSpPr>
        <p:spPr>
          <a:xfrm>
            <a:off x="729450" y="2571750"/>
            <a:ext cx="7973400" cy="2400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100" i="1"/>
              <a:t>                If</a:t>
            </a:r>
            <a:r>
              <a:rPr lang="en" sz="2100"/>
              <a:t> </a:t>
            </a:r>
            <a:br>
              <a:rPr lang="en" sz="2100"/>
            </a:br>
            <a:r>
              <a:rPr lang="en" sz="2100"/>
              <a:t> </a:t>
            </a:r>
            <a:br>
              <a:rPr lang="en" sz="2100"/>
            </a:br>
            <a:r>
              <a:rPr lang="en" sz="2100"/>
              <a:t>                                    </a:t>
            </a:r>
            <a:r>
              <a:rPr lang="en" sz="2100">
                <a:solidFill>
                  <a:srgbClr val="0000FF"/>
                </a:solidFill>
              </a:rPr>
              <a:t> </a:t>
            </a:r>
            <a:r>
              <a:rPr lang="en" sz="2300">
                <a:solidFill>
                  <a:srgbClr val="0000FF"/>
                </a:solidFill>
              </a:rPr>
              <a:t>validation loss</a:t>
            </a:r>
            <a:r>
              <a:rPr lang="en" sz="2300"/>
              <a:t>  &gt;   </a:t>
            </a:r>
            <a:r>
              <a:rPr lang="en" sz="2300">
                <a:solidFill>
                  <a:srgbClr val="FF0000"/>
                </a:solidFill>
              </a:rPr>
              <a:t>training loss</a:t>
            </a:r>
            <a:r>
              <a:rPr lang="en" sz="2000">
                <a:solidFill>
                  <a:srgbClr val="FF0000"/>
                </a:solidFill>
              </a:rPr>
              <a:t> </a:t>
            </a:r>
            <a:br>
              <a:rPr lang="en" sz="2100">
                <a:solidFill>
                  <a:srgbClr val="FF0000"/>
                </a:solidFill>
              </a:rPr>
            </a:br>
            <a:endParaRPr sz="2100">
              <a:solidFill>
                <a:srgbClr val="FF0000"/>
              </a:solidFill>
            </a:endParaRPr>
          </a:p>
          <a:p>
            <a:pPr marL="0" lvl="0" indent="0" algn="r" rtl="0">
              <a:lnSpc>
                <a:spcPct val="115000"/>
              </a:lnSpc>
              <a:spcBef>
                <a:spcPts val="1200"/>
              </a:spcBef>
              <a:spcAft>
                <a:spcPts val="1200"/>
              </a:spcAft>
              <a:buSzPts val="1300"/>
              <a:buNone/>
            </a:pPr>
            <a:r>
              <a:rPr lang="en" sz="2100"/>
              <a:t>then often the model is </a:t>
            </a:r>
            <a:r>
              <a:rPr lang="en" sz="2100" i="1"/>
              <a:t>good!</a:t>
            </a:r>
            <a:endParaRPr sz="2100" b="1"/>
          </a:p>
        </p:txBody>
      </p:sp>
      <p:sp>
        <p:nvSpPr>
          <p:cNvPr id="919" name="Google Shape;919;p95"/>
          <p:cNvSpPr txBox="1"/>
          <p:nvPr/>
        </p:nvSpPr>
        <p:spPr>
          <a:xfrm>
            <a:off x="168349" y="4541250"/>
            <a:ext cx="1804829" cy="431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dirty="0">
                <a:solidFill>
                  <a:srgbClr val="000000"/>
                </a:solidFill>
                <a:latin typeface="Lato"/>
                <a:ea typeface="Lato"/>
                <a:cs typeface="Lato"/>
                <a:sym typeface="Lato"/>
              </a:rPr>
              <a:t>Low loss == Better</a:t>
            </a:r>
            <a:endParaRPr sz="1600" b="0" i="1" u="none" strike="noStrike" cap="none" dirty="0">
              <a:solidFill>
                <a:srgbClr val="000000"/>
              </a:solidFill>
              <a:latin typeface="Lato"/>
              <a:ea typeface="Lato"/>
              <a:cs typeface="Lato"/>
              <a:sym typeface="Lato"/>
            </a:endParaRPr>
          </a:p>
        </p:txBody>
      </p:sp>
      <p:pic>
        <p:nvPicPr>
          <p:cNvPr id="920" name="Google Shape;920;p95"/>
          <p:cNvPicPr preferRelativeResize="0"/>
          <p:nvPr/>
        </p:nvPicPr>
        <p:blipFill rotWithShape="1">
          <a:blip r:embed="rId3">
            <a:alphaModFix/>
          </a:blip>
          <a:srcRect/>
          <a:stretch/>
        </p:blipFill>
        <p:spPr>
          <a:xfrm>
            <a:off x="4526250" y="695750"/>
            <a:ext cx="4466475" cy="2571075"/>
          </a:xfrm>
          <a:prstGeom prst="rect">
            <a:avLst/>
          </a:prstGeom>
          <a:noFill/>
          <a:ln>
            <a:noFill/>
          </a:ln>
        </p:spPr>
      </p:pic>
      <p:sp>
        <p:nvSpPr>
          <p:cNvPr id="2" name="Slide Number Placeholder 1">
            <a:extLst>
              <a:ext uri="{FF2B5EF4-FFF2-40B4-BE49-F238E27FC236}">
                <a16:creationId xmlns:a16="http://schemas.microsoft.com/office/drawing/2014/main" id="{5013AAA8-984E-8F71-38C9-4A61680EDE6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111</a:t>
            </a:fld>
            <a:endParaRPr lang="en"/>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96"/>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Reading training curves</a:t>
            </a:r>
            <a:endParaRPr/>
          </a:p>
        </p:txBody>
      </p:sp>
      <p:sp>
        <p:nvSpPr>
          <p:cNvPr id="926" name="Google Shape;926;p96"/>
          <p:cNvSpPr txBox="1">
            <a:spLocks noGrp="1"/>
          </p:cNvSpPr>
          <p:nvPr>
            <p:ph type="body" idx="1"/>
          </p:nvPr>
        </p:nvSpPr>
        <p:spPr>
          <a:xfrm>
            <a:off x="729450" y="2571750"/>
            <a:ext cx="7973400" cy="2400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100" i="1"/>
              <a:t>                If</a:t>
            </a:r>
            <a:r>
              <a:rPr lang="en" sz="2100"/>
              <a:t> </a:t>
            </a:r>
            <a:br>
              <a:rPr lang="en" sz="2100"/>
            </a:br>
            <a:r>
              <a:rPr lang="en" sz="2100"/>
              <a:t> </a:t>
            </a:r>
            <a:br>
              <a:rPr lang="en" sz="2100"/>
            </a:br>
            <a:r>
              <a:rPr lang="en" sz="2100"/>
              <a:t>                                     </a:t>
            </a:r>
            <a:r>
              <a:rPr lang="en" sz="2300">
                <a:solidFill>
                  <a:srgbClr val="0000FF"/>
                </a:solidFill>
              </a:rPr>
              <a:t>validation loss</a:t>
            </a:r>
            <a:r>
              <a:rPr lang="en" sz="2300"/>
              <a:t>  &gt;&gt;   </a:t>
            </a:r>
            <a:r>
              <a:rPr lang="en" sz="2300">
                <a:solidFill>
                  <a:srgbClr val="FF0000"/>
                </a:solidFill>
              </a:rPr>
              <a:t>training loss</a:t>
            </a:r>
            <a:br>
              <a:rPr lang="en" sz="2300"/>
            </a:br>
            <a:endParaRPr sz="2300"/>
          </a:p>
          <a:p>
            <a:pPr marL="0" lvl="0" indent="0" algn="r" rtl="0">
              <a:lnSpc>
                <a:spcPct val="115000"/>
              </a:lnSpc>
              <a:spcBef>
                <a:spcPts val="1200"/>
              </a:spcBef>
              <a:spcAft>
                <a:spcPts val="1200"/>
              </a:spcAft>
              <a:buSzPts val="1300"/>
              <a:buNone/>
            </a:pPr>
            <a:r>
              <a:rPr lang="en" sz="2100"/>
              <a:t>then often the model is </a:t>
            </a:r>
            <a:r>
              <a:rPr lang="en" sz="2100" i="1"/>
              <a:t>overfitting</a:t>
            </a:r>
            <a:endParaRPr sz="2100" b="1"/>
          </a:p>
        </p:txBody>
      </p:sp>
      <p:sp>
        <p:nvSpPr>
          <p:cNvPr id="927" name="Google Shape;927;p96"/>
          <p:cNvSpPr txBox="1"/>
          <p:nvPr/>
        </p:nvSpPr>
        <p:spPr>
          <a:xfrm>
            <a:off x="168349" y="4541250"/>
            <a:ext cx="1852955" cy="431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dirty="0">
                <a:solidFill>
                  <a:srgbClr val="000000"/>
                </a:solidFill>
                <a:latin typeface="Lato"/>
                <a:ea typeface="Lato"/>
                <a:cs typeface="Lato"/>
                <a:sym typeface="Lato"/>
              </a:rPr>
              <a:t>Low loss == Better</a:t>
            </a:r>
            <a:endParaRPr sz="1600" b="0" i="1" u="none" strike="noStrike" cap="none" dirty="0">
              <a:solidFill>
                <a:srgbClr val="000000"/>
              </a:solidFill>
              <a:latin typeface="Lato"/>
              <a:ea typeface="Lato"/>
              <a:cs typeface="Lato"/>
              <a:sym typeface="Lato"/>
            </a:endParaRPr>
          </a:p>
        </p:txBody>
      </p:sp>
      <p:pic>
        <p:nvPicPr>
          <p:cNvPr id="928" name="Google Shape;928;p96"/>
          <p:cNvPicPr preferRelativeResize="0"/>
          <p:nvPr/>
        </p:nvPicPr>
        <p:blipFill rotWithShape="1">
          <a:blip r:embed="rId3">
            <a:alphaModFix/>
          </a:blip>
          <a:srcRect/>
          <a:stretch/>
        </p:blipFill>
        <p:spPr>
          <a:xfrm>
            <a:off x="4583775" y="577300"/>
            <a:ext cx="4320549" cy="2630475"/>
          </a:xfrm>
          <a:prstGeom prst="rect">
            <a:avLst/>
          </a:prstGeom>
          <a:noFill/>
          <a:ln>
            <a:noFill/>
          </a:ln>
        </p:spPr>
      </p:pic>
      <p:sp>
        <p:nvSpPr>
          <p:cNvPr id="2" name="Slide Number Placeholder 1">
            <a:extLst>
              <a:ext uri="{FF2B5EF4-FFF2-40B4-BE49-F238E27FC236}">
                <a16:creationId xmlns:a16="http://schemas.microsoft.com/office/drawing/2014/main" id="{329082B5-6A82-897E-78B4-4CB6271DDA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112</a:t>
            </a:fld>
            <a:endParaRPr lang="en"/>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932"/>
        <p:cNvGrpSpPr/>
        <p:nvPr/>
      </p:nvGrpSpPr>
      <p:grpSpPr>
        <a:xfrm>
          <a:off x="0" y="0"/>
          <a:ext cx="0" cy="0"/>
          <a:chOff x="0" y="0"/>
          <a:chExt cx="0" cy="0"/>
        </a:xfrm>
      </p:grpSpPr>
      <p:sp>
        <p:nvSpPr>
          <p:cNvPr id="933" name="Google Shape;933;p97"/>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Reading training curves</a:t>
            </a:r>
            <a:endParaRPr dirty="0"/>
          </a:p>
        </p:txBody>
      </p:sp>
      <p:sp>
        <p:nvSpPr>
          <p:cNvPr id="934" name="Google Shape;934;p97"/>
          <p:cNvSpPr txBox="1">
            <a:spLocks noGrp="1"/>
          </p:cNvSpPr>
          <p:nvPr>
            <p:ph type="body" idx="1"/>
          </p:nvPr>
        </p:nvSpPr>
        <p:spPr>
          <a:xfrm>
            <a:off x="729450" y="2571750"/>
            <a:ext cx="7973400" cy="2400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100" i="1"/>
              <a:t>                If</a:t>
            </a:r>
            <a:r>
              <a:rPr lang="en" sz="2100"/>
              <a:t> </a:t>
            </a:r>
            <a:br>
              <a:rPr lang="en" sz="2100"/>
            </a:br>
            <a:r>
              <a:rPr lang="en" sz="2100"/>
              <a:t> </a:t>
            </a:r>
            <a:br>
              <a:rPr lang="en" sz="2100"/>
            </a:br>
            <a:r>
              <a:rPr lang="en" sz="2100"/>
              <a:t>                                     </a:t>
            </a:r>
            <a:r>
              <a:rPr lang="en" sz="2300">
                <a:solidFill>
                  <a:srgbClr val="0000FF"/>
                </a:solidFill>
              </a:rPr>
              <a:t>validation loss</a:t>
            </a:r>
            <a:r>
              <a:rPr lang="en" sz="2300"/>
              <a:t>  ~   </a:t>
            </a:r>
            <a:r>
              <a:rPr lang="en" sz="2300">
                <a:solidFill>
                  <a:srgbClr val="FF0000"/>
                </a:solidFill>
              </a:rPr>
              <a:t>training loss</a:t>
            </a:r>
            <a:r>
              <a:rPr lang="en" sz="2300"/>
              <a:t> </a:t>
            </a:r>
            <a:br>
              <a:rPr lang="en" sz="2100"/>
            </a:br>
            <a:endParaRPr sz="2100"/>
          </a:p>
          <a:p>
            <a:pPr marL="0" lvl="0" indent="0" algn="r" rtl="0">
              <a:lnSpc>
                <a:spcPct val="115000"/>
              </a:lnSpc>
              <a:spcBef>
                <a:spcPts val="1200"/>
              </a:spcBef>
              <a:spcAft>
                <a:spcPts val="1200"/>
              </a:spcAft>
              <a:buSzPts val="1300"/>
              <a:buNone/>
            </a:pPr>
            <a:r>
              <a:rPr lang="en" sz="2100"/>
              <a:t>then often the model is </a:t>
            </a:r>
            <a:r>
              <a:rPr lang="en" sz="2100" i="1"/>
              <a:t>underfitting</a:t>
            </a:r>
            <a:endParaRPr sz="2100" b="1"/>
          </a:p>
        </p:txBody>
      </p:sp>
      <p:sp>
        <p:nvSpPr>
          <p:cNvPr id="935" name="Google Shape;935;p97"/>
          <p:cNvSpPr txBox="1"/>
          <p:nvPr/>
        </p:nvSpPr>
        <p:spPr>
          <a:xfrm>
            <a:off x="168350" y="4541250"/>
            <a:ext cx="1780766" cy="431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dirty="0">
                <a:solidFill>
                  <a:srgbClr val="000000"/>
                </a:solidFill>
                <a:latin typeface="Lato"/>
                <a:ea typeface="Lato"/>
                <a:cs typeface="Lato"/>
                <a:sym typeface="Lato"/>
              </a:rPr>
              <a:t>Low loss == Better</a:t>
            </a:r>
            <a:endParaRPr sz="1600" b="0" i="1" u="none" strike="noStrike" cap="none" dirty="0">
              <a:solidFill>
                <a:srgbClr val="000000"/>
              </a:solidFill>
              <a:latin typeface="Lato"/>
              <a:ea typeface="Lato"/>
              <a:cs typeface="Lato"/>
              <a:sym typeface="Lato"/>
            </a:endParaRPr>
          </a:p>
        </p:txBody>
      </p:sp>
      <p:pic>
        <p:nvPicPr>
          <p:cNvPr id="936" name="Google Shape;936;p97"/>
          <p:cNvPicPr preferRelativeResize="0"/>
          <p:nvPr/>
        </p:nvPicPr>
        <p:blipFill rotWithShape="1">
          <a:blip r:embed="rId3">
            <a:alphaModFix/>
          </a:blip>
          <a:srcRect/>
          <a:stretch/>
        </p:blipFill>
        <p:spPr>
          <a:xfrm>
            <a:off x="4574425" y="622625"/>
            <a:ext cx="4396926" cy="2651900"/>
          </a:xfrm>
          <a:prstGeom prst="rect">
            <a:avLst/>
          </a:prstGeom>
          <a:noFill/>
          <a:ln>
            <a:noFill/>
          </a:ln>
        </p:spPr>
      </p:pic>
      <p:sp>
        <p:nvSpPr>
          <p:cNvPr id="2" name="Slide Number Placeholder 1">
            <a:extLst>
              <a:ext uri="{FF2B5EF4-FFF2-40B4-BE49-F238E27FC236}">
                <a16:creationId xmlns:a16="http://schemas.microsoft.com/office/drawing/2014/main" id="{84662E7A-4766-C22C-955B-ECCB7F5C3E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113</a:t>
            </a:fld>
            <a:endParaRPr lang="en"/>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p98"/>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Reading training curves</a:t>
            </a:r>
            <a:endParaRPr/>
          </a:p>
        </p:txBody>
      </p:sp>
      <p:sp>
        <p:nvSpPr>
          <p:cNvPr id="942" name="Google Shape;942;p98"/>
          <p:cNvSpPr txBox="1">
            <a:spLocks noGrp="1"/>
          </p:cNvSpPr>
          <p:nvPr>
            <p:ph type="body" idx="1"/>
          </p:nvPr>
        </p:nvSpPr>
        <p:spPr>
          <a:xfrm>
            <a:off x="729450" y="2571750"/>
            <a:ext cx="7973400" cy="2400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2100" i="1" dirty="0"/>
              <a:t>                If</a:t>
            </a:r>
            <a:r>
              <a:rPr lang="en" sz="2100" dirty="0"/>
              <a:t> </a:t>
            </a:r>
            <a:br>
              <a:rPr lang="en" sz="2100" dirty="0"/>
            </a:br>
            <a:r>
              <a:rPr lang="en" sz="2100" dirty="0"/>
              <a:t> </a:t>
            </a:r>
            <a:br>
              <a:rPr lang="en" sz="2100" dirty="0"/>
            </a:br>
            <a:r>
              <a:rPr lang="en" sz="2100" dirty="0"/>
              <a:t>                                    </a:t>
            </a:r>
            <a:r>
              <a:rPr lang="en" sz="2300" dirty="0">
                <a:solidFill>
                  <a:srgbClr val="0000FF"/>
                </a:solidFill>
              </a:rPr>
              <a:t>validation loss</a:t>
            </a:r>
            <a:r>
              <a:rPr lang="en" sz="2300" dirty="0"/>
              <a:t>  &lt;   </a:t>
            </a:r>
            <a:r>
              <a:rPr lang="en" sz="2300" dirty="0">
                <a:solidFill>
                  <a:srgbClr val="FF0000"/>
                </a:solidFill>
              </a:rPr>
              <a:t>training loss</a:t>
            </a:r>
            <a:r>
              <a:rPr lang="en" sz="2300" dirty="0"/>
              <a:t> </a:t>
            </a:r>
            <a:br>
              <a:rPr lang="en" sz="2300" dirty="0"/>
            </a:br>
            <a:endParaRPr sz="2300" dirty="0"/>
          </a:p>
          <a:p>
            <a:pPr marL="0" lvl="0" indent="0" algn="r" rtl="0">
              <a:lnSpc>
                <a:spcPct val="115000"/>
              </a:lnSpc>
              <a:spcBef>
                <a:spcPts val="1200"/>
              </a:spcBef>
              <a:spcAft>
                <a:spcPts val="1200"/>
              </a:spcAft>
              <a:buSzPts val="1300"/>
              <a:buNone/>
            </a:pPr>
            <a:r>
              <a:rPr lang="en" sz="2100" dirty="0"/>
              <a:t>then something is </a:t>
            </a:r>
            <a:r>
              <a:rPr lang="en" sz="2100" i="1" dirty="0"/>
              <a:t>very</a:t>
            </a:r>
            <a:r>
              <a:rPr lang="en" sz="2100" dirty="0"/>
              <a:t> wrong!</a:t>
            </a:r>
            <a:endParaRPr sz="2100" b="1" dirty="0"/>
          </a:p>
        </p:txBody>
      </p:sp>
      <p:sp>
        <p:nvSpPr>
          <p:cNvPr id="943" name="Google Shape;943;p98"/>
          <p:cNvSpPr txBox="1"/>
          <p:nvPr/>
        </p:nvSpPr>
        <p:spPr>
          <a:xfrm>
            <a:off x="168349" y="4541250"/>
            <a:ext cx="1885039" cy="4311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1" u="none" strike="noStrike" cap="none" dirty="0">
                <a:solidFill>
                  <a:srgbClr val="000000"/>
                </a:solidFill>
                <a:latin typeface="Lato"/>
                <a:ea typeface="Lato"/>
                <a:cs typeface="Lato"/>
                <a:sym typeface="Lato"/>
              </a:rPr>
              <a:t>Low loss == Better</a:t>
            </a:r>
            <a:endParaRPr sz="1600" b="0" i="1" u="none" strike="noStrike" cap="none" dirty="0">
              <a:solidFill>
                <a:srgbClr val="000000"/>
              </a:solidFill>
              <a:latin typeface="Lato"/>
              <a:ea typeface="Lato"/>
              <a:cs typeface="Lato"/>
              <a:sym typeface="Lato"/>
            </a:endParaRPr>
          </a:p>
        </p:txBody>
      </p:sp>
      <p:pic>
        <p:nvPicPr>
          <p:cNvPr id="944" name="Google Shape;944;p98"/>
          <p:cNvPicPr preferRelativeResize="0"/>
          <p:nvPr/>
        </p:nvPicPr>
        <p:blipFill rotWithShape="1">
          <a:blip r:embed="rId3">
            <a:alphaModFix/>
          </a:blip>
          <a:srcRect/>
          <a:stretch/>
        </p:blipFill>
        <p:spPr>
          <a:xfrm>
            <a:off x="4619800" y="561025"/>
            <a:ext cx="4376650" cy="2651849"/>
          </a:xfrm>
          <a:prstGeom prst="rect">
            <a:avLst/>
          </a:prstGeom>
          <a:noFill/>
          <a:ln>
            <a:noFill/>
          </a:ln>
        </p:spPr>
      </p:pic>
      <p:sp>
        <p:nvSpPr>
          <p:cNvPr id="2" name="Slide Number Placeholder 1">
            <a:extLst>
              <a:ext uri="{FF2B5EF4-FFF2-40B4-BE49-F238E27FC236}">
                <a16:creationId xmlns:a16="http://schemas.microsoft.com/office/drawing/2014/main" id="{384B70AD-AD30-B9E7-48FE-D1B868E1D1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114</a:t>
            </a:fld>
            <a:endParaRPr lang="en"/>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g253186c61bb_0_28"/>
          <p:cNvSpPr txBox="1">
            <a:spLocks noGrp="1"/>
          </p:cNvSpPr>
          <p:nvPr>
            <p:ph type="title"/>
          </p:nvPr>
        </p:nvSpPr>
        <p:spPr>
          <a:xfrm>
            <a:off x="729450" y="1318650"/>
            <a:ext cx="7688700" cy="535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Weight Regularization</a:t>
            </a:r>
            <a:endParaRPr dirty="0"/>
          </a:p>
        </p:txBody>
      </p:sp>
      <p:sp>
        <p:nvSpPr>
          <p:cNvPr id="950" name="Google Shape;950;g253186c61bb_0_28"/>
          <p:cNvSpPr txBox="1">
            <a:spLocks noGrp="1"/>
          </p:cNvSpPr>
          <p:nvPr>
            <p:ph type="body" idx="1"/>
          </p:nvPr>
        </p:nvSpPr>
        <p:spPr>
          <a:xfrm>
            <a:off x="729450" y="2078875"/>
            <a:ext cx="7688700" cy="26454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Char char="●"/>
            </a:pPr>
            <a:r>
              <a:rPr lang="en" sz="1600" dirty="0"/>
              <a:t>L1/L2 Regularization helps make weights sparse (L1), or have small magnitude (L2):</a:t>
            </a:r>
            <a:endParaRPr sz="1600" dirty="0"/>
          </a:p>
          <a:p>
            <a:pPr marL="0" lvl="0" indent="0" algn="l" rtl="0">
              <a:spcBef>
                <a:spcPts val="0"/>
              </a:spcBef>
              <a:spcAft>
                <a:spcPts val="0"/>
              </a:spcAft>
              <a:buNone/>
            </a:pPr>
            <a:endParaRPr sz="1600" dirty="0"/>
          </a:p>
          <a:p>
            <a:pPr marL="0" lvl="0" indent="0" algn="l" rtl="0">
              <a:spcBef>
                <a:spcPts val="0"/>
              </a:spcBef>
              <a:spcAft>
                <a:spcPts val="0"/>
              </a:spcAft>
              <a:buNone/>
            </a:pPr>
            <a:endParaRPr sz="1600" dirty="0"/>
          </a:p>
          <a:p>
            <a:pPr marL="0" lvl="0" indent="0" algn="l" rtl="0">
              <a:spcBef>
                <a:spcPts val="0"/>
              </a:spcBef>
              <a:spcAft>
                <a:spcPts val="0"/>
              </a:spcAft>
              <a:buNone/>
            </a:pPr>
            <a:endParaRPr sz="1600" dirty="0"/>
          </a:p>
          <a:p>
            <a:pPr marL="45720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Dropout (on when training, off when testing/deploying)</a:t>
            </a:r>
            <a:endParaRPr sz="1600" dirty="0"/>
          </a:p>
          <a:p>
            <a:pPr marL="457200" lvl="0" indent="-330200" algn="l" rtl="0">
              <a:spcBef>
                <a:spcPts val="0"/>
              </a:spcBef>
              <a:spcAft>
                <a:spcPts val="0"/>
              </a:spcAft>
              <a:buSzPts val="1600"/>
              <a:buChar char="●"/>
            </a:pPr>
            <a:r>
              <a:rPr lang="en" sz="1600" dirty="0"/>
              <a:t>Early stopping</a:t>
            </a:r>
            <a:endParaRPr sz="1600" dirty="0"/>
          </a:p>
        </p:txBody>
      </p:sp>
      <p:pic>
        <p:nvPicPr>
          <p:cNvPr id="951" name="Google Shape;951;g253186c61bb_0_28"/>
          <p:cNvPicPr preferRelativeResize="0"/>
          <p:nvPr/>
        </p:nvPicPr>
        <p:blipFill>
          <a:blip r:embed="rId3">
            <a:alphaModFix/>
          </a:blip>
          <a:stretch>
            <a:fillRect/>
          </a:stretch>
        </p:blipFill>
        <p:spPr>
          <a:xfrm>
            <a:off x="5098700" y="2677525"/>
            <a:ext cx="1103750" cy="860925"/>
          </a:xfrm>
          <a:prstGeom prst="rect">
            <a:avLst/>
          </a:prstGeom>
          <a:noFill/>
          <a:ln>
            <a:noFill/>
          </a:ln>
        </p:spPr>
      </p:pic>
      <p:pic>
        <p:nvPicPr>
          <p:cNvPr id="952" name="Google Shape;952;g253186c61bb_0_28"/>
          <p:cNvPicPr preferRelativeResize="0"/>
          <p:nvPr/>
        </p:nvPicPr>
        <p:blipFill>
          <a:blip r:embed="rId4">
            <a:alphaModFix/>
          </a:blip>
          <a:stretch>
            <a:fillRect/>
          </a:stretch>
        </p:blipFill>
        <p:spPr>
          <a:xfrm>
            <a:off x="3034725" y="2646325"/>
            <a:ext cx="1286334" cy="923325"/>
          </a:xfrm>
          <a:prstGeom prst="rect">
            <a:avLst/>
          </a:prstGeom>
          <a:noFill/>
          <a:ln>
            <a:noFill/>
          </a:ln>
        </p:spPr>
      </p:pic>
      <p:sp>
        <p:nvSpPr>
          <p:cNvPr id="2" name="Slide Number Placeholder 1">
            <a:extLst>
              <a:ext uri="{FF2B5EF4-FFF2-40B4-BE49-F238E27FC236}">
                <a16:creationId xmlns:a16="http://schemas.microsoft.com/office/drawing/2014/main" id="{B3720758-F823-421E-6268-BB69AF6AE7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115</a:t>
            </a:fld>
            <a:endParaRPr lang="en"/>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99"/>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Parallelization: </a:t>
            </a:r>
            <a:br>
              <a:rPr lang="en"/>
            </a:br>
            <a:r>
              <a:rPr lang="en"/>
              <a:t>Speeding up NNs</a:t>
            </a:r>
            <a:endParaRPr/>
          </a:p>
        </p:txBody>
      </p:sp>
      <p:sp>
        <p:nvSpPr>
          <p:cNvPr id="958" name="Google Shape;958;p99"/>
          <p:cNvSpPr txBox="1">
            <a:spLocks noGrp="1"/>
          </p:cNvSpPr>
          <p:nvPr>
            <p:ph type="body" idx="1"/>
          </p:nvPr>
        </p:nvSpPr>
        <p:spPr>
          <a:xfrm>
            <a:off x="328838" y="2357734"/>
            <a:ext cx="5309962" cy="2950877"/>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1200"/>
              </a:spcBef>
              <a:spcAft>
                <a:spcPts val="0"/>
              </a:spcAft>
              <a:buSzPts val="1300"/>
              <a:buNone/>
            </a:pPr>
            <a:r>
              <a:rPr lang="en" sz="1600" b="1" dirty="0"/>
              <a:t>Main math operation in NNs</a:t>
            </a:r>
            <a:r>
              <a:rPr lang="en" sz="1600" dirty="0"/>
              <a:t>: </a:t>
            </a:r>
            <a:br>
              <a:rPr lang="en" sz="1600" dirty="0"/>
            </a:br>
            <a:r>
              <a:rPr lang="en" sz="1600" dirty="0"/>
              <a:t>	- Matrix-vector multiplications </a:t>
            </a:r>
            <a:br>
              <a:rPr lang="en" sz="1600" dirty="0"/>
            </a:br>
            <a:r>
              <a:rPr lang="en" sz="1600" dirty="0"/>
              <a:t>	- Element-wise nonlinear activation functions</a:t>
            </a:r>
            <a:endParaRPr sz="1600" dirty="0"/>
          </a:p>
          <a:p>
            <a:pPr marL="0" lvl="0" indent="0" algn="l" rtl="0">
              <a:lnSpc>
                <a:spcPct val="115000"/>
              </a:lnSpc>
              <a:buSzPts val="1300"/>
              <a:buNone/>
            </a:pPr>
            <a:r>
              <a:rPr lang="en" sz="1600" dirty="0"/>
              <a:t>Parallelization can be used to </a:t>
            </a:r>
            <a:r>
              <a:rPr lang="en" sz="1600" b="1" dirty="0"/>
              <a:t>massively speed up</a:t>
            </a:r>
            <a:r>
              <a:rPr lang="en" sz="1600" dirty="0"/>
              <a:t> learning and deployment!</a:t>
            </a:r>
            <a:br>
              <a:rPr lang="en" sz="1600" dirty="0"/>
            </a:br>
            <a:r>
              <a:rPr lang="en" sz="1600" dirty="0"/>
              <a:t>	- Graphics processing units (GPUs)</a:t>
            </a:r>
          </a:p>
          <a:p>
            <a:pPr marL="0" lvl="0" indent="0">
              <a:buNone/>
            </a:pPr>
            <a:r>
              <a:rPr lang="en" altLang="zh-CN" sz="1600" dirty="0"/>
              <a:t>                  - Neural Processing Units (NPUs), typically         	   ASICs, e.g., TPU (Google)</a:t>
            </a:r>
            <a:br>
              <a:rPr lang="en" altLang="zh-CN" sz="1600" dirty="0"/>
            </a:br>
            <a:r>
              <a:rPr lang="en" sz="1600" dirty="0"/>
              <a:t>	- FPGAs</a:t>
            </a:r>
          </a:p>
        </p:txBody>
      </p:sp>
      <p:pic>
        <p:nvPicPr>
          <p:cNvPr id="959" name="Google Shape;959;p99"/>
          <p:cNvPicPr preferRelativeResize="0"/>
          <p:nvPr/>
        </p:nvPicPr>
        <p:blipFill rotWithShape="1">
          <a:blip r:embed="rId3">
            <a:alphaModFix/>
          </a:blip>
          <a:srcRect/>
          <a:stretch/>
        </p:blipFill>
        <p:spPr>
          <a:xfrm>
            <a:off x="4668253" y="492038"/>
            <a:ext cx="4416749" cy="2681360"/>
          </a:xfrm>
          <a:prstGeom prst="rect">
            <a:avLst/>
          </a:prstGeom>
          <a:noFill/>
          <a:ln>
            <a:noFill/>
          </a:ln>
        </p:spPr>
      </p:pic>
      <p:sp>
        <p:nvSpPr>
          <p:cNvPr id="960" name="Google Shape;960;p99"/>
          <p:cNvSpPr txBox="1"/>
          <p:nvPr/>
        </p:nvSpPr>
        <p:spPr>
          <a:xfrm>
            <a:off x="5469262" y="3029350"/>
            <a:ext cx="3345900" cy="43085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800" b="0" i="1" u="none" strike="noStrike" cap="none" dirty="0">
                <a:solidFill>
                  <a:srgbClr val="000000"/>
                </a:solidFill>
                <a:latin typeface="Lato"/>
                <a:ea typeface="Lato"/>
                <a:cs typeface="Lato"/>
                <a:sym typeface="Lato"/>
              </a:rPr>
              <a:t>https://cloud.google.com/blog/products/ai-machine-learning/an-in-depth-look-at-googles-first-tensor-processing-unit-tpu</a:t>
            </a:r>
            <a:endParaRPr sz="800" b="0" i="1" u="none" strike="noStrike" cap="none" dirty="0">
              <a:solidFill>
                <a:srgbClr val="000000"/>
              </a:solidFill>
              <a:latin typeface="Lato"/>
              <a:ea typeface="Lato"/>
              <a:cs typeface="Lato"/>
              <a:sym typeface="Lato"/>
            </a:endParaRPr>
          </a:p>
        </p:txBody>
      </p:sp>
      <p:sp>
        <p:nvSpPr>
          <p:cNvPr id="2" name="Slide Number Placeholder 1">
            <a:extLst>
              <a:ext uri="{FF2B5EF4-FFF2-40B4-BE49-F238E27FC236}">
                <a16:creationId xmlns:a16="http://schemas.microsoft.com/office/drawing/2014/main" id="{C30FF1E8-FC93-2DEA-5484-5A0F9CA5F2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116</a:t>
            </a:fld>
            <a:endParaRPr lang="en"/>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755">
          <a:extLst>
            <a:ext uri="{FF2B5EF4-FFF2-40B4-BE49-F238E27FC236}">
              <a16:creationId xmlns:a16="http://schemas.microsoft.com/office/drawing/2014/main" id="{DC4460ED-2E51-9840-6C12-DBFFD9BE6C9F}"/>
            </a:ext>
          </a:extLst>
        </p:cNvPr>
        <p:cNvGrpSpPr/>
        <p:nvPr/>
      </p:nvGrpSpPr>
      <p:grpSpPr>
        <a:xfrm>
          <a:off x="0" y="0"/>
          <a:ext cx="0" cy="0"/>
          <a:chOff x="0" y="0"/>
          <a:chExt cx="0" cy="0"/>
        </a:xfrm>
      </p:grpSpPr>
      <p:sp>
        <p:nvSpPr>
          <p:cNvPr id="756" name="Google Shape;756;p74">
            <a:extLst>
              <a:ext uri="{FF2B5EF4-FFF2-40B4-BE49-F238E27FC236}">
                <a16:creationId xmlns:a16="http://schemas.microsoft.com/office/drawing/2014/main" id="{F9E9A2D3-37F0-5441-3655-FCA8C18F5A30}"/>
              </a:ext>
            </a:extLst>
          </p:cNvPr>
          <p:cNvSpPr txBox="1">
            <a:spLocks noGrp="1"/>
          </p:cNvSpPr>
          <p:nvPr>
            <p:ph type="title"/>
          </p:nvPr>
        </p:nvSpPr>
        <p:spPr>
          <a:xfrm>
            <a:off x="729450" y="1318650"/>
            <a:ext cx="7688700" cy="5352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Where NNs thrive</a:t>
            </a:r>
            <a:endParaRPr/>
          </a:p>
        </p:txBody>
      </p:sp>
      <p:sp>
        <p:nvSpPr>
          <p:cNvPr id="758" name="Google Shape;758;p74">
            <a:extLst>
              <a:ext uri="{FF2B5EF4-FFF2-40B4-BE49-F238E27FC236}">
                <a16:creationId xmlns:a16="http://schemas.microsoft.com/office/drawing/2014/main" id="{5DA0D944-67CB-38A8-69C1-73D1BF4F8A6E}"/>
              </a:ext>
            </a:extLst>
          </p:cNvPr>
          <p:cNvSpPr txBox="1">
            <a:spLocks noGrp="1"/>
          </p:cNvSpPr>
          <p:nvPr>
            <p:ph type="body" idx="1"/>
          </p:nvPr>
        </p:nvSpPr>
        <p:spPr>
          <a:xfrm>
            <a:off x="729450" y="1774075"/>
            <a:ext cx="3842550" cy="3293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300"/>
              <a:buNone/>
            </a:pPr>
            <a:r>
              <a:rPr lang="en" sz="1600" dirty="0"/>
              <a:t>&gt; Statistical/correlation inference</a:t>
            </a:r>
            <a:endParaRPr sz="1600" dirty="0"/>
          </a:p>
          <a:p>
            <a:pPr marL="0" lvl="0" indent="0" algn="l" rtl="0">
              <a:lnSpc>
                <a:spcPct val="115000"/>
              </a:lnSpc>
              <a:spcBef>
                <a:spcPts val="1200"/>
              </a:spcBef>
              <a:spcAft>
                <a:spcPts val="0"/>
              </a:spcAft>
              <a:buSzPts val="1300"/>
              <a:buNone/>
            </a:pPr>
            <a:r>
              <a:rPr lang="en" sz="1600" dirty="0"/>
              <a:t>&gt; There exists a lot of good quality (labelled) training data</a:t>
            </a:r>
            <a:endParaRPr sz="1600" dirty="0"/>
          </a:p>
          <a:p>
            <a:pPr marL="0" lvl="0" indent="0" algn="l" rtl="0">
              <a:lnSpc>
                <a:spcPct val="115000"/>
              </a:lnSpc>
              <a:spcBef>
                <a:spcPts val="1200"/>
              </a:spcBef>
              <a:spcAft>
                <a:spcPts val="0"/>
              </a:spcAft>
              <a:buSzPts val="1300"/>
              <a:buNone/>
            </a:pPr>
            <a:r>
              <a:rPr lang="en" sz="1600" dirty="0"/>
              <a:t>&gt; Parallelizable training and deployment</a:t>
            </a:r>
            <a:endParaRPr sz="1600" dirty="0"/>
          </a:p>
        </p:txBody>
      </p:sp>
      <p:sp>
        <p:nvSpPr>
          <p:cNvPr id="2" name="Slide Number Placeholder 1">
            <a:extLst>
              <a:ext uri="{FF2B5EF4-FFF2-40B4-BE49-F238E27FC236}">
                <a16:creationId xmlns:a16="http://schemas.microsoft.com/office/drawing/2014/main" id="{55AC37C9-71D7-80BF-C96D-6D631ADC21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117</a:t>
            </a:fld>
            <a:endParaRPr lang="en"/>
          </a:p>
        </p:txBody>
      </p:sp>
      <p:sp>
        <p:nvSpPr>
          <p:cNvPr id="765" name="Google Shape;765;p75">
            <a:extLst>
              <a:ext uri="{FF2B5EF4-FFF2-40B4-BE49-F238E27FC236}">
                <a16:creationId xmlns:a16="http://schemas.microsoft.com/office/drawing/2014/main" id="{76DC0F2F-90C6-E75C-1537-6270651B7EFC}"/>
              </a:ext>
            </a:extLst>
          </p:cNvPr>
          <p:cNvSpPr txBox="1">
            <a:spLocks/>
          </p:cNvSpPr>
          <p:nvPr/>
        </p:nvSpPr>
        <p:spPr>
          <a:xfrm>
            <a:off x="4684528" y="1659151"/>
            <a:ext cx="4291263" cy="32610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accent1"/>
              </a:buClr>
              <a:buSzPts val="1300"/>
              <a:buFont typeface="Lato"/>
              <a:buChar char="●"/>
              <a:defRPr sz="1300" b="0" i="0" u="none" strike="noStrike" cap="none">
                <a:solidFill>
                  <a:schemeClr val="accent1"/>
                </a:solidFill>
                <a:latin typeface="Lato"/>
                <a:ea typeface="Lato"/>
                <a:cs typeface="Lato"/>
                <a:sym typeface="Lato"/>
              </a:defRPr>
            </a:lvl1pPr>
            <a:lvl2pPr marL="914400" marR="0" lvl="1"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2pPr>
            <a:lvl3pPr marL="1371600" marR="0" lvl="2"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3pPr>
            <a:lvl4pPr marL="1828800" marR="0" lvl="3"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4pPr>
            <a:lvl5pPr marL="2286000" marR="0" lvl="4"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5pPr>
            <a:lvl6pPr marL="2743200" marR="0" lvl="5"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6pPr>
            <a:lvl7pPr marL="3200400" marR="0" lvl="6"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7pPr>
            <a:lvl8pPr marL="3657600" marR="0" lvl="7"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8pPr>
            <a:lvl9pPr marL="4114800" marR="0" lvl="8" indent="-298450" algn="l" rtl="0">
              <a:lnSpc>
                <a:spcPct val="115000"/>
              </a:lnSpc>
              <a:spcBef>
                <a:spcPts val="0"/>
              </a:spcBef>
              <a:spcAft>
                <a:spcPts val="0"/>
              </a:spcAft>
              <a:buClr>
                <a:schemeClr val="accent1"/>
              </a:buClr>
              <a:buSzPts val="1100"/>
              <a:buFont typeface="Lato"/>
              <a:buChar char="■"/>
              <a:defRPr sz="1100" b="0" i="0" u="none" strike="noStrike" cap="none">
                <a:solidFill>
                  <a:schemeClr val="accent1"/>
                </a:solidFill>
                <a:latin typeface="Lato"/>
                <a:ea typeface="Lato"/>
                <a:cs typeface="Lato"/>
                <a:sym typeface="Lato"/>
              </a:defRPr>
            </a:lvl9pPr>
          </a:lstStyle>
          <a:p>
            <a:pPr marL="0" indent="0">
              <a:spcBef>
                <a:spcPts val="1200"/>
              </a:spcBef>
              <a:buFont typeface="Lato"/>
              <a:buNone/>
            </a:pPr>
            <a:r>
              <a:rPr lang="en-US" sz="1600" dirty="0"/>
              <a:t>&gt; Very data hungry	- “</a:t>
            </a:r>
            <a:r>
              <a:rPr lang="en-US" sz="1600" i="1" dirty="0"/>
              <a:t>Garbage in, garbage out</a:t>
            </a:r>
            <a:r>
              <a:rPr lang="en-US" sz="1600" dirty="0"/>
              <a:t>”</a:t>
            </a:r>
          </a:p>
          <a:p>
            <a:pPr marL="0" indent="0">
              <a:spcBef>
                <a:spcPts val="1200"/>
              </a:spcBef>
              <a:buFont typeface="Lato"/>
              <a:buNone/>
            </a:pPr>
            <a:r>
              <a:rPr lang="en-US" sz="1600" dirty="0"/>
              <a:t>&gt; Expensive to train (depending on size)</a:t>
            </a:r>
          </a:p>
          <a:p>
            <a:pPr marL="0" indent="0">
              <a:spcBef>
                <a:spcPts val="1200"/>
              </a:spcBef>
              <a:buFont typeface="Lato"/>
              <a:buNone/>
            </a:pPr>
            <a:r>
              <a:rPr lang="en-US" sz="1600" dirty="0"/>
              <a:t>&gt; Non-extensible and specialized to a range and task</a:t>
            </a:r>
            <a:br>
              <a:rPr lang="en-US" sz="1600" dirty="0"/>
            </a:br>
            <a:r>
              <a:rPr lang="en-US" sz="1600" dirty="0"/>
              <a:t>  - Add one more neuron → needs fine-tuning</a:t>
            </a:r>
            <a:br>
              <a:rPr lang="en-US" sz="1600" dirty="0"/>
            </a:br>
            <a:r>
              <a:rPr lang="en-US" sz="1600" dirty="0"/>
              <a:t>  - Undefined </a:t>
            </a:r>
            <a:r>
              <a:rPr lang="en-US" sz="1600" dirty="0" err="1"/>
              <a:t>behaviour</a:t>
            </a:r>
            <a:r>
              <a:rPr lang="en-US" sz="1600" dirty="0"/>
              <a:t> on out-of-distribution examples</a:t>
            </a:r>
          </a:p>
        </p:txBody>
      </p:sp>
      <p:sp>
        <p:nvSpPr>
          <p:cNvPr id="3" name="Google Shape;764;p75">
            <a:extLst>
              <a:ext uri="{FF2B5EF4-FFF2-40B4-BE49-F238E27FC236}">
                <a16:creationId xmlns:a16="http://schemas.microsoft.com/office/drawing/2014/main" id="{6C50FEA9-98F5-5E5A-C480-A3CFECB84BB0}"/>
              </a:ext>
            </a:extLst>
          </p:cNvPr>
          <p:cNvSpPr txBox="1">
            <a:spLocks/>
          </p:cNvSpPr>
          <p:nvPr/>
        </p:nvSpPr>
        <p:spPr>
          <a:xfrm>
            <a:off x="4684295" y="1318650"/>
            <a:ext cx="2631371" cy="5352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2600"/>
              <a:buFont typeface="Raleway"/>
              <a:buNone/>
              <a:defRPr sz="2600" b="1" i="0" u="none" strike="noStrike" cap="none">
                <a:solidFill>
                  <a:schemeClr val="dk2"/>
                </a:solidFill>
                <a:latin typeface="Raleway"/>
                <a:ea typeface="Raleway"/>
                <a:cs typeface="Raleway"/>
                <a:sym typeface="Raleway"/>
              </a:defRPr>
            </a:lvl9pPr>
          </a:lstStyle>
          <a:p>
            <a:pPr>
              <a:buSzPct val="111111"/>
            </a:pPr>
            <a:r>
              <a:rPr lang="nl-NL"/>
              <a:t>Limits of NNs</a:t>
            </a:r>
            <a:endParaRPr lang="nl-NL" dirty="0"/>
          </a:p>
        </p:txBody>
      </p:sp>
    </p:spTree>
    <p:extLst>
      <p:ext uri="{BB962C8B-B14F-4D97-AF65-F5344CB8AC3E}">
        <p14:creationId xmlns:p14="http://schemas.microsoft.com/office/powerpoint/2010/main" val="332250460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F551F-6431-C586-B5CE-EAB9246E9339}"/>
              </a:ext>
            </a:extLst>
          </p:cNvPr>
          <p:cNvSpPr>
            <a:spLocks noGrp="1"/>
          </p:cNvSpPr>
          <p:nvPr>
            <p:ph type="title"/>
          </p:nvPr>
        </p:nvSpPr>
        <p:spPr/>
        <p:txBody>
          <a:bodyPr>
            <a:normAutofit fontScale="90000"/>
          </a:bodyPr>
          <a:lstStyle/>
          <a:p>
            <a:r>
              <a:rPr lang="en" altLang="zh-CN" dirty="0"/>
              <a:t>Frontiers</a:t>
            </a:r>
            <a:endParaRPr lang="zh-CN" altLang="en-US" dirty="0"/>
          </a:p>
        </p:txBody>
      </p:sp>
      <p:sp>
        <p:nvSpPr>
          <p:cNvPr id="3" name="Text Placeholder 2">
            <a:extLst>
              <a:ext uri="{FF2B5EF4-FFF2-40B4-BE49-F238E27FC236}">
                <a16:creationId xmlns:a16="http://schemas.microsoft.com/office/drawing/2014/main" id="{773326EE-A2E8-3410-FE37-45A046CF8E44}"/>
              </a:ext>
            </a:extLst>
          </p:cNvPr>
          <p:cNvSpPr>
            <a:spLocks noGrp="1"/>
          </p:cNvSpPr>
          <p:nvPr>
            <p:ph type="body" idx="1"/>
          </p:nvPr>
        </p:nvSpPr>
        <p:spPr>
          <a:xfrm>
            <a:off x="729450" y="2078875"/>
            <a:ext cx="5839792" cy="2261100"/>
          </a:xfrm>
        </p:spPr>
        <p:txBody>
          <a:bodyPr/>
          <a:lstStyle/>
          <a:p>
            <a:pPr marL="0" lvl="0" indent="0">
              <a:buSzPct val="81250"/>
              <a:buNone/>
            </a:pPr>
            <a:r>
              <a:rPr lang="en-US" altLang="zh-CN" sz="1400" dirty="0"/>
              <a:t>Shallow NNs </a:t>
            </a:r>
            <a:r>
              <a:rPr lang="en-US" altLang="zh-CN" sz="1400" dirty="0">
                <a:sym typeface="Wingdings" panose="05000000000000000000" pitchFamily="2" charset="2"/>
              </a:rPr>
              <a:t> Deep NNs</a:t>
            </a:r>
            <a:r>
              <a:rPr lang="en-US" altLang="zh-CN" sz="1400" dirty="0"/>
              <a:t> with hundreds of layers, billions of weights</a:t>
            </a:r>
          </a:p>
          <a:p>
            <a:pPr marL="0" lvl="0" indent="0">
              <a:buSzPct val="81250"/>
              <a:buNone/>
            </a:pPr>
            <a:r>
              <a:rPr lang="en-US" altLang="zh-CN" sz="1400" dirty="0"/>
              <a:t>CNNs </a:t>
            </a:r>
            <a:r>
              <a:rPr lang="en-US" altLang="zh-CN" sz="1400" dirty="0">
                <a:sym typeface="Wingdings" panose="05000000000000000000" pitchFamily="2" charset="2"/>
              </a:rPr>
              <a:t> </a:t>
            </a:r>
            <a:r>
              <a:rPr lang="en-US" altLang="zh-CN" sz="1400" dirty="0"/>
              <a:t>Transformers </a:t>
            </a:r>
            <a:r>
              <a:rPr lang="en-US" altLang="zh-CN" sz="1400" dirty="0">
                <a:sym typeface="Wingdings" panose="05000000000000000000" pitchFamily="2" charset="2"/>
              </a:rPr>
              <a:t> </a:t>
            </a:r>
            <a:r>
              <a:rPr lang="en-US" altLang="zh-CN" sz="1400" dirty="0"/>
              <a:t>Foundation Models (LLMs/VLMs/VLAs)</a:t>
            </a:r>
          </a:p>
          <a:p>
            <a:pPr marL="0" lvl="0" indent="0">
              <a:buSzPct val="81250"/>
              <a:buNone/>
            </a:pPr>
            <a:r>
              <a:rPr lang="en-US" altLang="zh-CN" sz="1400" dirty="0"/>
              <a:t>Supervised Learning </a:t>
            </a:r>
            <a:r>
              <a:rPr lang="en-US" altLang="zh-CN" sz="1400" dirty="0">
                <a:sym typeface="Wingdings" panose="05000000000000000000" pitchFamily="2" charset="2"/>
              </a:rPr>
              <a:t></a:t>
            </a:r>
            <a:r>
              <a:rPr lang="en-US" altLang="zh-CN" sz="1400" dirty="0"/>
              <a:t> Self-Supervised Learning, Reinforcement Learning, RL with Human Feedback…</a:t>
            </a:r>
          </a:p>
          <a:p>
            <a:pPr marL="146050" indent="0">
              <a:buNone/>
            </a:pPr>
            <a:endParaRPr lang="zh-CN" altLang="en-US" dirty="0"/>
          </a:p>
        </p:txBody>
      </p:sp>
      <p:sp>
        <p:nvSpPr>
          <p:cNvPr id="4" name="Slide Number Placeholder 3">
            <a:extLst>
              <a:ext uri="{FF2B5EF4-FFF2-40B4-BE49-F238E27FC236}">
                <a16:creationId xmlns:a16="http://schemas.microsoft.com/office/drawing/2014/main" id="{697FBE25-EFB5-BA60-5474-0C8B09A067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118</a:t>
            </a:fld>
            <a:endParaRPr lang="en"/>
          </a:p>
        </p:txBody>
      </p:sp>
      <p:pic>
        <p:nvPicPr>
          <p:cNvPr id="5" name="Picture 4">
            <a:extLst>
              <a:ext uri="{FF2B5EF4-FFF2-40B4-BE49-F238E27FC236}">
                <a16:creationId xmlns:a16="http://schemas.microsoft.com/office/drawing/2014/main" id="{2FA65296-9F75-A9D8-5DC0-F2ABDFB1E97E}"/>
              </a:ext>
            </a:extLst>
          </p:cNvPr>
          <p:cNvPicPr>
            <a:picLocks noChangeAspect="1"/>
          </p:cNvPicPr>
          <p:nvPr/>
        </p:nvPicPr>
        <p:blipFill>
          <a:blip r:embed="rId3"/>
          <a:stretch>
            <a:fillRect/>
          </a:stretch>
        </p:blipFill>
        <p:spPr>
          <a:xfrm>
            <a:off x="6474772" y="1444493"/>
            <a:ext cx="2335880" cy="3305358"/>
          </a:xfrm>
          <a:prstGeom prst="rect">
            <a:avLst/>
          </a:prstGeom>
        </p:spPr>
      </p:pic>
    </p:spTree>
    <p:extLst>
      <p:ext uri="{BB962C8B-B14F-4D97-AF65-F5344CB8AC3E}">
        <p14:creationId xmlns:p14="http://schemas.microsoft.com/office/powerpoint/2010/main" val="388684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21717</Words>
  <Application>Microsoft Office PowerPoint</Application>
  <PresentationFormat>On-screen Show (16:9)</PresentationFormat>
  <Paragraphs>1249</Paragraphs>
  <Slides>118</Slides>
  <Notes>118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118</vt:i4>
      </vt:variant>
    </vt:vector>
  </HeadingPairs>
  <TitlesOfParts>
    <vt:vector size="128" baseType="lpstr">
      <vt:lpstr>Cambria Math</vt:lpstr>
      <vt:lpstr>Wingdings</vt:lpstr>
      <vt:lpstr>Calibri</vt:lpstr>
      <vt:lpstr>Calibri Light</vt:lpstr>
      <vt:lpstr>Raleway</vt:lpstr>
      <vt:lpstr>Times New Roman</vt:lpstr>
      <vt:lpstr>Lato</vt:lpstr>
      <vt:lpstr>Arial</vt:lpstr>
      <vt:lpstr>Streamline</vt:lpstr>
      <vt:lpstr>Office Theme</vt:lpstr>
      <vt:lpstr>Introduction to Neural Networks, Backpropagation, and Gradient Descent</vt:lpstr>
      <vt:lpstr>Overview</vt:lpstr>
      <vt:lpstr>ML Training paradigms</vt:lpstr>
      <vt:lpstr>Supervised Learning</vt:lpstr>
      <vt:lpstr>Aim: Learn a function with low “risk”</vt:lpstr>
      <vt:lpstr>Common Approaches</vt:lpstr>
      <vt:lpstr>Artificial vs Biological NNs</vt:lpstr>
      <vt:lpstr>Building a Neural Network From Scratch</vt:lpstr>
      <vt:lpstr>Perceptron</vt:lpstr>
      <vt:lpstr>PowerPoint Presentation</vt:lpstr>
      <vt:lpstr>PowerPoint Presentation</vt:lpstr>
      <vt:lpstr>Multi-layer Perceptron (MLP)</vt:lpstr>
      <vt:lpstr>PowerPoint Presentation</vt:lpstr>
      <vt:lpstr>PowerPoint Presentation</vt:lpstr>
      <vt:lpstr>PowerPoint Presentation</vt:lpstr>
      <vt:lpstr> </vt:lpstr>
      <vt:lpstr> </vt:lpstr>
      <vt:lpstr> </vt:lpstr>
      <vt:lpstr> </vt:lpstr>
      <vt:lpstr> </vt:lpstr>
      <vt:lpstr>PowerPoint Presentation</vt:lpstr>
      <vt:lpstr>Common nonlinear functions</vt:lpstr>
      <vt:lpstr>PowerPoint Presentation</vt:lpstr>
      <vt:lpstr>Universal Approximation Theorem</vt:lpstr>
      <vt:lpstr>Gradient Descent</vt:lpstr>
      <vt:lpstr>PowerPoint Presentation</vt:lpstr>
      <vt:lpstr>Loss functions</vt:lpstr>
      <vt:lpstr>PowerPoint Presentation</vt:lpstr>
      <vt:lpstr>PowerPoint Presentation</vt:lpstr>
      <vt:lpstr>PowerPoint Presentation</vt:lpstr>
      <vt:lpstr>PowerPoint Presentation</vt:lpstr>
      <vt:lpstr>Cross-Entropy Loss for Multi-Class Classification</vt:lpstr>
      <vt:lpstr>PowerPoint Presentation</vt:lpstr>
      <vt:lpstr>Implementing learning: Gradient Descent</vt:lpstr>
      <vt:lpstr>Backprop: Gradient descent</vt:lpstr>
      <vt:lpstr> </vt:lpstr>
      <vt:lpstr> </vt:lpstr>
      <vt:lpstr> </vt:lpstr>
      <vt:lpstr> </vt:lpstr>
      <vt:lpstr> </vt:lpstr>
      <vt:lpstr>Backprop: Efficient NN GD</vt:lpstr>
      <vt:lpstr>Gradient Descent</vt:lpstr>
      <vt:lpstr>Computational Graph Example</vt:lpstr>
      <vt:lpstr>e.g. x = -2, y = 5, z = -4</vt:lpstr>
      <vt:lpstr>e.g. x = -2, y = 5, z = -4</vt:lpstr>
      <vt:lpstr>e.g. x = -2, y = 5, z = -4</vt:lpstr>
      <vt:lpstr>e.g. x = -2, y = 5, z = -4</vt:lpstr>
      <vt:lpstr>e.g. x = -2, y = 5, z = -4</vt:lpstr>
      <vt:lpstr>e.g. x = -2, y = 5, z = -4</vt:lpstr>
      <vt:lpstr>e.g. x = -2, y = 5, z = -4</vt:lpstr>
      <vt:lpstr>e.g. x = -2, y = 5, z = -4</vt:lpstr>
      <vt:lpstr>e.g. x = -2, y = 5, z = -4</vt:lpstr>
      <vt:lpstr>e.g. x = -2, y = 5, z = -4</vt:lpstr>
      <vt:lpstr>e.g. x = -2, y = 5, z = -4</vt:lpstr>
      <vt:lpstr>e.g. x = -2, y = 5, z = -4</vt:lpstr>
      <vt:lpstr>activations</vt:lpstr>
      <vt:lpstr>activations</vt:lpstr>
      <vt:lpstr>activations</vt:lpstr>
      <vt:lpstr>activations</vt:lpstr>
      <vt:lpstr>activations</vt:lpstr>
      <vt:lpstr>activations</vt:lpstr>
      <vt:lpstr>Another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sigmoid function</vt:lpstr>
      <vt:lpstr>sigmoid function</vt:lpstr>
      <vt:lpstr>Patterns in backward flow</vt:lpstr>
      <vt:lpstr>Gradients add up at branches</vt:lpstr>
      <vt:lpstr>PowerPoint Presentation</vt:lpstr>
      <vt:lpstr>Vectorized operations</vt:lpstr>
      <vt:lpstr>Vectorized operations</vt:lpstr>
      <vt:lpstr>Optimizers</vt:lpstr>
      <vt:lpstr>Types of Neural Networks</vt:lpstr>
      <vt:lpstr>Multi-layer Perceptrons</vt:lpstr>
      <vt:lpstr>ALVINN</vt:lpstr>
      <vt:lpstr>PowerPoint Presentation</vt:lpstr>
      <vt:lpstr>PowerPoint Presentation</vt:lpstr>
      <vt:lpstr>NVIDIA PilotNet</vt:lpstr>
      <vt:lpstr>PowerPoint Presentation</vt:lpstr>
      <vt:lpstr>Image Captioning: CNN + RNN</vt:lpstr>
      <vt:lpstr>Graph Neural Network </vt:lpstr>
      <vt:lpstr>Transformer</vt:lpstr>
      <vt:lpstr>PowerPoint Presentation</vt:lpstr>
      <vt:lpstr>Training tips</vt:lpstr>
      <vt:lpstr>Overfitting &amp; Underfitting</vt:lpstr>
      <vt:lpstr>Overfitting &amp; Underfitting</vt:lpstr>
      <vt:lpstr>Validation</vt:lpstr>
      <vt:lpstr>Validation</vt:lpstr>
      <vt:lpstr>k-fold Cross-validation</vt:lpstr>
      <vt:lpstr>k-fold Cross-validation</vt:lpstr>
      <vt:lpstr>k-fold Cross-validation</vt:lpstr>
      <vt:lpstr>k-fold Cross-validation</vt:lpstr>
      <vt:lpstr>k-fold Cross-validation</vt:lpstr>
      <vt:lpstr>k-fold Cross-validation</vt:lpstr>
      <vt:lpstr>k-fold Cross-validation</vt:lpstr>
      <vt:lpstr>Training curves</vt:lpstr>
      <vt:lpstr>Training curves</vt:lpstr>
      <vt:lpstr>Training curves</vt:lpstr>
      <vt:lpstr>Training curves</vt:lpstr>
      <vt:lpstr>Reading training curves</vt:lpstr>
      <vt:lpstr>Reading training curves</vt:lpstr>
      <vt:lpstr>Reading training curves</vt:lpstr>
      <vt:lpstr>Reading training curves</vt:lpstr>
      <vt:lpstr>Weight Regularization</vt:lpstr>
      <vt:lpstr>Parallelization:  Speeding up NNs</vt:lpstr>
      <vt:lpstr>Where NNs thrive</vt:lpstr>
      <vt:lpstr>Frontiers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Zonghua Gu</dc:creator>
  <cp:lastModifiedBy>Zonghua Gu</cp:lastModifiedBy>
  <cp:revision>143</cp:revision>
  <dcterms:modified xsi:type="dcterms:W3CDTF">2026-09-24T00:13:37Z</dcterms:modified>
</cp:coreProperties>
</file>