
<file path=[Content_Types].xml><?xml version="1.0" encoding="utf-8"?>
<Types xmlns="http://schemas.openxmlformats.org/package/2006/content-types">
  <Default Extension="rels" ContentType="application/vnd.openxmlformats-package.relationships+xml"/>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4"/>
  </p:notesMasterIdLst>
  <p:handoutMasterIdLst>
    <p:handoutMasterId r:id="rId25"/>
  </p:handout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Lst>
  <p:sldSz cx="12192000" cy="6858000"/>
  <p:notesSz cx="9601200" cy="7315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1pPr>
    <a:lvl2pPr marL="4572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2pPr>
    <a:lvl3pPr marL="9144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3pPr>
    <a:lvl4pPr marL="13716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4pPr>
    <a:lvl5pPr marL="1828800" algn="l" rtl="0" eaLnBrk="0" fontAlgn="base" hangingPunct="0">
      <a:spcBef>
        <a:spcPct val="0"/>
      </a:spcBef>
      <a:spcAft>
        <a:spcPct val="0"/>
      </a:spcAft>
      <a:defRPr b="1" kern="1200">
        <a:solidFill>
          <a:schemeClr val="tx1"/>
        </a:solidFill>
        <a:latin typeface="Comic Sans MS" charset="0"/>
        <a:ea typeface="ＭＳ Ｐゴシック" charset="0"/>
        <a:cs typeface="ＭＳ Ｐゴシック" charset="0"/>
      </a:defRPr>
    </a:lvl5pPr>
    <a:lvl6pPr marL="2286000" algn="l" defTabSz="457200" rtl="0" eaLnBrk="1" latinLnBrk="0" hangingPunct="1">
      <a:defRPr b="1" kern="1200">
        <a:solidFill>
          <a:schemeClr val="tx1"/>
        </a:solidFill>
        <a:latin typeface="Comic Sans MS" charset="0"/>
        <a:ea typeface="ＭＳ Ｐゴシック" charset="0"/>
        <a:cs typeface="ＭＳ Ｐゴシック" charset="0"/>
      </a:defRPr>
    </a:lvl6pPr>
    <a:lvl7pPr marL="2743200" algn="l" defTabSz="457200" rtl="0" eaLnBrk="1" latinLnBrk="0" hangingPunct="1">
      <a:defRPr b="1" kern="1200">
        <a:solidFill>
          <a:schemeClr val="tx1"/>
        </a:solidFill>
        <a:latin typeface="Comic Sans MS" charset="0"/>
        <a:ea typeface="ＭＳ Ｐゴシック" charset="0"/>
        <a:cs typeface="ＭＳ Ｐゴシック" charset="0"/>
      </a:defRPr>
    </a:lvl7pPr>
    <a:lvl8pPr marL="3200400" algn="l" defTabSz="457200" rtl="0" eaLnBrk="1" latinLnBrk="0" hangingPunct="1">
      <a:defRPr b="1" kern="1200">
        <a:solidFill>
          <a:schemeClr val="tx1"/>
        </a:solidFill>
        <a:latin typeface="Comic Sans MS" charset="0"/>
        <a:ea typeface="ＭＳ Ｐゴシック" charset="0"/>
        <a:cs typeface="ＭＳ Ｐゴシック" charset="0"/>
      </a:defRPr>
    </a:lvl8pPr>
    <a:lvl9pPr marL="3657600" algn="l" defTabSz="457200" rtl="0" eaLnBrk="1" latinLnBrk="0" hangingPunct="1">
      <a:defRPr b="1" kern="1200">
        <a:solidFill>
          <a:schemeClr val="tx1"/>
        </a:solidFill>
        <a:latin typeface="Comic Sans MS"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AA"/>
    <a:srgbClr val="FF0000"/>
    <a:srgbClr val="2A40E2"/>
    <a:srgbClr val="BCFFBC"/>
    <a:srgbClr val="F430AB"/>
    <a:srgbClr val="A18623"/>
    <a:srgbClr val="9E7800"/>
    <a:srgbClr val="C49500"/>
    <a:srgbClr val="E6E703"/>
    <a:srgbClr val="72AAA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F134B6-D37D-4D2B-9A35-B8F225AC66B4}" v="3" dt="2025-10-17T01:22:21.469"/>
  </p1510:revLst>
</p1510:revInfo>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91" autoAdjust="0"/>
    <p:restoredTop sz="82745" autoAdjust="0"/>
  </p:normalViewPr>
  <p:slideViewPr>
    <p:cSldViewPr>
      <p:cViewPr varScale="1">
        <p:scale>
          <a:sx n="68" d="100"/>
          <a:sy n="68" d="100"/>
        </p:scale>
        <p:origin x="437" y="6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4805"/>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30" Type="http://schemas.microsoft.com/office/2016/11/relationships/changesInfo" Target="changesInfos/changesInfo1.xml"/><Relationship Id="rId31"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nghua Gu" userId="9a7e1853e1951ef5" providerId="LiveId" clId="{CF1FAA12-072C-4ED5-BA76-0FFFAEFDB88A}"/>
    <pc:docChg chg="custSel modSld">
      <pc:chgData name="Zonghua Gu" userId="9a7e1853e1951ef5" providerId="LiveId" clId="{CF1FAA12-072C-4ED5-BA76-0FFFAEFDB88A}" dt="2025-10-17T01:22:23.049" v="46" actId="20577"/>
      <pc:docMkLst>
        <pc:docMk/>
      </pc:docMkLst>
      <pc:sldChg chg="modSp mod">
        <pc:chgData name="Zonghua Gu" userId="9a7e1853e1951ef5" providerId="LiveId" clId="{CF1FAA12-072C-4ED5-BA76-0FFFAEFDB88A}" dt="2025-09-26T00:33:07.077" v="1" actId="20577"/>
        <pc:sldMkLst>
          <pc:docMk/>
          <pc:sldMk cId="3198402123" sldId="381"/>
        </pc:sldMkLst>
        <pc:spChg chg="mod">
          <ac:chgData name="Zonghua Gu" userId="9a7e1853e1951ef5" providerId="LiveId" clId="{CF1FAA12-072C-4ED5-BA76-0FFFAEFDB88A}" dt="2025-09-26T00:33:07.077" v="1" actId="20577"/>
          <ac:spMkLst>
            <pc:docMk/>
            <pc:sldMk cId="3198402123" sldId="381"/>
            <ac:spMk id="22" creationId="{E6AF71B3-F5D1-B2DE-B835-5C8208F44553}"/>
          </ac:spMkLst>
        </pc:spChg>
      </pc:sldChg>
      <pc:sldChg chg="modSp mod">
        <pc:chgData name="Zonghua Gu" userId="9a7e1853e1951ef5" providerId="LiveId" clId="{CF1FAA12-072C-4ED5-BA76-0FFFAEFDB88A}" dt="2025-10-17T01:20:09.875" v="29" actId="20577"/>
        <pc:sldMkLst>
          <pc:docMk/>
          <pc:sldMk cId="3823801097" sldId="420"/>
        </pc:sldMkLst>
        <pc:spChg chg="mod">
          <ac:chgData name="Zonghua Gu" userId="9a7e1853e1951ef5" providerId="LiveId" clId="{CF1FAA12-072C-4ED5-BA76-0FFFAEFDB88A}" dt="2025-10-17T01:20:09.875" v="29" actId="20577"/>
          <ac:spMkLst>
            <pc:docMk/>
            <pc:sldMk cId="3823801097" sldId="420"/>
            <ac:spMk id="7" creationId="{8BDE5981-C58E-1D2C-A988-FFF28496CD9B}"/>
          </ac:spMkLst>
        </pc:spChg>
      </pc:sldChg>
      <pc:sldChg chg="modSp mod">
        <pc:chgData name="Zonghua Gu" userId="9a7e1853e1951ef5" providerId="LiveId" clId="{CF1FAA12-072C-4ED5-BA76-0FFFAEFDB88A}" dt="2025-10-17T01:21:42.124" v="41" actId="20577"/>
        <pc:sldMkLst>
          <pc:docMk/>
          <pc:sldMk cId="937329881" sldId="1384"/>
        </pc:sldMkLst>
        <pc:spChg chg="mod">
          <ac:chgData name="Zonghua Gu" userId="9a7e1853e1951ef5" providerId="LiveId" clId="{CF1FAA12-072C-4ED5-BA76-0FFFAEFDB88A}" dt="2025-10-17T01:21:42.124" v="41" actId="20577"/>
          <ac:spMkLst>
            <pc:docMk/>
            <pc:sldMk cId="937329881" sldId="1384"/>
            <ac:spMk id="3" creationId="{C96CE106-EFF2-89A6-A94C-94BA0CA70C60}"/>
          </ac:spMkLst>
        </pc:spChg>
      </pc:sldChg>
      <pc:sldChg chg="modSp mod">
        <pc:chgData name="Zonghua Gu" userId="9a7e1853e1951ef5" providerId="LiveId" clId="{CF1FAA12-072C-4ED5-BA76-0FFFAEFDB88A}" dt="2025-10-17T01:22:04.667" v="43" actId="20577"/>
        <pc:sldMkLst>
          <pc:docMk/>
          <pc:sldMk cId="210011671" sldId="1386"/>
        </pc:sldMkLst>
        <pc:spChg chg="mod">
          <ac:chgData name="Zonghua Gu" userId="9a7e1853e1951ef5" providerId="LiveId" clId="{CF1FAA12-072C-4ED5-BA76-0FFFAEFDB88A}" dt="2025-10-17T01:22:04.667" v="43" actId="20577"/>
          <ac:spMkLst>
            <pc:docMk/>
            <pc:sldMk cId="210011671" sldId="1386"/>
            <ac:spMk id="3" creationId="{2C890D62-C0BE-DA6D-366C-8F725FB1BCE9}"/>
          </ac:spMkLst>
        </pc:spChg>
      </pc:sldChg>
      <pc:sldChg chg="modSp mod">
        <pc:chgData name="Zonghua Gu" userId="9a7e1853e1951ef5" providerId="LiveId" clId="{CF1FAA12-072C-4ED5-BA76-0FFFAEFDB88A}" dt="2025-10-17T01:22:23.049" v="46" actId="20577"/>
        <pc:sldMkLst>
          <pc:docMk/>
          <pc:sldMk cId="2996913365" sldId="1388"/>
        </pc:sldMkLst>
        <pc:spChg chg="mod">
          <ac:chgData name="Zonghua Gu" userId="9a7e1853e1951ef5" providerId="LiveId" clId="{CF1FAA12-072C-4ED5-BA76-0FFFAEFDB88A}" dt="2025-10-17T01:22:23.049" v="46" actId="20577"/>
          <ac:spMkLst>
            <pc:docMk/>
            <pc:sldMk cId="2996913365" sldId="1388"/>
            <ac:spMk id="3" creationId="{E9304C07-65AC-81BF-04CE-B8BAC4C0342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4387622" y="6956427"/>
            <a:ext cx="827553" cy="27492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68" tIns="46975" rIns="92268" bIns="46975">
            <a:spAutoFit/>
          </a:bodyPr>
          <a:lstStyle/>
          <a:p>
            <a:pPr algn="ctr" defTabSz="917113">
              <a:lnSpc>
                <a:spcPct val="90000"/>
              </a:lnSpc>
            </a:pPr>
            <a:r>
              <a:rPr lang="en-US" sz="1300" b="0">
                <a:latin typeface="Gill Sans Light" charset="0"/>
                <a:cs typeface="Gill Sans Light" charset="0"/>
              </a:rPr>
              <a:t>Page </a:t>
            </a:r>
            <a:fld id="{073744B8-EF17-EB47-B355-93F8159194C2}" type="slidenum">
              <a:rPr lang="en-US" sz="1300" b="0">
                <a:latin typeface="Gill Sans Light" charset="0"/>
                <a:cs typeface="Gill Sans Light" charset="0"/>
              </a:rPr>
              <a:pPr algn="ctr" defTabSz="917113">
                <a:lnSpc>
                  <a:spcPct val="90000"/>
                </a:lnSpc>
              </a:pPr>
              <a:t>‹#›</a:t>
            </a:fld>
            <a:endParaRPr lang="en-US" sz="1300" b="0">
              <a:latin typeface="Gill Sans Light" charset="0"/>
              <a:cs typeface="Gill Sans Light" charset="0"/>
            </a:endParaRPr>
          </a:p>
        </p:txBody>
      </p:sp>
    </p:spTree>
    <p:extLst>
      <p:ext uri="{BB962C8B-B14F-4D97-AF65-F5344CB8AC3E}">
        <p14:creationId xmlns:p14="http://schemas.microsoft.com/office/powerpoint/2010/main" val="717444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4373194" y="6956427"/>
            <a:ext cx="856407" cy="27492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268" tIns="46975" rIns="92268" bIns="46975">
            <a:spAutoFit/>
          </a:bodyPr>
          <a:lstStyle/>
          <a:p>
            <a:pPr algn="ctr" defTabSz="917113">
              <a:lnSpc>
                <a:spcPct val="90000"/>
              </a:lnSpc>
            </a:pPr>
            <a:r>
              <a:rPr lang="en-US" sz="1300" b="0"/>
              <a:t>Page </a:t>
            </a:r>
            <a:fld id="{6D259941-7246-4245-A40C-55C6F952DF9E}" type="slidenum">
              <a:rPr lang="en-US" sz="1300" b="0"/>
              <a:pPr algn="ctr" defTabSz="917113">
                <a:lnSpc>
                  <a:spcPct val="90000"/>
                </a:lnSpc>
              </a:pPr>
              <a:t>‹#›</a:t>
            </a:fld>
            <a:endParaRPr lang="en-US" sz="1300" b="0"/>
          </a:p>
        </p:txBody>
      </p:sp>
      <p:sp>
        <p:nvSpPr>
          <p:cNvPr id="65539" name="Rectangle 3"/>
          <p:cNvSpPr>
            <a:spLocks noGrp="1" noRot="1" noChangeAspect="1" noChangeArrowheads="1" noTextEdit="1"/>
          </p:cNvSpPr>
          <p:nvPr>
            <p:ph type="sldImg" idx="2"/>
          </p:nvPr>
        </p:nvSpPr>
        <p:spPr bwMode="auto">
          <a:xfrm>
            <a:off x="2362200" y="547688"/>
            <a:ext cx="4876800" cy="2744787"/>
          </a:xfrm>
          <a:prstGeom prst="rect">
            <a:avLst/>
          </a:prstGeom>
          <a:noFill/>
          <a:ln w="12700">
            <a:solidFill>
              <a:schemeClr val="tx1"/>
            </a:solidFill>
            <a:miter lim="800000"/>
            <a:headEnd/>
            <a:tailEnd/>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052" name="Rectangle 4"/>
          <p:cNvSpPr>
            <a:spLocks noGrp="1" noChangeArrowheads="1"/>
          </p:cNvSpPr>
          <p:nvPr>
            <p:ph type="body" sz="quarter" idx="3"/>
          </p:nvPr>
        </p:nvSpPr>
        <p:spPr bwMode="auto">
          <a:xfrm>
            <a:off x="1281115" y="3475043"/>
            <a:ext cx="7038975" cy="32924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5622" tIns="46975" rIns="95622" bIns="46975"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885107729"/>
      </p:ext>
    </p:extLst>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ＭＳ Ｐゴシック" charset="0"/>
      </a:defRPr>
    </a:lvl1pPr>
    <a:lvl2pPr marL="4572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2pPr>
    <a:lvl3pPr marL="9144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3pPr>
    <a:lvl4pPr marL="13716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4pPr>
    <a:lvl5pPr marL="1828800" algn="l" rtl="0" eaLnBrk="0" fontAlgn="base" hangingPunct="0">
      <a:lnSpc>
        <a:spcPct val="90000"/>
      </a:lnSpc>
      <a:spcBef>
        <a:spcPct val="40000"/>
      </a:spcBef>
      <a:spcAft>
        <a:spcPct val="0"/>
      </a:spcAft>
      <a:defRPr sz="1200" kern="1200">
        <a:solidFill>
          <a:schemeClr val="tx1"/>
        </a:solidFill>
        <a:latin typeface="Comic Sans MS" pitchFamily="66"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p:nvPr>
        </p:nvSpPr>
        <p:spPr>
          <a:xfrm>
            <a:off x="914400" y="2130426"/>
            <a:ext cx="10363200" cy="1470025"/>
          </a:xfrm>
        </p:spPr>
        <p:txBody>
          <a:bodyPr/>
          <a:lstStyle>
            <a:lvl1pPr>
              <a:defRPr sz="3600"/>
            </a:lvl1pPr>
          </a:lstStyle>
          <a:p>
            <a:pPr lvl="0"/>
            <a:r>
              <a:rPr lang="en-US" noProof="0"/>
              <a:t>Click to edit Master title style</a:t>
            </a:r>
          </a:p>
        </p:txBody>
      </p:sp>
      <p:sp>
        <p:nvSpPr>
          <p:cNvPr id="128003" name="Rectangle 3"/>
          <p:cNvSpPr>
            <a:spLocks noGrp="1" noChangeArrowheads="1"/>
          </p:cNvSpPr>
          <p:nvPr>
            <p:ph type="subTitle" idx="1"/>
          </p:nvPr>
        </p:nvSpPr>
        <p:spPr>
          <a:xfrm>
            <a:off x="1828800" y="3886200"/>
            <a:ext cx="85344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03006919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atin typeface="Gill Sans" charset="0"/>
                <a:ea typeface="Gill Sans" charset="0"/>
                <a:cs typeface="Gill Sans"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sz="2800" b="0" i="0">
                <a:latin typeface="Gill Sans" panose="020B0502020104020203"/>
                <a:ea typeface="Gill Sans" panose="020B0502020104020203"/>
                <a:cs typeface="Gill Sans" panose="020B0502020104020203"/>
              </a:defRPr>
            </a:lvl1pPr>
            <a:lvl2pPr>
              <a:defRPr sz="2400" b="0" i="0">
                <a:latin typeface="Gill Sans" panose="020B0502020104020203"/>
                <a:ea typeface="Gill Sans" panose="020B0502020104020203"/>
                <a:cs typeface="Gill Sans" panose="020B0502020104020203"/>
              </a:defRPr>
            </a:lvl2pPr>
            <a:lvl3pPr>
              <a:defRPr sz="2400" b="0" i="0">
                <a:latin typeface="Gill Sans" panose="020B0502020104020203"/>
                <a:ea typeface="Gill Sans" panose="020B0502020104020203"/>
                <a:cs typeface="Gill Sans" panose="020B0502020104020203"/>
              </a:defRPr>
            </a:lvl3pPr>
            <a:lvl4pPr>
              <a:defRPr sz="2400" b="0" i="0">
                <a:latin typeface="Gill Sans" panose="020B0502020104020203"/>
                <a:ea typeface="Gill Sans" panose="020B0502020104020203"/>
                <a:cs typeface="Gill Sans" panose="020B0502020104020203"/>
              </a:defRPr>
            </a:lvl4pPr>
            <a:lvl5pPr>
              <a:defRPr sz="2400" b="0" i="0">
                <a:latin typeface="Gill Sans" panose="020B0502020104020203"/>
                <a:ea typeface="Gill Sans" panose="020B0502020104020203"/>
                <a:cs typeface="Gill Sans" panose="020B0502020104020203"/>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218968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545881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236857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304875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6387832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7646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9463132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5009511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21120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152400"/>
            <a:ext cx="26416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152400"/>
            <a:ext cx="7721600" cy="5867400"/>
          </a:xfrm>
        </p:spPr>
        <p:txBody>
          <a:bodyPr vert="eaVe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2919027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20800" y="152400"/>
            <a:ext cx="9550400" cy="533400"/>
          </a:xfrm>
        </p:spPr>
        <p:txBody>
          <a:bodyPr/>
          <a:lstStyle/>
          <a:p>
            <a:r>
              <a:rPr lang="en-US"/>
              <a:t>Click to edit Master title style</a:t>
            </a:r>
          </a:p>
        </p:txBody>
      </p:sp>
      <p:sp>
        <p:nvSpPr>
          <p:cNvPr id="3" name="Text Placeholder 2"/>
          <p:cNvSpPr>
            <a:spLocks noGrp="1"/>
          </p:cNvSpPr>
          <p:nvPr>
            <p:ph type="body" sz="half" idx="1"/>
          </p:nvPr>
        </p:nvSpPr>
        <p:spPr>
          <a:xfrm>
            <a:off x="8128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181600" cy="51054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1692831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533400"/>
            <a:ext cx="10972800" cy="1143000"/>
          </a:xfrm>
        </p:spPr>
        <p:txBody>
          <a:bodyPr/>
          <a:lstStyle/>
          <a:p>
            <a:r>
              <a:rPr lang="en-US"/>
              <a:t>Click to edit Master title style</a:t>
            </a:r>
            <a:endParaRPr lang="en-CA"/>
          </a:p>
        </p:txBody>
      </p:sp>
      <p:sp>
        <p:nvSpPr>
          <p:cNvPr id="3" name="Content Placeholder 2"/>
          <p:cNvSpPr>
            <a:spLocks noGrp="1"/>
          </p:cNvSpPr>
          <p:nvPr>
            <p:ph sz="quarter" idx="1"/>
          </p:nvPr>
        </p:nvSpPr>
        <p:spPr>
          <a:xfrm>
            <a:off x="609600" y="1917701"/>
            <a:ext cx="54356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quarter" idx="2"/>
          </p:nvPr>
        </p:nvSpPr>
        <p:spPr>
          <a:xfrm>
            <a:off x="6248400" y="1917701"/>
            <a:ext cx="5435600" cy="20748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Content Placeholder 4"/>
          <p:cNvSpPr>
            <a:spLocks noGrp="1"/>
          </p:cNvSpPr>
          <p:nvPr>
            <p:ph sz="quarter" idx="3"/>
          </p:nvPr>
        </p:nvSpPr>
        <p:spPr>
          <a:xfrm>
            <a:off x="609600" y="4144963"/>
            <a:ext cx="54356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Content Placeholder 5"/>
          <p:cNvSpPr>
            <a:spLocks noGrp="1"/>
          </p:cNvSpPr>
          <p:nvPr>
            <p:ph sz="quarter" idx="4"/>
          </p:nvPr>
        </p:nvSpPr>
        <p:spPr>
          <a:xfrm>
            <a:off x="6248400" y="4144963"/>
            <a:ext cx="5435600" cy="20748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Rectangle 6"/>
          <p:cNvSpPr>
            <a:spLocks noGrp="1" noChangeArrowheads="1"/>
          </p:cNvSpPr>
          <p:nvPr>
            <p:ph type="sldNum" sz="quarter" idx="10"/>
          </p:nvPr>
        </p:nvSpPr>
        <p:spPr bwMode="auto">
          <a:xfrm>
            <a:off x="9042400" y="6364288"/>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Arial" charset="0"/>
                <a:ea typeface="宋体" charset="-122"/>
              </a:defRPr>
            </a:lvl1pPr>
          </a:lstStyle>
          <a:p>
            <a:pPr>
              <a:defRPr/>
            </a:pPr>
            <a:fld id="{827A0A33-D1BC-4593-884F-3C34146062BE}" type="slidenum">
              <a:rPr lang="en-US" altLang="zh-CN"/>
              <a:pPr>
                <a:defRPr/>
              </a:pPr>
              <a:t>‹#›</a:t>
            </a:fld>
            <a:endParaRPr lang="en-US" altLang="zh-CN"/>
          </a:p>
        </p:txBody>
      </p:sp>
      <p:sp>
        <p:nvSpPr>
          <p:cNvPr id="10" name="Rectangle 4"/>
          <p:cNvSpPr>
            <a:spLocks noGrp="1" noChangeArrowheads="1"/>
          </p:cNvSpPr>
          <p:nvPr>
            <p:ph type="dt" sz="half" idx="11"/>
          </p:nvPr>
        </p:nvSpPr>
        <p:spPr>
          <a:xfrm>
            <a:off x="609600" y="6364288"/>
            <a:ext cx="5852584" cy="457200"/>
          </a:xfrm>
          <a:prstGeom prst="rect">
            <a:avLst/>
          </a:prstGeom>
          <a:ln/>
        </p:spPr>
        <p:txBody>
          <a:bodyPr/>
          <a:lstStyle>
            <a:lvl1pPr>
              <a:defRPr/>
            </a:lvl1pPr>
          </a:lstStyle>
          <a:p>
            <a:pPr>
              <a:defRPr/>
            </a:pPr>
            <a:r>
              <a:rPr lang="en-US"/>
              <a:t> © </a:t>
            </a:r>
            <a:r>
              <a:rPr lang="en-US" err="1"/>
              <a:t>Zonghua</a:t>
            </a:r>
            <a:r>
              <a:rPr lang="en-US"/>
              <a:t> </a:t>
            </a:r>
            <a:r>
              <a:rPr lang="en-US" err="1"/>
              <a:t>Gu</a:t>
            </a:r>
            <a:r>
              <a:rPr lang="en-US"/>
              <a:t>, CMPT 300, Fall 2011 </a:t>
            </a:r>
          </a:p>
        </p:txBody>
      </p:sp>
    </p:spTree>
    <p:extLst>
      <p:ext uri="{BB962C8B-B14F-4D97-AF65-F5344CB8AC3E}">
        <p14:creationId xmlns:p14="http://schemas.microsoft.com/office/powerpoint/2010/main" val="391295388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320800" y="152400"/>
            <a:ext cx="9550400" cy="533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ctr" anchorCtr="0" compatLnSpc="1">
            <a:prstTxWarp prst="textNoShape">
              <a:avLst/>
            </a:prstTxWarp>
          </a:bodyPr>
          <a:lstStyle/>
          <a:p>
            <a:pPr lvl="0"/>
            <a:r>
              <a:rPr lang="en-US" altLang="en-US"/>
              <a:t>Slide Title</a:t>
            </a:r>
          </a:p>
        </p:txBody>
      </p:sp>
      <p:sp>
        <p:nvSpPr>
          <p:cNvPr id="1027" name="Rectangle 3"/>
          <p:cNvSpPr>
            <a:spLocks noGrp="1" noChangeArrowheads="1"/>
          </p:cNvSpPr>
          <p:nvPr>
            <p:ph type="body" idx="1"/>
          </p:nvPr>
        </p:nvSpPr>
        <p:spPr bwMode="auto">
          <a:xfrm>
            <a:off x="812800" y="914400"/>
            <a:ext cx="10566400" cy="51054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pattFill prst="narHorz">
                  <a:fgClr>
                    <a:schemeClr val="tx1"/>
                  </a:fgClr>
                  <a:bgClr>
                    <a:schemeClr val="bg1"/>
                  </a:bgClr>
                </a:patt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0478" tIns="44445" rIns="90478" bIns="44445" numCol="1" anchor="t" anchorCtr="0" compatLnSpc="1">
            <a:prstTxWarp prst="textNoShape">
              <a:avLst/>
            </a:prstTxWarp>
          </a:bodyPr>
          <a:lstStyle/>
          <a:p>
            <a:pPr lvl="0"/>
            <a:r>
              <a:rPr lang="en-US" altLang="en-US" dirty="0"/>
              <a:t>Body Text</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30" name="Line 6"/>
          <p:cNvSpPr>
            <a:spLocks noChangeShapeType="1"/>
          </p:cNvSpPr>
          <p:nvPr userDrawn="1"/>
        </p:nvSpPr>
        <p:spPr bwMode="auto">
          <a:xfrm>
            <a:off x="1320800" y="685800"/>
            <a:ext cx="9550400" cy="0"/>
          </a:xfrm>
          <a:prstGeom prst="line">
            <a:avLst/>
          </a:prstGeom>
          <a:noFill/>
          <a:ln w="38100" cmpd="dbl">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defRPr/>
            </a:pPr>
            <a:endParaRPr lang="en-US">
              <a:ea typeface="Arial" charset="0"/>
              <a:cs typeface="Arial" charset="0"/>
            </a:endParaRPr>
          </a:p>
        </p:txBody>
      </p:sp>
      <p:sp>
        <p:nvSpPr>
          <p:cNvPr id="2" name="Plassholder for lysbildenummer 5">
            <a:extLst>
              <a:ext uri="{FF2B5EF4-FFF2-40B4-BE49-F238E27FC236}">
                <a16:creationId xmlns:a16="http://schemas.microsoft.com/office/drawing/2014/main" id="{C1122AA0-51BA-FB92-7E72-DEDEC17FA8AB}"/>
              </a:ext>
            </a:extLst>
          </p:cNvPr>
          <p:cNvSpPr txBox="1">
            <a:spLocks/>
          </p:cNvSpPr>
          <p:nvPr userDrawn="1"/>
        </p:nvSpPr>
        <p:spPr>
          <a:xfrm>
            <a:off x="11734800" y="6492875"/>
            <a:ext cx="456108" cy="365125"/>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400" b="0" i="0" smtClean="0">
                <a:solidFill>
                  <a:schemeClr val="tx1"/>
                </a:solidFill>
                <a:latin typeface="Arial"/>
                <a:cs typeface="Arial"/>
              </a:rPr>
              <a:pPr algn="ctr"/>
              <a:t>‹#›</a:t>
            </a:fld>
            <a:endParaRPr lang="nb-NO" sz="1400" b="0" i="0" dirty="0">
              <a:solidFill>
                <a:schemeClr val="tx1"/>
              </a:solidFill>
              <a:latin typeface="Arial"/>
              <a:cs typeface="Arial"/>
            </a:endParaRPr>
          </a:p>
        </p:txBody>
      </p:sp>
    </p:spTree>
  </p:cSld>
  <p:clrMap bg1="lt1" tx1="dk1" bg2="lt2" tx2="dk2" accent1="accent1" accent2="accent2" accent3="accent3" accent4="accent4" accent5="accent5" accent6="accent6" hlink="hlink" folHlink="folHlink"/>
  <p:sldLayoutIdLst>
    <p:sldLayoutId id="2147483738"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9" r:id="rId13"/>
  </p:sldLayoutIdLst>
  <p:transition/>
  <p:txStyles>
    <p:titleStyle>
      <a:lvl1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1pPr>
      <a:lvl2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2pPr>
      <a:lvl3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3pPr>
      <a:lvl4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4pPr>
      <a:lvl5pPr algn="ctr" rtl="0" eaLnBrk="0" fontAlgn="base" hangingPunct="0">
        <a:lnSpc>
          <a:spcPct val="90000"/>
        </a:lnSpc>
        <a:spcBef>
          <a:spcPct val="0"/>
        </a:spcBef>
        <a:spcAft>
          <a:spcPct val="0"/>
        </a:spcAft>
        <a:defRPr sz="3200">
          <a:solidFill>
            <a:srgbClr val="2A40E2"/>
          </a:solidFill>
          <a:latin typeface="Gill Sans" charset="0"/>
          <a:ea typeface="ＭＳ Ｐゴシック" charset="0"/>
          <a:cs typeface="Gill Sans" charset="0"/>
        </a:defRPr>
      </a:lvl5pPr>
      <a:lvl6pPr marL="457200" algn="ctr" rtl="0" eaLnBrk="0" fontAlgn="base" hangingPunct="0">
        <a:lnSpc>
          <a:spcPct val="90000"/>
        </a:lnSpc>
        <a:spcBef>
          <a:spcPct val="0"/>
        </a:spcBef>
        <a:spcAft>
          <a:spcPct val="0"/>
        </a:spcAft>
        <a:defRPr sz="2400" b="1">
          <a:solidFill>
            <a:srgbClr val="2A40E2"/>
          </a:solidFill>
          <a:latin typeface="Comic Sans MS" pitchFamily="66" charset="0"/>
        </a:defRPr>
      </a:lvl6pPr>
      <a:lvl7pPr marL="914400" algn="ctr" rtl="0" eaLnBrk="0" fontAlgn="base" hangingPunct="0">
        <a:lnSpc>
          <a:spcPct val="90000"/>
        </a:lnSpc>
        <a:spcBef>
          <a:spcPct val="0"/>
        </a:spcBef>
        <a:spcAft>
          <a:spcPct val="0"/>
        </a:spcAft>
        <a:defRPr sz="2400" b="1">
          <a:solidFill>
            <a:srgbClr val="2A40E2"/>
          </a:solidFill>
          <a:latin typeface="Comic Sans MS" pitchFamily="66" charset="0"/>
        </a:defRPr>
      </a:lvl7pPr>
      <a:lvl8pPr marL="1371600" algn="ctr" rtl="0" eaLnBrk="0" fontAlgn="base" hangingPunct="0">
        <a:lnSpc>
          <a:spcPct val="90000"/>
        </a:lnSpc>
        <a:spcBef>
          <a:spcPct val="0"/>
        </a:spcBef>
        <a:spcAft>
          <a:spcPct val="0"/>
        </a:spcAft>
        <a:defRPr sz="2400" b="1">
          <a:solidFill>
            <a:srgbClr val="2A40E2"/>
          </a:solidFill>
          <a:latin typeface="Comic Sans MS" pitchFamily="66" charset="0"/>
        </a:defRPr>
      </a:lvl8pPr>
      <a:lvl9pPr marL="1828800" algn="ctr" rtl="0" eaLnBrk="0" fontAlgn="base" hangingPunct="0">
        <a:lnSpc>
          <a:spcPct val="90000"/>
        </a:lnSpc>
        <a:spcBef>
          <a:spcPct val="0"/>
        </a:spcBef>
        <a:spcAft>
          <a:spcPct val="0"/>
        </a:spcAft>
        <a:defRPr sz="2400" b="1">
          <a:solidFill>
            <a:srgbClr val="2A40E2"/>
          </a:solidFill>
          <a:latin typeface="Comic Sans MS" pitchFamily="66" charset="0"/>
        </a:defRPr>
      </a:lvl9pPr>
    </p:titleStyle>
    <p:bodyStyle>
      <a:lvl1pPr marL="285750" indent="-285750" algn="l" rtl="0" eaLnBrk="0" fontAlgn="base" hangingPunct="0">
        <a:lnSpc>
          <a:spcPct val="90000"/>
        </a:lnSpc>
        <a:spcBef>
          <a:spcPct val="30000"/>
        </a:spcBef>
        <a:spcAft>
          <a:spcPct val="0"/>
        </a:spcAft>
        <a:buSzPct val="100000"/>
        <a:buChar char="•"/>
        <a:defRPr sz="2400">
          <a:solidFill>
            <a:schemeClr val="tx1"/>
          </a:solidFill>
          <a:latin typeface="Gill Sans" charset="0"/>
          <a:ea typeface="ＭＳ Ｐゴシック" charset="0"/>
          <a:cs typeface="Gill Sans" charset="0"/>
        </a:defRPr>
      </a:lvl1pPr>
      <a:lvl2pPr marL="685800" indent="-228600" algn="l" rtl="0" eaLnBrk="0" fontAlgn="base" hangingPunct="0">
        <a:lnSpc>
          <a:spcPct val="90000"/>
        </a:lnSpc>
        <a:spcBef>
          <a:spcPct val="30000"/>
        </a:spcBef>
        <a:spcAft>
          <a:spcPct val="0"/>
        </a:spcAft>
        <a:buSzPct val="100000"/>
        <a:buChar char="–"/>
        <a:defRPr sz="2200">
          <a:solidFill>
            <a:schemeClr val="tx1"/>
          </a:solidFill>
          <a:latin typeface="Gill Sans" charset="0"/>
          <a:ea typeface="Gill Sans" charset="0"/>
          <a:cs typeface="Gill Sans" charset="0"/>
        </a:defRPr>
      </a:lvl2pPr>
      <a:lvl3pPr marL="1143000" indent="-22860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3pPr>
      <a:lvl4pPr marL="15430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4pPr>
      <a:lvl5pPr marL="2000250" indent="-171450" algn="l" rtl="0" eaLnBrk="0" fontAlgn="base" hangingPunct="0">
        <a:lnSpc>
          <a:spcPct val="90000"/>
        </a:lnSpc>
        <a:spcBef>
          <a:spcPct val="30000"/>
        </a:spcBef>
        <a:spcAft>
          <a:spcPct val="0"/>
        </a:spcAft>
        <a:buSzPct val="100000"/>
        <a:buChar char="–"/>
        <a:defRPr sz="2000">
          <a:solidFill>
            <a:schemeClr val="tx1"/>
          </a:solidFill>
          <a:latin typeface="Gill Sans" charset="0"/>
          <a:ea typeface="Gill Sans" charset="0"/>
          <a:cs typeface="Gill Sans" charset="0"/>
        </a:defRPr>
      </a:lvl5pPr>
      <a:lvl6pPr marL="2457450" indent="-171450" algn="l" rtl="0" eaLnBrk="0" fontAlgn="base" hangingPunct="0">
        <a:lnSpc>
          <a:spcPct val="90000"/>
        </a:lnSpc>
        <a:spcBef>
          <a:spcPct val="30000"/>
        </a:spcBef>
        <a:spcAft>
          <a:spcPct val="0"/>
        </a:spcAft>
        <a:buSzPct val="100000"/>
        <a:buChar char="–"/>
        <a:defRPr sz="20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20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20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a:xfrm>
            <a:off x="838200" y="1295400"/>
            <a:ext cx="10439400" cy="2057400"/>
          </a:xfrm>
        </p:spPr>
        <p:txBody>
          <a:bodyPr/>
          <a:lstStyle/>
          <a:p>
            <a:r>
              <a:rPr sz="3000"/>
              <a:t>CSC 144V: Autonomous Vehicles</a:t>
            </a:r>
            <a:br>
              <a:rPr sz="3000"/>
            </a:br>
            <a:r>
              <a:rPr sz="3000"/>
              <a:t>Lecture 9.2</a:t>
            </a:r>
            <a:br>
              <a:rPr sz="3000"/>
            </a:br>
            <a:br>
              <a:rPr sz="3000"/>
            </a:br>
            <a:br>
              <a:rPr sz="3000"/>
            </a:br>
            <a:r>
              <a:rPr sz="3000"/>
              <a:t>Modern SLAM for AD Exercises Solution</a:t>
            </a:r>
          </a:p>
        </p:txBody>
      </p:sp>
      <p:sp>
        <p:nvSpPr>
          <p:cNvPr id="3" name="Subtitle 2"/>
          <p:cNvSpPr>
            <a:spLocks noGrp="1"/>
          </p:cNvSpPr>
          <p:nvPr>
            <p:ph type="subTitle" idx="1"/>
          </p:nvPr>
        </p:nvSpPr>
        <p:spPr>
          <a:xfrm>
            <a:off x="2133600" y="4191000"/>
            <a:ext cx="8001000" cy="1447800"/>
          </a:xfrm>
        </p:spPr>
        <p:txBody>
          <a:bodyPr/>
          <a:lstStyle/>
          <a:p>
            <a:pPr marL="285750" indent="-285750"/>
            <a:r>
              <a:t>Department of Computer Science, </a:t>
            </a:r>
          </a:p>
          <a:p>
            <a:pPr marL="285750" indent="-285750"/>
            <a:r>
              <a:t>Hofstra University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Reprojection error and scale</a:t>
            </a:r>
          </a:p>
        </p:txBody>
      </p:sp>
      <p:sp>
        <p:nvSpPr>
          <p:cNvPr id="3" name="Content Placeholder 2"/>
          <p:cNvSpPr>
            <a:spLocks noGrp="1"/>
          </p:cNvSpPr>
          <p:nvPr>
            <p:ph idx="1"/>
          </p:nvPr>
        </p:nvSpPr>
        <p:spPr>
          <a:xfrm>
            <a:off x="330000" y="800000"/>
            <a:ext cx="11500000" cy="5500000"/>
          </a:xfrm>
        </p:spPr>
        <p:txBody>
          <a:bodyPr wrap="square"/>
          <a:lstStyle/>
          <a:p>
            <a:pPr marL="0" indent="0">
              <a:buNone/>
            </a:pPr>
            <a:r>
              <a:rPr sz="1800"/>
              <a:t>Pinhole camera: f = 800 px, principal point (640, 360). A map point is at X = (2.0, −0.5, 10.0) m in the camera frame. u = f·X/Z + cx, v = f·Y/Z + cy.</a:t>
            </a:r>
          </a:p>
          <a:p>
            <a:pPr marL="0" indent="0">
              <a:buNone/>
            </a:pPr>
            <a:r>
              <a:rPr sz="1800"/>
              <a:t>(a) Projected pixel?  (b) The feature is observed at (803, 318): reprojection residual and squared error.</a:t>
            </a:r>
          </a:p>
          <a:p>
            <a:pPr marL="0" indent="0">
              <a:buNone/>
            </a:pPr>
            <a:r>
              <a:rPr sz="1800"/>
              <a:t>(c) Scale the scene and the camera position by 2: where does the point project?  (d) A second camera is 0.5 m to the right: pixel u₂, disparity, and depth Z = f·b/d.</a:t>
            </a:r>
          </a:p>
          <a:p>
            <a:pPr marL="0" indent="0">
              <a:buNone/>
            </a:pPr>
            <a:r>
              <a:rPr sz="1800"/>
              <a:t>(e) The disparity is mismeasured as 41 px: depth and relative error?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Solution: Reprojection error and scale</a:t>
            </a:r>
          </a:p>
        </p:txBody>
      </p:sp>
      <p:sp>
        <p:nvSpPr>
          <p:cNvPr id="3" name="Content Placeholder 2"/>
          <p:cNvSpPr>
            <a:spLocks noGrp="1"/>
          </p:cNvSpPr>
          <p:nvPr>
            <p:ph idx="1"/>
          </p:nvPr>
        </p:nvSpPr>
        <p:spPr>
          <a:xfrm>
            <a:off x="330000" y="800000"/>
            <a:ext cx="11500000" cy="5500000"/>
          </a:xfrm>
        </p:spPr>
        <p:txBody>
          <a:bodyPr wrap="square"/>
          <a:lstStyle/>
          <a:p>
            <a:r>
              <a:rPr sz="1800"/>
              <a:t>(a) u = 800·2/10 + 640 = </a:t>
            </a:r>
            <a:r>
              <a:rPr sz="1800" b="1">
                <a:solidFill>
                  <a:srgbClr val="2A40E2"/>
                </a:solidFill>
              </a:rPr>
              <a:t>800</a:t>
            </a:r>
            <a:r>
              <a:rPr sz="1800"/>
              <a:t>, v = 800·(−0.5)/10 + 360 = </a:t>
            </a:r>
            <a:r>
              <a:rPr sz="1800" b="1">
                <a:solidFill>
                  <a:srgbClr val="2A40E2"/>
                </a:solidFill>
              </a:rPr>
              <a:t>320</a:t>
            </a:r>
            <a:r>
              <a:rPr sz="1800"/>
              <a:t>.</a:t>
            </a:r>
          </a:p>
          <a:p>
            <a:r>
              <a:rPr sz="1800"/>
              <a:t>(b) e = (803 − 800, 318 − 320) = </a:t>
            </a:r>
            <a:r>
              <a:rPr sz="1800" b="1">
                <a:solidFill>
                  <a:srgbClr val="2A40E2"/>
                </a:solidFill>
              </a:rPr>
              <a:t>(3, −2) px</a:t>
            </a:r>
            <a:r>
              <a:rPr sz="1800"/>
              <a:t>, ‖e‖² = </a:t>
            </a:r>
            <a:r>
              <a:rPr sz="1800" b="1">
                <a:solidFill>
                  <a:srgbClr val="2A40E2"/>
                </a:solidFill>
              </a:rPr>
              <a:t>13</a:t>
            </a:r>
            <a:r>
              <a:rPr sz="1800"/>
              <a:t>, ‖e‖ = 3.6 px. Bundle adjustment minimizes the (robust) sum of such terms.</a:t>
            </a:r>
          </a:p>
          <a:p>
            <a:r>
              <a:rPr sz="1800"/>
              <a:t>(c) X → (4, −1, 20): u = 800·4/20 + 640 = </a:t>
            </a:r>
            <a:r>
              <a:rPr sz="1800" b="1">
                <a:solidFill>
                  <a:srgbClr val="2A40E2"/>
                </a:solidFill>
              </a:rPr>
              <a:t>800</a:t>
            </a:r>
            <a:r>
              <a:rPr sz="1800"/>
              <a:t>, v = </a:t>
            </a:r>
            <a:r>
              <a:rPr sz="1800" b="1">
                <a:solidFill>
                  <a:srgbClr val="2A40E2"/>
                </a:solidFill>
              </a:rPr>
              <a:t>320</a:t>
            </a:r>
            <a:r>
              <a:rPr sz="1800"/>
              <a:t>: identical. A single camera cannot tell the scale (</a:t>
            </a:r>
            <a:r>
              <a:rPr sz="1800" b="1">
                <a:solidFill>
                  <a:srgbClr val="2A40E2"/>
                </a:solidFill>
              </a:rPr>
              <a:t>scale ambiguity</a:t>
            </a:r>
            <a:r>
              <a:rPr sz="1800"/>
              <a:t>).</a:t>
            </a:r>
          </a:p>
          <a:p>
            <a:r>
              <a:rPr sz="1800"/>
              <a:t>(d) X in camera 2 = (1.5, −0.5, 10): u₂ = 800·1.5/10 + 640 = </a:t>
            </a:r>
            <a:r>
              <a:rPr sz="1800" b="1">
                <a:solidFill>
                  <a:srgbClr val="2A40E2"/>
                </a:solidFill>
              </a:rPr>
              <a:t>760</a:t>
            </a:r>
            <a:r>
              <a:rPr sz="1800"/>
              <a:t>, disparity </a:t>
            </a:r>
            <a:r>
              <a:rPr sz="1800" b="1">
                <a:solidFill>
                  <a:srgbClr val="2A40E2"/>
                </a:solidFill>
              </a:rPr>
              <a:t>40 px</a:t>
            </a:r>
            <a:r>
              <a:rPr sz="1800"/>
              <a:t>, Z = 800·0.5/40 = </a:t>
            </a:r>
            <a:r>
              <a:rPr sz="1800" b="1">
                <a:solidFill>
                  <a:srgbClr val="2A40E2"/>
                </a:solidFill>
              </a:rPr>
              <a:t>10 m</a:t>
            </a:r>
            <a:r>
              <a:rPr sz="1800"/>
              <a:t>. The known baseline fixes the scale.</a:t>
            </a:r>
          </a:p>
          <a:p>
            <a:r>
              <a:rPr sz="1800"/>
              <a:t>(e) Z = 400/41 = </a:t>
            </a:r>
            <a:r>
              <a:rPr sz="1800" b="1">
                <a:solidFill>
                  <a:srgbClr val="2A40E2"/>
                </a:solidFill>
              </a:rPr>
              <a:t>9.76 m</a:t>
            </a:r>
            <a:r>
              <a:rPr sz="1800"/>
              <a:t>, error −0.24 m = </a:t>
            </a:r>
            <a:r>
              <a:rPr sz="1800" b="1">
                <a:solidFill>
                  <a:srgbClr val="2A40E2"/>
                </a:solidFill>
              </a:rPr>
              <a:t>2.4 %</a:t>
            </a:r>
            <a:r>
              <a:rPr sz="1800"/>
              <a:t> for 1 px. ΔZ ≈ Z²Δd/(f·b): depth error grows with the </a:t>
            </a:r>
            <a:r>
              <a:rPr sz="1800" b="1">
                <a:solidFill>
                  <a:srgbClr val="2A40E2"/>
                </a:solidFill>
              </a:rPr>
              <a:t>square</a:t>
            </a:r>
            <a:r>
              <a:rPr sz="1800"/>
              <a:t> of the distance.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ORB matching and RANSAC</a:t>
            </a:r>
          </a:p>
        </p:txBody>
      </p:sp>
      <p:sp>
        <p:nvSpPr>
          <p:cNvPr id="3" name="Content Placeholder 2"/>
          <p:cNvSpPr>
            <a:spLocks noGrp="1"/>
          </p:cNvSpPr>
          <p:nvPr>
            <p:ph idx="1"/>
          </p:nvPr>
        </p:nvSpPr>
        <p:spPr>
          <a:xfrm>
            <a:off x="330000" y="800000"/>
            <a:ext cx="11500000" cy="3100000"/>
          </a:xfrm>
        </p:spPr>
        <p:txBody>
          <a:bodyPr wrap="square"/>
          <a:lstStyle/>
          <a:p>
            <a:pPr marL="0" indent="0">
              <a:buNone/>
            </a:pPr>
            <a:r>
              <a:rPr sz="1800"/>
              <a:t>ORB descriptors (shown with 8 bits instead of 256): query q = 10110010; candidates c1 = 10100010, c2 = 01100110, c3 = 00001101.</a:t>
            </a:r>
          </a:p>
          <a:p>
            <a:pPr marL="0" indent="0">
              <a:buNone/>
            </a:pPr>
            <a:r>
              <a:rPr sz="1800"/>
              <a:t>(a) Hamming distances and best match; apply the ratio test (accept if best/second &lt; 0.7).</a:t>
            </a:r>
          </a:p>
          <a:p>
            <a:pPr marL="0" indent="0">
              <a:buNone/>
            </a:pPr>
            <a:r>
              <a:rPr sz="1800"/>
              <a:t>(b) In a repeated texture the best two distances are 3 and 4. Accept?</a:t>
            </a:r>
          </a:p>
          <a:p>
            <a:pPr marL="0" indent="0">
              <a:buNone/>
            </a:pPr>
            <a:r>
              <a:rPr sz="1800"/>
              <a:t>(c) RANSAC needs N = log(1 − p)/log(1 − w^s) iterations (p = 0.99). Fill in the table (w = inlier ratio, s = sample size).</a:t>
            </a:r>
          </a:p>
        </p:txBody>
      </p:sp>
      <p:graphicFrame>
        <p:nvGraphicFramePr>
          <p:cNvPr id="4" name="Table 3"/>
          <p:cNvGraphicFramePr>
            <a:graphicFrameLocks noGrp="1"/>
          </p:cNvGraphicFramePr>
          <p:nvPr/>
        </p:nvGraphicFramePr>
        <p:xfrm>
          <a:off x="2200000" y="4000000"/>
          <a:ext cx="7100000" cy="2000000"/>
        </p:xfrm>
        <a:graphic>
          <a:graphicData uri="http://schemas.openxmlformats.org/drawingml/2006/table">
            <a:tbl>
              <a:tblPr firstRow="1" bandRow="0">
                <a:tableStyleId>{5940675A-B579-460E-94D1-54222C63F5DA}</a:tableStyleId>
              </a:tblPr>
              <a:tblGrid>
                <a:gridCol w="3300000"/>
                <a:gridCol w="1000000"/>
                <a:gridCol w="1000000"/>
                <a:gridCol w="1800000"/>
              </a:tblGrid>
              <a:tr h="400000">
                <a:tc>
                  <a:txBody>
                    <a:bodyPr wrap="square"/>
                    <a:lstStyle/>
                    <a:p>
                      <a:pPr algn="ctr"/>
                      <a:r>
                        <a:rPr sz="1600" b="1"/>
                        <a:t>Model</a:t>
                      </a:r>
                    </a:p>
                  </a:txBody>
                  <a:tcPr marL="60000" marR="60000" marT="25000" marB="25000" anchor="ctr">
                    <a:solidFill>
                      <a:srgbClr val="F2F2F2"/>
                    </a:solidFill>
                  </a:tcPr>
                </a:tc>
                <a:tc>
                  <a:txBody>
                    <a:bodyPr wrap="square"/>
                    <a:lstStyle/>
                    <a:p>
                      <a:pPr algn="ctr"/>
                      <a:r>
                        <a:rPr sz="1600" b="1"/>
                        <a:t>s</a:t>
                      </a:r>
                    </a:p>
                  </a:txBody>
                  <a:tcPr marL="60000" marR="60000" marT="25000" marB="25000" anchor="ctr">
                    <a:solidFill>
                      <a:srgbClr val="F2F2F2"/>
                    </a:solidFill>
                  </a:tcPr>
                </a:tc>
                <a:tc>
                  <a:txBody>
                    <a:bodyPr wrap="square"/>
                    <a:lstStyle/>
                    <a:p>
                      <a:pPr algn="ctr"/>
                      <a:r>
                        <a:rPr sz="1600" b="1"/>
                        <a:t>w</a:t>
                      </a:r>
                    </a:p>
                  </a:txBody>
                  <a:tcPr marL="60000" marR="60000" marT="25000" marB="25000" anchor="ctr">
                    <a:solidFill>
                      <a:srgbClr val="F2F2F2"/>
                    </a:solidFill>
                  </a:tcPr>
                </a:tc>
                <a:tc>
                  <a:txBody>
                    <a:bodyPr wrap="square"/>
                    <a:lstStyle/>
                    <a:p>
                      <a:pPr algn="ctr"/>
                      <a:r>
                        <a:rPr sz="1600" b="1"/>
                        <a:t>N</a:t>
                      </a:r>
                    </a:p>
                  </a:txBody>
                  <a:tcPr marL="60000" marR="60000" marT="25000" marB="25000" anchor="ctr">
                    <a:solidFill>
                      <a:srgbClr val="F2F2F2"/>
                    </a:solidFill>
                  </a:tcPr>
                </a:tc>
              </a:tr>
              <a:tr h="400000">
                <a:tc>
                  <a:txBody>
                    <a:bodyPr wrap="square"/>
                    <a:lstStyle/>
                    <a:p>
                      <a:pPr algn="ctr"/>
                      <a:r>
                        <a:rPr sz="1600" b="1"/>
                        <a:t>P3P (PnP)</a:t>
                      </a:r>
                    </a:p>
                  </a:txBody>
                  <a:tcPr marL="60000" marR="60000" marT="25000" marB="25000" anchor="ctr"/>
                </a:tc>
                <a:tc>
                  <a:txBody>
                    <a:bodyPr wrap="square"/>
                    <a:lstStyle/>
                    <a:p>
                      <a:pPr algn="ctr"/>
                      <a:r>
                        <a:rPr sz="1600"/>
                        <a:t>3</a:t>
                      </a:r>
                    </a:p>
                  </a:txBody>
                  <a:tcPr marL="60000" marR="60000" marT="25000" marB="25000" anchor="ctr"/>
                </a:tc>
                <a:tc>
                  <a:txBody>
                    <a:bodyPr wrap="square"/>
                    <a:lstStyle/>
                    <a:p>
                      <a:pPr algn="ctr"/>
                      <a:r>
                        <a:rPr sz="1600"/>
                        <a:t>0.5</a:t>
                      </a:r>
                    </a:p>
                  </a:txBody>
                  <a:tcPr marL="60000" marR="60000" marT="25000" marB="25000" anchor="ctr"/>
                </a:tc>
                <a:tc>
                  <a:txBody>
                    <a:bodyPr wrap="square"/>
                    <a:lstStyle/>
                    <a:p>
                      <a:pPr algn="ctr"/>
                      <a:endParaRPr sz="1600"/>
                    </a:p>
                  </a:txBody>
                  <a:tcPr marL="60000" marR="60000" marT="25000" marB="25000" anchor="ctr"/>
                </a:tc>
              </a:tr>
              <a:tr h="400000">
                <a:tc>
                  <a:txBody>
                    <a:bodyPr wrap="square"/>
                    <a:lstStyle/>
                    <a:p>
                      <a:pPr algn="ctr"/>
                      <a:r>
                        <a:rPr sz="1600" b="1"/>
                        <a:t>5-point (E)</a:t>
                      </a:r>
                    </a:p>
                  </a:txBody>
                  <a:tcPr marL="60000" marR="60000" marT="25000" marB="25000" anchor="ctr"/>
                </a:tc>
                <a:tc>
                  <a:txBody>
                    <a:bodyPr wrap="square"/>
                    <a:lstStyle/>
                    <a:p>
                      <a:pPr algn="ctr"/>
                      <a:r>
                        <a:rPr sz="1600"/>
                        <a:t>5</a:t>
                      </a:r>
                    </a:p>
                  </a:txBody>
                  <a:tcPr marL="60000" marR="60000" marT="25000" marB="25000" anchor="ctr"/>
                </a:tc>
                <a:tc>
                  <a:txBody>
                    <a:bodyPr wrap="square"/>
                    <a:lstStyle/>
                    <a:p>
                      <a:pPr algn="ctr"/>
                      <a:r>
                        <a:rPr sz="1600"/>
                        <a:t>0.5</a:t>
                      </a:r>
                    </a:p>
                  </a:txBody>
                  <a:tcPr marL="60000" marR="60000" marT="25000" marB="25000" anchor="ctr"/>
                </a:tc>
                <a:tc>
                  <a:txBody>
                    <a:bodyPr wrap="square"/>
                    <a:lstStyle/>
                    <a:p>
                      <a:pPr algn="ctr"/>
                      <a:endParaRPr sz="1600"/>
                    </a:p>
                  </a:txBody>
                  <a:tcPr marL="60000" marR="60000" marT="25000" marB="25000" anchor="ctr"/>
                </a:tc>
              </a:tr>
              <a:tr h="400000">
                <a:tc>
                  <a:txBody>
                    <a:bodyPr wrap="square"/>
                    <a:lstStyle/>
                    <a:p>
                      <a:pPr algn="ctr"/>
                      <a:r>
                        <a:rPr sz="1600" b="1"/>
                        <a:t>8-point</a:t>
                      </a:r>
                    </a:p>
                  </a:txBody>
                  <a:tcPr marL="60000" marR="60000" marT="25000" marB="25000" anchor="ctr"/>
                </a:tc>
                <a:tc>
                  <a:txBody>
                    <a:bodyPr wrap="square"/>
                    <a:lstStyle/>
                    <a:p>
                      <a:pPr algn="ctr"/>
                      <a:r>
                        <a:rPr sz="1600"/>
                        <a:t>8</a:t>
                      </a:r>
                    </a:p>
                  </a:txBody>
                  <a:tcPr marL="60000" marR="60000" marT="25000" marB="25000" anchor="ctr"/>
                </a:tc>
                <a:tc>
                  <a:txBody>
                    <a:bodyPr wrap="square"/>
                    <a:lstStyle/>
                    <a:p>
                      <a:pPr algn="ctr"/>
                      <a:r>
                        <a:rPr sz="1600"/>
                        <a:t>0.5</a:t>
                      </a:r>
                    </a:p>
                  </a:txBody>
                  <a:tcPr marL="60000" marR="60000" marT="25000" marB="25000" anchor="ctr"/>
                </a:tc>
                <a:tc>
                  <a:txBody>
                    <a:bodyPr wrap="square"/>
                    <a:lstStyle/>
                    <a:p>
                      <a:pPr algn="ctr"/>
                      <a:endParaRPr sz="1600"/>
                    </a:p>
                  </a:txBody>
                  <a:tcPr marL="60000" marR="60000" marT="25000" marB="25000" anchor="ctr"/>
                </a:tc>
              </a:tr>
              <a:tr h="400000">
                <a:tc>
                  <a:txBody>
                    <a:bodyPr wrap="square"/>
                    <a:lstStyle/>
                    <a:p>
                      <a:pPr algn="ctr"/>
                      <a:r>
                        <a:rPr sz="1600" b="1"/>
                        <a:t>5-point (E), bad matches</a:t>
                      </a:r>
                    </a:p>
                  </a:txBody>
                  <a:tcPr marL="60000" marR="60000" marT="25000" marB="25000" anchor="ctr"/>
                </a:tc>
                <a:tc>
                  <a:txBody>
                    <a:bodyPr wrap="square"/>
                    <a:lstStyle/>
                    <a:p>
                      <a:pPr algn="ctr"/>
                      <a:r>
                        <a:rPr sz="1600"/>
                        <a:t>5</a:t>
                      </a:r>
                    </a:p>
                  </a:txBody>
                  <a:tcPr marL="60000" marR="60000" marT="25000" marB="25000" anchor="ctr"/>
                </a:tc>
                <a:tc>
                  <a:txBody>
                    <a:bodyPr wrap="square"/>
                    <a:lstStyle/>
                    <a:p>
                      <a:pPr algn="ctr"/>
                      <a:r>
                        <a:rPr sz="1600"/>
                        <a:t>0.3</a:t>
                      </a:r>
                    </a:p>
                  </a:txBody>
                  <a:tcPr marL="60000" marR="60000" marT="25000" marB="25000" anchor="ctr"/>
                </a:tc>
                <a:tc>
                  <a:txBody>
                    <a:bodyPr wrap="square"/>
                    <a:lstStyle/>
                    <a:p>
                      <a:pPr algn="ctr"/>
                      <a:endParaRPr sz="1600"/>
                    </a:p>
                  </a:txBody>
                  <a:tcPr marL="60000" marR="60000" marT="25000" marB="25000" anchor="ct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Solution: ORB matching and RANSAC</a:t>
            </a:r>
          </a:p>
        </p:txBody>
      </p:sp>
      <p:sp>
        <p:nvSpPr>
          <p:cNvPr id="3" name="Content Placeholder 2"/>
          <p:cNvSpPr>
            <a:spLocks noGrp="1"/>
          </p:cNvSpPr>
          <p:nvPr>
            <p:ph idx="1"/>
          </p:nvPr>
        </p:nvSpPr>
        <p:spPr>
          <a:xfrm>
            <a:off x="330000" y="800000"/>
            <a:ext cx="11500000" cy="3400000"/>
          </a:xfrm>
        </p:spPr>
        <p:txBody>
          <a:bodyPr wrap="square"/>
          <a:lstStyle/>
          <a:p>
            <a:r>
              <a:rPr sz="1800"/>
              <a:t>(a) d(q,c1) = </a:t>
            </a:r>
            <a:r>
              <a:rPr sz="1800" b="1">
                <a:solidFill>
                  <a:srgbClr val="2A40E2"/>
                </a:solidFill>
              </a:rPr>
              <a:t>1</a:t>
            </a:r>
            <a:r>
              <a:rPr sz="1800"/>
              <a:t>, d(q,c2) = </a:t>
            </a:r>
            <a:r>
              <a:rPr sz="1800" b="1">
                <a:solidFill>
                  <a:srgbClr val="2A40E2"/>
                </a:solidFill>
              </a:rPr>
              <a:t>4</a:t>
            </a:r>
            <a:r>
              <a:rPr sz="1800"/>
              <a:t>, d(q,c3) = </a:t>
            </a:r>
            <a:r>
              <a:rPr sz="1800" b="1">
                <a:solidFill>
                  <a:srgbClr val="2A40E2"/>
                </a:solidFill>
              </a:rPr>
              <a:t>7</a:t>
            </a:r>
            <a:r>
              <a:rPr sz="1800"/>
              <a:t>. Best = c1, ratio 1/4 = </a:t>
            </a:r>
            <a:r>
              <a:rPr sz="1800" b="1">
                <a:solidFill>
                  <a:srgbClr val="2A40E2"/>
                </a:solidFill>
              </a:rPr>
              <a:t>0.25</a:t>
            </a:r>
            <a:r>
              <a:rPr sz="1800"/>
              <a:t> → accept.</a:t>
            </a:r>
          </a:p>
          <a:p>
            <a:r>
              <a:rPr sz="1800"/>
              <a:t>(b) Ratio 3/4 = </a:t>
            </a:r>
            <a:r>
              <a:rPr sz="1800" b="1">
                <a:solidFill>
                  <a:srgbClr val="2A40E2"/>
                </a:solidFill>
              </a:rPr>
              <a:t>0.75 ≥ 0.7</a:t>
            </a:r>
            <a:r>
              <a:rPr sz="1800"/>
              <a:t> → reject: the match is ambiguous (repeated structure gives false matches).</a:t>
            </a:r>
          </a:p>
          <a:p>
            <a:r>
              <a:rPr sz="1800"/>
              <a:t>(c) Fewer points per sample need far fewer iterations (P3P vs. 8-point); a low inlier ratio is expensive. This is why guided search and the ratio test (raising w) matter.</a:t>
            </a:r>
          </a:p>
        </p:txBody>
      </p:sp>
      <p:graphicFrame>
        <p:nvGraphicFramePr>
          <p:cNvPr id="4" name="Table 3"/>
          <p:cNvGraphicFramePr>
            <a:graphicFrameLocks noGrp="1"/>
          </p:cNvGraphicFramePr>
          <p:nvPr/>
        </p:nvGraphicFramePr>
        <p:xfrm>
          <a:off x="2200000" y="4200000"/>
          <a:ext cx="7100000" cy="2000000"/>
        </p:xfrm>
        <a:graphic>
          <a:graphicData uri="http://schemas.openxmlformats.org/drawingml/2006/table">
            <a:tbl>
              <a:tblPr firstRow="1" bandRow="0">
                <a:tableStyleId>{5940675A-B579-460E-94D1-54222C63F5DA}</a:tableStyleId>
              </a:tblPr>
              <a:tblGrid>
                <a:gridCol w="3300000"/>
                <a:gridCol w="1000000"/>
                <a:gridCol w="1000000"/>
                <a:gridCol w="1800000"/>
              </a:tblGrid>
              <a:tr h="400000">
                <a:tc>
                  <a:txBody>
                    <a:bodyPr wrap="square"/>
                    <a:lstStyle/>
                    <a:p>
                      <a:pPr algn="ctr"/>
                      <a:r>
                        <a:rPr sz="1600" b="1"/>
                        <a:t>Model</a:t>
                      </a:r>
                    </a:p>
                  </a:txBody>
                  <a:tcPr marL="60000" marR="60000" marT="25000" marB="25000" anchor="ctr">
                    <a:solidFill>
                      <a:srgbClr val="F2F2F2"/>
                    </a:solidFill>
                  </a:tcPr>
                </a:tc>
                <a:tc>
                  <a:txBody>
                    <a:bodyPr wrap="square"/>
                    <a:lstStyle/>
                    <a:p>
                      <a:pPr algn="ctr"/>
                      <a:r>
                        <a:rPr sz="1600" b="1"/>
                        <a:t>s</a:t>
                      </a:r>
                    </a:p>
                  </a:txBody>
                  <a:tcPr marL="60000" marR="60000" marT="25000" marB="25000" anchor="ctr">
                    <a:solidFill>
                      <a:srgbClr val="F2F2F2"/>
                    </a:solidFill>
                  </a:tcPr>
                </a:tc>
                <a:tc>
                  <a:txBody>
                    <a:bodyPr wrap="square"/>
                    <a:lstStyle/>
                    <a:p>
                      <a:pPr algn="ctr"/>
                      <a:r>
                        <a:rPr sz="1600" b="1"/>
                        <a:t>w</a:t>
                      </a:r>
                    </a:p>
                  </a:txBody>
                  <a:tcPr marL="60000" marR="60000" marT="25000" marB="25000" anchor="ctr">
                    <a:solidFill>
                      <a:srgbClr val="F2F2F2"/>
                    </a:solidFill>
                  </a:tcPr>
                </a:tc>
                <a:tc>
                  <a:txBody>
                    <a:bodyPr wrap="square"/>
                    <a:lstStyle/>
                    <a:p>
                      <a:pPr algn="ctr"/>
                      <a:r>
                        <a:rPr sz="1600" b="1"/>
                        <a:t>N</a:t>
                      </a:r>
                    </a:p>
                  </a:txBody>
                  <a:tcPr marL="60000" marR="60000" marT="25000" marB="25000" anchor="ctr">
                    <a:solidFill>
                      <a:srgbClr val="F2F2F2"/>
                    </a:solidFill>
                  </a:tcPr>
                </a:tc>
              </a:tr>
              <a:tr h="400000">
                <a:tc>
                  <a:txBody>
                    <a:bodyPr wrap="square"/>
                    <a:lstStyle/>
                    <a:p>
                      <a:pPr algn="ctr"/>
                      <a:r>
                        <a:rPr sz="1600" b="1"/>
                        <a:t>P3P (PnP)</a:t>
                      </a:r>
                    </a:p>
                  </a:txBody>
                  <a:tcPr marL="60000" marR="60000" marT="25000" marB="25000" anchor="ctr"/>
                </a:tc>
                <a:tc>
                  <a:txBody>
                    <a:bodyPr wrap="square"/>
                    <a:lstStyle/>
                    <a:p>
                      <a:pPr algn="ctr"/>
                      <a:r>
                        <a:rPr sz="1600"/>
                        <a:t>3</a:t>
                      </a:r>
                    </a:p>
                  </a:txBody>
                  <a:tcPr marL="60000" marR="60000" marT="25000" marB="25000" anchor="ctr"/>
                </a:tc>
                <a:tc>
                  <a:txBody>
                    <a:bodyPr wrap="square"/>
                    <a:lstStyle/>
                    <a:p>
                      <a:pPr algn="ctr"/>
                      <a:r>
                        <a:rPr sz="1600"/>
                        <a:t>0.5</a:t>
                      </a:r>
                    </a:p>
                  </a:txBody>
                  <a:tcPr marL="60000" marR="60000" marT="25000" marB="25000" anchor="ctr"/>
                </a:tc>
                <a:tc>
                  <a:txBody>
                    <a:bodyPr wrap="square"/>
                    <a:lstStyle/>
                    <a:p>
                      <a:pPr algn="ctr"/>
                      <a:r>
                        <a:rPr sz="1600" b="1">
                          <a:solidFill>
                            <a:srgbClr val="2A40E2"/>
                          </a:solidFill>
                        </a:rPr>
                        <a:t>35</a:t>
                      </a:r>
                    </a:p>
                  </a:txBody>
                  <a:tcPr marL="60000" marR="60000" marT="25000" marB="25000" anchor="ctr"/>
                </a:tc>
              </a:tr>
              <a:tr h="400000">
                <a:tc>
                  <a:txBody>
                    <a:bodyPr wrap="square"/>
                    <a:lstStyle/>
                    <a:p>
                      <a:pPr algn="ctr"/>
                      <a:r>
                        <a:rPr sz="1600" b="1"/>
                        <a:t>5-point (E)</a:t>
                      </a:r>
                    </a:p>
                  </a:txBody>
                  <a:tcPr marL="60000" marR="60000" marT="25000" marB="25000" anchor="ctr"/>
                </a:tc>
                <a:tc>
                  <a:txBody>
                    <a:bodyPr wrap="square"/>
                    <a:lstStyle/>
                    <a:p>
                      <a:pPr algn="ctr"/>
                      <a:r>
                        <a:rPr sz="1600"/>
                        <a:t>5</a:t>
                      </a:r>
                    </a:p>
                  </a:txBody>
                  <a:tcPr marL="60000" marR="60000" marT="25000" marB="25000" anchor="ctr"/>
                </a:tc>
                <a:tc>
                  <a:txBody>
                    <a:bodyPr wrap="square"/>
                    <a:lstStyle/>
                    <a:p>
                      <a:pPr algn="ctr"/>
                      <a:r>
                        <a:rPr sz="1600"/>
                        <a:t>0.5</a:t>
                      </a:r>
                    </a:p>
                  </a:txBody>
                  <a:tcPr marL="60000" marR="60000" marT="25000" marB="25000" anchor="ctr"/>
                </a:tc>
                <a:tc>
                  <a:txBody>
                    <a:bodyPr wrap="square"/>
                    <a:lstStyle/>
                    <a:p>
                      <a:pPr algn="ctr"/>
                      <a:r>
                        <a:rPr sz="1600" b="1">
                          <a:solidFill>
                            <a:srgbClr val="2A40E2"/>
                          </a:solidFill>
                        </a:rPr>
                        <a:t>146</a:t>
                      </a:r>
                    </a:p>
                  </a:txBody>
                  <a:tcPr marL="60000" marR="60000" marT="25000" marB="25000" anchor="ctr"/>
                </a:tc>
              </a:tr>
              <a:tr h="400000">
                <a:tc>
                  <a:txBody>
                    <a:bodyPr wrap="square"/>
                    <a:lstStyle/>
                    <a:p>
                      <a:pPr algn="ctr"/>
                      <a:r>
                        <a:rPr sz="1600" b="1"/>
                        <a:t>8-point</a:t>
                      </a:r>
                    </a:p>
                  </a:txBody>
                  <a:tcPr marL="60000" marR="60000" marT="25000" marB="25000" anchor="ctr"/>
                </a:tc>
                <a:tc>
                  <a:txBody>
                    <a:bodyPr wrap="square"/>
                    <a:lstStyle/>
                    <a:p>
                      <a:pPr algn="ctr"/>
                      <a:r>
                        <a:rPr sz="1600"/>
                        <a:t>8</a:t>
                      </a:r>
                    </a:p>
                  </a:txBody>
                  <a:tcPr marL="60000" marR="60000" marT="25000" marB="25000" anchor="ctr"/>
                </a:tc>
                <a:tc>
                  <a:txBody>
                    <a:bodyPr wrap="square"/>
                    <a:lstStyle/>
                    <a:p>
                      <a:pPr algn="ctr"/>
                      <a:r>
                        <a:rPr sz="1600"/>
                        <a:t>0.5</a:t>
                      </a:r>
                    </a:p>
                  </a:txBody>
                  <a:tcPr marL="60000" marR="60000" marT="25000" marB="25000" anchor="ctr"/>
                </a:tc>
                <a:tc>
                  <a:txBody>
                    <a:bodyPr wrap="square"/>
                    <a:lstStyle/>
                    <a:p>
                      <a:pPr algn="ctr"/>
                      <a:r>
                        <a:rPr sz="1600" b="1">
                          <a:solidFill>
                            <a:srgbClr val="2A40E2"/>
                          </a:solidFill>
                        </a:rPr>
                        <a:t>1,177</a:t>
                      </a:r>
                    </a:p>
                  </a:txBody>
                  <a:tcPr marL="60000" marR="60000" marT="25000" marB="25000" anchor="ctr"/>
                </a:tc>
              </a:tr>
              <a:tr h="400000">
                <a:tc>
                  <a:txBody>
                    <a:bodyPr wrap="square"/>
                    <a:lstStyle/>
                    <a:p>
                      <a:pPr algn="ctr"/>
                      <a:r>
                        <a:rPr sz="1600" b="1"/>
                        <a:t>5-point (E), bad matches</a:t>
                      </a:r>
                    </a:p>
                  </a:txBody>
                  <a:tcPr marL="60000" marR="60000" marT="25000" marB="25000" anchor="ctr"/>
                </a:tc>
                <a:tc>
                  <a:txBody>
                    <a:bodyPr wrap="square"/>
                    <a:lstStyle/>
                    <a:p>
                      <a:pPr algn="ctr"/>
                      <a:r>
                        <a:rPr sz="1600"/>
                        <a:t>5</a:t>
                      </a:r>
                    </a:p>
                  </a:txBody>
                  <a:tcPr marL="60000" marR="60000" marT="25000" marB="25000" anchor="ctr"/>
                </a:tc>
                <a:tc>
                  <a:txBody>
                    <a:bodyPr wrap="square"/>
                    <a:lstStyle/>
                    <a:p>
                      <a:pPr algn="ctr"/>
                      <a:r>
                        <a:rPr sz="1600"/>
                        <a:t>0.3</a:t>
                      </a:r>
                    </a:p>
                  </a:txBody>
                  <a:tcPr marL="60000" marR="60000" marT="25000" marB="25000" anchor="ctr"/>
                </a:tc>
                <a:tc>
                  <a:txBody>
                    <a:bodyPr wrap="square"/>
                    <a:lstStyle/>
                    <a:p>
                      <a:pPr algn="ctr"/>
                      <a:r>
                        <a:rPr sz="1600" b="1">
                          <a:solidFill>
                            <a:srgbClr val="2A40E2"/>
                          </a:solidFill>
                        </a:rPr>
                        <a:t>1,893</a:t>
                      </a:r>
                    </a:p>
                  </a:txBody>
                  <a:tcPr marL="60000" marR="60000" marT="25000" marB="25000" anchor="ct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LOAM features</a:t>
            </a:r>
          </a:p>
        </p:txBody>
      </p:sp>
      <p:sp>
        <p:nvSpPr>
          <p:cNvPr id="3" name="Content Placeholder 2"/>
          <p:cNvSpPr>
            <a:spLocks noGrp="1"/>
          </p:cNvSpPr>
          <p:nvPr>
            <p:ph idx="1"/>
          </p:nvPr>
        </p:nvSpPr>
        <p:spPr>
          <a:xfrm>
            <a:off x="330000" y="800000"/>
            <a:ext cx="11500000" cy="2500000"/>
          </a:xfrm>
        </p:spPr>
        <p:txBody>
          <a:bodyPr wrap="square"/>
          <a:lstStyle/>
          <a:p>
            <a:pPr marL="0" indent="0">
              <a:buNone/>
            </a:pPr>
            <a:r>
              <a:rPr sz="1800"/>
              <a:t>LOAM smoothness: c = ‖Σ_{j∈S}(X_i − X_j)‖ / (|S|·‖X_i‖). Point X_i = (10, 0) m, |S| = 4 neighbors.</a:t>
            </a:r>
          </a:p>
          <a:p>
            <a:pPr marL="0" indent="0">
              <a:buNone/>
            </a:pPr>
            <a:r>
              <a:rPr sz="1800"/>
              <a:t>Case A (wall): neighbors (10, −0.4), (10, −0.2), (10, 0.2), (10, 0.4).  Case B (corner): (10, −0.4), (10, −0.2), (9.4, 0.2), (9.2, 0.4).</a:t>
            </a:r>
          </a:p>
          <a:p>
            <a:pPr marL="0" indent="0">
              <a:buNone/>
            </a:pPr>
            <a:r>
              <a:rPr sz="1800"/>
              <a:t>(a) Compute c for both cases. (b) With threshold 0.02, which is an edge and which planar?  (c) Why divide by ‖X_i‖?</a:t>
            </a:r>
          </a:p>
        </p:txBody>
      </p:sp>
      <p:graphicFrame>
        <p:nvGraphicFramePr>
          <p:cNvPr id="4" name="Table 3"/>
          <p:cNvGraphicFramePr>
            <a:graphicFrameLocks noGrp="1"/>
          </p:cNvGraphicFramePr>
          <p:nvPr/>
        </p:nvGraphicFramePr>
        <p:xfrm>
          <a:off x="1500000" y="3400000"/>
          <a:ext cx="9900000" cy="1560000"/>
        </p:xfrm>
        <a:graphic>
          <a:graphicData uri="http://schemas.openxmlformats.org/drawingml/2006/table">
            <a:tbl>
              <a:tblPr firstRow="1" bandRow="0">
                <a:tableStyleId>{5940675A-B579-460E-94D1-54222C63F5DA}</a:tableStyleId>
              </a:tblPr>
              <a:tblGrid>
                <a:gridCol w="2200000"/>
                <a:gridCol w="2600000"/>
                <a:gridCol w="3300000"/>
                <a:gridCol w="1800000"/>
              </a:tblGrid>
              <a:tr h="520000">
                <a:tc>
                  <a:txBody>
                    <a:bodyPr wrap="square"/>
                    <a:lstStyle/>
                    <a:p>
                      <a:pPr algn="ctr"/>
                      <a:r>
                        <a:rPr sz="1700" b="1"/>
                        <a:t>Case</a:t>
                      </a:r>
                    </a:p>
                  </a:txBody>
                  <a:tcPr marL="60000" marR="60000" marT="25000" marB="25000" anchor="ctr">
                    <a:solidFill>
                      <a:srgbClr val="F2F2F2"/>
                    </a:solidFill>
                  </a:tcPr>
                </a:tc>
                <a:tc>
                  <a:txBody>
                    <a:bodyPr wrap="square"/>
                    <a:lstStyle/>
                    <a:p>
                      <a:pPr algn="ctr"/>
                      <a:r>
                        <a:rPr sz="1700" b="1"/>
                        <a:t>Σ (X_i − X_j)</a:t>
                      </a:r>
                    </a:p>
                  </a:txBody>
                  <a:tcPr marL="60000" marR="60000" marT="25000" marB="25000" anchor="ctr">
                    <a:solidFill>
                      <a:srgbClr val="F2F2F2"/>
                    </a:solidFill>
                  </a:tcPr>
                </a:tc>
                <a:tc>
                  <a:txBody>
                    <a:bodyPr wrap="square"/>
                    <a:lstStyle/>
                    <a:p>
                      <a:pPr algn="ctr"/>
                      <a:r>
                        <a:rPr sz="1700" b="1"/>
                        <a:t>c</a:t>
                      </a:r>
                    </a:p>
                  </a:txBody>
                  <a:tcPr marL="60000" marR="60000" marT="25000" marB="25000" anchor="ctr">
                    <a:solidFill>
                      <a:srgbClr val="F2F2F2"/>
                    </a:solidFill>
                  </a:tcPr>
                </a:tc>
                <a:tc>
                  <a:txBody>
                    <a:bodyPr wrap="square"/>
                    <a:lstStyle/>
                    <a:p>
                      <a:pPr algn="ctr"/>
                      <a:r>
                        <a:rPr sz="1700" b="1"/>
                        <a:t>Feature</a:t>
                      </a:r>
                    </a:p>
                  </a:txBody>
                  <a:tcPr marL="60000" marR="60000" marT="25000" marB="25000" anchor="ctr">
                    <a:solidFill>
                      <a:srgbClr val="F2F2F2"/>
                    </a:solidFill>
                  </a:tcPr>
                </a:tc>
              </a:tr>
              <a:tr h="520000">
                <a:tc>
                  <a:txBody>
                    <a:bodyPr wrap="square"/>
                    <a:lstStyle/>
                    <a:p>
                      <a:pPr algn="ctr"/>
                      <a:r>
                        <a:rPr sz="1700" b="1"/>
                        <a:t>A (wall)</a:t>
                      </a:r>
                    </a:p>
                  </a:txBody>
                  <a:tcPr marL="60000" marR="60000" marT="25000" marB="25000" anchor="ctr"/>
                </a:tc>
                <a:tc>
                  <a:txBody>
                    <a:bodyPr wrap="square"/>
                    <a:lstStyle/>
                    <a:p>
                      <a:pPr algn="ctr"/>
                      <a:endParaRPr sz="1700"/>
                    </a:p>
                  </a:txBody>
                  <a:tcPr marL="60000" marR="60000" marT="25000" marB="25000" anchor="ctr"/>
                </a:tc>
                <a:tc>
                  <a:txBody>
                    <a:bodyPr wrap="square"/>
                    <a:lstStyle/>
                    <a:p>
                      <a:pPr algn="ctr"/>
                      <a:endParaRPr sz="1700"/>
                    </a:p>
                  </a:txBody>
                  <a:tcPr marL="60000" marR="60000" marT="25000" marB="25000" anchor="ctr"/>
                </a:tc>
                <a:tc>
                  <a:txBody>
                    <a:bodyPr wrap="square"/>
                    <a:lstStyle/>
                    <a:p>
                      <a:pPr algn="ctr"/>
                      <a:endParaRPr sz="1700"/>
                    </a:p>
                  </a:txBody>
                  <a:tcPr marL="60000" marR="60000" marT="25000" marB="25000" anchor="ctr"/>
                </a:tc>
              </a:tr>
              <a:tr h="520000">
                <a:tc>
                  <a:txBody>
                    <a:bodyPr wrap="square"/>
                    <a:lstStyle/>
                    <a:p>
                      <a:pPr algn="ctr"/>
                      <a:r>
                        <a:rPr sz="1700" b="1"/>
                        <a:t>B (corner)</a:t>
                      </a:r>
                    </a:p>
                  </a:txBody>
                  <a:tcPr marL="60000" marR="60000" marT="25000" marB="25000" anchor="ctr"/>
                </a:tc>
                <a:tc>
                  <a:txBody>
                    <a:bodyPr wrap="square"/>
                    <a:lstStyle/>
                    <a:p>
                      <a:pPr algn="ctr"/>
                      <a:endParaRPr sz="1700"/>
                    </a:p>
                  </a:txBody>
                  <a:tcPr marL="60000" marR="60000" marT="25000" marB="25000" anchor="ctr"/>
                </a:tc>
                <a:tc>
                  <a:txBody>
                    <a:bodyPr wrap="square"/>
                    <a:lstStyle/>
                    <a:p>
                      <a:pPr algn="ctr"/>
                      <a:endParaRPr sz="1700"/>
                    </a:p>
                  </a:txBody>
                  <a:tcPr marL="60000" marR="60000" marT="25000" marB="25000" anchor="ctr"/>
                </a:tc>
                <a:tc>
                  <a:txBody>
                    <a:bodyPr wrap="square"/>
                    <a:lstStyle/>
                    <a:p>
                      <a:pPr algn="ctr"/>
                      <a:endParaRPr sz="1700"/>
                    </a:p>
                  </a:txBody>
                  <a:tcPr marL="60000" marR="60000" marT="25000" marB="25000" anchor="ct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Solution: LOAM features</a:t>
            </a:r>
          </a:p>
        </p:txBody>
      </p:sp>
      <p:sp>
        <p:nvSpPr>
          <p:cNvPr id="3" name="Content Placeholder 2"/>
          <p:cNvSpPr>
            <a:spLocks noGrp="1"/>
          </p:cNvSpPr>
          <p:nvPr>
            <p:ph idx="1"/>
          </p:nvPr>
        </p:nvSpPr>
        <p:spPr>
          <a:xfrm>
            <a:off x="330000" y="800000"/>
            <a:ext cx="11500000" cy="2800000"/>
          </a:xfrm>
        </p:spPr>
        <p:txBody>
          <a:bodyPr wrap="square"/>
          <a:lstStyle/>
          <a:p>
            <a:r>
              <a:rPr sz="1800"/>
              <a:t>(c) Point spacing and noise grow with range: dividing by ‖X_i‖ makes c </a:t>
            </a:r>
            <a:r>
              <a:rPr sz="1800" b="1">
                <a:solidFill>
                  <a:srgbClr val="2A40E2"/>
                </a:solidFill>
              </a:rPr>
              <a:t>range-independent</a:t>
            </a:r>
            <a:r>
              <a:rPr sz="1800"/>
              <a:t>, so the same threshold works near and far.</a:t>
            </a:r>
          </a:p>
          <a:p>
            <a:r>
              <a:rPr sz="1800"/>
              <a:t>Edge points are matched to lines, planar points to planes: together they constrain all 6 DoF, while most of the cloud is discarded for speed.</a:t>
            </a:r>
          </a:p>
        </p:txBody>
      </p:sp>
      <p:graphicFrame>
        <p:nvGraphicFramePr>
          <p:cNvPr id="4" name="Table 3"/>
          <p:cNvGraphicFramePr>
            <a:graphicFrameLocks noGrp="1"/>
          </p:cNvGraphicFramePr>
          <p:nvPr/>
        </p:nvGraphicFramePr>
        <p:xfrm>
          <a:off x="1500000" y="3700000"/>
          <a:ext cx="9900000" cy="1560000"/>
        </p:xfrm>
        <a:graphic>
          <a:graphicData uri="http://schemas.openxmlformats.org/drawingml/2006/table">
            <a:tbl>
              <a:tblPr firstRow="1" bandRow="0">
                <a:tableStyleId>{5940675A-B579-460E-94D1-54222C63F5DA}</a:tableStyleId>
              </a:tblPr>
              <a:tblGrid>
                <a:gridCol w="2200000"/>
                <a:gridCol w="2600000"/>
                <a:gridCol w="3300000"/>
                <a:gridCol w="1800000"/>
              </a:tblGrid>
              <a:tr h="520000">
                <a:tc>
                  <a:txBody>
                    <a:bodyPr wrap="square"/>
                    <a:lstStyle/>
                    <a:p>
                      <a:pPr algn="ctr"/>
                      <a:r>
                        <a:rPr sz="1700" b="1"/>
                        <a:t>Case</a:t>
                      </a:r>
                    </a:p>
                  </a:txBody>
                  <a:tcPr marL="60000" marR="60000" marT="25000" marB="25000" anchor="ctr">
                    <a:solidFill>
                      <a:srgbClr val="F2F2F2"/>
                    </a:solidFill>
                  </a:tcPr>
                </a:tc>
                <a:tc>
                  <a:txBody>
                    <a:bodyPr wrap="square"/>
                    <a:lstStyle/>
                    <a:p>
                      <a:pPr algn="ctr"/>
                      <a:r>
                        <a:rPr sz="1700" b="1"/>
                        <a:t>Σ (X_i − X_j)</a:t>
                      </a:r>
                    </a:p>
                  </a:txBody>
                  <a:tcPr marL="60000" marR="60000" marT="25000" marB="25000" anchor="ctr">
                    <a:solidFill>
                      <a:srgbClr val="F2F2F2"/>
                    </a:solidFill>
                  </a:tcPr>
                </a:tc>
                <a:tc>
                  <a:txBody>
                    <a:bodyPr wrap="square"/>
                    <a:lstStyle/>
                    <a:p>
                      <a:pPr algn="ctr"/>
                      <a:r>
                        <a:rPr sz="1700" b="1"/>
                        <a:t>c</a:t>
                      </a:r>
                    </a:p>
                  </a:txBody>
                  <a:tcPr marL="60000" marR="60000" marT="25000" marB="25000" anchor="ctr">
                    <a:solidFill>
                      <a:srgbClr val="F2F2F2"/>
                    </a:solidFill>
                  </a:tcPr>
                </a:tc>
                <a:tc>
                  <a:txBody>
                    <a:bodyPr wrap="square"/>
                    <a:lstStyle/>
                    <a:p>
                      <a:pPr algn="ctr"/>
                      <a:r>
                        <a:rPr sz="1700" b="1"/>
                        <a:t>Feature</a:t>
                      </a:r>
                    </a:p>
                  </a:txBody>
                  <a:tcPr marL="60000" marR="60000" marT="25000" marB="25000" anchor="ctr">
                    <a:solidFill>
                      <a:srgbClr val="F2F2F2"/>
                    </a:solidFill>
                  </a:tcPr>
                </a:tc>
              </a:tr>
              <a:tr h="520000">
                <a:tc>
                  <a:txBody>
                    <a:bodyPr wrap="square"/>
                    <a:lstStyle/>
                    <a:p>
                      <a:pPr algn="ctr"/>
                      <a:r>
                        <a:rPr sz="1700" b="1"/>
                        <a:t>A (wall)</a:t>
                      </a:r>
                    </a:p>
                  </a:txBody>
                  <a:tcPr marL="60000" marR="60000" marT="25000" marB="25000" anchor="ctr"/>
                </a:tc>
                <a:tc>
                  <a:txBody>
                    <a:bodyPr wrap="square"/>
                    <a:lstStyle/>
                    <a:p>
                      <a:pPr algn="ctr"/>
                      <a:r>
                        <a:rPr sz="1700" b="1">
                          <a:solidFill>
                            <a:srgbClr val="2A40E2"/>
                          </a:solidFill>
                        </a:rPr>
                        <a:t>(0, 0)</a:t>
                      </a:r>
                    </a:p>
                  </a:txBody>
                  <a:tcPr marL="60000" marR="60000" marT="25000" marB="25000" anchor="ctr"/>
                </a:tc>
                <a:tc>
                  <a:txBody>
                    <a:bodyPr wrap="square"/>
                    <a:lstStyle/>
                    <a:p>
                      <a:pPr algn="ctr"/>
                      <a:r>
                        <a:rPr sz="1700" b="1">
                          <a:solidFill>
                            <a:srgbClr val="2A40E2"/>
                          </a:solidFill>
                        </a:rPr>
                        <a:t>0</a:t>
                      </a:r>
                    </a:p>
                  </a:txBody>
                  <a:tcPr marL="60000" marR="60000" marT="25000" marB="25000" anchor="ctr"/>
                </a:tc>
                <a:tc>
                  <a:txBody>
                    <a:bodyPr wrap="square"/>
                    <a:lstStyle/>
                    <a:p>
                      <a:pPr algn="ctr"/>
                      <a:r>
                        <a:rPr sz="1700" b="1">
                          <a:solidFill>
                            <a:srgbClr val="2A40E2"/>
                          </a:solidFill>
                        </a:rPr>
                        <a:t>planar</a:t>
                      </a:r>
                    </a:p>
                  </a:txBody>
                  <a:tcPr marL="60000" marR="60000" marT="25000" marB="25000" anchor="ctr"/>
                </a:tc>
              </a:tr>
              <a:tr h="520000">
                <a:tc>
                  <a:txBody>
                    <a:bodyPr wrap="square"/>
                    <a:lstStyle/>
                    <a:p>
                      <a:pPr algn="ctr"/>
                      <a:r>
                        <a:rPr sz="1700" b="1"/>
                        <a:t>B (corner)</a:t>
                      </a:r>
                    </a:p>
                  </a:txBody>
                  <a:tcPr marL="60000" marR="60000" marT="25000" marB="25000" anchor="ctr"/>
                </a:tc>
                <a:tc>
                  <a:txBody>
                    <a:bodyPr wrap="square"/>
                    <a:lstStyle/>
                    <a:p>
                      <a:pPr algn="ctr"/>
                      <a:r>
                        <a:rPr sz="1700" b="1">
                          <a:solidFill>
                            <a:srgbClr val="2A40E2"/>
                          </a:solidFill>
                        </a:rPr>
                        <a:t>(1.4, 0)</a:t>
                      </a:r>
                    </a:p>
                  </a:txBody>
                  <a:tcPr marL="60000" marR="60000" marT="25000" marB="25000" anchor="ctr"/>
                </a:tc>
                <a:tc>
                  <a:txBody>
                    <a:bodyPr wrap="square"/>
                    <a:lstStyle/>
                    <a:p>
                      <a:pPr algn="ctr"/>
                      <a:r>
                        <a:rPr sz="1700" b="1">
                          <a:solidFill>
                            <a:srgbClr val="2A40E2"/>
                          </a:solidFill>
                        </a:rPr>
                        <a:t>1.4/(4·10) = 0.035</a:t>
                      </a:r>
                    </a:p>
                  </a:txBody>
                  <a:tcPr marL="60000" marR="60000" marT="25000" marB="25000" anchor="ctr"/>
                </a:tc>
                <a:tc>
                  <a:txBody>
                    <a:bodyPr wrap="square"/>
                    <a:lstStyle/>
                    <a:p>
                      <a:pPr algn="ctr"/>
                      <a:r>
                        <a:rPr sz="1700" b="1">
                          <a:solidFill>
                            <a:srgbClr val="2A40E2"/>
                          </a:solidFill>
                        </a:rPr>
                        <a:t>edge</a:t>
                      </a:r>
                    </a:p>
                  </a:txBody>
                  <a:tcPr marL="60000" marR="60000" marT="25000" marB="25000" anchor="ct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Degeneracy of scan matching</a:t>
            </a:r>
          </a:p>
        </p:txBody>
      </p:sp>
      <p:sp>
        <p:nvSpPr>
          <p:cNvPr id="3" name="Content Placeholder 2"/>
          <p:cNvSpPr>
            <a:spLocks noGrp="1"/>
          </p:cNvSpPr>
          <p:nvPr>
            <p:ph idx="1"/>
          </p:nvPr>
        </p:nvSpPr>
        <p:spPr>
          <a:xfrm>
            <a:off x="330000" y="800000"/>
            <a:ext cx="11500000" cy="2500000"/>
          </a:xfrm>
        </p:spPr>
        <p:txBody>
          <a:bodyPr wrap="square"/>
          <a:lstStyle/>
          <a:p>
            <a:pPr marL="0" indent="0">
              <a:buNone/>
            </a:pPr>
            <a:r>
              <a:rPr sz="1800"/>
              <a:t>Each matched plane with unit normal n adds n nᵀ to H (2-D translation only). Point noise σ = 0.05 m; σ along an eigen-direction ≈ σ/√λ.</a:t>
            </a:r>
          </a:p>
          <a:p>
            <a:pPr marL="0" indent="0">
              <a:buNone/>
            </a:pPr>
            <a:r>
              <a:rPr sz="1800"/>
              <a:t>A: corridor, 100 points on walls with n = (0, 1).  B: A plus 20 points on an end wall n = (1, 0).  C: A plus 30 points on a 45° wall n = (1, 1)/√2.</a:t>
            </a:r>
          </a:p>
          <a:p>
            <a:pPr marL="0" indent="0">
              <a:buNone/>
            </a:pPr>
            <a:r>
              <a:rPr sz="1800"/>
              <a:t>(a) Fill in H, its eigenvalues, and the weakest-direction σ.  (b) What happens if an attacker removes or replaces the end-wall points of B?</a:t>
            </a:r>
          </a:p>
        </p:txBody>
      </p:sp>
      <p:graphicFrame>
        <p:nvGraphicFramePr>
          <p:cNvPr id="4" name="Table 3"/>
          <p:cNvGraphicFramePr>
            <a:graphicFrameLocks noGrp="1"/>
          </p:cNvGraphicFramePr>
          <p:nvPr/>
        </p:nvGraphicFramePr>
        <p:xfrm>
          <a:off x="700000" y="3350000"/>
          <a:ext cx="10700000" cy="2000000"/>
        </p:xfrm>
        <a:graphic>
          <a:graphicData uri="http://schemas.openxmlformats.org/drawingml/2006/table">
            <a:tbl>
              <a:tblPr firstRow="1" bandRow="0">
                <a:tableStyleId>{5940675A-B579-460E-94D1-54222C63F5DA}</a:tableStyleId>
              </a:tblPr>
              <a:tblGrid>
                <a:gridCol w="1000000"/>
                <a:gridCol w="3500000"/>
                <a:gridCol w="2800000"/>
                <a:gridCol w="3400000"/>
              </a:tblGrid>
              <a:tr h="500000">
                <a:tc>
                  <a:txBody>
                    <a:bodyPr wrap="square"/>
                    <a:lstStyle/>
                    <a:p>
                      <a:pPr algn="ctr"/>
                      <a:r>
                        <a:rPr sz="1600" b="1"/>
                        <a:t>Case</a:t>
                      </a:r>
                    </a:p>
                  </a:txBody>
                  <a:tcPr marL="60000" marR="60000" marT="25000" marB="25000" anchor="ctr">
                    <a:solidFill>
                      <a:srgbClr val="F2F2F2"/>
                    </a:solidFill>
                  </a:tcPr>
                </a:tc>
                <a:tc>
                  <a:txBody>
                    <a:bodyPr wrap="square"/>
                    <a:lstStyle/>
                    <a:p>
                      <a:pPr algn="ctr"/>
                      <a:r>
                        <a:rPr sz="1600" b="1"/>
                        <a:t>H</a:t>
                      </a:r>
                    </a:p>
                  </a:txBody>
                  <a:tcPr marL="60000" marR="60000" marT="25000" marB="25000" anchor="ctr">
                    <a:solidFill>
                      <a:srgbClr val="F2F2F2"/>
                    </a:solidFill>
                  </a:tcPr>
                </a:tc>
                <a:tc>
                  <a:txBody>
                    <a:bodyPr wrap="square"/>
                    <a:lstStyle/>
                    <a:p>
                      <a:pPr algn="ctr"/>
                      <a:r>
                        <a:rPr sz="1600" b="1"/>
                        <a:t>Eigenvalues</a:t>
                      </a:r>
                    </a:p>
                  </a:txBody>
                  <a:tcPr marL="60000" marR="60000" marT="25000" marB="25000" anchor="ctr">
                    <a:solidFill>
                      <a:srgbClr val="F2F2F2"/>
                    </a:solidFill>
                  </a:tcPr>
                </a:tc>
                <a:tc>
                  <a:txBody>
                    <a:bodyPr wrap="square"/>
                    <a:lstStyle/>
                    <a:p>
                      <a:pPr algn="ctr"/>
                      <a:r>
                        <a:rPr sz="1600" b="1"/>
                        <a:t>Weak-direction σ</a:t>
                      </a:r>
                    </a:p>
                  </a:txBody>
                  <a:tcPr marL="60000" marR="60000" marT="25000" marB="25000" anchor="ctr">
                    <a:solidFill>
                      <a:srgbClr val="F2F2F2"/>
                    </a:solidFill>
                  </a:tcPr>
                </a:tc>
              </a:tr>
              <a:tr h="500000">
                <a:tc>
                  <a:txBody>
                    <a:bodyPr wrap="square"/>
                    <a:lstStyle/>
                    <a:p>
                      <a:pPr algn="ctr"/>
                      <a:r>
                        <a:rPr sz="1600" b="1"/>
                        <a:t>A</a:t>
                      </a:r>
                    </a:p>
                  </a:txBody>
                  <a:tcPr marL="60000" marR="60000" marT="25000" marB="25000" anchor="ctr"/>
                </a:tc>
                <a:tc>
                  <a:txBody>
                    <a:bodyPr wrap="square"/>
                    <a:lstStyle/>
                    <a:p>
                      <a:pPr algn="ctr"/>
                      <a:endParaRPr sz="1600"/>
                    </a:p>
                  </a:txBody>
                  <a:tcPr marL="60000" marR="60000" marT="25000" marB="25000" anchor="ctr"/>
                </a:tc>
                <a:tc>
                  <a:txBody>
                    <a:bodyPr wrap="square"/>
                    <a:lstStyle/>
                    <a:p>
                      <a:pPr algn="ctr"/>
                      <a:endParaRPr sz="1600"/>
                    </a:p>
                  </a:txBody>
                  <a:tcPr marL="60000" marR="60000" marT="25000" marB="25000" anchor="ctr"/>
                </a:tc>
                <a:tc>
                  <a:txBody>
                    <a:bodyPr wrap="square"/>
                    <a:lstStyle/>
                    <a:p>
                      <a:pPr algn="ctr"/>
                      <a:endParaRPr sz="1600"/>
                    </a:p>
                  </a:txBody>
                  <a:tcPr marL="60000" marR="60000" marT="25000" marB="25000" anchor="ctr"/>
                </a:tc>
              </a:tr>
              <a:tr h="500000">
                <a:tc>
                  <a:txBody>
                    <a:bodyPr wrap="square"/>
                    <a:lstStyle/>
                    <a:p>
                      <a:pPr algn="ctr"/>
                      <a:r>
                        <a:rPr sz="1600" b="1"/>
                        <a:t>B</a:t>
                      </a:r>
                    </a:p>
                  </a:txBody>
                  <a:tcPr marL="60000" marR="60000" marT="25000" marB="25000" anchor="ctr"/>
                </a:tc>
                <a:tc>
                  <a:txBody>
                    <a:bodyPr wrap="square"/>
                    <a:lstStyle/>
                    <a:p>
                      <a:pPr algn="ctr"/>
                      <a:endParaRPr sz="1600"/>
                    </a:p>
                  </a:txBody>
                  <a:tcPr marL="60000" marR="60000" marT="25000" marB="25000" anchor="ctr"/>
                </a:tc>
                <a:tc>
                  <a:txBody>
                    <a:bodyPr wrap="square"/>
                    <a:lstStyle/>
                    <a:p>
                      <a:pPr algn="ctr"/>
                      <a:endParaRPr sz="1600"/>
                    </a:p>
                  </a:txBody>
                  <a:tcPr marL="60000" marR="60000" marT="25000" marB="25000" anchor="ctr"/>
                </a:tc>
                <a:tc>
                  <a:txBody>
                    <a:bodyPr wrap="square"/>
                    <a:lstStyle/>
                    <a:p>
                      <a:pPr algn="ctr"/>
                      <a:endParaRPr sz="1600"/>
                    </a:p>
                  </a:txBody>
                  <a:tcPr marL="60000" marR="60000" marT="25000" marB="25000" anchor="ctr"/>
                </a:tc>
              </a:tr>
              <a:tr h="500000">
                <a:tc>
                  <a:txBody>
                    <a:bodyPr wrap="square"/>
                    <a:lstStyle/>
                    <a:p>
                      <a:pPr algn="ctr"/>
                      <a:r>
                        <a:rPr sz="1600" b="1"/>
                        <a:t>C</a:t>
                      </a:r>
                    </a:p>
                  </a:txBody>
                  <a:tcPr marL="60000" marR="60000" marT="25000" marB="25000" anchor="ctr"/>
                </a:tc>
                <a:tc>
                  <a:txBody>
                    <a:bodyPr wrap="square"/>
                    <a:lstStyle/>
                    <a:p>
                      <a:pPr algn="ctr"/>
                      <a:endParaRPr sz="1600"/>
                    </a:p>
                  </a:txBody>
                  <a:tcPr marL="60000" marR="60000" marT="25000" marB="25000" anchor="ctr"/>
                </a:tc>
                <a:tc>
                  <a:txBody>
                    <a:bodyPr wrap="square"/>
                    <a:lstStyle/>
                    <a:p>
                      <a:pPr algn="ctr"/>
                      <a:endParaRPr sz="1600"/>
                    </a:p>
                  </a:txBody>
                  <a:tcPr marL="60000" marR="60000" marT="25000" marB="25000" anchor="ctr"/>
                </a:tc>
                <a:tc>
                  <a:txBody>
                    <a:bodyPr wrap="square"/>
                    <a:lstStyle/>
                    <a:p>
                      <a:pPr algn="ctr"/>
                      <a:endParaRPr sz="1600"/>
                    </a:p>
                  </a:txBody>
                  <a:tcPr marL="60000" marR="60000" marT="25000" marB="25000" anchor="ct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Solution: Degeneracy of scan matching</a:t>
            </a:r>
          </a:p>
        </p:txBody>
      </p:sp>
      <p:sp>
        <p:nvSpPr>
          <p:cNvPr id="3" name="Content Placeholder 2"/>
          <p:cNvSpPr>
            <a:spLocks noGrp="1"/>
          </p:cNvSpPr>
          <p:nvPr>
            <p:ph idx="1"/>
          </p:nvPr>
        </p:nvSpPr>
        <p:spPr>
          <a:xfrm>
            <a:off x="330000" y="800000"/>
            <a:ext cx="11500000" cy="3100000"/>
          </a:xfrm>
        </p:spPr>
        <p:txBody>
          <a:bodyPr wrap="square"/>
          <a:lstStyle/>
          <a:p>
            <a:r>
              <a:rPr sz="1800"/>
              <a:t>(b) B collapses to A: </a:t>
            </a:r>
            <a:r>
              <a:rPr sz="1800" b="1">
                <a:solidFill>
                  <a:srgbClr val="2A40E2"/>
                </a:solidFill>
              </a:rPr>
              <a:t>λ_min = 0</a:t>
            </a:r>
            <a:r>
              <a:rPr sz="1800"/>
              <a:t>, the x direction is unconstrained, and the estimate is free to slide along the corridor. The filter must rely on IMU and odometry; a spoofer who controls the few informative points controls the result.</a:t>
            </a:r>
          </a:p>
          <a:p>
            <a:r>
              <a:rPr sz="1800"/>
              <a:t>Monitoring the </a:t>
            </a:r>
            <a:r>
              <a:rPr sz="1800" b="1">
                <a:solidFill>
                  <a:srgbClr val="2A40E2"/>
                </a:solidFill>
              </a:rPr>
              <a:t>eigenvalues of H</a:t>
            </a:r>
            <a:r>
              <a:rPr sz="1800"/>
              <a:t> (or the match residuals) detects both accidental degeneracy and attacks that shrink the information.</a:t>
            </a:r>
          </a:p>
        </p:txBody>
      </p:sp>
      <p:graphicFrame>
        <p:nvGraphicFramePr>
          <p:cNvPr id="4" name="Table 3"/>
          <p:cNvGraphicFramePr>
            <a:graphicFrameLocks noGrp="1"/>
          </p:cNvGraphicFramePr>
          <p:nvPr/>
        </p:nvGraphicFramePr>
        <p:xfrm>
          <a:off x="700000" y="3950000"/>
          <a:ext cx="10700000" cy="2000000"/>
        </p:xfrm>
        <a:graphic>
          <a:graphicData uri="http://schemas.openxmlformats.org/drawingml/2006/table">
            <a:tbl>
              <a:tblPr firstRow="1" bandRow="0">
                <a:tableStyleId>{5940675A-B579-460E-94D1-54222C63F5DA}</a:tableStyleId>
              </a:tblPr>
              <a:tblGrid>
                <a:gridCol w="1000000"/>
                <a:gridCol w="3500000"/>
                <a:gridCol w="2800000"/>
                <a:gridCol w="3400000"/>
              </a:tblGrid>
              <a:tr h="500000">
                <a:tc>
                  <a:txBody>
                    <a:bodyPr wrap="square"/>
                    <a:lstStyle/>
                    <a:p>
                      <a:pPr algn="ctr"/>
                      <a:r>
                        <a:rPr sz="1600" b="1"/>
                        <a:t>Case</a:t>
                      </a:r>
                    </a:p>
                  </a:txBody>
                  <a:tcPr marL="60000" marR="60000" marT="25000" marB="25000" anchor="ctr">
                    <a:solidFill>
                      <a:srgbClr val="F2F2F2"/>
                    </a:solidFill>
                  </a:tcPr>
                </a:tc>
                <a:tc>
                  <a:txBody>
                    <a:bodyPr wrap="square"/>
                    <a:lstStyle/>
                    <a:p>
                      <a:pPr algn="ctr"/>
                      <a:r>
                        <a:rPr sz="1600" b="1"/>
                        <a:t>H</a:t>
                      </a:r>
                    </a:p>
                  </a:txBody>
                  <a:tcPr marL="60000" marR="60000" marT="25000" marB="25000" anchor="ctr">
                    <a:solidFill>
                      <a:srgbClr val="F2F2F2"/>
                    </a:solidFill>
                  </a:tcPr>
                </a:tc>
                <a:tc>
                  <a:txBody>
                    <a:bodyPr wrap="square"/>
                    <a:lstStyle/>
                    <a:p>
                      <a:pPr algn="ctr"/>
                      <a:r>
                        <a:rPr sz="1600" b="1"/>
                        <a:t>Eigenvalues</a:t>
                      </a:r>
                    </a:p>
                  </a:txBody>
                  <a:tcPr marL="60000" marR="60000" marT="25000" marB="25000" anchor="ctr">
                    <a:solidFill>
                      <a:srgbClr val="F2F2F2"/>
                    </a:solidFill>
                  </a:tcPr>
                </a:tc>
                <a:tc>
                  <a:txBody>
                    <a:bodyPr wrap="square"/>
                    <a:lstStyle/>
                    <a:p>
                      <a:pPr algn="ctr"/>
                      <a:r>
                        <a:rPr sz="1600" b="1"/>
                        <a:t>Weak-direction σ</a:t>
                      </a:r>
                    </a:p>
                  </a:txBody>
                  <a:tcPr marL="60000" marR="60000" marT="25000" marB="25000" anchor="ctr">
                    <a:solidFill>
                      <a:srgbClr val="F2F2F2"/>
                    </a:solidFill>
                  </a:tcPr>
                </a:tc>
              </a:tr>
              <a:tr h="500000">
                <a:tc>
                  <a:txBody>
                    <a:bodyPr wrap="square"/>
                    <a:lstStyle/>
                    <a:p>
                      <a:pPr algn="ctr"/>
                      <a:r>
                        <a:rPr sz="1600" b="1"/>
                        <a:t>A</a:t>
                      </a:r>
                    </a:p>
                  </a:txBody>
                  <a:tcPr marL="60000" marR="60000" marT="25000" marB="25000" anchor="ctr"/>
                </a:tc>
                <a:tc>
                  <a:txBody>
                    <a:bodyPr wrap="square"/>
                    <a:lstStyle/>
                    <a:p>
                      <a:pPr algn="ctr"/>
                      <a:r>
                        <a:rPr sz="1600" b="1">
                          <a:solidFill>
                            <a:srgbClr val="2A40E2"/>
                          </a:solidFill>
                        </a:rPr>
                        <a:t>[[0, 0], [0, 100]]</a:t>
                      </a:r>
                    </a:p>
                  </a:txBody>
                  <a:tcPr marL="60000" marR="60000" marT="25000" marB="25000" anchor="ctr"/>
                </a:tc>
                <a:tc>
                  <a:txBody>
                    <a:bodyPr wrap="square"/>
                    <a:lstStyle/>
                    <a:p>
                      <a:pPr algn="ctr"/>
                      <a:r>
                        <a:rPr sz="1600" b="1">
                          <a:solidFill>
                            <a:srgbClr val="2A40E2"/>
                          </a:solidFill>
                        </a:rPr>
                        <a:t>0 and 100</a:t>
                      </a:r>
                    </a:p>
                  </a:txBody>
                  <a:tcPr marL="60000" marR="60000" marT="25000" marB="25000" anchor="ctr"/>
                </a:tc>
                <a:tc>
                  <a:txBody>
                    <a:bodyPr wrap="square"/>
                    <a:lstStyle/>
                    <a:p>
                      <a:pPr algn="ctr"/>
                      <a:r>
                        <a:rPr sz="1600" b="1">
                          <a:solidFill>
                            <a:srgbClr val="2A40E2"/>
                          </a:solidFill>
                        </a:rPr>
                        <a:t>∞ (x unobservable)</a:t>
                      </a:r>
                    </a:p>
                  </a:txBody>
                  <a:tcPr marL="60000" marR="60000" marT="25000" marB="25000" anchor="ctr"/>
                </a:tc>
              </a:tr>
              <a:tr h="500000">
                <a:tc>
                  <a:txBody>
                    <a:bodyPr wrap="square"/>
                    <a:lstStyle/>
                    <a:p>
                      <a:pPr algn="ctr"/>
                      <a:r>
                        <a:rPr sz="1600" b="1"/>
                        <a:t>B</a:t>
                      </a:r>
                    </a:p>
                  </a:txBody>
                  <a:tcPr marL="60000" marR="60000" marT="25000" marB="25000" anchor="ctr"/>
                </a:tc>
                <a:tc>
                  <a:txBody>
                    <a:bodyPr wrap="square"/>
                    <a:lstStyle/>
                    <a:p>
                      <a:pPr algn="ctr"/>
                      <a:r>
                        <a:rPr sz="1600" b="1">
                          <a:solidFill>
                            <a:srgbClr val="2A40E2"/>
                          </a:solidFill>
                        </a:rPr>
                        <a:t>[[20, 0], [0, 100]]</a:t>
                      </a:r>
                    </a:p>
                  </a:txBody>
                  <a:tcPr marL="60000" marR="60000" marT="25000" marB="25000" anchor="ctr"/>
                </a:tc>
                <a:tc>
                  <a:txBody>
                    <a:bodyPr wrap="square"/>
                    <a:lstStyle/>
                    <a:p>
                      <a:pPr algn="ctr"/>
                      <a:r>
                        <a:rPr sz="1600" b="1">
                          <a:solidFill>
                            <a:srgbClr val="2A40E2"/>
                          </a:solidFill>
                        </a:rPr>
                        <a:t>20 and 100</a:t>
                      </a:r>
                    </a:p>
                  </a:txBody>
                  <a:tcPr marL="60000" marR="60000" marT="25000" marB="25000" anchor="ctr"/>
                </a:tc>
                <a:tc>
                  <a:txBody>
                    <a:bodyPr wrap="square"/>
                    <a:lstStyle/>
                    <a:p>
                      <a:pPr algn="ctr"/>
                      <a:r>
                        <a:rPr sz="1600" b="1">
                          <a:solidFill>
                            <a:srgbClr val="2A40E2"/>
                          </a:solidFill>
                        </a:rPr>
                        <a:t>0.05/√20 = 0.011 m</a:t>
                      </a:r>
                    </a:p>
                  </a:txBody>
                  <a:tcPr marL="60000" marR="60000" marT="25000" marB="25000" anchor="ctr"/>
                </a:tc>
              </a:tr>
              <a:tr h="500000">
                <a:tc>
                  <a:txBody>
                    <a:bodyPr wrap="square"/>
                    <a:lstStyle/>
                    <a:p>
                      <a:pPr algn="ctr"/>
                      <a:r>
                        <a:rPr sz="1600" b="1"/>
                        <a:t>C</a:t>
                      </a:r>
                    </a:p>
                  </a:txBody>
                  <a:tcPr marL="60000" marR="60000" marT="25000" marB="25000" anchor="ctr"/>
                </a:tc>
                <a:tc>
                  <a:txBody>
                    <a:bodyPr wrap="square"/>
                    <a:lstStyle/>
                    <a:p>
                      <a:pPr algn="ctr"/>
                      <a:r>
                        <a:rPr sz="1600" b="1">
                          <a:solidFill>
                            <a:srgbClr val="2A40E2"/>
                          </a:solidFill>
                        </a:rPr>
                        <a:t>[[15, 15], [15, 115]]</a:t>
                      </a:r>
                    </a:p>
                  </a:txBody>
                  <a:tcPr marL="60000" marR="60000" marT="25000" marB="25000" anchor="ctr"/>
                </a:tc>
                <a:tc>
                  <a:txBody>
                    <a:bodyPr wrap="square"/>
                    <a:lstStyle/>
                    <a:p>
                      <a:pPr algn="ctr"/>
                      <a:r>
                        <a:rPr sz="1600" b="1">
                          <a:solidFill>
                            <a:srgbClr val="2A40E2"/>
                          </a:solidFill>
                        </a:rPr>
                        <a:t>12.8 and 117.2</a:t>
                      </a:r>
                    </a:p>
                  </a:txBody>
                  <a:tcPr marL="60000" marR="60000" marT="25000" marB="25000" anchor="ctr"/>
                </a:tc>
                <a:tc>
                  <a:txBody>
                    <a:bodyPr wrap="square"/>
                    <a:lstStyle/>
                    <a:p>
                      <a:pPr algn="ctr"/>
                      <a:r>
                        <a:rPr sz="1600" b="1">
                          <a:solidFill>
                            <a:srgbClr val="2A40E2"/>
                          </a:solidFill>
                        </a:rPr>
                        <a:t>0.05/√12.8 = 0.014 m</a:t>
                      </a:r>
                    </a:p>
                  </a:txBody>
                  <a:tcPr marL="60000" marR="60000" marT="25000" marB="25000" anchor="ct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Lateral budget and latency</a:t>
            </a:r>
          </a:p>
        </p:txBody>
      </p:sp>
      <p:sp>
        <p:nvSpPr>
          <p:cNvPr id="3" name="Content Placeholder 2"/>
          <p:cNvSpPr>
            <a:spLocks noGrp="1"/>
          </p:cNvSpPr>
          <p:nvPr>
            <p:ph idx="1"/>
          </p:nvPr>
        </p:nvSpPr>
        <p:spPr>
          <a:xfrm>
            <a:off x="330000" y="800000"/>
            <a:ext cx="11500000" cy="5500000"/>
          </a:xfrm>
        </p:spPr>
        <p:txBody>
          <a:bodyPr wrap="square"/>
          <a:lstStyle/>
          <a:p>
            <a:pPr marL="0" indent="0">
              <a:buNone/>
            </a:pPr>
            <a:r>
              <a:rPr sz="1800"/>
              <a:t>Lane width 3.5 m, car width 1.8 m. Cruise at v = 25 m/s (90 km/h).</a:t>
            </a:r>
          </a:p>
          <a:p>
            <a:pPr marL="0" indent="0">
              <a:buNone/>
            </a:pPr>
            <a:r>
              <a:rPr sz="1800"/>
              <a:t>(a) One-sided margin and the largest localization σ if 3σ must stay within the margin.</a:t>
            </a:r>
          </a:p>
          <a:p>
            <a:pPr marL="0" indent="0">
              <a:buNone/>
            </a:pPr>
            <a:r>
              <a:rPr sz="1800"/>
              <a:t>(b) If σ_loc = 0.1 m, how much margin is left for control and perception?</a:t>
            </a:r>
          </a:p>
          <a:p>
            <a:pPr marL="0" indent="0">
              <a:buNone/>
            </a:pPr>
            <a:r>
              <a:rPr sz="1800"/>
              <a:t>(c) A pose arrives 80 ms late: how far does the car travel? How small must the delay be to stay below 0.1 m? What residual error remains if the pose is extrapolated with IMU and the car accelerates at 2 m/s²?</a:t>
            </a:r>
          </a:p>
          <a:p>
            <a:pPr marL="0" indent="0">
              <a:buNone/>
            </a:pPr>
            <a:r>
              <a:rPr sz="1800"/>
              <a:t>(d) 500 m tunnel, no GNSS, uncompensated gyro bias 0.02°/s: lateral error ≈ ½·v·b·t². Compare with the margin; what bias is allowed?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Solution: Lateral budget and latency</a:t>
            </a:r>
          </a:p>
        </p:txBody>
      </p:sp>
      <p:sp>
        <p:nvSpPr>
          <p:cNvPr id="3" name="Content Placeholder 2"/>
          <p:cNvSpPr>
            <a:spLocks noGrp="1"/>
          </p:cNvSpPr>
          <p:nvPr>
            <p:ph idx="1"/>
          </p:nvPr>
        </p:nvSpPr>
        <p:spPr>
          <a:xfrm>
            <a:off x="330000" y="800000"/>
            <a:ext cx="11500000" cy="5500000"/>
          </a:xfrm>
        </p:spPr>
        <p:txBody>
          <a:bodyPr wrap="square"/>
          <a:lstStyle/>
          <a:p>
            <a:r>
              <a:rPr sz="1800"/>
              <a:t>(a) (3.5 − 1.8)/2 = </a:t>
            </a:r>
            <a:r>
              <a:rPr sz="1800" b="1">
                <a:solidFill>
                  <a:srgbClr val="2A40E2"/>
                </a:solidFill>
              </a:rPr>
              <a:t>0.85 m</a:t>
            </a:r>
            <a:r>
              <a:rPr sz="1800"/>
              <a:t> → σ ≤ 0.85/3 = </a:t>
            </a:r>
            <a:r>
              <a:rPr sz="1800" b="1">
                <a:solidFill>
                  <a:srgbClr val="2A40E2"/>
                </a:solidFill>
              </a:rPr>
              <a:t>0.28 m</a:t>
            </a:r>
            <a:r>
              <a:rPr sz="1800"/>
              <a:t>.   (b) 3σ = 0.30 m → </a:t>
            </a:r>
            <a:r>
              <a:rPr sz="1800" b="1">
                <a:solidFill>
                  <a:srgbClr val="2A40E2"/>
                </a:solidFill>
              </a:rPr>
              <a:t>0.55 m</a:t>
            </a:r>
            <a:r>
              <a:rPr sz="1800"/>
              <a:t> left.</a:t>
            </a:r>
          </a:p>
          <a:p>
            <a:r>
              <a:rPr sz="1800"/>
              <a:t>(c) 25 · 0.08 = </a:t>
            </a:r>
            <a:r>
              <a:rPr sz="1800" b="1">
                <a:solidFill>
                  <a:srgbClr val="2A40E2"/>
                </a:solidFill>
              </a:rPr>
              <a:t>2.0 m</a:t>
            </a:r>
            <a:r>
              <a:rPr sz="1800"/>
              <a:t>. For 0.1 m: ≤ </a:t>
            </a:r>
            <a:r>
              <a:rPr sz="1800" b="1">
                <a:solidFill>
                  <a:srgbClr val="2A40E2"/>
                </a:solidFill>
              </a:rPr>
              <a:t>4 ms</a:t>
            </a:r>
            <a:r>
              <a:rPr sz="1800"/>
              <a:t>. With extrapolation only the unmodeled acceleration matters: ½·2·0.08² = </a:t>
            </a:r>
            <a:r>
              <a:rPr sz="1800" b="1">
                <a:solidFill>
                  <a:srgbClr val="2A40E2"/>
                </a:solidFill>
              </a:rPr>
              <a:t>6.4 mm</a:t>
            </a:r>
            <a:r>
              <a:rPr sz="1800"/>
              <a:t>. Latency must be </a:t>
            </a:r>
            <a:r>
              <a:rPr sz="1800" b="1">
                <a:solidFill>
                  <a:srgbClr val="2A40E2"/>
                </a:solidFill>
              </a:rPr>
              <a:t>compensated</a:t>
            </a:r>
            <a:r>
              <a:rPr sz="1800"/>
              <a:t>, not just minimized.</a:t>
            </a:r>
          </a:p>
          <a:p>
            <a:r>
              <a:rPr sz="1800"/>
              <a:t>(d) t = 500/25 = 20 s; b = 0.02°/s = 3.5×10⁻⁴ rad/s → ½·25·3.5×10⁻⁴·400 = </a:t>
            </a:r>
            <a:r>
              <a:rPr sz="1800" b="1">
                <a:solidFill>
                  <a:srgbClr val="2A40E2"/>
                </a:solidFill>
              </a:rPr>
              <a:t>1.75 m &gt; 0.85 m</a:t>
            </a:r>
            <a:r>
              <a:rPr sz="1800"/>
              <a:t>. Allowed bias: 0.85/(½·25·400) = 1.7×10⁻⁴ rad/s = </a:t>
            </a:r>
            <a:r>
              <a:rPr sz="1800" b="1">
                <a:solidFill>
                  <a:srgbClr val="2A40E2"/>
                </a:solidFill>
              </a:rPr>
              <a:t>0.0097°/s</a:t>
            </a:r>
            <a:r>
              <a:rPr sz="1800"/>
              <a:t>. Tunnels need good IMU calibration and odometry or map constraints.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Slow GNSS drift vs. the gate</a:t>
            </a:r>
          </a:p>
        </p:txBody>
      </p:sp>
      <p:sp>
        <p:nvSpPr>
          <p:cNvPr id="3" name="Content Placeholder 2"/>
          <p:cNvSpPr>
            <a:spLocks noGrp="1"/>
          </p:cNvSpPr>
          <p:nvPr>
            <p:ph idx="1"/>
          </p:nvPr>
        </p:nvSpPr>
        <p:spPr>
          <a:xfrm>
            <a:off x="330000" y="800000"/>
            <a:ext cx="11500000" cy="5500000"/>
          </a:xfrm>
        </p:spPr>
        <p:txBody>
          <a:bodyPr wrap="square"/>
          <a:lstStyle/>
          <a:p>
            <a:pPr marL="0" indent="0">
              <a:buNone/>
            </a:pPr>
            <a:r>
              <a:rPr sz="1800"/>
              <a:t>1-D fusion filter in steady state: Kalman gain K = 0.2, innovation variance S = 1.25 m². Gate: NIS = y²/S ≤ 3.84 (95 %, 1 DoF).</a:t>
            </a:r>
          </a:p>
          <a:p>
            <a:pPr marL="0" indent="0">
              <a:buNone/>
            </a:pPr>
            <a:r>
              <a:rPr sz="1800"/>
              <a:t>(a) Gate half-width in meters. A sudden 5 m GNSS jump: NIS and decision?</a:t>
            </a:r>
          </a:p>
          <a:p>
            <a:pPr marL="0" indent="0">
              <a:buNone/>
            </a:pPr>
            <a:r>
              <a:rPr sz="1800"/>
              <a:t>(b) The spoofer instead adds a ramp of δ = 0.12 m per step. In steady state the innovation carries a bias δ/K. Compute it, the mean NIS, and the chance of exceeding the gate (non-central χ², λ = bias²/S; answer 8.4 %).</a:t>
            </a:r>
          </a:p>
          <a:p>
            <a:pPr marL="0" indent="0">
              <a:buNone/>
            </a:pPr>
            <a:r>
              <a:rPr sz="1800"/>
              <a:t>(c) Position error after 100 steps (error = b − δ(1 − K)/K)?</a:t>
            </a:r>
          </a:p>
          <a:p>
            <a:pPr marL="0" indent="0">
              <a:buNone/>
            </a:pPr>
            <a:r>
              <a:rPr sz="1800"/>
              <a:t>(d) Averaging the innovation over n steps has std √(S/n): detectable at 3σ for n = 10 or n = 50?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1320800" y="152400"/>
            <a:ext cx="9575800" cy="533400"/>
          </a:xfrm>
        </p:spPr>
        <p:txBody>
          <a:bodyPr/>
          <a:lstStyle/>
          <a:p>
            <a:r>
              <a:t>Exercise Solution: Slow GNSS drift vs. the gate</a:t>
            </a:r>
          </a:p>
        </p:txBody>
      </p:sp>
      <p:sp>
        <p:nvSpPr>
          <p:cNvPr id="3" name="Content Placeholder 2"/>
          <p:cNvSpPr>
            <a:spLocks noGrp="1"/>
          </p:cNvSpPr>
          <p:nvPr>
            <p:ph idx="1"/>
          </p:nvPr>
        </p:nvSpPr>
        <p:spPr>
          <a:xfrm>
            <a:off x="330000" y="800000"/>
            <a:ext cx="11500000" cy="5500000"/>
          </a:xfrm>
        </p:spPr>
        <p:txBody>
          <a:bodyPr wrap="square"/>
          <a:lstStyle/>
          <a:p>
            <a:r>
              <a:rPr sz="1800"/>
              <a:t>(a) half-width √(3.84·1.25) = </a:t>
            </a:r>
            <a:r>
              <a:rPr sz="1800" b="1">
                <a:solidFill>
                  <a:srgbClr val="2A40E2"/>
                </a:solidFill>
              </a:rPr>
              <a:t>2.19 m</a:t>
            </a:r>
            <a:r>
              <a:rPr sz="1800"/>
              <a:t>; jump: NIS = 25/1.25 = </a:t>
            </a:r>
            <a:r>
              <a:rPr sz="1800" b="1">
                <a:solidFill>
                  <a:srgbClr val="2A40E2"/>
                </a:solidFill>
              </a:rPr>
              <a:t>20 &gt; 3.84 → rejected</a:t>
            </a:r>
            <a:r>
              <a:rPr sz="1800"/>
              <a:t>.</a:t>
            </a:r>
          </a:p>
          <a:p>
            <a:r>
              <a:rPr sz="1800"/>
              <a:t>(b) bias = 0.12/0.2 = </a:t>
            </a:r>
            <a:r>
              <a:rPr sz="1800" b="1">
                <a:solidFill>
                  <a:srgbClr val="2A40E2"/>
                </a:solidFill>
              </a:rPr>
              <a:t>0.6 m</a:t>
            </a:r>
            <a:r>
              <a:rPr sz="1800"/>
              <a:t>, mean NIS = 1 + 0.36/1.25 = </a:t>
            </a:r>
            <a:r>
              <a:rPr sz="1800" b="1">
                <a:solidFill>
                  <a:srgbClr val="2A40E2"/>
                </a:solidFill>
              </a:rPr>
              <a:t>1.29</a:t>
            </a:r>
            <a:r>
              <a:rPr sz="1800"/>
              <a:t>, exceedance </a:t>
            </a:r>
            <a:r>
              <a:rPr sz="1800" b="1">
                <a:solidFill>
                  <a:srgbClr val="2A40E2"/>
                </a:solidFill>
              </a:rPr>
              <a:t>8.4 %</a:t>
            </a:r>
            <a:r>
              <a:rPr sz="1800"/>
              <a:t> vs. 5 % without attack: barely visible.</a:t>
            </a:r>
          </a:p>
          <a:p>
            <a:r>
              <a:rPr sz="1800"/>
              <a:t>(c) b = 12 m, lag = 0.12·0.8/0.2 = 0.48 m → error </a:t>
            </a:r>
            <a:r>
              <a:rPr sz="1800" b="1">
                <a:solidFill>
                  <a:srgbClr val="2A40E2"/>
                </a:solidFill>
              </a:rPr>
              <a:t>11.5 m</a:t>
            </a:r>
            <a:r>
              <a:rPr sz="1800"/>
              <a:t>: the filter follows the spoofer.</a:t>
            </a:r>
          </a:p>
          <a:p>
            <a:r>
              <a:rPr sz="1800"/>
              <a:t>(d) n = 10: 0.6/0.354 = 1.7σ (not detectable); n = 50: 0.6/0.158 = </a:t>
            </a:r>
            <a:r>
              <a:rPr sz="1800" b="1">
                <a:solidFill>
                  <a:srgbClr val="2A40E2"/>
                </a:solidFill>
              </a:rPr>
              <a:t>3.8σ (detectable)</a:t>
            </a:r>
            <a:r>
              <a:rPr sz="1800"/>
              <a:t>. A </a:t>
            </a:r>
            <a:r>
              <a:rPr sz="1800" b="1">
                <a:solidFill>
                  <a:srgbClr val="2A40E2"/>
                </a:solidFill>
              </a:rPr>
              <a:t>windowed</a:t>
            </a:r>
            <a:r>
              <a:rPr sz="1800"/>
              <a:t> check catches what the per-step gate misses, at the price of delay.</a:t>
            </a:r>
          </a:p>
        </p:txBody>
      </p:sp>
    </p:spTree>
  </p:cSld>
  <p:clrMapOvr>
    <a:masterClrMapping/>
  </p:clrMapOvr>
</p:sld>
</file>

<file path=ppt/theme/theme1.xml><?xml version="1.0" encoding="utf-8"?>
<a:theme xmlns:a="http://schemas.openxmlformats.org/drawingml/2006/main" name="Offic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800" b="1" i="0" u="none" strike="noStrike" cap="none" normalizeH="0" baseline="0" dirty="0" smtClean="0">
            <a:ln>
              <a:noFill/>
            </a:ln>
            <a:solidFill>
              <a:schemeClr val="tx1"/>
            </a:solidFill>
            <a:effectLst/>
            <a:latin typeface="Gill Sans Light"/>
          </a:defRPr>
        </a:defPPr>
      </a:lstStyle>
    </a:spDef>
    <a:lnDef>
      <a:spPr bwMode="auto">
        <a:xfrm>
          <a:off x="0" y="0"/>
          <a:ext cx="1" cy="1"/>
        </a:xfrm>
        <a:custGeom>
          <a:avLst/>
          <a:gdLst/>
          <a:ahLst/>
          <a:cxnLst/>
          <a:rect l="0" t="0" r="0" b="0"/>
          <a:pathLst/>
        </a:custGeom>
        <a:solidFill>
          <a:schemeClr val="bg1"/>
        </a:solidFill>
        <a:ln w="571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Comic Sans MS" pitchFamily="66" charset="0"/>
          </a:defRPr>
        </a:defPPr>
      </a:lstStyle>
    </a:lnDef>
    <a:txDef>
      <a:spPr>
        <a:noFill/>
      </a:spPr>
      <a:bodyPr wrap="none" rtlCol="0">
        <a:spAutoFit/>
      </a:bodyPr>
      <a:lstStyle>
        <a:defPPr>
          <a:defRPr dirty="0">
            <a:latin typeface="Gill Sans Light"/>
          </a:defRPr>
        </a:defPPr>
      </a:lstStyle>
    </a:txDef>
  </a:objectDefaults>
  <a:extraClrSchemeLst>
    <a:extraClrScheme>
      <a:clrScheme name="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da48a9ac-7937-4134-8b13-3620bf967764}" enabled="1" method="Privileged" siteId="{5a4ba6f9-f531-4f32-9467-398f19e69de4}" contentBits="0" removed="0"/>
</clbl:labelList>
</file>

<file path=docProps/app.xml><?xml version="1.0" encoding="utf-8"?>
<Properties xmlns="http://schemas.openxmlformats.org/officeDocument/2006/extended-properties" xmlns:vt="http://schemas.openxmlformats.org/officeDocument/2006/docPropsVTypes">
  <Template/>
  <TotalTime>98985</TotalTime>
  <Pages>60</Pages>
  <Words>2924</Words>
  <Application>Microsoft Office PowerPoint</Application>
  <PresentationFormat>Widescreen</PresentationFormat>
  <Paragraphs>591</Paragraphs>
  <Slides>22</Slides>
  <Notes>9</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34" baseType="lpstr">
      <vt:lpstr>Arial MT</vt:lpstr>
      <vt:lpstr>gg sans</vt:lpstr>
      <vt:lpstr>Gill Sans</vt:lpstr>
      <vt:lpstr>Gill Sans Light</vt:lpstr>
      <vt:lpstr>宋体</vt:lpstr>
      <vt:lpstr>Arial</vt:lpstr>
      <vt:lpstr>Cambria Math</vt:lpstr>
      <vt:lpstr>Comic Sans MS</vt:lpstr>
      <vt:lpstr>Courier New</vt:lpstr>
      <vt:lpstr>Times New Roman</vt:lpstr>
      <vt:lpstr>Office</vt:lpstr>
      <vt:lpstr>Equation</vt:lpstr>
      <vt:lpstr>CSC 112: Computer Operating Systems Lecture 4   Deadlocks Exercises Solution</vt:lpstr>
      <vt:lpstr>Quiz: Deadlocks </vt:lpstr>
      <vt:lpstr>Quiz: Banker’s Algorithm I</vt:lpstr>
      <vt:lpstr>Quiz Solution: Banker’s Algorithm I</vt:lpstr>
      <vt:lpstr>Quiz: Banker’s algorithm II</vt:lpstr>
      <vt:lpstr>Quiz Solution: Banker’s algorithm II</vt:lpstr>
      <vt:lpstr>Quiz Solution: Banker’s algorithm II</vt:lpstr>
      <vt:lpstr>Quiz Solution: Banker’s algorithm II</vt:lpstr>
      <vt:lpstr>Banker’s Algorithm: 4 philosophers each holding his left fork</vt:lpstr>
      <vt:lpstr>Banker’s Algorithm: 4 philosophers each holding his left fork ANS</vt:lpstr>
      <vt:lpstr>Banker’s Algorithm: 5 philosophers each holding his left fork</vt:lpstr>
      <vt:lpstr>Multi-Armed Lawyers</vt:lpstr>
      <vt:lpstr>Quiz: Dining Lawyers I</vt:lpstr>
      <vt:lpstr>Example: 5 Lawyers, each with 2 arms, 5 chopsticks</vt:lpstr>
      <vt:lpstr>Example: 5 Lawyers, each with 2 arms, 5 chopsticks</vt:lpstr>
      <vt:lpstr>Quiz: Dining Lawyers II </vt:lpstr>
      <vt:lpstr>Quiz: Dining Lawyers II Answer</vt:lpstr>
      <vt:lpstr>Quiz: Dining Lawyers III</vt:lpstr>
      <vt:lpstr>Quiz: Dining Lawyers III Answer</vt:lpstr>
      <vt:lpstr>Quiz: Dining Lawyers IV</vt:lpstr>
      <vt:lpstr>Quiz: Dining Lawyers IV Answer</vt:lpstr>
      <vt:lpstr>Example: 2 lawyers, each with 4 arms, 2 knives and 2 forks</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Course Introduction and Overview</dc:title>
  <dc:creator>John D. Kubiatowicz</dc:creator>
  <dc:description>Imported some pictures from Silbershatz (c) 2005</dc:description>
  <cp:lastModifiedBy>Zonghua Gu</cp:lastModifiedBy>
  <cp:revision>1065</cp:revision>
  <cp:lastPrinted>2022-03-15T20:14:46Z</cp:lastPrinted>
  <dcterms:created xsi:type="dcterms:W3CDTF">1995-08-12T11:37:26Z</dcterms:created>
  <dcterms:modified xsi:type="dcterms:W3CDTF">2025-10-17T01:22:24Z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wner">
    <vt:lpwstr>Joseph</vt:lpwstr>
  </property>
  <property fmtid="{D5CDD505-2E9C-101B-9397-08002B2CF9AE}" pid="3" name="Semester">
    <vt:lpwstr>Spring 2006</vt:lpwstr>
  </property>
</Properties>
</file>