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134B6-D37D-4D2B-9A35-B8F225AC66B4}" v="3" dt="2025-10-17T01:22:21.469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82745" autoAdjust="0"/>
  </p:normalViewPr>
  <p:slideViewPr>
    <p:cSldViewPr>
      <p:cViewPr varScale="1">
        <p:scale>
          <a:sx n="68" d="100"/>
          <a:sy n="68" d="100"/>
        </p:scale>
        <p:origin x="437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805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nghua Gu" userId="9a7e1853e1951ef5" providerId="LiveId" clId="{CF1FAA12-072C-4ED5-BA76-0FFFAEFDB88A}"/>
    <pc:docChg chg="custSel modSld">
      <pc:chgData name="Zonghua Gu" userId="9a7e1853e1951ef5" providerId="LiveId" clId="{CF1FAA12-072C-4ED5-BA76-0FFFAEFDB88A}" dt="2025-10-17T01:22:23.049" v="46" actId="20577"/>
      <pc:docMkLst>
        <pc:docMk/>
      </pc:docMkLst>
      <pc:sldChg chg="modSp mod">
        <pc:chgData name="Zonghua Gu" userId="9a7e1853e1951ef5" providerId="LiveId" clId="{CF1FAA12-072C-4ED5-BA76-0FFFAEFDB88A}" dt="2025-09-26T00:33:07.077" v="1" actId="20577"/>
        <pc:sldMkLst>
          <pc:docMk/>
          <pc:sldMk cId="3198402123" sldId="381"/>
        </pc:sldMkLst>
        <pc:spChg chg="mod">
          <ac:chgData name="Zonghua Gu" userId="9a7e1853e1951ef5" providerId="LiveId" clId="{CF1FAA12-072C-4ED5-BA76-0FFFAEFDB88A}" dt="2025-09-26T00:33:07.077" v="1" actId="20577"/>
          <ac:spMkLst>
            <pc:docMk/>
            <pc:sldMk cId="3198402123" sldId="381"/>
            <ac:spMk id="22" creationId="{E6AF71B3-F5D1-B2DE-B835-5C8208F44553}"/>
          </ac:spMkLst>
        </pc:spChg>
      </pc:sldChg>
      <pc:sldChg chg="modSp mod">
        <pc:chgData name="Zonghua Gu" userId="9a7e1853e1951ef5" providerId="LiveId" clId="{CF1FAA12-072C-4ED5-BA76-0FFFAEFDB88A}" dt="2025-10-17T01:20:09.875" v="29" actId="20577"/>
        <pc:sldMkLst>
          <pc:docMk/>
          <pc:sldMk cId="3823801097" sldId="420"/>
        </pc:sldMkLst>
        <pc:spChg chg="mod">
          <ac:chgData name="Zonghua Gu" userId="9a7e1853e1951ef5" providerId="LiveId" clId="{CF1FAA12-072C-4ED5-BA76-0FFFAEFDB88A}" dt="2025-10-17T01:20:09.875" v="29" actId="20577"/>
          <ac:spMkLst>
            <pc:docMk/>
            <pc:sldMk cId="3823801097" sldId="420"/>
            <ac:spMk id="7" creationId="{8BDE5981-C58E-1D2C-A988-FFF28496CD9B}"/>
          </ac:spMkLst>
        </pc:spChg>
      </pc:sldChg>
      <pc:sldChg chg="modSp mod">
        <pc:chgData name="Zonghua Gu" userId="9a7e1853e1951ef5" providerId="LiveId" clId="{CF1FAA12-072C-4ED5-BA76-0FFFAEFDB88A}" dt="2025-10-17T01:21:42.124" v="41" actId="20577"/>
        <pc:sldMkLst>
          <pc:docMk/>
          <pc:sldMk cId="937329881" sldId="1384"/>
        </pc:sldMkLst>
        <pc:spChg chg="mod">
          <ac:chgData name="Zonghua Gu" userId="9a7e1853e1951ef5" providerId="LiveId" clId="{CF1FAA12-072C-4ED5-BA76-0FFFAEFDB88A}" dt="2025-10-17T01:21:42.124" v="41" actId="20577"/>
          <ac:spMkLst>
            <pc:docMk/>
            <pc:sldMk cId="937329881" sldId="1384"/>
            <ac:spMk id="3" creationId="{C96CE106-EFF2-89A6-A94C-94BA0CA70C60}"/>
          </ac:spMkLst>
        </pc:spChg>
      </pc:sldChg>
      <pc:sldChg chg="modSp mod">
        <pc:chgData name="Zonghua Gu" userId="9a7e1853e1951ef5" providerId="LiveId" clId="{CF1FAA12-072C-4ED5-BA76-0FFFAEFDB88A}" dt="2025-10-17T01:22:04.667" v="43" actId="20577"/>
        <pc:sldMkLst>
          <pc:docMk/>
          <pc:sldMk cId="210011671" sldId="1386"/>
        </pc:sldMkLst>
        <pc:spChg chg="mod">
          <ac:chgData name="Zonghua Gu" userId="9a7e1853e1951ef5" providerId="LiveId" clId="{CF1FAA12-072C-4ED5-BA76-0FFFAEFDB88A}" dt="2025-10-17T01:22:04.667" v="43" actId="20577"/>
          <ac:spMkLst>
            <pc:docMk/>
            <pc:sldMk cId="210011671" sldId="1386"/>
            <ac:spMk id="3" creationId="{2C890D62-C0BE-DA6D-366C-8F725FB1BCE9}"/>
          </ac:spMkLst>
        </pc:spChg>
      </pc:sldChg>
      <pc:sldChg chg="modSp mod">
        <pc:chgData name="Zonghua Gu" userId="9a7e1853e1951ef5" providerId="LiveId" clId="{CF1FAA12-072C-4ED5-BA76-0FFFAEFDB88A}" dt="2025-10-17T01:22:23.049" v="46" actId="20577"/>
        <pc:sldMkLst>
          <pc:docMk/>
          <pc:sldMk cId="2996913365" sldId="1388"/>
        </pc:sldMkLst>
        <pc:spChg chg="mod">
          <ac:chgData name="Zonghua Gu" userId="9a7e1853e1951ef5" providerId="LiveId" clId="{CF1FAA12-072C-4ED5-BA76-0FFFAEFDB88A}" dt="2025-10-17T01:22:23.049" v="46" actId="20577"/>
          <ac:spMkLst>
            <pc:docMk/>
            <pc:sldMk cId="2996913365" sldId="1388"/>
            <ac:spMk id="3" creationId="{E9304C07-65AC-81BF-04CE-B8BAC4C0342A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1pPr>
            <a:lvl2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2pPr>
            <a:lvl3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3pPr>
            <a:lvl4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4pPr>
            <a:lvl5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84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9042400" y="636428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827A0A33-D1BC-4593-884F-3C34146062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609600" y="6364288"/>
            <a:ext cx="5852584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© </a:t>
            </a:r>
            <a:r>
              <a:rPr lang="en-US" err="1"/>
              <a:t>Zonghua</a:t>
            </a:r>
            <a:r>
              <a:rPr lang="en-US"/>
              <a:t> </a:t>
            </a:r>
            <a:r>
              <a:rPr lang="en-US" err="1"/>
              <a:t>Gu</a:t>
            </a:r>
            <a:r>
              <a:rPr lang="en-US"/>
              <a:t>, CMPT 300, Fall 2011 </a:t>
            </a:r>
          </a:p>
        </p:txBody>
      </p:sp>
    </p:spTree>
    <p:extLst>
      <p:ext uri="{BB962C8B-B14F-4D97-AF65-F5344CB8AC3E}">
        <p14:creationId xmlns:p14="http://schemas.microsoft.com/office/powerpoint/2010/main" val="391295388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C1122AA0-51BA-FB92-7E72-DEDEC17FA8AB}"/>
              </a:ext>
            </a:extLst>
          </p:cNvPr>
          <p:cNvSpPr txBox="1">
            <a:spLocks/>
          </p:cNvSpPr>
          <p:nvPr userDrawn="1"/>
        </p:nvSpPr>
        <p:spPr>
          <a:xfrm>
            <a:off x="11734800" y="6492875"/>
            <a:ext cx="45610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z="1400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sz="1400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r>
              <a:rPr sz="3000"/>
              <a:t>CSC 144V: Autonomous Vehicles</a:t>
            </a:r>
            <a:br>
              <a:rPr sz="3000"/>
            </a:br>
            <a:r>
              <a:rPr sz="3000"/>
              <a:t>Lecture 9.1</a:t>
            </a:r>
            <a:br>
              <a:rPr sz="3000"/>
            </a:br>
            <a:br>
              <a:rPr sz="3000"/>
            </a:br>
            <a:br>
              <a:rPr sz="3000"/>
            </a:br>
            <a:r>
              <a:rPr sz="3000"/>
              <a:t>SLAM Fundamentals Exercises Solution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/>
            <a:r>
              <a:t>Department of Computer Science, </a:t>
            </a:r>
          </a:p>
          <a:p>
            <a:pPr marL="285750" indent="-285750"/>
            <a:r>
              <a:t>Hofstra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1-D EKF-SLAM update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700000"/>
          </a:xfrm>
        </p:spPr>
        <p:txBody>
          <a:bodyPr wrap="square"/>
          <a:lstStyle/>
          <a:p>
            <a:pPr marL="0" indent="0">
              <a:buNone/>
            </a:pPr>
            <a:r>
              <a:rPr sz="1800"/>
              <a:t>1-D world. Robot x and landmark m on a line; measurement z = m − x + noise (variance 0.09); motion x ← x + u + noise. At x₀ = 0 (known) the robot measures z₀ = 4.8 and initializes m = 4.8 (variance 0.09). Then it moves u = 3.0 (variance 0.16) and measures z₁ = 1.6.</a:t>
            </a:r>
          </a:p>
          <a:p>
            <a:pPr marL="0" indent="0">
              <a:buNone/>
            </a:pPr>
            <a:r>
              <a:rPr sz="1800"/>
              <a:t>(a) Fill in the table (state x, m and covariance entries) after the initial observation, the prediction, and the update.</a:t>
            </a:r>
          </a:p>
          <a:p>
            <a:pPr marL="0" indent="0">
              <a:buNone/>
            </a:pPr>
            <a:r>
              <a:rPr sz="1800"/>
              <a:t>(b) Compute the innovation y, S = HPHᵀ + R (H = [−1, 1]) and the Kalman gain K.  (c) Why is P_xm ≠ 0 after the update?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00000" y="3550000"/>
          <a:ext cx="10000000" cy="18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700000"/>
                <a:gridCol w="1400000"/>
                <a:gridCol w="1400000"/>
                <a:gridCol w="1500000"/>
                <a:gridCol w="1500000"/>
                <a:gridCol w="1500000"/>
              </a:tblGrid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Step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x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m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P_xx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P_mm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P_xm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after z₀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predict (u = 3)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update (z₁ = 1.6)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1-D EKF-SLAM update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800000"/>
          </a:xfrm>
        </p:spPr>
        <p:txBody>
          <a:bodyPr wrap="square"/>
          <a:lstStyle/>
          <a:p>
            <a:r>
              <a:rPr sz="1700"/>
              <a:t>(b) Predicted ẑ = 4.8 − 3.0 = 1.8, so </a:t>
            </a:r>
            <a:r>
              <a:rPr sz="1700" b="1">
                <a:solidFill>
                  <a:srgbClr val="2A40E2"/>
                </a:solidFill>
              </a:rPr>
              <a:t>y = −0.2</a:t>
            </a:r>
            <a:r>
              <a:rPr sz="1700"/>
              <a:t>. S = 0.16 + 0.09 + 0.09 = </a:t>
            </a:r>
            <a:r>
              <a:rPr sz="1700" b="1">
                <a:solidFill>
                  <a:srgbClr val="2A40E2"/>
                </a:solidFill>
              </a:rPr>
              <a:t>0.34</a:t>
            </a:r>
            <a:r>
              <a:rPr sz="1700"/>
              <a:t>. K = PHᵀ/S = (−0.16, 0.09)/0.34 = </a:t>
            </a:r>
            <a:r>
              <a:rPr sz="1700" b="1">
                <a:solidFill>
                  <a:srgbClr val="2A40E2"/>
                </a:solidFill>
              </a:rPr>
              <a:t>(−0.471, 0.265)</a:t>
            </a:r>
            <a:r>
              <a:rPr sz="1700"/>
              <a:t>.</a:t>
            </a:r>
          </a:p>
          <a:p>
            <a:r>
              <a:rPr sz="1700"/>
              <a:t>(c) The landmark was initialized from the robot pose, and the measurement depends on </a:t>
            </a:r>
            <a:r>
              <a:rPr sz="1700" b="1">
                <a:solidFill>
                  <a:srgbClr val="2A40E2"/>
                </a:solidFill>
              </a:rPr>
              <a:t>both</a:t>
            </a:r>
            <a:r>
              <a:rPr sz="1700"/>
              <a:t>: the update correlates them (ρ = 0.0424/√(0.0847·0.0662) = </a:t>
            </a:r>
            <a:r>
              <a:rPr sz="1700" b="1">
                <a:solidFill>
                  <a:srgbClr val="2A40E2"/>
                </a:solidFill>
              </a:rPr>
              <a:t>0.57</a:t>
            </a:r>
            <a:r>
              <a:rPr sz="1700"/>
              <a:t>). Learning about one now improves the other; P_mm fell from 0.09 to 0.066.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00000" y="3750000"/>
          <a:ext cx="10000000" cy="18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700000"/>
                <a:gridCol w="1400000"/>
                <a:gridCol w="1400000"/>
                <a:gridCol w="1500000"/>
                <a:gridCol w="1500000"/>
                <a:gridCol w="1500000"/>
              </a:tblGrid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Step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x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m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P_xx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P_mm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P_xm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after z₀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4.8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0.09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</a:tr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predict (u = 3)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3.0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4.8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0.16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0.09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</a:tr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update (z₁ = 1.6)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3.094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4.747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0.0847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0.0662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0.0424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1-D pose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/>
          <a:lstStyle/>
          <a:p>
            <a:pPr marL="0" indent="0">
              <a:buNone/>
            </a:pPr>
            <a:r>
              <a:rPr sz="2000"/>
              <a:t>1-D pose graph with x₀ = 0 fixed. Odometry edges: x₁ − x₀ = 2.0 and x₂ − x₁ = 2.0, each with information Ω = 50. Loop-closure edge: x₂ − x₀ = 3.7 with Ω = 100. Initial guess from odometry: x = (2, 4).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000"/>
              <a:t>(a) Compute the three residuals e and the cost F = Σ Ω e² at the initial guess.</a:t>
            </a:r>
          </a:p>
          <a:p>
            <a:pPr marL="0" indent="0">
              <a:buNone/>
            </a:pPr>
            <a:r>
              <a:rPr sz="2000"/>
              <a:t>(b) Build H and b for the unknowns (x₁, x₂).</a:t>
            </a:r>
          </a:p>
          <a:p>
            <a:pPr marL="0" indent="0">
              <a:buNone/>
            </a:pPr>
            <a:r>
              <a:rPr sz="2000"/>
              <a:t>(c) Solve H Δx = −b and give the new x and the new cost.</a:t>
            </a:r>
          </a:p>
          <a:p>
            <a:pPr marL="0" indent="0">
              <a:buNone/>
            </a:pPr>
            <a:r>
              <a:rPr sz="2000"/>
              <a:t>(d) What is the standard deviation of x₂, from H⁻¹?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1-D pose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/>
          <a:lstStyle/>
          <a:p>
            <a:r>
              <a:rPr sz="1800"/>
              <a:t>(a) e₀₁ = 0, e₁₂ = 0, e₀₂ = 4 − 3.7 = </a:t>
            </a:r>
            <a:r>
              <a:rPr sz="1800" b="1">
                <a:solidFill>
                  <a:srgbClr val="2A40E2"/>
                </a:solidFill>
              </a:rPr>
              <a:t>0.3</a:t>
            </a:r>
            <a:r>
              <a:rPr sz="1800"/>
              <a:t>; F = 100 · 0.3² = </a:t>
            </a:r>
            <a:r>
              <a:rPr sz="1800" b="1">
                <a:solidFill>
                  <a:srgbClr val="2A40E2"/>
                </a:solidFill>
              </a:rPr>
              <a:t>9.0</a:t>
            </a:r>
            <a:r>
              <a:rPr sz="1800"/>
              <a:t>.</a:t>
            </a:r>
          </a:p>
          <a:p>
            <a:r>
              <a:rPr sz="1800"/>
              <a:t>(b) H = [[50 + 50, −50], [−50, 50 + 100]] = </a:t>
            </a:r>
            <a:r>
              <a:rPr sz="1800" b="1">
                <a:solidFill>
                  <a:srgbClr val="2A40E2"/>
                </a:solidFill>
              </a:rPr>
              <a:t>[[100, −50], [−50, 150]]</a:t>
            </a:r>
            <a:r>
              <a:rPr sz="1800"/>
              <a:t>; b = Σ Ωe Jᵀ = </a:t>
            </a:r>
            <a:r>
              <a:rPr sz="1800" b="1">
                <a:solidFill>
                  <a:srgbClr val="2A40E2"/>
                </a:solidFill>
              </a:rPr>
              <a:t>(0, 30)</a:t>
            </a:r>
            <a:r>
              <a:rPr sz="1800"/>
              <a:t> (only the loop edge has a residual).</a:t>
            </a:r>
          </a:p>
          <a:p>
            <a:r>
              <a:rPr sz="1800"/>
              <a:t>(c) Δx = −H⁻¹b = </a:t>
            </a:r>
            <a:r>
              <a:rPr sz="1800" b="1">
                <a:solidFill>
                  <a:srgbClr val="2A40E2"/>
                </a:solidFill>
              </a:rPr>
              <a:t>(−0.12, −0.24)</a:t>
            </a:r>
            <a:r>
              <a:rPr sz="1800"/>
              <a:t> → x = </a:t>
            </a:r>
            <a:r>
              <a:rPr sz="1800" b="1">
                <a:solidFill>
                  <a:srgbClr val="2A40E2"/>
                </a:solidFill>
              </a:rPr>
              <a:t>(1.88, 3.76)</a:t>
            </a:r>
            <a:r>
              <a:rPr sz="1800"/>
              <a:t>. Residuals: −0.12, −0.12, +0.06; F = 50·0.0144 + 50·0.0144 + 100·0.0036 = </a:t>
            </a:r>
            <a:r>
              <a:rPr sz="1800" b="1">
                <a:solidFill>
                  <a:srgbClr val="2A40E2"/>
                </a:solidFill>
              </a:rPr>
              <a:t>1.8</a:t>
            </a:r>
            <a:r>
              <a:rPr sz="1800"/>
              <a:t>. One step is exact because the problem is linear.</a:t>
            </a:r>
          </a:p>
          <a:p>
            <a:r>
              <a:rPr sz="1800"/>
              <a:t>(d) H⁻¹ = [[0.012, 0.004], [0.004, 0.008]] → σ(x₂) = √0.008 ≈ </a:t>
            </a:r>
            <a:r>
              <a:rPr sz="1800" b="1">
                <a:solidFill>
                  <a:srgbClr val="2A40E2"/>
                </a:solidFill>
              </a:rPr>
              <a:t>0.089 m</a:t>
            </a:r>
            <a:r>
              <a:rPr sz="1800"/>
              <a:t>. The loop closure spread the 0.3 m inconsistency over all three edges, weighted by Ω.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Gating and data association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300000"/>
          </a:xfrm>
        </p:spPr>
        <p:txBody>
          <a:bodyPr wrap="square"/>
          <a:lstStyle/>
          <a:p>
            <a:pPr marL="0" indent="0">
              <a:buNone/>
            </a:pPr>
            <a:r>
              <a:rPr sz="1800"/>
              <a:t>A predicted landmark has innovation covariance S = [[0.5, 0.1], [0.1, 0.3]]. Three candidate measurements have innovations y_A = (0.8, −0.4), y_B = (1.5, 0.2), y_C = (1.6, 0.9).</a:t>
            </a:r>
          </a:p>
          <a:p>
            <a:pPr marL="0" indent="0">
              <a:buNone/>
            </a:pPr>
            <a:r>
              <a:rPr sz="1800"/>
              <a:t>(a) Compute d² = yᵀS⁻¹y for each candidate and test it against the χ² gates for 2 DoF (95 %: 5.99, 99 %: 9.21).</a:t>
            </a:r>
          </a:p>
          <a:p>
            <a:pPr marL="0" indent="0">
              <a:buNone/>
            </a:pPr>
            <a:r>
              <a:rPr sz="1800"/>
              <a:t>(b) Which candidate does nearest-neighbor association choose? What can go wrong?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00000" y="3250000"/>
          <a:ext cx="10300000" cy="18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000000"/>
                <a:gridCol w="2500000"/>
                <a:gridCol w="1600000"/>
                <a:gridCol w="2100000"/>
                <a:gridCol w="2100000"/>
              </a:tblGrid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Candidate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y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d²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95 % gate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99 % gate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A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(0.8, −0.4)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B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(1.5, 0.2)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C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(1.6, 0.9)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Gating and data association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3100000"/>
          </a:xfrm>
        </p:spPr>
        <p:txBody>
          <a:bodyPr wrap="square"/>
          <a:lstStyle/>
          <a:p>
            <a:r>
              <a:rPr sz="1700"/>
              <a:t>(b) Nearest neighbor (smallest d²) picks </a:t>
            </a:r>
            <a:r>
              <a:rPr sz="1700" b="1">
                <a:solidFill>
                  <a:srgbClr val="2A40E2"/>
                </a:solidFill>
              </a:rPr>
              <a:t>A</a:t>
            </a:r>
            <a:r>
              <a:rPr sz="1700"/>
              <a:t>. B is also inside the gate, so the association is </a:t>
            </a:r>
            <a:r>
              <a:rPr sz="1700" b="1">
                <a:solidFill>
                  <a:srgbClr val="2A40E2"/>
                </a:solidFill>
              </a:rPr>
              <a:t>ambiguous</a:t>
            </a:r>
            <a:r>
              <a:rPr sz="1700"/>
              <a:t>: a wrong choice moves the landmark and the pose the wrong way, and EKF-SLAM cannot undo it (the past is marginalized). Remedies: joint compatibility, multiple hypotheses (FastSLAM), or a verified graph edge.</a:t>
            </a:r>
          </a:p>
          <a:p>
            <a:r>
              <a:rPr sz="1700"/>
              <a:t>C is a clear outlier at 95 % but would pass a 99 % gate: a tighter gate rejects more outliers but also more true matches.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00000" y="4000000"/>
          <a:ext cx="10300000" cy="18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000000"/>
                <a:gridCol w="2500000"/>
                <a:gridCol w="1600000"/>
                <a:gridCol w="2100000"/>
                <a:gridCol w="2100000"/>
              </a:tblGrid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Candidate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y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d²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95 % gate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99 % gate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A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(0.8, −0.4)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2.40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inside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inside</a:t>
                      </a:r>
                    </a:p>
                  </a:txBody>
                  <a:tcPr marL="60000" marR="60000" marT="25000" marB="25000" anchor="ctr"/>
                </a:tc>
              </a:tr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B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(1.5, 0.2)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4.54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inside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inside</a:t>
                      </a:r>
                    </a:p>
                  </a:txBody>
                  <a:tcPr marL="60000" marR="60000" marT="25000" marB="25000" anchor="ctr"/>
                </a:tc>
              </a:tr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C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(1.6, 0.9)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6.32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outside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inside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EKF vs. FastSLAM cost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400000"/>
          </a:xfrm>
        </p:spPr>
        <p:txBody>
          <a:bodyPr wrap="square"/>
          <a:lstStyle/>
          <a:p>
            <a:pPr marL="0" indent="0">
              <a:buNone/>
            </a:pPr>
            <a:r>
              <a:rPr sz="1800"/>
              <a:t>EKF-SLAM keeps the pose (3) and N landmarks (2 each) with a full covariance; one update costs about N² operations. FastSLAM with M = 100 particles costs about M log₂N per update. Doubles take 8 bytes.</a:t>
            </a:r>
          </a:p>
          <a:p>
            <a:pPr marL="0" indent="0">
              <a:buNone/>
            </a:pPr>
            <a:r>
              <a:rPr sz="1800"/>
              <a:t>(a) Fill in the table for N = 1,000 and N = 100,000 landmarks.</a:t>
            </a:r>
          </a:p>
          <a:p>
            <a:pPr marL="0" indent="0">
              <a:buNone/>
            </a:pPr>
            <a:r>
              <a:rPr sz="1800"/>
              <a:t>(b) At which map size does a full-covariance EKF become impractical, and what do graph SLAM and FastSLAM do differently?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0000" y="3300000"/>
          <a:ext cx="11100000" cy="156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400000"/>
                <a:gridCol w="1700000"/>
                <a:gridCol w="2300000"/>
                <a:gridCol w="1500000"/>
                <a:gridCol w="1900000"/>
                <a:gridCol w="2300000"/>
              </a:tblGrid>
              <a:tr h="52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State dim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Covariance entries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Memory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EKF ops ≈ N²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FastSLAM ≈ M log₂N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2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1,000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100,000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EKF vs. FastSLAM cost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800000"/>
          </a:xfrm>
        </p:spPr>
        <p:txBody>
          <a:bodyPr wrap="square"/>
          <a:lstStyle/>
          <a:p>
            <a:r>
              <a:rPr sz="1700"/>
              <a:t>State dimension 3 + 2N; covariance has (3 + 2N)² entries. For N = 10⁵ the covariance alone needs </a:t>
            </a:r>
            <a:r>
              <a:rPr sz="1700" b="1">
                <a:solidFill>
                  <a:srgbClr val="2A40E2"/>
                </a:solidFill>
              </a:rPr>
              <a:t>≈ 320 GB</a:t>
            </a:r>
            <a:r>
              <a:rPr sz="1700"/>
              <a:t>, and each update touches all of it.</a:t>
            </a:r>
          </a:p>
          <a:p>
            <a:r>
              <a:rPr sz="1700"/>
              <a:t>(b) EKF is fine up to a few hundred landmarks, hard beyond a few thousand. </a:t>
            </a:r>
            <a:r>
              <a:rPr sz="1700" b="1">
                <a:solidFill>
                  <a:srgbClr val="2A40E2"/>
                </a:solidFill>
              </a:rPr>
              <a:t>FastSLAM</a:t>
            </a:r>
            <a:r>
              <a:rPr sz="1700"/>
              <a:t> factors the posterior into N tiny 2×2 EKFs per particle; </a:t>
            </a:r>
            <a:r>
              <a:rPr sz="1700" b="1">
                <a:solidFill>
                  <a:srgbClr val="2A40E2"/>
                </a:solidFill>
              </a:rPr>
              <a:t>graph SLAM</a:t>
            </a:r>
            <a:r>
              <a:rPr sz="1700"/>
              <a:t> stores a </a:t>
            </a:r>
            <a:r>
              <a:rPr sz="1700" b="1">
                <a:solidFill>
                  <a:srgbClr val="2A40E2"/>
                </a:solidFill>
              </a:rPr>
              <a:t>sparse</a:t>
            </a:r>
            <a:r>
              <a:rPr sz="1700"/>
              <a:t> H (each constraint links two nodes) instead of a dense covariance.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0000" y="3750000"/>
          <a:ext cx="11100000" cy="156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400000"/>
                <a:gridCol w="1700000"/>
                <a:gridCol w="2300000"/>
                <a:gridCol w="1500000"/>
                <a:gridCol w="1900000"/>
                <a:gridCol w="2300000"/>
              </a:tblGrid>
              <a:tr h="52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State dim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Covariance entries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Memory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EKF ops ≈ N²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FastSLAM ≈ M log₂N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2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1,000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2,003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4.0 × 10⁶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32 MB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10⁶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≈ 1,000</a:t>
                      </a:r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100,000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200,003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4.0 × 10¹⁰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320 GB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10¹⁰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≈ 1,700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ATE and RPE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600000"/>
          </a:xfrm>
        </p:spPr>
        <p:txBody>
          <a:bodyPr wrap="square"/>
          <a:lstStyle/>
          <a:p>
            <a:pPr marL="0" indent="0">
              <a:buNone/>
            </a:pPr>
            <a:r>
              <a:rPr sz="1800"/>
              <a:t>Ground-truth and estimated 2-D positions of five poses are given (already aligned). Truth: (0,0), (1,0), (2,0), (3,0), (4,0). Estimate: (0,0), (1.1,0.1), (2.0,0.3), (3.2,0.2), (4.1,0.5).</a:t>
            </a:r>
          </a:p>
          <a:p>
            <a:pPr marL="0" indent="0">
              <a:buNone/>
            </a:pPr>
            <a:r>
              <a:rPr sz="1800"/>
              <a:t>(a) Compute the position error of each pose and the ATE (RMSE).  (b) Compute the RPE of each step (error of the relative motion) and its RMSE.</a:t>
            </a:r>
          </a:p>
          <a:p>
            <a:pPr marL="0" indent="0">
              <a:buNone/>
            </a:pPr>
            <a:r>
              <a:rPr sz="1800"/>
              <a:t>(c) The estimate looks good locally but bends away: which metric shows it? (d) A false loop closure is added: which would increase most, ATE or RPE?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00000" y="3500000"/>
          <a:ext cx="7900000" cy="24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200000"/>
                <a:gridCol w="2200000"/>
                <a:gridCol w="2500000"/>
                <a:gridCol w="2000000"/>
              </a:tblGrid>
              <a:tr h="40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Pose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Truth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Estimate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Error (m)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0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(0, 0)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(0, 0)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</a:tr>
              <a:tr h="40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(1, 0)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(1.1, 0.1)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</a:tr>
              <a:tr h="40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(2, 0)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(2.0, 0.3)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</a:tr>
              <a:tr h="40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(3, 0)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(3.2, 0.2)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</a:tr>
              <a:tr h="40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(4, 0)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(4.1, 0.5)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ATE and RPE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3000000"/>
          </a:xfrm>
        </p:spPr>
        <p:txBody>
          <a:bodyPr wrap="square"/>
          <a:lstStyle/>
          <a:p>
            <a:r>
              <a:rPr sz="1700"/>
              <a:t>(a) errors 0, 0.141, 0.300, 0.283, 0.510 → ATE = √((0 + 0.02 + 0.09 + 0.08 + 0.26)/5) = </a:t>
            </a:r>
            <a:r>
              <a:rPr sz="1700" b="1">
                <a:solidFill>
                  <a:srgbClr val="2A40E2"/>
                </a:solidFill>
              </a:rPr>
              <a:t>0.30 m</a:t>
            </a:r>
            <a:r>
              <a:rPr sz="1700"/>
              <a:t> (max 0.51 m).</a:t>
            </a:r>
          </a:p>
          <a:p>
            <a:r>
              <a:rPr sz="1700"/>
              <a:t>(b) relative motions (1.1, 0.1), (0.9, 0.2), (1.2, −0.1), (0.9, 0.3) vs. (1, 0): errors 0.141, 0.224, 0.224, 0.316 → RPE RMSE = </a:t>
            </a:r>
            <a:r>
              <a:rPr sz="1700" b="1">
                <a:solidFill>
                  <a:srgbClr val="2A40E2"/>
                </a:solidFill>
              </a:rPr>
              <a:t>0.23 m per step</a:t>
            </a:r>
            <a:r>
              <a:rPr sz="1700"/>
              <a:t>.</a:t>
            </a:r>
          </a:p>
          <a:p>
            <a:r>
              <a:rPr sz="1700"/>
              <a:t>(c) </a:t>
            </a:r>
            <a:r>
              <a:rPr sz="1700" b="1">
                <a:solidFill>
                  <a:srgbClr val="2A40E2"/>
                </a:solidFill>
              </a:rPr>
              <a:t>ATE</a:t>
            </a:r>
            <a:r>
              <a:rPr sz="1700"/>
              <a:t> measures global consistency (accumulated drift); RPE measures local accuracy. (d) A false loop edge bends the whole trajectory: </a:t>
            </a:r>
            <a:r>
              <a:rPr sz="1700" b="1">
                <a:solidFill>
                  <a:srgbClr val="2A40E2"/>
                </a:solidFill>
              </a:rPr>
              <a:t>ATE</a:t>
            </a:r>
            <a:r>
              <a:rPr sz="1700"/>
              <a:t> grows a lot, RPE only near the bad edge. This is why SLAM is evaluated with both, and with several runs.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00000" y="3900000"/>
          <a:ext cx="7900000" cy="24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200000"/>
                <a:gridCol w="2200000"/>
                <a:gridCol w="2500000"/>
                <a:gridCol w="2000000"/>
              </a:tblGrid>
              <a:tr h="40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Pose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Truth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Estimate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Error (m)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0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(0, 0)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(0, 0)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</a:tr>
              <a:tr h="40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(1, 0)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(1.1, 0.1)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0.141</a:t>
                      </a:r>
                    </a:p>
                  </a:txBody>
                  <a:tcPr marL="60000" marR="60000" marT="25000" marB="25000" anchor="ctr"/>
                </a:tc>
              </a:tr>
              <a:tr h="40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(2, 0)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(2.0, 0.3)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0.300</a:t>
                      </a:r>
                    </a:p>
                  </a:txBody>
                  <a:tcPr marL="60000" marR="60000" marT="25000" marB="25000" anchor="ctr"/>
                </a:tc>
              </a:tr>
              <a:tr h="40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(3, 0)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(3.2, 0.2)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0.283</a:t>
                      </a:r>
                    </a:p>
                  </a:txBody>
                  <a:tcPr marL="60000" marR="60000" marT="25000" marB="25000" anchor="ctr"/>
                </a:tc>
              </a:tr>
              <a:tr h="40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(4, 0)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(4.1, 0.5)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0.510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98985</TotalTime>
  <Pages>60</Pages>
  <Words>2924</Words>
  <Application>Microsoft Office PowerPoint</Application>
  <PresentationFormat>Widescreen</PresentationFormat>
  <Paragraphs>591</Paragraphs>
  <Slides>22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MT</vt:lpstr>
      <vt:lpstr>gg sans</vt:lpstr>
      <vt:lpstr>Gill Sans</vt:lpstr>
      <vt:lpstr>Gill Sans Light</vt:lpstr>
      <vt:lpstr>宋体</vt:lpstr>
      <vt:lpstr>Arial</vt:lpstr>
      <vt:lpstr>Cambria Math</vt:lpstr>
      <vt:lpstr>Comic Sans MS</vt:lpstr>
      <vt:lpstr>Courier New</vt:lpstr>
      <vt:lpstr>Times New Roman</vt:lpstr>
      <vt:lpstr>Office</vt:lpstr>
      <vt:lpstr>Equation</vt:lpstr>
      <vt:lpstr>CSC 112: Computer Operating Systems Lecture 4   Deadlocks Exercises Solution</vt:lpstr>
      <vt:lpstr>Quiz: Deadlocks </vt:lpstr>
      <vt:lpstr>Quiz: Banker’s Algorithm I</vt:lpstr>
      <vt:lpstr>Quiz Solution: Banker’s Algorithm I</vt:lpstr>
      <vt:lpstr>Quiz: Banker’s algorithm II</vt:lpstr>
      <vt:lpstr>Quiz Solution: Banker’s algorithm II</vt:lpstr>
      <vt:lpstr>Quiz Solution: Banker’s algorithm II</vt:lpstr>
      <vt:lpstr>Quiz Solution: Banker’s algorithm II</vt:lpstr>
      <vt:lpstr>Banker’s Algorithm: 4 philosophers each holding his left fork</vt:lpstr>
      <vt:lpstr>Banker’s Algorithm: 4 philosophers each holding his left fork ANS</vt:lpstr>
      <vt:lpstr>Banker’s Algorithm: 5 philosophers each holding his left fork</vt:lpstr>
      <vt:lpstr>Multi-Armed Lawyers</vt:lpstr>
      <vt:lpstr>Quiz: Dining Lawyers I</vt:lpstr>
      <vt:lpstr>Example: 5 Lawyers, each with 2 arms, 5 chopsticks</vt:lpstr>
      <vt:lpstr>Example: 5 Lawyers, each with 2 arms, 5 chopsticks</vt:lpstr>
      <vt:lpstr>Quiz: Dining Lawyers II </vt:lpstr>
      <vt:lpstr>Quiz: Dining Lawyers II Answer</vt:lpstr>
      <vt:lpstr>Quiz: Dining Lawyers III</vt:lpstr>
      <vt:lpstr>Quiz: Dining Lawyers III Answer</vt:lpstr>
      <vt:lpstr>Quiz: Dining Lawyers IV</vt:lpstr>
      <vt:lpstr>Quiz: Dining Lawyers IV Answer</vt:lpstr>
      <vt:lpstr>Example: 2 lawyers, each with 4 arms, 2 knives and 2 forks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Zonghua Gu</cp:lastModifiedBy>
  <cp:revision>1065</cp:revision>
  <cp:lastPrinted>2022-03-15T20:14:46Z</cp:lastPrinted>
  <dcterms:created xsi:type="dcterms:W3CDTF">1995-08-12T11:37:26Z</dcterms:created>
  <dcterms:modified xsi:type="dcterms:W3CDTF">2025-10-17T01:22:24Z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