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8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Control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PID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/>
              <a:t>Lateral PID with Δt = 1: </a:t>
            </a:r>
            <a:r>
              <a:rPr sz="1900" b="1">
                <a:solidFill>
                  <a:srgbClr val="2A40E2"/>
                </a:solidFill>
              </a:rPr>
              <a:t>steer = −Kp·e − Kd·(e − e_prev) − Ki·Σe</a:t>
            </a:r>
            <a:r>
              <a:rPr sz="1900"/>
              <a:t>. Kp = 0.2, Kd = 1.0, Ki = 0.004. Cross-track error: e₀ = 1.0 (initial), e₁ = 0.7, e₂ = 0.3, e₃ = −0.1. Σe includes the current error.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1900"/>
              <a:t>(a) Fill in the table.</a:t>
            </a:r>
          </a:p>
          <a:p>
            <a:pPr marL="0" indent="0">
              <a:buNone/>
            </a:pPr>
            <a:r>
              <a:rPr sz="1900"/>
              <a:t>(b) What would a P-only controller (Kd = Ki = 0) output at t = 1, 2, 3? What does the D term do?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00000" y="1500000"/>
          <a:ext cx="51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"/>
                <a:gridCol w="900000"/>
                <a:gridCol w="1500000"/>
                <a:gridCol w="900000"/>
                <a:gridCol w="11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e − e_prev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Σe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steer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−0.1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PID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r>
              <a:rPr sz="1900"/>
              <a:t>t = 1: −(0.2 · 0.7 + 1.0 · (−0.3) + 0.004 · 0.7) = −(0.14 − 0.30 + 0.0028) = </a:t>
            </a:r>
            <a:r>
              <a:rPr sz="1900" b="1">
                <a:solidFill>
                  <a:srgbClr val="2A40E2"/>
                </a:solidFill>
              </a:rPr>
              <a:t>0.157</a:t>
            </a:r>
            <a:r>
              <a:rPr sz="1900"/>
              <a:t>; t = 2: −(0.06 − 0.40 + 0.004) = </a:t>
            </a:r>
            <a:r>
              <a:rPr sz="1900" b="1">
                <a:solidFill>
                  <a:srgbClr val="2A40E2"/>
                </a:solidFill>
              </a:rPr>
              <a:t>0.336</a:t>
            </a:r>
            <a:r>
              <a:rPr sz="1900"/>
              <a:t>; t = 3: −(−0.02 − 0.40 + 0.0036) = </a:t>
            </a:r>
            <a:r>
              <a:rPr sz="1900" b="1">
                <a:solidFill>
                  <a:srgbClr val="2A40E2"/>
                </a:solidFill>
              </a:rPr>
              <a:t>0.416</a:t>
            </a:r>
            <a:r>
              <a:rPr sz="1900"/>
              <a:t>.</a:t>
            </a:r>
          </a:p>
          <a:p>
            <a:r>
              <a:rPr sz="1900"/>
              <a:t>P-only: −0.14, −0.06, </a:t>
            </a:r>
            <a:r>
              <a:rPr sz="1900" b="1">
                <a:solidFill>
                  <a:srgbClr val="2A40E2"/>
                </a:solidFill>
              </a:rPr>
              <a:t>+0.02</a:t>
            </a:r>
            <a:r>
              <a:rPr sz="1900"/>
              <a:t>: it steers back, but reaches zero error with full steering authority → overshoot (the sign flips once e &lt; 0).</a:t>
            </a:r>
          </a:p>
          <a:p>
            <a:r>
              <a:rPr sz="1900"/>
              <a:t>The D term opposes the fast decrease of e: it </a:t>
            </a:r>
            <a:r>
              <a:rPr sz="1900" b="1">
                <a:solidFill>
                  <a:srgbClr val="2A40E2"/>
                </a:solidFill>
              </a:rPr>
              <a:t>damps</a:t>
            </a:r>
            <a:r>
              <a:rPr sz="1900"/>
              <a:t> the response and reduces overshoot (here it even reverses the steering sign at t = 1).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00000" y="1500000"/>
          <a:ext cx="51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"/>
                <a:gridCol w="900000"/>
                <a:gridCol w="1500000"/>
                <a:gridCol w="900000"/>
                <a:gridCol w="11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e − e_prev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Σe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steer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−0.3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0.157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−0.4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0.336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−0.1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−0.4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0.416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Effects of PID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Fill in the effect of </a:t>
            </a:r>
            <a:r>
              <a:rPr sz="2200" b="1">
                <a:solidFill>
                  <a:srgbClr val="2A40E2"/>
                </a:solidFill>
              </a:rPr>
              <a:t>increasing</a:t>
            </a:r>
            <a:r>
              <a:rPr sz="2200"/>
              <a:t> each gain on the step-response metrics (↑ increase, ↓ decrease, – little change).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(b) A car oscillates around the lane center with large overshoot. Which gain do you raise?</a:t>
            </a:r>
          </a:p>
          <a:p>
            <a:pPr marL="0" indent="0">
              <a:buNone/>
            </a:pPr>
            <a:r>
              <a:rPr sz="2200"/>
              <a:t>(c) On a constant-curvature track the car keeps a persistent offset (steady-state CTE). Which gain removes it?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00000"/>
          <a:ext cx="11200000" cy="25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700000"/>
                <a:gridCol w="2000000"/>
                <a:gridCol w="2200000"/>
                <a:gridCol w="2400000"/>
                <a:gridCol w="2900000"/>
              </a:tblGrid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Gain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Rise time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Overshoot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Settling time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Steady-state error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Ki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Effects of PID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2200"/>
              <a:t>(b) </a:t>
            </a:r>
            <a:r>
              <a:rPr sz="2200" b="1">
                <a:solidFill>
                  <a:srgbClr val="2A40E2"/>
                </a:solidFill>
              </a:rPr>
              <a:t>Kd</a:t>
            </a:r>
            <a:r>
              <a:rPr sz="2200"/>
              <a:t> (derivative): it damps the oscillation and lowers overshoot.</a:t>
            </a:r>
          </a:p>
          <a:p>
            <a:r>
              <a:rPr sz="2200"/>
              <a:t>(c) </a:t>
            </a:r>
            <a:r>
              <a:rPr sz="2200" b="1">
                <a:solidFill>
                  <a:srgbClr val="2A40E2"/>
                </a:solidFill>
              </a:rPr>
              <a:t>Ki</a:t>
            </a:r>
            <a:r>
              <a:rPr sz="2200"/>
              <a:t> (integral): it accumulates the persistent error until it is eliminated (at the price of more overshoot).</a:t>
            </a:r>
          </a:p>
          <a:p>
            <a:r>
              <a:rPr sz="2200"/>
              <a:t>Kp alone trades a faster response for more overshoot; a P-only controller leaves a steady-state error.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00000"/>
          <a:ext cx="11200000" cy="25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700000"/>
                <a:gridCol w="2000000"/>
                <a:gridCol w="2200000"/>
                <a:gridCol w="2400000"/>
                <a:gridCol w="2900000"/>
              </a:tblGrid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Gain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Rise time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Overshoot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Settling time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Steady-state error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↑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↓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Ki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↑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↑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eliminated</a:t>
                      </a:r>
                    </a:p>
                  </a:txBody>
                  <a:tcPr marL="60000" marR="60000" marT="25000" marB="25000" anchor="ctr"/>
                </a:tc>
              </a:tr>
              <a:tr h="6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↓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–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Kinematic bicycle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/>
              <a:t>Kinematic bicycle model (rear axle): x ← x + v cosθ Δt, y ← y + v sinθ Δt, θ ← θ + (v/L) tanδ Δt. L = 2.5 m, v = 10 m/s, constant steering δ = 0.1 rad, Δt = 0.1 s, start (0, 0, θ = 0).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1900"/>
              <a:t>(a) Compute the state after steps 1 and 2.</a:t>
            </a:r>
          </a:p>
          <a:p>
            <a:pPr marL="0" indent="0">
              <a:buNone/>
            </a:pPr>
            <a:r>
              <a:rPr sz="1900"/>
              <a:t>(b) Turning radius R = L/tanδ and lateral acceleration v²/R?</a:t>
            </a:r>
          </a:p>
          <a:p>
            <a:pPr marL="0" indent="0">
              <a:buNone/>
            </a:pPr>
            <a:r>
              <a:rPr sz="1900"/>
              <a:t>(c) For a comfort limit of 2 m/s² at v = 10 m/s, what is the maximum steering angle?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00000" y="1500000"/>
          <a:ext cx="51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1300000"/>
                <a:gridCol w="1400000"/>
                <a:gridCol w="15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y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θ (rad)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Kinematic bicycle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r>
              <a:rPr sz="1900"/>
              <a:t>(a) θ₁ = (10/2.5) · tan 0.1 · 0.1 = 0.0401; x₁ = 1.000, y₁ = 0. Step 2: x₂ = 1 + cos(0.0401) = 1.999, y₂ = sin(0.0401) = 0.0401, θ₂ = 0.0803.</a:t>
            </a:r>
          </a:p>
          <a:p>
            <a:r>
              <a:rPr sz="1900"/>
              <a:t>(b) R = 2.5/tan 0.1 ≈ </a:t>
            </a:r>
            <a:r>
              <a:rPr sz="1900" b="1">
                <a:solidFill>
                  <a:srgbClr val="2A40E2"/>
                </a:solidFill>
              </a:rPr>
              <a:t>24.9 m</a:t>
            </a:r>
            <a:r>
              <a:rPr sz="1900"/>
              <a:t>; v²/R = 100/24.9 ≈ </a:t>
            </a:r>
            <a:r>
              <a:rPr sz="1900" b="1">
                <a:solidFill>
                  <a:srgbClr val="2A40E2"/>
                </a:solidFill>
              </a:rPr>
              <a:t>4.0 m/s²</a:t>
            </a:r>
            <a:r>
              <a:rPr sz="1900"/>
              <a:t>.</a:t>
            </a:r>
          </a:p>
          <a:p>
            <a:r>
              <a:rPr sz="1900"/>
              <a:t>(c) R_min = v²/a = 100/2 = 50 m; δ_max = atan(L/R) = atan(0.05) ≈ </a:t>
            </a:r>
            <a:r>
              <a:rPr sz="1900" b="1">
                <a:solidFill>
                  <a:srgbClr val="2A40E2"/>
                </a:solidFill>
              </a:rPr>
              <a:t>0.05 rad ≈ 2.9°</a:t>
            </a:r>
            <a:r>
              <a:rPr sz="190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00000" y="1500000"/>
          <a:ext cx="51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1300000"/>
                <a:gridCol w="1400000"/>
                <a:gridCol w="15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y (m)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θ (rad)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1.000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0.0401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1.999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0.0401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0.0803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Pure pursuit and Stanley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/>
              <a:t>Wheelbase L = 2.5 m. </a:t>
            </a:r>
            <a:r>
              <a:rPr sz="1900" b="1">
                <a:solidFill>
                  <a:srgbClr val="2A40E2"/>
                </a:solidFill>
              </a:rPr>
              <a:t>Pure pursuit:</a:t>
            </a:r>
            <a:r>
              <a:rPr sz="1900"/>
              <a:t> δ = atan(2 L sinα / L_d), α = angle to the look-ahead point. </a:t>
            </a:r>
            <a:r>
              <a:rPr sz="1900" b="1">
                <a:solidFill>
                  <a:srgbClr val="2A40E2"/>
                </a:solidFill>
              </a:rPr>
              <a:t>Stanley:</a:t>
            </a:r>
            <a:r>
              <a:rPr sz="1900"/>
              <a:t> δ = ψ + atan(k e / v).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1900"/>
              <a:t>(a) Pure pursuit with α = 20°, L_d = 5 m: δ?</a:t>
            </a:r>
          </a:p>
          <a:p>
            <a:pPr marL="0" indent="0">
              <a:buNone/>
            </a:pPr>
            <a:r>
              <a:rPr sz="1900"/>
              <a:t>(b) Same α with L_d = 2 m: δ?</a:t>
            </a:r>
          </a:p>
          <a:p>
            <a:pPr marL="0" indent="0">
              <a:buNone/>
            </a:pPr>
            <a:r>
              <a:rPr sz="1900"/>
              <a:t>(c) Stanley with heading error ψ = 0.1 rad, cross-track error e = 0.5 m, k = 1.5, v = 6 m/s: δ?</a:t>
            </a:r>
          </a:p>
          <a:p>
            <a:pPr marL="0" indent="0">
              <a:buNone/>
            </a:pPr>
            <a:r>
              <a:rPr sz="1900"/>
              <a:t>(d) Peak error in a 20 m radius corner (v = 5 m/s): L_d = 2 m → 0.02 m, 5 m → 0.13 m, 10 m → 0.55 m. Trade-off of the look-ahead distance?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Pure pursuit and Stanley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1900"/>
              <a:t>(a) 2 · 2.5 · sin 20° / 5 = 0.342 → δ = atan(0.342) = </a:t>
            </a:r>
            <a:r>
              <a:rPr sz="1900" b="1">
                <a:solidFill>
                  <a:srgbClr val="2A40E2"/>
                </a:solidFill>
              </a:rPr>
              <a:t>0.330 rad ≈ 18.9°</a:t>
            </a:r>
            <a:r>
              <a:rPr sz="1900"/>
              <a:t>.</a:t>
            </a:r>
          </a:p>
          <a:p>
            <a:r>
              <a:rPr sz="1900"/>
              <a:t>(b) 5 · 0.342 / 2 = 0.855 → δ = </a:t>
            </a:r>
            <a:r>
              <a:rPr sz="1900" b="1">
                <a:solidFill>
                  <a:srgbClr val="2A40E2"/>
                </a:solidFill>
              </a:rPr>
              <a:t>0.708 rad ≈ 40.6°</a:t>
            </a:r>
            <a:r>
              <a:rPr sz="1900"/>
              <a:t>: a short look-ahead steers much harder.</a:t>
            </a:r>
          </a:p>
          <a:p>
            <a:r>
              <a:rPr sz="1900"/>
              <a:t>(c) atan(1.5 · 0.5/6) = atan(0.125) = 0.124; δ = 0.1 + 0.124 = </a:t>
            </a:r>
            <a:r>
              <a:rPr sz="1900" b="1">
                <a:solidFill>
                  <a:srgbClr val="2A40E2"/>
                </a:solidFill>
              </a:rPr>
              <a:t>0.224 rad ≈ 12.9°</a:t>
            </a:r>
            <a:r>
              <a:rPr sz="1900"/>
              <a:t> (both terms steer toward the path).</a:t>
            </a:r>
          </a:p>
          <a:p>
            <a:r>
              <a:rPr sz="1900"/>
              <a:t>(d) A large L_d is smooth and stable but </a:t>
            </a:r>
            <a:r>
              <a:rPr sz="1900" b="1">
                <a:solidFill>
                  <a:srgbClr val="2A40E2"/>
                </a:solidFill>
              </a:rPr>
              <a:t>cuts corners</a:t>
            </a:r>
            <a:r>
              <a:rPr sz="1900"/>
              <a:t> (peak error grows 0.02 → 0.55 m); a small L_d tracks the path closely but steers aggressively and can oscillate at speed.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LQR trade-offs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300000"/>
          </a:xfrm>
        </p:spPr>
        <p:txBody>
          <a:bodyPr wrap="square"/>
          <a:lstStyle/>
          <a:p>
            <a:pPr marL="0" indent="0">
              <a:buNone/>
            </a:pPr>
            <a:r>
              <a:rPr sz="2100"/>
              <a:t>Scalar system ẋ = a x + b u with a = 1 (unstable), b = 1; cost ∫ (q x² + r u²) dt. The Riccati equation 2ap − (b²/r)p² + q = 0 gives p; the gain is K = b p / r, u = −K x, and the closed-loop pole is a − bK.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100"/>
              <a:t>Fill in the table. What do larger q and larger r do?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4050000"/>
          <a:ext cx="9000000" cy="2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200000"/>
                <a:gridCol w="2200000"/>
                <a:gridCol w="2200000"/>
                <a:gridCol w="2200000"/>
              </a:tblGrid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q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Pole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LQR trade-offs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300000"/>
          </a:xfrm>
        </p:spPr>
        <p:txBody>
          <a:bodyPr wrap="square"/>
          <a:lstStyle/>
          <a:p>
            <a:r>
              <a:rPr sz="2000"/>
              <a:t>q = r = 1: −p² + 2p + 1 = 0 → p = 1 + √2 = 2.414, K = 2.414, pole = 1 − 2.414 = </a:t>
            </a:r>
            <a:r>
              <a:rPr sz="2000" b="1">
                <a:solidFill>
                  <a:srgbClr val="2A40E2"/>
                </a:solidFill>
              </a:rPr>
              <a:t>−1.414</a:t>
            </a:r>
            <a:r>
              <a:rPr sz="2000"/>
              <a:t>.</a:t>
            </a:r>
          </a:p>
          <a:p>
            <a:r>
              <a:rPr sz="2000"/>
              <a:t>q = 4, r = 1: p = 1 + √5 = 3.236, K = 3.236, pole </a:t>
            </a:r>
            <a:r>
              <a:rPr sz="2000" b="1">
                <a:solidFill>
                  <a:srgbClr val="2A40E2"/>
                </a:solidFill>
              </a:rPr>
              <a:t>−2.236</a:t>
            </a:r>
            <a:r>
              <a:rPr sz="2000"/>
              <a:t> (faster).</a:t>
            </a:r>
          </a:p>
          <a:p>
            <a:r>
              <a:rPr sz="2000"/>
              <a:t>q = 1, r = 4: p² − 8p − 4 = 0 → p = 8.472, K = 8.472/4 = 2.118, pole </a:t>
            </a:r>
            <a:r>
              <a:rPr sz="2000" b="1">
                <a:solidFill>
                  <a:srgbClr val="2A40E2"/>
                </a:solidFill>
              </a:rPr>
              <a:t>−1.118</a:t>
            </a:r>
            <a:r>
              <a:rPr sz="2000"/>
              <a:t> (slower).</a:t>
            </a:r>
          </a:p>
          <a:p>
            <a:r>
              <a:rPr sz="2000"/>
              <a:t>Larger </a:t>
            </a:r>
            <a:r>
              <a:rPr sz="2000" b="1">
                <a:solidFill>
                  <a:srgbClr val="2A40E2"/>
                </a:solidFill>
              </a:rPr>
              <a:t>q</a:t>
            </a:r>
            <a:r>
              <a:rPr sz="2000"/>
              <a:t> penalizes state error more: more aggressive. Larger </a:t>
            </a:r>
            <a:r>
              <a:rPr sz="2000" b="1">
                <a:solidFill>
                  <a:srgbClr val="2A40E2"/>
                </a:solidFill>
              </a:rPr>
              <a:t>r</a:t>
            </a:r>
            <a:r>
              <a:rPr sz="2000"/>
              <a:t> makes control expensive: gentler. No pole locations are chosen by hand.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4050000"/>
          <a:ext cx="9000000" cy="2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200000"/>
                <a:gridCol w="2200000"/>
                <a:gridCol w="2200000"/>
                <a:gridCol w="2200000"/>
              </a:tblGrid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q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Pole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2.414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2.414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−1.414</a:t>
                      </a:r>
                    </a:p>
                  </a:txBody>
                  <a:tcPr marL="60000" marR="60000" marT="25000" marB="25000" anchor="ctr"/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3.236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3.236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−2.236</a:t>
                      </a:r>
                    </a:p>
                  </a:txBody>
                  <a:tcPr marL="60000" marR="60000" marT="25000" marB="25000" anchor="ctr"/>
                </a:tc>
              </a:tr>
              <a:tr h="53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8.472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2.118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−1.118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