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7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Planning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Dijkstra vs. A*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9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Find the shortest path S → G. Edge costs are on the edges; the heuristic h (straight-line estimate to G) is in each node.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(a) Dijkstra: list the nodes in expansion order with their g values; give the path and its cost.</a:t>
            </a:r>
          </a:p>
          <a:p>
            <a:pPr marL="0" indent="0">
              <a:buNone/>
            </a:pPr>
            <a:r>
              <a:rPr sz="2000"/>
              <a:t>(b) A*: list the nodes in expansion order with f = g + h.</a:t>
            </a:r>
          </a:p>
          <a:p>
            <a:pPr marL="0" indent="0">
              <a:buNone/>
            </a:pPr>
            <a:r>
              <a:rPr sz="2000"/>
              <a:t>(c) Is h admissible? How many nodes does each algorithm expand?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6700000" y="2100000"/>
            <a:ext cx="1400000" cy="12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700000" y="3300000"/>
            <a:ext cx="1400000" cy="5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8100000" y="2100000"/>
            <a:ext cx="0" cy="17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100000" y="2100000"/>
            <a:ext cx="1600000" cy="4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100000" y="2500000"/>
            <a:ext cx="1600000" cy="13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100000" y="3800000"/>
            <a:ext cx="1600000" cy="7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700000" y="2500000"/>
            <a:ext cx="1500000" cy="10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9700000" y="3500000"/>
            <a:ext cx="1500000" cy="10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700000" y="3300000"/>
            <a:ext cx="0" cy="18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700000" y="5100000"/>
            <a:ext cx="1600000" cy="4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50000" y="25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0000" y="34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0000" y="28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50000" y="21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50000" y="30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50000" y="40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00000" y="28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00000" y="38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0000" y="40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50000" y="51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6310000" y="2910000"/>
            <a:ext cx="780000" cy="780000"/>
          </a:xfrm>
          <a:prstGeom prst="ellipse">
            <a:avLst/>
          </a:prstGeom>
          <a:solidFill>
            <a:srgbClr val="E8EE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S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h=7</a:t>
            </a:r>
          </a:p>
        </p:txBody>
      </p:sp>
      <p:sp>
        <p:nvSpPr>
          <p:cNvPr id="25" name="Oval 24"/>
          <p:cNvSpPr/>
          <p:nvPr/>
        </p:nvSpPr>
        <p:spPr>
          <a:xfrm>
            <a:off x="7710000" y="17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A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h=6</a:t>
            </a:r>
          </a:p>
        </p:txBody>
      </p:sp>
      <p:sp>
        <p:nvSpPr>
          <p:cNvPr id="26" name="Oval 25"/>
          <p:cNvSpPr/>
          <p:nvPr/>
        </p:nvSpPr>
        <p:spPr>
          <a:xfrm>
            <a:off x="7710000" y="34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B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h=5</a:t>
            </a:r>
          </a:p>
        </p:txBody>
      </p:sp>
      <p:sp>
        <p:nvSpPr>
          <p:cNvPr id="27" name="Oval 26"/>
          <p:cNvSpPr/>
          <p:nvPr/>
        </p:nvSpPr>
        <p:spPr>
          <a:xfrm>
            <a:off x="9310000" y="21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C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h=3</a:t>
            </a:r>
          </a:p>
        </p:txBody>
      </p:sp>
      <p:sp>
        <p:nvSpPr>
          <p:cNvPr id="28" name="Oval 27"/>
          <p:cNvSpPr/>
          <p:nvPr/>
        </p:nvSpPr>
        <p:spPr>
          <a:xfrm>
            <a:off x="9310000" y="41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D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h=1</a:t>
            </a:r>
          </a:p>
        </p:txBody>
      </p:sp>
      <p:sp>
        <p:nvSpPr>
          <p:cNvPr id="29" name="Oval 28"/>
          <p:cNvSpPr/>
          <p:nvPr/>
        </p:nvSpPr>
        <p:spPr>
          <a:xfrm>
            <a:off x="10810000" y="3110000"/>
            <a:ext cx="780000" cy="780000"/>
          </a:xfrm>
          <a:prstGeom prst="ellipse">
            <a:avLst/>
          </a:prstGeom>
          <a:solidFill>
            <a:srgbClr val="E8EE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h=0</a:t>
            </a:r>
          </a:p>
        </p:txBody>
      </p:sp>
      <p:sp>
        <p:nvSpPr>
          <p:cNvPr id="30" name="Oval 29"/>
          <p:cNvSpPr/>
          <p:nvPr/>
        </p:nvSpPr>
        <p:spPr>
          <a:xfrm>
            <a:off x="6310000" y="47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E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h=9</a:t>
            </a:r>
          </a:p>
        </p:txBody>
      </p:sp>
      <p:sp>
        <p:nvSpPr>
          <p:cNvPr id="31" name="Oval 30"/>
          <p:cNvSpPr/>
          <p:nvPr/>
        </p:nvSpPr>
        <p:spPr>
          <a:xfrm>
            <a:off x="7910000" y="51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F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Dijkstra vs. A*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900000" cy="5500000"/>
          </a:xfrm>
        </p:spPr>
        <p:txBody>
          <a:bodyPr wrap="square"/>
          <a:lstStyle/>
          <a:p>
            <a:r>
              <a:rPr sz="2000" b="1">
                <a:solidFill>
                  <a:srgbClr val="2A40E2"/>
                </a:solidFill>
              </a:rPr>
              <a:t>Dijkstra</a:t>
            </a:r>
            <a:r>
              <a:rPr sz="2000"/>
              <a:t> (g): S(0), E(1), A(2), B(3), F(4), C(5), G(8) → </a:t>
            </a:r>
            <a:r>
              <a:rPr sz="2000" b="1">
                <a:solidFill>
                  <a:srgbClr val="2A40E2"/>
                </a:solidFill>
              </a:rPr>
              <a:t>7</a:t>
            </a:r>
            <a:r>
              <a:rPr sz="2000"/>
              <a:t> nodes; path S → A → B → C → G, cost </a:t>
            </a:r>
            <a:r>
              <a:rPr sz="2000" b="1">
                <a:solidFill>
                  <a:srgbClr val="2A40E2"/>
                </a:solidFill>
              </a:rPr>
              <a:t>8</a:t>
            </a:r>
            <a:r>
              <a:rPr sz="2000"/>
              <a:t>.</a:t>
            </a:r>
          </a:p>
          <a:p>
            <a:r>
              <a:rPr sz="2000" b="1">
                <a:solidFill>
                  <a:srgbClr val="2A40E2"/>
                </a:solidFill>
              </a:rPr>
              <a:t>A</a:t>
            </a:r>
            <a:r>
              <a:rPr sz="2000"/>
              <a:t>* (f = g + h): S(7), A(8), B(8), C(8), G(8) → </a:t>
            </a:r>
            <a:r>
              <a:rPr sz="2000" b="1">
                <a:solidFill>
                  <a:srgbClr val="2A40E2"/>
                </a:solidFill>
              </a:rPr>
              <a:t>5</a:t>
            </a:r>
            <a:r>
              <a:rPr sz="2000"/>
              <a:t> nodes; same path. E (f = 10) and F are never expanded.</a:t>
            </a:r>
          </a:p>
          <a:p>
            <a:r>
              <a:rPr sz="2000"/>
              <a:t>h is </a:t>
            </a:r>
            <a:r>
              <a:rPr sz="2000" b="1">
                <a:solidFill>
                  <a:srgbClr val="2A40E2"/>
                </a:solidFill>
              </a:rPr>
              <a:t>admissible</a:t>
            </a:r>
            <a:r>
              <a:rPr sz="2000"/>
              <a:t>: it never overestimates the true cost-to-go (e.g. E: 9 ≤ 9, F: 10 ≤ 12, A: 6 ≤ 6).</a:t>
            </a:r>
          </a:p>
          <a:p>
            <a:r>
              <a:rPr sz="2000"/>
              <a:t>A* is directed towards the goal and expands fewer nodes.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6700000" y="2100000"/>
            <a:ext cx="1400000" cy="12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700000" y="3300000"/>
            <a:ext cx="1400000" cy="5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8100000" y="2100000"/>
            <a:ext cx="0" cy="17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100000" y="2100000"/>
            <a:ext cx="1600000" cy="4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100000" y="2500000"/>
            <a:ext cx="1600000" cy="13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100000" y="3800000"/>
            <a:ext cx="1600000" cy="7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700000" y="2500000"/>
            <a:ext cx="1500000" cy="10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9700000" y="3500000"/>
            <a:ext cx="1500000" cy="10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700000" y="3300000"/>
            <a:ext cx="0" cy="18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700000" y="5100000"/>
            <a:ext cx="1600000" cy="40000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50000" y="25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0000" y="34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0000" y="28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50000" y="21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50000" y="30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50000" y="400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00000" y="28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00000" y="38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0000" y="40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50000" y="5150000"/>
            <a:ext cx="300000" cy="300000"/>
          </a:xfrm>
          <a:prstGeom prst="rect">
            <a:avLst/>
          </a:prstGeom>
          <a:solidFill>
            <a:srgbClr val="FFFFFF"/>
          </a:solidFill>
        </p:spPr>
        <p:txBody>
          <a:bodyPr wrap="square" lIns="36000" rIns="36000" tIns="18000" bIns="18000">
            <a:spAutoFit/>
          </a:bodyPr>
          <a:lstStyle/>
          <a:p>
            <a:pPr algn="ctr"/>
            <a:r>
              <a:rPr sz="1400" b="1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4" name="Oval 23"/>
          <p:cNvSpPr/>
          <p:nvPr/>
        </p:nvSpPr>
        <p:spPr>
          <a:xfrm>
            <a:off x="6310000" y="2910000"/>
            <a:ext cx="780000" cy="780000"/>
          </a:xfrm>
          <a:prstGeom prst="ellipse">
            <a:avLst/>
          </a:prstGeom>
          <a:solidFill>
            <a:srgbClr val="E8EE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S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h=7</a:t>
            </a:r>
          </a:p>
        </p:txBody>
      </p:sp>
      <p:sp>
        <p:nvSpPr>
          <p:cNvPr id="25" name="Oval 24"/>
          <p:cNvSpPr/>
          <p:nvPr/>
        </p:nvSpPr>
        <p:spPr>
          <a:xfrm>
            <a:off x="7710000" y="17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A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h=6</a:t>
            </a:r>
          </a:p>
        </p:txBody>
      </p:sp>
      <p:sp>
        <p:nvSpPr>
          <p:cNvPr id="26" name="Oval 25"/>
          <p:cNvSpPr/>
          <p:nvPr/>
        </p:nvSpPr>
        <p:spPr>
          <a:xfrm>
            <a:off x="7710000" y="34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B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h=5</a:t>
            </a:r>
          </a:p>
        </p:txBody>
      </p:sp>
      <p:sp>
        <p:nvSpPr>
          <p:cNvPr id="27" name="Oval 26"/>
          <p:cNvSpPr/>
          <p:nvPr/>
        </p:nvSpPr>
        <p:spPr>
          <a:xfrm>
            <a:off x="9310000" y="21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C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h=3</a:t>
            </a:r>
          </a:p>
        </p:txBody>
      </p:sp>
      <p:sp>
        <p:nvSpPr>
          <p:cNvPr id="28" name="Oval 27"/>
          <p:cNvSpPr/>
          <p:nvPr/>
        </p:nvSpPr>
        <p:spPr>
          <a:xfrm>
            <a:off x="9310000" y="41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D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h=1</a:t>
            </a:r>
          </a:p>
        </p:txBody>
      </p:sp>
      <p:sp>
        <p:nvSpPr>
          <p:cNvPr id="29" name="Oval 28"/>
          <p:cNvSpPr/>
          <p:nvPr/>
        </p:nvSpPr>
        <p:spPr>
          <a:xfrm>
            <a:off x="10810000" y="3110000"/>
            <a:ext cx="780000" cy="780000"/>
          </a:xfrm>
          <a:prstGeom prst="ellipse">
            <a:avLst/>
          </a:prstGeom>
          <a:solidFill>
            <a:srgbClr val="E8EE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h=0</a:t>
            </a:r>
          </a:p>
        </p:txBody>
      </p:sp>
      <p:sp>
        <p:nvSpPr>
          <p:cNvPr id="30" name="Oval 29"/>
          <p:cNvSpPr/>
          <p:nvPr/>
        </p:nvSpPr>
        <p:spPr>
          <a:xfrm>
            <a:off x="6310000" y="47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E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h=9</a:t>
            </a:r>
          </a:p>
        </p:txBody>
      </p:sp>
      <p:sp>
        <p:nvSpPr>
          <p:cNvPr id="31" name="Oval 30"/>
          <p:cNvSpPr/>
          <p:nvPr/>
        </p:nvSpPr>
        <p:spPr>
          <a:xfrm>
            <a:off x="7910000" y="5110000"/>
            <a:ext cx="780000" cy="7800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/>
          <a:lstStyle/>
          <a:p>
            <a:pPr algn="ctr"/>
            <a:r>
              <a:rPr sz="1400">
                <a:solidFill>
                  <a:srgbClr val="000000"/>
                </a:solidFill>
              </a:rPr>
              <a:t>F</a:t>
            </a:r>
          </a:p>
          <a:p>
            <a:pPr algn="ctr"/>
            <a:r>
              <a:rPr sz="1400">
                <a:solidFill>
                  <a:srgbClr val="000000"/>
                </a:solidFill>
              </a:rPr>
              <a:t>h=10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Behavior FSM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2500000"/>
          </a:xfrm>
        </p:spPr>
        <p:txBody>
          <a:bodyPr wrap="square"/>
          <a:lstStyle/>
          <a:p>
            <a:pPr marL="0" indent="0">
              <a:buNone/>
            </a:pPr>
            <a:r>
              <a:rPr sz="1800" b="1">
                <a:solidFill>
                  <a:srgbClr val="2A40E2"/>
                </a:solidFill>
              </a:rPr>
              <a:t>Track Speed</a:t>
            </a:r>
            <a:r>
              <a:rPr sz="1800"/>
              <a:t> → Follow Leader if gap &lt; 15 m; → Decelerate to Stop if d ≤ 30 m (d = distance to stop line).</a:t>
            </a:r>
          </a:p>
          <a:p>
            <a:pPr marL="0" indent="0">
              <a:buNone/>
            </a:pPr>
            <a:r>
              <a:rPr sz="1800" b="1">
                <a:solidFill>
                  <a:srgbClr val="2A40E2"/>
                </a:solidFill>
              </a:rPr>
              <a:t>Follow Leader</a:t>
            </a:r>
            <a:r>
              <a:rPr sz="1800"/>
              <a:t> → Track Speed if gap ≥ 15 m.   </a:t>
            </a:r>
            <a:r>
              <a:rPr sz="1800" b="1">
                <a:solidFill>
                  <a:srgbClr val="2A40E2"/>
                </a:solidFill>
              </a:rPr>
              <a:t>Decelerate to Stop</a:t>
            </a:r>
            <a:r>
              <a:rPr sz="1800"/>
              <a:t> → Stop if v ≤ 0.2 m/s and d ≤ 1 m.</a:t>
            </a:r>
          </a:p>
          <a:p>
            <a:pPr marL="0" indent="0">
              <a:buNone/>
            </a:pPr>
            <a:r>
              <a:rPr sz="1800" b="1">
                <a:solidFill>
                  <a:srgbClr val="2A40E2"/>
                </a:solidFill>
              </a:rPr>
              <a:t>Stop</a:t>
            </a:r>
            <a:r>
              <a:rPr sz="1800"/>
              <a:t> → Track Speed if stopped ≥ 3 s and the intersection is clear. Start in Track Speed.</a:t>
            </a:r>
          </a:p>
          <a:p>
            <a:pPr marL="0" indent="0">
              <a:buNone/>
            </a:pPr>
            <a:r>
              <a:rPr sz="1800"/>
              <a:t>(a) Trace the state after each step.  (b) Why v ≤ 0.2 instead of v == 0?  (c) Why is there no transition Decelerate to Stop → Track Speed at a stop sign?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000" y="3350000"/>
          <a:ext cx="10300000" cy="3015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900000"/>
                <a:gridCol w="5900000"/>
                <a:gridCol w="3500000"/>
              </a:tblGrid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/>
                        <a:t>Inputs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State after 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80 m, v = 12 m/s, no leader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60 m, v = 12 m/s, leader gap 12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45 m, v = 10 m/s, no leader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28 m, v = 9 m/s, no leader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3 m, v = 1.0 m/s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0.5 m, v = 0.1 m/s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stopped 3 s, intersection not clear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stopped 4 s, intersection clear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Behavior FSM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2500000"/>
          </a:xfrm>
        </p:spPr>
        <p:txBody>
          <a:bodyPr wrap="square"/>
          <a:lstStyle/>
          <a:p>
            <a:r>
              <a:rPr sz="2000"/>
              <a:t>(b) Speed estimates are noisy: v == 0 may never hold; a threshold is more robust.</a:t>
            </a:r>
          </a:p>
          <a:p>
            <a:r>
              <a:rPr sz="2000"/>
              <a:t>(c) At a stop sign the vehicle must come to a complete stop, so the only exit is via Stop (at a traffic light such a transition would exist).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000" y="3350000"/>
          <a:ext cx="10300000" cy="3015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900000"/>
                <a:gridCol w="5900000"/>
                <a:gridCol w="3500000"/>
              </a:tblGrid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/>
                        <a:t>Inputs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State after 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80 m, v = 12 m/s, no leader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Track Speed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60 m, v = 12 m/s, leader gap 12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Follow Leader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45 m, v = 10 m/s, no leader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Track Speed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28 m, v = 9 m/s, no leader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Decelerate to Stop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3 m, v = 1.0 m/s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Decelerate to Stop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d = 0.5 m, v = 0.1 m/s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Stop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stopped 3 s, intersection not clear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Stop</a:t>
                      </a:r>
                    </a:p>
                  </a:txBody>
                  <a:tcPr marL="60000" marR="60000" marT="25000" marB="25000" anchor="ctr"/>
                </a:tc>
              </a:tr>
              <a:tr h="335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/>
                        <a:t>stopped 4 s, intersection clear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Track Speed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Speed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4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900"/>
              <a:t>Speed profile generation for a planned path.</a:t>
            </a:r>
          </a:p>
          <a:p>
            <a:r>
              <a:rPr sz="1900"/>
              <a:t>Linear ramp: accelerate from 0 to v_ref = 20 m/s with a = 2 m/s².</a:t>
            </a:r>
          </a:p>
          <a:p>
            <a:r>
              <a:rPr sz="1900"/>
              <a:t>A curve of radius R = 50 m must be taken with lateral acceleration v²/R ≤ 3 m/s².</a:t>
            </a:r>
          </a:p>
          <a:p>
            <a:r>
              <a:rPr sz="1900"/>
              <a:t>Before the curve the car decelerates from 20 m/s at 4 m/s².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1900"/>
              <a:t>(a) Time and distance of the ramp.</a:t>
            </a:r>
          </a:p>
          <a:p>
            <a:pPr marL="0" indent="0">
              <a:buNone/>
            </a:pPr>
            <a:r>
              <a:rPr sz="1900"/>
              <a:t>(b) Maximum speed in the curve.</a:t>
            </a:r>
          </a:p>
          <a:p>
            <a:pPr marL="0" indent="0">
              <a:buNone/>
            </a:pPr>
            <a:r>
              <a:rPr sz="1900"/>
              <a:t>(c) How far before the curve must braking start, and how long does it take?</a:t>
            </a:r>
          </a:p>
          <a:p>
            <a:pPr marL="0" indent="0">
              <a:buNone/>
            </a:pPr>
            <a:r>
              <a:rPr sz="1900"/>
              <a:t>(d) Trapezoidal stop at a red light from 20 m/s at 4 m/s²: distance and time?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300000"/>
          <a:ext cx="5000000" cy="35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00000"/>
                <a:gridCol w="2300000"/>
              </a:tblGrid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Quantity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Answer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Ramp time / distance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Max speed in curve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Braking before curve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Stop from 20 m/s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Speed profile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400000" cy="5500000"/>
          </a:xfrm>
        </p:spPr>
        <p:txBody>
          <a:bodyPr wrap="square"/>
          <a:lstStyle/>
          <a:p>
            <a:r>
              <a:rPr sz="1900"/>
              <a:t>(a) t = 20/2 = </a:t>
            </a:r>
            <a:r>
              <a:rPr sz="1900" b="1">
                <a:solidFill>
                  <a:srgbClr val="2A40E2"/>
                </a:solidFill>
              </a:rPr>
              <a:t>10 s</a:t>
            </a:r>
            <a:r>
              <a:rPr sz="1900"/>
              <a:t>; d = ½·2·10² = </a:t>
            </a:r>
            <a:r>
              <a:rPr sz="1900" b="1">
                <a:solidFill>
                  <a:srgbClr val="2A40E2"/>
                </a:solidFill>
              </a:rPr>
              <a:t>100 m</a:t>
            </a:r>
            <a:r>
              <a:rPr sz="1900"/>
              <a:t>.</a:t>
            </a:r>
          </a:p>
          <a:p>
            <a:r>
              <a:rPr sz="1900"/>
              <a:t>(b) v_max = √(3 × 50) = √150 ≈ </a:t>
            </a:r>
            <a:r>
              <a:rPr sz="1900" b="1">
                <a:solidFill>
                  <a:srgbClr val="2A40E2"/>
                </a:solidFill>
              </a:rPr>
              <a:t>12.2 m/s</a:t>
            </a:r>
            <a:r>
              <a:rPr sz="1900"/>
              <a:t> (≈ 44 km/h).</a:t>
            </a:r>
          </a:p>
          <a:p>
            <a:r>
              <a:rPr sz="1900"/>
              <a:t>(c) d = (20² − 12.25²)/(2 × 4) = 250/8 ≈ </a:t>
            </a:r>
            <a:r>
              <a:rPr sz="1900" b="1">
                <a:solidFill>
                  <a:srgbClr val="2A40E2"/>
                </a:solidFill>
              </a:rPr>
              <a:t>31 m</a:t>
            </a:r>
            <a:r>
              <a:rPr sz="1900"/>
              <a:t> before the curve; t = (20 − 12.25)/4 ≈ </a:t>
            </a:r>
            <a:r>
              <a:rPr sz="1900" b="1">
                <a:solidFill>
                  <a:srgbClr val="2A40E2"/>
                </a:solidFill>
              </a:rPr>
              <a:t>1.9 s</a:t>
            </a:r>
            <a:r>
              <a:rPr sz="1900"/>
              <a:t>.</a:t>
            </a:r>
          </a:p>
          <a:p>
            <a:r>
              <a:rPr sz="1900"/>
              <a:t>(d) d = 20²/(2 × 4) = </a:t>
            </a:r>
            <a:r>
              <a:rPr sz="1900" b="1">
                <a:solidFill>
                  <a:srgbClr val="2A40E2"/>
                </a:solidFill>
              </a:rPr>
              <a:t>50 m</a:t>
            </a:r>
            <a:r>
              <a:rPr sz="1900"/>
              <a:t>; t = 20/4 = </a:t>
            </a:r>
            <a:r>
              <a:rPr sz="1900" b="1">
                <a:solidFill>
                  <a:srgbClr val="2A40E2"/>
                </a:solidFill>
              </a:rPr>
              <a:t>5 s</a:t>
            </a:r>
            <a:r>
              <a:rPr sz="1900"/>
              <a:t>.</a:t>
            </a:r>
          </a:p>
          <a:p>
            <a:r>
              <a:rPr sz="1900"/>
              <a:t>A speed profile must respect curvature (lateral acceleration) as well as longitudinal limits.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300000"/>
          <a:ext cx="5000000" cy="35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00000"/>
                <a:gridCol w="2300000"/>
              </a:tblGrid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Quantity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Answer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Ramp time / distance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10 s / 100 m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Max speed in curve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12.2 m/s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Braking before curve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31 m / 1.9 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Stop from 20 m/s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50 m / 5 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RSS safe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900"/>
              <a:t>RSS minimum safe longitudinal distance (rear car = ego, front car brakes hard):</a:t>
            </a:r>
          </a:p>
          <a:p>
            <a:pPr marL="0" indent="0">
              <a:buNone/>
            </a:pPr>
            <a:r>
              <a:rPr sz="1800" b="1">
                <a:solidFill>
                  <a:srgbClr val="2A40E2"/>
                </a:solidFill>
              </a:rPr>
              <a:t>d_min = [ v_r ρ + ½ a_acc ρ² + (v_r + ρ a_acc)² / (2 b_min) − v_f² / (2 b_max) ]₊</a:t>
            </a:r>
          </a:p>
          <a:p>
            <a:r>
              <a:rPr sz="1900"/>
              <a:t>v_r = v_f = 20 m/s; response time ρ = 0.5 s</a:t>
            </a:r>
          </a:p>
          <a:p>
            <a:r>
              <a:rPr sz="1900"/>
              <a:t>a_acc = 3 m/s² (rear may accelerate during ρ); b_min = 6 m/s² (rear brakes); b_max = 8 m/s² (front brakes)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1900"/>
              <a:t>(a) Compute d_min.   (b) The actual gap is 20 m: safe? What is the proper response?</a:t>
            </a:r>
          </a:p>
          <a:p>
            <a:pPr marL="0" indent="0">
              <a:buNone/>
            </a:pPr>
            <a:r>
              <a:rPr sz="1900"/>
              <a:t>(c) Recompute d_min for ρ = 1 s. Is a 30 m gap safe for ρ = 0.5 s and for ρ = 1 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RSS safe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000"/>
              <a:t>(a) 20 × 0.5 = 10; ½ · 3 · 0.25 = 0.375; (20 + 1.5)²/12 = 38.52; 20²/16 = 25 → d_min = 10 + 0.375 + 38.52 − 25 ≈ </a:t>
            </a:r>
            <a:r>
              <a:rPr sz="2000" b="1">
                <a:solidFill>
                  <a:srgbClr val="2A40E2"/>
                </a:solidFill>
              </a:rPr>
              <a:t>23.9 m</a:t>
            </a:r>
            <a:r>
              <a:rPr sz="2000"/>
              <a:t>.</a:t>
            </a:r>
          </a:p>
          <a:p>
            <a:r>
              <a:rPr sz="2000"/>
              <a:t>(b) 20 m &lt; 23.9 m: </a:t>
            </a:r>
            <a:r>
              <a:rPr sz="2000" b="1">
                <a:solidFill>
                  <a:srgbClr val="2A40E2"/>
                </a:solidFill>
              </a:rPr>
              <a:t>non-safe</a:t>
            </a:r>
            <a:r>
              <a:rPr sz="2000"/>
              <a:t>. Proper response: </a:t>
            </a:r>
            <a:r>
              <a:rPr sz="2000" b="1">
                <a:solidFill>
                  <a:srgbClr val="2A40E2"/>
                </a:solidFill>
              </a:rPr>
              <a:t>brake</a:t>
            </a:r>
            <a:r>
              <a:rPr sz="2000"/>
              <a:t> (at least b_min = 6 m/s²) until the distance is safe again; the blame time is the first moment the situation became dangerous.</a:t>
            </a:r>
          </a:p>
          <a:p>
            <a:r>
              <a:rPr sz="2000"/>
              <a:t>(c) ρ = 1 s: 20 + 1.5 + 23²/12 − 25 = 20 + 1.5 + 44.08 − 25 ≈ </a:t>
            </a:r>
            <a:r>
              <a:rPr sz="2000" b="1">
                <a:solidFill>
                  <a:srgbClr val="2A40E2"/>
                </a:solidFill>
              </a:rPr>
              <a:t>40.6 m</a:t>
            </a:r>
            <a:r>
              <a:rPr sz="2000"/>
              <a:t>. A 30 m gap is safe for ρ = 0.5 s (30 &gt; 23.9) but </a:t>
            </a:r>
            <a:r>
              <a:rPr sz="2000" b="1">
                <a:solidFill>
                  <a:srgbClr val="2A40E2"/>
                </a:solidFill>
              </a:rPr>
              <a:t>not</a:t>
            </a:r>
            <a:r>
              <a:rPr sz="2000"/>
              <a:t> for ρ = 1 s (30 &lt; 40.6).</a:t>
            </a:r>
          </a:p>
          <a:p>
            <a:r>
              <a:rPr sz="2000"/>
              <a:t>Safety vs. efficiency: slower reaction needs larger gaps.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