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134B6-D37D-4D2B-9A35-B8F225AC66B4}" v="3" dt="2025-10-17T01:22:21.469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82745" autoAdjust="0"/>
  </p:normalViewPr>
  <p:slideViewPr>
    <p:cSldViewPr>
      <p:cViewPr varScale="1">
        <p:scale>
          <a:sx n="68" d="100"/>
          <a:sy n="68" d="100"/>
        </p:scale>
        <p:origin x="43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5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custSel modSld">
      <pc:chgData name="Zonghua Gu" userId="9a7e1853e1951ef5" providerId="LiveId" clId="{CF1FAA12-072C-4ED5-BA76-0FFFAEFDB88A}" dt="2025-10-17T01:22:23.049" v="46" actId="20577"/>
      <pc:docMkLst>
        <pc:docMk/>
      </pc:docMkLst>
      <pc:sldChg chg="modSp mod">
        <pc:chgData name="Zonghua Gu" userId="9a7e1853e1951ef5" providerId="LiveId" clId="{CF1FAA12-072C-4ED5-BA76-0FFFAEFDB88A}" dt="2025-09-26T00:33:07.077" v="1" actId="20577"/>
        <pc:sldMkLst>
          <pc:docMk/>
          <pc:sldMk cId="3198402123" sldId="381"/>
        </pc:sldMkLst>
        <pc:spChg chg="mod">
          <ac:chgData name="Zonghua Gu" userId="9a7e1853e1951ef5" providerId="LiveId" clId="{CF1FAA12-072C-4ED5-BA76-0FFFAEFDB88A}" dt="2025-09-26T00:33:07.077" v="1" actId="20577"/>
          <ac:spMkLst>
            <pc:docMk/>
            <pc:sldMk cId="3198402123" sldId="381"/>
            <ac:spMk id="22" creationId="{E6AF71B3-F5D1-B2DE-B835-5C8208F44553}"/>
          </ac:spMkLst>
        </pc:spChg>
      </pc:sldChg>
      <pc:sldChg chg="modSp mod">
        <pc:chgData name="Zonghua Gu" userId="9a7e1853e1951ef5" providerId="LiveId" clId="{CF1FAA12-072C-4ED5-BA76-0FFFAEFDB88A}" dt="2025-10-17T01:20:09.875" v="29" actId="20577"/>
        <pc:sldMkLst>
          <pc:docMk/>
          <pc:sldMk cId="3823801097" sldId="420"/>
        </pc:sldMkLst>
        <pc:spChg chg="mod">
          <ac:chgData name="Zonghua Gu" userId="9a7e1853e1951ef5" providerId="LiveId" clId="{CF1FAA12-072C-4ED5-BA76-0FFFAEFDB88A}" dt="2025-10-17T01:20:09.875" v="29" actId="20577"/>
          <ac:spMkLst>
            <pc:docMk/>
            <pc:sldMk cId="3823801097" sldId="420"/>
            <ac:spMk id="7" creationId="{8BDE5981-C58E-1D2C-A988-FFF28496CD9B}"/>
          </ac:spMkLst>
        </pc:spChg>
      </pc:sldChg>
      <pc:sldChg chg="modSp mod">
        <pc:chgData name="Zonghua Gu" userId="9a7e1853e1951ef5" providerId="LiveId" clId="{CF1FAA12-072C-4ED5-BA76-0FFFAEFDB88A}" dt="2025-10-17T01:21:42.124" v="41" actId="20577"/>
        <pc:sldMkLst>
          <pc:docMk/>
          <pc:sldMk cId="937329881" sldId="1384"/>
        </pc:sldMkLst>
        <pc:spChg chg="mod">
          <ac:chgData name="Zonghua Gu" userId="9a7e1853e1951ef5" providerId="LiveId" clId="{CF1FAA12-072C-4ED5-BA76-0FFFAEFDB88A}" dt="2025-10-17T01:21:42.124" v="41" actId="20577"/>
          <ac:spMkLst>
            <pc:docMk/>
            <pc:sldMk cId="937329881" sldId="1384"/>
            <ac:spMk id="3" creationId="{C96CE106-EFF2-89A6-A94C-94BA0CA70C60}"/>
          </ac:spMkLst>
        </pc:spChg>
      </pc:sldChg>
      <pc:sldChg chg="modSp mod">
        <pc:chgData name="Zonghua Gu" userId="9a7e1853e1951ef5" providerId="LiveId" clId="{CF1FAA12-072C-4ED5-BA76-0FFFAEFDB88A}" dt="2025-10-17T01:22:04.667" v="43" actId="20577"/>
        <pc:sldMkLst>
          <pc:docMk/>
          <pc:sldMk cId="210011671" sldId="1386"/>
        </pc:sldMkLst>
        <pc:spChg chg="mod">
          <ac:chgData name="Zonghua Gu" userId="9a7e1853e1951ef5" providerId="LiveId" clId="{CF1FAA12-072C-4ED5-BA76-0FFFAEFDB88A}" dt="2025-10-17T01:22:04.667" v="43" actId="20577"/>
          <ac:spMkLst>
            <pc:docMk/>
            <pc:sldMk cId="210011671" sldId="1386"/>
            <ac:spMk id="3" creationId="{2C890D62-C0BE-DA6D-366C-8F725FB1BCE9}"/>
          </ac:spMkLst>
        </pc:spChg>
      </pc:sldChg>
      <pc:sldChg chg="modSp mod">
        <pc:chgData name="Zonghua Gu" userId="9a7e1853e1951ef5" providerId="LiveId" clId="{CF1FAA12-072C-4ED5-BA76-0FFFAEFDB88A}" dt="2025-10-17T01:22:23.049" v="46" actId="20577"/>
        <pc:sldMkLst>
          <pc:docMk/>
          <pc:sldMk cId="2996913365" sldId="1388"/>
        </pc:sldMkLst>
        <pc:spChg chg="mod">
          <ac:chgData name="Zonghua Gu" userId="9a7e1853e1951ef5" providerId="LiveId" clId="{CF1FAA12-072C-4ED5-BA76-0FFFAEFDB88A}" dt="2025-10-17T01:22:23.049" v="46" actId="20577"/>
          <ac:spMkLst>
            <pc:docMk/>
            <pc:sldMk cId="2996913365" sldId="1388"/>
            <ac:spMk id="3" creationId="{E9304C07-65AC-81BF-04CE-B8BAC4C0342A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1pPr>
            <a:lvl2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2pPr>
            <a:lvl3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3pPr>
            <a:lvl4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4pPr>
            <a:lvl5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84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9042400" y="636428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27A0A33-D1BC-4593-884F-3C34146062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609600" y="6364288"/>
            <a:ext cx="585258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© </a:t>
            </a:r>
            <a:r>
              <a:rPr lang="en-US" err="1"/>
              <a:t>Zonghua</a:t>
            </a:r>
            <a:r>
              <a:rPr lang="en-US"/>
              <a:t> </a:t>
            </a:r>
            <a:r>
              <a:rPr lang="en-US" err="1"/>
              <a:t>Gu</a:t>
            </a:r>
            <a:r>
              <a:rPr lang="en-US"/>
              <a:t>, CMPT 300, Fall 2011 </a:t>
            </a:r>
          </a:p>
        </p:txBody>
      </p:sp>
    </p:spTree>
    <p:extLst>
      <p:ext uri="{BB962C8B-B14F-4D97-AF65-F5344CB8AC3E}">
        <p14:creationId xmlns:p14="http://schemas.microsoft.com/office/powerpoint/2010/main" val="391295388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C1122AA0-51BA-FB92-7E72-DEDEC17FA8AB}"/>
              </a:ext>
            </a:extLst>
          </p:cNvPr>
          <p:cNvSpPr txBox="1">
            <a:spLocks/>
          </p:cNvSpPr>
          <p:nvPr userDrawn="1"/>
        </p:nvSpPr>
        <p:spPr>
          <a:xfrm>
            <a:off x="11734800" y="6492875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4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400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r>
              <a:rPr sz="3000"/>
              <a:t>CSC 144V: Autonomous Vehicles</a:t>
            </a:r>
            <a:br>
              <a:rPr sz="3000"/>
            </a:br>
            <a:r>
              <a:rPr sz="3000"/>
              <a:t>Lecture 6</a:t>
            </a:r>
            <a:br>
              <a:rPr sz="3000"/>
            </a:br>
            <a:br>
              <a:rPr sz="3000"/>
            </a:br>
            <a:br>
              <a:rPr sz="3000"/>
            </a:br>
            <a:r>
              <a:rPr sz="3000"/>
              <a:t>LiDAR Perception Exercises 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/>
            <a:r>
              <a:t>Department of Computer Science, </a:t>
            </a:r>
          </a:p>
          <a:p>
            <a:pPr marL="285750" indent="-285750"/>
            <a:r>
              <a:t>Hofstra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Time of flight and spacing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5800000" cy="5500000"/>
          </a:xfrm>
        </p:spPr>
        <p:txBody>
          <a:bodyPr wrap="square"/>
          <a:lstStyle/>
          <a:p>
            <a:pPr marL="0" indent="0">
              <a:buNone/>
            </a:pPr>
            <a:r>
              <a:rPr sz="2000"/>
              <a:t>c = 3 × 10⁸ m/s; range R = c·Δt/2; max pulse rate per channel f ≤ c/(2R_max); neighboring point spacing s = R·tan(Δθ).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000"/>
              <a:t>Fill in the table: Δθ = 0.2°, R_max = 200 m.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300000" y="1100000"/>
          <a:ext cx="5600000" cy="43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3300000"/>
                <a:gridCol w="2300000"/>
              </a:tblGrid>
              <a:tr h="720000">
                <a:tc>
                  <a:txBody>
                    <a:bodyPr wrap="square"/>
                    <a:lstStyle/>
                    <a:p>
                      <a:pPr algn="l"/>
                      <a:r>
                        <a:rPr sz="1700" b="1"/>
                        <a:t>Quantity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Answer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20000">
                <a:tc>
                  <a:txBody>
                    <a:bodyPr wrap="square"/>
                    <a:lstStyle/>
                    <a:p>
                      <a:pPr algn="l"/>
                      <a:r>
                        <a:rPr sz="1700"/>
                        <a:t>Return time of a 200 m target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720000">
                <a:tc>
                  <a:txBody>
                    <a:bodyPr wrap="square"/>
                    <a:lstStyle/>
                    <a:p>
                      <a:pPr algn="l"/>
                      <a:r>
                        <a:rPr sz="1700"/>
                        <a:t>Timing accuracy for 5 cm range accuracy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720000">
                <a:tc>
                  <a:txBody>
                    <a:bodyPr wrap="square"/>
                    <a:lstStyle/>
                    <a:p>
                      <a:pPr algn="l"/>
                      <a:r>
                        <a:rPr sz="1700"/>
                        <a:t>Max pulse rate per channel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720000">
                <a:tc>
                  <a:txBody>
                    <a:bodyPr wrap="square"/>
                    <a:lstStyle/>
                    <a:p>
                      <a:pPr algn="l"/>
                      <a:r>
                        <a:rPr sz="1700"/>
                        <a:t>Point spacing at 50 m / 100 m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720000">
                <a:tc>
                  <a:txBody>
                    <a:bodyPr wrap="square"/>
                    <a:lstStyle/>
                    <a:p>
                      <a:pPr algn="l"/>
                      <a:r>
                        <a:rPr sz="1700"/>
                        <a:t>Range where spacing = 0.5 m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Time of flight and spacing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5800000" cy="5500000"/>
          </a:xfrm>
        </p:spPr>
        <p:txBody>
          <a:bodyPr wrap="square"/>
          <a:lstStyle/>
          <a:p>
            <a:r>
              <a:rPr sz="2000"/>
              <a:t>Δt = 2R/c = 400/(3 × 10⁸) = </a:t>
            </a:r>
            <a:r>
              <a:rPr sz="2000" b="1">
                <a:solidFill>
                  <a:srgbClr val="2A40E2"/>
                </a:solidFill>
              </a:rPr>
              <a:t>1.33 µs</a:t>
            </a:r>
            <a:r>
              <a:rPr sz="2000"/>
              <a:t>.</a:t>
            </a:r>
          </a:p>
          <a:p>
            <a:r>
              <a:rPr sz="2000"/>
              <a:t>5 cm → Δt = 2 × 0.05/c = </a:t>
            </a:r>
            <a:r>
              <a:rPr sz="2000" b="1">
                <a:solidFill>
                  <a:srgbClr val="2A40E2"/>
                </a:solidFill>
              </a:rPr>
              <a:t>0.33 ns</a:t>
            </a:r>
            <a:r>
              <a:rPr sz="2000"/>
              <a:t> (1 ns ≈ 15 cm).</a:t>
            </a:r>
          </a:p>
          <a:p>
            <a:r>
              <a:rPr sz="2000"/>
              <a:t>f ≤ c/(2R_max) = 3 × 10⁸/400 = </a:t>
            </a:r>
            <a:r>
              <a:rPr sz="2000" b="1">
                <a:solidFill>
                  <a:srgbClr val="2A40E2"/>
                </a:solidFill>
              </a:rPr>
              <a:t>750 kHz</a:t>
            </a:r>
            <a:r>
              <a:rPr sz="2000"/>
              <a:t>.</a:t>
            </a:r>
          </a:p>
          <a:p>
            <a:r>
              <a:rPr sz="2000"/>
              <a:t>s(50 m) = 50 tan 0.2° = </a:t>
            </a:r>
            <a:r>
              <a:rPr sz="2000" b="1">
                <a:solidFill>
                  <a:srgbClr val="2A40E2"/>
                </a:solidFill>
              </a:rPr>
              <a:t>0.17 m</a:t>
            </a:r>
            <a:r>
              <a:rPr sz="2000"/>
              <a:t>; s(100 m) = </a:t>
            </a:r>
            <a:r>
              <a:rPr sz="2000" b="1">
                <a:solidFill>
                  <a:srgbClr val="2A40E2"/>
                </a:solidFill>
              </a:rPr>
              <a:t>0.35 m</a:t>
            </a:r>
            <a:r>
              <a:rPr sz="2000"/>
              <a:t>.</a:t>
            </a:r>
          </a:p>
          <a:p>
            <a:r>
              <a:rPr sz="2000"/>
              <a:t>R = 0.5/tan 0.2° ≈ </a:t>
            </a:r>
            <a:r>
              <a:rPr sz="2000" b="1">
                <a:solidFill>
                  <a:srgbClr val="2A40E2"/>
                </a:solidFill>
              </a:rPr>
              <a:t>143 m</a:t>
            </a:r>
            <a:r>
              <a:rPr sz="2000"/>
              <a:t>: beyond it a 0.5 m pedestrian gets &lt; 1 beam per scan line.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300000" y="1100000"/>
          <a:ext cx="5600000" cy="43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3300000"/>
                <a:gridCol w="2300000"/>
              </a:tblGrid>
              <a:tr h="720000">
                <a:tc>
                  <a:txBody>
                    <a:bodyPr wrap="square"/>
                    <a:lstStyle/>
                    <a:p>
                      <a:pPr algn="l"/>
                      <a:r>
                        <a:rPr sz="1700" b="1"/>
                        <a:t>Quantity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Answer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20000">
                <a:tc>
                  <a:txBody>
                    <a:bodyPr wrap="square"/>
                    <a:lstStyle/>
                    <a:p>
                      <a:pPr algn="l"/>
                      <a:r>
                        <a:rPr sz="1700"/>
                        <a:t>Return time of a 200 m target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1.33 µs</a:t>
                      </a:r>
                    </a:p>
                  </a:txBody>
                  <a:tcPr marL="60000" marR="60000" marT="25000" marB="25000" anchor="ctr"/>
                </a:tc>
              </a:tr>
              <a:tr h="720000">
                <a:tc>
                  <a:txBody>
                    <a:bodyPr wrap="square"/>
                    <a:lstStyle/>
                    <a:p>
                      <a:pPr algn="l"/>
                      <a:r>
                        <a:rPr sz="1700"/>
                        <a:t>Timing accuracy for 5 cm range accuracy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0.33 ns</a:t>
                      </a:r>
                    </a:p>
                  </a:txBody>
                  <a:tcPr marL="60000" marR="60000" marT="25000" marB="25000" anchor="ctr"/>
                </a:tc>
              </a:tr>
              <a:tr h="720000">
                <a:tc>
                  <a:txBody>
                    <a:bodyPr wrap="square"/>
                    <a:lstStyle/>
                    <a:p>
                      <a:pPr algn="l"/>
                      <a:r>
                        <a:rPr sz="1700"/>
                        <a:t>Max pulse rate per channel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750 kHz</a:t>
                      </a:r>
                    </a:p>
                  </a:txBody>
                  <a:tcPr marL="60000" marR="60000" marT="25000" marB="25000" anchor="ctr"/>
                </a:tc>
              </a:tr>
              <a:tr h="720000">
                <a:tc>
                  <a:txBody>
                    <a:bodyPr wrap="square"/>
                    <a:lstStyle/>
                    <a:p>
                      <a:pPr algn="l"/>
                      <a:r>
                        <a:rPr sz="1700"/>
                        <a:t>Point spacing at 50 m / 100 m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0.17 m / 0.35 m</a:t>
                      </a:r>
                    </a:p>
                  </a:txBody>
                  <a:tcPr marL="60000" marR="60000" marT="25000" marB="25000" anchor="ctr"/>
                </a:tc>
              </a:tr>
              <a:tr h="720000">
                <a:tc>
                  <a:txBody>
                    <a:bodyPr wrap="square"/>
                    <a:lstStyle/>
                    <a:p>
                      <a:pPr algn="l"/>
                      <a:r>
                        <a:rPr sz="1700"/>
                        <a:t>Range where spacing = 0.5 m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≈ 143 m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Coordinates and distortion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/>
          <a:lstStyle/>
          <a:p>
            <a:pPr marL="0" indent="0">
              <a:buNone/>
            </a:pPr>
            <a:r>
              <a:rPr sz="2100"/>
              <a:t>A return has range r = 20 m, azimuth θ = 30°, elevation φ = −5°. The LiDAR is mounted 1.8 m above the road. x = r cosφ cosθ, y = r cosφ sinθ, z = r sinφ.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100"/>
              <a:t>(a) Compute (x, y, z). Is this likely a ground point?</a:t>
            </a:r>
          </a:p>
          <a:p>
            <a:pPr marL="0" indent="0">
              <a:buNone/>
            </a:pPr>
            <a:r>
              <a:rPr sz="2100"/>
              <a:t>(b) The vehicle drives at 20 m/s and the LiDAR sweeps at 10 Hz. How far does the vehicle move during one sweep? Why does it matter?</a:t>
            </a:r>
          </a:p>
          <a:p>
            <a:pPr marL="0" indent="0">
              <a:buNone/>
            </a:pPr>
            <a:r>
              <a:rPr sz="2100"/>
              <a:t>(c) An extrinsic rotation error of 0.5° shifts a point at 100 m by how much?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Coordinates and distortion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/>
          <a:lstStyle/>
          <a:p>
            <a:r>
              <a:rPr sz="2100"/>
              <a:t>(a) x = 20 · 0.996 · 0.866 ≈ </a:t>
            </a:r>
            <a:r>
              <a:rPr sz="2100" b="1">
                <a:solidFill>
                  <a:srgbClr val="2A40E2"/>
                </a:solidFill>
              </a:rPr>
              <a:t>17.25 m</a:t>
            </a:r>
            <a:r>
              <a:rPr sz="2100"/>
              <a:t>, y = 20 · 0.996 · 0.5 ≈ </a:t>
            </a:r>
            <a:r>
              <a:rPr sz="2100" b="1">
                <a:solidFill>
                  <a:srgbClr val="2A40E2"/>
                </a:solidFill>
              </a:rPr>
              <a:t>9.96 m</a:t>
            </a:r>
            <a:r>
              <a:rPr sz="2100"/>
              <a:t>, z = 20 · sin(−5°) ≈ </a:t>
            </a:r>
            <a:r>
              <a:rPr sz="2100" b="1">
                <a:solidFill>
                  <a:srgbClr val="2A40E2"/>
                </a:solidFill>
              </a:rPr>
              <a:t>−1.74 m</a:t>
            </a:r>
            <a:r>
              <a:rPr sz="2100"/>
              <a:t>. z ≈ −1.8 m (the road height below the sensor) → </a:t>
            </a:r>
            <a:r>
              <a:rPr sz="2100" b="1">
                <a:solidFill>
                  <a:srgbClr val="2A40E2"/>
                </a:solidFill>
              </a:rPr>
              <a:t>likely a ground point</a:t>
            </a:r>
            <a:r>
              <a:rPr sz="2100"/>
              <a:t>.</a:t>
            </a:r>
          </a:p>
          <a:p>
            <a:r>
              <a:rPr sz="2100"/>
              <a:t>(b) 20 × 0.1 = </a:t>
            </a:r>
            <a:r>
              <a:rPr sz="2100" b="1">
                <a:solidFill>
                  <a:srgbClr val="2A40E2"/>
                </a:solidFill>
              </a:rPr>
              <a:t>2 m</a:t>
            </a:r>
            <a:r>
              <a:rPr sz="2100"/>
              <a:t>. First and last points of a sweep see different poses: </a:t>
            </a:r>
            <a:r>
              <a:rPr sz="2100" b="1">
                <a:solidFill>
                  <a:srgbClr val="2A40E2"/>
                </a:solidFill>
              </a:rPr>
              <a:t>deskew</a:t>
            </a:r>
            <a:r>
              <a:rPr sz="2100"/>
              <a:t> each point with the pose at its timestamp, otherwise walls blur and a seam appears.</a:t>
            </a:r>
          </a:p>
          <a:p>
            <a:r>
              <a:rPr sz="2100"/>
              <a:t>(c) 100 · tan 0.5° ≈ </a:t>
            </a:r>
            <a:r>
              <a:rPr sz="2100" b="1">
                <a:solidFill>
                  <a:srgbClr val="2A40E2"/>
                </a:solidFill>
              </a:rPr>
              <a:t>0.87 m</a:t>
            </a:r>
            <a:r>
              <a:rPr sz="2100"/>
              <a:t>: calibration errors grow with range.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RANSAC iterations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000000" cy="5500000"/>
          </a:xfrm>
        </p:spPr>
        <p:txBody>
          <a:bodyPr wrap="square"/>
          <a:lstStyle/>
          <a:p>
            <a:pPr marL="0" indent="0">
              <a:buNone/>
            </a:pPr>
            <a:r>
              <a:rPr sz="2000"/>
              <a:t>RANSAC samples a minimal set of s points, counts inliers, and repeats N times. For success probability p = 0.99 and inlier ratio w:</a:t>
            </a:r>
          </a:p>
          <a:p>
            <a:pPr marL="0" indent="0">
              <a:buNone/>
            </a:pPr>
            <a:r>
              <a:rPr sz="2000" b="1">
                <a:solidFill>
                  <a:srgbClr val="2A40E2"/>
                </a:solidFill>
              </a:rPr>
              <a:t>N = ln(1 − p) / ln(1 − wˢ)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000"/>
              <a:t>(a) Fill in the table (round up).</a:t>
            </a:r>
          </a:p>
          <a:p>
            <a:pPr marL="0" indent="0">
              <a:buNone/>
            </a:pPr>
            <a:r>
              <a:rPr sz="2000"/>
              <a:t>(b) Why does the ground-plane fit sample only points with z &lt; 0.5 m?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500000" y="1300000"/>
          <a:ext cx="5000000" cy="31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500000"/>
                <a:gridCol w="900000"/>
                <a:gridCol w="1100000"/>
                <a:gridCol w="1500000"/>
              </a:tblGrid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Model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w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Plane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0.5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Plane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0.3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Plane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0.8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Line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0.5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RANSAC iterations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000000" cy="5500000"/>
          </a:xfrm>
        </p:spPr>
        <p:txBody>
          <a:bodyPr wrap="square"/>
          <a:lstStyle/>
          <a:p>
            <a:r>
              <a:rPr sz="2100"/>
              <a:t>(a) w = 0.5, s = 3: ln 0.01 / ln 0.875 = 34.5 → </a:t>
            </a:r>
            <a:r>
              <a:rPr sz="2100" b="1">
                <a:solidFill>
                  <a:srgbClr val="2A40E2"/>
                </a:solidFill>
              </a:rPr>
              <a:t>35</a:t>
            </a:r>
            <a:r>
              <a:rPr sz="2100"/>
              <a:t>. w = 0.3: 168.2 → </a:t>
            </a:r>
            <a:r>
              <a:rPr sz="2100" b="1">
                <a:solidFill>
                  <a:srgbClr val="2A40E2"/>
                </a:solidFill>
              </a:rPr>
              <a:t>169</a:t>
            </a:r>
            <a:r>
              <a:rPr sz="2100"/>
              <a:t>. w = 0.8: 6.4 → </a:t>
            </a:r>
            <a:r>
              <a:rPr sz="2100" b="1">
                <a:solidFill>
                  <a:srgbClr val="2A40E2"/>
                </a:solidFill>
              </a:rPr>
              <a:t>7</a:t>
            </a:r>
            <a:r>
              <a:rPr sz="2100"/>
              <a:t>. A line (s = 2) with w = 0.5: 16.01 → </a:t>
            </a:r>
            <a:r>
              <a:rPr sz="2100" b="1">
                <a:solidFill>
                  <a:srgbClr val="2A40E2"/>
                </a:solidFill>
              </a:rPr>
              <a:t>17</a:t>
            </a:r>
            <a:r>
              <a:rPr sz="2100"/>
              <a:t>.</a:t>
            </a:r>
          </a:p>
          <a:p>
            <a:r>
              <a:rPr sz="2100"/>
              <a:t>(b) It raises the inlier ratio w (fewer walls and cars among the samples) and makes the fitted plane the </a:t>
            </a:r>
            <a:r>
              <a:rPr sz="2100" b="1">
                <a:solidFill>
                  <a:srgbClr val="2A40E2"/>
                </a:solidFill>
              </a:rPr>
              <a:t>road</a:t>
            </a:r>
            <a:r>
              <a:rPr sz="2100"/>
              <a:t>, not a wall; a lower w makes N explode.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500000" y="1300000"/>
          <a:ext cx="5000000" cy="31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500000"/>
                <a:gridCol w="900000"/>
                <a:gridCol w="1100000"/>
                <a:gridCol w="1500000"/>
              </a:tblGrid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Model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w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Plane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0.5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35</a:t>
                      </a:r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Plane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0.3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169</a:t>
                      </a:r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Plane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0.8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7</a:t>
                      </a:r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Line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0.5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17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DBSCAN by hand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700000"/>
          </a:xfrm>
        </p:spPr>
        <p:txBody>
          <a:bodyPr wrap="square"/>
          <a:lstStyle/>
          <a:p>
            <a:pPr marL="0" indent="0">
              <a:buNone/>
            </a:pPr>
            <a:r>
              <a:rPr sz="2000"/>
              <a:t>DBSCAN with </a:t>
            </a:r>
            <a:r>
              <a:rPr sz="2000" b="1">
                <a:solidFill>
                  <a:srgbClr val="2A40E2"/>
                </a:solidFill>
              </a:rPr>
              <a:t>ε = 1.0 m</a:t>
            </a:r>
            <a:r>
              <a:rPr sz="2000"/>
              <a:t> and </a:t>
            </a:r>
            <a:r>
              <a:rPr sz="2000" b="1">
                <a:solidFill>
                  <a:srgbClr val="2A40E2"/>
                </a:solidFill>
              </a:rPr>
              <a:t>minPts = 3</a:t>
            </a:r>
            <a:r>
              <a:rPr sz="2000"/>
              <a:t> (the point itself counts). Count the neighbors within ε of each point, classify it as core, border or noise, and give its cluster.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00000" y="1500000"/>
          <a:ext cx="9300000" cy="42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300000"/>
                <a:gridCol w="2300000"/>
                <a:gridCol w="2000000"/>
                <a:gridCol w="2000000"/>
                <a:gridCol w="1700000"/>
              </a:tblGrid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Point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(x, y)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# within ε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Type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Cluster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P1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(0, 0)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P2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(0.8, 0)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P3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(1.6, 0.2)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P4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(2.4, 0.9)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P5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(4, 2)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P6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(6, 1)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P7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(6.7, 1.1)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P8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(6.3, 1.8)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P9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(7.5, 1.3)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DBSCAN by hand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950000"/>
          </a:xfrm>
        </p:spPr>
        <p:txBody>
          <a:bodyPr wrap="square"/>
          <a:lstStyle/>
          <a:p>
            <a:pPr marL="0" indent="0">
              <a:buNone/>
            </a:pPr>
            <a:r>
              <a:rPr sz="1800"/>
              <a:t>Core: ≥ 3 points within ε (incl. itself). Border: not core, but within ε of a core point. Noise: neither. P4 is 1.06 m from P3 → just outside ε → noise.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00000" y="1750000"/>
          <a:ext cx="9300000" cy="42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300000"/>
                <a:gridCol w="2300000"/>
                <a:gridCol w="2000000"/>
                <a:gridCol w="2000000"/>
                <a:gridCol w="1700000"/>
              </a:tblGrid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Point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(x, y)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# within ε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Type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Cluster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P1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(0, 0)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border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P2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(0.8, 0)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core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P3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(1.6, 0.2)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border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P4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(2.4, 0.9)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noise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–</a:t>
                      </a:r>
                    </a:p>
                  </a:txBody>
                  <a:tcPr marL="60000" marR="60000" marT="25000" marB="25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P5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(4, 2)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noise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–</a:t>
                      </a:r>
                    </a:p>
                  </a:txBody>
                  <a:tcPr marL="60000" marR="60000" marT="25000" marB="25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P6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(6, 1)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core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2</a:t>
                      </a:r>
                    </a:p>
                  </a:txBody>
                  <a:tcPr marL="60000" marR="60000" marT="25000" marB="25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P7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(6.7, 1.1)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core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2</a:t>
                      </a:r>
                    </a:p>
                  </a:txBody>
                  <a:tcPr marL="60000" marR="60000" marT="25000" marB="25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P8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(6.3, 1.8)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core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2</a:t>
                      </a:r>
                    </a:p>
                  </a:txBody>
                  <a:tcPr marL="60000" marR="60000" marT="25000" marB="25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P9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(7.5, 1.3)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border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2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PointNet and pillars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4300000"/>
          </a:xfrm>
        </p:spPr>
        <p:txBody>
          <a:bodyPr wrap="square"/>
          <a:lstStyle/>
          <a:p>
            <a:pPr marL="0" indent="0">
              <a:buNone/>
            </a:pPr>
            <a:r>
              <a:rPr sz="2000" b="1">
                <a:solidFill>
                  <a:srgbClr val="2A40E2"/>
                </a:solidFill>
              </a:rPr>
              <a:t>(a) PointNet.</a:t>
            </a:r>
            <a:r>
              <a:rPr sz="2000"/>
              <a:t> Three points have per-point features h(x₁) = (1, 5), h(x₂) = (3, 2), h(x₃) = (2, 4). The global feature is the max over points. Compute it for the order (x₁, x₂, x₃) and for (x₃, x₁, x₂). Why a symmetric function?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000" b="1">
                <a:solidFill>
                  <a:srgbClr val="2A40E2"/>
                </a:solidFill>
              </a:rPr>
              <a:t>(b) Sparsity.</a:t>
            </a:r>
            <a:r>
              <a:rPr sz="2000"/>
              <a:t> Region 80 m × 80 m; one sweep has ≈ 190,000 points. Voxels 0.1 m (z: 4 m height) vs. pillars 0.16 m (no z split). Compute the number of cells and the maximum occupied fraction (pillars: P = 12,000 non-empty).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00000" y="5200000"/>
          <a:ext cx="8300000" cy="141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3300000"/>
                <a:gridCol w="2500000"/>
                <a:gridCol w="2500000"/>
              </a:tblGrid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Representation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Cells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Occupied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Voxels 0.1 m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Pillars 0.16 m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PointNet and pillars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4300000"/>
          </a:xfrm>
        </p:spPr>
        <p:txBody>
          <a:bodyPr wrap="square"/>
          <a:lstStyle/>
          <a:p>
            <a:r>
              <a:rPr sz="2000"/>
              <a:t>(a) max = (max(1, 3, 2), max(5, 2, 4)) = </a:t>
            </a:r>
            <a:r>
              <a:rPr sz="2000" b="1">
                <a:solidFill>
                  <a:srgbClr val="2A40E2"/>
                </a:solidFill>
              </a:rPr>
              <a:t>(3, 5)</a:t>
            </a:r>
            <a:r>
              <a:rPr sz="2000"/>
              <a:t> in both orders: the max is symmetric, so the output does not depend on the order of the N! possible orderings.</a:t>
            </a:r>
          </a:p>
          <a:p>
            <a:r>
              <a:rPr sz="2000"/>
              <a:t>(b) Voxels: 800 × 800 × 40 = </a:t>
            </a:r>
            <a:r>
              <a:rPr sz="2000" b="1">
                <a:solidFill>
                  <a:srgbClr val="2A40E2"/>
                </a:solidFill>
              </a:rPr>
              <a:t>25.6 M</a:t>
            </a:r>
            <a:r>
              <a:rPr sz="2000"/>
              <a:t> cells; ≤ 0.19 M/25.6 M ≈ </a:t>
            </a:r>
            <a:r>
              <a:rPr sz="2000" b="1">
                <a:solidFill>
                  <a:srgbClr val="2A40E2"/>
                </a:solidFill>
              </a:rPr>
              <a:t>0.74 %</a:t>
            </a:r>
            <a:r>
              <a:rPr sz="2000"/>
              <a:t> occupied → dense 3D conv wastes &gt; 99 % of its work on empty space.</a:t>
            </a:r>
          </a:p>
          <a:p>
            <a:r>
              <a:rPr sz="2000"/>
              <a:t>Pillars: 500 × 500 = </a:t>
            </a:r>
            <a:r>
              <a:rPr sz="2000" b="1">
                <a:solidFill>
                  <a:srgbClr val="2A40E2"/>
                </a:solidFill>
              </a:rPr>
              <a:t>250,000</a:t>
            </a:r>
            <a:r>
              <a:rPr sz="2000"/>
              <a:t>; 12,000/250,000 = </a:t>
            </a:r>
            <a:r>
              <a:rPr sz="2000" b="1">
                <a:solidFill>
                  <a:srgbClr val="2A40E2"/>
                </a:solidFill>
              </a:rPr>
              <a:t>4.8 %</a:t>
            </a:r>
            <a:r>
              <a:rPr sz="2000"/>
              <a:t> occupied. Pillar tensor (P, N, D) = (12000, 100, 9) float32 = 10.8 M values ≈ </a:t>
            </a:r>
            <a:r>
              <a:rPr sz="2000" b="1">
                <a:solidFill>
                  <a:srgbClr val="2A40E2"/>
                </a:solidFill>
              </a:rPr>
              <a:t>43 MB</a:t>
            </a:r>
            <a:r>
              <a:rPr sz="2000"/>
              <a:t>; 2D convolutions only.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00000" y="5200000"/>
          <a:ext cx="8300000" cy="141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3300000"/>
                <a:gridCol w="2500000"/>
                <a:gridCol w="2500000"/>
              </a:tblGrid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Representation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Cells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Occupied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Voxels 0.1 m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25.6 M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≤ 0.74 %</a:t>
                      </a:r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Pillars 0.16 m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250,000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≤ 4.8 %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98985</TotalTime>
  <Pages>60</Pages>
  <Words>2924</Words>
  <Application>Microsoft Office PowerPoint</Application>
  <PresentationFormat>Widescreen</PresentationFormat>
  <Paragraphs>591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MT</vt:lpstr>
      <vt:lpstr>gg sans</vt:lpstr>
      <vt:lpstr>Gill Sans</vt:lpstr>
      <vt:lpstr>Gill Sans Light</vt:lpstr>
      <vt:lpstr>宋体</vt:lpstr>
      <vt:lpstr>Arial</vt:lpstr>
      <vt:lpstr>Cambria Math</vt:lpstr>
      <vt:lpstr>Comic Sans MS</vt:lpstr>
      <vt:lpstr>Courier New</vt:lpstr>
      <vt:lpstr>Times New Roman</vt:lpstr>
      <vt:lpstr>Office</vt:lpstr>
      <vt:lpstr>Equation</vt:lpstr>
      <vt:lpstr>CSC 112: Computer Operating Systems Lecture 4   Deadlocks Exercises Solution</vt:lpstr>
      <vt:lpstr>Quiz: Deadlocks </vt:lpstr>
      <vt:lpstr>Quiz: Banker’s Algorithm I</vt:lpstr>
      <vt:lpstr>Quiz Solution: Banker’s Algorithm I</vt:lpstr>
      <vt:lpstr>Quiz: Banker’s algorithm II</vt:lpstr>
      <vt:lpstr>Quiz Solution: Banker’s algorithm II</vt:lpstr>
      <vt:lpstr>Quiz Solution: Banker’s algorithm II</vt:lpstr>
      <vt:lpstr>Quiz Solution: Banker’s algorithm II</vt:lpstr>
      <vt:lpstr>Banker’s Algorithm: 4 philosophers each holding his left fork</vt:lpstr>
      <vt:lpstr>Banker’s Algorithm: 4 philosophers each holding his left fork ANS</vt:lpstr>
      <vt:lpstr>Banker’s Algorithm: 5 philosophers each holding his left fork</vt:lpstr>
      <vt:lpstr>Multi-Armed Lawyers</vt:lpstr>
      <vt:lpstr>Quiz: Dining Lawyers I</vt:lpstr>
      <vt:lpstr>Example: 5 Lawyers, each with 2 arms, 5 chopsticks</vt:lpstr>
      <vt:lpstr>Example: 5 Lawyers, each with 2 arms, 5 chopsticks</vt:lpstr>
      <vt:lpstr>Quiz: Dining Lawyers II </vt:lpstr>
      <vt:lpstr>Quiz: Dining Lawyers II Answer</vt:lpstr>
      <vt:lpstr>Quiz: Dining Lawyers III</vt:lpstr>
      <vt:lpstr>Quiz: Dining Lawyers III Answer</vt:lpstr>
      <vt:lpstr>Quiz: Dining Lawyers IV</vt:lpstr>
      <vt:lpstr>Quiz: Dining Lawyers IV Answer</vt:lpstr>
      <vt:lpstr>Example: 2 lawyers, each with 4 arms, 2 knives and 2 forks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Zonghua Gu</cp:lastModifiedBy>
  <cp:revision>1065</cp:revision>
  <cp:lastPrinted>2022-03-15T20:14:46Z</cp:lastPrinted>
  <dcterms:created xsi:type="dcterms:W3CDTF">1995-08-12T11:37:26Z</dcterms:created>
  <dcterms:modified xsi:type="dcterms:W3CDTF">2025-10-17T01:22:24Z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