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sz="3000"/>
              <a:t>CSC 144V: Autonomous Vehicles</a:t>
            </a:r>
            <a:br>
              <a:rPr sz="3000"/>
            </a:br>
            <a:r>
              <a:rPr sz="3000"/>
              <a:t>Lecture 5</a:t>
            </a:r>
            <a:br>
              <a:rPr sz="3000"/>
            </a:br>
            <a:br>
              <a:rPr sz="3000"/>
            </a:br>
            <a:br>
              <a:rPr sz="3000"/>
            </a:br>
            <a:r>
              <a:rPr sz="3000"/>
              <a:t>Object Detection and Segmentation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IoU and NMS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6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Four detections of two pedestrians, boxes (x₁, y₁, x₂, y₂) in pixels. IoU = |A ∩ B| / |A ∪ B|.</a:t>
            </a:r>
          </a:p>
          <a:p>
            <a:pPr marL="0" indent="0">
              <a:buNone/>
            </a:pPr>
            <a:r>
              <a:rPr sz="2000"/>
              <a:t>(a) Compute the IoU of each box with the top-scoring box A.  (b) Run greedy NMS: keep the best box, suppress boxes with IoU &gt; threshold with a kept box. Threshold 0.5.  (c) Which boxes remain with threshold 0.4?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00000" y="3500000"/>
          <a:ext cx="9900000" cy="2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000000"/>
                <a:gridCol w="3200000"/>
                <a:gridCol w="1300000"/>
                <a:gridCol w="2000000"/>
                <a:gridCol w="24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Box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(x₁, y₁, x₂, y₂)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Score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IoU with A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NMS, thr. 0.5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(10, 10, 60, 60)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B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(20, 20, 70, 70)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(12, 12, 62, 62)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(100, 100, 150, 160)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IoU and NMS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2600000"/>
          </a:xfrm>
        </p:spPr>
        <p:txBody>
          <a:bodyPr wrap="square"/>
          <a:lstStyle/>
          <a:p>
            <a:r>
              <a:rPr sz="1900"/>
              <a:t>IoU(A, B): intersection 40 × 40 = 1,600, union 2,500 + 2,500 − 1,600 = 3,400 → </a:t>
            </a:r>
            <a:r>
              <a:rPr sz="1900" b="1">
                <a:solidFill>
                  <a:srgbClr val="2A40E2"/>
                </a:solidFill>
              </a:rPr>
              <a:t>0.47</a:t>
            </a:r>
            <a:r>
              <a:rPr sz="1900"/>
              <a:t>. IoU(A, C): 48 × 48 = 2,304, union 2,696 → </a:t>
            </a:r>
            <a:r>
              <a:rPr sz="1900" b="1">
                <a:solidFill>
                  <a:srgbClr val="2A40E2"/>
                </a:solidFill>
              </a:rPr>
              <a:t>0.85</a:t>
            </a:r>
            <a:r>
              <a:rPr sz="1900"/>
              <a:t>. IoU(A, D) = </a:t>
            </a:r>
            <a:r>
              <a:rPr sz="1900" b="1">
                <a:solidFill>
                  <a:srgbClr val="2A40E2"/>
                </a:solidFill>
              </a:rPr>
              <a:t>0</a:t>
            </a:r>
            <a:r>
              <a:rPr sz="1900"/>
              <a:t>.</a:t>
            </a:r>
          </a:p>
          <a:p>
            <a:r>
              <a:rPr sz="1900"/>
              <a:t>Threshold 0.5: keep A; suppress C (0.85); B survives (0.47 ≤ 0.5); D survives → </a:t>
            </a:r>
            <a:r>
              <a:rPr sz="1900" b="1">
                <a:solidFill>
                  <a:srgbClr val="2A40E2"/>
                </a:solidFill>
              </a:rPr>
              <a:t>A, B, D</a:t>
            </a:r>
            <a:r>
              <a:rPr sz="1900"/>
              <a:t>.</a:t>
            </a:r>
          </a:p>
          <a:p>
            <a:r>
              <a:rPr sz="1900"/>
              <a:t>Threshold 0.4: B is also suppressed (0.47 &gt; 0.4) → </a:t>
            </a:r>
            <a:r>
              <a:rPr sz="1900" b="1">
                <a:solidFill>
                  <a:srgbClr val="2A40E2"/>
                </a:solidFill>
              </a:rPr>
              <a:t>A, D</a:t>
            </a:r>
            <a:r>
              <a:rPr sz="1900"/>
              <a:t>. A low threshold risks removing a second object that overlaps the first.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00000" y="3500000"/>
          <a:ext cx="9900000" cy="28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000000"/>
                <a:gridCol w="3200000"/>
                <a:gridCol w="1300000"/>
                <a:gridCol w="2000000"/>
                <a:gridCol w="24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Box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(x₁, y₁, x₂, y₂)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Score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IoU with A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NMS, thr. 0.5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(10, 10, 60, 60)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0.9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keep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B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(20, 20, 70, 70)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0.47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keep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(12, 12, 62, 62)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0.85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suppress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(100, 100, 150, 160)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0.6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keep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Precision, recall and 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59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There are </a:t>
            </a:r>
            <a:r>
              <a:rPr sz="2000" b="1">
                <a:solidFill>
                  <a:srgbClr val="2A40E2"/>
                </a:solidFill>
              </a:rPr>
              <a:t>5</a:t>
            </a:r>
            <a:r>
              <a:rPr sz="2000"/>
              <a:t> ground-truth objects. The detector returns 6 detections sorted by confidence: TP, TP, FP, TP, FP, TP.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000"/>
              <a:t>(a) Precision and recall after each rank.</a:t>
            </a:r>
          </a:p>
          <a:p>
            <a:pPr marL="0" indent="0">
              <a:buNone/>
            </a:pPr>
            <a:r>
              <a:rPr sz="2000"/>
              <a:t>(b) Average precision using the all-point interpolated envelope: precision at recall r is the maximum precision at any recall ≥ 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000" y="1100000"/>
          <a:ext cx="5500000" cy="39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000000"/>
                <a:gridCol w="1300000"/>
                <a:gridCol w="1700000"/>
                <a:gridCol w="15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Rank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TP / FP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Precision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Recall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TP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TP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FP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TP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FP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TP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Precision, recall and 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5900000" cy="5500000"/>
          </a:xfrm>
        </p:spPr>
        <p:txBody>
          <a:bodyPr wrap="square"/>
          <a:lstStyle/>
          <a:p>
            <a:r>
              <a:rPr sz="2100"/>
              <a:t>Precision = TP/rank; recall = TP/5.</a:t>
            </a:r>
          </a:p>
          <a:p>
            <a:r>
              <a:rPr sz="2100"/>
              <a:t>Envelope: recall 0.2 → 1, 0.4 → 1, 0.6 → 0.75, 0.8 → 0.667, 1.0 → 0 (never reached).</a:t>
            </a:r>
          </a:p>
          <a:p>
            <a:r>
              <a:rPr sz="2100"/>
              <a:t>AP = 0.2 × (1 + 1 + 0.75 + 0.667 + 0) ≈ </a:t>
            </a:r>
            <a:r>
              <a:rPr sz="2100" b="1">
                <a:solidFill>
                  <a:srgbClr val="2A40E2"/>
                </a:solidFill>
              </a:rPr>
              <a:t>0.683</a:t>
            </a:r>
            <a:r>
              <a:rPr sz="2100"/>
              <a:t>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000" y="1100000"/>
          <a:ext cx="5500000" cy="39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000000"/>
                <a:gridCol w="1300000"/>
                <a:gridCol w="1700000"/>
                <a:gridCol w="15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Rank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TP / FP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Precision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/>
                        <a:t>Recall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TP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1.00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0.2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TP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1.00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0.4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FP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0.67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0.4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TP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0.75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0.6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FP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0.60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0.6</a:t>
                      </a:r>
                    </a:p>
                  </a:txBody>
                  <a:tcPr marL="60000" marR="60000" marT="25000" marB="25000" anchor="ctr"/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/>
                        <a:t>TP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0.67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>
                          <a:solidFill>
                            <a:srgbClr val="2A40E2"/>
                          </a:solidFill>
                        </a:rPr>
                        <a:t>0.8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YOLO label of a grid cell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4000000"/>
          </a:xfrm>
        </p:spPr>
        <p:txBody>
          <a:bodyPr wrap="square"/>
          <a:lstStyle/>
          <a:p>
            <a:pPr marL="0" indent="0">
              <a:buNone/>
            </a:pPr>
            <a:r>
              <a:rPr sz="2200"/>
              <a:t>A </a:t>
            </a:r>
            <a:r>
              <a:rPr sz="2200" b="1">
                <a:solidFill>
                  <a:srgbClr val="2A40E2"/>
                </a:solidFill>
              </a:rPr>
              <a:t>300 × 300</a:t>
            </a:r>
            <a:r>
              <a:rPr sz="2200"/>
              <a:t> image is divided into a </a:t>
            </a:r>
            <a:r>
              <a:rPr sz="2200" b="1">
                <a:solidFill>
                  <a:srgbClr val="2A40E2"/>
                </a:solidFill>
              </a:rPr>
              <a:t>3 × 3</a:t>
            </a:r>
            <a:r>
              <a:rPr sz="2200"/>
              <a:t> grid; classes: Pedestrian, Car, Motorcycle. A car has its mid-point at pixel (170, 240); its box is </a:t>
            </a:r>
            <a:r>
              <a:rPr sz="2200" b="1">
                <a:solidFill>
                  <a:srgbClr val="2A40E2"/>
                </a:solidFill>
              </a:rPr>
              <a:t>150 px wide</a:t>
            </a:r>
            <a:r>
              <a:rPr sz="2200"/>
              <a:t> and </a:t>
            </a:r>
            <a:r>
              <a:rPr sz="2200" b="1">
                <a:solidFill>
                  <a:srgbClr val="2A40E2"/>
                </a:solidFill>
              </a:rPr>
              <a:t>60 px high</a:t>
            </a:r>
            <a:r>
              <a:rPr sz="2200"/>
              <a:t>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200"/>
              <a:t>(a) Which grid cell (row, col from 0, top-left) is responsible?</a:t>
            </a:r>
          </a:p>
          <a:p>
            <a:pPr marL="0" indent="0">
              <a:buNone/>
            </a:pPr>
            <a:r>
              <a:rPr sz="2200"/>
              <a:t>(b) Fill in the label y = (pc, bx, by, bh, bw, c₁, c₂, c₃) of that cell.</a:t>
            </a:r>
          </a:p>
          <a:p>
            <a:pPr marL="0" indent="0">
              <a:buNone/>
            </a:pPr>
            <a:r>
              <a:rPr sz="2200"/>
              <a:t>(c) What is the shape of the whole output tensor?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00000" y="5000000"/>
          <a:ext cx="7200000" cy="11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pc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bx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by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bh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bw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c₂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c₃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YOLO label of a grid cell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4000000"/>
          </a:xfrm>
        </p:spPr>
        <p:txBody>
          <a:bodyPr wrap="square"/>
          <a:lstStyle/>
          <a:p>
            <a:r>
              <a:rPr sz="2200"/>
              <a:t>(a) Cell size 100 px: col = ⌊170/100⌋ = 1, row = ⌊240/100⌋ = 2 → </a:t>
            </a:r>
            <a:r>
              <a:rPr sz="2200" b="1">
                <a:solidFill>
                  <a:srgbClr val="2A40E2"/>
                </a:solidFill>
              </a:rPr>
              <a:t>cell (2, 1)</a:t>
            </a:r>
            <a:r>
              <a:rPr sz="2200"/>
              <a:t>.</a:t>
            </a:r>
          </a:p>
          <a:p>
            <a:r>
              <a:rPr sz="2200"/>
              <a:t>(b) bx = (170 − 100)/100 = 0.7, by = (240 − 200)/100 = 0.4, bh = 60/100 = 0.6, bw = 150/100 = 1.5 (can exceed 1). Car is class 2.</a:t>
            </a:r>
          </a:p>
          <a:p>
            <a:r>
              <a:rPr sz="2200"/>
              <a:t>(c) 8 numbers per cell: </a:t>
            </a:r>
            <a:r>
              <a:rPr sz="2200" b="1">
                <a:solidFill>
                  <a:srgbClr val="2A40E2"/>
                </a:solidFill>
              </a:rPr>
              <a:t>3 × 3 × 8</a:t>
            </a:r>
            <a:r>
              <a:rPr sz="2200"/>
              <a:t>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00000" y="5000000"/>
          <a:ext cx="7200000" cy="11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pc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bx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by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bh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bw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c₁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c₂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/>
                        <a:t>c₃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0.7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0.4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0.6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1.5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Realistic YOLO dimensions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400"/>
              <a:t>A realistic YOLO takes a </a:t>
            </a:r>
            <a:r>
              <a:rPr sz="2400" b="1">
                <a:solidFill>
                  <a:srgbClr val="2A40E2"/>
                </a:solidFill>
              </a:rPr>
              <a:t>608 × 608 × 3</a:t>
            </a:r>
            <a:r>
              <a:rPr sz="2400"/>
              <a:t> image and outputs a </a:t>
            </a:r>
            <a:r>
              <a:rPr sz="2400" b="1">
                <a:solidFill>
                  <a:srgbClr val="2A40E2"/>
                </a:solidFill>
              </a:rPr>
              <a:t>19 × 19 × 5 × 85</a:t>
            </a:r>
            <a:r>
              <a:rPr sz="2400"/>
              <a:t> tensor.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400"/>
              <a:t>(a) What do 5 and 85 stand for?</a:t>
            </a:r>
          </a:p>
          <a:p>
            <a:pPr marL="0" indent="0">
              <a:buNone/>
            </a:pPr>
            <a:r>
              <a:rPr sz="2400"/>
              <a:t>(b) How many numbers are predicted, and how many candidate boxes enter NMS?</a:t>
            </a:r>
          </a:p>
          <a:p>
            <a:pPr marL="0" indent="0">
              <a:buNone/>
            </a:pPr>
            <a:r>
              <a:rPr sz="2400"/>
              <a:t>(c) What is the stride (pixels per grid cell)? In which cell (row, col from 0) does an object with mid-point at pixel (330, 200) fall, and what are (bx, by) of its label?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Realistic YOLO dimensions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11500000" cy="5500000"/>
          </a:xfrm>
        </p:spPr>
        <p:txBody>
          <a:bodyPr wrap="square"/>
          <a:lstStyle/>
          <a:p>
            <a:r>
              <a:rPr sz="2400"/>
              <a:t>(a) </a:t>
            </a:r>
            <a:r>
              <a:rPr sz="2400" b="1">
                <a:solidFill>
                  <a:srgbClr val="2A40E2"/>
                </a:solidFill>
              </a:rPr>
              <a:t>5 anchor boxes</a:t>
            </a:r>
            <a:r>
              <a:rPr sz="2400"/>
              <a:t> per cell; 85 = 5 + 80: (pc, bx, by, bh, bw) plus </a:t>
            </a:r>
            <a:r>
              <a:rPr sz="2400" b="1">
                <a:solidFill>
                  <a:srgbClr val="2A40E2"/>
                </a:solidFill>
              </a:rPr>
              <a:t>80 class scores</a:t>
            </a:r>
            <a:r>
              <a:rPr sz="2400"/>
              <a:t>.</a:t>
            </a:r>
          </a:p>
          <a:p>
            <a:r>
              <a:rPr sz="2400"/>
              <a:t>(b) 19 × 19 × 5 × 85 = </a:t>
            </a:r>
            <a:r>
              <a:rPr sz="2400" b="1">
                <a:solidFill>
                  <a:srgbClr val="2A40E2"/>
                </a:solidFill>
              </a:rPr>
              <a:t>153,425</a:t>
            </a:r>
            <a:r>
              <a:rPr sz="2400"/>
              <a:t> numbers; 19 × 19 × 5 = </a:t>
            </a:r>
            <a:r>
              <a:rPr sz="2400" b="1">
                <a:solidFill>
                  <a:srgbClr val="2A40E2"/>
                </a:solidFill>
              </a:rPr>
              <a:t>1,805</a:t>
            </a:r>
            <a:r>
              <a:rPr sz="2400"/>
              <a:t> candidate boxes before NMS.</a:t>
            </a:r>
          </a:p>
          <a:p>
            <a:r>
              <a:rPr sz="2400"/>
              <a:t>(c) Stride 608/19 = </a:t>
            </a:r>
            <a:r>
              <a:rPr sz="2400" b="1">
                <a:solidFill>
                  <a:srgbClr val="2A40E2"/>
                </a:solidFill>
              </a:rPr>
              <a:t>32 px</a:t>
            </a:r>
            <a:r>
              <a:rPr sz="2400"/>
              <a:t>. col = ⌊330/32⌋ = 10, row = ⌊200/32⌋ = 6 → </a:t>
            </a:r>
            <a:r>
              <a:rPr sz="2400" b="1">
                <a:solidFill>
                  <a:srgbClr val="2A40E2"/>
                </a:solidFill>
              </a:rPr>
              <a:t>cell (6, 10)</a:t>
            </a:r>
            <a:r>
              <a:rPr sz="2400"/>
              <a:t>; bx = (330 − 320)/32 = </a:t>
            </a:r>
            <a:r>
              <a:rPr sz="2400" b="1">
                <a:solidFill>
                  <a:srgbClr val="2A40E2"/>
                </a:solidFill>
              </a:rPr>
              <a:t>0.31</a:t>
            </a:r>
            <a:r>
              <a:rPr sz="2400"/>
              <a:t>, by = (200 − 192)/32 = </a:t>
            </a:r>
            <a:r>
              <a:rPr sz="2400" b="1">
                <a:solidFill>
                  <a:srgbClr val="2A40E2"/>
                </a:solidFill>
              </a:rPr>
              <a:t>0.25</a:t>
            </a:r>
            <a:r>
              <a:rPr sz="240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Upsampling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46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2000"/>
              <a:t>Upsample the 2 × 2 feature map to 4 × 4 with a stride of 2.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000"/>
              <a:t>(a) </a:t>
            </a:r>
            <a:r>
              <a:rPr sz="2000" b="1">
                <a:solidFill>
                  <a:srgbClr val="2A40E2"/>
                </a:solidFill>
              </a:rPr>
              <a:t>Bed of nails</a:t>
            </a:r>
            <a:r>
              <a:rPr sz="2000"/>
              <a:t>: insert zeros; each input goes to the top-left corner of its 2 × 2 block.</a:t>
            </a:r>
          </a:p>
          <a:p>
            <a:pPr marL="0" indent="0">
              <a:buNone/>
            </a:pPr>
            <a:r>
              <a:rPr sz="2000"/>
              <a:t>(b) </a:t>
            </a:r>
            <a:r>
              <a:rPr sz="2000" b="1">
                <a:solidFill>
                  <a:srgbClr val="2A40E2"/>
                </a:solidFill>
              </a:rPr>
              <a:t>Nearest neighbor</a:t>
            </a:r>
            <a:r>
              <a:rPr sz="2000"/>
              <a:t>: duplicate each element.</a:t>
            </a:r>
          </a:p>
          <a:p>
            <a:pPr marL="0" indent="0">
              <a:buNone/>
            </a:pPr>
            <a:r>
              <a:rPr sz="800"/>
              <a:t> </a:t>
            </a:r>
          </a:p>
          <a:p>
            <a:pPr marL="0" indent="0">
              <a:buNone/>
            </a:pPr>
            <a:r>
              <a:rPr sz="2000"/>
              <a:t>(c) Name two other upsampling methods used in FCNs.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00000" y="780000"/>
            <a:ext cx="22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Input (2 × 2)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200000" y="1120000"/>
          <a:ext cx="1120000" cy="92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00000" y="2400000"/>
            <a:ext cx="3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Bed of nails (4 × 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00000" y="2400000"/>
            <a:ext cx="3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Nearest neighbor (4 × 4)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200000" y="2750000"/>
          <a:ext cx="2240000" cy="184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8700000" y="2750000"/>
          <a:ext cx="2240000" cy="184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Upsampling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4600000" cy="5500000"/>
          </a:xfrm>
        </p:spPr>
        <p:txBody>
          <a:bodyPr wrap="square"/>
          <a:lstStyle/>
          <a:p>
            <a:r>
              <a:rPr sz="2000"/>
              <a:t>(a) Bed of nails keeps the values at fixed positions and fills the rest with 0.</a:t>
            </a:r>
          </a:p>
          <a:p>
            <a:r>
              <a:rPr sz="2000"/>
              <a:t>(b) Nearest neighbor replicates each value over its 2 × 2 block.</a:t>
            </a:r>
          </a:p>
          <a:p>
            <a:r>
              <a:rPr sz="2000"/>
              <a:t>(c) Max unpooling (restores each value to the position of the max in the matching pooling layer), bilinear / bicubic interpolation, transposed convolution (learnable).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00000" y="780000"/>
            <a:ext cx="22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Input (2 × 2)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200000" y="1120000"/>
          <a:ext cx="1120000" cy="92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00000" y="2400000"/>
            <a:ext cx="3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Bed of nails (4 × 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00000" y="2400000"/>
            <a:ext cx="3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Nearest neighbor (4 × 4)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200000" y="2750000"/>
          <a:ext cx="2240000" cy="184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8700000" y="2750000"/>
          <a:ext cx="2240000" cy="184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4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4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Exercise: Transposed convolution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000000" cy="5500000"/>
          </a:xfrm>
        </p:spPr>
        <p:txBody>
          <a:bodyPr wrap="square"/>
          <a:lstStyle/>
          <a:p>
            <a:pPr marL="0" indent="0">
              <a:buNone/>
            </a:pPr>
            <a:r>
              <a:rPr sz="1900" b="1">
                <a:solidFill>
                  <a:srgbClr val="2A40E2"/>
                </a:solidFill>
              </a:rPr>
              <a:t>Transposed convolution</a:t>
            </a:r>
            <a:r>
              <a:rPr sz="1900"/>
              <a:t> (stride 1, no padding): each input element multiplies the whole kernel, the products are placed at its position, and overlapping outputs add up.</a:t>
            </a:r>
          </a:p>
          <a:p>
            <a:pPr marL="0" indent="0">
              <a:buNone/>
            </a:pPr>
            <a:r>
              <a:rPr sz="1900"/>
              <a:t>(a) Compute the 3 × 3 output.</a:t>
            </a:r>
          </a:p>
          <a:p>
            <a:pPr marL="0" indent="0">
              <a:buNone/>
            </a:pPr>
            <a:r>
              <a:rPr sz="1900"/>
              <a:t>(b) Output size formula for input N, kernel K, stride S?</a:t>
            </a:r>
          </a:p>
          <a:p>
            <a:pPr marL="0" indent="0">
              <a:buNone/>
            </a:pPr>
            <a:r>
              <a:rPr sz="1900"/>
              <a:t>(c) With L stacked 3 × 3 CONV layers (stride 1) the receptive field is 2L + 1. For L = 10? How many layers for a receptive field ≥ 224? How does downsampling help?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00000" y="780000"/>
            <a:ext cx="22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Input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500000" y="1120000"/>
          <a:ext cx="1120000" cy="92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00000" y="780000"/>
            <a:ext cx="22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Kernel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900000" y="1120000"/>
          <a:ext cx="1120000" cy="92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00000" y="2500000"/>
            <a:ext cx="3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Output (3 × 3)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500000" y="2850000"/>
          <a:ext cx="1680000" cy="138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sz="20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t>Exercise Solution: Transposed convolution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000000" cy="5500000"/>
          </a:xfrm>
        </p:spPr>
        <p:txBody>
          <a:bodyPr wrap="square"/>
          <a:lstStyle/>
          <a:p>
            <a:r>
              <a:rPr sz="1900"/>
              <a:t>(a) e.g. O[1][1] = 1·1 + 2·0 + 3·2 + 4·1 = 11 (four overlapping contributions).</a:t>
            </a:r>
          </a:p>
          <a:p>
            <a:r>
              <a:rPr sz="1900"/>
              <a:t>(b) (N − 1)·S + K = (2 − 1)·1 + 2 = </a:t>
            </a:r>
            <a:r>
              <a:rPr sz="1900" b="1">
                <a:solidFill>
                  <a:srgbClr val="2A40E2"/>
                </a:solidFill>
              </a:rPr>
              <a:t>3</a:t>
            </a:r>
            <a:r>
              <a:rPr sz="1900"/>
              <a:t>.</a:t>
            </a:r>
          </a:p>
          <a:p>
            <a:r>
              <a:rPr sz="1900"/>
              <a:t>(c) L = 10 → </a:t>
            </a:r>
            <a:r>
              <a:rPr sz="1900" b="1">
                <a:solidFill>
                  <a:srgbClr val="2A40E2"/>
                </a:solidFill>
              </a:rPr>
              <a:t>21 × 21</a:t>
            </a:r>
            <a:r>
              <a:rPr sz="1900"/>
              <a:t>. 2L + 1 ≥ 224 → L ≥ 111.5 → </a:t>
            </a:r>
            <a:r>
              <a:rPr sz="1900" b="1">
                <a:solidFill>
                  <a:srgbClr val="2A40E2"/>
                </a:solidFill>
              </a:rPr>
              <a:t>112 layers</a:t>
            </a:r>
            <a:r>
              <a:rPr sz="1900"/>
              <a:t>: too slow. Pooling / strided convolution makes the receptive field grow much faster and shrinks the cost; upsampling then restores the output size.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00000" y="780000"/>
            <a:ext cx="22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Input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500000" y="1120000"/>
          <a:ext cx="1120000" cy="92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4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900000" y="780000"/>
            <a:ext cx="22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Kernel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900000" y="1120000"/>
          <a:ext cx="1120000" cy="92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2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/>
                        <a:t>1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500000" y="2500000"/>
            <a:ext cx="3000000" cy="320000"/>
          </a:xfrm>
          <a:prstGeom prst="rect">
            <a:avLst/>
          </a:prstGeom>
          <a:noFill/>
        </p:spPr>
        <p:txBody>
          <a:bodyPr wrap="square" lIns="36000" rIns="36000" tIns="18000" bIns="18000">
            <a:spAutoFit/>
          </a:bodyPr>
          <a:lstStyle/>
          <a:p>
            <a:r>
              <a:rPr sz="1600" b="1"/>
              <a:t>Output (3 × 3)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500000" y="2850000"/>
          <a:ext cx="1680000" cy="1380000"/>
        </p:xfrm>
        <a:graphic>
          <a:graphicData uri="http://schemas.openxmlformats.org/drawingml/2006/table">
            <a:tbl>
              <a:tblPr firstRow="0" bandRow="0">
                <a:tableStyleId>{5940675A-B579-460E-94D1-54222C63F5DA}</a:tableStyleId>
              </a:tblPr>
              <a:tblGrid>
                <a:gridCol w="560000"/>
                <a:gridCol w="560000"/>
                <a:gridCol w="560000"/>
              </a:tblGrid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4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11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10</a:t>
                      </a:r>
                    </a:p>
                  </a:txBody>
                  <a:tcPr marL="60000" marR="60000" marT="25000" marB="25000" anchor="ctr"/>
                </a:tc>
              </a:tr>
              <a:tr h="460000"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3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1">
                          <a:solidFill>
                            <a:srgbClr val="2A40E2"/>
                          </a:solidFill>
                        </a:rPr>
                        <a:t>4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