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4.3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Latency and Availability Attacks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Delay becomes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An AV drives at </a:t>
            </a:r>
            <a:r>
              <a:rPr sz="2200" b="1">
                <a:solidFill>
                  <a:srgbClr val="2A40E2"/>
                </a:solidFill>
              </a:rPr>
              <a:t>25 m/s</a:t>
            </a:r>
            <a:r>
              <a:rPr sz="2200"/>
              <a:t> (90 km/h) and brakes with a = </a:t>
            </a:r>
            <a:r>
              <a:rPr sz="2200" b="1">
                <a:solidFill>
                  <a:srgbClr val="2A40E2"/>
                </a:solidFill>
              </a:rPr>
              <a:t>6 m/s²</a:t>
            </a:r>
            <a:r>
              <a:rPr sz="2200"/>
              <a:t>. Normal perception latency is </a:t>
            </a:r>
            <a:r>
              <a:rPr sz="2200" b="1">
                <a:solidFill>
                  <a:srgbClr val="2A40E2"/>
                </a:solidFill>
              </a:rPr>
              <a:t>50 ms</a:t>
            </a:r>
            <a:r>
              <a:rPr sz="2200"/>
              <a:t>; a latency attack adds </a:t>
            </a:r>
            <a:r>
              <a:rPr sz="2200" b="1">
                <a:solidFill>
                  <a:srgbClr val="2A40E2"/>
                </a:solidFill>
              </a:rPr>
              <a:t>250 ms</a:t>
            </a:r>
            <a:r>
              <a:rPr sz="2200"/>
              <a:t> (300 ms in total). An obstacle becomes detectable at </a:t>
            </a:r>
            <a:r>
              <a:rPr sz="2200" b="1">
                <a:solidFill>
                  <a:srgbClr val="2A40E2"/>
                </a:solidFill>
              </a:rPr>
              <a:t>58 m</a:t>
            </a:r>
            <a:r>
              <a:rPr sz="2200"/>
              <a:t>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How far does the AV travel blind because of the extra 250 ms (d = v·Δt)?</a:t>
            </a:r>
          </a:p>
          <a:p>
            <a:pPr marL="0" indent="0">
              <a:buNone/>
            </a:pPr>
            <a:r>
              <a:rPr sz="2200"/>
              <a:t>(b) Stopping distance (latency distance + v²/2a) without and with the attack?</a:t>
            </a:r>
          </a:p>
          <a:p>
            <a:pPr marL="0" indent="0">
              <a:buNone/>
            </a:pPr>
            <a:r>
              <a:rPr sz="2200"/>
              <a:t>(c) Does the AV hit the obstacle in each case? If so, at what speed?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Delay becomes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200"/>
              <a:t>(a) d = 25 × 0.25 = </a:t>
            </a:r>
            <a:r>
              <a:rPr sz="2200" b="1">
                <a:solidFill>
                  <a:srgbClr val="2A40E2"/>
                </a:solidFill>
              </a:rPr>
              <a:t>6.25 m</a:t>
            </a:r>
            <a:r>
              <a:rPr sz="2200"/>
              <a:t>.</a:t>
            </a:r>
          </a:p>
          <a:p>
            <a:r>
              <a:rPr sz="2200"/>
              <a:t>(b) Braking: 25²/(2 × 6) = 52.1 m. Normal: 25 × 0.05 + 52.1 = </a:t>
            </a:r>
            <a:r>
              <a:rPr sz="2200" b="1">
                <a:solidFill>
                  <a:srgbClr val="2A40E2"/>
                </a:solidFill>
              </a:rPr>
              <a:t>53.3 m</a:t>
            </a:r>
            <a:r>
              <a:rPr sz="2200"/>
              <a:t>. Attack: 25 × 0.3 + 52.1 = </a:t>
            </a:r>
            <a:r>
              <a:rPr sz="2200" b="1">
                <a:solidFill>
                  <a:srgbClr val="2A40E2"/>
                </a:solidFill>
              </a:rPr>
              <a:t>59.6 m</a:t>
            </a:r>
            <a:r>
              <a:rPr sz="2200"/>
              <a:t>.</a:t>
            </a:r>
          </a:p>
          <a:p>
            <a:r>
              <a:rPr sz="2200"/>
              <a:t>(c) Normal: 53.3 m &lt; 58 m, </a:t>
            </a:r>
            <a:r>
              <a:rPr sz="2200" b="1">
                <a:solidFill>
                  <a:srgbClr val="2A40E2"/>
                </a:solidFill>
              </a:rPr>
              <a:t>stops</a:t>
            </a:r>
            <a:r>
              <a:rPr sz="2200"/>
              <a:t>. Attack: 59.6 m &gt; 58 m, </a:t>
            </a:r>
            <a:r>
              <a:rPr sz="2200" b="1">
                <a:solidFill>
                  <a:srgbClr val="2A40E2"/>
                </a:solidFill>
              </a:rPr>
              <a:t>collision</a:t>
            </a:r>
            <a:r>
              <a:rPr sz="2200"/>
              <a:t>. Remaining braking distance 58 − 7.5 = 50.5 m, so v² = 25² − 2 × 6 × 50.5 = 19, </a:t>
            </a:r>
            <a:r>
              <a:rPr sz="2200" b="1">
                <a:solidFill>
                  <a:srgbClr val="2A40E2"/>
                </a:solidFill>
              </a:rPr>
              <a:t>v ≈ 4.4 m/s</a:t>
            </a:r>
            <a:r>
              <a:rPr sz="2200"/>
              <a:t> (≈ 16 km/h).</a:t>
            </a:r>
          </a:p>
          <a:p>
            <a:r>
              <a:rPr sz="2200"/>
              <a:t>A late output is as dangerous as a wrong output when the margin is small.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Amplification and deadlines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Pipeline latency T = </a:t>
            </a:r>
            <a:r>
              <a:rPr sz="2200" b="1">
                <a:solidFill>
                  <a:srgbClr val="2A40E2"/>
                </a:solidFill>
              </a:rPr>
              <a:t>30 ms</a:t>
            </a:r>
            <a:r>
              <a:rPr sz="2200"/>
              <a:t>, deadline D = </a:t>
            </a:r>
            <a:r>
              <a:rPr sz="2200" b="1">
                <a:solidFill>
                  <a:srgbClr val="2A40E2"/>
                </a:solidFill>
              </a:rPr>
              <a:t>45 ms</a:t>
            </a:r>
            <a:r>
              <a:rPr sz="2200"/>
              <a:t>. A stage with benign share f = </a:t>
            </a:r>
            <a:r>
              <a:rPr sz="2200" b="1">
                <a:solidFill>
                  <a:srgbClr val="2A40E2"/>
                </a:solidFill>
              </a:rPr>
              <a:t>5 %</a:t>
            </a:r>
            <a:r>
              <a:rPr sz="2200"/>
              <a:t> of T is amplified by A = </a:t>
            </a:r>
            <a:r>
              <a:rPr sz="2200" b="1">
                <a:solidFill>
                  <a:srgbClr val="2A40E2"/>
                </a:solidFill>
              </a:rPr>
              <a:t>50</a:t>
            </a:r>
            <a:r>
              <a:rPr sz="2200"/>
              <a:t>. For sequential stages: A_e2e = 1 + f(A − 1); the deadline is missed only if A &gt; 1 + (D/T − 1)/f.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Compute the threshold on A.</a:t>
            </a:r>
          </a:p>
          <a:p>
            <a:pPr marL="0" indent="0">
              <a:buNone/>
            </a:pPr>
            <a:r>
              <a:rPr sz="2200"/>
              <a:t>(b) Compute A_e2e and the new latency. Is the deadline missed?</a:t>
            </a:r>
          </a:p>
          <a:p>
            <a:pPr marL="0" indent="0">
              <a:buNone/>
            </a:pPr>
            <a:r>
              <a:rPr sz="2200"/>
              <a:t>(c) An admission cap limits A to 5. New A_e2e and latency?</a:t>
            </a:r>
          </a:p>
          <a:p>
            <a:pPr marL="0" indent="0">
              <a:buNone/>
            </a:pPr>
            <a:r>
              <a:rPr sz="2200"/>
              <a:t>(d) Repeat (a)–(b) if the amplified stage has f = 1 %.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Amplification and deadlines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200"/>
              <a:t>(a) Threshold = 1 + (45/30 − 1)/0.05 = 1 + 0.5/0.05 = </a:t>
            </a:r>
            <a:r>
              <a:rPr sz="2200" b="1">
                <a:solidFill>
                  <a:srgbClr val="2A40E2"/>
                </a:solidFill>
              </a:rPr>
              <a:t>11</a:t>
            </a:r>
            <a:r>
              <a:rPr sz="2200"/>
              <a:t>.</a:t>
            </a:r>
          </a:p>
          <a:p>
            <a:r>
              <a:rPr sz="2200"/>
              <a:t>(b) A_e2e = 1 + 0.05 × 49 = </a:t>
            </a:r>
            <a:r>
              <a:rPr sz="2200" b="1">
                <a:solidFill>
                  <a:srgbClr val="2A40E2"/>
                </a:solidFill>
              </a:rPr>
              <a:t>3.45</a:t>
            </a:r>
            <a:r>
              <a:rPr sz="2200"/>
              <a:t>; latency = 30 × 3.45 = </a:t>
            </a:r>
            <a:r>
              <a:rPr sz="2200" b="1">
                <a:solidFill>
                  <a:srgbClr val="2A40E2"/>
                </a:solidFill>
              </a:rPr>
              <a:t>103.5 ms</a:t>
            </a:r>
            <a:r>
              <a:rPr sz="2200"/>
              <a:t> &gt; 45 ms: </a:t>
            </a:r>
            <a:r>
              <a:rPr sz="2200" b="1">
                <a:solidFill>
                  <a:srgbClr val="2A40E2"/>
                </a:solidFill>
              </a:rPr>
              <a:t>missed</a:t>
            </a:r>
            <a:r>
              <a:rPr sz="2200"/>
              <a:t> (50 &gt; 11).</a:t>
            </a:r>
          </a:p>
          <a:p>
            <a:r>
              <a:rPr sz="2200"/>
              <a:t>(c) A_e2e = 1 + 0.05 × 4 = </a:t>
            </a:r>
            <a:r>
              <a:rPr sz="2200" b="1">
                <a:solidFill>
                  <a:srgbClr val="2A40E2"/>
                </a:solidFill>
              </a:rPr>
              <a:t>1.2</a:t>
            </a:r>
            <a:r>
              <a:rPr sz="2200"/>
              <a:t>; latency = </a:t>
            </a:r>
            <a:r>
              <a:rPr sz="2200" b="1">
                <a:solidFill>
                  <a:srgbClr val="2A40E2"/>
                </a:solidFill>
              </a:rPr>
              <a:t>36 ms</a:t>
            </a:r>
            <a:r>
              <a:rPr sz="2200"/>
              <a:t> ≤ 45 ms: </a:t>
            </a:r>
            <a:r>
              <a:rPr sz="2200" b="1">
                <a:solidFill>
                  <a:srgbClr val="2A40E2"/>
                </a:solidFill>
              </a:rPr>
              <a:t>not missed</a:t>
            </a:r>
            <a:r>
              <a:rPr sz="2200"/>
              <a:t>.</a:t>
            </a:r>
          </a:p>
          <a:p>
            <a:r>
              <a:rPr sz="2200"/>
              <a:t>(d) f = 1 %: threshold = 1 + 0.5/0.01 = </a:t>
            </a:r>
            <a:r>
              <a:rPr sz="2200" b="1">
                <a:solidFill>
                  <a:srgbClr val="2A40E2"/>
                </a:solidFill>
              </a:rPr>
              <a:t>51</a:t>
            </a:r>
            <a:r>
              <a:rPr sz="2200"/>
              <a:t> &gt; 50; A_e2e = 1.49, latency </a:t>
            </a:r>
            <a:r>
              <a:rPr sz="2200" b="1">
                <a:solidFill>
                  <a:srgbClr val="2A40E2"/>
                </a:solidFill>
              </a:rPr>
              <a:t>44.7 ms</a:t>
            </a:r>
            <a:r>
              <a:rPr sz="2200"/>
              <a:t>: just </a:t>
            </a:r>
            <a:r>
              <a:rPr sz="2200" b="1">
                <a:solidFill>
                  <a:srgbClr val="2A40E2"/>
                </a:solidFill>
              </a:rPr>
              <a:t>not missed</a:t>
            </a:r>
            <a:r>
              <a:rPr sz="2200"/>
              <a:t>.</a:t>
            </a:r>
          </a:p>
          <a:p>
            <a:r>
              <a:rPr sz="2200"/>
              <a:t>Neither f nor D/T is a property of the model: they belong to the system.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Stage vs. pipeline factor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3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Reported numbers: </a:t>
            </a:r>
            <a:r>
              <a:rPr sz="2200" b="1">
                <a:solidFill>
                  <a:srgbClr val="2A40E2"/>
                </a:solidFill>
              </a:rPr>
              <a:t>SlowTrack</a:t>
            </a:r>
            <a:r>
              <a:rPr sz="2200"/>
              <a:t>: tracking stage 453.8×, whole camera pipeline 28.4×. </a:t>
            </a:r>
            <a:r>
              <a:rPr sz="2200" b="1">
                <a:solidFill>
                  <a:srgbClr val="2A40E2"/>
                </a:solidFill>
              </a:rPr>
              <a:t>Groundswell</a:t>
            </a:r>
            <a:r>
              <a:rPr sz="2200"/>
              <a:t>: ≈ 188× more NMS candidates, only 2.7× end-to-end latency. Use A_e2e = 1 + f(A − 1).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Derive the benign share f of the amplified stage for each attack.</a:t>
            </a:r>
          </a:p>
          <a:p>
            <a:pPr marL="0" indent="0">
              <a:buNone/>
            </a:pPr>
            <a:r>
              <a:rPr sz="2200"/>
              <a:t>(b) For a pipeline with T = 30 ms and D = 45 ms, what stage factor A is needed to miss the deadline for each f? Is the reported A enough?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50000"/>
          <a:ext cx="10300000" cy="16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500000"/>
                <a:gridCol w="1900000"/>
                <a:gridCol w="1700000"/>
                <a:gridCol w="1900000"/>
                <a:gridCol w="2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 (stage)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A_e2e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Threshold 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SlowTrack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453.8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28.4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Groundswell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188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Stage vs. pipeline factor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300000"/>
          </a:xfrm>
        </p:spPr>
        <p:txBody>
          <a:bodyPr wrap="square"/>
          <a:lstStyle/>
          <a:p>
            <a:r>
              <a:rPr sz="2200"/>
              <a:t>(a) f = (A_e2e − 1)/(A − 1): SlowTrack 27.4/452.8 ≈ </a:t>
            </a:r>
            <a:r>
              <a:rPr sz="2200" b="1">
                <a:solidFill>
                  <a:srgbClr val="2A40E2"/>
                </a:solidFill>
              </a:rPr>
              <a:t>6.1 %</a:t>
            </a:r>
            <a:r>
              <a:rPr sz="2200"/>
              <a:t>; Groundswell 1.7/187 ≈ </a:t>
            </a:r>
            <a:r>
              <a:rPr sz="2200" b="1">
                <a:solidFill>
                  <a:srgbClr val="2A40E2"/>
                </a:solidFill>
              </a:rPr>
              <a:t>0.91 %</a:t>
            </a:r>
            <a:r>
              <a:rPr sz="2200"/>
              <a:t>.</a:t>
            </a:r>
          </a:p>
          <a:p>
            <a:r>
              <a:rPr sz="2200"/>
              <a:t>(b) Threshold = 1 + 0.5/f: SlowTrack ≈ </a:t>
            </a:r>
            <a:r>
              <a:rPr sz="2200" b="1">
                <a:solidFill>
                  <a:srgbClr val="2A40E2"/>
                </a:solidFill>
              </a:rPr>
              <a:t>9.3</a:t>
            </a:r>
            <a:r>
              <a:rPr sz="2200"/>
              <a:t>; Groundswell ≈ </a:t>
            </a:r>
            <a:r>
              <a:rPr sz="2200" b="1">
                <a:solidFill>
                  <a:srgbClr val="2A40E2"/>
                </a:solidFill>
              </a:rPr>
              <a:t>56</a:t>
            </a:r>
            <a:r>
              <a:rPr sz="2200"/>
              <a:t>. Both reported factors (453.8, 188) are far above their thresholds, so both would miss the 45 ms deadline.</a:t>
            </a:r>
          </a:p>
          <a:p>
            <a:r>
              <a:rPr sz="2200"/>
              <a:t>Unamplified stages dilute the effect: stage-level factors overstate pipeline-level risk, but a large enough factor still breaks the deadline.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50000"/>
          <a:ext cx="10300000" cy="16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500000"/>
                <a:gridCol w="1900000"/>
                <a:gridCol w="1700000"/>
                <a:gridCol w="1900000"/>
                <a:gridCol w="2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 (stage)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A_e2e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Threshold 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SlowTrack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453.8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28.4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6.1 %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9.3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Groundswell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188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0.91 %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56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Tracker pool accumulation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4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A tracker has memory: an unmatched false track survives for R = </a:t>
            </a:r>
            <a:r>
              <a:rPr sz="2200" b="1">
                <a:solidFill>
                  <a:srgbClr val="2A40E2"/>
                </a:solidFill>
              </a:rPr>
              <a:t>30 frames</a:t>
            </a:r>
            <a:r>
              <a:rPr sz="2200"/>
              <a:t> after birth. The scene has </a:t>
            </a:r>
            <a:r>
              <a:rPr sz="2200" b="1">
                <a:solidFill>
                  <a:srgbClr val="2A40E2"/>
                </a:solidFill>
              </a:rPr>
              <a:t>20 real objects</a:t>
            </a:r>
            <a:r>
              <a:rPr sz="2200"/>
              <a:t>. The attacker creates </a:t>
            </a:r>
            <a:r>
              <a:rPr sz="2200" b="1">
                <a:solidFill>
                  <a:srgbClr val="2A40E2"/>
                </a:solidFill>
              </a:rPr>
              <a:t>10 fake detections per frame</a:t>
            </a:r>
            <a:r>
              <a:rPr sz="2200"/>
              <a:t>. Association cost ∝ M × N (M tracks, N detections).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Steady-state track pool M under attack, and N?</a:t>
            </a:r>
          </a:p>
          <a:p>
            <a:pPr marL="0" indent="0">
              <a:buNone/>
            </a:pPr>
            <a:r>
              <a:rPr sz="2200"/>
              <a:t>(b) Association cost vs. the benign case (M = N = 20)?</a:t>
            </a:r>
          </a:p>
          <a:p>
            <a:pPr marL="0" indent="0">
              <a:buNone/>
            </a:pPr>
            <a:r>
              <a:rPr sz="2200"/>
              <a:t>(c) An admission cap allows at most </a:t>
            </a:r>
            <a:r>
              <a:rPr sz="2200" b="1">
                <a:solidFill>
                  <a:srgbClr val="2A40E2"/>
                </a:solidFill>
              </a:rPr>
              <a:t>2 track births per frame</a:t>
            </a:r>
            <a:r>
              <a:rPr sz="2200"/>
              <a:t>. New M and cost?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50000"/>
          <a:ext cx="10800000" cy="2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1900000"/>
                <a:gridCol w="2100000"/>
                <a:gridCol w="1700000"/>
                <a:gridCol w="1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Case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 (tracks)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N (detections)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 × 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vs. benign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Benign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1×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Attack, no cap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Attack, 2 births/frame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Tracker pool accumulation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400000"/>
          </a:xfrm>
        </p:spPr>
        <p:txBody>
          <a:bodyPr wrap="square"/>
          <a:lstStyle/>
          <a:p>
            <a:r>
              <a:rPr sz="2200"/>
              <a:t>(a) M = 20 + R × 10 = 20 + 300 = </a:t>
            </a:r>
            <a:r>
              <a:rPr sz="2200" b="1">
                <a:solidFill>
                  <a:srgbClr val="2A40E2"/>
                </a:solidFill>
              </a:rPr>
              <a:t>320</a:t>
            </a:r>
            <a:r>
              <a:rPr sz="2200"/>
              <a:t> tracks; N = 20 + 10 = </a:t>
            </a:r>
            <a:r>
              <a:rPr sz="2200" b="1">
                <a:solidFill>
                  <a:srgbClr val="2A40E2"/>
                </a:solidFill>
              </a:rPr>
              <a:t>30</a:t>
            </a:r>
            <a:r>
              <a:rPr sz="2200"/>
              <a:t> detections.</a:t>
            </a:r>
          </a:p>
          <a:p>
            <a:r>
              <a:rPr sz="2200"/>
              <a:t>(b) 320 × 30 = </a:t>
            </a:r>
            <a:r>
              <a:rPr sz="2200" b="1">
                <a:solidFill>
                  <a:srgbClr val="2A40E2"/>
                </a:solidFill>
              </a:rPr>
              <a:t>9,600</a:t>
            </a:r>
            <a:r>
              <a:rPr sz="2200"/>
              <a:t> vs. 20 × 20 = 400: </a:t>
            </a:r>
            <a:r>
              <a:rPr sz="2200" b="1">
                <a:solidFill>
                  <a:srgbClr val="2A40E2"/>
                </a:solidFill>
              </a:rPr>
              <a:t>24×</a:t>
            </a:r>
            <a:r>
              <a:rPr sz="2200"/>
              <a:t> more work.</a:t>
            </a:r>
          </a:p>
          <a:p>
            <a:r>
              <a:rPr sz="2200"/>
              <a:t>(c) M = 20 + 30 × 2 = </a:t>
            </a:r>
            <a:r>
              <a:rPr sz="2200" b="1">
                <a:solidFill>
                  <a:srgbClr val="2A40E2"/>
                </a:solidFill>
              </a:rPr>
              <a:t>80</a:t>
            </a:r>
            <a:r>
              <a:rPr sz="2200"/>
              <a:t>; cost = 80 × 30 = </a:t>
            </a:r>
            <a:r>
              <a:rPr sz="2200" b="1">
                <a:solidFill>
                  <a:srgbClr val="2A40E2"/>
                </a:solidFill>
              </a:rPr>
              <a:t>2,400</a:t>
            </a:r>
            <a:r>
              <a:rPr sz="2200"/>
              <a:t> (6× benign): </a:t>
            </a:r>
            <a:r>
              <a:rPr sz="2200" b="1">
                <a:solidFill>
                  <a:srgbClr val="2A40E2"/>
                </a:solidFill>
              </a:rPr>
              <a:t>4× lower</a:t>
            </a:r>
            <a:r>
              <a:rPr sz="2200"/>
              <a:t> than uncapped.</a:t>
            </a:r>
          </a:p>
          <a:p>
            <a:r>
              <a:rPr sz="2200"/>
              <a:t>A per-frame cap on detections bounds one dimension only; the persistent pool is bounded by capping track </a:t>
            </a:r>
            <a:r>
              <a:rPr sz="2200" b="1">
                <a:solidFill>
                  <a:srgbClr val="2A40E2"/>
                </a:solidFill>
              </a:rPr>
              <a:t>admission</a:t>
            </a:r>
            <a:r>
              <a:rPr sz="2200"/>
              <a:t> (TrackShield).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750000"/>
          <a:ext cx="10800000" cy="2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1900000"/>
                <a:gridCol w="2100000"/>
                <a:gridCol w="1700000"/>
                <a:gridCol w="1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Case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 (tracks)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N (detections)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 × 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vs. benign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Benign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1×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Attack, no cap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9,600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24×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Attack, 2 births/frame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2,400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6×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