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4.2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Adversarial Attacks for AD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Tracker and max_age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A Kalman tracker runs at 10 Hz with </a:t>
            </a:r>
            <a:r>
              <a:rPr sz="2000" b="1">
                <a:solidFill>
                  <a:srgbClr val="2A40E2"/>
                </a:solidFill>
              </a:rPr>
              <a:t>max_age = 5</a:t>
            </a:r>
            <a:r>
              <a:rPr sz="2000"/>
              <a:t>: a track that is unmatched for </a:t>
            </a:r>
            <a:r>
              <a:rPr sz="2000" b="1">
                <a:solidFill>
                  <a:srgbClr val="2A40E2"/>
                </a:solidFill>
              </a:rPr>
              <a:t>more than</a:t>
            </a:r>
            <a:r>
              <a:rPr sz="2000"/>
              <a:t> 5 consecutive frames is deleted. Between matches the track is predicted forward with a constant-velocity model.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For how many consecutive frames must the attacker suppress the detections of an object to delete its track? How many seconds is that?</a:t>
            </a:r>
          </a:p>
          <a:p>
            <a:pPr marL="0" indent="0">
              <a:buNone/>
            </a:pPr>
            <a:r>
              <a:rPr sz="2000"/>
              <a:t>(b) Suppressing 2 frames: is the track deleted?</a:t>
            </a:r>
          </a:p>
          <a:p>
            <a:pPr marL="0" indent="0">
              <a:buNone/>
            </a:pPr>
            <a:r>
              <a:rPr sz="2000"/>
              <a:t>(c) Per-frame suppression succeeds with probability p (independent frames). What is the probability that 6 consecutive frames are all suppressed?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000000"/>
                <a:gridCol w="30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 (per frame)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P(6 frames suppressed)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0.98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Tracker and max_age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/>
          <a:lstStyle/>
          <a:p>
            <a:r>
              <a:rPr sz="2100"/>
              <a:t>(a) Deleted when unmatched &gt; 5 frames: </a:t>
            </a:r>
            <a:r>
              <a:rPr sz="2100" b="1">
                <a:solidFill>
                  <a:srgbClr val="2A40E2"/>
                </a:solidFill>
              </a:rPr>
              <a:t>6 frames = 0.6 s</a:t>
            </a:r>
            <a:r>
              <a:rPr sz="2100"/>
              <a:t> (5 frames are still survived).</a:t>
            </a:r>
          </a:p>
          <a:p>
            <a:r>
              <a:rPr sz="2100"/>
              <a:t>(b) </a:t>
            </a:r>
            <a:r>
              <a:rPr sz="2100" b="1">
                <a:solidFill>
                  <a:srgbClr val="2A40E2"/>
                </a:solidFill>
              </a:rPr>
              <a:t>No.</a:t>
            </a:r>
            <a:r>
              <a:rPr sz="2100"/>
              <a:t> The filter predicts through the gap and re-matches the next detection; nothing changes.</a:t>
            </a:r>
          </a:p>
          <a:p>
            <a:r>
              <a:rPr sz="2100"/>
              <a:t>(c) P = p⁶: p = 0.8 → 0.26; p = 0.9 → 0.53; p = 0.98 → 0.89.</a:t>
            </a:r>
          </a:p>
          <a:p>
            <a:r>
              <a:rPr sz="2100"/>
              <a:t>A detection attack that works only 90 % of the time deletes the track just half of the time: attacks must reason about association and track management (Jia et al.: &gt; 98 % detection success may be needed).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000000"/>
                <a:gridCol w="30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 (per frame)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P(6 frames suppressed)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0.26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0.53</a:t>
                      </a:r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0.98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0.89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LiDAR spoofing delay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A LiDAR measures R = c·Δt/2 (c = 3 × 10⁸ m/s). An attacker’s photodiode detects the outgoing pulse, waits a delay τ, then fires a spoofed return. The attacker is at distance d = 20 m from the LiDAR (assume zero electronics delay).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What round-trip time Δt does the LiDAR measure for the spoofed return, and what apparent range R follows?</a:t>
            </a:r>
          </a:p>
          <a:p>
            <a:pPr marL="0" indent="0">
              <a:buNone/>
            </a:pPr>
            <a:r>
              <a:rPr sz="2200"/>
              <a:t>(b) Compute τ so that a phantom appears at 35 m, in the ego lane.</a:t>
            </a:r>
          </a:p>
          <a:p>
            <a:pPr marL="0" indent="0">
              <a:buNone/>
            </a:pPr>
            <a:r>
              <a:rPr sz="2200"/>
              <a:t>(c) Can this attacker make a phantom appear at 15 m? Why or why not?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LiDAR spoofing delay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200"/>
              <a:t>(a) The pulse needs d/c to reach the attacker, then τ, then d/c back: Δt = 2d/c + τ, so </a:t>
            </a:r>
            <a:r>
              <a:rPr sz="2200" b="1">
                <a:solidFill>
                  <a:srgbClr val="2A40E2"/>
                </a:solidFill>
              </a:rPr>
              <a:t>R = d + cτ/2</a:t>
            </a:r>
            <a:r>
              <a:rPr sz="2200"/>
              <a:t>.</a:t>
            </a:r>
          </a:p>
          <a:p>
            <a:r>
              <a:rPr sz="2200"/>
              <a:t>(b) 35 = 20 + (3 × 10⁸ · τ)/2 → τ = 15 / (1.5 × 10⁸) = </a:t>
            </a:r>
            <a:r>
              <a:rPr sz="2200" b="1">
                <a:solidFill>
                  <a:srgbClr val="2A40E2"/>
                </a:solidFill>
              </a:rPr>
              <a:t>100 ns</a:t>
            </a:r>
            <a:r>
              <a:rPr sz="2200"/>
              <a:t>.</a:t>
            </a:r>
          </a:p>
          <a:p>
            <a:r>
              <a:rPr sz="2200"/>
              <a:t>(c) </a:t>
            </a:r>
            <a:r>
              <a:rPr sz="2200" b="1">
                <a:solidFill>
                  <a:srgbClr val="2A40E2"/>
                </a:solidFill>
              </a:rPr>
              <a:t>No</a:t>
            </a:r>
            <a:r>
              <a:rPr sz="2200"/>
              <a:t> (for a reactive attacker): the earliest possible return is τ = 0, i.e. R = d = 20 m. A closer phantom would need the return to arrive before the pulse reached the attacker.</a:t>
            </a:r>
          </a:p>
          <a:p>
            <a:r>
              <a:rPr sz="2200"/>
              <a:t>The sensor trusts any return with the right wavelength and timing; the delay τ chooses the apparent range.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Attack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7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Levels of attack success: </a:t>
            </a:r>
            <a:r>
              <a:rPr sz="2000" b="1">
                <a:solidFill>
                  <a:srgbClr val="2A40E2"/>
                </a:solidFill>
              </a:rPr>
              <a:t>1</a:t>
            </a:r>
            <a:r>
              <a:rPr sz="2000"/>
              <a:t> model-output error, </a:t>
            </a:r>
            <a:r>
              <a:rPr sz="2000" b="1">
                <a:solidFill>
                  <a:srgbClr val="2A40E2"/>
                </a:solidFill>
              </a:rPr>
              <a:t>2</a:t>
            </a:r>
            <a:r>
              <a:rPr sz="2000"/>
              <a:t> persistent perception failure (survives tracking and fusion), </a:t>
            </a:r>
            <a:r>
              <a:rPr sz="2000" b="1">
                <a:solidFill>
                  <a:srgbClr val="2A40E2"/>
                </a:solidFill>
              </a:rPr>
              <a:t>3</a:t>
            </a:r>
            <a:r>
              <a:rPr sz="2000"/>
              <a:t> closed-loop safety violation (collision, lane departure).</a:t>
            </a:r>
          </a:p>
          <a:p>
            <a:pPr marL="0" indent="0">
              <a:buNone/>
            </a:pPr>
            <a:r>
              <a:rPr sz="2000"/>
              <a:t>For each attack, fill in what the attacker modifies, which stage is attacked, and the highest level shown.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500000"/>
          <a:ext cx="11300000" cy="36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500000"/>
                <a:gridCol w="3200000"/>
                <a:gridCol w="3000000"/>
                <a:gridCol w="2600000"/>
              </a:tblGrid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Attack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What the attacker modifies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Stage attacked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Highest level shown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Laser spoofing (CCS 2019)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Dynamic patch vs. MOT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Dirty road patch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Acero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sz="17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Attack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9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Levels: </a:t>
            </a:r>
            <a:r>
              <a:rPr sz="2000" b="1">
                <a:solidFill>
                  <a:srgbClr val="2A40E2"/>
                </a:solidFill>
              </a:rPr>
              <a:t>1</a:t>
            </a:r>
            <a:r>
              <a:rPr sz="2000"/>
              <a:t> model-output error, </a:t>
            </a:r>
            <a:r>
              <a:rPr sz="2000" b="1">
                <a:solidFill>
                  <a:srgbClr val="2A40E2"/>
                </a:solidFill>
              </a:rPr>
              <a:t>2</a:t>
            </a:r>
            <a:r>
              <a:rPr sz="2000"/>
              <a:t> persistent perception failure, </a:t>
            </a:r>
            <a:r>
              <a:rPr sz="2000" b="1">
                <a:solidFill>
                  <a:srgbClr val="2A40E2"/>
                </a:solidFill>
              </a:rPr>
              <a:t>3</a:t>
            </a:r>
            <a:r>
              <a:rPr sz="2000"/>
              <a:t> closed-loop safety violation.</a:t>
            </a:r>
          </a:p>
          <a:p>
            <a:pPr marL="0" indent="0">
              <a:buNone/>
            </a:pPr>
            <a:r>
              <a:rPr sz="2000"/>
              <a:t>Dirty road patch: &gt; 97.5 % success, 100 % collision rate in software-in-the-loop and on a real vehicle. Acero: 73.3 % of attacks end in a collision (simulation). </a:t>
            </a:r>
            <a:r>
              <a:rPr sz="2000" b="1">
                <a:solidFill>
                  <a:srgbClr val="2A40E2"/>
                </a:solidFill>
              </a:rPr>
              <a:t>Adversarial training and sensor checks are irrelevant to Acero</a:t>
            </a:r>
            <a:r>
              <a:rPr sz="2000"/>
              <a:t>: no pixel, point or signal is modified.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700000"/>
          <a:ext cx="11300000" cy="36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500000"/>
                <a:gridCol w="3200000"/>
                <a:gridCol w="3000000"/>
                <a:gridCol w="2600000"/>
              </a:tblGrid>
              <a:tr h="5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Attack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What the attacker modifies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Stage attacked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Highest level shown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Laser spoofing (CCS 2019)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Injected LiDAR points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LiDAR detection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1</a:t>
                      </a:r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Dynamic patch vs. MOT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Pixels (adversarial patch)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Detection + tracking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1–2</a:t>
                      </a:r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Dirty road patch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Road appearance (physical patch)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Lane detection → steering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3</a:t>
                      </a:r>
                    </a:p>
                  </a:txBody>
                  <a:tcPr marL="60000" marR="60000" marT="25000" marB="25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l"/>
                      <a:r>
                        <a:rPr sz="1700" b="1"/>
                        <a:t>Acero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Nothing: normal-looking driving maneuvers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700" b="1">
                          <a:solidFill>
                            <a:srgbClr val="2A40E2"/>
                          </a:solidFill>
                        </a:rPr>
                        <a:t>Planning / control of the victim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Level 3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Lane-centering toy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Toy model (Dirty Road Patch): speed </a:t>
            </a:r>
            <a:r>
              <a:rPr sz="2200" b="1">
                <a:solidFill>
                  <a:srgbClr val="2A40E2"/>
                </a:solidFill>
              </a:rPr>
              <a:t>15 m/s</a:t>
            </a:r>
            <a:r>
              <a:rPr sz="2200"/>
              <a:t>, lane half-width </a:t>
            </a:r>
            <a:r>
              <a:rPr sz="2200" b="1">
                <a:solidFill>
                  <a:srgbClr val="2A40E2"/>
                </a:solidFill>
              </a:rPr>
              <a:t>1.8 m</a:t>
            </a:r>
            <a:r>
              <a:rPr sz="2200"/>
              <a:t>, car half-width </a:t>
            </a:r>
            <a:r>
              <a:rPr sz="2200" b="1">
                <a:solidFill>
                  <a:srgbClr val="2A40E2"/>
                </a:solidFill>
              </a:rPr>
              <a:t>0.95 m</a:t>
            </a:r>
            <a:r>
              <a:rPr sz="2200"/>
              <a:t>. A road patch biases the perceived lane center by b; the controller faithfully tracks the perceived center. Assume the car drifts laterally toward the wrong center at </a:t>
            </a:r>
            <a:r>
              <a:rPr sz="2200" b="1">
                <a:solidFill>
                  <a:srgbClr val="2A40E2"/>
                </a:solidFill>
              </a:rPr>
              <a:t>0.3 m/s</a:t>
            </a:r>
            <a:r>
              <a:rPr sz="2200"/>
              <a:t>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What is the lateral margin before a wheel crosses the lane boundary?</a:t>
            </a:r>
          </a:p>
          <a:p>
            <a:pPr marL="0" indent="0">
              <a:buNone/>
            </a:pPr>
            <a:r>
              <a:rPr sz="2200"/>
              <a:t>(b) After how many seconds does the car cross the boundary, and how far has it travelled?</a:t>
            </a:r>
          </a:p>
          <a:p>
            <a:pPr marL="0" indent="0">
              <a:buNone/>
            </a:pPr>
            <a:r>
              <a:rPr sz="2200"/>
              <a:t>(c) Does the car leave the lane for b = 1.4 m? For b = 0.5 m? (The car ends up offset by b.)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Lane-centering toy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200"/>
              <a:t>(a) Margin = 1.8 − 0.95 = </a:t>
            </a:r>
            <a:r>
              <a:rPr sz="2200" b="1">
                <a:solidFill>
                  <a:srgbClr val="2A40E2"/>
                </a:solidFill>
              </a:rPr>
              <a:t>0.85 m</a:t>
            </a:r>
            <a:r>
              <a:rPr sz="2200"/>
              <a:t>.</a:t>
            </a:r>
          </a:p>
          <a:p>
            <a:r>
              <a:rPr sz="2200"/>
              <a:t>(b) t = 0.85 / 0.3 ≈ </a:t>
            </a:r>
            <a:r>
              <a:rPr sz="2200" b="1">
                <a:solidFill>
                  <a:srgbClr val="2A40E2"/>
                </a:solidFill>
              </a:rPr>
              <a:t>2.8 s</a:t>
            </a:r>
            <a:r>
              <a:rPr sz="2200"/>
              <a:t>; distance = 15 × 2.83 ≈ </a:t>
            </a:r>
            <a:r>
              <a:rPr sz="2200" b="1">
                <a:solidFill>
                  <a:srgbClr val="2A40E2"/>
                </a:solidFill>
              </a:rPr>
              <a:t>42.5 m</a:t>
            </a:r>
            <a:r>
              <a:rPr sz="2200"/>
              <a:t>.</a:t>
            </a:r>
          </a:p>
          <a:p>
            <a:r>
              <a:rPr sz="2200"/>
              <a:t>(c) b = 1.4 m &gt; 0.85 m: </a:t>
            </a:r>
            <a:r>
              <a:rPr sz="2200" b="1">
                <a:solidFill>
                  <a:srgbClr val="2A40E2"/>
                </a:solidFill>
              </a:rPr>
              <a:t>leaves the lane</a:t>
            </a:r>
            <a:r>
              <a:rPr sz="2200"/>
              <a:t>. b = 0.5 m &lt; 0.85 m: </a:t>
            </a:r>
            <a:r>
              <a:rPr sz="2200" b="1">
                <a:solidFill>
                  <a:srgbClr val="2A40E2"/>
                </a:solidFill>
              </a:rPr>
              <a:t>stays</a:t>
            </a:r>
            <a:r>
              <a:rPr sz="2200"/>
              <a:t> inside (margin only 0.35 m left).</a:t>
            </a:r>
          </a:p>
          <a:p>
            <a:r>
              <a:rPr sz="2200"/>
              <a:t>The attack objective must be defined on the </a:t>
            </a:r>
            <a:r>
              <a:rPr sz="2200" b="1">
                <a:solidFill>
                  <a:srgbClr val="2A40E2"/>
                </a:solidFill>
              </a:rPr>
              <a:t>control error</a:t>
            </a:r>
            <a:r>
              <a:rPr sz="2200"/>
              <a:t> (does the car cross the line?), and evaluated with a vehicle model in the loop, not on the lane-detection error alone.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