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Metadata/LabelInfo.xml" ContentType="application/vnd.ms-office.classificationlabel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Relationship Id="rId4" Type="http://schemas.openxmlformats.org/officeDocument/2006/relationships/custom-properties" Target="docProps/custom.xml"/><Relationship Id="rId5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256" r:id="rId10"/>
    <p:sldId id="257" r:id="rId11"/>
    <p:sldId id="258" r:id="rId12"/>
    <p:sldId id="259" r:id="rId13"/>
    <p:sldId id="260" r:id="rId14"/>
    <p:sldId id="261" r:id="rId15"/>
    <p:sldId id="262" r:id="rId16"/>
    <p:sldId id="263" r:id="rId17"/>
    <p:sldId id="264" r:id="rId18"/>
  </p:sldIdLst>
  <p:sldSz cx="12192000" cy="6858000"/>
  <p:notesSz cx="9601200" cy="7315200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/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FFAA"/>
    <a:srgbClr val="FF0000"/>
    <a:srgbClr val="2A40E2"/>
    <a:srgbClr val="BCFFBC"/>
    <a:srgbClr val="F430AB"/>
    <a:srgbClr val="A18623"/>
    <a:srgbClr val="9E7800"/>
    <a:srgbClr val="C49500"/>
    <a:srgbClr val="E6E703"/>
    <a:srgbClr val="72AA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5F134B6-D37D-4D2B-9A35-B8F225AC66B4}" v="3" dt="2025-10-17T01:22:21.469"/>
  </p1510:revLst>
</p1510:revInfo>
</file>

<file path=ppt/tableStyles.xml><?xml version="1.0" encoding="utf-8"?>
<a:tblStyleLst xmlns:a="http://schemas.openxmlformats.org/drawingml/2006/main" def="{5C22544A-7EE6-4342-B048-85BDC9FD1C3A}"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391" autoAdjust="0"/>
    <p:restoredTop sz="82745" autoAdjust="0"/>
  </p:normalViewPr>
  <p:slideViewPr>
    <p:cSldViewPr>
      <p:cViewPr varScale="1">
        <p:scale>
          <a:sx n="68" d="100"/>
          <a:sy n="68" d="100"/>
        </p:scale>
        <p:origin x="437" y="6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4805"/>
    </p:cViewPr>
  </p:sorter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10" Type="http://schemas.openxmlformats.org/officeDocument/2006/relationships/slide" Target="slides/slide1.xml"/><Relationship Id="rId11" Type="http://schemas.openxmlformats.org/officeDocument/2006/relationships/slide" Target="slides/slide2.xml"/><Relationship Id="rId12" Type="http://schemas.openxmlformats.org/officeDocument/2006/relationships/slide" Target="slides/slide3.xml"/><Relationship Id="rId13" Type="http://schemas.openxmlformats.org/officeDocument/2006/relationships/slide" Target="slides/slide4.xml"/><Relationship Id="rId14" Type="http://schemas.openxmlformats.org/officeDocument/2006/relationships/slide" Target="slides/slide5.xml"/><Relationship Id="rId15" Type="http://schemas.openxmlformats.org/officeDocument/2006/relationships/slide" Target="slides/slide6.xml"/><Relationship Id="rId16" Type="http://schemas.openxmlformats.org/officeDocument/2006/relationships/slide" Target="slides/slide7.xml"/><Relationship Id="rId17" Type="http://schemas.openxmlformats.org/officeDocument/2006/relationships/slide" Target="slides/slide8.xml"/><Relationship Id="rId18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25" Type="http://schemas.openxmlformats.org/officeDocument/2006/relationships/handoutMaster" Target="handoutMasters/handoutMaster1.xml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Relationship Id="rId30" Type="http://schemas.microsoft.com/office/2016/11/relationships/changesInfo" Target="changesInfos/changesInfo1.xml"/><Relationship Id="rId31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Zonghua Gu" userId="9a7e1853e1951ef5" providerId="LiveId" clId="{CF1FAA12-072C-4ED5-BA76-0FFFAEFDB88A}"/>
    <pc:docChg chg="custSel modSld">
      <pc:chgData name="Zonghua Gu" userId="9a7e1853e1951ef5" providerId="LiveId" clId="{CF1FAA12-072C-4ED5-BA76-0FFFAEFDB88A}" dt="2025-10-17T01:22:23.049" v="46" actId="20577"/>
      <pc:docMkLst>
        <pc:docMk/>
      </pc:docMkLst>
      <pc:sldChg chg="modSp mod">
        <pc:chgData name="Zonghua Gu" userId="9a7e1853e1951ef5" providerId="LiveId" clId="{CF1FAA12-072C-4ED5-BA76-0FFFAEFDB88A}" dt="2025-09-26T00:33:07.077" v="1" actId="20577"/>
        <pc:sldMkLst>
          <pc:docMk/>
          <pc:sldMk cId="3198402123" sldId="381"/>
        </pc:sldMkLst>
        <pc:spChg chg="mod">
          <ac:chgData name="Zonghua Gu" userId="9a7e1853e1951ef5" providerId="LiveId" clId="{CF1FAA12-072C-4ED5-BA76-0FFFAEFDB88A}" dt="2025-09-26T00:33:07.077" v="1" actId="20577"/>
          <ac:spMkLst>
            <pc:docMk/>
            <pc:sldMk cId="3198402123" sldId="381"/>
            <ac:spMk id="22" creationId="{E6AF71B3-F5D1-B2DE-B835-5C8208F44553}"/>
          </ac:spMkLst>
        </pc:spChg>
      </pc:sldChg>
      <pc:sldChg chg="modSp mod">
        <pc:chgData name="Zonghua Gu" userId="9a7e1853e1951ef5" providerId="LiveId" clId="{CF1FAA12-072C-4ED5-BA76-0FFFAEFDB88A}" dt="2025-10-17T01:20:09.875" v="29" actId="20577"/>
        <pc:sldMkLst>
          <pc:docMk/>
          <pc:sldMk cId="3823801097" sldId="420"/>
        </pc:sldMkLst>
        <pc:spChg chg="mod">
          <ac:chgData name="Zonghua Gu" userId="9a7e1853e1951ef5" providerId="LiveId" clId="{CF1FAA12-072C-4ED5-BA76-0FFFAEFDB88A}" dt="2025-10-17T01:20:09.875" v="29" actId="20577"/>
          <ac:spMkLst>
            <pc:docMk/>
            <pc:sldMk cId="3823801097" sldId="420"/>
            <ac:spMk id="7" creationId="{8BDE5981-C58E-1D2C-A988-FFF28496CD9B}"/>
          </ac:spMkLst>
        </pc:spChg>
      </pc:sldChg>
      <pc:sldChg chg="modSp mod">
        <pc:chgData name="Zonghua Gu" userId="9a7e1853e1951ef5" providerId="LiveId" clId="{CF1FAA12-072C-4ED5-BA76-0FFFAEFDB88A}" dt="2025-10-17T01:21:42.124" v="41" actId="20577"/>
        <pc:sldMkLst>
          <pc:docMk/>
          <pc:sldMk cId="937329881" sldId="1384"/>
        </pc:sldMkLst>
        <pc:spChg chg="mod">
          <ac:chgData name="Zonghua Gu" userId="9a7e1853e1951ef5" providerId="LiveId" clId="{CF1FAA12-072C-4ED5-BA76-0FFFAEFDB88A}" dt="2025-10-17T01:21:42.124" v="41" actId="20577"/>
          <ac:spMkLst>
            <pc:docMk/>
            <pc:sldMk cId="937329881" sldId="1384"/>
            <ac:spMk id="3" creationId="{C96CE106-EFF2-89A6-A94C-94BA0CA70C60}"/>
          </ac:spMkLst>
        </pc:spChg>
      </pc:sldChg>
      <pc:sldChg chg="modSp mod">
        <pc:chgData name="Zonghua Gu" userId="9a7e1853e1951ef5" providerId="LiveId" clId="{CF1FAA12-072C-4ED5-BA76-0FFFAEFDB88A}" dt="2025-10-17T01:22:04.667" v="43" actId="20577"/>
        <pc:sldMkLst>
          <pc:docMk/>
          <pc:sldMk cId="210011671" sldId="1386"/>
        </pc:sldMkLst>
        <pc:spChg chg="mod">
          <ac:chgData name="Zonghua Gu" userId="9a7e1853e1951ef5" providerId="LiveId" clId="{CF1FAA12-072C-4ED5-BA76-0FFFAEFDB88A}" dt="2025-10-17T01:22:04.667" v="43" actId="20577"/>
          <ac:spMkLst>
            <pc:docMk/>
            <pc:sldMk cId="210011671" sldId="1386"/>
            <ac:spMk id="3" creationId="{2C890D62-C0BE-DA6D-366C-8F725FB1BCE9}"/>
          </ac:spMkLst>
        </pc:spChg>
      </pc:sldChg>
      <pc:sldChg chg="modSp mod">
        <pc:chgData name="Zonghua Gu" userId="9a7e1853e1951ef5" providerId="LiveId" clId="{CF1FAA12-072C-4ED5-BA76-0FFFAEFDB88A}" dt="2025-10-17T01:22:23.049" v="46" actId="20577"/>
        <pc:sldMkLst>
          <pc:docMk/>
          <pc:sldMk cId="2996913365" sldId="1388"/>
        </pc:sldMkLst>
        <pc:spChg chg="mod">
          <ac:chgData name="Zonghua Gu" userId="9a7e1853e1951ef5" providerId="LiveId" clId="{CF1FAA12-072C-4ED5-BA76-0FFFAEFDB88A}" dt="2025-10-17T01:22:23.049" v="46" actId="20577"/>
          <ac:spMkLst>
            <pc:docMk/>
            <pc:sldMk cId="2996913365" sldId="1388"/>
            <ac:spMk id="3" creationId="{E9304C07-65AC-81BF-04CE-B8BAC4C0342A}"/>
          </ac:spMkLst>
        </pc:spChg>
      </pc:sldChg>
    </pc:docChg>
  </pc:docChgLst>
</pc:chgInfo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4387622" y="6956427"/>
            <a:ext cx="827553" cy="274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268" tIns="46975" rIns="92268" bIns="46975">
            <a:spAutoFit/>
          </a:bodyPr>
          <a:lstStyle/>
          <a:p>
            <a:pPr algn="ctr" defTabSz="917113">
              <a:lnSpc>
                <a:spcPct val="90000"/>
              </a:lnSpc>
            </a:pPr>
            <a:r>
              <a:rPr lang="en-US" sz="1300" b="0">
                <a:latin typeface="Gill Sans Light" charset="0"/>
                <a:cs typeface="Gill Sans Light" charset="0"/>
              </a:rPr>
              <a:t>Page </a:t>
            </a:r>
            <a:fld id="{073744B8-EF17-EB47-B355-93F8159194C2}" type="slidenum">
              <a:rPr lang="en-US" sz="1300" b="0">
                <a:latin typeface="Gill Sans Light" charset="0"/>
                <a:cs typeface="Gill Sans Light" charset="0"/>
              </a:rPr>
              <a:pPr algn="ctr" defTabSz="917113">
                <a:lnSpc>
                  <a:spcPct val="90000"/>
                </a:lnSpc>
              </a:pPr>
              <a:t>‹#›</a:t>
            </a:fld>
            <a:endParaRPr lang="en-US" sz="1300" b="0">
              <a:latin typeface="Gill Sans Light" charset="0"/>
              <a:cs typeface="Gill Sans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74449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4373194" y="6956427"/>
            <a:ext cx="856407" cy="274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268" tIns="46975" rIns="92268" bIns="46975">
            <a:spAutoFit/>
          </a:bodyPr>
          <a:lstStyle/>
          <a:p>
            <a:pPr algn="ctr" defTabSz="917113">
              <a:lnSpc>
                <a:spcPct val="90000"/>
              </a:lnSpc>
            </a:pPr>
            <a:r>
              <a:rPr lang="en-US" sz="1300" b="0"/>
              <a:t>Page </a:t>
            </a:r>
            <a:fld id="{6D259941-7246-4245-A40C-55C6F952DF9E}" type="slidenum">
              <a:rPr lang="en-US" sz="1300" b="0"/>
              <a:pPr algn="ctr" defTabSz="917113">
                <a:lnSpc>
                  <a:spcPct val="90000"/>
                </a:lnSpc>
              </a:pPr>
              <a:t>‹#›</a:t>
            </a:fld>
            <a:endParaRPr lang="en-US" sz="1300" b="0"/>
          </a:p>
        </p:txBody>
      </p:sp>
      <p:sp>
        <p:nvSpPr>
          <p:cNvPr id="65539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362200" y="547688"/>
            <a:ext cx="4876800" cy="274478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2052" name="Rectangle 4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281115" y="3475043"/>
            <a:ext cx="7038975" cy="3292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622" tIns="46975" rIns="95622" bIns="4697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Body Text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8510772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ＭＳ Ｐゴシック" charset="0"/>
        <a:cs typeface="ＭＳ Ｐゴシック" charset="0"/>
      </a:defRPr>
    </a:lvl1pPr>
    <a:lvl2pPr marL="4572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ＭＳ Ｐゴシック" charset="0"/>
        <a:cs typeface="+mn-cs"/>
      </a:defRPr>
    </a:lvl2pPr>
    <a:lvl3pPr marL="9144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ＭＳ Ｐゴシック" charset="0"/>
        <a:cs typeface="+mn-cs"/>
      </a:defRPr>
    </a:lvl3pPr>
    <a:lvl4pPr marL="13716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ＭＳ Ｐゴシック" charset="0"/>
        <a:cs typeface="+mn-cs"/>
      </a:defRPr>
    </a:lvl4pPr>
    <a:lvl5pPr marL="18288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>
            <a:lvl1pPr>
              <a:defRPr sz="3600"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12800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030069191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 i="0">
                <a:latin typeface="Gill Sans" charset="0"/>
                <a:ea typeface="Gill Sans" charset="0"/>
                <a:cs typeface="Gill Sans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800" b="0" i="0">
                <a:latin typeface="Gill Sans" panose="020B0502020104020203"/>
                <a:ea typeface="Gill Sans" panose="020B0502020104020203"/>
                <a:cs typeface="Gill Sans" panose="020B0502020104020203"/>
              </a:defRPr>
            </a:lvl1pPr>
            <a:lvl2pPr>
              <a:defRPr sz="2400" b="0" i="0">
                <a:latin typeface="Gill Sans" panose="020B0502020104020203"/>
                <a:ea typeface="Gill Sans" panose="020B0502020104020203"/>
                <a:cs typeface="Gill Sans" panose="020B0502020104020203"/>
              </a:defRPr>
            </a:lvl2pPr>
            <a:lvl3pPr>
              <a:defRPr sz="2400" b="0" i="0">
                <a:latin typeface="Gill Sans" panose="020B0502020104020203"/>
                <a:ea typeface="Gill Sans" panose="020B0502020104020203"/>
                <a:cs typeface="Gill Sans" panose="020B0502020104020203"/>
              </a:defRPr>
            </a:lvl3pPr>
            <a:lvl4pPr>
              <a:defRPr sz="2400" b="0" i="0">
                <a:latin typeface="Gill Sans" panose="020B0502020104020203"/>
                <a:ea typeface="Gill Sans" panose="020B0502020104020203"/>
                <a:cs typeface="Gill Sans" panose="020B0502020104020203"/>
              </a:defRPr>
            </a:lvl4pPr>
            <a:lvl5pPr>
              <a:defRPr sz="2400" b="0" i="0">
                <a:latin typeface="Gill Sans" panose="020B0502020104020203"/>
                <a:ea typeface="Gill Sans" panose="020B0502020104020203"/>
                <a:cs typeface="Gill Sans" panose="020B0502020104020203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92189684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5458815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2800" y="914400"/>
            <a:ext cx="5181600" cy="51054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914400"/>
            <a:ext cx="5181600" cy="51054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2368577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13048753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63878328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97646209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>
            <a:normAutofit/>
          </a:bodyPr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94631323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50095112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2211204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37600" y="152400"/>
            <a:ext cx="2641600" cy="5867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2800" y="152400"/>
            <a:ext cx="7721600" cy="5867400"/>
          </a:xfrm>
        </p:spPr>
        <p:txBody>
          <a:bodyPr vert="eaVer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29190270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50400" cy="533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812800" y="914400"/>
            <a:ext cx="5181600" cy="51054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914400"/>
            <a:ext cx="5181600" cy="51054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16928310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609600" y="533400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09600" y="1917701"/>
            <a:ext cx="5435600" cy="20748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248400" y="1917701"/>
            <a:ext cx="5435600" cy="20748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09600" y="4144963"/>
            <a:ext cx="5435600" cy="20748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48400" y="4144963"/>
            <a:ext cx="5435600" cy="20748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0"/>
          </p:nvPr>
        </p:nvSpPr>
        <p:spPr bwMode="auto">
          <a:xfrm>
            <a:off x="9042400" y="6364288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latin typeface="Arial" charset="0"/>
                <a:ea typeface="宋体" charset="-122"/>
              </a:defRPr>
            </a:lvl1pPr>
          </a:lstStyle>
          <a:p>
            <a:pPr>
              <a:defRPr/>
            </a:pPr>
            <a:fld id="{827A0A33-D1BC-4593-884F-3C34146062BE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  <p:sp>
        <p:nvSpPr>
          <p:cNvPr id="10" name="Rectangle 4"/>
          <p:cNvSpPr>
            <a:spLocks noGrp="1" noChangeArrowheads="1"/>
          </p:cNvSpPr>
          <p:nvPr>
            <p:ph type="dt" sz="half" idx="11"/>
          </p:nvPr>
        </p:nvSpPr>
        <p:spPr>
          <a:xfrm>
            <a:off x="609600" y="6364288"/>
            <a:ext cx="5852584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 © </a:t>
            </a:r>
            <a:r>
              <a:rPr lang="en-US" err="1"/>
              <a:t>Zonghua</a:t>
            </a:r>
            <a:r>
              <a:rPr lang="en-US"/>
              <a:t> </a:t>
            </a:r>
            <a:r>
              <a:rPr lang="en-US" err="1"/>
              <a:t>Gu</a:t>
            </a:r>
            <a:r>
              <a:rPr lang="en-US"/>
              <a:t>, CMPT 300, Fall 2011 </a:t>
            </a:r>
          </a:p>
        </p:txBody>
      </p:sp>
    </p:spTree>
    <p:extLst>
      <p:ext uri="{BB962C8B-B14F-4D97-AF65-F5344CB8AC3E}">
        <p14:creationId xmlns:p14="http://schemas.microsoft.com/office/powerpoint/2010/main" val="391295388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320800" y="152400"/>
            <a:ext cx="9550400" cy="5334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0478" tIns="44445" rIns="90478" bIns="4444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Slide Title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12800" y="914400"/>
            <a:ext cx="10566400" cy="51054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0478" tIns="44445" rIns="90478" bIns="444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Body Text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030" name="Line 6"/>
          <p:cNvSpPr>
            <a:spLocks noChangeShapeType="1"/>
          </p:cNvSpPr>
          <p:nvPr userDrawn="1"/>
        </p:nvSpPr>
        <p:spPr bwMode="auto">
          <a:xfrm>
            <a:off x="1320800" y="685800"/>
            <a:ext cx="9550400" cy="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defRPr/>
            </a:pPr>
            <a:endParaRPr lang="en-US">
              <a:ea typeface="Arial" charset="0"/>
              <a:cs typeface="Arial" charset="0"/>
            </a:endParaRPr>
          </a:p>
        </p:txBody>
      </p:sp>
      <p:sp>
        <p:nvSpPr>
          <p:cNvPr id="2" name="Plassholder for lysbildenummer 5">
            <a:extLst>
              <a:ext uri="{FF2B5EF4-FFF2-40B4-BE49-F238E27FC236}">
                <a16:creationId xmlns:a16="http://schemas.microsoft.com/office/drawing/2014/main" id="{C1122AA0-51BA-FB92-7E72-DEDEC17FA8AB}"/>
              </a:ext>
            </a:extLst>
          </p:cNvPr>
          <p:cNvSpPr txBox="1">
            <a:spLocks/>
          </p:cNvSpPr>
          <p:nvPr userDrawn="1"/>
        </p:nvSpPr>
        <p:spPr>
          <a:xfrm>
            <a:off x="11734800" y="6492875"/>
            <a:ext cx="456108" cy="365125"/>
          </a:xfrm>
          <a:prstGeom prst="rect">
            <a:avLst/>
          </a:prstGeom>
        </p:spPr>
        <p:txBody>
          <a:bodyPr/>
          <a:lstStyle>
            <a:defPPr>
              <a:defRPr lang="nb-NO"/>
            </a:defPPr>
            <a:lvl1pPr marL="0" algn="l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91853A39-49B3-554A-AE82-85611CEBD8E3}" type="slidenum">
              <a:rPr lang="nb-NO" sz="1400" b="0" i="0" smtClean="0">
                <a:solidFill>
                  <a:schemeClr val="tx1"/>
                </a:solidFill>
                <a:latin typeface="Arial"/>
                <a:cs typeface="Arial"/>
              </a:rPr>
              <a:pPr algn="ctr"/>
              <a:t>‹#›</a:t>
            </a:fld>
            <a:endParaRPr lang="nb-NO" sz="1400" b="0" i="0" dirty="0">
              <a:solidFill>
                <a:schemeClr val="tx1"/>
              </a:solidFill>
              <a:latin typeface="Arial"/>
              <a:cs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  <p:sldLayoutId id="2147483737" r:id="rId12"/>
    <p:sldLayoutId id="2147483739" r:id="rId13"/>
  </p:sldLayoutIdLst>
  <p:transition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2A40E2"/>
          </a:solidFill>
          <a:latin typeface="Gill Sans" charset="0"/>
          <a:ea typeface="ＭＳ Ｐゴシック" charset="0"/>
          <a:cs typeface="Gill Sans" charset="0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2A40E2"/>
          </a:solidFill>
          <a:latin typeface="Gill Sans" charset="0"/>
          <a:ea typeface="ＭＳ Ｐゴシック" charset="0"/>
          <a:cs typeface="Gill Sans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2A40E2"/>
          </a:solidFill>
          <a:latin typeface="Gill Sans" charset="0"/>
          <a:ea typeface="ＭＳ Ｐゴシック" charset="0"/>
          <a:cs typeface="Gill Sans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2A40E2"/>
          </a:solidFill>
          <a:latin typeface="Gill Sans" charset="0"/>
          <a:ea typeface="ＭＳ Ｐゴシック" charset="0"/>
          <a:cs typeface="Gill Sans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2A40E2"/>
          </a:solidFill>
          <a:latin typeface="Gill Sans" charset="0"/>
          <a:ea typeface="ＭＳ Ｐゴシック" charset="0"/>
          <a:cs typeface="Gill Sans" charset="0"/>
        </a:defRPr>
      </a:lvl5pPr>
      <a:lvl6pPr marL="4572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2A40E2"/>
          </a:solidFill>
          <a:latin typeface="Comic Sans MS" pitchFamily="66" charset="0"/>
        </a:defRPr>
      </a:lvl6pPr>
      <a:lvl7pPr marL="9144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2A40E2"/>
          </a:solidFill>
          <a:latin typeface="Comic Sans MS" pitchFamily="66" charset="0"/>
        </a:defRPr>
      </a:lvl7pPr>
      <a:lvl8pPr marL="13716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2A40E2"/>
          </a:solidFill>
          <a:latin typeface="Comic Sans MS" pitchFamily="66" charset="0"/>
        </a:defRPr>
      </a:lvl8pPr>
      <a:lvl9pPr marL="18288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2A40E2"/>
          </a:solidFill>
          <a:latin typeface="Comic Sans MS" pitchFamily="66" charset="0"/>
        </a:defRPr>
      </a:lvl9pPr>
    </p:titleStyle>
    <p:bodyStyle>
      <a:lvl1pPr marL="285750" indent="-2857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•"/>
        <a:defRPr sz="2400">
          <a:solidFill>
            <a:schemeClr val="tx1"/>
          </a:solidFill>
          <a:latin typeface="Gill Sans" charset="0"/>
          <a:ea typeface="ＭＳ Ｐゴシック" charset="0"/>
          <a:cs typeface="Gill Sans" charset="0"/>
        </a:defRPr>
      </a:lvl1pPr>
      <a:lvl2pPr marL="685800" indent="-22860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200">
          <a:solidFill>
            <a:schemeClr val="tx1"/>
          </a:solidFill>
          <a:latin typeface="Gill Sans" charset="0"/>
          <a:ea typeface="Gill Sans" charset="0"/>
          <a:cs typeface="Gill Sans" charset="0"/>
        </a:defRPr>
      </a:lvl2pPr>
      <a:lvl3pPr marL="1143000" indent="-22860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»"/>
        <a:defRPr sz="2000">
          <a:solidFill>
            <a:schemeClr val="tx1"/>
          </a:solidFill>
          <a:latin typeface="Gill Sans" charset="0"/>
          <a:ea typeface="Gill Sans" charset="0"/>
          <a:cs typeface="Gill Sans" charset="0"/>
        </a:defRPr>
      </a:lvl3pPr>
      <a:lvl4pPr marL="15430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Gill Sans" charset="0"/>
          <a:ea typeface="Gill Sans" charset="0"/>
          <a:cs typeface="Gill Sans" charset="0"/>
        </a:defRPr>
      </a:lvl4pPr>
      <a:lvl5pPr marL="20002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>
          <a:solidFill>
            <a:schemeClr val="tx1"/>
          </a:solidFill>
          <a:latin typeface="Gill Sans" charset="0"/>
          <a:ea typeface="Gill Sans" charset="0"/>
          <a:cs typeface="Gill Sans" charset="0"/>
        </a:defRPr>
      </a:lvl5pPr>
      <a:lvl6pPr marL="24574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 b="1">
          <a:solidFill>
            <a:schemeClr val="tx1"/>
          </a:solidFill>
          <a:latin typeface="+mn-lt"/>
        </a:defRPr>
      </a:lvl6pPr>
      <a:lvl7pPr marL="29146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 b="1">
          <a:solidFill>
            <a:schemeClr val="tx1"/>
          </a:solidFill>
          <a:latin typeface="+mn-lt"/>
        </a:defRPr>
      </a:lvl7pPr>
      <a:lvl8pPr marL="33718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 b="1">
          <a:solidFill>
            <a:schemeClr val="tx1"/>
          </a:solidFill>
          <a:latin typeface="+mn-lt"/>
        </a:defRPr>
      </a:lvl8pPr>
      <a:lvl9pPr marL="38290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 b="1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1295400"/>
            <a:ext cx="10439400" cy="2057400"/>
          </a:xfrm>
        </p:spPr>
        <p:txBody>
          <a:bodyPr/>
          <a:lstStyle/>
          <a:p>
            <a:r>
              <a:rPr sz="3000"/>
              <a:t>CSC 144V: Autonomous Vehicles</a:t>
            </a:r>
            <a:br>
              <a:rPr sz="3000"/>
            </a:br>
            <a:r>
              <a:rPr sz="3000"/>
              <a:t>Lecture 4.1</a:t>
            </a:r>
            <a:br>
              <a:rPr sz="3000"/>
            </a:br>
            <a:br>
              <a:rPr sz="3000"/>
            </a:br>
            <a:br>
              <a:rPr sz="3000"/>
            </a:br>
            <a:r>
              <a:rPr sz="3000"/>
              <a:t>Adversarial Attacks Exercises Solution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4191000"/>
            <a:ext cx="8001000" cy="1447800"/>
          </a:xfrm>
        </p:spPr>
        <p:txBody>
          <a:bodyPr/>
          <a:lstStyle/>
          <a:p>
            <a:pPr marL="285750" indent="-285750"/>
            <a:r>
              <a:t>Department of Computer Science, </a:t>
            </a:r>
          </a:p>
          <a:p>
            <a:pPr marL="285750" indent="-285750"/>
            <a:r>
              <a:t>Hofstra University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75800" cy="533400"/>
          </a:xfrm>
        </p:spPr>
        <p:txBody>
          <a:bodyPr/>
          <a:lstStyle/>
          <a:p>
            <a:r>
              <a:t>Exercise: FGSM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000" y="800000"/>
            <a:ext cx="5900000" cy="5500000"/>
          </a:xfrm>
        </p:spPr>
        <p:txBody>
          <a:bodyPr wrap="square"/>
          <a:lstStyle/>
          <a:p>
            <a:pPr marL="0" indent="0">
              <a:buNone/>
            </a:pPr>
            <a:r>
              <a:rPr sz="2000"/>
              <a:t>A toy “image” has 3 pixels, x = (0.5, 0.2, 0.8), with valid pixel values in [0, 1]. The attacker uses an ℓ∞ bound </a:t>
            </a:r>
            <a:r>
              <a:rPr sz="2000" b="1">
                <a:solidFill>
                  <a:srgbClr val="2A40E2"/>
                </a:solidFill>
              </a:rPr>
              <a:t>ε = 0.1</a:t>
            </a:r>
            <a:r>
              <a:rPr sz="2000"/>
              <a:t>. At δ = 0 the gradient of the loss with respect to the input is </a:t>
            </a:r>
            <a:r>
              <a:rPr sz="2000" b="1">
                <a:solidFill>
                  <a:srgbClr val="2A40E2"/>
                </a:solidFill>
              </a:rPr>
              <a:t>∇δ Loss = (2.0, −0.5, 0.0)</a:t>
            </a:r>
            <a:r>
              <a:rPr sz="2000"/>
              <a:t>.</a:t>
            </a:r>
          </a:p>
          <a:p>
            <a:pPr marL="0" indent="0">
              <a:buNone/>
            </a:pPr>
            <a:r>
              <a:rPr sz="800"/>
              <a:t> </a:t>
            </a:r>
          </a:p>
          <a:p>
            <a:pPr marL="0" indent="0">
              <a:buNone/>
            </a:pPr>
            <a:r>
              <a:rPr sz="2000" b="1">
                <a:solidFill>
                  <a:srgbClr val="2A40E2"/>
                </a:solidFill>
              </a:rPr>
              <a:t>FGSM.</a:t>
            </a:r>
          </a:p>
          <a:p>
            <a:pPr marL="0" indent="0">
              <a:buNone/>
            </a:pPr>
            <a:r>
              <a:rPr sz="2000"/>
              <a:t>(i) Compute δ and the adversarial input x + δ.</a:t>
            </a:r>
          </a:p>
          <a:p>
            <a:pPr marL="0" indent="0">
              <a:buNone/>
            </a:pPr>
            <a:r>
              <a:rPr sz="2000"/>
              <a:t>(ii) Compute the ℓ₁, ℓ₂ and ℓ∞ norms of δ.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350000" y="1000000"/>
          <a:ext cx="5200000" cy="3360000"/>
        </p:xfrm>
        <a:graphic>
          <a:graphicData uri="http://schemas.openxmlformats.org/drawingml/2006/table">
            <a:tbl>
              <a:tblPr firstRow="1" bandRow="0">
                <a:tableStyleId>{5940675A-B579-460E-94D1-54222C63F5DA}</a:tableStyleId>
              </a:tblPr>
              <a:tblGrid>
                <a:gridCol w="1450000"/>
                <a:gridCol w="1250000"/>
                <a:gridCol w="1250000"/>
                <a:gridCol w="1250000"/>
              </a:tblGrid>
              <a:tr h="560000">
                <a:tc>
                  <a:txBody>
                    <a:bodyPr wrap="square"/>
                    <a:lstStyle/>
                    <a:p>
                      <a:pPr algn="ctr"/>
                      <a:endParaRPr sz="1800"/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1"/>
                        <a:t>pixel 1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1"/>
                        <a:t>pixel 2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1"/>
                        <a:t>pixel 3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</a:tr>
              <a:tr h="560000">
                <a:tc>
                  <a:txBody>
                    <a:bodyPr wrap="square"/>
                    <a:lstStyle/>
                    <a:p>
                      <a:pPr algn="ctr"/>
                      <a:r>
                        <a:rPr sz="1800" b="1"/>
                        <a:t>x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/>
                        <a:t>0.5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/>
                        <a:t>0.2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/>
                        <a:t>0.8</a:t>
                      </a:r>
                    </a:p>
                  </a:txBody>
                  <a:tcPr marL="60000" marR="60000" marT="25000" marB="25000" anchor="ctr"/>
                </a:tc>
              </a:tr>
              <a:tr h="560000">
                <a:tc>
                  <a:txBody>
                    <a:bodyPr wrap="square"/>
                    <a:lstStyle/>
                    <a:p>
                      <a:pPr algn="ctr"/>
                      <a:r>
                        <a:rPr sz="1800" b="1"/>
                        <a:t>∇δ Loss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/>
                        <a:t>2.0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/>
                        <a:t>−0.5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/>
                        <a:t>0.0</a:t>
                      </a:r>
                    </a:p>
                  </a:txBody>
                  <a:tcPr marL="60000" marR="60000" marT="25000" marB="25000" anchor="ctr"/>
                </a:tc>
              </a:tr>
              <a:tr h="560000">
                <a:tc>
                  <a:txBody>
                    <a:bodyPr wrap="square"/>
                    <a:lstStyle/>
                    <a:p>
                      <a:pPr algn="ctr"/>
                      <a:r>
                        <a:rPr sz="1800" b="1"/>
                        <a:t>sign(∇)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endParaRPr sz="18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8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800"/>
                    </a:p>
                  </a:txBody>
                  <a:tcPr marL="60000" marR="60000" marT="25000" marB="25000" anchor="ctr"/>
                </a:tc>
              </a:tr>
              <a:tr h="560000">
                <a:tc>
                  <a:txBody>
                    <a:bodyPr wrap="square"/>
                    <a:lstStyle/>
                    <a:p>
                      <a:pPr algn="ctr"/>
                      <a:r>
                        <a:rPr sz="1800" b="1"/>
                        <a:t>δ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endParaRPr sz="18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8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800"/>
                    </a:p>
                  </a:txBody>
                  <a:tcPr marL="60000" marR="60000" marT="25000" marB="25000" anchor="ctr"/>
                </a:tc>
              </a:tr>
              <a:tr h="560000">
                <a:tc>
                  <a:txBody>
                    <a:bodyPr wrap="square"/>
                    <a:lstStyle/>
                    <a:p>
                      <a:pPr algn="ctr"/>
                      <a:r>
                        <a:rPr sz="1800" b="1"/>
                        <a:t>x + δ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endParaRPr sz="18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8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800"/>
                    </a:p>
                  </a:txBody>
                  <a:tcPr marL="60000" marR="60000" marT="25000" marB="25000" anchor="ctr"/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900000" y="4750000"/>
          <a:ext cx="4500000" cy="1120000"/>
        </p:xfrm>
        <a:graphic>
          <a:graphicData uri="http://schemas.openxmlformats.org/drawingml/2006/table">
            <a:tbl>
              <a:tblPr firstRow="1" bandRow="0">
                <a:tableStyleId>{5940675A-B579-460E-94D1-54222C63F5DA}</a:tableStyleId>
              </a:tblPr>
              <a:tblGrid>
                <a:gridCol w="1500000"/>
                <a:gridCol w="1500000"/>
                <a:gridCol w="1500000"/>
              </a:tblGrid>
              <a:tr h="560000">
                <a:tc>
                  <a:txBody>
                    <a:bodyPr wrap="square"/>
                    <a:lstStyle/>
                    <a:p>
                      <a:pPr algn="ctr"/>
                      <a:r>
                        <a:rPr sz="1800" b="1"/>
                        <a:t>ℓ₁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1"/>
                        <a:t>ℓ₂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1"/>
                        <a:t>ℓ∞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</a:tr>
              <a:tr h="560000">
                <a:tc>
                  <a:txBody>
                    <a:bodyPr wrap="square"/>
                    <a:lstStyle/>
                    <a:p>
                      <a:pPr algn="ctr"/>
                      <a:endParaRPr sz="18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8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800"/>
                    </a:p>
                  </a:txBody>
                  <a:tcPr marL="60000" marR="60000" marT="25000" marB="250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75800" cy="533400"/>
          </a:xfrm>
        </p:spPr>
        <p:txBody>
          <a:bodyPr/>
          <a:lstStyle/>
          <a:p>
            <a:r>
              <a:t>Exercise Solution: FGSM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000" y="800000"/>
            <a:ext cx="5900000" cy="5500000"/>
          </a:xfrm>
        </p:spPr>
        <p:txBody>
          <a:bodyPr wrap="square"/>
          <a:lstStyle/>
          <a:p>
            <a:r>
              <a:rPr sz="2400"/>
              <a:t>sign(∇) = (+1, −1, 0); sign(0) = 0.</a:t>
            </a:r>
          </a:p>
          <a:p>
            <a:r>
              <a:rPr sz="2400"/>
              <a:t>δ = ε · sign(∇) = </a:t>
            </a:r>
            <a:r>
              <a:rPr sz="2400" b="1">
                <a:solidFill>
                  <a:srgbClr val="2A40E2"/>
                </a:solidFill>
              </a:rPr>
              <a:t>(0.1, −0.1, 0)</a:t>
            </a:r>
            <a:r>
              <a:rPr sz="2400"/>
              <a:t>.</a:t>
            </a:r>
          </a:p>
          <a:p>
            <a:r>
              <a:rPr sz="2400"/>
              <a:t>x + δ = </a:t>
            </a:r>
            <a:r>
              <a:rPr sz="2400" b="1">
                <a:solidFill>
                  <a:srgbClr val="2A40E2"/>
                </a:solidFill>
              </a:rPr>
              <a:t>(0.6, 0.1, 0.8)</a:t>
            </a:r>
            <a:r>
              <a:rPr sz="2400"/>
              <a:t>, all within [0, 1].</a:t>
            </a:r>
          </a:p>
          <a:p>
            <a:r>
              <a:rPr sz="2400"/>
              <a:t>ℓ₁ = 0.1 + 0.1 + 0 = </a:t>
            </a:r>
            <a:r>
              <a:rPr sz="2400" b="1">
                <a:solidFill>
                  <a:srgbClr val="2A40E2"/>
                </a:solidFill>
              </a:rPr>
              <a:t>0.2</a:t>
            </a:r>
          </a:p>
          <a:p>
            <a:r>
              <a:rPr sz="2400"/>
              <a:t>ℓ₂ = √(0.01 + 0.01) = </a:t>
            </a:r>
            <a:r>
              <a:rPr sz="2400" b="1">
                <a:solidFill>
                  <a:srgbClr val="2A40E2"/>
                </a:solidFill>
              </a:rPr>
              <a:t>0.141</a:t>
            </a:r>
          </a:p>
          <a:p>
            <a:r>
              <a:rPr sz="2400"/>
              <a:t>ℓ∞ = max |δᵢ| = </a:t>
            </a:r>
            <a:r>
              <a:rPr sz="2400" b="1">
                <a:solidFill>
                  <a:srgbClr val="2A40E2"/>
                </a:solidFill>
              </a:rPr>
              <a:t>0.1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350000" y="1000000"/>
          <a:ext cx="5200000" cy="3360000"/>
        </p:xfrm>
        <a:graphic>
          <a:graphicData uri="http://schemas.openxmlformats.org/drawingml/2006/table">
            <a:tbl>
              <a:tblPr firstRow="1" bandRow="0">
                <a:tableStyleId>{5940675A-B579-460E-94D1-54222C63F5DA}</a:tableStyleId>
              </a:tblPr>
              <a:tblGrid>
                <a:gridCol w="1450000"/>
                <a:gridCol w="1250000"/>
                <a:gridCol w="1250000"/>
                <a:gridCol w="1250000"/>
              </a:tblGrid>
              <a:tr h="560000">
                <a:tc>
                  <a:txBody>
                    <a:bodyPr wrap="square"/>
                    <a:lstStyle/>
                    <a:p>
                      <a:pPr algn="ctr"/>
                      <a:endParaRPr sz="1800"/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1"/>
                        <a:t>pixel 1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1"/>
                        <a:t>pixel 2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1"/>
                        <a:t>pixel 3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</a:tr>
              <a:tr h="560000">
                <a:tc>
                  <a:txBody>
                    <a:bodyPr wrap="square"/>
                    <a:lstStyle/>
                    <a:p>
                      <a:pPr algn="ctr"/>
                      <a:r>
                        <a:rPr sz="1800" b="1"/>
                        <a:t>x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/>
                        <a:t>0.5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/>
                        <a:t>0.2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/>
                        <a:t>0.8</a:t>
                      </a:r>
                    </a:p>
                  </a:txBody>
                  <a:tcPr marL="60000" marR="60000" marT="25000" marB="25000" anchor="ctr"/>
                </a:tc>
              </a:tr>
              <a:tr h="560000">
                <a:tc>
                  <a:txBody>
                    <a:bodyPr wrap="square"/>
                    <a:lstStyle/>
                    <a:p>
                      <a:pPr algn="ctr"/>
                      <a:r>
                        <a:rPr sz="1800" b="1"/>
                        <a:t>∇δ Loss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/>
                        <a:t>2.0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/>
                        <a:t>−0.5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/>
                        <a:t>0.0</a:t>
                      </a:r>
                    </a:p>
                  </a:txBody>
                  <a:tcPr marL="60000" marR="60000" marT="25000" marB="25000" anchor="ctr"/>
                </a:tc>
              </a:tr>
              <a:tr h="560000">
                <a:tc>
                  <a:txBody>
                    <a:bodyPr wrap="square"/>
                    <a:lstStyle/>
                    <a:p>
                      <a:pPr algn="ctr"/>
                      <a:r>
                        <a:rPr sz="1800" b="1"/>
                        <a:t>sign(∇)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1">
                          <a:solidFill>
                            <a:srgbClr val="2A40E2"/>
                          </a:solidFill>
                        </a:rPr>
                        <a:t>+1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1">
                          <a:solidFill>
                            <a:srgbClr val="2A40E2"/>
                          </a:solidFill>
                        </a:rPr>
                        <a:t>−1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1">
                          <a:solidFill>
                            <a:srgbClr val="2A40E2"/>
                          </a:solidFill>
                        </a:rPr>
                        <a:t>0</a:t>
                      </a:r>
                    </a:p>
                  </a:txBody>
                  <a:tcPr marL="60000" marR="60000" marT="25000" marB="25000" anchor="ctr"/>
                </a:tc>
              </a:tr>
              <a:tr h="560000">
                <a:tc>
                  <a:txBody>
                    <a:bodyPr wrap="square"/>
                    <a:lstStyle/>
                    <a:p>
                      <a:pPr algn="ctr"/>
                      <a:r>
                        <a:rPr sz="1800" b="1"/>
                        <a:t>δ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1">
                          <a:solidFill>
                            <a:srgbClr val="2A40E2"/>
                          </a:solidFill>
                        </a:rPr>
                        <a:t>0.1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1">
                          <a:solidFill>
                            <a:srgbClr val="2A40E2"/>
                          </a:solidFill>
                        </a:rPr>
                        <a:t>−0.1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1">
                          <a:solidFill>
                            <a:srgbClr val="2A40E2"/>
                          </a:solidFill>
                        </a:rPr>
                        <a:t>0</a:t>
                      </a:r>
                    </a:p>
                  </a:txBody>
                  <a:tcPr marL="60000" marR="60000" marT="25000" marB="25000" anchor="ctr"/>
                </a:tc>
              </a:tr>
              <a:tr h="560000">
                <a:tc>
                  <a:txBody>
                    <a:bodyPr wrap="square"/>
                    <a:lstStyle/>
                    <a:p>
                      <a:pPr algn="ctr"/>
                      <a:r>
                        <a:rPr sz="1800" b="1"/>
                        <a:t>x + δ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1">
                          <a:solidFill>
                            <a:srgbClr val="2A40E2"/>
                          </a:solidFill>
                        </a:rPr>
                        <a:t>0.6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1">
                          <a:solidFill>
                            <a:srgbClr val="2A40E2"/>
                          </a:solidFill>
                        </a:rPr>
                        <a:t>0.1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1">
                          <a:solidFill>
                            <a:srgbClr val="2A40E2"/>
                          </a:solidFill>
                        </a:rPr>
                        <a:t>0.8</a:t>
                      </a:r>
                    </a:p>
                  </a:txBody>
                  <a:tcPr marL="60000" marR="60000" marT="25000" marB="25000" anchor="ctr"/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900000" y="4750000"/>
          <a:ext cx="4500000" cy="1120000"/>
        </p:xfrm>
        <a:graphic>
          <a:graphicData uri="http://schemas.openxmlformats.org/drawingml/2006/table">
            <a:tbl>
              <a:tblPr firstRow="1" bandRow="0">
                <a:tableStyleId>{5940675A-B579-460E-94D1-54222C63F5DA}</a:tableStyleId>
              </a:tblPr>
              <a:tblGrid>
                <a:gridCol w="1500000"/>
                <a:gridCol w="1500000"/>
                <a:gridCol w="1500000"/>
              </a:tblGrid>
              <a:tr h="560000">
                <a:tc>
                  <a:txBody>
                    <a:bodyPr wrap="square"/>
                    <a:lstStyle/>
                    <a:p>
                      <a:pPr algn="ctr"/>
                      <a:r>
                        <a:rPr sz="1800" b="1"/>
                        <a:t>ℓ₁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1"/>
                        <a:t>ℓ₂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1"/>
                        <a:t>ℓ∞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</a:tr>
              <a:tr h="560000">
                <a:tc>
                  <a:txBody>
                    <a:bodyPr wrap="square"/>
                    <a:lstStyle/>
                    <a:p>
                      <a:pPr algn="ctr"/>
                      <a:r>
                        <a:rPr sz="1800" b="1">
                          <a:solidFill>
                            <a:srgbClr val="2A40E2"/>
                          </a:solidFill>
                        </a:rPr>
                        <a:t>0.2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1">
                          <a:solidFill>
                            <a:srgbClr val="2A40E2"/>
                          </a:solidFill>
                        </a:rPr>
                        <a:t>0.141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1">
                          <a:solidFill>
                            <a:srgbClr val="2A40E2"/>
                          </a:solidFill>
                        </a:rPr>
                        <a:t>0.1</a:t>
                      </a:r>
                    </a:p>
                  </a:txBody>
                  <a:tcPr marL="60000" marR="60000" marT="25000" marB="250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75800" cy="533400"/>
          </a:xfrm>
        </p:spPr>
        <p:txBody>
          <a:bodyPr/>
          <a:lstStyle/>
          <a:p>
            <a:r>
              <a:t>Exercise: PGD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000" y="800000"/>
            <a:ext cx="11500000" cy="3000000"/>
          </a:xfrm>
        </p:spPr>
        <p:txBody>
          <a:bodyPr wrap="square"/>
          <a:lstStyle/>
          <a:p>
            <a:pPr marL="0" indent="0">
              <a:buNone/>
            </a:pPr>
            <a:r>
              <a:rPr sz="2200"/>
              <a:t>Use </a:t>
            </a:r>
            <a:r>
              <a:rPr sz="2200" b="1">
                <a:solidFill>
                  <a:srgbClr val="2A40E2"/>
                </a:solidFill>
              </a:rPr>
              <a:t>PGD</a:t>
            </a:r>
            <a:r>
              <a:rPr sz="2200"/>
              <a:t> with step size α = 0.04 and start from δ = 0 (same x, ε = 0.1 as before).</a:t>
            </a:r>
          </a:p>
          <a:p>
            <a:r>
              <a:rPr sz="2200"/>
              <a:t>In each iteration take δ ← δ + α · sign(gradient).</a:t>
            </a:r>
          </a:p>
          <a:p>
            <a:r>
              <a:rPr sz="2200"/>
              <a:t>Then </a:t>
            </a:r>
            <a:r>
              <a:rPr sz="2200" b="1">
                <a:solidFill>
                  <a:srgbClr val="2A40E2"/>
                </a:solidFill>
              </a:rPr>
              <a:t>project</a:t>
            </a:r>
            <a:r>
              <a:rPr sz="2200"/>
              <a:t> δ back into the ε-ball: clip every coordinate to [−ε, ε].</a:t>
            </a:r>
          </a:p>
          <a:p>
            <a:r>
              <a:rPr sz="2200"/>
              <a:t>The gradient signs in the 3 iterations are (+, −, +), (+, −, +) and (+, −, −).</a:t>
            </a:r>
          </a:p>
          <a:p>
            <a:pPr marL="0" indent="0">
              <a:buNone/>
            </a:pPr>
            <a:r>
              <a:rPr sz="2200"/>
              <a:t>Fill in the table.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000000" y="3700000"/>
          <a:ext cx="10400000" cy="2480000"/>
        </p:xfrm>
        <a:graphic>
          <a:graphicData uri="http://schemas.openxmlformats.org/drawingml/2006/table">
            <a:tbl>
              <a:tblPr firstRow="1" bandRow="0">
                <a:tableStyleId>{5940675A-B579-460E-94D1-54222C63F5DA}</a:tableStyleId>
              </a:tblPr>
              <a:tblGrid>
                <a:gridCol w="1500000"/>
                <a:gridCol w="2300000"/>
                <a:gridCol w="3300000"/>
                <a:gridCol w="3300000"/>
              </a:tblGrid>
              <a:tr h="620000">
                <a:tc>
                  <a:txBody>
                    <a:bodyPr wrap="square"/>
                    <a:lstStyle/>
                    <a:p>
                      <a:pPr algn="ctr"/>
                      <a:r>
                        <a:rPr sz="2000" b="1"/>
                        <a:t>Iteration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1"/>
                        <a:t>sign(gradient)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1"/>
                        <a:t>δ before projection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1"/>
                        <a:t>δ after projection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</a:tr>
              <a:tr h="620000">
                <a:tc>
                  <a:txBody>
                    <a:bodyPr wrap="square"/>
                    <a:lstStyle/>
                    <a:p>
                      <a:pPr algn="ctr"/>
                      <a:r>
                        <a:rPr sz="2000"/>
                        <a:t>1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/>
                        <a:t>(+, −, +)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20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2000"/>
                    </a:p>
                  </a:txBody>
                  <a:tcPr marL="60000" marR="60000" marT="25000" marB="25000" anchor="ctr"/>
                </a:tc>
              </a:tr>
              <a:tr h="620000">
                <a:tc>
                  <a:txBody>
                    <a:bodyPr wrap="square"/>
                    <a:lstStyle/>
                    <a:p>
                      <a:pPr algn="ctr"/>
                      <a:r>
                        <a:rPr sz="2000"/>
                        <a:t>2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/>
                        <a:t>(+, −, +)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20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2000"/>
                    </a:p>
                  </a:txBody>
                  <a:tcPr marL="60000" marR="60000" marT="25000" marB="25000" anchor="ctr"/>
                </a:tc>
              </a:tr>
              <a:tr h="620000">
                <a:tc>
                  <a:txBody>
                    <a:bodyPr wrap="square"/>
                    <a:lstStyle/>
                    <a:p>
                      <a:pPr algn="ctr"/>
                      <a:r>
                        <a:rPr sz="2000"/>
                        <a:t>3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/>
                        <a:t>(+, −, −)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20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2000"/>
                    </a:p>
                  </a:txBody>
                  <a:tcPr marL="60000" marR="60000" marT="25000" marB="250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75800" cy="533400"/>
          </a:xfrm>
        </p:spPr>
        <p:txBody>
          <a:bodyPr/>
          <a:lstStyle/>
          <a:p>
            <a:r>
              <a:t>Exercise Solution: PGD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000" y="800000"/>
            <a:ext cx="11500000" cy="1800000"/>
          </a:xfrm>
        </p:spPr>
        <p:txBody>
          <a:bodyPr wrap="square"/>
          <a:lstStyle/>
          <a:p>
            <a:r>
              <a:rPr sz="2200"/>
              <a:t>Iteration 3 needs the projection: 0.12 → 0.10 and −0.12 → −0.10.</a:t>
            </a:r>
          </a:p>
          <a:p>
            <a:r>
              <a:rPr sz="2200"/>
              <a:t>Unlike FGSM, PGD’s final δ need not reach a corner of the ε-ball (third pixel stays at 0.04); final x + δ = (0.6, 0.1, 0.84) is still in [0, 1].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000000" y="2900000"/>
          <a:ext cx="10400000" cy="2800000"/>
        </p:xfrm>
        <a:graphic>
          <a:graphicData uri="http://schemas.openxmlformats.org/drawingml/2006/table">
            <a:tbl>
              <a:tblPr firstRow="1" bandRow="0">
                <a:tableStyleId>{5940675A-B579-460E-94D1-54222C63F5DA}</a:tableStyleId>
              </a:tblPr>
              <a:tblGrid>
                <a:gridCol w="1500000"/>
                <a:gridCol w="2300000"/>
                <a:gridCol w="3300000"/>
                <a:gridCol w="3300000"/>
              </a:tblGrid>
              <a:tr h="700000">
                <a:tc>
                  <a:txBody>
                    <a:bodyPr wrap="square"/>
                    <a:lstStyle/>
                    <a:p>
                      <a:pPr algn="ctr"/>
                      <a:r>
                        <a:rPr sz="2000" b="1"/>
                        <a:t>Iteration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1"/>
                        <a:t>sign(gradient)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1"/>
                        <a:t>δ before projection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1"/>
                        <a:t>δ after projection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</a:tr>
              <a:tr h="700000">
                <a:tc>
                  <a:txBody>
                    <a:bodyPr wrap="square"/>
                    <a:lstStyle/>
                    <a:p>
                      <a:pPr algn="ctr"/>
                      <a:r>
                        <a:rPr sz="2000"/>
                        <a:t>1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/>
                        <a:t>(+, −, +)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1">
                          <a:solidFill>
                            <a:srgbClr val="2A40E2"/>
                          </a:solidFill>
                        </a:rPr>
                        <a:t>(0.04, −0.04, 0.04)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1">
                          <a:solidFill>
                            <a:srgbClr val="2A40E2"/>
                          </a:solidFill>
                        </a:rPr>
                        <a:t>(0.04, −0.04, 0.04)</a:t>
                      </a:r>
                    </a:p>
                  </a:txBody>
                  <a:tcPr marL="60000" marR="60000" marT="25000" marB="25000" anchor="ctr"/>
                </a:tc>
              </a:tr>
              <a:tr h="700000">
                <a:tc>
                  <a:txBody>
                    <a:bodyPr wrap="square"/>
                    <a:lstStyle/>
                    <a:p>
                      <a:pPr algn="ctr"/>
                      <a:r>
                        <a:rPr sz="2000"/>
                        <a:t>2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/>
                        <a:t>(+, −, +)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1">
                          <a:solidFill>
                            <a:srgbClr val="2A40E2"/>
                          </a:solidFill>
                        </a:rPr>
                        <a:t>(0.08, −0.08, 0.08)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1">
                          <a:solidFill>
                            <a:srgbClr val="2A40E2"/>
                          </a:solidFill>
                        </a:rPr>
                        <a:t>(0.08, −0.08, 0.08)</a:t>
                      </a:r>
                    </a:p>
                  </a:txBody>
                  <a:tcPr marL="60000" marR="60000" marT="25000" marB="25000" anchor="ctr"/>
                </a:tc>
              </a:tr>
              <a:tr h="700000">
                <a:tc>
                  <a:txBody>
                    <a:bodyPr wrap="square"/>
                    <a:lstStyle/>
                    <a:p>
                      <a:pPr algn="ctr"/>
                      <a:r>
                        <a:rPr sz="2000"/>
                        <a:t>3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/>
                        <a:t>(+, −, −)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1">
                          <a:solidFill>
                            <a:srgbClr val="2A40E2"/>
                          </a:solidFill>
                        </a:rPr>
                        <a:t>(0.12, −0.12, 0.04)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1">
                          <a:solidFill>
                            <a:srgbClr val="2A40E2"/>
                          </a:solidFill>
                        </a:rPr>
                        <a:t>(0.10, −0.10, 0.04)</a:t>
                      </a:r>
                    </a:p>
                  </a:txBody>
                  <a:tcPr marL="60000" marR="60000" marT="25000" marB="250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75800" cy="533400"/>
          </a:xfrm>
        </p:spPr>
        <p:txBody>
          <a:bodyPr/>
          <a:lstStyle/>
          <a:p>
            <a:r>
              <a:t>Exercise: Adversarial training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000" y="800000"/>
            <a:ext cx="11500000" cy="4500000"/>
          </a:xfrm>
        </p:spPr>
        <p:txBody>
          <a:bodyPr wrap="square"/>
          <a:lstStyle/>
          <a:p>
            <a:pPr marL="0" indent="0">
              <a:buNone/>
            </a:pPr>
            <a:r>
              <a:rPr sz="2800"/>
              <a:t>Fill in the blanks of the adversarial-robust objective:</a:t>
            </a:r>
          </a:p>
          <a:p>
            <a:pPr marL="0" indent="0">
              <a:buNone/>
            </a:pPr>
            <a:r>
              <a:rPr sz="2600" b="1">
                <a:solidFill>
                  <a:srgbClr val="2A40E2"/>
                </a:solidFill>
              </a:rPr>
              <a:t>min over ________ of  E[ max over ________ of  Loss(x + δ, y; θ) ]</a:t>
            </a:r>
          </a:p>
          <a:p>
            <a:pPr marL="0" indent="0">
              <a:buNone/>
            </a:pPr>
            <a:r>
              <a:rPr sz="800"/>
              <a:t> </a:t>
            </a:r>
          </a:p>
          <a:p>
            <a:pPr marL="0" indent="0">
              <a:buNone/>
            </a:pPr>
            <a:r>
              <a:rPr sz="2800"/>
              <a:t>and state which gradient is used to update θ (Danskin’s theorem).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75800" cy="533400"/>
          </a:xfrm>
        </p:spPr>
        <p:txBody>
          <a:bodyPr/>
          <a:lstStyle/>
          <a:p>
            <a:r>
              <a:t>Exercise Solution: Adversarial training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000" y="800000"/>
            <a:ext cx="11500000" cy="5000000"/>
          </a:xfrm>
        </p:spPr>
        <p:txBody>
          <a:bodyPr wrap="square"/>
          <a:lstStyle/>
          <a:p>
            <a:pPr marL="0" indent="0">
              <a:buNone/>
            </a:pPr>
            <a:r>
              <a:rPr sz="2600" b="1">
                <a:solidFill>
                  <a:srgbClr val="2A40E2"/>
                </a:solidFill>
              </a:rPr>
              <a:t>min over θ of  E[ max over δ ∈ Δ of  Loss(x + δ, y; θ) ]</a:t>
            </a:r>
          </a:p>
          <a:p>
            <a:pPr marL="0" indent="0">
              <a:buNone/>
            </a:pPr>
            <a:r>
              <a:rPr sz="800"/>
              <a:t> </a:t>
            </a:r>
          </a:p>
          <a:p>
            <a:r>
              <a:rPr sz="2600"/>
              <a:t>Inner maximization: crafts the worst-case perturbation (the attack). Outer minimization: trains the classifier.</a:t>
            </a:r>
          </a:p>
          <a:p>
            <a:r>
              <a:rPr sz="2600"/>
              <a:t>By </a:t>
            </a:r>
            <a:r>
              <a:rPr sz="2600" b="1">
                <a:solidFill>
                  <a:srgbClr val="2A40E2"/>
                </a:solidFill>
              </a:rPr>
              <a:t>Danskin’s theorem</a:t>
            </a:r>
            <a:r>
              <a:rPr sz="2600"/>
              <a:t> the gradient is taken at the maximizer: ∇θ Loss(x + δ*, y; θ), with δ* = argmax over Δ of Loss(x + δ, y; θ).</a:t>
            </a:r>
          </a:p>
          <a:p>
            <a:r>
              <a:rPr sz="2600"/>
              <a:t>Valid if the max is solved exactly, so a strong inner attack such as PGD matters.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75800" cy="533400"/>
          </a:xfrm>
        </p:spPr>
        <p:txBody>
          <a:bodyPr/>
          <a:lstStyle/>
          <a:p>
            <a:r>
              <a:t>Exercise: Physical attack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000" y="800000"/>
            <a:ext cx="11500000" cy="4500000"/>
          </a:xfrm>
        </p:spPr>
        <p:txBody>
          <a:bodyPr wrap="square"/>
          <a:lstStyle/>
          <a:p>
            <a:pPr marL="0" indent="0">
              <a:buNone/>
            </a:pPr>
            <a:r>
              <a:rPr sz="3000"/>
              <a:t>A </a:t>
            </a:r>
            <a:r>
              <a:rPr sz="3000" b="1">
                <a:solidFill>
                  <a:srgbClr val="2A40E2"/>
                </a:solidFill>
              </a:rPr>
              <a:t>sticker</a:t>
            </a:r>
            <a:r>
              <a:rPr sz="3000"/>
              <a:t> is optimized to make a camera misread a stop sign.</a:t>
            </a:r>
          </a:p>
          <a:p>
            <a:pPr marL="0" indent="0">
              <a:buNone/>
            </a:pPr>
            <a:r>
              <a:rPr sz="800"/>
              <a:t> </a:t>
            </a:r>
          </a:p>
          <a:p>
            <a:pPr marL="0" indent="0">
              <a:buNone/>
            </a:pPr>
            <a:r>
              <a:rPr sz="3000"/>
              <a:t>Name </a:t>
            </a:r>
            <a:r>
              <a:rPr sz="3000" b="1">
                <a:solidFill>
                  <a:srgbClr val="2A40E2"/>
                </a:solidFill>
              </a:rPr>
              <a:t>two real-world factors</a:t>
            </a:r>
            <a:r>
              <a:rPr sz="3000"/>
              <a:t> that a pixel-level ε-ball attack ignores, and state how the optimization is modified to handle them.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75800" cy="533400"/>
          </a:xfrm>
        </p:spPr>
        <p:txBody>
          <a:bodyPr/>
          <a:lstStyle/>
          <a:p>
            <a:r>
              <a:t>Exercise Solution: Physical attack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000" y="800000"/>
            <a:ext cx="11500000" cy="5000000"/>
          </a:xfrm>
        </p:spPr>
        <p:txBody>
          <a:bodyPr wrap="square"/>
          <a:lstStyle/>
          <a:p>
            <a:r>
              <a:rPr sz="2600" b="1">
                <a:solidFill>
                  <a:srgbClr val="2A40E2"/>
                </a:solidFill>
              </a:rPr>
              <a:t>Factors:</a:t>
            </a:r>
            <a:r>
              <a:rPr sz="2600"/>
              <a:t> viewing angle, distance and rotation; lighting; camera noise; printing colors (also: only part of the sign may be modified, e.g. a sticker).</a:t>
            </a:r>
          </a:p>
          <a:p>
            <a:r>
              <a:rPr sz="2600" b="1">
                <a:solidFill>
                  <a:srgbClr val="2A40E2"/>
                </a:solidFill>
              </a:rPr>
              <a:t>Modification:</a:t>
            </a:r>
            <a:r>
              <a:rPr sz="2600"/>
              <a:t> average the objective over k transformed copies of the sign (expectation over transformation):</a:t>
            </a:r>
          </a:p>
          <a:p>
            <a:pPr marL="0" indent="0">
              <a:buNone/>
            </a:pPr>
            <a:r>
              <a:rPr sz="2200"/>
              <a:t>argmin over δ of  λ‖M·δ‖ + (1/k) Σᵢ J( f(xᵢ + M·δ), y_target )</a:t>
            </a:r>
          </a:p>
          <a:p>
            <a:r>
              <a:rPr sz="2600"/>
              <a:t>The mask M localizes the perturbation (ℓ₁ promotes sparsity), so a single δ works across conditions.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rtlCol="0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1800" b="1" i="0" u="none" strike="noStrike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Gill Sans Light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571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itchFamily="66" charset="0"/>
          </a:defRPr>
        </a:defPPr>
      </a:lstStyle>
    </a:lnDef>
    <a:txDef>
      <a:spPr>
        <a:noFill/>
      </a:spPr>
      <a:bodyPr wrap="none" rtlCol="0">
        <a:spAutoFit/>
      </a:bodyPr>
      <a:lstStyle>
        <a:defPPr>
          <a:defRPr dirty="0">
            <a:latin typeface="Gill Sans Light"/>
          </a:defRPr>
        </a:defPPr>
      </a:lstStyle>
    </a:txDef>
  </a:objectDefaults>
  <a:extraClrSchemeLst>
    <a:extraClrScheme>
      <a:clrScheme name="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Metadata/LabelInfo.xml><?xml version="1.0" encoding="utf-8"?>
<clbl:labelList xmlns:clbl="http://schemas.microsoft.com/office/2020/mipLabelMetadata">
  <clbl:label id="{da48a9ac-7937-4134-8b13-3620bf967764}" enabled="1" method="Privileged" siteId="{5a4ba6f9-f531-4f32-9467-398f19e69de4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98985</TotalTime>
  <Pages>60</Pages>
  <Words>2924</Words>
  <Application>Microsoft Office PowerPoint</Application>
  <PresentationFormat>Widescreen</PresentationFormat>
  <Paragraphs>591</Paragraphs>
  <Slides>22</Slides>
  <Notes>9</Notes>
  <HiddenSlides>0</HiddenSlides>
  <MMClips>0</MMClips>
  <ScaleCrop>false</ScaleCrop>
  <HeadingPairs>
    <vt:vector size="8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4" baseType="lpstr">
      <vt:lpstr>Arial MT</vt:lpstr>
      <vt:lpstr>gg sans</vt:lpstr>
      <vt:lpstr>Gill Sans</vt:lpstr>
      <vt:lpstr>Gill Sans Light</vt:lpstr>
      <vt:lpstr>宋体</vt:lpstr>
      <vt:lpstr>Arial</vt:lpstr>
      <vt:lpstr>Cambria Math</vt:lpstr>
      <vt:lpstr>Comic Sans MS</vt:lpstr>
      <vt:lpstr>Courier New</vt:lpstr>
      <vt:lpstr>Times New Roman</vt:lpstr>
      <vt:lpstr>Office</vt:lpstr>
      <vt:lpstr>Equation</vt:lpstr>
      <vt:lpstr>CSC 112: Computer Operating Systems Lecture 4   Deadlocks Exercises Solution</vt:lpstr>
      <vt:lpstr>Quiz: Deadlocks </vt:lpstr>
      <vt:lpstr>Quiz: Banker’s Algorithm I</vt:lpstr>
      <vt:lpstr>Quiz Solution: Banker’s Algorithm I</vt:lpstr>
      <vt:lpstr>Quiz: Banker’s algorithm II</vt:lpstr>
      <vt:lpstr>Quiz Solution: Banker’s algorithm II</vt:lpstr>
      <vt:lpstr>Quiz Solution: Banker’s algorithm II</vt:lpstr>
      <vt:lpstr>Quiz Solution: Banker’s algorithm II</vt:lpstr>
      <vt:lpstr>Banker’s Algorithm: 4 philosophers each holding his left fork</vt:lpstr>
      <vt:lpstr>Banker’s Algorithm: 4 philosophers each holding his left fork ANS</vt:lpstr>
      <vt:lpstr>Banker’s Algorithm: 5 philosophers each holding his left fork</vt:lpstr>
      <vt:lpstr>Multi-Armed Lawyers</vt:lpstr>
      <vt:lpstr>Quiz: Dining Lawyers I</vt:lpstr>
      <vt:lpstr>Example: 5 Lawyers, each with 2 arms, 5 chopsticks</vt:lpstr>
      <vt:lpstr>Example: 5 Lawyers, each with 2 arms, 5 chopsticks</vt:lpstr>
      <vt:lpstr>Quiz: Dining Lawyers II </vt:lpstr>
      <vt:lpstr>Quiz: Dining Lawyers II Answer</vt:lpstr>
      <vt:lpstr>Quiz: Dining Lawyers III</vt:lpstr>
      <vt:lpstr>Quiz: Dining Lawyers III Answer</vt:lpstr>
      <vt:lpstr>Quiz: Dining Lawyers IV</vt:lpstr>
      <vt:lpstr>Quiz: Dining Lawyers IV Answer</vt:lpstr>
      <vt:lpstr>Example: 2 lawyers, each with 4 arms, 2 knives and 2 forks</vt:lpstr>
    </vt:vector>
  </TitlesOfParts>
  <Company>UC Berkeley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1: Course Introduction and Overview</dc:title>
  <dc:creator>John D. Kubiatowicz</dc:creator>
  <dc:description>Imported some pictures from Silbershatz (c) 2005</dc:description>
  <cp:lastModifiedBy>Zonghua Gu</cp:lastModifiedBy>
  <cp:revision>1065</cp:revision>
  <cp:lastPrinted>2022-03-15T20:14:46Z</cp:lastPrinted>
  <dcterms:created xsi:type="dcterms:W3CDTF">1995-08-12T11:37:26Z</dcterms:created>
  <dcterms:modified xsi:type="dcterms:W3CDTF">2025-10-17T01:22:24Z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wner">
    <vt:lpwstr>Joseph</vt:lpwstr>
  </property>
  <property fmtid="{D5CDD505-2E9C-101B-9397-08002B2CF9AE}" pid="3" name="Semester">
    <vt:lpwstr>Spring 2006</vt:lpwstr>
  </property>
</Properties>
</file>