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3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Convolutional Neural Networks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Layer shapes and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22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Input 32 × 32 × 3 → CONV1 (8 filters, 5 × 5, stride 1, no padding) + ReLU → MAXPOOL (2 × 2, stride 2) → CONV2 (16 filters, 3 × 3, stride 1, padding 1) + ReLU → MAXPOOL (2 × 2, stride 2) → flatten → FC (10 outputs). Each filter and each FC neuron has one bias.</a:t>
            </a:r>
          </a:p>
          <a:p>
            <a:pPr marL="0" indent="0">
              <a:buNone/>
            </a:pPr>
            <a:r>
              <a:rPr sz="2000"/>
              <a:t>Fill in the output shape and the number of learnable parameters of each layer.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00000" y="3150000"/>
          <a:ext cx="10500000" cy="3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3900000"/>
                <a:gridCol w="4800000"/>
              </a:tblGrid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Layer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Output shape (H × W × C)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# learnable 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CONV1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MAXPOOL1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CONV2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MAXPOOL2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FC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Layer shapes and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800000"/>
          </a:xfrm>
        </p:spPr>
        <p:txBody>
          <a:bodyPr wrap="square"/>
          <a:lstStyle/>
          <a:p>
            <a:r>
              <a:rPr sz="2000"/>
              <a:t>Output size = (N − F + 2P)/S + 1: CONV1 (32 − 5)/1 + 1 = 28; CONV2 with padding 1 keeps 14 × 14.</a:t>
            </a:r>
          </a:p>
          <a:p>
            <a:r>
              <a:rPr sz="2000"/>
              <a:t>Pooling layers have no parameters. </a:t>
            </a:r>
            <a:r>
              <a:rPr sz="2000" b="1">
                <a:solidFill>
                  <a:srgbClr val="2A40E2"/>
                </a:solidFill>
              </a:rPr>
              <a:t>Total = 9,626 parameters.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00000" y="2800000"/>
          <a:ext cx="10500000" cy="3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3900000"/>
                <a:gridCol w="4800000"/>
              </a:tblGrid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Layer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Output shape (H × W × C)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# learnable 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CONV1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28 × 28 × 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(5·5·3 + 1) × 8 = 608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MAXPOOL1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14 × 14 × 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CONV2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14 × 14 × 16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(3·3·8 + 1) × 16 = 1,168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MAXPOOL2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7 × 7 × 16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FC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7·7·16 × 10 + 10 = 7,850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FC vs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500000"/>
          </a:xfrm>
        </p:spPr>
        <p:txBody>
          <a:bodyPr wrap="square"/>
          <a:lstStyle/>
          <a:p>
            <a:pPr marL="0" indent="0">
              <a:buNone/>
            </a:pPr>
            <a:r>
              <a:rPr sz="2800"/>
              <a:t>Suppose the CONV1 output (28 × 28 × 8) were instead produced by a </a:t>
            </a:r>
            <a:r>
              <a:rPr sz="2800" b="1">
                <a:solidFill>
                  <a:srgbClr val="2A40E2"/>
                </a:solidFill>
              </a:rPr>
              <a:t>fully connected layer</a:t>
            </a:r>
            <a:r>
              <a:rPr sz="2800"/>
              <a:t> from the 32 × 32 × 3 input (ignore biases).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800"/>
              <a:t>(i) How many weights would that need, and how many times more than the 5 × 5 × 3 × 8 weights of CONV1?</a:t>
            </a:r>
          </a:p>
          <a:p>
            <a:pPr marL="0" indent="0">
              <a:buNone/>
            </a:pPr>
            <a:r>
              <a:rPr sz="2800"/>
              <a:t>(ii) Name the two properties of convolution that explain the difference.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FC vs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500000"/>
          </a:xfrm>
        </p:spPr>
        <p:txBody>
          <a:bodyPr wrap="square"/>
          <a:lstStyle/>
          <a:p>
            <a:r>
              <a:rPr sz="2800"/>
              <a:t>FC: 3,072 inputs × 6,272 outputs = </a:t>
            </a:r>
            <a:r>
              <a:rPr sz="2800" b="1">
                <a:solidFill>
                  <a:srgbClr val="2A40E2"/>
                </a:solidFill>
              </a:rPr>
              <a:t>19,267,584 weights</a:t>
            </a:r>
            <a:r>
              <a:rPr sz="2800"/>
              <a:t>.</a:t>
            </a:r>
          </a:p>
          <a:p>
            <a:r>
              <a:rPr sz="2800"/>
              <a:t>CONV1: 5 · 5 · 3 · 8 = </a:t>
            </a:r>
            <a:r>
              <a:rPr sz="2800" b="1">
                <a:solidFill>
                  <a:srgbClr val="2A40E2"/>
                </a:solidFill>
              </a:rPr>
              <a:t>600 weights</a:t>
            </a:r>
            <a:r>
              <a:rPr sz="2800"/>
              <a:t>.</a:t>
            </a:r>
          </a:p>
          <a:p>
            <a:r>
              <a:rPr sz="2800"/>
              <a:t>Ratio: 19,267,584 / 600 ≈ </a:t>
            </a:r>
            <a:r>
              <a:rPr sz="2800" b="1">
                <a:solidFill>
                  <a:srgbClr val="2A40E2"/>
                </a:solidFill>
              </a:rPr>
              <a:t>32,000×</a:t>
            </a:r>
            <a:r>
              <a:rPr sz="2800"/>
              <a:t> more.</a:t>
            </a:r>
          </a:p>
          <a:p>
            <a:r>
              <a:rPr sz="2800" b="1">
                <a:solidFill>
                  <a:srgbClr val="2A40E2"/>
                </a:solidFill>
              </a:rPr>
              <a:t>Local connectivity:</a:t>
            </a:r>
            <a:r>
              <a:rPr sz="2800"/>
              <a:t> each output sees only a 5 × 5 × 3 patch.</a:t>
            </a:r>
          </a:p>
          <a:p>
            <a:r>
              <a:rPr sz="2800" b="1">
                <a:solidFill>
                  <a:srgbClr val="2A40E2"/>
                </a:solidFill>
              </a:rPr>
              <a:t>Parameter sharing:</a:t>
            </a:r>
            <a:r>
              <a:rPr sz="2800"/>
              <a:t> the same filter is reused at every spatial position.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Convolution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4400000" cy="48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Convolve the 4 × 4 input with the 2 × 2 filter (stride 1, no padding, no flip), then apply </a:t>
            </a:r>
            <a:r>
              <a:rPr sz="2200" b="1">
                <a:solidFill>
                  <a:srgbClr val="2A40E2"/>
                </a:solidFill>
              </a:rPr>
              <a:t>ReLU</a:t>
            </a:r>
            <a:r>
              <a:rPr sz="2200"/>
              <a:t> and </a:t>
            </a:r>
            <a:r>
              <a:rPr sz="2200" b="1">
                <a:solidFill>
                  <a:srgbClr val="2A40E2"/>
                </a:solidFill>
              </a:rPr>
              <a:t>2 × 2 max pooling</a:t>
            </a:r>
            <a:r>
              <a:rPr sz="2200"/>
              <a:t> with stride 1.</a:t>
            </a:r>
          </a:p>
          <a:p>
            <a:pPr marL="0" indent="0">
              <a:buNone/>
            </a:pPr>
            <a:r>
              <a:rPr sz="2200"/>
              <a:t>Fill in the three tables.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 (4 × 4)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00000" y="112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Filter (2 × 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−1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00000" y="2150000"/>
            <a:ext cx="3600000" cy="70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400"/>
              <a:t>stride 1, no padding, no flip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0000" y="4010000"/>
            <a:ext cx="2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Conv (3 × 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4010000"/>
            <a:ext cx="2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After ReLU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00000" y="401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Max-pool 2×2, s = 1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900000" y="43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900000" y="43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900000" y="435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Convolution by hand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4400000" cy="4800000"/>
          </a:xfrm>
        </p:spPr>
        <p:txBody>
          <a:bodyPr wrap="square"/>
          <a:lstStyle/>
          <a:p>
            <a:r>
              <a:rPr sz="2200"/>
              <a:t>Each output = (top-left patch value) × 1 − (bottom-right patch value).</a:t>
            </a:r>
          </a:p>
          <a:p>
            <a:r>
              <a:rPr sz="2200"/>
              <a:t>First entry: 1 − 1 = 0; last entry: 0 − 3 = −3.</a:t>
            </a:r>
          </a:p>
          <a:p>
            <a:r>
              <a:rPr sz="2200"/>
              <a:t>ReLU zeroes the negative entries.</a:t>
            </a:r>
          </a:p>
          <a:p>
            <a:r>
              <a:rPr sz="2200"/>
              <a:t>Max-pooling (2 × 2, stride 1) turns the 3 × 3 map into 2 × 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 (4 × 4)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00000" y="112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Filter (2 × 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−1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00000" y="2150000"/>
            <a:ext cx="3600000" cy="70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400"/>
              <a:t>stride 1, no padding, no flip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0000" y="4010000"/>
            <a:ext cx="2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Conv (3 × 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0000" y="4010000"/>
            <a:ext cx="2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After ReLU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00000" y="401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Max-pool 2×2, s = 1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900000" y="43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−3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900000" y="43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900000" y="435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Separable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Replace CONV2 (3 × 3, 8 input channels → 16 output channels, 14 × 14 output, ignore biases) by a </a:t>
            </a:r>
            <a:r>
              <a:rPr sz="2200" b="1">
                <a:solidFill>
                  <a:srgbClr val="2A40E2"/>
                </a:solidFill>
              </a:rPr>
              <a:t>depthwise separable</a:t>
            </a:r>
            <a:r>
              <a:rPr sz="2200"/>
              <a:t> convolution (3 × 3 depthwise followed by 1 × 1 pointwise).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(i) Number of parameters of the regular and the depthwise separable version.</a:t>
            </a:r>
          </a:p>
          <a:p>
            <a:pPr marL="0" indent="0">
              <a:buNone/>
            </a:pPr>
            <a:r>
              <a:rPr sz="2200"/>
              <a:t>(ii) Number of multiplications for the whole 14 × 14 output of each version.</a:t>
            </a:r>
          </a:p>
          <a:p>
            <a:pPr marL="0" indent="0">
              <a:buNone/>
            </a:pPr>
            <a:r>
              <a:rPr sz="2200"/>
              <a:t>(iii) By what factor is the cost reduced?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0000" y="1500000"/>
          <a:ext cx="5000000" cy="26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00000"/>
                <a:gridCol w="1700000"/>
                <a:gridCol w="1900000"/>
              </a:tblGrid>
              <a:tr h="650000"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Multiplications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Regular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Separable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Reduction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Separable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200000" cy="5500000"/>
          </a:xfrm>
        </p:spPr>
        <p:txBody>
          <a:bodyPr wrap="square"/>
          <a:lstStyle/>
          <a:p>
            <a:r>
              <a:rPr sz="2200" b="1">
                <a:solidFill>
                  <a:srgbClr val="2A40E2"/>
                </a:solidFill>
              </a:rPr>
              <a:t>Regular:</a:t>
            </a:r>
            <a:r>
              <a:rPr sz="2200"/>
              <a:t> 3 × 3 × 8 × 16 = 1,152 parameters</a:t>
            </a:r>
          </a:p>
          <a:p>
            <a:r>
              <a:rPr sz="2200" b="1">
                <a:solidFill>
                  <a:srgbClr val="2A40E2"/>
                </a:solidFill>
              </a:rPr>
              <a:t>Separable:</a:t>
            </a:r>
            <a:r>
              <a:rPr sz="2200"/>
              <a:t> depthwise 3 × 3 × 8 = 72, pointwise 1 × 1 × 8 × 16 = 128; total 200</a:t>
            </a:r>
          </a:p>
          <a:p>
            <a:r>
              <a:rPr sz="2200"/>
              <a:t>Multiplications: regular 14 × 14 × 1,152 = 225,792; separable 14 × 14 × 200 = 39,200</a:t>
            </a:r>
          </a:p>
          <a:p>
            <a:r>
              <a:rPr sz="2200"/>
              <a:t>1,152 / 200 = </a:t>
            </a:r>
            <a:r>
              <a:rPr sz="2200" b="1">
                <a:solidFill>
                  <a:srgbClr val="2A40E2"/>
                </a:solidFill>
              </a:rPr>
              <a:t>5.76×</a:t>
            </a:r>
            <a:r>
              <a:rPr sz="2200"/>
              <a:t> fewer parameters and multiplications (= 1/16 + 1/9 ≈ 0.174 of the regular cost)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0000" y="1500000"/>
          <a:ext cx="5000000" cy="26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00000"/>
                <a:gridCol w="1700000"/>
                <a:gridCol w="1900000"/>
              </a:tblGrid>
              <a:tr h="650000"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Parameters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Multiplications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Regular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1,152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225,792</a:t>
                      </a:r>
                    </a:p>
                  </a:txBody>
                  <a:tcPr marL="60000" marR="60000" marT="25000" marB="25000" anchor="ctr"/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Separable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200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39,200</a:t>
                      </a:r>
                    </a:p>
                  </a:txBody>
                  <a:tcPr marL="60000" marR="60000" marT="25000" marB="25000" anchor="ctr"/>
                </a:tc>
              </a:tr>
              <a:tr h="65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Reduction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5.76×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5.76×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