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2.2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Intro to Neural Networks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XOR with a hidden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7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Step neurons output 1 if w·x + b &gt; 0, else 0. Hidden neuron h₁ = OR: w = (1, 1), b = −0.5. Hidden neuron h₂ = NAND: w = (−1, −1), b = 1.5. Output y = h₁ AND h₂: w = (1, 1), b = −1.5.</a:t>
            </a:r>
          </a:p>
          <a:p>
            <a:pPr marL="0" indent="0">
              <a:buNone/>
            </a:pPr>
            <a:r>
              <a:rPr sz="1800"/>
              <a:t>(a) Fill in the table.  (b) Which function does the network compute?  (c) Why can no single perceptron compute it?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00000" y="2600000"/>
          <a:ext cx="76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200000"/>
                <a:gridCol w="1900000"/>
                <a:gridCol w="2100000"/>
                <a:gridCol w="12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h₁ (OR)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h₂ (NAND)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XOR with a hidden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(b) The network computes </a:t>
            </a:r>
            <a:r>
              <a:rPr sz="1700" b="1">
                <a:solidFill>
                  <a:srgbClr val="2A40E2"/>
                </a:solidFill>
              </a:rPr>
              <a:t>XOR</a:t>
            </a:r>
            <a:r>
              <a:rPr sz="1700"/>
              <a:t>.</a:t>
            </a:r>
          </a:p>
          <a:p>
            <a:r>
              <a:rPr sz="1700"/>
              <a:t>(c) The classes {(0,0), (1,1)} and {(0,1), (1,0)} are </a:t>
            </a:r>
            <a:r>
              <a:rPr sz="1700" b="1">
                <a:solidFill>
                  <a:srgbClr val="2A40E2"/>
                </a:solidFill>
              </a:rPr>
              <a:t>not linearly separable</a:t>
            </a:r>
            <a:r>
              <a:rPr sz="1700"/>
              <a:t>: no single line w·x + b = 0 separates them. In the hidden space (h₁, h₂) the points become (0,1), (1,1), (1,1), (1,0), and the line h₁ + h₂ = 1.5 separates them.</a:t>
            </a:r>
          </a:p>
          <a:p>
            <a:r>
              <a:rPr sz="1700"/>
              <a:t>Without a non-linear activation the two layers would collapse into one linear map and XOR would stay impossible.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00000" y="3700000"/>
          <a:ext cx="76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200000"/>
                <a:gridCol w="1900000"/>
                <a:gridCol w="2100000"/>
                <a:gridCol w="12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h₁ (OR)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h₂ (NAND)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(a) Fill in the table (ELU with α = 1).</a:t>
            </a:r>
          </a:p>
          <a:p>
            <a:pPr marL="0" indent="0">
              <a:buNone/>
            </a:pPr>
            <a:r>
              <a:rPr sz="1800"/>
              <a:t>(b) A network has 10 sigmoid layers. The derivative of the sigmoid is at most 0.25. Give an upper bound on the gradient factor contributed by the activations of all 10 layers.</a:t>
            </a:r>
          </a:p>
          <a:p>
            <a:pPr marL="0" indent="0">
              <a:buNone/>
            </a:pPr>
            <a:r>
              <a:rPr sz="1800"/>
              <a:t>(c) Why does ReLU help, and what is its weakness?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2900000"/>
          <a:ext cx="108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700000"/>
                <a:gridCol w="2600000"/>
                <a:gridCol w="1800000"/>
                <a:gridCol w="1700000"/>
                <a:gridCol w="18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σ(z)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σ′(z) = σ(1 − σ)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tanh(z)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ReLU(z)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ELU(z)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−4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−1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900000"/>
          </a:xfrm>
        </p:spPr>
        <p:txBody>
          <a:bodyPr wrap="square"/>
          <a:lstStyle/>
          <a:p>
            <a:r>
              <a:rPr sz="1700"/>
              <a:t>(b) 0.25¹⁰ ≈ </a:t>
            </a:r>
            <a:r>
              <a:rPr sz="1700" b="1">
                <a:solidFill>
                  <a:srgbClr val="2A40E2"/>
                </a:solidFill>
              </a:rPr>
              <a:t>9.5 × 10⁻⁷</a:t>
            </a:r>
            <a:r>
              <a:rPr sz="1700"/>
              <a:t>: the gradient </a:t>
            </a:r>
            <a:r>
              <a:rPr sz="1700" b="1">
                <a:solidFill>
                  <a:srgbClr val="2A40E2"/>
                </a:solidFill>
              </a:rPr>
              <a:t>vanishes</a:t>
            </a:r>
            <a:r>
              <a:rPr sz="1700"/>
              <a:t> and the first layers barely learn.</a:t>
            </a:r>
          </a:p>
          <a:p>
            <a:r>
              <a:rPr sz="1700"/>
              <a:t>(c) ReLU has gradient 1 for z &gt; 0 and is cheap, so gradients do not shrink. For z &lt; 0 the gradient is 0: a neuron stuck there is </a:t>
            </a:r>
            <a:r>
              <a:rPr sz="1700" b="1">
                <a:solidFill>
                  <a:srgbClr val="2A40E2"/>
                </a:solidFill>
              </a:rPr>
              <a:t>dead</a:t>
            </a:r>
            <a:r>
              <a:rPr sz="1700"/>
              <a:t> ("dying ReLU"). Leaky ReLU and ELU keep a small non-zero slope for z &lt; 0; ELU also converged fastest in Clevert et al. (2016).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600000"/>
          <a:ext cx="108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700000"/>
                <a:gridCol w="2600000"/>
                <a:gridCol w="1800000"/>
                <a:gridCol w="1700000"/>
                <a:gridCol w="18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σ(z)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σ′(z) = σ(1 − σ)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tanh(z)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ReLU(z)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ELU(z)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−4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0.018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0.018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−0.999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−0.982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−1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0.269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0.197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−0.762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−0.632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0.25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0.881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0.105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0.964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SoftMax and cross-entropy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1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A classifier outputs the logits z = (1, 3, 0) for the classes car, pedestrian, cyclist. The true class is pedestrian (one-hot y = (0, 1, 0)).</a:t>
            </a:r>
          </a:p>
          <a:p>
            <a:pPr marL="0" indent="0">
              <a:buNone/>
            </a:pPr>
            <a:r>
              <a:rPr sz="1800"/>
              <a:t>(a) Compute the SoftMax probabilities p.  (b) Compute the cross-entropy loss L = −ln p_true.  (c) Compute ∂L/∂z = p − y.</a:t>
            </a:r>
          </a:p>
          <a:p>
            <a:pPr marL="0" indent="0">
              <a:buNone/>
            </a:pPr>
            <a:r>
              <a:rPr sz="1800"/>
              <a:t>(d) Add 10 to every logit: how do p and L change?  (e) The network is confidently wrong: z = (4, 0, 0) with the true class pedestrian. Compute L.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2950000"/>
          <a:ext cx="95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300000"/>
                <a:gridCol w="1100000"/>
                <a:gridCol w="3100000"/>
                <a:gridCol w="1000000"/>
                <a:gridCol w="20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Class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 = exp(z) / Σ exp(z)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 − 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pedestrian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cyclist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loss 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SoftMax and cross-entropy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500000"/>
          </a:xfrm>
        </p:spPr>
        <p:txBody>
          <a:bodyPr wrap="square"/>
          <a:lstStyle/>
          <a:p>
            <a:r>
              <a:rPr sz="1700"/>
              <a:t>(d) </a:t>
            </a:r>
            <a:r>
              <a:rPr sz="1700" b="1">
                <a:solidFill>
                  <a:srgbClr val="2A40E2"/>
                </a:solidFill>
              </a:rPr>
              <a:t>Nothing changes</a:t>
            </a:r>
            <a:r>
              <a:rPr sz="1700"/>
              <a:t>: SoftMax is invariant to adding a constant to all logits (the factor e¹⁰ cancels). Implementations subtract max(z) for numerical stability.</a:t>
            </a:r>
          </a:p>
          <a:p>
            <a:r>
              <a:rPr sz="1700"/>
              <a:t>(e) p = (0.965, 0.018, 0.018), so L = −ln 0.018 ≈ </a:t>
            </a:r>
            <a:r>
              <a:rPr sz="1700" b="1">
                <a:solidFill>
                  <a:srgbClr val="2A40E2"/>
                </a:solidFill>
              </a:rPr>
              <a:t>4.04</a:t>
            </a:r>
            <a:r>
              <a:rPr sz="1700"/>
              <a:t>, about 24 times the loss of (b). Cross-entropy punishes confident wrong answers heavily; the gradient p − y pushes the logit of the true class up and the others down.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3350000"/>
          <a:ext cx="9500000" cy="215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300000"/>
                <a:gridCol w="1100000"/>
                <a:gridCol w="3100000"/>
                <a:gridCol w="1000000"/>
                <a:gridCol w="20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Class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 = exp(z) / Σ exp(z)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 − 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0.114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+0.114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pedestrian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0.844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−0.156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cyclist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0.042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+0.042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loss 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−ln 0.844 = 0.170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Gradient descent: step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9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Minimize L(w) = (w − 3)² by gradient descent, w ← w − η · dL/dw, starting at w₀ = 0 (dL/dw = 2(w − 3)).</a:t>
            </a:r>
          </a:p>
          <a:p>
            <a:pPr marL="0" indent="0">
              <a:buNone/>
            </a:pPr>
            <a:r>
              <a:rPr sz="1800"/>
              <a:t>(a) Fill in the table for three learning rates.  (b) Express w(k+1) − 3 as a function of w(k) − 3: for which η does it converge?</a:t>
            </a:r>
          </a:p>
          <a:p>
            <a:pPr marL="0" indent="0">
              <a:buNone/>
            </a:pPr>
            <a:r>
              <a:rPr sz="1800"/>
              <a:t>(c) With N = 50,000 training samples and a mini-batch size of 100, how many parameter updates are made in 10 epochs?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00000" y="2750000"/>
          <a:ext cx="93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600000"/>
                <a:gridCol w="1600000"/>
                <a:gridCol w="1600000"/>
                <a:gridCol w="33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η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w₃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Behavior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1.0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1.2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Gradient descent: step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(b) w(k+1) − 3 = </a:t>
            </a:r>
            <a:r>
              <a:rPr sz="1700" b="1">
                <a:solidFill>
                  <a:srgbClr val="2A40E2"/>
                </a:solidFill>
              </a:rPr>
              <a:t>(1 − 2η)(w(k) − 3)</a:t>
            </a:r>
            <a:r>
              <a:rPr sz="1700"/>
              <a:t>: converges iff |1 − 2η| &lt; 1, i.e. </a:t>
            </a:r>
            <a:r>
              <a:rPr sz="1700" b="1">
                <a:solidFill>
                  <a:srgbClr val="2A40E2"/>
                </a:solidFill>
              </a:rPr>
              <a:t>0 &lt; η &lt; 1</a:t>
            </a:r>
            <a:r>
              <a:rPr sz="1700"/>
              <a:t>. η = 1 oscillates between 0 and 6 forever; η = 1.2 multiplies the error by −1.4 each step.</a:t>
            </a:r>
          </a:p>
          <a:p>
            <a:r>
              <a:rPr sz="1700"/>
              <a:t>(c) 50,000 / 100 = 500 updates per epoch, so </a:t>
            </a:r>
            <a:r>
              <a:rPr sz="1700" b="1">
                <a:solidFill>
                  <a:srgbClr val="2A40E2"/>
                </a:solidFill>
              </a:rPr>
              <a:t>5,000</a:t>
            </a:r>
            <a:r>
              <a:rPr sz="1700"/>
              <a:t> updates in 10 epochs. Mini-batches make each step cheap and add gradient noise that can help escape poor local minima.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00000" y="3750000"/>
          <a:ext cx="93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600000"/>
                <a:gridCol w="1600000"/>
                <a:gridCol w="1600000"/>
                <a:gridCol w="33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η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w₃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Behavior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1.08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1.464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converges slowly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1.0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oscillates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1.2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7.2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−2.88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11.23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diverges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Backprop on a small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4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Computational graph f(x, y, z) = (x + y) · z with x = −2, y = 5, z = −4. Let q = x + y.</a:t>
            </a:r>
          </a:p>
          <a:p>
            <a:pPr marL="0" indent="0">
              <a:buNone/>
            </a:pPr>
            <a:r>
              <a:rPr sz="1800"/>
              <a:t>(a) Forward pass: compute q and f.  (b) Backward pass: compute ∂f/∂f, ∂f/∂q, ∂f/∂z, ∂f/∂x, ∂f/∂y with the chain rule.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00000" y="2200000"/>
          <a:ext cx="8500000" cy="25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000000"/>
                <a:gridCol w="2600000"/>
                <a:gridCol w="29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Node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Forward value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Gradient ∂f/∂node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q = x + 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−4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−2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Backprop on a small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300000"/>
          </a:xfrm>
        </p:spPr>
        <p:txBody>
          <a:bodyPr wrap="square"/>
          <a:lstStyle/>
          <a:p>
            <a:r>
              <a:rPr sz="1700"/>
              <a:t>(b) Multiply gate: each input gets the </a:t>
            </a:r>
            <a:r>
              <a:rPr sz="1700" b="1">
                <a:solidFill>
                  <a:srgbClr val="2A40E2"/>
                </a:solidFill>
              </a:rPr>
              <a:t>other input</a:t>
            </a:r>
            <a:r>
              <a:rPr sz="1700"/>
              <a:t> times the upstream gradient: ∂f/∂q = z = −4, ∂f/∂z = q = 3.</a:t>
            </a:r>
          </a:p>
          <a:p>
            <a:r>
              <a:rPr sz="1700"/>
              <a:t>Add gate: </a:t>
            </a:r>
            <a:r>
              <a:rPr sz="1700" b="1">
                <a:solidFill>
                  <a:srgbClr val="2A40E2"/>
                </a:solidFill>
              </a:rPr>
              <a:t>distributes</a:t>
            </a:r>
            <a:r>
              <a:rPr sz="1700"/>
              <a:t> the upstream gradient unchanged: ∂f/∂x = ∂f/∂q · 1 = −4 and ∂f/∂y = −4.</a:t>
            </a:r>
          </a:p>
          <a:p>
            <a:r>
              <a:rPr sz="1700"/>
              <a:t>Chain rule: [local gradient] × [upstream gradient]. If a variable is used in several places, the gradients </a:t>
            </a:r>
            <a:r>
              <a:rPr sz="1700" b="1">
                <a:solidFill>
                  <a:srgbClr val="2A40E2"/>
                </a:solidFill>
              </a:rPr>
              <a:t>add up</a:t>
            </a:r>
            <a:r>
              <a:rPr sz="170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00000" y="3200000"/>
          <a:ext cx="8500000" cy="25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000000"/>
                <a:gridCol w="2600000"/>
                <a:gridCol w="29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Node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Forward value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Gradient ∂f/∂node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−12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q = x + 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−4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z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−4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x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−2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−4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−4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Backprop: sigmoid neuron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9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One neuron f = σ(w₀x₀ + w₁x₁ + w₂) with w = (2, −3, −3) and x = (−1, −2).</a:t>
            </a:r>
          </a:p>
          <a:p>
            <a:pPr marL="0" indent="0">
              <a:buNone/>
            </a:pPr>
            <a:r>
              <a:rPr sz="1800"/>
              <a:t>(a) Compute s = w₀x₀ + w₁x₁ + w₂ and f = σ(s).  (b) Using ∂f/∂s = f(1 − f), compute all gradients in the table.</a:t>
            </a:r>
          </a:p>
          <a:p>
            <a:pPr marL="0" indent="0">
              <a:buNone/>
            </a:pPr>
            <a:r>
              <a:rPr sz="1800"/>
              <a:t>(c) Apply one gradient-descent step on the weights with η = 1 (treat f as the loss). What are the new s and f?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0000" y="2750000"/>
          <a:ext cx="10400000" cy="1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1300000"/>
                <a:gridCol w="1300000"/>
                <a:gridCol w="1300000"/>
                <a:gridCol w="1300000"/>
                <a:gridCol w="1300000"/>
                <a:gridCol w="1300000"/>
                <a:gridCol w="13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∂f/∂w₀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∂f/∂x₀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∂f/∂x₁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Backprop: sigmoid neuron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(c) w = w − η ∂f/∂w = (2.197, −2.607, −3.197), so s = −2.197 + 5.214 − 3.197 = </a:t>
            </a:r>
            <a:r>
              <a:rPr sz="1700" b="1">
                <a:solidFill>
                  <a:srgbClr val="2A40E2"/>
                </a:solidFill>
              </a:rPr>
              <a:t>−0.18</a:t>
            </a:r>
            <a:r>
              <a:rPr sz="1700"/>
              <a:t> and f = σ(−0.18) ≈ </a:t>
            </a:r>
            <a:r>
              <a:rPr sz="1700" b="1">
                <a:solidFill>
                  <a:srgbClr val="2A40E2"/>
                </a:solidFill>
              </a:rPr>
              <a:t>0.455</a:t>
            </a:r>
            <a:r>
              <a:rPr sz="1700"/>
              <a:t> (down from 0.731).</a:t>
            </a:r>
          </a:p>
          <a:p>
            <a:r>
              <a:rPr sz="1700"/>
              <a:t>The local gradient of the sigmoid gate is f(1 − f) = 0.73 · 0.27 ≈ 0.2. Every input gradient is [its multiplier] × 0.2: ∂f/∂w₀ = x₀ · 0.2 and ∂f/∂x₀ = w₀ · 0.2.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0000" y="3750000"/>
          <a:ext cx="10400000" cy="1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1300000"/>
                <a:gridCol w="1300000"/>
                <a:gridCol w="1300000"/>
                <a:gridCol w="1300000"/>
                <a:gridCol w="1300000"/>
                <a:gridCol w="1300000"/>
                <a:gridCol w="13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∂f/∂w₀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∂f/∂w₂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∂f/∂x₀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∂f/∂x₁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0.731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0.197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−0.197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−0.393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0.197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0.393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−0.590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Counting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1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Count the learnable parameters (weights + biases) and compare fully connected (FC) layers with a convolution.</a:t>
            </a:r>
          </a:p>
          <a:p>
            <a:pPr marL="0" indent="0">
              <a:buNone/>
            </a:pPr>
            <a:r>
              <a:rPr sz="1800"/>
              <a:t>(a) Fill in the table. float32 uses 4 bytes per parameter.  (b) Why is an FC layer a poor choice for camera images, and what does a CNN do differently?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0000" y="2000000"/>
          <a:ext cx="11400000" cy="30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300000"/>
                <a:gridCol w="3600000"/>
                <a:gridCol w="35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Layer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Formula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784 → 128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784 · 128 + 128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128 →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128 · 10 + 10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MLP 784-128-10 (total)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sum of the two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ALVINN-like 960-4-30 (30×32 input)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(960 · 4 + 4) + (4 · 30 + 30)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from 1920×1080×3 pixels to 1,000 neurons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1920 · 1080 · 3 · 1000 (+ 1000)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CONV 3×3, 3 → 64 channels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 · 3 · 3) · 64 + 64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Counting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600000"/>
          </a:xfrm>
        </p:spPr>
        <p:txBody>
          <a:bodyPr wrap="square"/>
          <a:lstStyle/>
          <a:p>
            <a:r>
              <a:rPr sz="1700"/>
              <a:t>(b) An FC layer needs one weight per input pixel and neuron: the count </a:t>
            </a:r>
            <a:r>
              <a:rPr sz="1700" b="1">
                <a:solidFill>
                  <a:srgbClr val="2A40E2"/>
                </a:solidFill>
              </a:rPr>
              <a:t>explodes with image size</a:t>
            </a:r>
            <a:r>
              <a:rPr sz="1700"/>
              <a:t>, the input size is fixed, and there is no translation invariance, so it overfits easily. A CONV layer </a:t>
            </a:r>
            <a:r>
              <a:rPr sz="1700" b="1">
                <a:solidFill>
                  <a:srgbClr val="2A40E2"/>
                </a:solidFill>
              </a:rPr>
              <a:t>shares</a:t>
            </a:r>
            <a:r>
              <a:rPr sz="1700"/>
              <a:t> a small kernel across the image: its parameter count does not depend on the image size (the lecture's MLP vs. CNN slide).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0000" y="3000000"/>
          <a:ext cx="11400000" cy="30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300000"/>
                <a:gridCol w="3600000"/>
                <a:gridCol w="3500000"/>
              </a:tblGrid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Layer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Formula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784 → 128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784 · 128 + 128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100,480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128 →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128 · 10 + 10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1,290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MLP 784-128-10 (total)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sum of the two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101,770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ALVINN-like 960-4-30 (30×32 input)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(960 · 4 + 4) + (4 · 30 + 30)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3,994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FC from 1920×1080×3 pixels to 1,000 neurons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1920 · 1080 · 3 · 1000 (+ 1000)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≈ 6.2 × 10⁹ (≈ 24.9 GB)</a:t>
                      </a:r>
                    </a:p>
                  </a:txBody>
                  <a:tcPr marL="60000" marR="60000" marT="25000" marB="25000" anchor="ctr"/>
                </a:tc>
              </a:tr>
              <a:tr h="43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CONV 3×3, 3 → 64 channels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(3 · 3 · 3) · 64 + 64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1,792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Training curves and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9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Training and validation loss of a network at several epochs are given.</a:t>
            </a:r>
          </a:p>
          <a:p>
            <a:pPr marL="0" indent="0">
              <a:buNone/>
            </a:pPr>
            <a:r>
              <a:rPr sz="1800"/>
              <a:t>(a) Fill in the generalization gap and diagnose each epoch.  (b) At which epoch would you stop (early stopping)?</a:t>
            </a:r>
          </a:p>
          <a:p>
            <a:pPr marL="0" indent="0">
              <a:buNone/>
            </a:pPr>
            <a:r>
              <a:rPr sz="1800"/>
              <a:t>(c) Name three ways to reduce the overfitting seen at epoch 40.  (d) 5-fold cross-validation on 1,000 samples gives accuracies 82, 85, 80, 84 and 84 %. How many samples train and validate each fold, and what is the result?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000" y="2650000"/>
          <a:ext cx="104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700000"/>
                <a:gridCol w="1500000"/>
                <a:gridCol w="2500000"/>
                <a:gridCol w="3500000"/>
              </a:tblGrid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Epoch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Train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Val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Gap (val − train)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Diagnosis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1.20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1.25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0.60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0.30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0.02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Training curves and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200000"/>
          </a:xfrm>
        </p:spPr>
        <p:txBody>
          <a:bodyPr wrap="square"/>
          <a:lstStyle/>
          <a:p>
            <a:r>
              <a:rPr sz="1600"/>
              <a:t>(b) Around </a:t>
            </a:r>
            <a:r>
              <a:rPr sz="1600" b="1">
                <a:solidFill>
                  <a:srgbClr val="2A40E2"/>
                </a:solidFill>
              </a:rPr>
              <a:t>epoch 10</a:t>
            </a:r>
            <a:r>
              <a:rPr sz="1600"/>
              <a:t>: the validation loss is lowest; afterwards training loss keeps falling while validation loss rises (overfitting). Keep the weights from that epoch.</a:t>
            </a:r>
          </a:p>
          <a:p>
            <a:r>
              <a:rPr sz="1600"/>
              <a:t>(c) </a:t>
            </a:r>
            <a:r>
              <a:rPr sz="1600" b="1">
                <a:solidFill>
                  <a:srgbClr val="2A40E2"/>
                </a:solidFill>
              </a:rPr>
              <a:t>More (or augmented) training data</a:t>
            </a:r>
            <a:r>
              <a:rPr sz="1600"/>
              <a:t>, </a:t>
            </a:r>
            <a:r>
              <a:rPr sz="1600" b="1">
                <a:solidFill>
                  <a:srgbClr val="2A40E2"/>
                </a:solidFill>
              </a:rPr>
              <a:t>L2/L1 regularization</a:t>
            </a:r>
            <a:r>
              <a:rPr sz="1600"/>
              <a:t>, </a:t>
            </a:r>
            <a:r>
              <a:rPr sz="1600" b="1">
                <a:solidFill>
                  <a:srgbClr val="2A40E2"/>
                </a:solidFill>
              </a:rPr>
              <a:t>dropout</a:t>
            </a:r>
            <a:r>
              <a:rPr sz="1600"/>
              <a:t>, a </a:t>
            </a:r>
            <a:r>
              <a:rPr sz="1600" b="1">
                <a:solidFill>
                  <a:srgbClr val="2A40E2"/>
                </a:solidFill>
              </a:rPr>
              <a:t>smaller model</a:t>
            </a:r>
            <a:r>
              <a:rPr sz="1600"/>
              <a:t>, or early stopping.</a:t>
            </a:r>
          </a:p>
          <a:p>
            <a:r>
              <a:rPr sz="1600"/>
              <a:t>(d) Each fold: </a:t>
            </a:r>
            <a:r>
              <a:rPr sz="1600" b="1">
                <a:solidFill>
                  <a:srgbClr val="2A40E2"/>
                </a:solidFill>
              </a:rPr>
              <a:t>800 train / 200 validation</a:t>
            </a:r>
            <a:r>
              <a:rPr sz="1600"/>
              <a:t>, every sample is used for validation exactly once. Result = average = </a:t>
            </a:r>
            <a:r>
              <a:rPr sz="1600" b="1">
                <a:solidFill>
                  <a:srgbClr val="2A40E2"/>
                </a:solidFill>
              </a:rPr>
              <a:t>83 %</a:t>
            </a:r>
            <a:r>
              <a:rPr sz="1600"/>
              <a:t> (std ≈ 2 points).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000" y="3150000"/>
          <a:ext cx="104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700000"/>
                <a:gridCol w="1500000"/>
                <a:gridCol w="2500000"/>
                <a:gridCol w="3500000"/>
              </a:tblGrid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Epoch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Train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Val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Gap (val − train)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Diagnosis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1.20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1.25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underfitting (both high)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0.60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still learning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0.30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0.15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good fit, best val loss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overfitting starts</a:t>
                      </a:r>
                    </a:p>
                  </a:txBody>
                  <a:tcPr marL="60000" marR="60000" marT="25000" marB="25000" anchor="ctr"/>
                </a:tc>
              </a:tr>
              <a:tr h="40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0.02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0.80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0.78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strong overfitting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