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9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2.1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Intro to Machine Learning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ML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100000"/>
          </a:xfrm>
        </p:spPr>
        <p:txBody>
          <a:bodyPr wrap="square"/>
          <a:lstStyle/>
          <a:p>
            <a:pPr marL="0" indent="0">
              <a:buNone/>
            </a:pPr>
            <a:r>
              <a:rPr sz="1700"/>
              <a:t>Classify each task in an autonomous-driving stack: supervised classification (C), supervised regression (R), unsupervised (U) or reinforcement learning (RL). Then say whether the labelled data come from a "teacher".</a:t>
            </a:r>
          </a:p>
          <a:p>
            <a:pPr marL="0" indent="0">
              <a:buNone/>
            </a:pPr>
            <a:r>
              <a:rPr sz="1700"/>
              <a:t>Finally: which step runs on the car, training or inference, and which needs a GPU cluster?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00" y="1900000"/>
          <a:ext cx="11500000" cy="26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900000"/>
                <a:gridCol w="1300000"/>
                <a:gridCol w="4300000"/>
              </a:tblGrid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Why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Recognize a traffic sign (stop, yield, speed limit …)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Predict the steering angle from a camera image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Group similar driving scenes without any labels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Learn a lane-change policy from a reward in a simulator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Predict where a pedestrian will be in 2 s (x, y)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ML taxonomy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200000"/>
          </a:xfrm>
        </p:spPr>
        <p:txBody>
          <a:bodyPr wrap="square"/>
          <a:lstStyle/>
          <a:p>
            <a:r>
              <a:rPr sz="1700" b="1">
                <a:solidFill>
                  <a:srgbClr val="2A40E2"/>
                </a:solidFill>
              </a:rPr>
              <a:t>Training</a:t>
            </a:r>
            <a:r>
              <a:rPr sz="1700"/>
              <a:t> (millions of iterations of forward pass + back-propagation, days to weeks on GPU clusters) is done offline; </a:t>
            </a:r>
            <a:r>
              <a:rPr sz="1700" b="1">
                <a:solidFill>
                  <a:srgbClr val="2A40E2"/>
                </a:solidFill>
              </a:rPr>
              <a:t>inference</a:t>
            </a:r>
            <a:r>
              <a:rPr sz="1700"/>
              <a:t> is a single forward pass and runs on the car (edge device).</a:t>
            </a:r>
          </a:p>
          <a:p>
            <a:r>
              <a:rPr sz="1700"/>
              <a:t>Supervised = labelled examples from a "teacher"; unsupervised = no labels, find structure; RL = no labelled answers, only a </a:t>
            </a:r>
            <a:r>
              <a:rPr sz="1700" b="1">
                <a:solidFill>
                  <a:srgbClr val="2A40E2"/>
                </a:solidFill>
              </a:rPr>
              <a:t>reward</a:t>
            </a:r>
            <a:r>
              <a:rPr sz="1700"/>
              <a:t> received after actions.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0000" y="3000000"/>
          <a:ext cx="11500000" cy="26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900000"/>
                <a:gridCol w="1300000"/>
                <a:gridCol w="4300000"/>
              </a:tblGrid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Task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Type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/>
                        <a:t>Why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Recognize a traffic sign (stop, yield, speed limit …)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discrete labels</a:t>
                      </a:r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Predict the steering angle from a camera image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continuous value</a:t>
                      </a:r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Group similar driving scenes without any labels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U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no labels, find structure</a:t>
                      </a:r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Learn a lane-change policy from a reward in a simulator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RL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maximize cumulative reward</a:t>
                      </a:r>
                    </a:p>
                  </a:txBody>
                  <a:tcPr marL="60000" marR="60000" marT="25000" marB="25000" anchor="ctr"/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sz="1500"/>
                        <a:t>Predict where a pedestrian will be in 2 s (x, y)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500" b="1">
                          <a:solidFill>
                            <a:srgbClr val="2A40E2"/>
                          </a:solidFill>
                        </a:rPr>
                        <a:t>continuous values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Linear regression and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0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Fit a line ŷ = w·x + b by least squares to the points (1, 2), (2, 3), (3, 5), (4, 6). Use w = Σ(x − x̄)(y − ȳ) / Σ(x − x̄)² and b = ȳ − w·x̄.</a:t>
            </a:r>
          </a:p>
          <a:p>
            <a:pPr marL="0" indent="0">
              <a:buNone/>
            </a:pPr>
            <a:r>
              <a:rPr sz="1800"/>
              <a:t>(a) Compute x̄, ȳ, w, b.  (b) Fill in the table and compute the MSE and the MAE.  (c) Predict ŷ at x = 5.</a:t>
            </a:r>
          </a:p>
          <a:p>
            <a:pPr marL="0" indent="0">
              <a:buNone/>
            </a:pPr>
            <a:r>
              <a:rPr sz="1800"/>
              <a:t>(d) Two models both have the absolute errors (1, 1, 1, 1) and (0, 0, 0, 4). Compare MSE and MAE of the two: which loss punishes the single large error more?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0000" y="2850000"/>
          <a:ext cx="9600000" cy="21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1000000"/>
                <a:gridCol w="2600000"/>
                <a:gridCol w="2600000"/>
                <a:gridCol w="2400000"/>
              </a:tblGrid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ŷ = 1.4x + 0.5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residual y − ŷ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squared error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Linear regression and loss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800000"/>
          </a:xfrm>
        </p:spPr>
        <p:txBody>
          <a:bodyPr wrap="square"/>
          <a:lstStyle/>
          <a:p>
            <a:r>
              <a:rPr sz="1700"/>
              <a:t>(a) x̄ = 2.5, ȳ = 4; Σ(x − x̄)(y − ȳ) = 7, Σ(x − x̄)² = 5, so </a:t>
            </a:r>
            <a:r>
              <a:rPr sz="1700" b="1">
                <a:solidFill>
                  <a:srgbClr val="2A40E2"/>
                </a:solidFill>
              </a:rPr>
              <a:t>w = 1.4, b = 0.5</a:t>
            </a:r>
            <a:r>
              <a:rPr sz="1700"/>
              <a:t>.   (c) ŷ(5) = 1.4 · 5 + 0.5 = </a:t>
            </a:r>
            <a:r>
              <a:rPr sz="1700" b="1">
                <a:solidFill>
                  <a:srgbClr val="2A40E2"/>
                </a:solidFill>
              </a:rPr>
              <a:t>7.5</a:t>
            </a:r>
            <a:r>
              <a:rPr sz="1700"/>
              <a:t>.</a:t>
            </a:r>
          </a:p>
          <a:p>
            <a:r>
              <a:rPr sz="1700"/>
              <a:t>(b) MSE = (0.01 + 0.09 + 0.09 + 0.01)/4 = </a:t>
            </a:r>
            <a:r>
              <a:rPr sz="1700" b="1">
                <a:solidFill>
                  <a:srgbClr val="2A40E2"/>
                </a:solidFill>
              </a:rPr>
              <a:t>0.05</a:t>
            </a:r>
            <a:r>
              <a:rPr sz="1700"/>
              <a:t>, MAE = (0.1 + 0.3 + 0.3 + 0.1)/4 = </a:t>
            </a:r>
            <a:r>
              <a:rPr sz="1700" b="1">
                <a:solidFill>
                  <a:srgbClr val="2A40E2"/>
                </a:solidFill>
              </a:rPr>
              <a:t>0.2</a:t>
            </a:r>
            <a:r>
              <a:rPr sz="1700"/>
              <a:t>.</a:t>
            </a:r>
          </a:p>
          <a:p>
            <a:r>
              <a:rPr sz="1700"/>
              <a:t>(d) Errors (1,1,1,1): MAE 1, MSE 1. Errors (0,0,0,4): MAE 1, MSE </a:t>
            </a:r>
            <a:r>
              <a:rPr sz="1700" b="1">
                <a:solidFill>
                  <a:srgbClr val="2A40E2"/>
                </a:solidFill>
              </a:rPr>
              <a:t>4</a:t>
            </a:r>
            <a:r>
              <a:rPr sz="1700"/>
              <a:t>. MSE (L2 loss) squares the error and punishes outliers more; MAE (L1) treats all errors linearly and is more robust.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0000" y="3600000"/>
          <a:ext cx="9600000" cy="21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1000000"/>
                <a:gridCol w="2600000"/>
                <a:gridCol w="2600000"/>
                <a:gridCol w="2400000"/>
              </a:tblGrid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ŷ = 1.4x + 0.5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residual y − ŷ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squared error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0.01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3.3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0.09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4.7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0.09</a:t>
                      </a:r>
                    </a:p>
                  </a:txBody>
                  <a:tcPr marL="60000" marR="60000" marT="25000" marB="25000" anchor="ctr"/>
                </a:tc>
              </a:tr>
              <a:tr h="42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6.1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8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Logistic regression for "obstacle ahead?": p = σ(w·x + b) with w = (1.5, −2), b = 0.5 and σ(s) = 1/(1 + e⁻ˢ). Predict class 1 if p &gt; 0.5. Three labelled samples are given.</a:t>
            </a:r>
          </a:p>
          <a:p>
            <a:pPr marL="0" indent="0">
              <a:buNone/>
            </a:pPr>
            <a:r>
              <a:rPr sz="1800"/>
              <a:t>(a) Fill in s, p, the predicted class and the binary cross-entropy loss −[y ln p + (1 − y) ln(1 − p)].  (b) Which samples are misclassified?  (c) Where is the decision boundary?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2750000"/>
          <a:ext cx="105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00000"/>
                <a:gridCol w="1800000"/>
                <a:gridCol w="800000"/>
                <a:gridCol w="2200000"/>
                <a:gridCol w="1900000"/>
                <a:gridCol w="1200000"/>
                <a:gridCol w="18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 = w·x + b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 = σ(s)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Pred.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(2, 1)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(1, 0.75)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Logistic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400000"/>
          </a:xfrm>
        </p:spPr>
        <p:txBody>
          <a:bodyPr wrap="square"/>
          <a:lstStyle/>
          <a:p>
            <a:r>
              <a:rPr sz="1700"/>
              <a:t>(b) Sample 3 is </a:t>
            </a:r>
            <a:r>
              <a:rPr sz="1700" b="1">
                <a:solidFill>
                  <a:srgbClr val="2A40E2"/>
                </a:solidFill>
              </a:rPr>
              <a:t>misclassified</a:t>
            </a:r>
            <a:r>
              <a:rPr sz="1700"/>
              <a:t>: p = 0.62 &gt; 0.5 but y = 0. It also has the largest loss: a wrong, fairly confident prediction costs much more than a correct one.</a:t>
            </a:r>
          </a:p>
          <a:p>
            <a:r>
              <a:rPr sz="1700"/>
              <a:t>(c) p = 0.5 exactly when s = 0, i.e. </a:t>
            </a:r>
            <a:r>
              <a:rPr sz="1700" b="1">
                <a:solidFill>
                  <a:srgbClr val="2A40E2"/>
                </a:solidFill>
              </a:rPr>
              <a:t>1.5·x₁ − 2·x₂ + 0.5 = 0</a:t>
            </a:r>
            <a:r>
              <a:rPr sz="1700"/>
              <a:t>, a straight line in the feature space: logistic regression is a </a:t>
            </a:r>
            <a:r>
              <a:rPr sz="1700" b="1">
                <a:solidFill>
                  <a:srgbClr val="2A40E2"/>
                </a:solidFill>
              </a:rPr>
              <a:t>linear</a:t>
            </a:r>
            <a:r>
              <a:rPr sz="1700"/>
              <a:t> classifier (σ only turns the score into a probability).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0000" y="3300000"/>
          <a:ext cx="105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800000"/>
                <a:gridCol w="1800000"/>
                <a:gridCol w="800000"/>
                <a:gridCol w="2200000"/>
                <a:gridCol w="1900000"/>
                <a:gridCol w="1200000"/>
                <a:gridCol w="18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#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s = w·x + b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 = σ(s)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Pred.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(2, 1)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0.818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0.201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(0, 1)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−1.5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0.182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0.201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(1, 0.75)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0.623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0.974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Model capacity and overfitting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0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A polynomial of degree d is fit to the same 30 training samples, and the error is measured on 100 unseen test samples.</a:t>
            </a:r>
          </a:p>
          <a:p>
            <a:pPr marL="0" indent="0">
              <a:buNone/>
            </a:pPr>
            <a:r>
              <a:rPr sz="1800"/>
              <a:t>(a) Fill in the gap (test − train) and the diagnosis.  (b) Which degree would you choose?  (c) What does a big gap between training and validation accuracy suggest, and what does no gap (but a high error) suggest? What do you change in each case?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00000" y="2850000"/>
          <a:ext cx="102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1900000"/>
                <a:gridCol w="1900000"/>
                <a:gridCol w="1700000"/>
                <a:gridCol w="29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Degree 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Train MSE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Test MSE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Gap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Diagnosis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Model capacity and overfitting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400000"/>
          </a:xfrm>
        </p:spPr>
        <p:txBody>
          <a:bodyPr wrap="square"/>
          <a:lstStyle/>
          <a:p>
            <a:r>
              <a:rPr sz="1700"/>
              <a:t>(b) </a:t>
            </a:r>
            <a:r>
              <a:rPr sz="1700" b="1">
                <a:solidFill>
                  <a:srgbClr val="2A40E2"/>
                </a:solidFill>
              </a:rPr>
              <a:t>d = 3</a:t>
            </a:r>
            <a:r>
              <a:rPr sz="1700"/>
              <a:t>: lowest test error. d = 9 reaches almost zero training error but memorizes the noise.</a:t>
            </a:r>
          </a:p>
          <a:p>
            <a:r>
              <a:rPr sz="1700"/>
              <a:t>(c) </a:t>
            </a:r>
            <a:r>
              <a:rPr sz="1700" b="1">
                <a:solidFill>
                  <a:srgbClr val="2A40E2"/>
                </a:solidFill>
              </a:rPr>
              <a:t>Big gap → overfitting</a:t>
            </a:r>
            <a:r>
              <a:rPr sz="1700"/>
              <a:t> → decrease capacity (fewer layers/neurons, regularization, more data). </a:t>
            </a:r>
            <a:r>
              <a:rPr sz="1700" b="1">
                <a:solidFill>
                  <a:srgbClr val="2A40E2"/>
                </a:solidFill>
              </a:rPr>
              <a:t>No gap but high error → underfitting</a:t>
            </a:r>
            <a:r>
              <a:rPr sz="1700"/>
              <a:t> → increase capacity. More capacity always lowers the training error, but not the test error.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00000" y="3300000"/>
          <a:ext cx="102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1900000"/>
                <a:gridCol w="1900000"/>
                <a:gridCol w="1700000"/>
                <a:gridCol w="29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Degree 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Train MSE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Test MSE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Gap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Diagnosis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underfitting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1.1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good fit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6.45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overfitting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Confusion matrix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5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A pedestrian detector is tested on 1,000 camera frames, 100 of which contain a pedestrian (positive class). It finds TP = 80, produces FP = 45 false alarms and misses FN = 20.</a:t>
            </a:r>
          </a:p>
          <a:p>
            <a:pPr marL="0" indent="0">
              <a:buNone/>
            </a:pPr>
            <a:r>
              <a:rPr sz="1800"/>
              <a:t>(a) Compute TN.  (b) Compute accuracy, precision, recall and the F1 score.  (c) A "detector" that always answers "no pedestrian": what is its accuracy and recall?</a:t>
            </a:r>
          </a:p>
          <a:p>
            <a:pPr marL="0" indent="0">
              <a:buNone/>
            </a:pPr>
            <a:r>
              <a:rPr sz="1800"/>
              <a:t>(d) For a pedestrian detector, which is worse, an FP or an FN? How should the decision threshold move?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0000" y="3300000"/>
          <a:ext cx="8200000" cy="14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800000"/>
                <a:gridCol w="2700000"/>
                <a:gridCol w="27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Predicted positive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Predicted negative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Actual positive (100)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TP = 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FN = 20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Actual negative (900)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FP = 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Confusion matrix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500000"/>
          </a:xfrm>
        </p:spPr>
        <p:txBody>
          <a:bodyPr wrap="square"/>
          <a:lstStyle/>
          <a:p>
            <a:r>
              <a:rPr sz="1700"/>
              <a:t>(a) TN = 1000 − 80 − 45 − 20 = </a:t>
            </a:r>
            <a:r>
              <a:rPr sz="1700" b="1">
                <a:solidFill>
                  <a:srgbClr val="2A40E2"/>
                </a:solidFill>
              </a:rPr>
              <a:t>855</a:t>
            </a:r>
            <a:r>
              <a:rPr sz="1700"/>
              <a:t>. (b) Accuracy = 935/1000 = </a:t>
            </a:r>
            <a:r>
              <a:rPr sz="1700" b="1">
                <a:solidFill>
                  <a:srgbClr val="2A40E2"/>
                </a:solidFill>
              </a:rPr>
              <a:t>93.5 %</a:t>
            </a:r>
            <a:r>
              <a:rPr sz="1700"/>
              <a:t>, precision = 80/125 = </a:t>
            </a:r>
            <a:r>
              <a:rPr sz="1700" b="1">
                <a:solidFill>
                  <a:srgbClr val="2A40E2"/>
                </a:solidFill>
              </a:rPr>
              <a:t>0.64</a:t>
            </a:r>
            <a:r>
              <a:rPr sz="1700"/>
              <a:t>, recall = 80/100 = </a:t>
            </a:r>
            <a:r>
              <a:rPr sz="1700" b="1">
                <a:solidFill>
                  <a:srgbClr val="2A40E2"/>
                </a:solidFill>
              </a:rPr>
              <a:t>0.80</a:t>
            </a:r>
            <a:r>
              <a:rPr sz="1700"/>
              <a:t>, F1 = 2PR/(P + R) = </a:t>
            </a:r>
            <a:r>
              <a:rPr sz="1700" b="1">
                <a:solidFill>
                  <a:srgbClr val="2A40E2"/>
                </a:solidFill>
              </a:rPr>
              <a:t>0.711</a:t>
            </a:r>
            <a:r>
              <a:rPr sz="1700"/>
              <a:t>.</a:t>
            </a:r>
          </a:p>
          <a:p>
            <a:r>
              <a:rPr sz="1700"/>
              <a:t>(c) Accuracy </a:t>
            </a:r>
            <a:r>
              <a:rPr sz="1700" b="1">
                <a:solidFill>
                  <a:srgbClr val="2A40E2"/>
                </a:solidFill>
              </a:rPr>
              <a:t>90 %</a:t>
            </a:r>
            <a:r>
              <a:rPr sz="1700"/>
              <a:t> but recall </a:t>
            </a:r>
            <a:r>
              <a:rPr sz="1700" b="1">
                <a:solidFill>
                  <a:srgbClr val="2A40E2"/>
                </a:solidFill>
              </a:rPr>
              <a:t>0</a:t>
            </a:r>
            <a:r>
              <a:rPr sz="1700"/>
              <a:t>: accuracy is misleading with imbalanced classes, so use precision, recall and F1.</a:t>
            </a:r>
          </a:p>
          <a:p>
            <a:r>
              <a:rPr sz="1700"/>
              <a:t>(d) A missed pedestrian (</a:t>
            </a:r>
            <a:r>
              <a:rPr sz="1700" b="1">
                <a:solidFill>
                  <a:srgbClr val="2A40E2"/>
                </a:solidFill>
              </a:rPr>
              <a:t>FN</a:t>
            </a:r>
            <a:r>
              <a:rPr sz="1700"/>
              <a:t>) is usually worse than a false alarm (</a:t>
            </a:r>
            <a:r>
              <a:rPr sz="1700" b="1">
                <a:solidFill>
                  <a:srgbClr val="2A40E2"/>
                </a:solidFill>
              </a:rPr>
              <a:t>FP</a:t>
            </a:r>
            <a:r>
              <a:rPr sz="1700"/>
              <a:t>, e.g. unnecessary braking). Lowering the threshold raises recall (and TPR) but also raises FPR.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0000" y="3300000"/>
          <a:ext cx="8200000" cy="141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800000"/>
                <a:gridCol w="2700000"/>
                <a:gridCol w="2700000"/>
              </a:tblGrid>
              <a:tr h="470000">
                <a:tc>
                  <a:txBody>
                    <a:bodyPr wrap="square"/>
                    <a:lstStyle/>
                    <a:p>
                      <a:pPr algn="ctr"/>
                      <a:endParaRPr sz="17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Predicted positive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Predicted negative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Actual positive (100)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TP = 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FN = 20</a:t>
                      </a:r>
                    </a:p>
                  </a:txBody>
                  <a:tcPr marL="60000" marR="60000" marT="25000" marB="25000" anchor="ctr"/>
                </a:tc>
              </a:tr>
              <a:tr h="470000">
                <a:tc>
                  <a:txBody>
                    <a:bodyPr wrap="square"/>
                    <a:lstStyle/>
                    <a:p>
                      <a:pPr algn="ctr"/>
                      <a:r>
                        <a:rPr sz="1700" b="1"/>
                        <a:t>Actual negative (900)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/>
                        <a:t>FP = 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>
                          <a:solidFill>
                            <a:srgbClr val="2A40E2"/>
                          </a:solidFill>
                        </a:rPr>
                        <a:t>TN = 855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ROC curve and AUC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9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The same detector outputs a score; changing the decision threshold gives different operating points (P = 100 positives, N = 900 negatives).</a:t>
            </a:r>
          </a:p>
          <a:p>
            <a:pPr marL="0" indent="0">
              <a:buNone/>
            </a:pPr>
            <a:r>
              <a:rPr sz="1800"/>
              <a:t>(a) Fill in TPR = TP/P and FPR = FP/N.  (b) Estimate the AUC from the ROC points (0, 0), the three points, and (1, 1) with the trapezoid rule.  (c) What does AUC = 0.5 mean, and what does a point at the top-left corner mean?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2850000"/>
          <a:ext cx="100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1700000"/>
                <a:gridCol w="1700000"/>
                <a:gridCol w="2200000"/>
                <a:gridCol w="22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Threshold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TPR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FPR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95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ROC curve and AUC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300000"/>
          </a:xfrm>
        </p:spPr>
        <p:txBody>
          <a:bodyPr wrap="square"/>
          <a:lstStyle/>
          <a:p>
            <a:r>
              <a:rPr sz="1700"/>
              <a:t>(b) Trapezoids: 0.01·0.25 + 0.04·0.65 + 0.25·0.875 + 0.70·0.975 = 0.0025 + 0.026 + 0.219 + 0.683 ≈ </a:t>
            </a:r>
            <a:r>
              <a:rPr sz="1700" b="1">
                <a:solidFill>
                  <a:srgbClr val="2A40E2"/>
                </a:solidFill>
              </a:rPr>
              <a:t>0.93</a:t>
            </a:r>
            <a:r>
              <a:rPr sz="1700"/>
              <a:t>.</a:t>
            </a:r>
          </a:p>
          <a:p>
            <a:r>
              <a:rPr sz="1700"/>
              <a:t>(c) AUC = 0.5: the score is no better than </a:t>
            </a:r>
            <a:r>
              <a:rPr sz="1700" b="1">
                <a:solidFill>
                  <a:srgbClr val="2A40E2"/>
                </a:solidFill>
              </a:rPr>
              <a:t>random guessing</a:t>
            </a:r>
            <a:r>
              <a:rPr sz="1700"/>
              <a:t> (the diagonal). Top-left (FPR = 0, TPR = 1) is the </a:t>
            </a:r>
            <a:r>
              <a:rPr sz="1700" b="1">
                <a:solidFill>
                  <a:srgbClr val="2A40E2"/>
                </a:solidFill>
              </a:rPr>
              <a:t>perfect classifier</a:t>
            </a:r>
            <a:r>
              <a:rPr sz="1700"/>
              <a:t>. AUC is independent of the threshold; ROC shows the TPR/FPR trade-off.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3200000"/>
          <a:ext cx="100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1700000"/>
                <a:gridCol w="1700000"/>
                <a:gridCol w="2200000"/>
                <a:gridCol w="22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Threshold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TPR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FPR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0.50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0.01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45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0.80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0.05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95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270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0.95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0.30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Validation and tuning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100000"/>
          </a:xfrm>
        </p:spPr>
        <p:txBody>
          <a:bodyPr wrap="square"/>
          <a:lstStyle/>
          <a:p>
            <a:pPr marL="0" indent="0">
              <a:buNone/>
            </a:pPr>
            <a:r>
              <a:rPr sz="1800"/>
              <a:t>Choosing the learning rate with 5-fold cross-validation on the training set. The test set is kept aside.</a:t>
            </a:r>
          </a:p>
          <a:p>
            <a:pPr marL="0" indent="0">
              <a:buNone/>
            </a:pPr>
            <a:r>
              <a:rPr sz="1800"/>
              <a:t>(a) Compute the mean validation accuracy of each candidate and pick the best.  (b) Why must the test set not be used for this choice?  (c) With 9 trials and 2 hyperparameters, how many distinct values of each does a 3×3 grid search try, and how many does random search try? (Bergstra &amp; Bengio, 2012)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2950000"/>
          <a:ext cx="101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4600000"/>
                <a:gridCol w="28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Learning rate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Fold 1–5 accuracy (%)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Mean (%)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0.001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80, 82, 81, 79, 83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0.01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86, 88, 85, 87, 89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60, 55, 70, 58, 62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Validation and tuning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200000"/>
          </a:xfrm>
        </p:spPr>
        <p:txBody>
          <a:bodyPr wrap="square"/>
          <a:lstStyle/>
          <a:p>
            <a:r>
              <a:rPr sz="1700"/>
              <a:t>(b) Choosing on the test set would </a:t>
            </a:r>
            <a:r>
              <a:rPr sz="1700" b="1">
                <a:solidFill>
                  <a:srgbClr val="2A40E2"/>
                </a:solidFill>
              </a:rPr>
              <a:t>leak</a:t>
            </a:r>
            <a:r>
              <a:rPr sz="1700"/>
              <a:t> it into the model selection: the test accuracy would be optimistic. Use the validation folds to choose, and the test set </a:t>
            </a:r>
            <a:r>
              <a:rPr sz="1700" b="1">
                <a:solidFill>
                  <a:srgbClr val="2A40E2"/>
                </a:solidFill>
              </a:rPr>
              <a:t>once</a:t>
            </a:r>
            <a:r>
              <a:rPr sz="1700"/>
              <a:t> at the end.</a:t>
            </a:r>
          </a:p>
          <a:p>
            <a:r>
              <a:rPr sz="1700"/>
              <a:t>(c) Grid: </a:t>
            </a:r>
            <a:r>
              <a:rPr sz="1700" b="1">
                <a:solidFill>
                  <a:srgbClr val="2A40E2"/>
                </a:solidFill>
              </a:rPr>
              <a:t>3</a:t>
            </a:r>
            <a:r>
              <a:rPr sz="1700"/>
              <a:t> values per hyperparameter. Random: </a:t>
            </a:r>
            <a:r>
              <a:rPr sz="1700" b="1">
                <a:solidFill>
                  <a:srgbClr val="2A40E2"/>
                </a:solidFill>
              </a:rPr>
              <a:t>9</a:t>
            </a:r>
            <a:r>
              <a:rPr sz="1700"/>
              <a:t> distinct values of each, so important hyperparameters are explored better for the same budget.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00000" y="3200000"/>
          <a:ext cx="10100000" cy="1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700000"/>
                <a:gridCol w="4600000"/>
                <a:gridCol w="2800000"/>
              </a:tblGrid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Learning rate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Fold 1–5 accuracy (%)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Mean (%)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0.001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80, 82, 81, 79, 83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81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0.01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86, 88, 85, 87, 89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87  (best)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ctr"/>
                      <a:r>
                        <a:rPr sz="1600" b="1"/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/>
                        <a:t>60, 55, 70, 58, 62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2A40E2"/>
                          </a:solidFill>
                        </a:rPr>
                        <a:t>61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