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1.3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HW/SW Platforms and Ethics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Compute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9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For each requirement, choose the best compute platform (</a:t>
            </a:r>
            <a:r>
              <a:rPr sz="2200" b="1">
                <a:solidFill>
                  <a:srgbClr val="2A40E2"/>
                </a:solidFill>
              </a:rPr>
              <a:t>CPU, GPU, FPGA or ASIC/NPU</a:t>
            </a:r>
            <a:r>
              <a:rPr sz="2200"/>
              <a:t>) and give a one-sentence reason.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750000"/>
          <a:ext cx="11550000" cy="45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50000"/>
                <a:gridCol w="4000000"/>
                <a:gridCol w="1500000"/>
                <a:gridCol w="56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#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Requirement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Platform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Reason (one sentence)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10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Batch-1 camera DNN inference with low and deterministic latency; the network may be updated after the vehicle is deployed.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800"/>
                    </a:p>
                  </a:txBody>
                  <a:tcPr marL="60000" marR="60000" marT="25000" marB="25000" anchor="ctr"/>
                </a:tc>
              </a:tr>
              <a:tr h="10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Mass-produced vehicle with a fixed DNN, where power and cost per TOPS matter most.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800"/>
                    </a:p>
                  </a:txBody>
                  <a:tcPr marL="60000" marR="60000" marT="25000" marB="25000" anchor="ctr"/>
                </a:tc>
              </a:tr>
              <a:tr h="10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Highly parallel matrix multiplication for large-batch DNN throughput.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800"/>
                    </a:p>
                  </a:txBody>
                  <a:tcPr marL="60000" marR="60000" marT="25000" marB="25000" anchor="ctr"/>
                </a:tc>
              </a:tr>
              <a:tr h="100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Control-flow-heavy general software: operating system, task scheduling, planning logic.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Compute platforms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50000" y="900000"/>
          <a:ext cx="11550000" cy="47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50000"/>
                <a:gridCol w="4000000"/>
                <a:gridCol w="1500000"/>
                <a:gridCol w="5600000"/>
              </a:tblGrid>
              <a:tr h="52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#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Requirement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Platform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Reason (one sentence)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105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Batch-1 camera DNN inference with low and deterministic latency; the network may be updated after the vehicle is deployed.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FPGA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2A40E2"/>
                          </a:solidFill>
                        </a:rPr>
                        <a:t>Low, deterministic latency at batch 1; reprogrammable after deployment.</a:t>
                      </a:r>
                    </a:p>
                  </a:txBody>
                  <a:tcPr marL="60000" marR="60000" marT="25000" marB="25000" anchor="ctr"/>
                </a:tc>
              </a:tr>
              <a:tr h="105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Mass-produced vehicle with a fixed DNN, where power and cost per TOPS matter most.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ASIC / NPU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2A40E2"/>
                          </a:solidFill>
                        </a:rPr>
                        <a:t>Most power- and cost-efficient per TOPS at volume; the price is lost flexibility.</a:t>
                      </a:r>
                    </a:p>
                  </a:txBody>
                  <a:tcPr marL="60000" marR="60000" marT="25000" marB="25000" anchor="ctr"/>
                </a:tc>
              </a:tr>
              <a:tr h="105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Highly parallel matrix multiplication for large-batch DNN throughput.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GPU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2A40E2"/>
                          </a:solidFill>
                        </a:rPr>
                        <a:t>Many parallel compute elements suit matrix multiplication (large batches raise throughput but also latency).</a:t>
                      </a:r>
                    </a:p>
                  </a:txBody>
                  <a:tcPr marL="60000" marR="60000" marT="25000" marB="25000" anchor="ctr"/>
                </a:tc>
              </a:tr>
              <a:tr h="105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/>
                        <a:t>Control-flow-heavy general software: operating system, task scheduling, planning logic.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CPU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2A40E2"/>
                          </a:solidFill>
                        </a:rPr>
                        <a:t>Flexible; strong at sequential control flow, OS and scheduling code.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AUTOSAR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000000"/>
          </a:xfrm>
        </p:spPr>
        <p:txBody>
          <a:bodyPr wrap="square"/>
          <a:lstStyle/>
          <a:p>
            <a:pPr marL="0" indent="0">
              <a:buNone/>
            </a:pPr>
            <a:r>
              <a:rPr sz="2800"/>
              <a:t>Choose </a:t>
            </a:r>
            <a:r>
              <a:rPr sz="2800" b="1">
                <a:solidFill>
                  <a:srgbClr val="2A40E2"/>
                </a:solidFill>
              </a:rPr>
              <a:t>AUTOSAR Classic</a:t>
            </a:r>
            <a:r>
              <a:rPr sz="2800"/>
              <a:t> or </a:t>
            </a:r>
            <a:r>
              <a:rPr sz="2800" b="1">
                <a:solidFill>
                  <a:srgbClr val="2A40E2"/>
                </a:solidFill>
              </a:rPr>
              <a:t>AUTOSAR Adaptive</a:t>
            </a:r>
            <a:r>
              <a:rPr sz="2800"/>
              <a:t> for each function and give one reason.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800"/>
              <a:t>(i) The steering-actuator control loop on a resource-constrained ECU.</a:t>
            </a:r>
          </a:p>
          <a:p>
            <a:pPr marL="0" indent="0">
              <a:buNone/>
            </a:pPr>
            <a:r>
              <a:rPr sz="2800"/>
              <a:t>(ii) A perception service on a high-performance multicore ECU that receives service updates over the network.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AUTOSAR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200000"/>
          </a:xfrm>
        </p:spPr>
        <p:txBody>
          <a:bodyPr wrap="square"/>
          <a:lstStyle/>
          <a:p>
            <a:r>
              <a:rPr sz="2200"/>
              <a:t>(i) </a:t>
            </a:r>
            <a:r>
              <a:rPr sz="2200" b="1">
                <a:solidFill>
                  <a:srgbClr val="2A40E2"/>
                </a:solidFill>
              </a:rPr>
              <a:t>Classic:</a:t>
            </a:r>
            <a:r>
              <a:rPr sz="2200"/>
              <a:t> hard real-time, statically configured, signal-based (OSEK) software for resource-constrained, safety-critical ECUs.</a:t>
            </a:r>
          </a:p>
          <a:p>
            <a:r>
              <a:rPr sz="2200"/>
              <a:t>(ii) </a:t>
            </a:r>
            <a:r>
              <a:rPr sz="2200" b="1">
                <a:solidFill>
                  <a:srgbClr val="2A40E2"/>
                </a:solidFill>
              </a:rPr>
              <a:t>Adaptive:</a:t>
            </a:r>
            <a:r>
              <a:rPr sz="2200"/>
              <a:t> runs on high-performance multicore ECUs (POSIX), dynamically configured, service-oriented communication (SOME/IP), and can be updated at run time.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00000" y="3200000"/>
          <a:ext cx="9900000" cy="32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300000"/>
                <a:gridCol w="3800000"/>
                <a:gridCol w="3800000"/>
              </a:tblGrid>
              <a:tr h="540000">
                <a:tc>
                  <a:txBody>
                    <a:bodyPr wrap="square"/>
                    <a:lstStyle/>
                    <a:p>
                      <a:pPr algn="l"/>
                      <a:endParaRPr sz="18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AUTOSAR Classic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AUTOSAR Adaptive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4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Target ECU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Resource-constrained microcontrollers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High-performance multicore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Operating system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OSEK, hard real-time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POSIX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Configuration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Static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Dynamic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Communication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Signal-based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Service-oriented (SOME/IP)</a:t>
                      </a:r>
                    </a:p>
                  </a:txBody>
                  <a:tcPr marL="60000" marR="60000" marT="25000" marB="25000" anchor="ctr"/>
                </a:tc>
              </a:tr>
              <a:tr h="540000">
                <a:tc>
                  <a:txBody>
                    <a:bodyPr wrap="square"/>
                    <a:lstStyle/>
                    <a:p>
                      <a:pPr algn="l"/>
                      <a:r>
                        <a:rPr sz="1800" b="1"/>
                        <a:t>Updates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Fixed at build time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Updatable at run time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Trolley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000000"/>
          </a:xfrm>
        </p:spPr>
        <p:txBody>
          <a:bodyPr wrap="square"/>
          <a:lstStyle/>
          <a:p>
            <a:pPr marL="0" indent="0">
              <a:buNone/>
            </a:pPr>
            <a:r>
              <a:rPr sz="2600"/>
              <a:t>Trolley variant with a </a:t>
            </a:r>
            <a:r>
              <a:rPr sz="2600" b="1">
                <a:solidFill>
                  <a:srgbClr val="2A40E2"/>
                </a:solidFill>
              </a:rPr>
              <a:t>probability threshold</a:t>
            </a:r>
            <a:r>
              <a:rPr sz="2600"/>
              <a:t>.</a:t>
            </a:r>
          </a:p>
          <a:p>
            <a:r>
              <a:rPr sz="2600"/>
              <a:t>Option A: you kill a pedestrian with probability 1, but it is not your fault.</a:t>
            </a:r>
          </a:p>
          <a:p>
            <a:r>
              <a:rPr sz="2600"/>
              <a:t>Option B: you kill a different pedestrian with probability p, and it is your fault.</a:t>
            </a:r>
          </a:p>
          <a:p>
            <a:r>
              <a:rPr sz="2600"/>
              <a:t>You choose A if p ≥ p_thr, otherwise B.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600"/>
              <a:t>(i) Your threshold is p_thr = 0.3 and p = 0.5. Which option do you choose?</a:t>
            </a:r>
          </a:p>
          <a:p>
            <a:pPr marL="0" indent="0">
              <a:buNone/>
            </a:pPr>
            <a:r>
              <a:rPr sz="2600"/>
              <a:t>(ii) According to the lecture, what has actually caused AV accidents in recent years, rather than trolley-problem-style choices?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Trolley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000000"/>
          </a:xfrm>
        </p:spPr>
        <p:txBody>
          <a:bodyPr wrap="square"/>
          <a:lstStyle/>
          <a:p>
            <a:r>
              <a:rPr sz="2600"/>
              <a:t>(i) p = 0.5 ≥ p_thr = 0.3, so choose </a:t>
            </a:r>
            <a:r>
              <a:rPr sz="2600" b="1">
                <a:solidFill>
                  <a:srgbClr val="2A40E2"/>
                </a:solidFill>
              </a:rPr>
              <a:t>A</a:t>
            </a:r>
            <a:r>
              <a:rPr sz="2600"/>
              <a:t> (kill with probability 1, but not at fault). The threshold encodes how much extra weight is given to “my fault” versus certain harm.</a:t>
            </a:r>
          </a:p>
          <a:p>
            <a:r>
              <a:rPr sz="2600"/>
              <a:t>(ii) Failures in </a:t>
            </a:r>
            <a:r>
              <a:rPr sz="2600" b="1">
                <a:solidFill>
                  <a:srgbClr val="2A40E2"/>
                </a:solidFill>
              </a:rPr>
              <a:t>sensors or perception algorithms</a:t>
            </a:r>
            <a:r>
              <a:rPr sz="2600"/>
              <a:t>; none of the recent AV accidents involved an ethical decision of the trolley type.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