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1.2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AV Sensors and V2X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Sensor data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100000" cy="5500000"/>
          </a:xfrm>
        </p:spPr>
        <p:txBody>
          <a:bodyPr wrap="square"/>
          <a:lstStyle/>
          <a:p>
            <a:r>
              <a:rPr sz="2200"/>
              <a:t>A </a:t>
            </a:r>
            <a:r>
              <a:rPr sz="2200" b="1">
                <a:solidFill>
                  <a:srgbClr val="2A40E2"/>
                </a:solidFill>
              </a:rPr>
              <a:t>128-channel lidar</a:t>
            </a:r>
            <a:r>
              <a:rPr sz="2200"/>
              <a:t> produces 1,800 azimuth measurements per channel per revolution and rotates at 10 Hz; each point takes 16 bytes.</a:t>
            </a:r>
          </a:p>
          <a:p>
            <a:r>
              <a:rPr sz="2200"/>
              <a:t>A </a:t>
            </a:r>
            <a:r>
              <a:rPr sz="2200" b="1">
                <a:solidFill>
                  <a:srgbClr val="2A40E2"/>
                </a:solidFill>
              </a:rPr>
              <a:t>camera</a:t>
            </a:r>
            <a:r>
              <a:rPr sz="2200"/>
              <a:t> has 1920 × 1080 pixels, 3 bytes per pixel (uncompressed RGB) and runs at 30 frames per second.</a:t>
            </a:r>
          </a:p>
          <a:p>
            <a:r>
              <a:rPr sz="2200"/>
              <a:t>Use 1 MB = 10⁶ bytes.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(i) Data rate of the lidar in MB/s?</a:t>
            </a:r>
          </a:p>
          <a:p>
            <a:pPr marL="0" indent="0">
              <a:buNone/>
            </a:pPr>
            <a:r>
              <a:rPr sz="2200"/>
              <a:t>(ii) Data rate of one camera in MB/s?</a:t>
            </a:r>
          </a:p>
          <a:p>
            <a:pPr marL="0" indent="0">
              <a:buNone/>
            </a:pPr>
            <a:r>
              <a:rPr sz="2200"/>
              <a:t>(iii) An AV carries 8 such cameras and 1 such lidar: total rate in GB/s, and raw TB per hour of driving?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00000" y="1500000"/>
          <a:ext cx="4900000" cy="35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900000"/>
                <a:gridCol w="2000000"/>
              </a:tblGrid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 b="1"/>
                        <a:t>Item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Data rate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Lidar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1 camera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8 cameras + 1 lidar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1 hour of driving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Sensor data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100000" cy="5500000"/>
          </a:xfrm>
        </p:spPr>
        <p:txBody>
          <a:bodyPr wrap="square"/>
          <a:lstStyle/>
          <a:p>
            <a:r>
              <a:rPr sz="2200" b="1">
                <a:solidFill>
                  <a:srgbClr val="2A40E2"/>
                </a:solidFill>
              </a:rPr>
              <a:t>Lidar:</a:t>
            </a:r>
            <a:r>
              <a:rPr sz="2200"/>
              <a:t> 128 × 1,800 × 10 = 2,304,000 points/s; × 16 B = 36,864,000 B/s</a:t>
            </a:r>
          </a:p>
          <a:p>
            <a:r>
              <a:rPr sz="2200" b="1">
                <a:solidFill>
                  <a:srgbClr val="2A40E2"/>
                </a:solidFill>
              </a:rPr>
              <a:t>Camera:</a:t>
            </a:r>
            <a:r>
              <a:rPr sz="2200"/>
              <a:t> 1920 × 1080 × 3 B = 6,220,800 B per frame; × 30 fps = 186,624,000 B/s</a:t>
            </a:r>
          </a:p>
          <a:p>
            <a:r>
              <a:rPr sz="2200" b="1">
                <a:solidFill>
                  <a:srgbClr val="2A40E2"/>
                </a:solidFill>
              </a:rPr>
              <a:t>Total:</a:t>
            </a:r>
            <a:r>
              <a:rPr sz="2200"/>
              <a:t> 8 × 186.6 + 36.9 ≈ 1,530 MB/s</a:t>
            </a:r>
          </a:p>
          <a:p>
            <a:r>
              <a:rPr sz="2200" b="1">
                <a:solidFill>
                  <a:srgbClr val="2A40E2"/>
                </a:solidFill>
              </a:rPr>
              <a:t>Per hour:</a:t>
            </a:r>
            <a:r>
              <a:rPr sz="2200"/>
              <a:t> 1.53 GB/s × 3,600 s ≈ 5.5 × 10¹² B</a:t>
            </a:r>
          </a:p>
          <a:p>
            <a:r>
              <a:rPr sz="2200"/>
              <a:t>One raw camera stream is about 5× the lidar stream: </a:t>
            </a:r>
            <a:r>
              <a:rPr sz="2200" b="1">
                <a:solidFill>
                  <a:srgbClr val="2A40E2"/>
                </a:solidFill>
              </a:rPr>
              <a:t>cameras dominate</a:t>
            </a:r>
            <a:r>
              <a:rPr sz="2200"/>
              <a:t> the raw data volume.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00000" y="1500000"/>
          <a:ext cx="4900000" cy="35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900000"/>
                <a:gridCol w="2000000"/>
              </a:tblGrid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 b="1"/>
                        <a:t>Item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Data rate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Lidar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36.9 MB/s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1 camera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186.6 MB/s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8 cameras + 1 lidar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1.53 GB/s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2000"/>
                        <a:t>1 hour of driving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≈ 5.5 TB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Blind curve and V2X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2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A disabled vehicle is stopped behind a </a:t>
            </a:r>
            <a:r>
              <a:rPr sz="2200" b="1">
                <a:solidFill>
                  <a:srgbClr val="2A40E2"/>
                </a:solidFill>
              </a:rPr>
              <a:t>blind curve</a:t>
            </a:r>
            <a:r>
              <a:rPr sz="2200"/>
              <a:t>. Your AV drives at 30 m/s (108 km/h). Its onboard sensors can first detect the stopped vehicle at a distance of </a:t>
            </a:r>
            <a:r>
              <a:rPr sz="2200" b="1">
                <a:solidFill>
                  <a:srgbClr val="2A40E2"/>
                </a:solidFill>
              </a:rPr>
              <a:t>60 m</a:t>
            </a:r>
            <a:r>
              <a:rPr sz="2200"/>
              <a:t>. The total latency from detection to the start of braking is </a:t>
            </a:r>
            <a:r>
              <a:rPr sz="2200" b="1">
                <a:solidFill>
                  <a:srgbClr val="2A40E2"/>
                </a:solidFill>
              </a:rPr>
              <a:t>0.2 s</a:t>
            </a:r>
            <a:r>
              <a:rPr sz="2200"/>
              <a:t>; the AV then brakes with a constant deceleration of </a:t>
            </a:r>
            <a:r>
              <a:rPr sz="2200" b="1">
                <a:solidFill>
                  <a:srgbClr val="2A40E2"/>
                </a:solidFill>
              </a:rPr>
              <a:t>6 m/s²</a:t>
            </a:r>
            <a:r>
              <a:rPr sz="2200"/>
              <a:t>.</a:t>
            </a:r>
          </a:p>
          <a:p>
            <a:pPr marL="0" indent="0">
              <a:buNone/>
            </a:pPr>
            <a:r>
              <a:rPr sz="2200"/>
              <a:t>(i) Compute the total stopping distance.</a:t>
            </a:r>
          </a:p>
          <a:p>
            <a:pPr marL="0" indent="0">
              <a:buNone/>
            </a:pPr>
            <a:r>
              <a:rPr sz="2200"/>
              <a:t>(ii) Can the AV stop in time using onboard sensors only? Name one V2X communication that could help, and explain why in one sentence.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5000" y="5090000"/>
            <a:ext cx="50000" cy="5200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00000" y="5640000"/>
            <a:ext cx="1200000" cy="56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/>
              <a:t>0 m</a:t>
            </a:r>
          </a:p>
          <a:p>
            <a:pPr algn="ctr"/>
            <a:r>
              <a:rPr sz="1600"/>
              <a:t>(detect)</a:t>
            </a:r>
          </a:p>
        </p:txBody>
      </p:sp>
      <p:sp>
        <p:nvSpPr>
          <p:cNvPr id="6" name="Rectangle 5"/>
          <p:cNvSpPr/>
          <p:nvPr/>
        </p:nvSpPr>
        <p:spPr>
          <a:xfrm>
            <a:off x="7500000" y="5050000"/>
            <a:ext cx="400000" cy="600000"/>
          </a:xfrm>
          <a:prstGeom prst="rect">
            <a:avLst/>
          </a:prstGeom>
          <a:solidFill>
            <a:srgbClr val="80808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>
                <a:solidFill>
                  <a:srgbClr val="000000"/>
                </a:solidFill>
              </a:rPr>
              <a:t>X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500000" y="4900000"/>
            <a:ext cx="0" cy="90000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00000" y="4450000"/>
            <a:ext cx="2600000" cy="34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 b="1">
                <a:solidFill>
                  <a:srgbClr val="C00000"/>
                </a:solidFill>
              </a:rPr>
              <a:t>stopped vehicle at 60 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00000" y="5350000"/>
            <a:ext cx="6200000" cy="0"/>
          </a:xfrm>
          <a:prstGeom prst="line">
            <a:avLst/>
          </a:prstGeom>
          <a:ln w="317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00000" y="4950000"/>
            <a:ext cx="1400000" cy="34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/>
              <a:t>60 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Blind curve and V2X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3400000"/>
          </a:xfrm>
        </p:spPr>
        <p:txBody>
          <a:bodyPr wrap="square"/>
          <a:lstStyle/>
          <a:p>
            <a:r>
              <a:rPr sz="2100"/>
              <a:t>Distance during the latency: 30 × 0.2 = </a:t>
            </a:r>
            <a:r>
              <a:rPr sz="2100" b="1">
                <a:solidFill>
                  <a:srgbClr val="2A40E2"/>
                </a:solidFill>
              </a:rPr>
              <a:t>6 m</a:t>
            </a:r>
            <a:r>
              <a:rPr sz="2100"/>
              <a:t>; braking distance: v²/(2a) = 30²/(2 × 6) = </a:t>
            </a:r>
            <a:r>
              <a:rPr sz="2100" b="1">
                <a:solidFill>
                  <a:srgbClr val="2A40E2"/>
                </a:solidFill>
              </a:rPr>
              <a:t>75 m</a:t>
            </a:r>
            <a:r>
              <a:rPr sz="2100"/>
              <a:t>; total = 6 + 75 = </a:t>
            </a:r>
            <a:r>
              <a:rPr sz="2100" b="1">
                <a:solidFill>
                  <a:srgbClr val="2A40E2"/>
                </a:solidFill>
              </a:rPr>
              <a:t>81 m</a:t>
            </a:r>
            <a:r>
              <a:rPr sz="2100"/>
              <a:t>.</a:t>
            </a:r>
          </a:p>
          <a:p>
            <a:r>
              <a:rPr sz="2100"/>
              <a:t>81 m &gt; 60 m, so </a:t>
            </a:r>
            <a:r>
              <a:rPr sz="2100" b="1">
                <a:solidFill>
                  <a:srgbClr val="2A40E2"/>
                </a:solidFill>
              </a:rPr>
              <a:t>No</a:t>
            </a:r>
            <a:r>
              <a:rPr sz="2100"/>
              <a:t>. After the 6 m latency distance only 54 m remain, and the AV still hits the vehicle at v = √(30² − 2 × 6 × 54) = √252 ≈ 15.9 m/s ≈ 57 km/h.</a:t>
            </a:r>
          </a:p>
          <a:p>
            <a:r>
              <a:rPr sz="2100" b="1">
                <a:solidFill>
                  <a:srgbClr val="2A40E2"/>
                </a:solidFill>
              </a:rPr>
              <a:t>V2V</a:t>
            </a:r>
            <a:r>
              <a:rPr sz="2100"/>
              <a:t> warning from the disabled vehicle (DSRC or C-V2X direct): low latency, no line of sight needed, range of several hundred metres, so the warning arrives well before 81 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5000" y="5090000"/>
            <a:ext cx="50000" cy="5200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00000" y="5640000"/>
            <a:ext cx="1200000" cy="56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/>
              <a:t>0 m</a:t>
            </a:r>
          </a:p>
          <a:p>
            <a:pPr algn="ctr"/>
            <a:r>
              <a:rPr sz="1600"/>
              <a:t>(detect)</a:t>
            </a:r>
          </a:p>
        </p:txBody>
      </p:sp>
      <p:sp>
        <p:nvSpPr>
          <p:cNvPr id="6" name="Rectangle 5"/>
          <p:cNvSpPr/>
          <p:nvPr/>
        </p:nvSpPr>
        <p:spPr>
          <a:xfrm>
            <a:off x="7500000" y="5050000"/>
            <a:ext cx="400000" cy="600000"/>
          </a:xfrm>
          <a:prstGeom prst="rect">
            <a:avLst/>
          </a:prstGeom>
          <a:solidFill>
            <a:srgbClr val="80808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>
                <a:solidFill>
                  <a:srgbClr val="000000"/>
                </a:solidFill>
              </a:rPr>
              <a:t>X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500000" y="4900000"/>
            <a:ext cx="0" cy="90000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00000" y="4450000"/>
            <a:ext cx="2600000" cy="34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 b="1">
                <a:solidFill>
                  <a:srgbClr val="C00000"/>
                </a:solidFill>
              </a:rPr>
              <a:t>stopped vehicle at 60 m</a:t>
            </a:r>
          </a:p>
        </p:txBody>
      </p:sp>
      <p:sp>
        <p:nvSpPr>
          <p:cNvPr id="9" name="Rectangle 8"/>
          <p:cNvSpPr/>
          <p:nvPr/>
        </p:nvSpPr>
        <p:spPr>
          <a:xfrm>
            <a:off x="1300000" y="5150000"/>
            <a:ext cx="620000" cy="400000"/>
          </a:xfrm>
          <a:prstGeom prst="rect">
            <a:avLst/>
          </a:prstGeom>
          <a:solidFill>
            <a:srgbClr val="F4A261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920000" y="5150000"/>
            <a:ext cx="7750000" cy="400000"/>
          </a:xfrm>
          <a:prstGeom prst="rect">
            <a:avLst/>
          </a:prstGeom>
          <a:solidFill>
            <a:srgbClr val="9DB7F5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0000" y="4450000"/>
            <a:ext cx="1800000" cy="34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l"/>
            <a:r>
              <a:rPr sz="1600" b="1"/>
              <a:t>6 m latency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000" y="5190000"/>
            <a:ext cx="2600000" cy="34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800" b="1"/>
              <a:t>75 m braking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70000" y="5640000"/>
            <a:ext cx="1400000" cy="56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600" b="1">
                <a:solidFill>
                  <a:srgbClr val="2A40E2"/>
                </a:solidFill>
              </a:rPr>
              <a:t>81 m</a:t>
            </a:r>
          </a:p>
          <a:p>
            <a:pPr algn="ctr"/>
            <a:r>
              <a:rPr sz="1600" b="1">
                <a:solidFill>
                  <a:srgbClr val="2A40E2"/>
                </a:solidFill>
              </a:rPr>
              <a:t>(stop)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