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1.1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Introduction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SAE levels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0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For each description, state the </a:t>
            </a:r>
            <a:r>
              <a:rPr sz="2200" b="1">
                <a:solidFill>
                  <a:srgbClr val="2A40E2"/>
                </a:solidFill>
              </a:rPr>
              <a:t>SAE level</a:t>
            </a:r>
            <a:r>
              <a:rPr sz="2200"/>
              <a:t> of automation (0–5) and who is responsible for </a:t>
            </a:r>
            <a:r>
              <a:rPr sz="2200" b="1">
                <a:solidFill>
                  <a:srgbClr val="2A40E2"/>
                </a:solidFill>
              </a:rPr>
              <a:t>monitoring the driving environment</a:t>
            </a:r>
            <a:r>
              <a:rPr sz="2200"/>
              <a:t> while the feature is engaged (human or system).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00000"/>
          <a:ext cx="11500000" cy="42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"/>
                <a:gridCol w="6500000"/>
                <a:gridCol w="2000000"/>
                <a:gridCol w="250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#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Description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SAE level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Who monitors the environment?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90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A highway package that keeps the lane and the speed at the same time. The driver must keep eyes on the road and be ready to steer at any moment.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90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A traffic-jam pilot that drives itself below 60 km/h. The driver may read a book, but must take over when the system issues a takeover request.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90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A driverless robotaxi without a safety driver that operates only inside a geo-fenced downtown area, in daylight and good weather.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90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A vehicle that can drive anywhere and in any condition a human driver can, with no steering wheel and no pedals.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SAE levels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4800000"/>
            <a:ext cx="11500000" cy="1700000"/>
          </a:xfrm>
        </p:spPr>
        <p:txBody>
          <a:bodyPr wrap="square"/>
          <a:lstStyle/>
          <a:p>
            <a:r>
              <a:rPr sz="1800" b="1">
                <a:solidFill>
                  <a:srgbClr val="2A40E2"/>
                </a:solidFill>
              </a:rPr>
              <a:t>Level 2:</a:t>
            </a:r>
            <a:r>
              <a:rPr sz="1800"/>
              <a:t> the system steers and controls speed, but the human supervises (monitors) at all times.</a:t>
            </a:r>
          </a:p>
          <a:p>
            <a:r>
              <a:rPr sz="1800" b="1">
                <a:solidFill>
                  <a:srgbClr val="2A40E2"/>
                </a:solidFill>
              </a:rPr>
              <a:t>Level 3:</a:t>
            </a:r>
            <a:r>
              <a:rPr sz="1800"/>
              <a:t> the system monitors while engaged, but may ask the human to intervene (takeover request).</a:t>
            </a:r>
          </a:p>
          <a:p>
            <a:r>
              <a:rPr sz="1800" b="1">
                <a:solidFill>
                  <a:srgbClr val="2A40E2"/>
                </a:solidFill>
              </a:rPr>
              <a:t>Level 4:</a:t>
            </a:r>
            <a:r>
              <a:rPr sz="1800"/>
              <a:t> no human fallback, but limited to its ODD (geo-fence, daylight, good weather).</a:t>
            </a:r>
          </a:p>
          <a:p>
            <a:r>
              <a:rPr sz="1800" b="1">
                <a:solidFill>
                  <a:srgbClr val="2A40E2"/>
                </a:solidFill>
              </a:rPr>
              <a:t>Level 5:</a:t>
            </a:r>
            <a:r>
              <a:rPr sz="1800"/>
              <a:t> unlimited ODD — drives anywhere a human can.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800000"/>
          <a:ext cx="11500000" cy="37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"/>
                <a:gridCol w="6500000"/>
                <a:gridCol w="2000000"/>
                <a:gridCol w="2500000"/>
              </a:tblGrid>
              <a:tr h="60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#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Description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SAE level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Who monitors the environment?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8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A highway package that keeps the lane and the speed at the same time. The driver must keep eyes on the road and be ready to steer at any moment.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Level 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Human</a:t>
                      </a:r>
                    </a:p>
                  </a:txBody>
                  <a:tcPr marL="60000" marR="60000" marT="25000" marB="25000" anchor="ctr"/>
                </a:tc>
              </a:tr>
              <a:tr h="78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A traffic-jam pilot that drives itself below 60 km/h. The driver may read a book, but must take over when the system issues a takeover request.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Level 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System (human must be ready to take over)</a:t>
                      </a:r>
                    </a:p>
                  </a:txBody>
                  <a:tcPr marL="60000" marR="60000" marT="25000" marB="25000" anchor="ctr"/>
                </a:tc>
              </a:tr>
              <a:tr h="78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A driverless robotaxi without a safety driver that operates only inside a geo-fenced downtown area, in daylight and good weather.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Level 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System</a:t>
                      </a:r>
                    </a:p>
                  </a:txBody>
                  <a:tcPr marL="60000" marR="60000" marT="25000" marB="25000" anchor="ctr"/>
                </a:tc>
              </a:tr>
              <a:tr h="780000"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A vehicle that can drive anywhere and in any condition a human driver can, with no steering wheel and no pedals.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Level 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System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