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56" r:id="rId2"/>
    <p:sldId id="581" r:id="rId3"/>
    <p:sldId id="518" r:id="rId4"/>
    <p:sldId id="647" r:id="rId5"/>
    <p:sldId id="617" r:id="rId6"/>
    <p:sldId id="520" r:id="rId7"/>
    <p:sldId id="573" r:id="rId8"/>
    <p:sldId id="648" r:id="rId9"/>
    <p:sldId id="619" r:id="rId10"/>
    <p:sldId id="622" r:id="rId11"/>
    <p:sldId id="623" r:id="rId12"/>
    <p:sldId id="624" r:id="rId13"/>
    <p:sldId id="625" r:id="rId14"/>
    <p:sldId id="626" r:id="rId15"/>
    <p:sldId id="627" r:id="rId16"/>
    <p:sldId id="629" r:id="rId17"/>
    <p:sldId id="630" r:id="rId18"/>
    <p:sldId id="631" r:id="rId19"/>
    <p:sldId id="632" r:id="rId20"/>
    <p:sldId id="633" r:id="rId21"/>
    <p:sldId id="634" r:id="rId22"/>
    <p:sldId id="635" r:id="rId23"/>
    <p:sldId id="636" r:id="rId24"/>
    <p:sldId id="637" r:id="rId25"/>
    <p:sldId id="638" r:id="rId26"/>
    <p:sldId id="639" r:id="rId27"/>
    <p:sldId id="640" r:id="rId28"/>
    <p:sldId id="641" r:id="rId29"/>
    <p:sldId id="642" r:id="rId30"/>
    <p:sldId id="643" r:id="rId31"/>
    <p:sldId id="650" r:id="rId32"/>
    <p:sldId id="651" r:id="rId33"/>
    <p:sldId id="664" r:id="rId34"/>
    <p:sldId id="652" r:id="rId35"/>
    <p:sldId id="653" r:id="rId36"/>
    <p:sldId id="654" r:id="rId37"/>
    <p:sldId id="655" r:id="rId38"/>
    <p:sldId id="656" r:id="rId39"/>
    <p:sldId id="665" r:id="rId40"/>
    <p:sldId id="666" r:id="rId41"/>
    <p:sldId id="658" r:id="rId42"/>
    <p:sldId id="661" r:id="rId43"/>
    <p:sldId id="662" r:id="rId44"/>
    <p:sldId id="539" r:id="rId45"/>
    <p:sldId id="562" r:id="rId46"/>
    <p:sldId id="675" r:id="rId47"/>
    <p:sldId id="544" r:id="rId48"/>
    <p:sldId id="671" r:id="rId49"/>
    <p:sldId id="672" r:id="rId50"/>
    <p:sldId id="667" r:id="rId51"/>
    <p:sldId id="668" r:id="rId52"/>
    <p:sldId id="669" r:id="rId53"/>
    <p:sldId id="670" r:id="rId54"/>
    <p:sldId id="556" r:id="rId55"/>
    <p:sldId id="557" r:id="rId56"/>
    <p:sldId id="409" r:id="rId57"/>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8623"/>
    <a:srgbClr val="9E7800"/>
    <a:srgbClr val="C49500"/>
    <a:srgbClr val="F430AB"/>
    <a:srgbClr val="E6E703"/>
    <a:srgbClr val="72AAAE"/>
    <a:srgbClr val="2A40E2"/>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976"/>
    <p:restoredTop sz="95005" autoAdjust="0"/>
  </p:normalViewPr>
  <p:slideViewPr>
    <p:cSldViewPr>
      <p:cViewPr varScale="1">
        <p:scale>
          <a:sx n="82" d="100"/>
          <a:sy n="82" d="100"/>
        </p:scale>
        <p:origin x="950"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77495" y="6956426"/>
            <a:ext cx="847805" cy="28333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95" tIns="46988" rIns="92295" bIns="46988">
            <a:spAutoFit/>
          </a:bodyPr>
          <a:lstStyle/>
          <a:p>
            <a:pPr algn="ctr" defTabSz="917376">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376">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62593" y="6956426"/>
            <a:ext cx="877605" cy="28333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2295" tIns="46988" rIns="92295" bIns="46988">
            <a:spAutoFit/>
          </a:bodyPr>
          <a:lstStyle/>
          <a:p>
            <a:pPr algn="ctr" defTabSz="917376">
              <a:lnSpc>
                <a:spcPct val="90000"/>
              </a:lnSpc>
            </a:pPr>
            <a:r>
              <a:rPr lang="en-US" sz="1300" b="0"/>
              <a:t>Page </a:t>
            </a:r>
            <a:fld id="{6D259941-7246-4245-A40C-55C6F952DF9E}" type="slidenum">
              <a:rPr lang="en-US" sz="1300" b="0"/>
              <a:pPr algn="ctr" defTabSz="917376">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052" name="Rectangle 4"/>
          <p:cNvSpPr>
            <a:spLocks noGrp="1" noChangeArrowheads="1"/>
          </p:cNvSpPr>
          <p:nvPr>
            <p:ph type="body" sz="quarter" idx="3"/>
          </p:nvPr>
        </p:nvSpPr>
        <p:spPr bwMode="auto">
          <a:xfrm>
            <a:off x="1281114" y="3475040"/>
            <a:ext cx="7038975" cy="32924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650" tIns="46988" rIns="95650" bIns="4698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2362200" y="547688"/>
            <a:ext cx="4876800" cy="2744787"/>
          </a:xfrm>
          <a:ln/>
        </p:spPr>
      </p:sp>
      <p:sp>
        <p:nvSpPr>
          <p:cNvPr id="83971"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2362200" y="547688"/>
            <a:ext cx="4876800" cy="2744787"/>
          </a:xfrm>
          <a:ln/>
        </p:spPr>
      </p:sp>
      <p:sp>
        <p:nvSpPr>
          <p:cNvPr id="84995"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2362200" y="547688"/>
            <a:ext cx="4876800" cy="2744787"/>
          </a:xfrm>
          <a:ln/>
        </p:spPr>
      </p:sp>
      <p:sp>
        <p:nvSpPr>
          <p:cNvPr id="92163"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2362200" y="547688"/>
            <a:ext cx="4876800" cy="2744787"/>
          </a:xfrm>
          <a:ln/>
        </p:spPr>
      </p:sp>
      <p:sp>
        <p:nvSpPr>
          <p:cNvPr id="68611" name="Rectangle 3"/>
          <p:cNvSpPr>
            <a:spLocks noGrp="1" noChangeArrowheads="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2362200" y="547688"/>
            <a:ext cx="4876800" cy="2744787"/>
          </a:xfrm>
          <a:ln/>
        </p:spPr>
      </p:sp>
      <p:sp>
        <p:nvSpPr>
          <p:cNvPr id="67587" name="Notes Placeholder 2"/>
          <p:cNvSpPr>
            <a:spLocks noGrp="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en-US">
                <a:latin typeface="Comic Sans MS" charset="0"/>
                <a:ea typeface="ＭＳ Ｐゴシック" charset="-128"/>
                <a:cs typeface="+mn-cs"/>
              </a:rPr>
              <a:t>In this course we are not focusing on a single node system but on the end-to-end system. The reason is very simple: today the majority of applications we use does not run on our system. Social networks, e-mail, google docs, online gamming, etc. </a:t>
            </a:r>
          </a:p>
        </p:txBody>
      </p:sp>
    </p:spTree>
    <p:extLst>
      <p:ext uri="{BB962C8B-B14F-4D97-AF65-F5344CB8AC3E}">
        <p14:creationId xmlns:p14="http://schemas.microsoft.com/office/powerpoint/2010/main" val="140825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434975" y="690563"/>
            <a:ext cx="6127750" cy="3448050"/>
          </a:xfrm>
          <a:ln/>
        </p:spPr>
      </p:sp>
      <p:sp>
        <p:nvSpPr>
          <p:cNvPr id="73731" name="Rectangle 3"/>
          <p:cNvSpPr>
            <a:spLocks noGrp="1" noChangeArrowheads="1"/>
          </p:cNvSpPr>
          <p:nvPr>
            <p:ph type="body" idx="1"/>
          </p:nvPr>
        </p:nvSpPr>
        <p:spPr>
          <a:xfrm>
            <a:off x="700089" y="4367214"/>
            <a:ext cx="5597525" cy="413702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atin typeface="Comic Sans MS" charset="0"/>
              </a:rPr>
              <a:t>Of the enormous variety of CITRIS projects going on at Berkeley, I will present one set that is tied together by this picture: the design, construction and use of MEMS devices, the sensor networks containing them, and making the information from these networks available to widely distributed users as scalable, reliable and secure services. </a:t>
            </a:r>
          </a:p>
          <a:p>
            <a:pPr>
              <a:defRPr/>
            </a:pPr>
            <a:r>
              <a:rPr lang="en-US">
                <a:latin typeface="Comic Sans MS" charset="0"/>
              </a:rPr>
              <a:t>The name we give to such an integrated system is a Societal Scale Information System, a name meant to evoke its scale – enormous -  and purpose – benefiting people and the economy.</a:t>
            </a:r>
          </a:p>
          <a:p>
            <a:pPr>
              <a:defRPr/>
            </a:pPr>
            <a:endParaRPr lang="en-US">
              <a:latin typeface="Comic Sans MS" charset="0"/>
            </a:endParaRPr>
          </a:p>
          <a:p>
            <a:pPr>
              <a:defRPr/>
            </a:pPr>
            <a:r>
              <a:rPr lang="en-US">
                <a:latin typeface="Comic Sans MS" charset="0"/>
              </a:rPr>
              <a:t>I will leave the details of all the specific applications that Ruzena mentioned, be it to energy efficiency or education or disaster response the social sciences, and indeed most details, to later talks and posters. </a:t>
            </a:r>
          </a:p>
        </p:txBody>
      </p:sp>
    </p:spTree>
    <p:extLst>
      <p:ext uri="{BB962C8B-B14F-4D97-AF65-F5344CB8AC3E}">
        <p14:creationId xmlns:p14="http://schemas.microsoft.com/office/powerpoint/2010/main" val="175783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2365375" y="550863"/>
            <a:ext cx="4872038" cy="2741612"/>
          </a:xfrm>
          <a:ln/>
        </p:spPr>
      </p:sp>
      <p:sp>
        <p:nvSpPr>
          <p:cNvPr id="71683" name="Rectangle 3"/>
          <p:cNvSpPr>
            <a:spLocks noGrp="1" noChangeArrowheads="1"/>
          </p:cNvSpPr>
          <p:nvPr>
            <p:ph type="body" idx="1"/>
          </p:nvPr>
        </p:nvSpPr>
        <p:spPr>
          <a:xfrm>
            <a:off x="1279526" y="3475040"/>
            <a:ext cx="7042150" cy="3290887"/>
          </a:xfrm>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extLst>
      <p:ext uri="{BB962C8B-B14F-4D97-AF65-F5344CB8AC3E}">
        <p14:creationId xmlns:p14="http://schemas.microsoft.com/office/powerpoint/2010/main" val="351555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7688"/>
            <a:ext cx="4876800" cy="2744787"/>
          </a:xfrm>
        </p:spPr>
      </p:sp>
      <p:sp>
        <p:nvSpPr>
          <p:cNvPr id="33794" name="Notes Placeholder 2"/>
          <p:cNvSpPr>
            <a:spLocks noGrp="1"/>
          </p:cNvSpPr>
          <p:nvPr>
            <p:ph type="body" idx="1"/>
          </p:nvPr>
        </p:nvSpPr>
        <p:spPr>
          <a:noFill/>
          <a:extLst>
            <a:ext uri="{FAA26D3D-D897-4be2-8F04-BA451C77F1D7}">
              <ma14:placeholderFlag xmlns="" xmlns:ma14="http://schemas.microsoft.com/office/mac/drawingml/2011/main" val="1"/>
            </a:ext>
          </a:extLst>
        </p:spPr>
        <p:txBody>
          <a:bodyPr/>
          <a:lstStyle/>
          <a:p>
            <a:endParaRPr lang="en-US">
              <a:latin typeface="Comic Sans MS" charset="0"/>
            </a:endParaRPr>
          </a:p>
        </p:txBody>
      </p:sp>
    </p:spTree>
    <p:extLst>
      <p:ext uri="{BB962C8B-B14F-4D97-AF65-F5344CB8AC3E}">
        <p14:creationId xmlns:p14="http://schemas.microsoft.com/office/powerpoint/2010/main" val="200992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7688"/>
            <a:ext cx="4876800" cy="2744787"/>
          </a:xfrm>
        </p:spPr>
      </p:sp>
      <p:sp>
        <p:nvSpPr>
          <p:cNvPr id="3" name="Notes Placeholder 2"/>
          <p:cNvSpPr>
            <a:spLocks noGrp="1"/>
          </p:cNvSpPr>
          <p:nvPr>
            <p:ph type="body" idx="1"/>
          </p:nvPr>
        </p:nvSpPr>
        <p:spPr/>
        <p:txBody>
          <a:bodyPr/>
          <a:lstStyle/>
          <a:p>
            <a:r>
              <a:rPr lang="en-US" dirty="0"/>
              <a:t>Networking bandwidth is</a:t>
            </a:r>
            <a:r>
              <a:rPr lang="en-US" baseline="0" dirty="0"/>
              <a:t> expected to also outpace the CPU power, so more bandwidth per core.  </a:t>
            </a:r>
            <a:endParaRPr lang="en-US" dirty="0"/>
          </a:p>
        </p:txBody>
      </p:sp>
    </p:spTree>
    <p:extLst>
      <p:ext uri="{BB962C8B-B14F-4D97-AF65-F5344CB8AC3E}">
        <p14:creationId xmlns:p14="http://schemas.microsoft.com/office/powerpoint/2010/main" val="221960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7688"/>
            <a:ext cx="4876800"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27" tIns="45714" rIns="91427" bIns="45714"/>
          <a:lstStyle/>
          <a:p>
            <a:pPr>
              <a:defRPr/>
            </a:pPr>
            <a:fld id="{7DAEA246-AA45-9741-BAF0-58C69264CAE3}" type="slidenum">
              <a:rPr lang="en-US" smtClean="0"/>
              <a:pPr>
                <a:defRPr/>
              </a:pPr>
              <a:t>43</a:t>
            </a:fld>
            <a:endParaRPr lang="en-US"/>
          </a:p>
        </p:txBody>
      </p:sp>
    </p:spTree>
    <p:extLst>
      <p:ext uri="{BB962C8B-B14F-4D97-AF65-F5344CB8AC3E}">
        <p14:creationId xmlns:p14="http://schemas.microsoft.com/office/powerpoint/2010/main" val="89047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2362200" y="547688"/>
            <a:ext cx="4876800" cy="2744787"/>
          </a:xfrm>
          <a:ln/>
        </p:spPr>
      </p:sp>
      <p:sp>
        <p:nvSpPr>
          <p:cNvPr id="77827"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ltLang="en-US">
                <a:latin typeface="Comic Sans MS" charset="0"/>
                <a:ea typeface="+mn-ea"/>
                <a:cs typeface="+mn-cs"/>
              </a:rPr>
              <a:t>Distance 186 light secs to 21 light minutes one-way</a:t>
            </a:r>
          </a:p>
          <a:p>
            <a:pPr>
              <a:defRPr/>
            </a:pPr>
            <a:r>
              <a:rPr lang="en-US" altLang="en-US">
                <a:latin typeface="Comic Sans MS" charset="0"/>
                <a:ea typeface="+mn-ea"/>
                <a:cs typeface="+mn-cs"/>
              </a:rPr>
              <a:t>Nearly two earth years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userDrawn="1"/>
        </p:nvSpPr>
        <p:spPr bwMode="auto">
          <a:xfrm>
            <a:off x="11125200" y="6551613"/>
            <a:ext cx="888044" cy="30520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gn="ctr"/>
            <a:r>
              <a:rPr lang="en-US" sz="1400" b="0">
                <a:solidFill>
                  <a:srgbClr val="2A40E2"/>
                </a:solidFill>
                <a:latin typeface="Gill Sans" charset="0"/>
                <a:cs typeface="Gill Sans" charset="0"/>
              </a:rPr>
              <a:t>Lec 1.</a:t>
            </a:r>
            <a:fld id="{8B82DB86-37F9-954E-8F10-00623E1FD261}" type="slidenum">
              <a:rPr lang="en-US" sz="1400" b="0">
                <a:solidFill>
                  <a:srgbClr val="2A40E2"/>
                </a:solidFill>
                <a:latin typeface="Gill Sans" charset="0"/>
                <a:cs typeface="Gill Sans" charset="0"/>
              </a:rPr>
              <a:pPr algn="ctr"/>
              <a:t>‹#›</a:t>
            </a:fld>
            <a:endParaRPr lang="en-US" sz="1400" b="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hyperlink" Target="https://commons.wikimedia.org/wiki/File:Sony_Li-ion_battery_pack_VGP-BPS9-B-4427.jpg" TargetMode="Externa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tif"/><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tiff"/><Relationship Id="rId3" Type="http://schemas.openxmlformats.org/officeDocument/2006/relationships/image" Target="../media/image3.png"/><Relationship Id="rId21" Type="http://schemas.openxmlformats.org/officeDocument/2006/relationships/image" Target="../media/image20.tiff"/><Relationship Id="rId7" Type="http://schemas.openxmlformats.org/officeDocument/2006/relationships/hyperlink" Target="http://images.google.com/imgres?imgurl=http://static.howstuffworks.com/gif/cell-phone-nokia.jpg&amp;imgrefurl=http://electronics.howstuffworks.com/cell-phone.htm&amp;h=200&amp;w=200&amp;sz=22&amp;tbnid=ftqjm3_El-gJ:&amp;tbnh=99&amp;tbnw=99&amp;start=7&amp;prev=/images?q=cell+phone&amp;hl=en&amp;lr=&amp;ie=UTF-8" TargetMode="Externa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jpeg"/><Relationship Id="rId16" Type="http://schemas.openxmlformats.org/officeDocument/2006/relationships/image" Target="../media/image15.png"/><Relationship Id="rId20" Type="http://schemas.openxmlformats.org/officeDocument/2006/relationships/image" Target="../media/image19.tiff"/><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tiff"/><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image" Target="../media/image58.tif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ospmag.com/issue/article/Time-Is-Not-Always-On-Our-Side"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images.google.com/imgres?imgurl=http://static.howstuffworks.com/gif/cell-phone-nokia.jpg&amp;imgrefurl=http://electronics.howstuffworks.com/cell-phone.htm&amp;h=200&amp;w=200&amp;sz=22&amp;tbnid=ftqjm3_El-gJ:&amp;tbnh=99&amp;tbnw=99&amp;start=7&amp;prev=/images?q=cell+phone&amp;hl=en&amp;lr=&amp;ie=UTF-8" TargetMode="Externa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jpeg"/><Relationship Id="rId21" Type="http://schemas.openxmlformats.org/officeDocument/2006/relationships/image" Target="../media/image19.tiff"/><Relationship Id="rId7" Type="http://schemas.openxmlformats.org/officeDocument/2006/relationships/image" Target="../media/image6.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18.tif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tiff"/><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5.emf"/><Relationship Id="rId2" Type="http://schemas.openxmlformats.org/officeDocument/2006/relationships/oleObject" Target="../embeddings/Microsoft_Excel_Chart.xls"/><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64.emf"/><Relationship Id="rId4" Type="http://schemas.openxmlformats.org/officeDocument/2006/relationships/oleObject" Target="../embeddings/oleObject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1295400"/>
            <a:ext cx="7848600" cy="2057400"/>
          </a:xfrm>
        </p:spPr>
        <p:txBody>
          <a:bodyPr/>
          <a:lstStyle/>
          <a:p>
            <a:pPr>
              <a:defRPr/>
            </a:pPr>
            <a:r>
              <a:rPr lang="en-US" sz="3000" dirty="0"/>
              <a:t>CSC 112: Computer Operating Systems</a:t>
            </a:r>
            <a:br>
              <a:rPr lang="en-US" sz="3000" dirty="0"/>
            </a:br>
            <a:r>
              <a:rPr lang="en-US" sz="3000" dirty="0"/>
              <a:t>Lecture 1</a:t>
            </a:r>
            <a:br>
              <a:rPr lang="en-US" sz="3000" dirty="0"/>
            </a:br>
            <a:br>
              <a:rPr lang="en-US" sz="3000" dirty="0"/>
            </a:br>
            <a:r>
              <a:rPr lang="en-US" sz="3000" dirty="0"/>
              <a:t>What is an Operating System?</a:t>
            </a:r>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
        <p:nvSpPr>
          <p:cNvPr id="2" name="TextBox 1">
            <a:extLst>
              <a:ext uri="{FF2B5EF4-FFF2-40B4-BE49-F238E27FC236}">
                <a16:creationId xmlns:a16="http://schemas.microsoft.com/office/drawing/2014/main" id="{4A54C102-4C93-3C82-B442-42CF1D6FB5B3}"/>
              </a:ext>
            </a:extLst>
          </p:cNvPr>
          <p:cNvSpPr txBox="1"/>
          <p:nvPr/>
        </p:nvSpPr>
        <p:spPr>
          <a:xfrm>
            <a:off x="2713676" y="6477000"/>
            <a:ext cx="6840847"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sz="1200" dirty="0">
                <a:latin typeface="Gill Sans Light"/>
              </a:rPr>
              <a:t>Acknowledgement: Lecture slides based on UC Berkeley </a:t>
            </a:r>
            <a:r>
              <a:rPr lang="en-GB" altLang="zh-CN" sz="1200" dirty="0">
                <a:latin typeface="Gill Sans Light"/>
              </a:rPr>
              <a:t>CS 162: Operating Systems and System Programming</a:t>
            </a:r>
            <a:r>
              <a:rPr lang="en-US" altLang="zh-CN" sz="1200" dirty="0">
                <a:latin typeface="Gill Sans Light"/>
              </a:rPr>
              <a:t> </a:t>
            </a:r>
            <a:endParaRPr lang="en-SE" sz="1200" dirty="0">
              <a:latin typeface="Gill Sans Ligh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E7D8-34B0-4516-90F0-B5E99E59BD14}"/>
              </a:ext>
            </a:extLst>
          </p:cNvPr>
          <p:cNvSpPr>
            <a:spLocks noGrp="1"/>
          </p:cNvSpPr>
          <p:nvPr>
            <p:ph type="title"/>
          </p:nvPr>
        </p:nvSpPr>
        <p:spPr/>
        <p:txBody>
          <a:bodyPr/>
          <a:lstStyle/>
          <a:p>
            <a:r>
              <a:rPr lang="en-US" dirty="0"/>
              <a:t>Hardware/Software Interface</a:t>
            </a:r>
          </a:p>
        </p:txBody>
      </p:sp>
      <p:sp>
        <p:nvSpPr>
          <p:cNvPr id="47" name="Rectangle 46">
            <a:extLst>
              <a:ext uri="{FF2B5EF4-FFF2-40B4-BE49-F238E27FC236}">
                <a16:creationId xmlns:a16="http://schemas.microsoft.com/office/drawing/2014/main" id="{8302F81B-FD18-4859-B026-41E8B93C76C8}"/>
              </a:ext>
            </a:extLst>
          </p:cNvPr>
          <p:cNvSpPr/>
          <p:nvPr/>
        </p:nvSpPr>
        <p:spPr bwMode="auto">
          <a:xfrm>
            <a:off x="902185" y="1924179"/>
            <a:ext cx="6705600" cy="4020607"/>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Light"/>
            </a:endParaRPr>
          </a:p>
        </p:txBody>
      </p:sp>
      <p:pic>
        <p:nvPicPr>
          <p:cNvPr id="48" name="Picture 47">
            <a:extLst>
              <a:ext uri="{FF2B5EF4-FFF2-40B4-BE49-F238E27FC236}">
                <a16:creationId xmlns:a16="http://schemas.microsoft.com/office/drawing/2014/main" id="{4BAAC97C-C73C-4E2C-A48D-945E61049C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293547" y="3966884"/>
            <a:ext cx="1056937" cy="1056937"/>
          </a:xfrm>
          <a:prstGeom prst="rect">
            <a:avLst/>
          </a:prstGeom>
        </p:spPr>
      </p:pic>
      <p:cxnSp>
        <p:nvCxnSpPr>
          <p:cNvPr id="49" name="Straight Arrow Connector 48">
            <a:extLst>
              <a:ext uri="{FF2B5EF4-FFF2-40B4-BE49-F238E27FC236}">
                <a16:creationId xmlns:a16="http://schemas.microsoft.com/office/drawing/2014/main" id="{78C7FDFA-FFB6-4322-A17C-55D8DEE519FC}"/>
              </a:ext>
            </a:extLst>
          </p:cNvPr>
          <p:cNvCxnSpPr>
            <a:cxnSpLocks/>
            <a:stCxn id="55" idx="3"/>
          </p:cNvCxnSpPr>
          <p:nvPr/>
        </p:nvCxnSpPr>
        <p:spPr bwMode="auto">
          <a:xfrm flipV="1">
            <a:off x="3188185" y="3146451"/>
            <a:ext cx="2057400" cy="38100"/>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50" name="Straight Arrow Connector 49">
            <a:extLst>
              <a:ext uri="{FF2B5EF4-FFF2-40B4-BE49-F238E27FC236}">
                <a16:creationId xmlns:a16="http://schemas.microsoft.com/office/drawing/2014/main" id="{09EF3F89-EF59-46E3-A19C-5B4DAFB25231}"/>
              </a:ext>
            </a:extLst>
          </p:cNvPr>
          <p:cNvCxnSpPr/>
          <p:nvPr/>
        </p:nvCxnSpPr>
        <p:spPr bwMode="auto">
          <a:xfrm>
            <a:off x="3569185" y="3146451"/>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51" name="Can 38">
            <a:extLst>
              <a:ext uri="{FF2B5EF4-FFF2-40B4-BE49-F238E27FC236}">
                <a16:creationId xmlns:a16="http://schemas.microsoft.com/office/drawing/2014/main" id="{982CAF20-A0F1-4184-956D-078A4EFEFDE8}"/>
              </a:ext>
            </a:extLst>
          </p:cNvPr>
          <p:cNvSpPr/>
          <p:nvPr/>
        </p:nvSpPr>
        <p:spPr bwMode="auto">
          <a:xfrm>
            <a:off x="1740385" y="4137051"/>
            <a:ext cx="1143000" cy="1295400"/>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Gill Sans Light"/>
              </a:rPr>
              <a:t>Storage</a:t>
            </a:r>
            <a:endParaRPr kumimoji="0" lang="en-US" sz="1800" b="0" i="0" u="none" strike="noStrike" cap="none" normalizeH="0" baseline="0" dirty="0">
              <a:ln>
                <a:noFill/>
              </a:ln>
              <a:solidFill>
                <a:schemeClr val="tx1"/>
              </a:solidFill>
              <a:effectLst/>
              <a:latin typeface="Gill Sans Light"/>
            </a:endParaRPr>
          </a:p>
        </p:txBody>
      </p:sp>
      <p:pic>
        <p:nvPicPr>
          <p:cNvPr id="52" name="Picture 51">
            <a:extLst>
              <a:ext uri="{FF2B5EF4-FFF2-40B4-BE49-F238E27FC236}">
                <a16:creationId xmlns:a16="http://schemas.microsoft.com/office/drawing/2014/main" id="{93769F73-78A3-4780-9775-5D99726286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64583" y="4735840"/>
            <a:ext cx="939801" cy="639203"/>
          </a:xfrm>
          <a:prstGeom prst="rect">
            <a:avLst/>
          </a:prstGeom>
        </p:spPr>
      </p:pic>
      <p:pic>
        <p:nvPicPr>
          <p:cNvPr id="53" name="Picture 52">
            <a:extLst>
              <a:ext uri="{FF2B5EF4-FFF2-40B4-BE49-F238E27FC236}">
                <a16:creationId xmlns:a16="http://schemas.microsoft.com/office/drawing/2014/main" id="{08C9357B-3F61-41CE-B58B-1DDEB7BD128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62503" y="4808362"/>
            <a:ext cx="730629" cy="517187"/>
          </a:xfrm>
          <a:prstGeom prst="rect">
            <a:avLst/>
          </a:prstGeom>
        </p:spPr>
      </p:pic>
      <p:pic>
        <p:nvPicPr>
          <p:cNvPr id="54" name="Picture 53">
            <a:extLst>
              <a:ext uri="{FF2B5EF4-FFF2-40B4-BE49-F238E27FC236}">
                <a16:creationId xmlns:a16="http://schemas.microsoft.com/office/drawing/2014/main" id="{715A3CE7-65B6-4F0F-9951-10D6FBF0A29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407385" y="5287450"/>
            <a:ext cx="723900" cy="455315"/>
          </a:xfrm>
          <a:prstGeom prst="rect">
            <a:avLst/>
          </a:prstGeom>
        </p:spPr>
      </p:pic>
      <p:sp>
        <p:nvSpPr>
          <p:cNvPr id="55" name="Rounded Rectangle 6">
            <a:extLst>
              <a:ext uri="{FF2B5EF4-FFF2-40B4-BE49-F238E27FC236}">
                <a16:creationId xmlns:a16="http://schemas.microsoft.com/office/drawing/2014/main" id="{46107393-DBE3-4B7D-9A45-6C90277AA5E7}"/>
              </a:ext>
            </a:extLst>
          </p:cNvPr>
          <p:cNvSpPr/>
          <p:nvPr/>
        </p:nvSpPr>
        <p:spPr bwMode="auto">
          <a:xfrm>
            <a:off x="1587985" y="2765451"/>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Light"/>
              </a:rPr>
              <a:t>Processor</a:t>
            </a:r>
          </a:p>
        </p:txBody>
      </p:sp>
      <p:sp>
        <p:nvSpPr>
          <p:cNvPr id="56" name="Rectangle 55">
            <a:extLst>
              <a:ext uri="{FF2B5EF4-FFF2-40B4-BE49-F238E27FC236}">
                <a16:creationId xmlns:a16="http://schemas.microsoft.com/office/drawing/2014/main" id="{4C9E33C6-980F-49E3-932B-C7384DE683AF}"/>
              </a:ext>
            </a:extLst>
          </p:cNvPr>
          <p:cNvSpPr/>
          <p:nvPr/>
        </p:nvSpPr>
        <p:spPr>
          <a:xfrm>
            <a:off x="902185" y="1927251"/>
            <a:ext cx="1236236" cy="369332"/>
          </a:xfrm>
          <a:prstGeom prst="rect">
            <a:avLst/>
          </a:prstGeom>
        </p:spPr>
        <p:txBody>
          <a:bodyPr wrap="none">
            <a:spAutoFit/>
          </a:bodyPr>
          <a:lstStyle/>
          <a:p>
            <a:r>
              <a:rPr lang="en-US" dirty="0">
                <a:latin typeface="Gill Sans Light"/>
              </a:rPr>
              <a:t>Hardware</a:t>
            </a:r>
          </a:p>
        </p:txBody>
      </p:sp>
      <p:sp>
        <p:nvSpPr>
          <p:cNvPr id="57" name="Rectangle 56">
            <a:extLst>
              <a:ext uri="{FF2B5EF4-FFF2-40B4-BE49-F238E27FC236}">
                <a16:creationId xmlns:a16="http://schemas.microsoft.com/office/drawing/2014/main" id="{E0594FD3-1212-4900-967A-89F91919EF92}"/>
              </a:ext>
            </a:extLst>
          </p:cNvPr>
          <p:cNvSpPr/>
          <p:nvPr/>
        </p:nvSpPr>
        <p:spPr bwMode="auto">
          <a:xfrm>
            <a:off x="5245585" y="2003451"/>
            <a:ext cx="1752600" cy="167640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Light"/>
              </a:rPr>
              <a:t>Memory</a:t>
            </a:r>
          </a:p>
        </p:txBody>
      </p:sp>
      <p:sp>
        <p:nvSpPr>
          <p:cNvPr id="58" name="TextBox 57">
            <a:extLst>
              <a:ext uri="{FF2B5EF4-FFF2-40B4-BE49-F238E27FC236}">
                <a16:creationId xmlns:a16="http://schemas.microsoft.com/office/drawing/2014/main" id="{F95A7498-B310-4312-88DB-E984D4137483}"/>
              </a:ext>
            </a:extLst>
          </p:cNvPr>
          <p:cNvSpPr txBox="1"/>
          <p:nvPr/>
        </p:nvSpPr>
        <p:spPr>
          <a:xfrm>
            <a:off x="5931385" y="3766522"/>
            <a:ext cx="1223412" cy="369332"/>
          </a:xfrm>
          <a:prstGeom prst="rect">
            <a:avLst/>
          </a:prstGeom>
          <a:noFill/>
        </p:spPr>
        <p:txBody>
          <a:bodyPr wrap="none" rtlCol="0">
            <a:spAutoFit/>
          </a:bodyPr>
          <a:lstStyle/>
          <a:p>
            <a:r>
              <a:rPr lang="en-US" dirty="0">
                <a:latin typeface="Gill Sans Light"/>
              </a:rPr>
              <a:t>Networks</a:t>
            </a:r>
          </a:p>
        </p:txBody>
      </p:sp>
      <p:sp>
        <p:nvSpPr>
          <p:cNvPr id="59" name="TextBox 58">
            <a:extLst>
              <a:ext uri="{FF2B5EF4-FFF2-40B4-BE49-F238E27FC236}">
                <a16:creationId xmlns:a16="http://schemas.microsoft.com/office/drawing/2014/main" id="{6E7B7690-107E-44BD-87BA-02C86A7F68DF}"/>
              </a:ext>
            </a:extLst>
          </p:cNvPr>
          <p:cNvSpPr txBox="1"/>
          <p:nvPr/>
        </p:nvSpPr>
        <p:spPr>
          <a:xfrm>
            <a:off x="6007585" y="5287450"/>
            <a:ext cx="1133644" cy="369332"/>
          </a:xfrm>
          <a:prstGeom prst="rect">
            <a:avLst/>
          </a:prstGeom>
          <a:noFill/>
        </p:spPr>
        <p:txBody>
          <a:bodyPr wrap="none" rtlCol="0">
            <a:spAutoFit/>
          </a:bodyPr>
          <a:lstStyle/>
          <a:p>
            <a:r>
              <a:rPr lang="en-US" dirty="0">
                <a:latin typeface="Gill Sans Light"/>
              </a:rPr>
              <a:t>Displays</a:t>
            </a:r>
          </a:p>
        </p:txBody>
      </p:sp>
      <p:sp>
        <p:nvSpPr>
          <p:cNvPr id="60" name="TextBox 59">
            <a:extLst>
              <a:ext uri="{FF2B5EF4-FFF2-40B4-BE49-F238E27FC236}">
                <a16:creationId xmlns:a16="http://schemas.microsoft.com/office/drawing/2014/main" id="{AD5BEF6F-19AA-429D-873B-950970501FB5}"/>
              </a:ext>
            </a:extLst>
          </p:cNvPr>
          <p:cNvSpPr txBox="1"/>
          <p:nvPr/>
        </p:nvSpPr>
        <p:spPr>
          <a:xfrm>
            <a:off x="4635985" y="5439850"/>
            <a:ext cx="877163" cy="369332"/>
          </a:xfrm>
          <a:prstGeom prst="rect">
            <a:avLst/>
          </a:prstGeom>
          <a:noFill/>
        </p:spPr>
        <p:txBody>
          <a:bodyPr wrap="none" rtlCol="0">
            <a:spAutoFit/>
          </a:bodyPr>
          <a:lstStyle/>
          <a:p>
            <a:r>
              <a:rPr lang="en-US" dirty="0">
                <a:latin typeface="Gill Sans Light"/>
              </a:rPr>
              <a:t>Inputs</a:t>
            </a:r>
          </a:p>
        </p:txBody>
      </p:sp>
      <p:sp>
        <p:nvSpPr>
          <p:cNvPr id="61" name="TextBox 60">
            <a:extLst>
              <a:ext uri="{FF2B5EF4-FFF2-40B4-BE49-F238E27FC236}">
                <a16:creationId xmlns:a16="http://schemas.microsoft.com/office/drawing/2014/main" id="{DB43F8FE-FF7D-4365-9BB1-22FA25E05130}"/>
              </a:ext>
            </a:extLst>
          </p:cNvPr>
          <p:cNvSpPr txBox="1"/>
          <p:nvPr/>
        </p:nvSpPr>
        <p:spPr>
          <a:xfrm>
            <a:off x="2083285" y="1654171"/>
            <a:ext cx="4914900" cy="400110"/>
          </a:xfrm>
          <a:prstGeom prst="rect">
            <a:avLst/>
          </a:prstGeom>
          <a:solidFill>
            <a:srgbClr val="EFE683"/>
          </a:solidFill>
          <a:ln>
            <a:solidFill>
              <a:schemeClr val="tx1"/>
            </a:solidFill>
          </a:ln>
        </p:spPr>
        <p:txBody>
          <a:bodyPr wrap="square" rtlCol="0">
            <a:spAutoFit/>
          </a:bodyPr>
          <a:lstStyle/>
          <a:p>
            <a:pPr algn="ctr"/>
            <a:r>
              <a:rPr lang="en-US" sz="2000" b="1" i="1" dirty="0">
                <a:latin typeface="Gill Sans Light"/>
              </a:rPr>
              <a:t>Instruction Set Architecture (ISA)</a:t>
            </a:r>
          </a:p>
        </p:txBody>
      </p:sp>
      <p:grpSp>
        <p:nvGrpSpPr>
          <p:cNvPr id="62" name="Group 61">
            <a:extLst>
              <a:ext uri="{FF2B5EF4-FFF2-40B4-BE49-F238E27FC236}">
                <a16:creationId xmlns:a16="http://schemas.microsoft.com/office/drawing/2014/main" id="{26E25CDD-38ED-433D-A202-8AC05E51E58C}"/>
              </a:ext>
            </a:extLst>
          </p:cNvPr>
          <p:cNvGrpSpPr/>
          <p:nvPr/>
        </p:nvGrpSpPr>
        <p:grpSpPr>
          <a:xfrm>
            <a:off x="2502385" y="3222651"/>
            <a:ext cx="533400" cy="304800"/>
            <a:chOff x="3124200" y="3657600"/>
            <a:chExt cx="533400" cy="304800"/>
          </a:xfrm>
        </p:grpSpPr>
        <p:sp>
          <p:nvSpPr>
            <p:cNvPr id="63" name="Rectangle 62">
              <a:extLst>
                <a:ext uri="{FF2B5EF4-FFF2-40B4-BE49-F238E27FC236}">
                  <a16:creationId xmlns:a16="http://schemas.microsoft.com/office/drawing/2014/main" id="{01A45E3B-5684-423A-9EB2-408D7C2F43FD}"/>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64" name="Rectangle 63">
              <a:extLst>
                <a:ext uri="{FF2B5EF4-FFF2-40B4-BE49-F238E27FC236}">
                  <a16:creationId xmlns:a16="http://schemas.microsoft.com/office/drawing/2014/main" id="{6410CBAE-4286-4C94-9008-6C570FA1904B}"/>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grpSp>
      <p:sp>
        <p:nvSpPr>
          <p:cNvPr id="65" name="Rectangle 64">
            <a:extLst>
              <a:ext uri="{FF2B5EF4-FFF2-40B4-BE49-F238E27FC236}">
                <a16:creationId xmlns:a16="http://schemas.microsoft.com/office/drawing/2014/main" id="{EB501785-639B-4F67-A38A-F2EEEE998AD5}"/>
              </a:ext>
            </a:extLst>
          </p:cNvPr>
          <p:cNvSpPr/>
          <p:nvPr/>
        </p:nvSpPr>
        <p:spPr bwMode="auto">
          <a:xfrm>
            <a:off x="5321785" y="2460651"/>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66" name="Rectangle 65">
            <a:extLst>
              <a:ext uri="{FF2B5EF4-FFF2-40B4-BE49-F238E27FC236}">
                <a16:creationId xmlns:a16="http://schemas.microsoft.com/office/drawing/2014/main" id="{0293BD4F-A083-4543-84C8-976B9EE3BB0B}"/>
              </a:ext>
            </a:extLst>
          </p:cNvPr>
          <p:cNvSpPr/>
          <p:nvPr/>
        </p:nvSpPr>
        <p:spPr bwMode="auto">
          <a:xfrm>
            <a:off x="5293547" y="3298851"/>
            <a:ext cx="1656676"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OS Memory</a:t>
            </a:r>
          </a:p>
        </p:txBody>
      </p:sp>
      <p:sp>
        <p:nvSpPr>
          <p:cNvPr id="67" name="Rectangle 66">
            <a:extLst>
              <a:ext uri="{FF2B5EF4-FFF2-40B4-BE49-F238E27FC236}">
                <a16:creationId xmlns:a16="http://schemas.microsoft.com/office/drawing/2014/main" id="{834DB08E-F9C7-4DF8-BADB-9FEE92EF9667}"/>
              </a:ext>
            </a:extLst>
          </p:cNvPr>
          <p:cNvSpPr/>
          <p:nvPr/>
        </p:nvSpPr>
        <p:spPr bwMode="auto">
          <a:xfrm>
            <a:off x="6312385" y="2460651"/>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68" name="Rectangle 67">
            <a:extLst>
              <a:ext uri="{FF2B5EF4-FFF2-40B4-BE49-F238E27FC236}">
                <a16:creationId xmlns:a16="http://schemas.microsoft.com/office/drawing/2014/main" id="{59C6283B-1A57-49FD-808C-2015CBDF0851}"/>
              </a:ext>
            </a:extLst>
          </p:cNvPr>
          <p:cNvSpPr/>
          <p:nvPr/>
        </p:nvSpPr>
        <p:spPr bwMode="auto">
          <a:xfrm>
            <a:off x="6236185" y="2689251"/>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cxnSp>
        <p:nvCxnSpPr>
          <p:cNvPr id="69" name="Curved Connector 54">
            <a:extLst>
              <a:ext uri="{FF2B5EF4-FFF2-40B4-BE49-F238E27FC236}">
                <a16:creationId xmlns:a16="http://schemas.microsoft.com/office/drawing/2014/main" id="{83500A85-A42E-42ED-A298-D2EEBF7EE43A}"/>
              </a:ext>
            </a:extLst>
          </p:cNvPr>
          <p:cNvCxnSpPr>
            <a:cxnSpLocks/>
          </p:cNvCxnSpPr>
          <p:nvPr/>
        </p:nvCxnSpPr>
        <p:spPr bwMode="auto">
          <a:xfrm flipV="1">
            <a:off x="2857986" y="3032068"/>
            <a:ext cx="3073399" cy="381000"/>
          </a:xfrm>
          <a:prstGeom prst="curvedConnector3">
            <a:avLst>
              <a:gd name="adj1" fmla="val 50000"/>
            </a:avLst>
          </a:prstGeom>
          <a:solidFill>
            <a:schemeClr val="accent1"/>
          </a:solidFill>
          <a:ln w="22225" cap="flat" cmpd="sng" algn="ctr">
            <a:solidFill>
              <a:schemeClr val="tx1"/>
            </a:solidFill>
            <a:prstDash val="solid"/>
            <a:round/>
            <a:headEnd type="triangle" w="sm" len="sm"/>
            <a:tailEnd type="triangle"/>
          </a:ln>
          <a:effectLst/>
        </p:spPr>
      </p:cxnSp>
      <p:grpSp>
        <p:nvGrpSpPr>
          <p:cNvPr id="70" name="Group 69">
            <a:extLst>
              <a:ext uri="{FF2B5EF4-FFF2-40B4-BE49-F238E27FC236}">
                <a16:creationId xmlns:a16="http://schemas.microsoft.com/office/drawing/2014/main" id="{CD43D0EE-DD24-455C-8A66-0831CD88C116}"/>
              </a:ext>
            </a:extLst>
          </p:cNvPr>
          <p:cNvGrpSpPr/>
          <p:nvPr/>
        </p:nvGrpSpPr>
        <p:grpSpPr>
          <a:xfrm>
            <a:off x="2883385" y="3817118"/>
            <a:ext cx="1371600" cy="1992064"/>
            <a:chOff x="3505200" y="4267200"/>
            <a:chExt cx="1371600" cy="2286000"/>
          </a:xfrm>
        </p:grpSpPr>
        <p:sp>
          <p:nvSpPr>
            <p:cNvPr id="71" name="Rectangle 70">
              <a:extLst>
                <a:ext uri="{FF2B5EF4-FFF2-40B4-BE49-F238E27FC236}">
                  <a16:creationId xmlns:a16="http://schemas.microsoft.com/office/drawing/2014/main" id="{2EDBD4DB-F6ED-433C-8A0E-4F0362A96D1A}"/>
                </a:ext>
              </a:extLst>
            </p:cNvPr>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Gill Sans Light"/>
                </a:rPr>
                <a:t>Ctrlr</a:t>
              </a:r>
              <a:endParaRPr kumimoji="0" lang="en-US" sz="1800" b="0" i="0" u="none" strike="noStrike" cap="none" normalizeH="0" baseline="0" dirty="0">
                <a:ln>
                  <a:noFill/>
                </a:ln>
                <a:solidFill>
                  <a:schemeClr val="tx1"/>
                </a:solidFill>
                <a:effectLst/>
                <a:latin typeface="Gill Sans Light"/>
              </a:endParaRPr>
            </a:p>
          </p:txBody>
        </p:sp>
        <p:cxnSp>
          <p:nvCxnSpPr>
            <p:cNvPr id="72" name="Straight Arrow Connector 71">
              <a:extLst>
                <a:ext uri="{FF2B5EF4-FFF2-40B4-BE49-F238E27FC236}">
                  <a16:creationId xmlns:a16="http://schemas.microsoft.com/office/drawing/2014/main" id="{26EE907F-5D83-44E0-8A43-0CF6EAFAB315}"/>
                </a:ext>
              </a:extLst>
            </p:cNvPr>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3" name="Straight Arrow Connector 72">
              <a:extLst>
                <a:ext uri="{FF2B5EF4-FFF2-40B4-BE49-F238E27FC236}">
                  <a16:creationId xmlns:a16="http://schemas.microsoft.com/office/drawing/2014/main" id="{90B66A94-D2D1-4627-9118-672FCFCB97F8}"/>
                </a:ext>
              </a:extLst>
            </p:cNvPr>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4" name="Straight Arrow Connector 73">
              <a:extLst>
                <a:ext uri="{FF2B5EF4-FFF2-40B4-BE49-F238E27FC236}">
                  <a16:creationId xmlns:a16="http://schemas.microsoft.com/office/drawing/2014/main" id="{496DD252-79E7-4064-9138-BFD622334421}"/>
                </a:ext>
              </a:extLst>
            </p:cNvPr>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5" name="Straight Arrow Connector 74">
              <a:extLst>
                <a:ext uri="{FF2B5EF4-FFF2-40B4-BE49-F238E27FC236}">
                  <a16:creationId xmlns:a16="http://schemas.microsoft.com/office/drawing/2014/main" id="{33D7F883-A2A3-4917-8D8C-3F06BA2C4B19}"/>
                </a:ext>
              </a:extLst>
            </p:cNvPr>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76" name="Rectangle 75">
              <a:extLst>
                <a:ext uri="{FF2B5EF4-FFF2-40B4-BE49-F238E27FC236}">
                  <a16:creationId xmlns:a16="http://schemas.microsoft.com/office/drawing/2014/main" id="{413247C2-E959-49F0-A2D6-CE08091C1010}"/>
                </a:ext>
              </a:extLst>
            </p:cNvPr>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Light"/>
              </a:endParaRPr>
            </a:p>
          </p:txBody>
        </p:sp>
        <p:cxnSp>
          <p:nvCxnSpPr>
            <p:cNvPr id="77" name="Straight Arrow Connector 76">
              <a:extLst>
                <a:ext uri="{FF2B5EF4-FFF2-40B4-BE49-F238E27FC236}">
                  <a16:creationId xmlns:a16="http://schemas.microsoft.com/office/drawing/2014/main" id="{BC89D49B-F396-4E92-9D66-A2421A19A865}"/>
                </a:ext>
              </a:extLst>
            </p:cNvPr>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8" name="Straight Arrow Connector 77">
              <a:extLst>
                <a:ext uri="{FF2B5EF4-FFF2-40B4-BE49-F238E27FC236}">
                  <a16:creationId xmlns:a16="http://schemas.microsoft.com/office/drawing/2014/main" id="{313D7349-AD4A-4282-917D-8A26E8D4EA5C}"/>
                </a:ext>
              </a:extLst>
            </p:cNvPr>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9" name="Straight Arrow Connector 78">
              <a:extLst>
                <a:ext uri="{FF2B5EF4-FFF2-40B4-BE49-F238E27FC236}">
                  <a16:creationId xmlns:a16="http://schemas.microsoft.com/office/drawing/2014/main" id="{E66D56F2-FABD-4202-A878-CAEA7458A757}"/>
                </a:ext>
              </a:extLst>
            </p:cNvPr>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sp>
        <p:nvSpPr>
          <p:cNvPr id="81" name="Rectangle 80">
            <a:extLst>
              <a:ext uri="{FF2B5EF4-FFF2-40B4-BE49-F238E27FC236}">
                <a16:creationId xmlns:a16="http://schemas.microsoft.com/office/drawing/2014/main" id="{941CA958-5C3B-4937-8266-7A4CB62B76AD}"/>
              </a:ext>
            </a:extLst>
          </p:cNvPr>
          <p:cNvSpPr/>
          <p:nvPr/>
        </p:nvSpPr>
        <p:spPr bwMode="auto">
          <a:xfrm>
            <a:off x="4254985" y="2689251"/>
            <a:ext cx="609598" cy="7620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Cache</a:t>
            </a:r>
          </a:p>
        </p:txBody>
      </p:sp>
      <p:grpSp>
        <p:nvGrpSpPr>
          <p:cNvPr id="83" name="Group 82">
            <a:extLst>
              <a:ext uri="{FF2B5EF4-FFF2-40B4-BE49-F238E27FC236}">
                <a16:creationId xmlns:a16="http://schemas.microsoft.com/office/drawing/2014/main" id="{CB4A8CDA-18D0-4461-9679-B900EE7898F6}"/>
              </a:ext>
            </a:extLst>
          </p:cNvPr>
          <p:cNvGrpSpPr/>
          <p:nvPr/>
        </p:nvGrpSpPr>
        <p:grpSpPr>
          <a:xfrm>
            <a:off x="3486696" y="2219351"/>
            <a:ext cx="737701" cy="830997"/>
            <a:chOff x="4108511" y="2654300"/>
            <a:chExt cx="737701" cy="830997"/>
          </a:xfrm>
        </p:grpSpPr>
        <p:sp>
          <p:nvSpPr>
            <p:cNvPr id="84" name="Rectangle 83">
              <a:extLst>
                <a:ext uri="{FF2B5EF4-FFF2-40B4-BE49-F238E27FC236}">
                  <a16:creationId xmlns:a16="http://schemas.microsoft.com/office/drawing/2014/main" id="{15625F88-BE10-4B4F-B0E8-619C57B3165D}"/>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85" name="TextBox 84">
              <a:extLst>
                <a:ext uri="{FF2B5EF4-FFF2-40B4-BE49-F238E27FC236}">
                  <a16:creationId xmlns:a16="http://schemas.microsoft.com/office/drawing/2014/main" id="{053C1DE2-90E0-489C-9A39-323D4C62C1BD}"/>
                </a:ext>
              </a:extLst>
            </p:cNvPr>
            <p:cNvSpPr txBox="1"/>
            <p:nvPr/>
          </p:nvSpPr>
          <p:spPr>
            <a:xfrm>
              <a:off x="4108511" y="2654300"/>
              <a:ext cx="737701" cy="830997"/>
            </a:xfrm>
            <a:prstGeom prst="rect">
              <a:avLst/>
            </a:prstGeom>
            <a:noFill/>
          </p:spPr>
          <p:txBody>
            <a:bodyPr wrap="none" rtlCol="0">
              <a:spAutoFit/>
            </a:bodyPr>
            <a:lstStyle/>
            <a:p>
              <a:pPr algn="ctr"/>
              <a:r>
                <a:rPr lang="en-US" sz="1600" dirty="0">
                  <a:latin typeface="Gill Sans Light"/>
                </a:rPr>
                <a:t>Page</a:t>
              </a:r>
              <a:br>
                <a:rPr lang="en-US" sz="1600" dirty="0">
                  <a:latin typeface="Gill Sans Light"/>
                </a:rPr>
              </a:br>
              <a:r>
                <a:rPr lang="en-US" sz="1600" dirty="0">
                  <a:latin typeface="Gill Sans Light"/>
                </a:rPr>
                <a:t>Table</a:t>
              </a:r>
            </a:p>
            <a:p>
              <a:pPr algn="ctr"/>
              <a:r>
                <a:rPr lang="en-US" sz="1600" dirty="0">
                  <a:latin typeface="Gill Sans Light"/>
                </a:rPr>
                <a:t>&amp; </a:t>
              </a:r>
              <a:r>
                <a:rPr lang="en-US" sz="1400" dirty="0">
                  <a:latin typeface="Gill Sans Light"/>
                </a:rPr>
                <a:t>TLB</a:t>
              </a:r>
              <a:endParaRPr lang="en-US" sz="1600" dirty="0">
                <a:latin typeface="Gill Sans Light"/>
              </a:endParaRPr>
            </a:p>
          </p:txBody>
        </p:sp>
      </p:grpSp>
      <p:sp>
        <p:nvSpPr>
          <p:cNvPr id="87" name="Rectangle 86">
            <a:extLst>
              <a:ext uri="{FF2B5EF4-FFF2-40B4-BE49-F238E27FC236}">
                <a16:creationId xmlns:a16="http://schemas.microsoft.com/office/drawing/2014/main" id="{61CDAADA-15F9-4411-B466-EAB818520255}"/>
              </a:ext>
            </a:extLst>
          </p:cNvPr>
          <p:cNvSpPr/>
          <p:nvPr/>
        </p:nvSpPr>
        <p:spPr>
          <a:xfrm>
            <a:off x="941490" y="1176492"/>
            <a:ext cx="1159292" cy="369332"/>
          </a:xfrm>
          <a:prstGeom prst="rect">
            <a:avLst/>
          </a:prstGeom>
        </p:spPr>
        <p:txBody>
          <a:bodyPr wrap="none">
            <a:spAutoFit/>
          </a:bodyPr>
          <a:lstStyle/>
          <a:p>
            <a:r>
              <a:rPr lang="en-US" dirty="0">
                <a:latin typeface="Gill Sans Light"/>
              </a:rPr>
              <a:t>Software</a:t>
            </a:r>
          </a:p>
        </p:txBody>
      </p:sp>
      <p:sp>
        <p:nvSpPr>
          <p:cNvPr id="91" name="Rectangle: Folded Corner 90">
            <a:extLst>
              <a:ext uri="{FF2B5EF4-FFF2-40B4-BE49-F238E27FC236}">
                <a16:creationId xmlns:a16="http://schemas.microsoft.com/office/drawing/2014/main" id="{790179F4-A640-408F-BA29-C1BE57B90833}"/>
              </a:ext>
            </a:extLst>
          </p:cNvPr>
          <p:cNvSpPr/>
          <p:nvPr/>
        </p:nvSpPr>
        <p:spPr>
          <a:xfrm>
            <a:off x="2083284" y="914400"/>
            <a:ext cx="1181101" cy="680484"/>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Gill Sans Light"/>
              </a:rPr>
              <a:t>Running Program</a:t>
            </a:r>
          </a:p>
        </p:txBody>
      </p:sp>
      <p:sp>
        <p:nvSpPr>
          <p:cNvPr id="92" name="TextBox 91">
            <a:extLst>
              <a:ext uri="{FF2B5EF4-FFF2-40B4-BE49-F238E27FC236}">
                <a16:creationId xmlns:a16="http://schemas.microsoft.com/office/drawing/2014/main" id="{FC495F3C-5271-47BA-BDD8-6F95BCEE900C}"/>
              </a:ext>
            </a:extLst>
          </p:cNvPr>
          <p:cNvSpPr txBox="1"/>
          <p:nvPr/>
        </p:nvSpPr>
        <p:spPr>
          <a:xfrm>
            <a:off x="7942721" y="2971800"/>
            <a:ext cx="4054526" cy="1384995"/>
          </a:xfrm>
          <a:prstGeom prst="rect">
            <a:avLst/>
          </a:prstGeom>
          <a:noFill/>
        </p:spPr>
        <p:txBody>
          <a:bodyPr wrap="square" rtlCol="0">
            <a:spAutoFit/>
          </a:bodyPr>
          <a:lstStyle/>
          <a:p>
            <a:r>
              <a:rPr lang="en-US" sz="2800" b="1" dirty="0">
                <a:latin typeface="Gill Sans Light"/>
              </a:rPr>
              <a:t>The OS </a:t>
            </a:r>
            <a:r>
              <a:rPr lang="en-US" sz="2800" b="1" i="1" dirty="0">
                <a:latin typeface="Gill Sans Light"/>
              </a:rPr>
              <a:t>abstracts</a:t>
            </a:r>
            <a:r>
              <a:rPr lang="en-US" sz="2800" b="1" dirty="0">
                <a:latin typeface="Gill Sans Light"/>
              </a:rPr>
              <a:t> these hardware details from the application</a:t>
            </a:r>
          </a:p>
        </p:txBody>
      </p:sp>
    </p:spTree>
    <p:extLst>
      <p:ext uri="{BB962C8B-B14F-4D97-AF65-F5344CB8AC3E}">
        <p14:creationId xmlns:p14="http://schemas.microsoft.com/office/powerpoint/2010/main" val="3405635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7" grpId="0" animBg="1"/>
      <p:bldP spid="58" grpId="0"/>
      <p:bldP spid="59" grpId="0"/>
      <p:bldP spid="60" grpId="0"/>
      <p:bldP spid="61" grpId="0" animBg="1"/>
      <p:bldP spid="65" grpId="0" animBg="1"/>
      <p:bldP spid="66" grpId="0" animBg="1"/>
      <p:bldP spid="67" grpId="0" animBg="1"/>
      <p:bldP spid="68" grpId="0" animBg="1"/>
      <p:bldP spid="81" grpId="0" animBg="1"/>
      <p:bldP spid="87" grpId="0"/>
      <p:bldP spid="91" grpId="0" animBg="1"/>
      <p:bldP spid="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FFBD-86D7-4430-8623-1A5A496FA90C}"/>
              </a:ext>
            </a:extLst>
          </p:cNvPr>
          <p:cNvSpPr>
            <a:spLocks noGrp="1"/>
          </p:cNvSpPr>
          <p:nvPr>
            <p:ph type="title"/>
          </p:nvPr>
        </p:nvSpPr>
        <p:spPr/>
        <p:txBody>
          <a:bodyPr/>
          <a:lstStyle/>
          <a:p>
            <a:r>
              <a:rPr lang="en-US" dirty="0"/>
              <a:t>What is an Operating System?</a:t>
            </a:r>
          </a:p>
        </p:txBody>
      </p:sp>
      <p:sp>
        <p:nvSpPr>
          <p:cNvPr id="3" name="Content Placeholder 2">
            <a:extLst>
              <a:ext uri="{FF2B5EF4-FFF2-40B4-BE49-F238E27FC236}">
                <a16:creationId xmlns:a16="http://schemas.microsoft.com/office/drawing/2014/main" id="{3045FBDC-6D09-4175-BD95-8438526B950F}"/>
              </a:ext>
            </a:extLst>
          </p:cNvPr>
          <p:cNvSpPr>
            <a:spLocks noGrp="1"/>
          </p:cNvSpPr>
          <p:nvPr>
            <p:ph idx="1"/>
          </p:nvPr>
        </p:nvSpPr>
        <p:spPr>
          <a:xfrm>
            <a:off x="2213112" y="1825625"/>
            <a:ext cx="9140687" cy="4351338"/>
          </a:xfrm>
        </p:spPr>
        <p:txBody>
          <a:bodyPr/>
          <a:lstStyle/>
          <a:p>
            <a:r>
              <a:rPr lang="en-US" dirty="0">
                <a:solidFill>
                  <a:srgbClr val="FF0000"/>
                </a:solidFill>
              </a:rPr>
              <a:t>Illusionist</a:t>
            </a:r>
          </a:p>
          <a:p>
            <a:pPr lvl="1"/>
            <a:r>
              <a:rPr lang="en-US" dirty="0">
                <a:solidFill>
                  <a:srgbClr val="FF0000"/>
                </a:solidFill>
              </a:rPr>
              <a:t>Provide clean, easy-to-use abstractions of physical resources</a:t>
            </a:r>
          </a:p>
          <a:p>
            <a:pPr lvl="2"/>
            <a:r>
              <a:rPr lang="en-US" dirty="0">
                <a:solidFill>
                  <a:srgbClr val="FF0000"/>
                </a:solidFill>
              </a:rPr>
              <a:t>Infinite memory, dedicated machine</a:t>
            </a:r>
          </a:p>
          <a:p>
            <a:pPr lvl="2"/>
            <a:r>
              <a:rPr lang="en-US" dirty="0">
                <a:solidFill>
                  <a:srgbClr val="FF0000"/>
                </a:solidFill>
              </a:rPr>
              <a:t>Higher level objects: files, users, messages</a:t>
            </a:r>
          </a:p>
          <a:p>
            <a:pPr lvl="2"/>
            <a:r>
              <a:rPr lang="en-US" dirty="0">
                <a:solidFill>
                  <a:srgbClr val="FF0000"/>
                </a:solidFill>
              </a:rPr>
              <a:t>Masking limitations, virtualization</a:t>
            </a:r>
          </a:p>
        </p:txBody>
      </p:sp>
      <p:pic>
        <p:nvPicPr>
          <p:cNvPr id="7" name="Picture 6">
            <a:extLst>
              <a:ext uri="{FF2B5EF4-FFF2-40B4-BE49-F238E27FC236}">
                <a16:creationId xmlns:a16="http://schemas.microsoft.com/office/drawing/2014/main" id="{65C00F34-1D9D-426C-8D4D-28C7ACFC9737}"/>
              </a:ext>
            </a:extLst>
          </p:cNvPr>
          <p:cNvPicPr>
            <a:picLocks noChangeAspect="1"/>
          </p:cNvPicPr>
          <p:nvPr/>
        </p:nvPicPr>
        <p:blipFill>
          <a:blip r:embed="rId2"/>
          <a:stretch>
            <a:fillRect/>
          </a:stretch>
        </p:blipFill>
        <p:spPr>
          <a:xfrm>
            <a:off x="676835" y="2337630"/>
            <a:ext cx="1291665" cy="1066800"/>
          </a:xfrm>
          <a:prstGeom prst="rect">
            <a:avLst/>
          </a:prstGeom>
        </p:spPr>
      </p:pic>
    </p:spTree>
    <p:extLst>
      <p:ext uri="{BB962C8B-B14F-4D97-AF65-F5344CB8AC3E}">
        <p14:creationId xmlns:p14="http://schemas.microsoft.com/office/powerpoint/2010/main" val="3893556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Virtualizing the Machine</a:t>
            </a:r>
          </a:p>
        </p:txBody>
      </p:sp>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8" y="2710529"/>
            <a:ext cx="9436099" cy="936847"/>
          </a:xfrm>
          <a:prstGeom prst="rect">
            <a:avLst/>
          </a:prstGeom>
          <a:solidFill>
            <a:srgbClr val="A186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Execution environment with restricted rights provided by OS</a:t>
            </a:r>
          </a:p>
          <a:p>
            <a:pPr algn="ctr"/>
            <a:endParaRPr lang="en-US" sz="1200" dirty="0">
              <a:solidFill>
                <a:schemeClr val="tx1"/>
              </a:solidFill>
              <a:latin typeface="Gill Sans Light"/>
            </a:endParaRP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5533299"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a:t>
            </a:r>
          </a:p>
        </p:txBody>
      </p:sp>
      <p:sp>
        <p:nvSpPr>
          <p:cNvPr id="83" name="Rectangle 82">
            <a:extLst>
              <a:ext uri="{FF2B5EF4-FFF2-40B4-BE49-F238E27FC236}">
                <a16:creationId xmlns:a16="http://schemas.microsoft.com/office/drawing/2014/main" id="{DCEED07B-2876-4266-8889-B6933456A2AD}"/>
              </a:ext>
            </a:extLst>
          </p:cNvPr>
          <p:cNvSpPr/>
          <p:nvPr/>
        </p:nvSpPr>
        <p:spPr>
          <a:xfrm>
            <a:off x="5780949"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86" name="Straight Arrow Connector 85">
            <a:extLst>
              <a:ext uri="{FF2B5EF4-FFF2-40B4-BE49-F238E27FC236}">
                <a16:creationId xmlns:a16="http://schemas.microsoft.com/office/drawing/2014/main" id="{473344DE-150C-48E1-8B18-C5C21A140188}"/>
              </a:ext>
            </a:extLst>
          </p:cNvPr>
          <p:cNvCxnSpPr>
            <a:cxnSpLocks/>
            <a:endCxn id="72" idx="2"/>
          </p:cNvCxnSpPr>
          <p:nvPr/>
        </p:nvCxnSpPr>
        <p:spPr>
          <a:xfrm flipV="1">
            <a:off x="3527724" y="372629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3737F0-3CFC-4168-9F6E-83512438F226}"/>
              </a:ext>
            </a:extLst>
          </p:cNvPr>
          <p:cNvCxnSpPr>
            <a:cxnSpLocks/>
            <a:endCxn id="74" idx="2"/>
          </p:cNvCxnSpPr>
          <p:nvPr/>
        </p:nvCxnSpPr>
        <p:spPr>
          <a:xfrm flipV="1">
            <a:off x="5660486" y="372900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AC55CD2-CE5F-4C43-BA56-7E0797FC6363}"/>
              </a:ext>
            </a:extLst>
          </p:cNvPr>
          <p:cNvCxnSpPr>
            <a:cxnSpLocks/>
            <a:endCxn id="75" idx="2"/>
          </p:cNvCxnSpPr>
          <p:nvPr/>
        </p:nvCxnSpPr>
        <p:spPr>
          <a:xfrm flipV="1">
            <a:off x="747297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D2027F6-02F0-4F88-AFB8-0786442C29E4}"/>
              </a:ext>
            </a:extLst>
          </p:cNvPr>
          <p:cNvCxnSpPr>
            <a:cxnSpLocks/>
            <a:endCxn id="76" idx="2"/>
          </p:cNvCxnSpPr>
          <p:nvPr/>
        </p:nvCxnSpPr>
        <p:spPr>
          <a:xfrm flipV="1">
            <a:off x="881402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4897103-5196-4D83-8C50-ED908C0B63F9}"/>
              </a:ext>
            </a:extLst>
          </p:cNvPr>
          <p:cNvSpPr txBox="1"/>
          <p:nvPr/>
        </p:nvSpPr>
        <p:spPr>
          <a:xfrm>
            <a:off x="2724436" y="3326180"/>
            <a:ext cx="160657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4695968" y="3328890"/>
            <a:ext cx="192903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6989960" y="3328122"/>
            <a:ext cx="96603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8320954" y="3328122"/>
            <a:ext cx="986150"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Sockets</a:t>
            </a:r>
          </a:p>
        </p:txBody>
      </p:sp>
    </p:spTree>
    <p:extLst>
      <p:ext uri="{BB962C8B-B14F-4D97-AF65-F5344CB8AC3E}">
        <p14:creationId xmlns:p14="http://schemas.microsoft.com/office/powerpoint/2010/main" val="3056545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42" presetClass="path" presetSubtype="0" fill="hold" grpId="1" nodeType="withEffect">
                                  <p:stCondLst>
                                    <p:cond delay="0"/>
                                  </p:stCondLst>
                                  <p:childTnLst>
                                    <p:animMotion origin="layout" path="M -2.91667E-6 -7.40741E-7 L -2.91667E-6 0.25 " pathEditMode="relative" rAng="0" ptsTypes="AA">
                                      <p:cBhvr>
                                        <p:cTn id="15" dur="1000" spd="-100000" fill="hold"/>
                                        <p:tgtEl>
                                          <p:spTgt spid="72"/>
                                        </p:tgtEl>
                                        <p:attrNameLst>
                                          <p:attrName>ppt_x</p:attrName>
                                          <p:attrName>ppt_y</p:attrName>
                                        </p:attrNameLst>
                                      </p:cBhvr>
                                      <p:rCtr x="0" y="12500"/>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9"/>
                                        </p:tgtEl>
                                        <p:attrNameLst>
                                          <p:attrName>style.visibility</p:attrName>
                                        </p:attrNameLst>
                                      </p:cBhvr>
                                      <p:to>
                                        <p:strVal val="visible"/>
                                      </p:to>
                                    </p:set>
                                  </p:childTnLst>
                                </p:cTn>
                              </p:par>
                              <p:par>
                                <p:cTn id="20" presetID="10" presetClass="entr" presetSubtype="0" fill="hold" grpId="1"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42" presetClass="path" presetSubtype="0" fill="hold" grpId="0" nodeType="withEffect">
                                  <p:stCondLst>
                                    <p:cond delay="0"/>
                                  </p:stCondLst>
                                  <p:childTnLst>
                                    <p:animMotion origin="layout" path="M -2.70833E-6 -3.7037E-6 L -2.70833E-6 0.25 " pathEditMode="relative" rAng="0" ptsTypes="AA">
                                      <p:cBhvr>
                                        <p:cTn id="24" dur="1000" spd="-100000" fill="hold"/>
                                        <p:tgtEl>
                                          <p:spTgt spid="74"/>
                                        </p:tgtEl>
                                        <p:attrNameLst>
                                          <p:attrName>ppt_x</p:attrName>
                                          <p:attrName>ppt_y</p:attrName>
                                        </p:attrNameLst>
                                      </p:cBhvr>
                                      <p:rCtr x="0" y="1250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42" presetClass="path" presetSubtype="0" fill="hold" grpId="1" nodeType="withEffect">
                                  <p:stCondLst>
                                    <p:cond delay="0"/>
                                  </p:stCondLst>
                                  <p:childTnLst>
                                    <p:animMotion origin="layout" path="M -6.25E-7 -3.7037E-6 L -6.25E-7 0.25 " pathEditMode="relative" rAng="0" ptsTypes="AA">
                                      <p:cBhvr>
                                        <p:cTn id="33" dur="1000" spd="-100000" fill="hold"/>
                                        <p:tgtEl>
                                          <p:spTgt spid="75"/>
                                        </p:tgtEl>
                                        <p:attrNameLst>
                                          <p:attrName>ppt_x</p:attrName>
                                          <p:attrName>ppt_y</p:attrName>
                                        </p:attrNameLst>
                                      </p:cBhvr>
                                      <p:rCtr x="0" y="12500"/>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6"/>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par>
                                <p:cTn id="41" presetID="42" presetClass="path" presetSubtype="0" fill="hold" grpId="1" nodeType="withEffect">
                                  <p:stCondLst>
                                    <p:cond delay="0"/>
                                  </p:stCondLst>
                                  <p:childTnLst>
                                    <p:animMotion origin="layout" path="M 3.33333E-6 -3.7037E-6 L 3.33333E-6 0.25 " pathEditMode="relative" rAng="0" ptsTypes="AA">
                                      <p:cBhvr>
                                        <p:cTn id="42" dur="1000" spd="-100000" fill="hold"/>
                                        <p:tgtEl>
                                          <p:spTgt spid="76"/>
                                        </p:tgtEl>
                                        <p:attrNameLst>
                                          <p:attrName>ppt_x</p:attrName>
                                          <p:attrName>ppt_y</p:attrName>
                                        </p:attrNameLst>
                                      </p:cBhvr>
                                      <p:rCtr x="0" y="12500"/>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0" grpId="0" animBg="1"/>
      <p:bldP spid="81" grpId="0" animBg="1"/>
      <p:bldP spid="83" grpId="0" animBg="1"/>
      <p:bldP spid="72" grpId="0" animBg="1"/>
      <p:bldP spid="72" grpId="1" animBg="1"/>
      <p:bldP spid="74" grpId="0" animBg="1"/>
      <p:bldP spid="74" grpId="1" animBg="1"/>
      <p:bldP spid="75" grpId="0" animBg="1"/>
      <p:bldP spid="75" grpId="1" animBg="1"/>
      <p:bldP spid="76" grpId="0" animBg="1"/>
      <p:bldP spid="7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7" name="Rectangle 6">
            <a:extLst>
              <a:ext uri="{FF2B5EF4-FFF2-40B4-BE49-F238E27FC236}">
                <a16:creationId xmlns:a16="http://schemas.microsoft.com/office/drawing/2014/main" id="{CFD315FF-BA72-4F9E-8DED-759C799A21BF}"/>
              </a:ext>
            </a:extLst>
          </p:cNvPr>
          <p:cNvSpPr/>
          <p:nvPr/>
        </p:nvSpPr>
        <p:spPr>
          <a:xfrm>
            <a:off x="0" y="1860550"/>
            <a:ext cx="12192000" cy="46164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Compiled Program’s View of the World</a:t>
            </a:r>
          </a:p>
        </p:txBody>
      </p: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8" y="2710529"/>
            <a:ext cx="9436099"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Execution environment with restricted rights provided by OS</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724436" y="3326180"/>
            <a:ext cx="160657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4695968" y="3328890"/>
            <a:ext cx="192903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6989960" y="3328122"/>
            <a:ext cx="96603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8320954" y="3328122"/>
            <a:ext cx="986150"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Sockets</a:t>
            </a:r>
          </a:p>
        </p:txBody>
      </p:sp>
      <p:sp>
        <p:nvSpPr>
          <p:cNvPr id="44" name="Rectangle: Folded Corner 43">
            <a:extLst>
              <a:ext uri="{FF2B5EF4-FFF2-40B4-BE49-F238E27FC236}">
                <a16:creationId xmlns:a16="http://schemas.microsoft.com/office/drawing/2014/main" id="{AC49EB89-57FD-4DB8-AD44-B263F841CDDD}"/>
              </a:ext>
            </a:extLst>
          </p:cNvPr>
          <p:cNvSpPr/>
          <p:nvPr/>
        </p:nvSpPr>
        <p:spPr>
          <a:xfrm>
            <a:off x="5533299"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a:t>
            </a:r>
          </a:p>
        </p:txBody>
      </p:sp>
      <p:sp>
        <p:nvSpPr>
          <p:cNvPr id="45" name="Rectangle 44">
            <a:extLst>
              <a:ext uri="{FF2B5EF4-FFF2-40B4-BE49-F238E27FC236}">
                <a16:creationId xmlns:a16="http://schemas.microsoft.com/office/drawing/2014/main" id="{3984D05F-9DB9-4ABB-8A01-48C0FE934CC6}"/>
              </a:ext>
            </a:extLst>
          </p:cNvPr>
          <p:cNvSpPr/>
          <p:nvPr/>
        </p:nvSpPr>
        <p:spPr>
          <a:xfrm>
            <a:off x="5780949"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14" name="TextBox 13">
            <a:extLst>
              <a:ext uri="{FF2B5EF4-FFF2-40B4-BE49-F238E27FC236}">
                <a16:creationId xmlns:a16="http://schemas.microsoft.com/office/drawing/2014/main" id="{78D1B142-975C-4C22-BD16-8854D8EDC6A1}"/>
              </a:ext>
            </a:extLst>
          </p:cNvPr>
          <p:cNvSpPr txBox="1"/>
          <p:nvPr/>
        </p:nvSpPr>
        <p:spPr>
          <a:xfrm>
            <a:off x="2438400" y="4260929"/>
            <a:ext cx="9053164" cy="1015663"/>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sz="2000" b="1" dirty="0">
                <a:latin typeface="Gill Sans Light"/>
              </a:rPr>
              <a:t>Application’s “machine” </a:t>
            </a:r>
            <a:r>
              <a:rPr lang="en-US" sz="2000" b="1" i="1" dirty="0">
                <a:latin typeface="Gill Sans Light"/>
              </a:rPr>
              <a:t>is</a:t>
            </a:r>
            <a:r>
              <a:rPr lang="en-US" sz="2000" b="1" dirty="0">
                <a:latin typeface="Gill Sans Light"/>
              </a:rPr>
              <a:t> the process abstraction provided by the OS</a:t>
            </a:r>
          </a:p>
          <a:p>
            <a:pPr marL="285750" indent="-285750">
              <a:buFont typeface="Arial" panose="020B0604020202020204" pitchFamily="34" charset="0"/>
              <a:buChar char="•"/>
            </a:pPr>
            <a:r>
              <a:rPr lang="en-US" sz="2000" b="1" dirty="0">
                <a:latin typeface="Gill Sans Light"/>
              </a:rPr>
              <a:t>Each running program runs in its own process</a:t>
            </a:r>
          </a:p>
          <a:p>
            <a:pPr marL="285750" indent="-285750">
              <a:buFont typeface="Arial" panose="020B0604020202020204" pitchFamily="34" charset="0"/>
              <a:buChar char="•"/>
            </a:pPr>
            <a:r>
              <a:rPr lang="en-US" sz="2000" b="1" dirty="0">
                <a:latin typeface="Gill Sans Light"/>
              </a:rPr>
              <a:t>Processes provide nicer interfaces than raw hardware</a:t>
            </a:r>
          </a:p>
        </p:txBody>
      </p:sp>
    </p:spTree>
    <p:extLst>
      <p:ext uri="{BB962C8B-B14F-4D97-AF65-F5344CB8AC3E}">
        <p14:creationId xmlns:p14="http://schemas.microsoft.com/office/powerpoint/2010/main" val="33328889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7" name="Rectangle 6">
            <a:extLst>
              <a:ext uri="{FF2B5EF4-FFF2-40B4-BE49-F238E27FC236}">
                <a16:creationId xmlns:a16="http://schemas.microsoft.com/office/drawing/2014/main" id="{CFD315FF-BA72-4F9E-8DED-759C799A21BF}"/>
              </a:ext>
            </a:extLst>
          </p:cNvPr>
          <p:cNvSpPr/>
          <p:nvPr/>
        </p:nvSpPr>
        <p:spPr>
          <a:xfrm>
            <a:off x="0" y="1860550"/>
            <a:ext cx="12192000" cy="46164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System Programmer’s View of the World</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8" y="2710529"/>
            <a:ext cx="9436099" cy="936847"/>
          </a:xfrm>
          <a:prstGeom prst="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Execution environment with restricted rights provided by OS</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724436" y="3326180"/>
            <a:ext cx="160657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4695968" y="3328890"/>
            <a:ext cx="192903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6989960" y="3328122"/>
            <a:ext cx="96603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8320954" y="3328122"/>
            <a:ext cx="986150"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5533299" y="1372394"/>
            <a:ext cx="2014336" cy="1284975"/>
          </a:xfrm>
          <a:prstGeom prst="foldedCorner">
            <a:avLst>
              <a:gd name="adj" fmla="val 213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Program</a:t>
            </a:r>
          </a:p>
        </p:txBody>
      </p:sp>
      <p:sp>
        <p:nvSpPr>
          <p:cNvPr id="14" name="Rectangle 13">
            <a:extLst>
              <a:ext uri="{FF2B5EF4-FFF2-40B4-BE49-F238E27FC236}">
                <a16:creationId xmlns:a16="http://schemas.microsoft.com/office/drawing/2014/main" id="{39E666D2-456F-4701-8AC9-C49B9D04997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pic>
        <p:nvPicPr>
          <p:cNvPr id="23" name="Picture 22" descr="A picture containing table, knife&#10;&#10;Description automatically generated">
            <a:extLst>
              <a:ext uri="{FF2B5EF4-FFF2-40B4-BE49-F238E27FC236}">
                <a16:creationId xmlns:a16="http://schemas.microsoft.com/office/drawing/2014/main" id="{2B6FFED1-7622-447D-9915-C787917032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3634" y="1825672"/>
            <a:ext cx="1628278" cy="793566"/>
          </a:xfrm>
          <a:prstGeom prst="rect">
            <a:avLst/>
          </a:prstGeom>
        </p:spPr>
      </p:pic>
      <p:sp>
        <p:nvSpPr>
          <p:cNvPr id="47" name="Rectangle 46">
            <a:extLst>
              <a:ext uri="{FF2B5EF4-FFF2-40B4-BE49-F238E27FC236}">
                <a16:creationId xmlns:a16="http://schemas.microsoft.com/office/drawing/2014/main" id="{7723B142-2A94-49C8-866E-A67772D37692}"/>
              </a:ext>
            </a:extLst>
          </p:cNvPr>
          <p:cNvSpPr/>
          <p:nvPr/>
        </p:nvSpPr>
        <p:spPr>
          <a:xfrm>
            <a:off x="2987261" y="1793873"/>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25" name="Straight Arrow Connector 24">
            <a:extLst>
              <a:ext uri="{FF2B5EF4-FFF2-40B4-BE49-F238E27FC236}">
                <a16:creationId xmlns:a16="http://schemas.microsoft.com/office/drawing/2014/main" id="{79D305A1-51B1-4982-AED3-3EBFD5A82406}"/>
              </a:ext>
            </a:extLst>
          </p:cNvPr>
          <p:cNvCxnSpPr>
            <a:cxnSpLocks/>
          </p:cNvCxnSpPr>
          <p:nvPr/>
        </p:nvCxnSpPr>
        <p:spPr>
          <a:xfrm>
            <a:off x="4423299" y="2034166"/>
            <a:ext cx="105285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07F0615B-834E-43D1-856B-5EBE38CDCAC4}"/>
              </a:ext>
            </a:extLst>
          </p:cNvPr>
          <p:cNvSpPr txBox="1"/>
          <p:nvPr/>
        </p:nvSpPr>
        <p:spPr>
          <a:xfrm>
            <a:off x="4474955" y="1684643"/>
            <a:ext cx="914400" cy="338554"/>
          </a:xfrm>
          <a:prstGeom prst="rect">
            <a:avLst/>
          </a:prstGeom>
          <a:noFill/>
        </p:spPr>
        <p:txBody>
          <a:bodyPr wrap="square" rtlCol="0">
            <a:spAutoFit/>
          </a:bodyPr>
          <a:lstStyle/>
          <a:p>
            <a:pPr algn="ctr"/>
            <a:r>
              <a:rPr lang="en-US" sz="1600" dirty="0">
                <a:latin typeface="Gill Sans Light"/>
              </a:rPr>
              <a:t>Linker</a:t>
            </a:r>
          </a:p>
        </p:txBody>
      </p:sp>
      <p:sp>
        <p:nvSpPr>
          <p:cNvPr id="48" name="TextBox 47">
            <a:extLst>
              <a:ext uri="{FF2B5EF4-FFF2-40B4-BE49-F238E27FC236}">
                <a16:creationId xmlns:a16="http://schemas.microsoft.com/office/drawing/2014/main" id="{78D1B142-975C-4C22-BD16-8854D8EDC6A1}"/>
              </a:ext>
            </a:extLst>
          </p:cNvPr>
          <p:cNvSpPr txBox="1"/>
          <p:nvPr/>
        </p:nvSpPr>
        <p:spPr>
          <a:xfrm>
            <a:off x="2438400" y="4260929"/>
            <a:ext cx="9053164" cy="1015663"/>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sz="2000" b="1" dirty="0">
                <a:latin typeface="Gill Sans Light"/>
              </a:rPr>
              <a:t>Application’s “machine” </a:t>
            </a:r>
            <a:r>
              <a:rPr lang="en-US" sz="2000" b="1" i="1" dirty="0">
                <a:latin typeface="Gill Sans Light"/>
              </a:rPr>
              <a:t>is</a:t>
            </a:r>
            <a:r>
              <a:rPr lang="en-US" sz="2000" b="1" dirty="0">
                <a:latin typeface="Gill Sans Light"/>
              </a:rPr>
              <a:t> the process abstraction provided by the OS</a:t>
            </a:r>
          </a:p>
          <a:p>
            <a:pPr marL="285750" indent="-285750">
              <a:buFont typeface="Arial" panose="020B0604020202020204" pitchFamily="34" charset="0"/>
              <a:buChar char="•"/>
            </a:pPr>
            <a:r>
              <a:rPr lang="en-US" sz="2000" b="1" dirty="0">
                <a:latin typeface="Gill Sans Light"/>
              </a:rPr>
              <a:t>Each running program runs in its own process</a:t>
            </a:r>
          </a:p>
          <a:p>
            <a:pPr marL="285750" indent="-285750">
              <a:buFont typeface="Arial" panose="020B0604020202020204" pitchFamily="34" charset="0"/>
              <a:buChar char="•"/>
            </a:pPr>
            <a:r>
              <a:rPr lang="en-US" sz="2000" b="1" dirty="0">
                <a:latin typeface="Gill Sans Light"/>
              </a:rPr>
              <a:t>Processes provide nicer interfaces than raw hardware</a:t>
            </a:r>
          </a:p>
        </p:txBody>
      </p:sp>
    </p:spTree>
    <p:extLst>
      <p:ext uri="{BB962C8B-B14F-4D97-AF65-F5344CB8AC3E}">
        <p14:creationId xmlns:p14="http://schemas.microsoft.com/office/powerpoint/2010/main" val="3052253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E57F-5EDE-41A9-A434-BCB74FF40209}"/>
              </a:ext>
            </a:extLst>
          </p:cNvPr>
          <p:cNvSpPr>
            <a:spLocks noGrp="1"/>
          </p:cNvSpPr>
          <p:nvPr>
            <p:ph type="title"/>
          </p:nvPr>
        </p:nvSpPr>
        <p:spPr/>
        <p:txBody>
          <a:bodyPr/>
          <a:lstStyle/>
          <a:p>
            <a:r>
              <a:rPr lang="en-US" dirty="0"/>
              <a:t>What’s in a Process?</a:t>
            </a:r>
          </a:p>
        </p:txBody>
      </p:sp>
      <p:sp>
        <p:nvSpPr>
          <p:cNvPr id="3" name="Content Placeholder 2">
            <a:extLst>
              <a:ext uri="{FF2B5EF4-FFF2-40B4-BE49-F238E27FC236}">
                <a16:creationId xmlns:a16="http://schemas.microsoft.com/office/drawing/2014/main" id="{092203CE-FA9F-4A69-8715-F472952BE715}"/>
              </a:ext>
            </a:extLst>
          </p:cNvPr>
          <p:cNvSpPr>
            <a:spLocks noGrp="1"/>
          </p:cNvSpPr>
          <p:nvPr>
            <p:ph idx="1"/>
          </p:nvPr>
        </p:nvSpPr>
        <p:spPr/>
        <p:txBody>
          <a:bodyPr/>
          <a:lstStyle/>
          <a:p>
            <a:pPr marL="0" indent="0">
              <a:buNone/>
            </a:pPr>
            <a:r>
              <a:rPr lang="en-US" b="1" dirty="0"/>
              <a:t>A process consists of:</a:t>
            </a:r>
          </a:p>
          <a:p>
            <a:r>
              <a:rPr lang="en-US" dirty="0"/>
              <a:t>Address Space</a:t>
            </a:r>
          </a:p>
          <a:p>
            <a:r>
              <a:rPr lang="en-US" dirty="0"/>
              <a:t>One or more threads of control executing in that address space</a:t>
            </a:r>
          </a:p>
          <a:p>
            <a:r>
              <a:rPr lang="en-US" dirty="0"/>
              <a:t>Additional system state associated with it</a:t>
            </a:r>
          </a:p>
          <a:p>
            <a:pPr lvl="1"/>
            <a:r>
              <a:rPr lang="en-US" dirty="0"/>
              <a:t>Open files</a:t>
            </a:r>
          </a:p>
          <a:p>
            <a:pPr lvl="1"/>
            <a:r>
              <a:rPr lang="en-US" dirty="0"/>
              <a:t>Open sockets (network connections)</a:t>
            </a:r>
          </a:p>
          <a:p>
            <a:pPr lvl="1"/>
            <a:r>
              <a:rPr lang="en-US" dirty="0"/>
              <a:t>…</a:t>
            </a:r>
          </a:p>
        </p:txBody>
      </p:sp>
    </p:spTree>
    <p:extLst>
      <p:ext uri="{BB962C8B-B14F-4D97-AF65-F5344CB8AC3E}">
        <p14:creationId xmlns:p14="http://schemas.microsoft.com/office/powerpoint/2010/main" val="20819694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164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Operating System’s View of the World</a:t>
            </a:r>
          </a:p>
        </p:txBody>
      </p:sp>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9"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53551"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Tree>
    <p:extLst>
      <p:ext uri="{BB962C8B-B14F-4D97-AF65-F5344CB8AC3E}">
        <p14:creationId xmlns:p14="http://schemas.microsoft.com/office/powerpoint/2010/main" val="14463635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140430" y="1066800"/>
            <a:ext cx="12192000" cy="555524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Running</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Operating System’s View of the World</a:t>
            </a:r>
          </a:p>
        </p:txBody>
      </p:sp>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28910" y="4603105"/>
            <a:ext cx="718466" cy="710043"/>
            <a:chOff x="4118129" y="2654300"/>
            <a:chExt cx="718466"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18129" y="2654300"/>
              <a:ext cx="718466"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09372" y="4518076"/>
            <a:ext cx="1120820"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82110"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9"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53551"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Running</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49" name="TextBox 48">
            <a:extLst>
              <a:ext uri="{FF2B5EF4-FFF2-40B4-BE49-F238E27FC236}">
                <a16:creationId xmlns:a16="http://schemas.microsoft.com/office/drawing/2014/main" id="{62BE982C-9240-4229-8D46-05D147D5B366}"/>
              </a:ext>
            </a:extLst>
          </p:cNvPr>
          <p:cNvSpPr txBox="1"/>
          <p:nvPr/>
        </p:nvSpPr>
        <p:spPr>
          <a:xfrm>
            <a:off x="1504950" y="1460478"/>
            <a:ext cx="9848849" cy="707886"/>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sz="2000" b="1" dirty="0">
                <a:latin typeface="Gill Sans Light"/>
              </a:rPr>
              <a:t>OS translates from hardware interface to application interface</a:t>
            </a:r>
          </a:p>
          <a:p>
            <a:pPr marL="285750" indent="-285750">
              <a:buFont typeface="Arial" panose="020B0604020202020204" pitchFamily="34" charset="0"/>
              <a:buChar char="•"/>
            </a:pPr>
            <a:r>
              <a:rPr lang="en-US" sz="2000" b="1" dirty="0">
                <a:latin typeface="Gill Sans Light"/>
              </a:rPr>
              <a:t>OS provides each running program with its own process</a:t>
            </a:r>
          </a:p>
        </p:txBody>
      </p:sp>
    </p:spTree>
    <p:extLst>
      <p:ext uri="{BB962C8B-B14F-4D97-AF65-F5344CB8AC3E}">
        <p14:creationId xmlns:p14="http://schemas.microsoft.com/office/powerpoint/2010/main" val="15551562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FFBD-86D7-4430-8623-1A5A496FA90C}"/>
              </a:ext>
            </a:extLst>
          </p:cNvPr>
          <p:cNvSpPr>
            <a:spLocks noGrp="1"/>
          </p:cNvSpPr>
          <p:nvPr>
            <p:ph type="title"/>
          </p:nvPr>
        </p:nvSpPr>
        <p:spPr/>
        <p:txBody>
          <a:bodyPr/>
          <a:lstStyle/>
          <a:p>
            <a:r>
              <a:rPr lang="en-US" dirty="0"/>
              <a:t>What is an Operating System?</a:t>
            </a:r>
          </a:p>
        </p:txBody>
      </p:sp>
      <p:sp>
        <p:nvSpPr>
          <p:cNvPr id="3" name="Content Placeholder 2">
            <a:extLst>
              <a:ext uri="{FF2B5EF4-FFF2-40B4-BE49-F238E27FC236}">
                <a16:creationId xmlns:a16="http://schemas.microsoft.com/office/drawing/2014/main" id="{3045FBDC-6D09-4175-BD95-8438526B950F}"/>
              </a:ext>
            </a:extLst>
          </p:cNvPr>
          <p:cNvSpPr>
            <a:spLocks noGrp="1"/>
          </p:cNvSpPr>
          <p:nvPr>
            <p:ph idx="1"/>
          </p:nvPr>
        </p:nvSpPr>
        <p:spPr>
          <a:xfrm>
            <a:off x="2239617" y="1825625"/>
            <a:ext cx="9114183" cy="4351338"/>
          </a:xfrm>
        </p:spPr>
        <p:txBody>
          <a:bodyPr/>
          <a:lstStyle/>
          <a:p>
            <a:r>
              <a:rPr lang="en-US" dirty="0"/>
              <a:t>Illusionist</a:t>
            </a:r>
          </a:p>
          <a:p>
            <a:pPr lvl="1"/>
            <a:r>
              <a:rPr lang="en-US" dirty="0"/>
              <a:t>Provide clean, easy-to-use abstractions of physical resources</a:t>
            </a:r>
          </a:p>
          <a:p>
            <a:pPr lvl="2"/>
            <a:r>
              <a:rPr lang="en-US" dirty="0"/>
              <a:t>Infinite memory, dedicated machine</a:t>
            </a:r>
          </a:p>
          <a:p>
            <a:pPr lvl="2"/>
            <a:r>
              <a:rPr lang="en-US" dirty="0"/>
              <a:t>Higher level objects: files, users, messages</a:t>
            </a:r>
          </a:p>
          <a:p>
            <a:pPr lvl="2"/>
            <a:r>
              <a:rPr lang="en-US" dirty="0"/>
              <a:t>Masking limitations, virtualization</a:t>
            </a:r>
          </a:p>
          <a:p>
            <a:r>
              <a:rPr lang="en-US" dirty="0">
                <a:solidFill>
                  <a:srgbClr val="FF0000"/>
                </a:solidFill>
              </a:rPr>
              <a:t>Referee</a:t>
            </a:r>
          </a:p>
          <a:p>
            <a:pPr lvl="1"/>
            <a:r>
              <a:rPr lang="en-US" dirty="0">
                <a:solidFill>
                  <a:srgbClr val="FF0000"/>
                </a:solidFill>
              </a:rPr>
              <a:t>Manage protection, isolation, and sharing of resources</a:t>
            </a:r>
          </a:p>
          <a:p>
            <a:pPr lvl="2"/>
            <a:r>
              <a:rPr lang="en-US" dirty="0">
                <a:solidFill>
                  <a:srgbClr val="FF0000"/>
                </a:solidFill>
              </a:rPr>
              <a:t>Resource allocation and communication</a:t>
            </a:r>
          </a:p>
        </p:txBody>
      </p:sp>
      <p:pic>
        <p:nvPicPr>
          <p:cNvPr id="7" name="Picture 6">
            <a:extLst>
              <a:ext uri="{FF2B5EF4-FFF2-40B4-BE49-F238E27FC236}">
                <a16:creationId xmlns:a16="http://schemas.microsoft.com/office/drawing/2014/main" id="{65C00F34-1D9D-426C-8D4D-28C7ACFC9737}"/>
              </a:ext>
            </a:extLst>
          </p:cNvPr>
          <p:cNvPicPr>
            <a:picLocks noChangeAspect="1"/>
          </p:cNvPicPr>
          <p:nvPr/>
        </p:nvPicPr>
        <p:blipFill>
          <a:blip r:embed="rId2"/>
          <a:stretch>
            <a:fillRect/>
          </a:stretch>
        </p:blipFill>
        <p:spPr>
          <a:xfrm>
            <a:off x="676835" y="3502459"/>
            <a:ext cx="1291665" cy="1066800"/>
          </a:xfrm>
          <a:prstGeom prst="rect">
            <a:avLst/>
          </a:prstGeom>
        </p:spPr>
      </p:pic>
      <p:pic>
        <p:nvPicPr>
          <p:cNvPr id="8" name="Picture 7">
            <a:extLst>
              <a:ext uri="{FF2B5EF4-FFF2-40B4-BE49-F238E27FC236}">
                <a16:creationId xmlns:a16="http://schemas.microsoft.com/office/drawing/2014/main" id="{A7E627E2-ECD5-465A-AECF-F32DDB1B5287}"/>
              </a:ext>
            </a:extLst>
          </p:cNvPr>
          <p:cNvPicPr>
            <a:picLocks noChangeAspect="1"/>
          </p:cNvPicPr>
          <p:nvPr/>
        </p:nvPicPr>
        <p:blipFill>
          <a:blip r:embed="rId3"/>
          <a:stretch>
            <a:fillRect/>
          </a:stretch>
        </p:blipFill>
        <p:spPr>
          <a:xfrm>
            <a:off x="404208" y="2092722"/>
            <a:ext cx="1411469" cy="1130300"/>
          </a:xfrm>
          <a:prstGeom prst="rect">
            <a:avLst/>
          </a:prstGeom>
        </p:spPr>
      </p:pic>
    </p:spTree>
    <p:extLst>
      <p:ext uri="{BB962C8B-B14F-4D97-AF65-F5344CB8AC3E}">
        <p14:creationId xmlns:p14="http://schemas.microsoft.com/office/powerpoint/2010/main" val="1990491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OS Basics: Running a Process</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rgbClr val="C49500"/>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C495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Tree>
    <p:extLst>
      <p:ext uri="{BB962C8B-B14F-4D97-AF65-F5344CB8AC3E}">
        <p14:creationId xmlns:p14="http://schemas.microsoft.com/office/powerpoint/2010/main" val="38202773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n-US" altLang="en-US">
                <a:latin typeface="Gill Sans Light" charset="0"/>
                <a:cs typeface="Gill Sans Light" charset="0"/>
              </a:rPr>
              <a:t>Syllabus</a:t>
            </a:r>
          </a:p>
        </p:txBody>
      </p:sp>
      <p:sp>
        <p:nvSpPr>
          <p:cNvPr id="3" name="Content Placeholder 2"/>
          <p:cNvSpPr>
            <a:spLocks noGrp="1"/>
          </p:cNvSpPr>
          <p:nvPr>
            <p:ph idx="1"/>
          </p:nvPr>
        </p:nvSpPr>
        <p:spPr>
          <a:xfrm>
            <a:off x="762000" y="838200"/>
            <a:ext cx="9753600" cy="5562600"/>
          </a:xfrm>
        </p:spPr>
        <p:txBody>
          <a:bodyPr>
            <a:normAutofit fontScale="92500" lnSpcReduction="20000"/>
          </a:bodyPr>
          <a:lstStyle/>
          <a:p>
            <a:pPr>
              <a:lnSpc>
                <a:spcPct val="80000"/>
              </a:lnSpc>
              <a:defRPr/>
            </a:pPr>
            <a:r>
              <a:rPr lang="en-GB" dirty="0">
                <a:ea typeface="ＭＳ Ｐゴシック" charset="0"/>
              </a:rPr>
              <a:t>Textbook: Operating Systems: Principles and Practice (2nd Edition)  Anderson and Dahlin</a:t>
            </a:r>
          </a:p>
          <a:p>
            <a:pPr lvl="1">
              <a:lnSpc>
                <a:spcPct val="80000"/>
              </a:lnSpc>
              <a:defRPr/>
            </a:pPr>
            <a:r>
              <a:rPr lang="en-GB" dirty="0">
                <a:ea typeface="ＭＳ Ｐゴシック" charset="0"/>
              </a:rPr>
              <a:t>Not strictly required</a:t>
            </a:r>
          </a:p>
          <a:p>
            <a:pPr lvl="1">
              <a:lnSpc>
                <a:spcPct val="80000"/>
              </a:lnSpc>
              <a:defRPr/>
            </a:pPr>
            <a:r>
              <a:rPr lang="en-GB" dirty="0">
                <a:ea typeface="ＭＳ Ｐゴシック" charset="0"/>
              </a:rPr>
              <a:t>PPT files contain all relevant materials</a:t>
            </a:r>
          </a:p>
          <a:p>
            <a:pPr>
              <a:lnSpc>
                <a:spcPct val="80000"/>
              </a:lnSpc>
              <a:defRPr/>
            </a:pPr>
            <a:r>
              <a:rPr lang="en-US" dirty="0">
                <a:ea typeface="ＭＳ Ｐゴシック" charset="0"/>
              </a:rPr>
              <a:t>Topics covered</a:t>
            </a:r>
          </a:p>
          <a:p>
            <a:pPr lvl="1">
              <a:lnSpc>
                <a:spcPct val="80000"/>
              </a:lnSpc>
              <a:defRPr/>
            </a:pPr>
            <a:r>
              <a:rPr lang="en-US" dirty="0">
                <a:ea typeface="ＭＳ Ｐゴシック" charset="0"/>
              </a:rPr>
              <a:t>OS Concepts: How to Navigate as a Systems Programmer!</a:t>
            </a:r>
          </a:p>
          <a:p>
            <a:pPr lvl="2">
              <a:lnSpc>
                <a:spcPct val="80000"/>
              </a:lnSpc>
              <a:defRPr/>
            </a:pPr>
            <a:r>
              <a:rPr lang="en-US" dirty="0">
                <a:ea typeface="ＭＳ Ｐゴシック" charset="0"/>
              </a:rPr>
              <a:t>Process, I/O, Networks and Virtual Machines</a:t>
            </a:r>
          </a:p>
          <a:p>
            <a:pPr lvl="1">
              <a:lnSpc>
                <a:spcPct val="80000"/>
              </a:lnSpc>
              <a:defRPr/>
            </a:pPr>
            <a:r>
              <a:rPr lang="en-US" dirty="0">
                <a:ea typeface="ＭＳ Ｐゴシック" charset="0"/>
              </a:rPr>
              <a:t>Concurrency</a:t>
            </a:r>
          </a:p>
          <a:p>
            <a:pPr lvl="2">
              <a:lnSpc>
                <a:spcPct val="80000"/>
              </a:lnSpc>
              <a:defRPr/>
            </a:pPr>
            <a:r>
              <a:rPr lang="en-US" dirty="0">
                <a:ea typeface="ＭＳ Ｐゴシック" charset="0"/>
              </a:rPr>
              <a:t>Threads, scheduling, locks, deadlock, scalability, fairness</a:t>
            </a:r>
          </a:p>
          <a:p>
            <a:pPr lvl="1">
              <a:lnSpc>
                <a:spcPct val="80000"/>
              </a:lnSpc>
              <a:defRPr/>
            </a:pPr>
            <a:r>
              <a:rPr lang="en-US" dirty="0">
                <a:ea typeface="ＭＳ Ｐゴシック" charset="0"/>
              </a:rPr>
              <a:t>Address Space</a:t>
            </a:r>
          </a:p>
          <a:p>
            <a:pPr lvl="2">
              <a:lnSpc>
                <a:spcPct val="80000"/>
              </a:lnSpc>
              <a:defRPr/>
            </a:pPr>
            <a:r>
              <a:rPr lang="en-US" dirty="0">
                <a:ea typeface="ＭＳ Ｐゴシック" charset="0"/>
              </a:rPr>
              <a:t>Virtual memory, address translation, protection, sharing</a:t>
            </a:r>
          </a:p>
          <a:p>
            <a:pPr lvl="1">
              <a:lnSpc>
                <a:spcPct val="80000"/>
              </a:lnSpc>
              <a:defRPr/>
            </a:pPr>
            <a:r>
              <a:rPr lang="en-US" dirty="0">
                <a:ea typeface="ＭＳ Ｐゴシック" charset="0"/>
              </a:rPr>
              <a:t>File Systems</a:t>
            </a:r>
          </a:p>
          <a:p>
            <a:pPr lvl="2">
              <a:lnSpc>
                <a:spcPct val="80000"/>
              </a:lnSpc>
              <a:defRPr/>
            </a:pPr>
            <a:r>
              <a:rPr lang="en-US" dirty="0">
                <a:ea typeface="ＭＳ Ｐゴシック" charset="0"/>
              </a:rPr>
              <a:t>I/O devices, file objects, storage, naming, caching, performance, paging, transactions, databases</a:t>
            </a:r>
          </a:p>
          <a:p>
            <a:pPr lvl="1">
              <a:lnSpc>
                <a:spcPct val="80000"/>
              </a:lnSpc>
              <a:defRPr/>
            </a:pPr>
            <a:r>
              <a:rPr lang="en-US" dirty="0">
                <a:ea typeface="ＭＳ Ｐゴシック" charset="0"/>
              </a:rPr>
              <a:t>Distributed Systems</a:t>
            </a:r>
          </a:p>
          <a:p>
            <a:pPr lvl="2">
              <a:lnSpc>
                <a:spcPct val="80000"/>
              </a:lnSpc>
              <a:defRPr/>
            </a:pPr>
            <a:r>
              <a:rPr lang="en-US" dirty="0">
                <a:ea typeface="ＭＳ Ｐゴシック" charset="0"/>
              </a:rPr>
              <a:t>Protocols, N-Tiers, RPC, NFS, DHTs, Consistency, Scalability, multicast</a:t>
            </a:r>
          </a:p>
          <a:p>
            <a:pPr lvl="1">
              <a:lnSpc>
                <a:spcPct val="80000"/>
              </a:lnSpc>
              <a:defRPr/>
            </a:pPr>
            <a:r>
              <a:rPr lang="en-US" dirty="0">
                <a:ea typeface="ＭＳ Ｐゴシック" charset="0"/>
              </a:rPr>
              <a:t>Reliability &amp; Security</a:t>
            </a:r>
          </a:p>
          <a:p>
            <a:pPr lvl="2">
              <a:lnSpc>
                <a:spcPct val="80000"/>
              </a:lnSpc>
              <a:defRPr/>
            </a:pPr>
            <a:r>
              <a:rPr lang="en-US" dirty="0">
                <a:ea typeface="ＭＳ Ｐゴシック" charset="0"/>
              </a:rPr>
              <a:t>Fault tolerance, protection, security</a:t>
            </a:r>
          </a:p>
          <a:p>
            <a:pPr lvl="1">
              <a:lnSpc>
                <a:spcPct val="80000"/>
              </a:lnSpc>
              <a:defRPr/>
            </a:pPr>
            <a:r>
              <a:rPr lang="en-US" dirty="0">
                <a:ea typeface="ＭＳ Ｐゴシック" charset="0"/>
              </a:rPr>
              <a:t>Cloud Infrastructure</a:t>
            </a:r>
          </a:p>
          <a:p>
            <a:pPr>
              <a:lnSpc>
                <a:spcPct val="80000"/>
              </a:lnSpc>
              <a:defRPr/>
            </a:pPr>
            <a:endParaRPr lang="en-US" dirty="0">
              <a:ea typeface="ＭＳ Ｐゴシック" charset="0"/>
            </a:endParaRPr>
          </a:p>
        </p:txBody>
      </p:sp>
    </p:spTree>
    <p:extLst>
      <p:ext uri="{BB962C8B-B14F-4D97-AF65-F5344CB8AC3E}">
        <p14:creationId xmlns:p14="http://schemas.microsoft.com/office/powerpoint/2010/main" val="3863333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164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OS Basics: Switching Processes</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rgbClr val="9E7800"/>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14" name="Straight Arrow Connector 13">
            <a:extLst>
              <a:ext uri="{FF2B5EF4-FFF2-40B4-BE49-F238E27FC236}">
                <a16:creationId xmlns:a16="http://schemas.microsoft.com/office/drawing/2014/main" id="{C1C7397D-AD7D-42C8-AC9C-B5CDBFBAF9AE}"/>
              </a:ext>
            </a:extLst>
          </p:cNvPr>
          <p:cNvCxnSpPr>
            <a:stCxn id="74" idx="2"/>
            <a:endCxn id="13" idx="0"/>
          </p:cNvCxnSpPr>
          <p:nvPr/>
        </p:nvCxnSpPr>
        <p:spPr>
          <a:xfrm>
            <a:off x="4101079" y="3737294"/>
            <a:ext cx="1294228" cy="14507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FF8490D-0418-4507-9F82-CDBB506D280C}"/>
              </a:ext>
            </a:extLst>
          </p:cNvPr>
          <p:cNvCxnSpPr>
            <a:cxnSpLocks/>
            <a:stCxn id="58" idx="2"/>
            <a:endCxn id="16" idx="0"/>
          </p:cNvCxnSpPr>
          <p:nvPr/>
        </p:nvCxnSpPr>
        <p:spPr>
          <a:xfrm flipH="1">
            <a:off x="5889970" y="3737294"/>
            <a:ext cx="2943133" cy="14507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606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OS Basics: Switching Processes</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rgbClr val="9E7800"/>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Tree>
    <p:extLst>
      <p:ext uri="{BB962C8B-B14F-4D97-AF65-F5344CB8AC3E}">
        <p14:creationId xmlns:p14="http://schemas.microsoft.com/office/powerpoint/2010/main" val="2037373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nodeType="clickEffect">
                                  <p:stCondLst>
                                    <p:cond delay="0"/>
                                  </p:stCondLst>
                                  <p:childTnLst>
                                    <p:animMotion origin="layout" path="M 0 0 L 0.067 -0.04 C 0.081 -0.049 0.102 -0.054 0.124 -0.054 C 0.149 -0.054 0.169 -0.049 0.183 -0.04 L 0.25 0 E" pathEditMode="relative" ptsTypes="">
                                      <p:cBhvr>
                                        <p:cTn id="6" dur="1000" fill="hold"/>
                                        <p:tgtEl>
                                          <p:spTgt spid="10"/>
                                        </p:tgtEl>
                                        <p:attrNameLst>
                                          <p:attrName>ppt_x</p:attrName>
                                          <p:attrName>ppt_y</p:attrName>
                                        </p:attrNameLst>
                                      </p:cBhvr>
                                    </p:animMotion>
                                  </p:childTnLst>
                                </p:cTn>
                              </p:par>
                              <p:par>
                                <p:cTn id="7" presetID="53" presetClass="exit" presetSubtype="32" fill="hold" nodeType="withEffect">
                                  <p:stCondLst>
                                    <p:cond delay="0"/>
                                  </p:stCondLst>
                                  <p:childTnLst>
                                    <p:anim calcmode="lin" valueType="num">
                                      <p:cBhvr>
                                        <p:cTn id="8" dur="1000"/>
                                        <p:tgtEl>
                                          <p:spTgt spid="10"/>
                                        </p:tgtEl>
                                        <p:attrNameLst>
                                          <p:attrName>ppt_w</p:attrName>
                                        </p:attrNameLst>
                                      </p:cBhvr>
                                      <p:tavLst>
                                        <p:tav tm="0">
                                          <p:val>
                                            <p:strVal val="ppt_w"/>
                                          </p:val>
                                        </p:tav>
                                        <p:tav tm="100000">
                                          <p:val>
                                            <p:fltVal val="0"/>
                                          </p:val>
                                        </p:tav>
                                      </p:tavLst>
                                    </p:anim>
                                    <p:anim calcmode="lin" valueType="num">
                                      <p:cBhvr>
                                        <p:cTn id="9" dur="1000"/>
                                        <p:tgtEl>
                                          <p:spTgt spid="10"/>
                                        </p:tgtEl>
                                        <p:attrNameLst>
                                          <p:attrName>ppt_h</p:attrName>
                                        </p:attrNameLst>
                                      </p:cBhvr>
                                      <p:tavLst>
                                        <p:tav tm="0">
                                          <p:val>
                                            <p:strVal val="ppt_h"/>
                                          </p:val>
                                        </p:tav>
                                        <p:tav tm="100000">
                                          <p:val>
                                            <p:fltVal val="0"/>
                                          </p:val>
                                        </p:tav>
                                      </p:tavLst>
                                    </p:anim>
                                    <p:animEffect transition="out" filter="fade">
                                      <p:cBhvr>
                                        <p:cTn id="10" dur="1000"/>
                                        <p:tgtEl>
                                          <p:spTgt spid="10"/>
                                        </p:tgtEl>
                                      </p:cBhvr>
                                    </p:animEffect>
                                    <p:set>
                                      <p:cBhvr>
                                        <p:cTn id="11"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Switching Processes</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chemeClr val="accent6"/>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Tree>
    <p:extLst>
      <p:ext uri="{BB962C8B-B14F-4D97-AF65-F5344CB8AC3E}">
        <p14:creationId xmlns:p14="http://schemas.microsoft.com/office/powerpoint/2010/main" val="3430236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44" presetClass="path" presetSubtype="0" fill="hold" nodeType="withEffect">
                                  <p:stCondLst>
                                    <p:cond delay="0"/>
                                  </p:stCondLst>
                                  <p:childTnLst>
                                    <p:animMotion origin="layout" path="M 0 0 L 0.067 -0.04 C 0.081 -0.049 0.102 -0.054 0.124 -0.054 C 0.149 -0.054 0.169 -0.049 0.183 -0.04 L 0.25 0 E" pathEditMode="relative" ptsTypes="">
                                      <p:cBhvr>
                                        <p:cTn id="11" dur="1000" spd="-100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Switching Processes</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chemeClr val="accent6"/>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2324099" cy="177506"/>
          </a:xfrm>
          <a:prstGeom prst="curvedConnector3">
            <a:avLst>
              <a:gd name="adj1" fmla="val 50000"/>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Tree>
    <p:extLst>
      <p:ext uri="{BB962C8B-B14F-4D97-AF65-F5344CB8AC3E}">
        <p14:creationId xmlns:p14="http://schemas.microsoft.com/office/powerpoint/2010/main" val="7021613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Protection</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chemeClr val="accent6"/>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2324099" cy="177506"/>
          </a:xfrm>
          <a:prstGeom prst="curvedConnector3">
            <a:avLst>
              <a:gd name="adj1" fmla="val 50000"/>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48" name="Straight Arrow Connector 47">
            <a:extLst>
              <a:ext uri="{FF2B5EF4-FFF2-40B4-BE49-F238E27FC236}">
                <a16:creationId xmlns:a16="http://schemas.microsoft.com/office/drawing/2014/main" id="{BE858DB2-7003-40D8-8AF5-0334EED7323F}"/>
              </a:ext>
            </a:extLst>
          </p:cNvPr>
          <p:cNvCxnSpPr>
            <a:cxnSpLocks/>
          </p:cNvCxnSpPr>
          <p:nvPr/>
        </p:nvCxnSpPr>
        <p:spPr>
          <a:xfrm flipH="1">
            <a:off x="5443637" y="3262446"/>
            <a:ext cx="3070450" cy="2051440"/>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D16E4B0-8FE9-4933-B3E2-BA4B33591A3B}"/>
              </a:ext>
            </a:extLst>
          </p:cNvPr>
          <p:cNvCxnSpPr>
            <a:cxnSpLocks/>
          </p:cNvCxnSpPr>
          <p:nvPr/>
        </p:nvCxnSpPr>
        <p:spPr>
          <a:xfrm flipH="1">
            <a:off x="6358944" y="3276270"/>
            <a:ext cx="2518629" cy="2064514"/>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E61B105-AE19-4057-9F4B-4CD31B8FB69B}"/>
              </a:ext>
            </a:extLst>
          </p:cNvPr>
          <p:cNvCxnSpPr>
            <a:cxnSpLocks/>
          </p:cNvCxnSpPr>
          <p:nvPr/>
        </p:nvCxnSpPr>
        <p:spPr>
          <a:xfrm flipH="1">
            <a:off x="7266087" y="3263196"/>
            <a:ext cx="2058605" cy="1931344"/>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613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Protection</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chemeClr val="accent6"/>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2324099" cy="177506"/>
          </a:xfrm>
          <a:prstGeom prst="curvedConnector3">
            <a:avLst>
              <a:gd name="adj1" fmla="val 50000"/>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48" name="Straight Arrow Connector 47">
            <a:extLst>
              <a:ext uri="{FF2B5EF4-FFF2-40B4-BE49-F238E27FC236}">
                <a16:creationId xmlns:a16="http://schemas.microsoft.com/office/drawing/2014/main" id="{BE858DB2-7003-40D8-8AF5-0334EED7323F}"/>
              </a:ext>
            </a:extLst>
          </p:cNvPr>
          <p:cNvCxnSpPr>
            <a:cxnSpLocks/>
          </p:cNvCxnSpPr>
          <p:nvPr/>
        </p:nvCxnSpPr>
        <p:spPr>
          <a:xfrm flipH="1">
            <a:off x="5443637" y="3262446"/>
            <a:ext cx="3070450" cy="2051440"/>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D16E4B0-8FE9-4933-B3E2-BA4B33591A3B}"/>
              </a:ext>
            </a:extLst>
          </p:cNvPr>
          <p:cNvCxnSpPr>
            <a:cxnSpLocks/>
          </p:cNvCxnSpPr>
          <p:nvPr/>
        </p:nvCxnSpPr>
        <p:spPr>
          <a:xfrm flipH="1">
            <a:off x="6358944" y="3276270"/>
            <a:ext cx="2518629" cy="2064514"/>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E61B105-AE19-4057-9F4B-4CD31B8FB69B}"/>
              </a:ext>
            </a:extLst>
          </p:cNvPr>
          <p:cNvCxnSpPr>
            <a:cxnSpLocks/>
          </p:cNvCxnSpPr>
          <p:nvPr/>
        </p:nvCxnSpPr>
        <p:spPr>
          <a:xfrm flipH="1">
            <a:off x="7266087" y="3263196"/>
            <a:ext cx="2058605" cy="1931344"/>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Multiplication Sign 6">
            <a:extLst>
              <a:ext uri="{FF2B5EF4-FFF2-40B4-BE49-F238E27FC236}">
                <a16:creationId xmlns:a16="http://schemas.microsoft.com/office/drawing/2014/main" id="{8837E5CD-DDBD-4E19-BCED-8F23EE8A3189}"/>
              </a:ext>
            </a:extLst>
          </p:cNvPr>
          <p:cNvSpPr/>
          <p:nvPr/>
        </p:nvSpPr>
        <p:spPr>
          <a:xfrm>
            <a:off x="7721761" y="627806"/>
            <a:ext cx="3398938" cy="339893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ill Sans Light"/>
            </a:endParaRPr>
          </a:p>
        </p:txBody>
      </p:sp>
      <p:sp>
        <p:nvSpPr>
          <p:cNvPr id="14" name="Speech Bubble: Rectangle with Corners Rounded 13">
            <a:extLst>
              <a:ext uri="{FF2B5EF4-FFF2-40B4-BE49-F238E27FC236}">
                <a16:creationId xmlns:a16="http://schemas.microsoft.com/office/drawing/2014/main" id="{BEC9F446-3A35-4EA9-9C60-D67D844BB544}"/>
              </a:ext>
            </a:extLst>
          </p:cNvPr>
          <p:cNvSpPr/>
          <p:nvPr/>
        </p:nvSpPr>
        <p:spPr>
          <a:xfrm>
            <a:off x="6096000" y="703457"/>
            <a:ext cx="2459609" cy="1298869"/>
          </a:xfrm>
          <a:prstGeom prst="wedgeRoundRectCallout">
            <a:avLst>
              <a:gd name="adj1" fmla="val -19074"/>
              <a:gd name="adj2" fmla="val 18674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latin typeface="Consolas" panose="020B0609020204030204" pitchFamily="49" charset="0"/>
              </a:rPr>
              <a:t>Segmentation fault (core dumped)</a:t>
            </a:r>
          </a:p>
        </p:txBody>
      </p:sp>
    </p:spTree>
    <p:extLst>
      <p:ext uri="{BB962C8B-B14F-4D97-AF65-F5344CB8AC3E}">
        <p14:creationId xmlns:p14="http://schemas.microsoft.com/office/powerpoint/2010/main" val="671612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9C7B-540E-47BF-80E6-833652732F8B}"/>
              </a:ext>
            </a:extLst>
          </p:cNvPr>
          <p:cNvSpPr>
            <a:spLocks noGrp="1"/>
          </p:cNvSpPr>
          <p:nvPr>
            <p:ph type="title"/>
          </p:nvPr>
        </p:nvSpPr>
        <p:spPr/>
        <p:txBody>
          <a:bodyPr/>
          <a:lstStyle/>
          <a:p>
            <a:r>
              <a:rPr lang="en-US" dirty="0">
                <a:latin typeface="Gill Sans Light"/>
              </a:rPr>
              <a:t>OS Basics: Protection</a:t>
            </a:r>
          </a:p>
        </p:txBody>
      </p:sp>
      <p:sp>
        <p:nvSpPr>
          <p:cNvPr id="6" name="Rectangle 5">
            <a:extLst>
              <a:ext uri="{FF2B5EF4-FFF2-40B4-BE49-F238E27FC236}">
                <a16:creationId xmlns:a16="http://schemas.microsoft.com/office/drawing/2014/main" id="{8A53B99E-1B81-4494-AF3F-20A5844B930F}"/>
              </a:ext>
            </a:extLst>
          </p:cNvPr>
          <p:cNvSpPr/>
          <p:nvPr/>
        </p:nvSpPr>
        <p:spPr bwMode="auto">
          <a:xfrm>
            <a:off x="768790" y="2364551"/>
            <a:ext cx="6705600" cy="38227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7" name="Straight Arrow Connector 6">
            <a:extLst>
              <a:ext uri="{FF2B5EF4-FFF2-40B4-BE49-F238E27FC236}">
                <a16:creationId xmlns:a16="http://schemas.microsoft.com/office/drawing/2014/main" id="{39EE30BA-81E5-4EDA-B0FE-308380E49D11}"/>
              </a:ext>
            </a:extLst>
          </p:cNvPr>
          <p:cNvCxnSpPr>
            <a:stCxn id="11" idx="3"/>
          </p:cNvCxnSpPr>
          <p:nvPr/>
        </p:nvCxnSpPr>
        <p:spPr bwMode="auto">
          <a:xfrm flipV="1">
            <a:off x="3054790" y="3610700"/>
            <a:ext cx="914400" cy="1115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8" name="Straight Arrow Connector 7">
            <a:extLst>
              <a:ext uri="{FF2B5EF4-FFF2-40B4-BE49-F238E27FC236}">
                <a16:creationId xmlns:a16="http://schemas.microsoft.com/office/drawing/2014/main" id="{79275DEE-4BC1-4DDF-A6AC-C60E35601B6A}"/>
              </a:ext>
            </a:extLst>
          </p:cNvPr>
          <p:cNvCxnSpPr/>
          <p:nvPr/>
        </p:nvCxnSpPr>
        <p:spPr bwMode="auto">
          <a:xfrm>
            <a:off x="3435790" y="3583751"/>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9" name="Can 38">
            <a:extLst>
              <a:ext uri="{FF2B5EF4-FFF2-40B4-BE49-F238E27FC236}">
                <a16:creationId xmlns:a16="http://schemas.microsoft.com/office/drawing/2014/main" id="{F931CDB6-7A54-411C-85D3-C83026204322}"/>
              </a:ext>
            </a:extLst>
          </p:cNvPr>
          <p:cNvSpPr/>
          <p:nvPr/>
        </p:nvSpPr>
        <p:spPr bwMode="auto">
          <a:xfrm>
            <a:off x="1606990" y="4574351"/>
            <a:ext cx="1143000" cy="1295400"/>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sp>
        <p:nvSpPr>
          <p:cNvPr id="11" name="Rounded Rectangle 6">
            <a:extLst>
              <a:ext uri="{FF2B5EF4-FFF2-40B4-BE49-F238E27FC236}">
                <a16:creationId xmlns:a16="http://schemas.microsoft.com/office/drawing/2014/main" id="{73EA3BF9-2DFB-45FE-9506-BB19DF8C5A11}"/>
              </a:ext>
            </a:extLst>
          </p:cNvPr>
          <p:cNvSpPr/>
          <p:nvPr/>
        </p:nvSpPr>
        <p:spPr bwMode="auto">
          <a:xfrm>
            <a:off x="1454590" y="3202751"/>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p>
        </p:txBody>
      </p:sp>
      <p:sp>
        <p:nvSpPr>
          <p:cNvPr id="12" name="Rectangle 11">
            <a:extLst>
              <a:ext uri="{FF2B5EF4-FFF2-40B4-BE49-F238E27FC236}">
                <a16:creationId xmlns:a16="http://schemas.microsoft.com/office/drawing/2014/main" id="{CD8B724A-5F8E-4271-9E5E-1A90A4EDC9D8}"/>
              </a:ext>
            </a:extLst>
          </p:cNvPr>
          <p:cNvSpPr/>
          <p:nvPr/>
        </p:nvSpPr>
        <p:spPr bwMode="auto">
          <a:xfrm>
            <a:off x="2292790" y="2212151"/>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13" name="TextBox 12">
            <a:extLst>
              <a:ext uri="{FF2B5EF4-FFF2-40B4-BE49-F238E27FC236}">
                <a16:creationId xmlns:a16="http://schemas.microsoft.com/office/drawing/2014/main" id="{2D818A1D-0774-4E2E-B2C2-A1AE60B5F59F}"/>
              </a:ext>
            </a:extLst>
          </p:cNvPr>
          <p:cNvSpPr txBox="1"/>
          <p:nvPr/>
        </p:nvSpPr>
        <p:spPr>
          <a:xfrm>
            <a:off x="3130990" y="1907351"/>
            <a:ext cx="2817887" cy="338554"/>
          </a:xfrm>
          <a:prstGeom prst="rect">
            <a:avLst/>
          </a:prstGeom>
          <a:noFill/>
        </p:spPr>
        <p:txBody>
          <a:bodyPr wrap="none" rtlCol="0">
            <a:spAutoFit/>
          </a:bodyPr>
          <a:lstStyle/>
          <a:p>
            <a:r>
              <a:rPr lang="en-US" sz="1600" dirty="0">
                <a:latin typeface="Gill Sans Light"/>
              </a:rPr>
              <a:t>OS Hardware Virtualization</a:t>
            </a:r>
          </a:p>
        </p:txBody>
      </p:sp>
      <p:sp>
        <p:nvSpPr>
          <p:cNvPr id="14" name="Rectangle 13">
            <a:extLst>
              <a:ext uri="{FF2B5EF4-FFF2-40B4-BE49-F238E27FC236}">
                <a16:creationId xmlns:a16="http://schemas.microsoft.com/office/drawing/2014/main" id="{8C7D1D8C-9A58-4B86-AA62-808D4497E6E9}"/>
              </a:ext>
            </a:extLst>
          </p:cNvPr>
          <p:cNvSpPr/>
          <p:nvPr/>
        </p:nvSpPr>
        <p:spPr>
          <a:xfrm>
            <a:off x="768790" y="2364551"/>
            <a:ext cx="1119217" cy="338554"/>
          </a:xfrm>
          <a:prstGeom prst="rect">
            <a:avLst/>
          </a:prstGeom>
        </p:spPr>
        <p:txBody>
          <a:bodyPr wrap="none">
            <a:spAutoFit/>
          </a:bodyPr>
          <a:lstStyle/>
          <a:p>
            <a:r>
              <a:rPr lang="en-US" sz="1600" dirty="0">
                <a:latin typeface="Gill Sans Light"/>
              </a:rPr>
              <a:t>Hardware</a:t>
            </a:r>
          </a:p>
        </p:txBody>
      </p:sp>
      <p:sp>
        <p:nvSpPr>
          <p:cNvPr id="15" name="Rectangle 14">
            <a:extLst>
              <a:ext uri="{FF2B5EF4-FFF2-40B4-BE49-F238E27FC236}">
                <a16:creationId xmlns:a16="http://schemas.microsoft.com/office/drawing/2014/main" id="{D6E49782-3C7E-4A2F-8C69-EF30E404E2F8}"/>
              </a:ext>
            </a:extLst>
          </p:cNvPr>
          <p:cNvSpPr/>
          <p:nvPr/>
        </p:nvSpPr>
        <p:spPr>
          <a:xfrm>
            <a:off x="768790" y="1983551"/>
            <a:ext cx="1051891" cy="338554"/>
          </a:xfrm>
          <a:prstGeom prst="rect">
            <a:avLst/>
          </a:prstGeom>
        </p:spPr>
        <p:txBody>
          <a:bodyPr wrap="none">
            <a:spAutoFit/>
          </a:bodyPr>
          <a:lstStyle/>
          <a:p>
            <a:r>
              <a:rPr lang="en-US" sz="1600" dirty="0">
                <a:latin typeface="Gill Sans Light"/>
              </a:rPr>
              <a:t>Software</a:t>
            </a:r>
          </a:p>
        </p:txBody>
      </p:sp>
      <p:sp>
        <p:nvSpPr>
          <p:cNvPr id="16" name="Rectangle 15">
            <a:extLst>
              <a:ext uri="{FF2B5EF4-FFF2-40B4-BE49-F238E27FC236}">
                <a16:creationId xmlns:a16="http://schemas.microsoft.com/office/drawing/2014/main" id="{3D53F5D6-0363-47AD-87A6-F1F9E92216DF}"/>
              </a:ext>
            </a:extLst>
          </p:cNvPr>
          <p:cNvSpPr/>
          <p:nvPr/>
        </p:nvSpPr>
        <p:spPr bwMode="auto">
          <a:xfrm>
            <a:off x="3969190" y="2440751"/>
            <a:ext cx="1752600" cy="167640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sp>
        <p:nvSpPr>
          <p:cNvPr id="17" name="TextBox 16">
            <a:extLst>
              <a:ext uri="{FF2B5EF4-FFF2-40B4-BE49-F238E27FC236}">
                <a16:creationId xmlns:a16="http://schemas.microsoft.com/office/drawing/2014/main" id="{9BF36F96-6A2C-4201-8DFF-E279883EE5E5}"/>
              </a:ext>
            </a:extLst>
          </p:cNvPr>
          <p:cNvSpPr txBox="1"/>
          <p:nvPr/>
        </p:nvSpPr>
        <p:spPr>
          <a:xfrm>
            <a:off x="2624527" y="1517513"/>
            <a:ext cx="1152880" cy="338554"/>
          </a:xfrm>
          <a:prstGeom prst="rect">
            <a:avLst/>
          </a:prstGeom>
          <a:solidFill>
            <a:srgbClr val="A18623"/>
          </a:solidFill>
          <a:ln>
            <a:solidFill>
              <a:schemeClr val="tx1"/>
            </a:solidFill>
          </a:ln>
        </p:spPr>
        <p:txBody>
          <a:bodyPr wrap="none" rtlCol="0">
            <a:spAutoFit/>
          </a:bodyPr>
          <a:lstStyle/>
          <a:p>
            <a:r>
              <a:rPr lang="en-US" sz="1600" i="1" dirty="0">
                <a:latin typeface="Gill Sans Light"/>
              </a:rPr>
              <a:t>Process 1</a:t>
            </a:r>
          </a:p>
        </p:txBody>
      </p:sp>
      <p:sp>
        <p:nvSpPr>
          <p:cNvPr id="20" name="TextBox 19">
            <a:extLst>
              <a:ext uri="{FF2B5EF4-FFF2-40B4-BE49-F238E27FC236}">
                <a16:creationId xmlns:a16="http://schemas.microsoft.com/office/drawing/2014/main" id="{27DBA43E-DF7C-4D3C-B70C-D2D06A4934B5}"/>
              </a:ext>
            </a:extLst>
          </p:cNvPr>
          <p:cNvSpPr txBox="1"/>
          <p:nvPr/>
        </p:nvSpPr>
        <p:spPr>
          <a:xfrm>
            <a:off x="1911790" y="2364551"/>
            <a:ext cx="441146" cy="276999"/>
          </a:xfrm>
          <a:prstGeom prst="rect">
            <a:avLst/>
          </a:prstGeom>
          <a:solidFill>
            <a:srgbClr val="EFE683"/>
          </a:solidFill>
          <a:ln>
            <a:solidFill>
              <a:schemeClr val="accent1">
                <a:lumMod val="60000"/>
                <a:lumOff val="40000"/>
              </a:schemeClr>
            </a:solidFill>
          </a:ln>
        </p:spPr>
        <p:txBody>
          <a:bodyPr wrap="none" rtlCol="0">
            <a:spAutoFit/>
          </a:bodyPr>
          <a:lstStyle/>
          <a:p>
            <a:r>
              <a:rPr lang="en-US" sz="1200" i="1" dirty="0">
                <a:latin typeface="Gill Sans Light"/>
              </a:rPr>
              <a:t>ISA</a:t>
            </a:r>
          </a:p>
        </p:txBody>
      </p:sp>
      <p:grpSp>
        <p:nvGrpSpPr>
          <p:cNvPr id="23" name="Group 22">
            <a:extLst>
              <a:ext uri="{FF2B5EF4-FFF2-40B4-BE49-F238E27FC236}">
                <a16:creationId xmlns:a16="http://schemas.microsoft.com/office/drawing/2014/main" id="{871B7B07-C2C7-4DFD-8E78-B7F2B12E79E1}"/>
              </a:ext>
            </a:extLst>
          </p:cNvPr>
          <p:cNvGrpSpPr/>
          <p:nvPr/>
        </p:nvGrpSpPr>
        <p:grpSpPr>
          <a:xfrm>
            <a:off x="2368990" y="3659951"/>
            <a:ext cx="533400" cy="304800"/>
            <a:chOff x="3124200" y="3657600"/>
            <a:chExt cx="533400" cy="304800"/>
          </a:xfrm>
          <a:solidFill>
            <a:schemeClr val="accent6"/>
          </a:solidFill>
        </p:grpSpPr>
        <p:sp>
          <p:nvSpPr>
            <p:cNvPr id="24" name="Rectangle 23">
              <a:extLst>
                <a:ext uri="{FF2B5EF4-FFF2-40B4-BE49-F238E27FC236}">
                  <a16:creationId xmlns:a16="http://schemas.microsoft.com/office/drawing/2014/main" id="{2BE7592F-8692-459A-87BD-175BF63741CB}"/>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5" name="Rectangle 24">
              <a:extLst>
                <a:ext uri="{FF2B5EF4-FFF2-40B4-BE49-F238E27FC236}">
                  <a16:creationId xmlns:a16="http://schemas.microsoft.com/office/drawing/2014/main" id="{45B552A2-E623-4298-9D2C-E8DA7CFA0619}"/>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grpSp>
      <p:sp>
        <p:nvSpPr>
          <p:cNvPr id="26" name="Rectangle 25">
            <a:extLst>
              <a:ext uri="{FF2B5EF4-FFF2-40B4-BE49-F238E27FC236}">
                <a16:creationId xmlns:a16="http://schemas.microsoft.com/office/drawing/2014/main" id="{570BE518-A41A-44C8-BE5B-384793DEB01A}"/>
              </a:ext>
            </a:extLst>
          </p:cNvPr>
          <p:cNvSpPr/>
          <p:nvPr/>
        </p:nvSpPr>
        <p:spPr bwMode="auto">
          <a:xfrm>
            <a:off x="4045390" y="2897951"/>
            <a:ext cx="838200" cy="685800"/>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7" name="Rectangle 26">
            <a:extLst>
              <a:ext uri="{FF2B5EF4-FFF2-40B4-BE49-F238E27FC236}">
                <a16:creationId xmlns:a16="http://schemas.microsoft.com/office/drawing/2014/main" id="{01CDF013-B14B-4959-AB17-68E3D9F1B2A5}"/>
              </a:ext>
            </a:extLst>
          </p:cNvPr>
          <p:cNvSpPr/>
          <p:nvPr/>
        </p:nvSpPr>
        <p:spPr bwMode="auto">
          <a:xfrm>
            <a:off x="4121590" y="3736151"/>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OS Memory</a:t>
            </a:r>
          </a:p>
        </p:txBody>
      </p:sp>
      <p:sp>
        <p:nvSpPr>
          <p:cNvPr id="28" name="Rectangle 27">
            <a:extLst>
              <a:ext uri="{FF2B5EF4-FFF2-40B4-BE49-F238E27FC236}">
                <a16:creationId xmlns:a16="http://schemas.microsoft.com/office/drawing/2014/main" id="{2511BE6E-F6D9-4B14-96C6-46DCA6D9A73A}"/>
              </a:ext>
            </a:extLst>
          </p:cNvPr>
          <p:cNvSpPr/>
          <p:nvPr/>
        </p:nvSpPr>
        <p:spPr bwMode="auto">
          <a:xfrm>
            <a:off x="5035990" y="2897951"/>
            <a:ext cx="609600" cy="381000"/>
          </a:xfrm>
          <a:prstGeom prst="rect">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9" name="Rectangle 28">
            <a:extLst>
              <a:ext uri="{FF2B5EF4-FFF2-40B4-BE49-F238E27FC236}">
                <a16:creationId xmlns:a16="http://schemas.microsoft.com/office/drawing/2014/main" id="{7119B6C9-A14B-486D-BDD1-070DF9283C04}"/>
              </a:ext>
            </a:extLst>
          </p:cNvPr>
          <p:cNvSpPr/>
          <p:nvPr/>
        </p:nvSpPr>
        <p:spPr bwMode="auto">
          <a:xfrm>
            <a:off x="4959790" y="3126551"/>
            <a:ext cx="609600" cy="381000"/>
          </a:xfrm>
          <a:prstGeom prst="rect">
            <a:avLst/>
          </a:prstGeom>
          <a:solidFill>
            <a:srgbClr val="A1862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cxnSp>
        <p:nvCxnSpPr>
          <p:cNvPr id="30" name="Curved Connector 54">
            <a:extLst>
              <a:ext uri="{FF2B5EF4-FFF2-40B4-BE49-F238E27FC236}">
                <a16:creationId xmlns:a16="http://schemas.microsoft.com/office/drawing/2014/main" id="{A2D966F5-4258-4B9B-A57C-EB7585E46D3D}"/>
              </a:ext>
            </a:extLst>
          </p:cNvPr>
          <p:cNvCxnSpPr/>
          <p:nvPr/>
        </p:nvCxnSpPr>
        <p:spPr bwMode="auto">
          <a:xfrm rot="5400000" flipH="1" flipV="1">
            <a:off x="3111940" y="2688401"/>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grpSp>
        <p:nvGrpSpPr>
          <p:cNvPr id="32" name="Group 31">
            <a:extLst>
              <a:ext uri="{FF2B5EF4-FFF2-40B4-BE49-F238E27FC236}">
                <a16:creationId xmlns:a16="http://schemas.microsoft.com/office/drawing/2014/main" id="{A71511FA-E8D9-4781-9765-9BFF7CF69C2C}"/>
              </a:ext>
            </a:extLst>
          </p:cNvPr>
          <p:cNvGrpSpPr/>
          <p:nvPr/>
        </p:nvGrpSpPr>
        <p:grpSpPr>
          <a:xfrm>
            <a:off x="1104585" y="3278951"/>
            <a:ext cx="6293605" cy="1418553"/>
            <a:chOff x="1707395" y="3276600"/>
            <a:chExt cx="6293605" cy="1418553"/>
          </a:xfrm>
        </p:grpSpPr>
        <p:sp>
          <p:nvSpPr>
            <p:cNvPr id="33" name="Arc 32">
              <a:extLst>
                <a:ext uri="{FF2B5EF4-FFF2-40B4-BE49-F238E27FC236}">
                  <a16:creationId xmlns:a16="http://schemas.microsoft.com/office/drawing/2014/main" id="{7B9C69FD-EDF9-41E4-B4E2-A20DE25E7631}"/>
                </a:ext>
              </a:extLst>
            </p:cNvPr>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34" name="TextBox 33">
              <a:extLst>
                <a:ext uri="{FF2B5EF4-FFF2-40B4-BE49-F238E27FC236}">
                  <a16:creationId xmlns:a16="http://schemas.microsoft.com/office/drawing/2014/main" id="{D49CCC1A-0869-48FB-B8DD-A459E52B4240}"/>
                </a:ext>
              </a:extLst>
            </p:cNvPr>
            <p:cNvSpPr txBox="1"/>
            <p:nvPr/>
          </p:nvSpPr>
          <p:spPr>
            <a:xfrm>
              <a:off x="6553200" y="3276600"/>
              <a:ext cx="1447800" cy="584775"/>
            </a:xfrm>
            <a:prstGeom prst="rect">
              <a:avLst/>
            </a:prstGeom>
            <a:noFill/>
          </p:spPr>
          <p:txBody>
            <a:bodyPr wrap="square" rtlCol="0">
              <a:spAutoFit/>
            </a:bodyPr>
            <a:lstStyle/>
            <a:p>
              <a:r>
                <a:rPr lang="en-US" sz="1600" dirty="0">
                  <a:latin typeface="Gill Sans Light"/>
                </a:rPr>
                <a:t>Protection Boundary</a:t>
              </a:r>
            </a:p>
          </p:txBody>
        </p:sp>
      </p:grpSp>
      <p:pic>
        <p:nvPicPr>
          <p:cNvPr id="35" name="Picture 34">
            <a:extLst>
              <a:ext uri="{FF2B5EF4-FFF2-40B4-BE49-F238E27FC236}">
                <a16:creationId xmlns:a16="http://schemas.microsoft.com/office/drawing/2014/main" id="{24B984E5-2500-4631-A5D8-74ECB63F92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4220604" y="4597165"/>
            <a:ext cx="967786" cy="967786"/>
          </a:xfrm>
          <a:prstGeom prst="rect">
            <a:avLst/>
          </a:prstGeom>
        </p:spPr>
      </p:pic>
      <p:pic>
        <p:nvPicPr>
          <p:cNvPr id="36" name="Picture 35">
            <a:extLst>
              <a:ext uri="{FF2B5EF4-FFF2-40B4-BE49-F238E27FC236}">
                <a16:creationId xmlns:a16="http://schemas.microsoft.com/office/drawing/2014/main" id="{F05E90D5-68EB-458D-A2A0-1843C8D6597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97004" y="4850149"/>
            <a:ext cx="1237948" cy="876300"/>
          </a:xfrm>
          <a:prstGeom prst="rect">
            <a:avLst/>
          </a:prstGeom>
        </p:spPr>
      </p:pic>
      <p:pic>
        <p:nvPicPr>
          <p:cNvPr id="37" name="Picture 36">
            <a:extLst>
              <a:ext uri="{FF2B5EF4-FFF2-40B4-BE49-F238E27FC236}">
                <a16:creationId xmlns:a16="http://schemas.microsoft.com/office/drawing/2014/main" id="{37C68F0A-8BC2-412B-8D79-B8178EA29E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73990" y="5603051"/>
            <a:ext cx="723900" cy="455315"/>
          </a:xfrm>
          <a:prstGeom prst="rect">
            <a:avLst/>
          </a:prstGeom>
        </p:spPr>
      </p:pic>
      <p:sp>
        <p:nvSpPr>
          <p:cNvPr id="38" name="TextBox 37">
            <a:extLst>
              <a:ext uri="{FF2B5EF4-FFF2-40B4-BE49-F238E27FC236}">
                <a16:creationId xmlns:a16="http://schemas.microsoft.com/office/drawing/2014/main" id="{FA1D82C4-E5D5-464F-820A-27D6D114EAC5}"/>
              </a:ext>
            </a:extLst>
          </p:cNvPr>
          <p:cNvSpPr txBox="1"/>
          <p:nvPr/>
        </p:nvSpPr>
        <p:spPr>
          <a:xfrm>
            <a:off x="4624108" y="4437899"/>
            <a:ext cx="1107996" cy="338554"/>
          </a:xfrm>
          <a:prstGeom prst="rect">
            <a:avLst/>
          </a:prstGeom>
          <a:noFill/>
        </p:spPr>
        <p:txBody>
          <a:bodyPr wrap="none" rtlCol="0">
            <a:spAutoFit/>
          </a:bodyPr>
          <a:lstStyle/>
          <a:p>
            <a:r>
              <a:rPr lang="en-US" sz="1600" dirty="0">
                <a:latin typeface="Gill Sans Light"/>
              </a:rPr>
              <a:t>Networks</a:t>
            </a:r>
          </a:p>
        </p:txBody>
      </p:sp>
      <p:sp>
        <p:nvSpPr>
          <p:cNvPr id="39" name="TextBox 38">
            <a:extLst>
              <a:ext uri="{FF2B5EF4-FFF2-40B4-BE49-F238E27FC236}">
                <a16:creationId xmlns:a16="http://schemas.microsoft.com/office/drawing/2014/main" id="{51954E79-7F89-4809-BD76-698021570D0D}"/>
              </a:ext>
            </a:extLst>
          </p:cNvPr>
          <p:cNvSpPr txBox="1"/>
          <p:nvPr/>
        </p:nvSpPr>
        <p:spPr>
          <a:xfrm>
            <a:off x="5943059" y="4412499"/>
            <a:ext cx="1027845" cy="338554"/>
          </a:xfrm>
          <a:prstGeom prst="rect">
            <a:avLst/>
          </a:prstGeom>
          <a:noFill/>
        </p:spPr>
        <p:txBody>
          <a:bodyPr wrap="none" rtlCol="0">
            <a:spAutoFit/>
          </a:bodyPr>
          <a:lstStyle/>
          <a:p>
            <a:r>
              <a:rPr lang="en-US" sz="1600" dirty="0">
                <a:latin typeface="Gill Sans Light"/>
              </a:rPr>
              <a:t>Displays</a:t>
            </a:r>
          </a:p>
        </p:txBody>
      </p:sp>
      <p:sp>
        <p:nvSpPr>
          <p:cNvPr id="40" name="TextBox 39">
            <a:extLst>
              <a:ext uri="{FF2B5EF4-FFF2-40B4-BE49-F238E27FC236}">
                <a16:creationId xmlns:a16="http://schemas.microsoft.com/office/drawing/2014/main" id="{31A4AEF2-4F69-48B6-90F5-74FD3AE60D36}"/>
              </a:ext>
            </a:extLst>
          </p:cNvPr>
          <p:cNvSpPr txBox="1"/>
          <p:nvPr/>
        </p:nvSpPr>
        <p:spPr>
          <a:xfrm>
            <a:off x="5111168" y="5614719"/>
            <a:ext cx="800219" cy="338554"/>
          </a:xfrm>
          <a:prstGeom prst="rect">
            <a:avLst/>
          </a:prstGeom>
          <a:noFill/>
        </p:spPr>
        <p:txBody>
          <a:bodyPr wrap="none" rtlCol="0">
            <a:spAutoFit/>
          </a:bodyPr>
          <a:lstStyle/>
          <a:p>
            <a:r>
              <a:rPr lang="en-US" sz="1600" dirty="0">
                <a:latin typeface="Gill Sans Light"/>
              </a:rPr>
              <a:t>Inputs</a:t>
            </a:r>
          </a:p>
        </p:txBody>
      </p:sp>
      <p:sp>
        <p:nvSpPr>
          <p:cNvPr id="53" name="TextBox 52">
            <a:extLst>
              <a:ext uri="{FF2B5EF4-FFF2-40B4-BE49-F238E27FC236}">
                <a16:creationId xmlns:a16="http://schemas.microsoft.com/office/drawing/2014/main" id="{9F717BDA-9465-43DF-B246-65C26E7F81A1}"/>
              </a:ext>
            </a:extLst>
          </p:cNvPr>
          <p:cNvSpPr txBox="1"/>
          <p:nvPr/>
        </p:nvSpPr>
        <p:spPr>
          <a:xfrm>
            <a:off x="3980765" y="1511262"/>
            <a:ext cx="1152880" cy="338554"/>
          </a:xfrm>
          <a:prstGeom prst="rect">
            <a:avLst/>
          </a:prstGeom>
          <a:solidFill>
            <a:schemeClr val="accent6"/>
          </a:solidFill>
          <a:ln>
            <a:solidFill>
              <a:schemeClr val="tx1"/>
            </a:solidFill>
          </a:ln>
        </p:spPr>
        <p:txBody>
          <a:bodyPr wrap="none" rtlCol="0">
            <a:spAutoFit/>
          </a:bodyPr>
          <a:lstStyle/>
          <a:p>
            <a:r>
              <a:rPr lang="en-US" sz="1600" i="1" dirty="0">
                <a:latin typeface="Gill Sans Light"/>
              </a:rPr>
              <a:t>Process 2</a:t>
            </a:r>
          </a:p>
        </p:txBody>
      </p:sp>
      <p:sp>
        <p:nvSpPr>
          <p:cNvPr id="54" name="TextBox 53">
            <a:extLst>
              <a:ext uri="{FF2B5EF4-FFF2-40B4-BE49-F238E27FC236}">
                <a16:creationId xmlns:a16="http://schemas.microsoft.com/office/drawing/2014/main" id="{49859802-B6D8-4A45-BDAA-80EF3A1B8AC6}"/>
              </a:ext>
            </a:extLst>
          </p:cNvPr>
          <p:cNvSpPr txBox="1"/>
          <p:nvPr/>
        </p:nvSpPr>
        <p:spPr>
          <a:xfrm>
            <a:off x="5337003" y="1511559"/>
            <a:ext cx="1152880" cy="338554"/>
          </a:xfrm>
          <a:prstGeom prst="rect">
            <a:avLst/>
          </a:prstGeom>
          <a:solidFill>
            <a:srgbClr val="C00000"/>
          </a:solidFill>
          <a:ln>
            <a:solidFill>
              <a:schemeClr val="tx1"/>
            </a:solidFill>
          </a:ln>
        </p:spPr>
        <p:txBody>
          <a:bodyPr wrap="none" rtlCol="0">
            <a:spAutoFit/>
          </a:bodyPr>
          <a:lstStyle/>
          <a:p>
            <a:r>
              <a:rPr lang="en-US" sz="1600" i="1" dirty="0">
                <a:latin typeface="Gill Sans Light"/>
              </a:rPr>
              <a:t>Process 3</a:t>
            </a:r>
          </a:p>
        </p:txBody>
      </p:sp>
      <p:sp>
        <p:nvSpPr>
          <p:cNvPr id="55" name="TextBox 54">
            <a:extLst>
              <a:ext uri="{FF2B5EF4-FFF2-40B4-BE49-F238E27FC236}">
                <a16:creationId xmlns:a16="http://schemas.microsoft.com/office/drawing/2014/main" id="{4AE921AD-3768-4905-8CD5-E6AB355C13CD}"/>
              </a:ext>
            </a:extLst>
          </p:cNvPr>
          <p:cNvSpPr txBox="1"/>
          <p:nvPr/>
        </p:nvSpPr>
        <p:spPr>
          <a:xfrm>
            <a:off x="7626791" y="1662936"/>
            <a:ext cx="4555636" cy="3970318"/>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Gill Sans Light"/>
              </a:rPr>
              <a:t>OS </a:t>
            </a:r>
            <a:r>
              <a:rPr lang="en-US" sz="2800" b="1" i="1" dirty="0">
                <a:latin typeface="Gill Sans Light"/>
              </a:rPr>
              <a:t>isolates</a:t>
            </a:r>
            <a:r>
              <a:rPr lang="en-US" sz="2800" b="1" dirty="0">
                <a:latin typeface="Gill Sans Light"/>
              </a:rPr>
              <a:t> processes from each other</a:t>
            </a:r>
            <a:br>
              <a:rPr lang="en-US" sz="2800" b="1" dirty="0">
                <a:latin typeface="Gill Sans Light"/>
              </a:rPr>
            </a:br>
            <a:endParaRPr lang="en-US" sz="2800" b="1" dirty="0">
              <a:latin typeface="Gill Sans Light"/>
            </a:endParaRPr>
          </a:p>
          <a:p>
            <a:pPr marL="457200" indent="-457200">
              <a:buFont typeface="Arial" panose="020B0604020202020204" pitchFamily="34" charset="0"/>
              <a:buChar char="•"/>
            </a:pPr>
            <a:r>
              <a:rPr lang="en-US" sz="2800" b="1" dirty="0">
                <a:latin typeface="Gill Sans Light"/>
              </a:rPr>
              <a:t>OS </a:t>
            </a:r>
            <a:r>
              <a:rPr lang="en-US" sz="2800" b="1" i="1" dirty="0">
                <a:latin typeface="Gill Sans Light"/>
              </a:rPr>
              <a:t>isolates</a:t>
            </a:r>
            <a:r>
              <a:rPr lang="en-US" sz="2800" b="1" dirty="0">
                <a:latin typeface="Gill Sans Light"/>
              </a:rPr>
              <a:t> itself from other processes</a:t>
            </a:r>
          </a:p>
          <a:p>
            <a:pPr marL="457200" indent="-457200">
              <a:buFont typeface="Arial" panose="020B0604020202020204" pitchFamily="34" charset="0"/>
              <a:buChar char="•"/>
            </a:pPr>
            <a:endParaRPr lang="en-US" sz="2800" b="1" dirty="0">
              <a:latin typeface="Gill Sans Light"/>
            </a:endParaRPr>
          </a:p>
          <a:p>
            <a:pPr marL="457200" indent="-457200">
              <a:buFont typeface="Arial" panose="020B0604020202020204" pitchFamily="34" charset="0"/>
              <a:buChar char="•"/>
            </a:pPr>
            <a:r>
              <a:rPr lang="en-US" sz="2800" b="1" dirty="0">
                <a:latin typeface="Gill Sans Light"/>
              </a:rPr>
              <a:t>… even though they are actually running on the same hardware!</a:t>
            </a:r>
          </a:p>
        </p:txBody>
      </p:sp>
      <p:grpSp>
        <p:nvGrpSpPr>
          <p:cNvPr id="41" name="Group 40">
            <a:extLst>
              <a:ext uri="{FF2B5EF4-FFF2-40B4-BE49-F238E27FC236}">
                <a16:creationId xmlns:a16="http://schemas.microsoft.com/office/drawing/2014/main" id="{59264C3C-1BB0-4A0E-A7E3-5AAEB4D94534}"/>
              </a:ext>
            </a:extLst>
          </p:cNvPr>
          <p:cNvGrpSpPr/>
          <p:nvPr/>
        </p:nvGrpSpPr>
        <p:grpSpPr>
          <a:xfrm>
            <a:off x="2756828" y="4251765"/>
            <a:ext cx="1371600" cy="1848422"/>
            <a:chOff x="3505200" y="4267200"/>
            <a:chExt cx="1371600" cy="2286000"/>
          </a:xfrm>
        </p:grpSpPr>
        <p:sp>
          <p:nvSpPr>
            <p:cNvPr id="42" name="Rectangle 41">
              <a:extLst>
                <a:ext uri="{FF2B5EF4-FFF2-40B4-BE49-F238E27FC236}">
                  <a16:creationId xmlns:a16="http://schemas.microsoft.com/office/drawing/2014/main" id="{DDB212D1-9299-41C2-9B1B-B4F39A4FDF5F}"/>
                </a:ext>
              </a:extLst>
            </p:cNvPr>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Gill Sans Light"/>
                </a:rPr>
                <a:t>Ctrlr</a:t>
              </a:r>
              <a:endParaRPr kumimoji="0" lang="en-US" sz="1600" b="0" i="0" u="none" strike="noStrike" cap="none" normalizeH="0" baseline="0" dirty="0">
                <a:ln>
                  <a:noFill/>
                </a:ln>
                <a:solidFill>
                  <a:schemeClr val="tx1"/>
                </a:solidFill>
                <a:effectLst/>
                <a:latin typeface="Gill Sans Light"/>
              </a:endParaRPr>
            </a:p>
          </p:txBody>
        </p:sp>
        <p:cxnSp>
          <p:nvCxnSpPr>
            <p:cNvPr id="43" name="Straight Arrow Connector 42">
              <a:extLst>
                <a:ext uri="{FF2B5EF4-FFF2-40B4-BE49-F238E27FC236}">
                  <a16:creationId xmlns:a16="http://schemas.microsoft.com/office/drawing/2014/main" id="{655DD045-D05D-45FF-B2FB-8B8DD928E4B8}"/>
                </a:ext>
              </a:extLst>
            </p:cNvPr>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4" name="Straight Arrow Connector 43">
              <a:extLst>
                <a:ext uri="{FF2B5EF4-FFF2-40B4-BE49-F238E27FC236}">
                  <a16:creationId xmlns:a16="http://schemas.microsoft.com/office/drawing/2014/main" id="{19E31743-3C12-4E63-B396-94897C50535B}"/>
                </a:ext>
              </a:extLst>
            </p:cNvPr>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5" name="Straight Arrow Connector 44">
              <a:extLst>
                <a:ext uri="{FF2B5EF4-FFF2-40B4-BE49-F238E27FC236}">
                  <a16:creationId xmlns:a16="http://schemas.microsoft.com/office/drawing/2014/main" id="{7C39D10C-CEF4-4142-B046-FE30CAD1AE10}"/>
                </a:ext>
              </a:extLst>
            </p:cNvPr>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6" name="Straight Arrow Connector 45">
              <a:extLst>
                <a:ext uri="{FF2B5EF4-FFF2-40B4-BE49-F238E27FC236}">
                  <a16:creationId xmlns:a16="http://schemas.microsoft.com/office/drawing/2014/main" id="{5464393B-A890-44C7-9CD8-0772A9EA9D73}"/>
                </a:ext>
              </a:extLst>
            </p:cNvPr>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47" name="Rectangle 46">
              <a:extLst>
                <a:ext uri="{FF2B5EF4-FFF2-40B4-BE49-F238E27FC236}">
                  <a16:creationId xmlns:a16="http://schemas.microsoft.com/office/drawing/2014/main" id="{4047B4F1-BE00-4EC3-BD55-72D9311B27EE}"/>
                </a:ext>
              </a:extLst>
            </p:cNvPr>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48" name="Straight Arrow Connector 47">
              <a:extLst>
                <a:ext uri="{FF2B5EF4-FFF2-40B4-BE49-F238E27FC236}">
                  <a16:creationId xmlns:a16="http://schemas.microsoft.com/office/drawing/2014/main" id="{27F51095-FE36-46CF-AC63-0B06A595CBD5}"/>
                </a:ext>
              </a:extLst>
            </p:cNvPr>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9" name="Straight Arrow Connector 48">
              <a:extLst>
                <a:ext uri="{FF2B5EF4-FFF2-40B4-BE49-F238E27FC236}">
                  <a16:creationId xmlns:a16="http://schemas.microsoft.com/office/drawing/2014/main" id="{41B2320C-FD77-4624-A661-05D11C84E414}"/>
                </a:ext>
              </a:extLst>
            </p:cNvPr>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0" name="Straight Arrow Connector 49">
              <a:extLst>
                <a:ext uri="{FF2B5EF4-FFF2-40B4-BE49-F238E27FC236}">
                  <a16:creationId xmlns:a16="http://schemas.microsoft.com/office/drawing/2014/main" id="{DA97E38A-5EB2-44E8-986F-B27ED4288FEF}"/>
                </a:ext>
              </a:extLst>
            </p:cNvPr>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spTree>
    <p:extLst>
      <p:ext uri="{BB962C8B-B14F-4D97-AF65-F5344CB8AC3E}">
        <p14:creationId xmlns:p14="http://schemas.microsoft.com/office/powerpoint/2010/main" val="3715566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FFBD-86D7-4430-8623-1A5A496FA90C}"/>
              </a:ext>
            </a:extLst>
          </p:cNvPr>
          <p:cNvSpPr>
            <a:spLocks noGrp="1"/>
          </p:cNvSpPr>
          <p:nvPr>
            <p:ph type="title"/>
          </p:nvPr>
        </p:nvSpPr>
        <p:spPr/>
        <p:txBody>
          <a:bodyPr/>
          <a:lstStyle/>
          <a:p>
            <a:r>
              <a:rPr lang="en-US" dirty="0"/>
              <a:t>What is an Operating System?</a:t>
            </a:r>
          </a:p>
        </p:txBody>
      </p:sp>
      <p:sp>
        <p:nvSpPr>
          <p:cNvPr id="3" name="Content Placeholder 2">
            <a:extLst>
              <a:ext uri="{FF2B5EF4-FFF2-40B4-BE49-F238E27FC236}">
                <a16:creationId xmlns:a16="http://schemas.microsoft.com/office/drawing/2014/main" id="{3045FBDC-6D09-4175-BD95-8438526B950F}"/>
              </a:ext>
            </a:extLst>
          </p:cNvPr>
          <p:cNvSpPr>
            <a:spLocks noGrp="1"/>
          </p:cNvSpPr>
          <p:nvPr>
            <p:ph idx="1"/>
          </p:nvPr>
        </p:nvSpPr>
        <p:spPr>
          <a:xfrm>
            <a:off x="2239617" y="1367738"/>
            <a:ext cx="9114183" cy="5125137"/>
          </a:xfrm>
        </p:spPr>
        <p:txBody>
          <a:bodyPr>
            <a:normAutofit/>
          </a:bodyPr>
          <a:lstStyle/>
          <a:p>
            <a:r>
              <a:rPr lang="en-US" dirty="0"/>
              <a:t>Illusionist</a:t>
            </a:r>
          </a:p>
          <a:p>
            <a:pPr lvl="1"/>
            <a:r>
              <a:rPr lang="en-US" dirty="0"/>
              <a:t>Provide clean, easy-to-use abstractions of physical resources</a:t>
            </a:r>
          </a:p>
          <a:p>
            <a:pPr lvl="2"/>
            <a:r>
              <a:rPr lang="en-US" dirty="0"/>
              <a:t>Infinite memory, dedicated machine</a:t>
            </a:r>
          </a:p>
          <a:p>
            <a:pPr lvl="2"/>
            <a:r>
              <a:rPr lang="en-US" dirty="0"/>
              <a:t>Higher level objects: files, users, messages</a:t>
            </a:r>
          </a:p>
          <a:p>
            <a:pPr lvl="2"/>
            <a:r>
              <a:rPr lang="en-US" dirty="0"/>
              <a:t>Masking limitations, virtualization</a:t>
            </a:r>
          </a:p>
          <a:p>
            <a:r>
              <a:rPr lang="en-US" dirty="0"/>
              <a:t>Referee</a:t>
            </a:r>
          </a:p>
          <a:p>
            <a:pPr lvl="1"/>
            <a:r>
              <a:rPr lang="en-US" dirty="0"/>
              <a:t>Manage protection, isolation, and sharing of resources</a:t>
            </a:r>
          </a:p>
          <a:p>
            <a:pPr lvl="2"/>
            <a:r>
              <a:rPr lang="en-US" dirty="0"/>
              <a:t>Resource allocation and communication</a:t>
            </a:r>
          </a:p>
          <a:p>
            <a:r>
              <a:rPr lang="en-US" dirty="0">
                <a:solidFill>
                  <a:srgbClr val="FF0000"/>
                </a:solidFill>
              </a:rPr>
              <a:t>Glue</a:t>
            </a:r>
          </a:p>
          <a:p>
            <a:pPr lvl="1"/>
            <a:r>
              <a:rPr lang="en-US" dirty="0">
                <a:solidFill>
                  <a:srgbClr val="FF0000"/>
                </a:solidFill>
              </a:rPr>
              <a:t>Common services</a:t>
            </a:r>
          </a:p>
          <a:p>
            <a:pPr lvl="2"/>
            <a:r>
              <a:rPr lang="en-US" dirty="0">
                <a:solidFill>
                  <a:srgbClr val="FF0000"/>
                </a:solidFill>
              </a:rPr>
              <a:t>Storage, Window system, Networking</a:t>
            </a:r>
          </a:p>
          <a:p>
            <a:pPr lvl="2"/>
            <a:r>
              <a:rPr lang="en-US" dirty="0">
                <a:solidFill>
                  <a:srgbClr val="FF0000"/>
                </a:solidFill>
              </a:rPr>
              <a:t>Sharing, Authorization</a:t>
            </a:r>
          </a:p>
          <a:p>
            <a:pPr lvl="2"/>
            <a:r>
              <a:rPr lang="en-US" dirty="0">
                <a:solidFill>
                  <a:srgbClr val="FF0000"/>
                </a:solidFill>
              </a:rPr>
              <a:t>Look and feel</a:t>
            </a:r>
          </a:p>
          <a:p>
            <a:pPr lvl="2"/>
            <a:endParaRPr lang="en-US" dirty="0"/>
          </a:p>
        </p:txBody>
      </p:sp>
      <p:pic>
        <p:nvPicPr>
          <p:cNvPr id="7" name="Picture 6">
            <a:extLst>
              <a:ext uri="{FF2B5EF4-FFF2-40B4-BE49-F238E27FC236}">
                <a16:creationId xmlns:a16="http://schemas.microsoft.com/office/drawing/2014/main" id="{65C00F34-1D9D-426C-8D4D-28C7ACFC9737}"/>
              </a:ext>
            </a:extLst>
          </p:cNvPr>
          <p:cNvPicPr>
            <a:picLocks noChangeAspect="1"/>
          </p:cNvPicPr>
          <p:nvPr/>
        </p:nvPicPr>
        <p:blipFill>
          <a:blip r:embed="rId2"/>
          <a:stretch>
            <a:fillRect/>
          </a:stretch>
        </p:blipFill>
        <p:spPr>
          <a:xfrm>
            <a:off x="676835" y="3044573"/>
            <a:ext cx="1291665" cy="1066800"/>
          </a:xfrm>
          <a:prstGeom prst="rect">
            <a:avLst/>
          </a:prstGeom>
        </p:spPr>
      </p:pic>
      <p:pic>
        <p:nvPicPr>
          <p:cNvPr id="8" name="Picture 7">
            <a:extLst>
              <a:ext uri="{FF2B5EF4-FFF2-40B4-BE49-F238E27FC236}">
                <a16:creationId xmlns:a16="http://schemas.microsoft.com/office/drawing/2014/main" id="{A7E627E2-ECD5-465A-AECF-F32DDB1B5287}"/>
              </a:ext>
            </a:extLst>
          </p:cNvPr>
          <p:cNvPicPr>
            <a:picLocks noChangeAspect="1"/>
          </p:cNvPicPr>
          <p:nvPr/>
        </p:nvPicPr>
        <p:blipFill>
          <a:blip r:embed="rId3"/>
          <a:stretch>
            <a:fillRect/>
          </a:stretch>
        </p:blipFill>
        <p:spPr>
          <a:xfrm>
            <a:off x="404208" y="1634836"/>
            <a:ext cx="1411469" cy="1130300"/>
          </a:xfrm>
          <a:prstGeom prst="rect">
            <a:avLst/>
          </a:prstGeom>
        </p:spPr>
      </p:pic>
      <p:pic>
        <p:nvPicPr>
          <p:cNvPr id="9" name="Picture 8">
            <a:extLst>
              <a:ext uri="{FF2B5EF4-FFF2-40B4-BE49-F238E27FC236}">
                <a16:creationId xmlns:a16="http://schemas.microsoft.com/office/drawing/2014/main" id="{B7B88C3A-D17E-4693-A137-D440D9027B0E}"/>
              </a:ext>
            </a:extLst>
          </p:cNvPr>
          <p:cNvPicPr>
            <a:picLocks noChangeAspect="1"/>
          </p:cNvPicPr>
          <p:nvPr/>
        </p:nvPicPr>
        <p:blipFill>
          <a:blip r:embed="rId4"/>
          <a:stretch>
            <a:fillRect/>
          </a:stretch>
        </p:blipFill>
        <p:spPr>
          <a:xfrm>
            <a:off x="439807" y="5010113"/>
            <a:ext cx="1664252" cy="1117600"/>
          </a:xfrm>
          <a:prstGeom prst="rect">
            <a:avLst/>
          </a:prstGeom>
        </p:spPr>
      </p:pic>
    </p:spTree>
    <p:extLst>
      <p:ext uri="{BB962C8B-B14F-4D97-AF65-F5344CB8AC3E}">
        <p14:creationId xmlns:p14="http://schemas.microsoft.com/office/powerpoint/2010/main" val="4220333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9C7B-540E-47BF-80E6-833652732F8B}"/>
              </a:ext>
            </a:extLst>
          </p:cNvPr>
          <p:cNvSpPr>
            <a:spLocks noGrp="1"/>
          </p:cNvSpPr>
          <p:nvPr>
            <p:ph type="title"/>
          </p:nvPr>
        </p:nvSpPr>
        <p:spPr/>
        <p:txBody>
          <a:bodyPr/>
          <a:lstStyle/>
          <a:p>
            <a:r>
              <a:rPr lang="en-US" dirty="0">
                <a:latin typeface="Gill Sans Light"/>
              </a:rPr>
              <a:t>OS Basics: I/O</a:t>
            </a:r>
          </a:p>
        </p:txBody>
      </p:sp>
      <p:sp>
        <p:nvSpPr>
          <p:cNvPr id="6" name="Rectangle 5">
            <a:extLst>
              <a:ext uri="{FF2B5EF4-FFF2-40B4-BE49-F238E27FC236}">
                <a16:creationId xmlns:a16="http://schemas.microsoft.com/office/drawing/2014/main" id="{8A53B99E-1B81-4494-AF3F-20A5844B930F}"/>
              </a:ext>
            </a:extLst>
          </p:cNvPr>
          <p:cNvSpPr/>
          <p:nvPr/>
        </p:nvSpPr>
        <p:spPr bwMode="auto">
          <a:xfrm>
            <a:off x="768790" y="2364551"/>
            <a:ext cx="6705600" cy="38227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7" name="Straight Arrow Connector 6">
            <a:extLst>
              <a:ext uri="{FF2B5EF4-FFF2-40B4-BE49-F238E27FC236}">
                <a16:creationId xmlns:a16="http://schemas.microsoft.com/office/drawing/2014/main" id="{39EE30BA-81E5-4EDA-B0FE-308380E49D11}"/>
              </a:ext>
            </a:extLst>
          </p:cNvPr>
          <p:cNvCxnSpPr>
            <a:stCxn id="11" idx="3"/>
          </p:cNvCxnSpPr>
          <p:nvPr/>
        </p:nvCxnSpPr>
        <p:spPr bwMode="auto">
          <a:xfrm flipV="1">
            <a:off x="3054790" y="3610700"/>
            <a:ext cx="914400" cy="1115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8" name="Straight Arrow Connector 7">
            <a:extLst>
              <a:ext uri="{FF2B5EF4-FFF2-40B4-BE49-F238E27FC236}">
                <a16:creationId xmlns:a16="http://schemas.microsoft.com/office/drawing/2014/main" id="{79275DEE-4BC1-4DDF-A6AC-C60E35601B6A}"/>
              </a:ext>
            </a:extLst>
          </p:cNvPr>
          <p:cNvCxnSpPr/>
          <p:nvPr/>
        </p:nvCxnSpPr>
        <p:spPr bwMode="auto">
          <a:xfrm>
            <a:off x="3435790" y="3583751"/>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9" name="Can 38">
            <a:extLst>
              <a:ext uri="{FF2B5EF4-FFF2-40B4-BE49-F238E27FC236}">
                <a16:creationId xmlns:a16="http://schemas.microsoft.com/office/drawing/2014/main" id="{F931CDB6-7A54-411C-85D3-C83026204322}"/>
              </a:ext>
            </a:extLst>
          </p:cNvPr>
          <p:cNvSpPr/>
          <p:nvPr/>
        </p:nvSpPr>
        <p:spPr bwMode="auto">
          <a:xfrm>
            <a:off x="1606990" y="4574351"/>
            <a:ext cx="1143000" cy="1295400"/>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sp>
        <p:nvSpPr>
          <p:cNvPr id="11" name="Rounded Rectangle 6">
            <a:extLst>
              <a:ext uri="{FF2B5EF4-FFF2-40B4-BE49-F238E27FC236}">
                <a16:creationId xmlns:a16="http://schemas.microsoft.com/office/drawing/2014/main" id="{73EA3BF9-2DFB-45FE-9506-BB19DF8C5A11}"/>
              </a:ext>
            </a:extLst>
          </p:cNvPr>
          <p:cNvSpPr/>
          <p:nvPr/>
        </p:nvSpPr>
        <p:spPr bwMode="auto">
          <a:xfrm>
            <a:off x="1454590" y="3202751"/>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p>
        </p:txBody>
      </p:sp>
      <p:sp>
        <p:nvSpPr>
          <p:cNvPr id="12" name="Rectangle 11">
            <a:extLst>
              <a:ext uri="{FF2B5EF4-FFF2-40B4-BE49-F238E27FC236}">
                <a16:creationId xmlns:a16="http://schemas.microsoft.com/office/drawing/2014/main" id="{CD8B724A-5F8E-4271-9E5E-1A90A4EDC9D8}"/>
              </a:ext>
            </a:extLst>
          </p:cNvPr>
          <p:cNvSpPr/>
          <p:nvPr/>
        </p:nvSpPr>
        <p:spPr bwMode="auto">
          <a:xfrm>
            <a:off x="2292790" y="2212151"/>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13" name="TextBox 12">
            <a:extLst>
              <a:ext uri="{FF2B5EF4-FFF2-40B4-BE49-F238E27FC236}">
                <a16:creationId xmlns:a16="http://schemas.microsoft.com/office/drawing/2014/main" id="{2D818A1D-0774-4E2E-B2C2-A1AE60B5F59F}"/>
              </a:ext>
            </a:extLst>
          </p:cNvPr>
          <p:cNvSpPr txBox="1"/>
          <p:nvPr/>
        </p:nvSpPr>
        <p:spPr>
          <a:xfrm>
            <a:off x="3130990" y="1907351"/>
            <a:ext cx="2817887" cy="338554"/>
          </a:xfrm>
          <a:prstGeom prst="rect">
            <a:avLst/>
          </a:prstGeom>
          <a:noFill/>
        </p:spPr>
        <p:txBody>
          <a:bodyPr wrap="none" rtlCol="0">
            <a:spAutoFit/>
          </a:bodyPr>
          <a:lstStyle/>
          <a:p>
            <a:r>
              <a:rPr lang="en-US" sz="1600" dirty="0">
                <a:latin typeface="Gill Sans Light"/>
              </a:rPr>
              <a:t>OS Hardware Virtualization</a:t>
            </a:r>
          </a:p>
        </p:txBody>
      </p:sp>
      <p:sp>
        <p:nvSpPr>
          <p:cNvPr id="14" name="Rectangle 13">
            <a:extLst>
              <a:ext uri="{FF2B5EF4-FFF2-40B4-BE49-F238E27FC236}">
                <a16:creationId xmlns:a16="http://schemas.microsoft.com/office/drawing/2014/main" id="{8C7D1D8C-9A58-4B86-AA62-808D4497E6E9}"/>
              </a:ext>
            </a:extLst>
          </p:cNvPr>
          <p:cNvSpPr/>
          <p:nvPr/>
        </p:nvSpPr>
        <p:spPr>
          <a:xfrm>
            <a:off x="768790" y="2364551"/>
            <a:ext cx="1119217" cy="338554"/>
          </a:xfrm>
          <a:prstGeom prst="rect">
            <a:avLst/>
          </a:prstGeom>
        </p:spPr>
        <p:txBody>
          <a:bodyPr wrap="none">
            <a:spAutoFit/>
          </a:bodyPr>
          <a:lstStyle/>
          <a:p>
            <a:r>
              <a:rPr lang="en-US" sz="1600" dirty="0">
                <a:latin typeface="Gill Sans Light"/>
              </a:rPr>
              <a:t>Hardware</a:t>
            </a:r>
          </a:p>
        </p:txBody>
      </p:sp>
      <p:sp>
        <p:nvSpPr>
          <p:cNvPr id="15" name="Rectangle 14">
            <a:extLst>
              <a:ext uri="{FF2B5EF4-FFF2-40B4-BE49-F238E27FC236}">
                <a16:creationId xmlns:a16="http://schemas.microsoft.com/office/drawing/2014/main" id="{D6E49782-3C7E-4A2F-8C69-EF30E404E2F8}"/>
              </a:ext>
            </a:extLst>
          </p:cNvPr>
          <p:cNvSpPr/>
          <p:nvPr/>
        </p:nvSpPr>
        <p:spPr>
          <a:xfrm>
            <a:off x="768790" y="1983551"/>
            <a:ext cx="1051891" cy="338554"/>
          </a:xfrm>
          <a:prstGeom prst="rect">
            <a:avLst/>
          </a:prstGeom>
        </p:spPr>
        <p:txBody>
          <a:bodyPr wrap="none">
            <a:spAutoFit/>
          </a:bodyPr>
          <a:lstStyle/>
          <a:p>
            <a:r>
              <a:rPr lang="en-US" sz="1600" dirty="0">
                <a:latin typeface="Gill Sans Light"/>
              </a:rPr>
              <a:t>Software</a:t>
            </a:r>
          </a:p>
        </p:txBody>
      </p:sp>
      <p:sp>
        <p:nvSpPr>
          <p:cNvPr id="16" name="Rectangle 15">
            <a:extLst>
              <a:ext uri="{FF2B5EF4-FFF2-40B4-BE49-F238E27FC236}">
                <a16:creationId xmlns:a16="http://schemas.microsoft.com/office/drawing/2014/main" id="{3D53F5D6-0363-47AD-87A6-F1F9E92216DF}"/>
              </a:ext>
            </a:extLst>
          </p:cNvPr>
          <p:cNvSpPr/>
          <p:nvPr/>
        </p:nvSpPr>
        <p:spPr bwMode="auto">
          <a:xfrm>
            <a:off x="3969190" y="2440751"/>
            <a:ext cx="1752600" cy="167640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sp>
        <p:nvSpPr>
          <p:cNvPr id="17" name="TextBox 16">
            <a:extLst>
              <a:ext uri="{FF2B5EF4-FFF2-40B4-BE49-F238E27FC236}">
                <a16:creationId xmlns:a16="http://schemas.microsoft.com/office/drawing/2014/main" id="{9BF36F96-6A2C-4201-8DFF-E279883EE5E5}"/>
              </a:ext>
            </a:extLst>
          </p:cNvPr>
          <p:cNvSpPr txBox="1"/>
          <p:nvPr/>
        </p:nvSpPr>
        <p:spPr>
          <a:xfrm>
            <a:off x="2624527" y="1517513"/>
            <a:ext cx="1152880" cy="338554"/>
          </a:xfrm>
          <a:prstGeom prst="rect">
            <a:avLst/>
          </a:prstGeom>
          <a:solidFill>
            <a:srgbClr val="9E7800"/>
          </a:solidFill>
          <a:ln>
            <a:solidFill>
              <a:schemeClr val="tx1"/>
            </a:solidFill>
          </a:ln>
        </p:spPr>
        <p:txBody>
          <a:bodyPr wrap="none" rtlCol="0">
            <a:spAutoFit/>
          </a:bodyPr>
          <a:lstStyle/>
          <a:p>
            <a:r>
              <a:rPr lang="en-US" sz="1600" i="1" dirty="0">
                <a:latin typeface="Gill Sans Light"/>
              </a:rPr>
              <a:t>Process 1</a:t>
            </a:r>
          </a:p>
        </p:txBody>
      </p:sp>
      <p:sp>
        <p:nvSpPr>
          <p:cNvPr id="20" name="TextBox 19">
            <a:extLst>
              <a:ext uri="{FF2B5EF4-FFF2-40B4-BE49-F238E27FC236}">
                <a16:creationId xmlns:a16="http://schemas.microsoft.com/office/drawing/2014/main" id="{27DBA43E-DF7C-4D3C-B70C-D2D06A4934B5}"/>
              </a:ext>
            </a:extLst>
          </p:cNvPr>
          <p:cNvSpPr txBox="1"/>
          <p:nvPr/>
        </p:nvSpPr>
        <p:spPr>
          <a:xfrm>
            <a:off x="1911790" y="2364551"/>
            <a:ext cx="441146" cy="276999"/>
          </a:xfrm>
          <a:prstGeom prst="rect">
            <a:avLst/>
          </a:prstGeom>
          <a:solidFill>
            <a:srgbClr val="EFE683"/>
          </a:solidFill>
          <a:ln>
            <a:solidFill>
              <a:schemeClr val="accent1">
                <a:lumMod val="60000"/>
                <a:lumOff val="40000"/>
              </a:schemeClr>
            </a:solidFill>
          </a:ln>
        </p:spPr>
        <p:txBody>
          <a:bodyPr wrap="none" rtlCol="0">
            <a:spAutoFit/>
          </a:bodyPr>
          <a:lstStyle/>
          <a:p>
            <a:r>
              <a:rPr lang="en-US" sz="1200" i="1" dirty="0">
                <a:latin typeface="Gill Sans Light"/>
              </a:rPr>
              <a:t>ISA</a:t>
            </a:r>
          </a:p>
        </p:txBody>
      </p:sp>
      <p:grpSp>
        <p:nvGrpSpPr>
          <p:cNvPr id="23" name="Group 22">
            <a:extLst>
              <a:ext uri="{FF2B5EF4-FFF2-40B4-BE49-F238E27FC236}">
                <a16:creationId xmlns:a16="http://schemas.microsoft.com/office/drawing/2014/main" id="{871B7B07-C2C7-4DFD-8E78-B7F2B12E79E1}"/>
              </a:ext>
            </a:extLst>
          </p:cNvPr>
          <p:cNvGrpSpPr/>
          <p:nvPr/>
        </p:nvGrpSpPr>
        <p:grpSpPr>
          <a:xfrm>
            <a:off x="2368990" y="3659951"/>
            <a:ext cx="533400" cy="304800"/>
            <a:chOff x="3124200" y="3657600"/>
            <a:chExt cx="533400" cy="304800"/>
          </a:xfrm>
          <a:solidFill>
            <a:schemeClr val="accent6"/>
          </a:solidFill>
        </p:grpSpPr>
        <p:sp>
          <p:nvSpPr>
            <p:cNvPr id="24" name="Rectangle 23">
              <a:extLst>
                <a:ext uri="{FF2B5EF4-FFF2-40B4-BE49-F238E27FC236}">
                  <a16:creationId xmlns:a16="http://schemas.microsoft.com/office/drawing/2014/main" id="{2BE7592F-8692-459A-87BD-175BF63741CB}"/>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5" name="Rectangle 24">
              <a:extLst>
                <a:ext uri="{FF2B5EF4-FFF2-40B4-BE49-F238E27FC236}">
                  <a16:creationId xmlns:a16="http://schemas.microsoft.com/office/drawing/2014/main" id="{45B552A2-E623-4298-9D2C-E8DA7CFA0619}"/>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grpSp>
      <p:sp>
        <p:nvSpPr>
          <p:cNvPr id="26" name="Rectangle 25">
            <a:extLst>
              <a:ext uri="{FF2B5EF4-FFF2-40B4-BE49-F238E27FC236}">
                <a16:creationId xmlns:a16="http://schemas.microsoft.com/office/drawing/2014/main" id="{570BE518-A41A-44C8-BE5B-384793DEB01A}"/>
              </a:ext>
            </a:extLst>
          </p:cNvPr>
          <p:cNvSpPr/>
          <p:nvPr/>
        </p:nvSpPr>
        <p:spPr bwMode="auto">
          <a:xfrm>
            <a:off x="4045390" y="2897951"/>
            <a:ext cx="838200" cy="685800"/>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7" name="Rectangle 26">
            <a:extLst>
              <a:ext uri="{FF2B5EF4-FFF2-40B4-BE49-F238E27FC236}">
                <a16:creationId xmlns:a16="http://schemas.microsoft.com/office/drawing/2014/main" id="{01CDF013-B14B-4959-AB17-68E3D9F1B2A5}"/>
              </a:ext>
            </a:extLst>
          </p:cNvPr>
          <p:cNvSpPr/>
          <p:nvPr/>
        </p:nvSpPr>
        <p:spPr bwMode="auto">
          <a:xfrm>
            <a:off x="4121590" y="3736151"/>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OS Memory</a:t>
            </a:r>
          </a:p>
        </p:txBody>
      </p:sp>
      <p:sp>
        <p:nvSpPr>
          <p:cNvPr id="28" name="Rectangle 27">
            <a:extLst>
              <a:ext uri="{FF2B5EF4-FFF2-40B4-BE49-F238E27FC236}">
                <a16:creationId xmlns:a16="http://schemas.microsoft.com/office/drawing/2014/main" id="{2511BE6E-F6D9-4B14-96C6-46DCA6D9A73A}"/>
              </a:ext>
            </a:extLst>
          </p:cNvPr>
          <p:cNvSpPr/>
          <p:nvPr/>
        </p:nvSpPr>
        <p:spPr bwMode="auto">
          <a:xfrm>
            <a:off x="5035990" y="2897951"/>
            <a:ext cx="609600" cy="381000"/>
          </a:xfrm>
          <a:prstGeom prst="rect">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9" name="Rectangle 28">
            <a:extLst>
              <a:ext uri="{FF2B5EF4-FFF2-40B4-BE49-F238E27FC236}">
                <a16:creationId xmlns:a16="http://schemas.microsoft.com/office/drawing/2014/main" id="{7119B6C9-A14B-486D-BDD1-070DF9283C04}"/>
              </a:ext>
            </a:extLst>
          </p:cNvPr>
          <p:cNvSpPr/>
          <p:nvPr/>
        </p:nvSpPr>
        <p:spPr bwMode="auto">
          <a:xfrm>
            <a:off x="4959790" y="3126551"/>
            <a:ext cx="609600" cy="381000"/>
          </a:xfrm>
          <a:prstGeom prst="rect">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cxnSp>
        <p:nvCxnSpPr>
          <p:cNvPr id="30" name="Curved Connector 54">
            <a:extLst>
              <a:ext uri="{FF2B5EF4-FFF2-40B4-BE49-F238E27FC236}">
                <a16:creationId xmlns:a16="http://schemas.microsoft.com/office/drawing/2014/main" id="{A2D966F5-4258-4B9B-A57C-EB7585E46D3D}"/>
              </a:ext>
            </a:extLst>
          </p:cNvPr>
          <p:cNvCxnSpPr/>
          <p:nvPr/>
        </p:nvCxnSpPr>
        <p:spPr bwMode="auto">
          <a:xfrm rot="5400000" flipH="1" flipV="1">
            <a:off x="3111940" y="2688401"/>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grpSp>
        <p:nvGrpSpPr>
          <p:cNvPr id="32" name="Group 31">
            <a:extLst>
              <a:ext uri="{FF2B5EF4-FFF2-40B4-BE49-F238E27FC236}">
                <a16:creationId xmlns:a16="http://schemas.microsoft.com/office/drawing/2014/main" id="{A71511FA-E8D9-4781-9765-9BFF7CF69C2C}"/>
              </a:ext>
            </a:extLst>
          </p:cNvPr>
          <p:cNvGrpSpPr/>
          <p:nvPr/>
        </p:nvGrpSpPr>
        <p:grpSpPr>
          <a:xfrm>
            <a:off x="1104585" y="3278951"/>
            <a:ext cx="6293605" cy="1418553"/>
            <a:chOff x="1707395" y="3276600"/>
            <a:chExt cx="6293605" cy="1418553"/>
          </a:xfrm>
        </p:grpSpPr>
        <p:sp>
          <p:nvSpPr>
            <p:cNvPr id="33" name="Arc 32">
              <a:extLst>
                <a:ext uri="{FF2B5EF4-FFF2-40B4-BE49-F238E27FC236}">
                  <a16:creationId xmlns:a16="http://schemas.microsoft.com/office/drawing/2014/main" id="{7B9C69FD-EDF9-41E4-B4E2-A20DE25E7631}"/>
                </a:ext>
              </a:extLst>
            </p:cNvPr>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34" name="TextBox 33">
              <a:extLst>
                <a:ext uri="{FF2B5EF4-FFF2-40B4-BE49-F238E27FC236}">
                  <a16:creationId xmlns:a16="http://schemas.microsoft.com/office/drawing/2014/main" id="{D49CCC1A-0869-48FB-B8DD-A459E52B4240}"/>
                </a:ext>
              </a:extLst>
            </p:cNvPr>
            <p:cNvSpPr txBox="1"/>
            <p:nvPr/>
          </p:nvSpPr>
          <p:spPr>
            <a:xfrm>
              <a:off x="6553200" y="3276600"/>
              <a:ext cx="1447800" cy="584775"/>
            </a:xfrm>
            <a:prstGeom prst="rect">
              <a:avLst/>
            </a:prstGeom>
            <a:noFill/>
          </p:spPr>
          <p:txBody>
            <a:bodyPr wrap="square" rtlCol="0">
              <a:spAutoFit/>
            </a:bodyPr>
            <a:lstStyle/>
            <a:p>
              <a:r>
                <a:rPr lang="en-US" sz="1600" dirty="0">
                  <a:latin typeface="Gill Sans Light"/>
                </a:rPr>
                <a:t>Protection Boundary</a:t>
              </a:r>
            </a:p>
          </p:txBody>
        </p:sp>
      </p:grpSp>
      <p:pic>
        <p:nvPicPr>
          <p:cNvPr id="35" name="Picture 34">
            <a:extLst>
              <a:ext uri="{FF2B5EF4-FFF2-40B4-BE49-F238E27FC236}">
                <a16:creationId xmlns:a16="http://schemas.microsoft.com/office/drawing/2014/main" id="{24B984E5-2500-4631-A5D8-74ECB63F92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4220604" y="4597165"/>
            <a:ext cx="967786" cy="967786"/>
          </a:xfrm>
          <a:prstGeom prst="rect">
            <a:avLst/>
          </a:prstGeom>
        </p:spPr>
      </p:pic>
      <p:pic>
        <p:nvPicPr>
          <p:cNvPr id="36" name="Picture 35">
            <a:extLst>
              <a:ext uri="{FF2B5EF4-FFF2-40B4-BE49-F238E27FC236}">
                <a16:creationId xmlns:a16="http://schemas.microsoft.com/office/drawing/2014/main" id="{F05E90D5-68EB-458D-A2A0-1843C8D6597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97004" y="4850149"/>
            <a:ext cx="1237948" cy="876300"/>
          </a:xfrm>
          <a:prstGeom prst="rect">
            <a:avLst/>
          </a:prstGeom>
        </p:spPr>
      </p:pic>
      <p:pic>
        <p:nvPicPr>
          <p:cNvPr id="37" name="Picture 36">
            <a:extLst>
              <a:ext uri="{FF2B5EF4-FFF2-40B4-BE49-F238E27FC236}">
                <a16:creationId xmlns:a16="http://schemas.microsoft.com/office/drawing/2014/main" id="{37C68F0A-8BC2-412B-8D79-B8178EA29E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73990" y="5603051"/>
            <a:ext cx="723900" cy="455315"/>
          </a:xfrm>
          <a:prstGeom prst="rect">
            <a:avLst/>
          </a:prstGeom>
        </p:spPr>
      </p:pic>
      <p:sp>
        <p:nvSpPr>
          <p:cNvPr id="38" name="TextBox 37">
            <a:extLst>
              <a:ext uri="{FF2B5EF4-FFF2-40B4-BE49-F238E27FC236}">
                <a16:creationId xmlns:a16="http://schemas.microsoft.com/office/drawing/2014/main" id="{FA1D82C4-E5D5-464F-820A-27D6D114EAC5}"/>
              </a:ext>
            </a:extLst>
          </p:cNvPr>
          <p:cNvSpPr txBox="1"/>
          <p:nvPr/>
        </p:nvSpPr>
        <p:spPr>
          <a:xfrm>
            <a:off x="4624108" y="4437899"/>
            <a:ext cx="1107996" cy="338554"/>
          </a:xfrm>
          <a:prstGeom prst="rect">
            <a:avLst/>
          </a:prstGeom>
          <a:noFill/>
        </p:spPr>
        <p:txBody>
          <a:bodyPr wrap="none" rtlCol="0">
            <a:spAutoFit/>
          </a:bodyPr>
          <a:lstStyle/>
          <a:p>
            <a:r>
              <a:rPr lang="en-US" sz="1600" dirty="0">
                <a:latin typeface="Gill Sans Light"/>
              </a:rPr>
              <a:t>Networks</a:t>
            </a:r>
          </a:p>
        </p:txBody>
      </p:sp>
      <p:sp>
        <p:nvSpPr>
          <p:cNvPr id="39" name="TextBox 38">
            <a:extLst>
              <a:ext uri="{FF2B5EF4-FFF2-40B4-BE49-F238E27FC236}">
                <a16:creationId xmlns:a16="http://schemas.microsoft.com/office/drawing/2014/main" id="{51954E79-7F89-4809-BD76-698021570D0D}"/>
              </a:ext>
            </a:extLst>
          </p:cNvPr>
          <p:cNvSpPr txBox="1"/>
          <p:nvPr/>
        </p:nvSpPr>
        <p:spPr>
          <a:xfrm>
            <a:off x="5943059" y="4412499"/>
            <a:ext cx="1027845" cy="338554"/>
          </a:xfrm>
          <a:prstGeom prst="rect">
            <a:avLst/>
          </a:prstGeom>
          <a:noFill/>
        </p:spPr>
        <p:txBody>
          <a:bodyPr wrap="none" rtlCol="0">
            <a:spAutoFit/>
          </a:bodyPr>
          <a:lstStyle/>
          <a:p>
            <a:r>
              <a:rPr lang="en-US" sz="1600" dirty="0">
                <a:latin typeface="Gill Sans Light"/>
              </a:rPr>
              <a:t>Displays</a:t>
            </a:r>
          </a:p>
        </p:txBody>
      </p:sp>
      <p:sp>
        <p:nvSpPr>
          <p:cNvPr id="40" name="TextBox 39">
            <a:extLst>
              <a:ext uri="{FF2B5EF4-FFF2-40B4-BE49-F238E27FC236}">
                <a16:creationId xmlns:a16="http://schemas.microsoft.com/office/drawing/2014/main" id="{31A4AEF2-4F69-48B6-90F5-74FD3AE60D36}"/>
              </a:ext>
            </a:extLst>
          </p:cNvPr>
          <p:cNvSpPr txBox="1"/>
          <p:nvPr/>
        </p:nvSpPr>
        <p:spPr>
          <a:xfrm>
            <a:off x="5111168" y="5614719"/>
            <a:ext cx="800219" cy="338554"/>
          </a:xfrm>
          <a:prstGeom prst="rect">
            <a:avLst/>
          </a:prstGeom>
          <a:noFill/>
        </p:spPr>
        <p:txBody>
          <a:bodyPr wrap="none" rtlCol="0">
            <a:spAutoFit/>
          </a:bodyPr>
          <a:lstStyle/>
          <a:p>
            <a:r>
              <a:rPr lang="en-US" sz="1600" dirty="0">
                <a:latin typeface="Gill Sans Light"/>
              </a:rPr>
              <a:t>Inputs</a:t>
            </a:r>
          </a:p>
        </p:txBody>
      </p:sp>
      <p:sp>
        <p:nvSpPr>
          <p:cNvPr id="53" name="TextBox 52">
            <a:extLst>
              <a:ext uri="{FF2B5EF4-FFF2-40B4-BE49-F238E27FC236}">
                <a16:creationId xmlns:a16="http://schemas.microsoft.com/office/drawing/2014/main" id="{9F717BDA-9465-43DF-B246-65C26E7F81A1}"/>
              </a:ext>
            </a:extLst>
          </p:cNvPr>
          <p:cNvSpPr txBox="1"/>
          <p:nvPr/>
        </p:nvSpPr>
        <p:spPr>
          <a:xfrm>
            <a:off x="3980765" y="1511262"/>
            <a:ext cx="1152880" cy="338554"/>
          </a:xfrm>
          <a:prstGeom prst="rect">
            <a:avLst/>
          </a:prstGeom>
          <a:solidFill>
            <a:schemeClr val="accent6"/>
          </a:solidFill>
          <a:ln>
            <a:solidFill>
              <a:schemeClr val="tx1"/>
            </a:solidFill>
          </a:ln>
        </p:spPr>
        <p:txBody>
          <a:bodyPr wrap="none" rtlCol="0">
            <a:spAutoFit/>
          </a:bodyPr>
          <a:lstStyle/>
          <a:p>
            <a:r>
              <a:rPr lang="en-US" sz="1600" i="1" dirty="0">
                <a:latin typeface="Gill Sans Light"/>
              </a:rPr>
              <a:t>Process 2</a:t>
            </a:r>
          </a:p>
        </p:txBody>
      </p:sp>
      <p:sp>
        <p:nvSpPr>
          <p:cNvPr id="54" name="TextBox 53">
            <a:extLst>
              <a:ext uri="{FF2B5EF4-FFF2-40B4-BE49-F238E27FC236}">
                <a16:creationId xmlns:a16="http://schemas.microsoft.com/office/drawing/2014/main" id="{49859802-B6D8-4A45-BDAA-80EF3A1B8AC6}"/>
              </a:ext>
            </a:extLst>
          </p:cNvPr>
          <p:cNvSpPr txBox="1"/>
          <p:nvPr/>
        </p:nvSpPr>
        <p:spPr>
          <a:xfrm>
            <a:off x="5337003" y="1511559"/>
            <a:ext cx="1152880" cy="338554"/>
          </a:xfrm>
          <a:prstGeom prst="rect">
            <a:avLst/>
          </a:prstGeom>
          <a:solidFill>
            <a:srgbClr val="C00000"/>
          </a:solidFill>
          <a:ln>
            <a:solidFill>
              <a:schemeClr val="tx1"/>
            </a:solidFill>
          </a:ln>
        </p:spPr>
        <p:txBody>
          <a:bodyPr wrap="none" rtlCol="0">
            <a:spAutoFit/>
          </a:bodyPr>
          <a:lstStyle/>
          <a:p>
            <a:r>
              <a:rPr lang="en-US" sz="1600" i="1" dirty="0">
                <a:latin typeface="Gill Sans Light"/>
              </a:rPr>
              <a:t>Process 3</a:t>
            </a:r>
          </a:p>
        </p:txBody>
      </p:sp>
      <p:sp>
        <p:nvSpPr>
          <p:cNvPr id="55" name="TextBox 54">
            <a:extLst>
              <a:ext uri="{FF2B5EF4-FFF2-40B4-BE49-F238E27FC236}">
                <a16:creationId xmlns:a16="http://schemas.microsoft.com/office/drawing/2014/main" id="{4AE921AD-3768-4905-8CD5-E6AB355C13CD}"/>
              </a:ext>
            </a:extLst>
          </p:cNvPr>
          <p:cNvSpPr txBox="1"/>
          <p:nvPr/>
        </p:nvSpPr>
        <p:spPr>
          <a:xfrm>
            <a:off x="7626791" y="2395091"/>
            <a:ext cx="4260408" cy="1384995"/>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Gill Sans Light"/>
              </a:rPr>
              <a:t>OS provides common services in the form of I/O</a:t>
            </a:r>
          </a:p>
        </p:txBody>
      </p:sp>
      <p:grpSp>
        <p:nvGrpSpPr>
          <p:cNvPr id="41" name="Group 40">
            <a:extLst>
              <a:ext uri="{FF2B5EF4-FFF2-40B4-BE49-F238E27FC236}">
                <a16:creationId xmlns:a16="http://schemas.microsoft.com/office/drawing/2014/main" id="{59264C3C-1BB0-4A0E-A7E3-5AAEB4D94534}"/>
              </a:ext>
            </a:extLst>
          </p:cNvPr>
          <p:cNvGrpSpPr/>
          <p:nvPr/>
        </p:nvGrpSpPr>
        <p:grpSpPr>
          <a:xfrm>
            <a:off x="2756828" y="4251765"/>
            <a:ext cx="1371600" cy="1848422"/>
            <a:chOff x="3505200" y="4267200"/>
            <a:chExt cx="1371600" cy="2286000"/>
          </a:xfrm>
        </p:grpSpPr>
        <p:sp>
          <p:nvSpPr>
            <p:cNvPr id="42" name="Rectangle 41">
              <a:extLst>
                <a:ext uri="{FF2B5EF4-FFF2-40B4-BE49-F238E27FC236}">
                  <a16:creationId xmlns:a16="http://schemas.microsoft.com/office/drawing/2014/main" id="{DDB212D1-9299-41C2-9B1B-B4F39A4FDF5F}"/>
                </a:ext>
              </a:extLst>
            </p:cNvPr>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Gill Sans Light"/>
                </a:rPr>
                <a:t>Ctrlr</a:t>
              </a:r>
              <a:endParaRPr kumimoji="0" lang="en-US" sz="1600" b="0" i="0" u="none" strike="noStrike" cap="none" normalizeH="0" baseline="0" dirty="0">
                <a:ln>
                  <a:noFill/>
                </a:ln>
                <a:solidFill>
                  <a:schemeClr val="tx1"/>
                </a:solidFill>
                <a:effectLst/>
                <a:latin typeface="Gill Sans Light"/>
              </a:endParaRPr>
            </a:p>
          </p:txBody>
        </p:sp>
        <p:cxnSp>
          <p:nvCxnSpPr>
            <p:cNvPr id="43" name="Straight Arrow Connector 42">
              <a:extLst>
                <a:ext uri="{FF2B5EF4-FFF2-40B4-BE49-F238E27FC236}">
                  <a16:creationId xmlns:a16="http://schemas.microsoft.com/office/drawing/2014/main" id="{655DD045-D05D-45FF-B2FB-8B8DD928E4B8}"/>
                </a:ext>
              </a:extLst>
            </p:cNvPr>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4" name="Straight Arrow Connector 43">
              <a:extLst>
                <a:ext uri="{FF2B5EF4-FFF2-40B4-BE49-F238E27FC236}">
                  <a16:creationId xmlns:a16="http://schemas.microsoft.com/office/drawing/2014/main" id="{19E31743-3C12-4E63-B396-94897C50535B}"/>
                </a:ext>
              </a:extLst>
            </p:cNvPr>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5" name="Straight Arrow Connector 44">
              <a:extLst>
                <a:ext uri="{FF2B5EF4-FFF2-40B4-BE49-F238E27FC236}">
                  <a16:creationId xmlns:a16="http://schemas.microsoft.com/office/drawing/2014/main" id="{7C39D10C-CEF4-4142-B046-FE30CAD1AE10}"/>
                </a:ext>
              </a:extLst>
            </p:cNvPr>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6" name="Straight Arrow Connector 45">
              <a:extLst>
                <a:ext uri="{FF2B5EF4-FFF2-40B4-BE49-F238E27FC236}">
                  <a16:creationId xmlns:a16="http://schemas.microsoft.com/office/drawing/2014/main" id="{5464393B-A890-44C7-9CD8-0772A9EA9D73}"/>
                </a:ext>
              </a:extLst>
            </p:cNvPr>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47" name="Rectangle 46">
              <a:extLst>
                <a:ext uri="{FF2B5EF4-FFF2-40B4-BE49-F238E27FC236}">
                  <a16:creationId xmlns:a16="http://schemas.microsoft.com/office/drawing/2014/main" id="{4047B4F1-BE00-4EC3-BD55-72D9311B27EE}"/>
                </a:ext>
              </a:extLst>
            </p:cNvPr>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48" name="Straight Arrow Connector 47">
              <a:extLst>
                <a:ext uri="{FF2B5EF4-FFF2-40B4-BE49-F238E27FC236}">
                  <a16:creationId xmlns:a16="http://schemas.microsoft.com/office/drawing/2014/main" id="{27F51095-FE36-46CF-AC63-0B06A595CBD5}"/>
                </a:ext>
              </a:extLst>
            </p:cNvPr>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9" name="Straight Arrow Connector 48">
              <a:extLst>
                <a:ext uri="{FF2B5EF4-FFF2-40B4-BE49-F238E27FC236}">
                  <a16:creationId xmlns:a16="http://schemas.microsoft.com/office/drawing/2014/main" id="{41B2320C-FD77-4624-A661-05D11C84E414}"/>
                </a:ext>
              </a:extLst>
            </p:cNvPr>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0" name="Straight Arrow Connector 49">
              <a:extLst>
                <a:ext uri="{FF2B5EF4-FFF2-40B4-BE49-F238E27FC236}">
                  <a16:creationId xmlns:a16="http://schemas.microsoft.com/office/drawing/2014/main" id="{DA97E38A-5EB2-44E8-986F-B27ED4288FEF}"/>
                </a:ext>
              </a:extLst>
            </p:cNvPr>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cxnSp>
        <p:nvCxnSpPr>
          <p:cNvPr id="18" name="Connector: Curved 17">
            <a:extLst>
              <a:ext uri="{FF2B5EF4-FFF2-40B4-BE49-F238E27FC236}">
                <a16:creationId xmlns:a16="http://schemas.microsoft.com/office/drawing/2014/main" id="{2A0BE913-1429-436D-94C6-24052ACF92BB}"/>
              </a:ext>
            </a:extLst>
          </p:cNvPr>
          <p:cNvCxnSpPr>
            <a:cxnSpLocks/>
          </p:cNvCxnSpPr>
          <p:nvPr/>
        </p:nvCxnSpPr>
        <p:spPr>
          <a:xfrm flipV="1">
            <a:off x="2206487" y="3278952"/>
            <a:ext cx="2232991" cy="1835410"/>
          </a:xfrm>
          <a:prstGeom prst="curvedConnector3">
            <a:avLst>
              <a:gd name="adj1" fmla="val 50000"/>
            </a:avLst>
          </a:prstGeom>
          <a:ln w="38100">
            <a:solidFill>
              <a:schemeClr val="accent4"/>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E4CEB136-A8E6-4A39-99A3-3D6865766D81}"/>
              </a:ext>
            </a:extLst>
          </p:cNvPr>
          <p:cNvCxnSpPr>
            <a:cxnSpLocks/>
            <a:stCxn id="35" idx="3"/>
          </p:cNvCxnSpPr>
          <p:nvPr/>
        </p:nvCxnSpPr>
        <p:spPr>
          <a:xfrm rot="10800000" flipH="1">
            <a:off x="4220604" y="3429000"/>
            <a:ext cx="218874" cy="1652058"/>
          </a:xfrm>
          <a:prstGeom prst="curvedConnector4">
            <a:avLst>
              <a:gd name="adj1" fmla="val -267921"/>
              <a:gd name="adj2" fmla="val 99539"/>
            </a:avLst>
          </a:prstGeom>
          <a:ln w="38100">
            <a:solidFill>
              <a:schemeClr val="accent4"/>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663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C9E6E95A-32F0-4FC5-98AD-C0A3E3646830}"/>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60" name="Rectangle 59">
            <a:extLst>
              <a:ext uri="{FF2B5EF4-FFF2-40B4-BE49-F238E27FC236}">
                <a16:creationId xmlns:a16="http://schemas.microsoft.com/office/drawing/2014/main" id="{6F26E660-E4F1-4D2B-8C4C-A0912E6CDF41}"/>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Look and Feel</a:t>
            </a:r>
          </a:p>
        </p:txBody>
      </p:sp>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pic>
        <p:nvPicPr>
          <p:cNvPr id="29" name="Picture 28">
            <a:extLst>
              <a:ext uri="{FF2B5EF4-FFF2-40B4-BE49-F238E27FC236}">
                <a16:creationId xmlns:a16="http://schemas.microsoft.com/office/drawing/2014/main" id="{239646AE-0FBB-41A0-BB69-3C54B9834A2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883123" y="4996701"/>
            <a:ext cx="759904" cy="537908"/>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2" name="TextBox 31">
            <a:extLst>
              <a:ext uri="{FF2B5EF4-FFF2-40B4-BE49-F238E27FC236}">
                <a16:creationId xmlns:a16="http://schemas.microsoft.com/office/drawing/2014/main" id="{B1E08F74-D518-422B-926E-1DC4B2DBA85E}"/>
              </a:ext>
            </a:extLst>
          </p:cNvPr>
          <p:cNvSpPr txBox="1"/>
          <p:nvPr/>
        </p:nvSpPr>
        <p:spPr>
          <a:xfrm>
            <a:off x="9781559" y="4524416"/>
            <a:ext cx="1027845" cy="338554"/>
          </a:xfrm>
          <a:prstGeom prst="rect">
            <a:avLst/>
          </a:prstGeom>
          <a:noFill/>
        </p:spPr>
        <p:txBody>
          <a:bodyPr wrap="none" rtlCol="0">
            <a:spAutoFit/>
          </a:bodyPr>
          <a:lstStyle/>
          <a:p>
            <a:pPr algn="ctr"/>
            <a:r>
              <a:rPr lang="en-US" sz="1600" dirty="0">
                <a:latin typeface="Gill Sans Light"/>
              </a:rPr>
              <a:t>Displays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3152D4-216C-49CA-89B6-BF4FD78B32A1}"/>
              </a:ext>
            </a:extLst>
          </p:cNvPr>
          <p:cNvCxnSpPr>
            <a:cxnSpLocks/>
          </p:cNvCxnSpPr>
          <p:nvPr/>
        </p:nvCxnSpPr>
        <p:spPr>
          <a:xfrm flipV="1">
            <a:off x="10241074" y="5568661"/>
            <a:ext cx="0" cy="336839"/>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8" y="2710529"/>
            <a:ext cx="9436099"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Execution environment with restricted rights provided by OS</a:t>
            </a:r>
          </a:p>
          <a:p>
            <a:pPr algn="ctr"/>
            <a:endParaRPr lang="en-US" sz="1200" dirty="0">
              <a:solidFill>
                <a:schemeClr val="tx1"/>
              </a:solidFill>
              <a:latin typeface="Gill Sans Light"/>
            </a:endParaRP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5533299"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a:t>
            </a:r>
          </a:p>
        </p:txBody>
      </p:sp>
      <p:sp>
        <p:nvSpPr>
          <p:cNvPr id="83" name="Rectangle 82">
            <a:extLst>
              <a:ext uri="{FF2B5EF4-FFF2-40B4-BE49-F238E27FC236}">
                <a16:creationId xmlns:a16="http://schemas.microsoft.com/office/drawing/2014/main" id="{DCEED07B-2876-4266-8889-B6933456A2AD}"/>
              </a:ext>
            </a:extLst>
          </p:cNvPr>
          <p:cNvSpPr/>
          <p:nvPr/>
        </p:nvSpPr>
        <p:spPr>
          <a:xfrm>
            <a:off x="5780949"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86" name="Straight Arrow Connector 85">
            <a:extLst>
              <a:ext uri="{FF2B5EF4-FFF2-40B4-BE49-F238E27FC236}">
                <a16:creationId xmlns:a16="http://schemas.microsoft.com/office/drawing/2014/main" id="{473344DE-150C-48E1-8B18-C5C21A140188}"/>
              </a:ext>
            </a:extLst>
          </p:cNvPr>
          <p:cNvCxnSpPr>
            <a:cxnSpLocks/>
            <a:endCxn id="72" idx="2"/>
          </p:cNvCxnSpPr>
          <p:nvPr/>
        </p:nvCxnSpPr>
        <p:spPr>
          <a:xfrm flipV="1">
            <a:off x="3527724" y="372629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3737F0-3CFC-4168-9F6E-83512438F226}"/>
              </a:ext>
            </a:extLst>
          </p:cNvPr>
          <p:cNvCxnSpPr>
            <a:cxnSpLocks/>
            <a:endCxn id="74" idx="2"/>
          </p:cNvCxnSpPr>
          <p:nvPr/>
        </p:nvCxnSpPr>
        <p:spPr>
          <a:xfrm flipV="1">
            <a:off x="5660486" y="372900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AC55CD2-CE5F-4C43-BA56-7E0797FC6363}"/>
              </a:ext>
            </a:extLst>
          </p:cNvPr>
          <p:cNvCxnSpPr>
            <a:cxnSpLocks/>
            <a:endCxn id="75" idx="2"/>
          </p:cNvCxnSpPr>
          <p:nvPr/>
        </p:nvCxnSpPr>
        <p:spPr>
          <a:xfrm flipV="1">
            <a:off x="747297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D2027F6-02F0-4F88-AFB8-0786442C29E4}"/>
              </a:ext>
            </a:extLst>
          </p:cNvPr>
          <p:cNvCxnSpPr>
            <a:cxnSpLocks/>
            <a:endCxn id="76" idx="2"/>
          </p:cNvCxnSpPr>
          <p:nvPr/>
        </p:nvCxnSpPr>
        <p:spPr>
          <a:xfrm flipV="1">
            <a:off x="881402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E97C817-F8C7-40F3-ACDD-3D43C22ADBA0}"/>
              </a:ext>
            </a:extLst>
          </p:cNvPr>
          <p:cNvCxnSpPr>
            <a:cxnSpLocks/>
            <a:endCxn id="77" idx="2"/>
          </p:cNvCxnSpPr>
          <p:nvPr/>
        </p:nvCxnSpPr>
        <p:spPr>
          <a:xfrm flipV="1">
            <a:off x="10268534" y="372185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4897103-5196-4D83-8C50-ED908C0B63F9}"/>
              </a:ext>
            </a:extLst>
          </p:cNvPr>
          <p:cNvSpPr txBox="1"/>
          <p:nvPr/>
        </p:nvSpPr>
        <p:spPr>
          <a:xfrm>
            <a:off x="2724436" y="3326180"/>
            <a:ext cx="160657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4695968" y="3328890"/>
            <a:ext cx="192903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6989960" y="3328122"/>
            <a:ext cx="96603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8320954" y="3328122"/>
            <a:ext cx="986150"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Sockets</a:t>
            </a:r>
          </a:p>
        </p:txBody>
      </p:sp>
      <p:sp>
        <p:nvSpPr>
          <p:cNvPr id="77" name="TextBox 76">
            <a:extLst>
              <a:ext uri="{FF2B5EF4-FFF2-40B4-BE49-F238E27FC236}">
                <a16:creationId xmlns:a16="http://schemas.microsoft.com/office/drawing/2014/main" id="{F3F55CC6-C2AF-49B7-897C-3319F86A34A9}"/>
              </a:ext>
            </a:extLst>
          </p:cNvPr>
          <p:cNvSpPr txBox="1"/>
          <p:nvPr/>
        </p:nvSpPr>
        <p:spPr>
          <a:xfrm>
            <a:off x="9672060" y="3321742"/>
            <a:ext cx="120339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Windows</a:t>
            </a:r>
          </a:p>
        </p:txBody>
      </p:sp>
    </p:spTree>
    <p:extLst>
      <p:ext uri="{BB962C8B-B14F-4D97-AF65-F5344CB8AC3E}">
        <p14:creationId xmlns:p14="http://schemas.microsoft.com/office/powerpoint/2010/main" val="991127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500"/>
                                        <p:tgtEl>
                                          <p:spTgt spid="77"/>
                                        </p:tgtEl>
                                      </p:cBhvr>
                                    </p:animEffect>
                                  </p:childTnLst>
                                </p:cTn>
                              </p:par>
                              <p:par>
                                <p:cTn id="10" presetID="42" presetClass="path" presetSubtype="0" fill="hold" grpId="1" nodeType="withEffect">
                                  <p:stCondLst>
                                    <p:cond delay="0"/>
                                  </p:stCondLst>
                                  <p:childTnLst>
                                    <p:animMotion origin="layout" path="M 1.66667E-6 2.22222E-6 L 1.66667E-6 0.25 " pathEditMode="relative" rAng="0" ptsTypes="AA">
                                      <p:cBhvr>
                                        <p:cTn id="11" dur="1000" spd="-100000" fill="hold"/>
                                        <p:tgtEl>
                                          <p:spTgt spid="7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altLang="en-US">
                <a:latin typeface="Gill Sans Light" charset="0"/>
                <a:cs typeface="Gill Sans Light" charset="0"/>
              </a:rPr>
              <a:t>Goals for Today</a:t>
            </a:r>
          </a:p>
        </p:txBody>
      </p:sp>
      <p:sp>
        <p:nvSpPr>
          <p:cNvPr id="9219" name="Rectangle 3"/>
          <p:cNvSpPr>
            <a:spLocks noGrp="1" noChangeArrowheads="1"/>
          </p:cNvSpPr>
          <p:nvPr>
            <p:ph type="body" idx="1"/>
          </p:nvPr>
        </p:nvSpPr>
        <p:spPr/>
        <p:txBody>
          <a:bodyPr/>
          <a:lstStyle/>
          <a:p>
            <a:pPr>
              <a:defRPr/>
            </a:pPr>
            <a:r>
              <a:rPr lang="en-US" dirty="0">
                <a:ea typeface="ＭＳ Ｐゴシック" charset="0"/>
              </a:rPr>
              <a:t>What is an Operating System?</a:t>
            </a:r>
          </a:p>
          <a:p>
            <a:pPr lvl="1">
              <a:defRPr/>
            </a:pPr>
            <a:r>
              <a:rPr lang="en-US" dirty="0">
                <a:ea typeface="ＭＳ Ｐゴシック" charset="0"/>
              </a:rPr>
              <a:t>And – what is it not?</a:t>
            </a:r>
          </a:p>
          <a:p>
            <a:pPr>
              <a:defRPr/>
            </a:pPr>
            <a:r>
              <a:rPr lang="en-US" dirty="0">
                <a:ea typeface="ＭＳ Ｐゴシック" charset="0"/>
              </a:rPr>
              <a:t>What makes Operating Systems so exciting?</a:t>
            </a:r>
          </a:p>
          <a:p>
            <a:pPr>
              <a:defRPr/>
            </a:pPr>
            <a:r>
              <a:rPr lang="en-US" dirty="0">
                <a:ea typeface="ＭＳ Ｐゴシック" charset="0"/>
              </a:rPr>
              <a:t>Oh, and “How does this class operate?”</a:t>
            </a:r>
          </a:p>
          <a:p>
            <a:pPr>
              <a:defRPr/>
            </a:pPr>
            <a:endParaRPr lang="en-US" dirty="0">
              <a:ea typeface="ＭＳ Ｐゴシック" charset="0"/>
            </a:endParaRPr>
          </a:p>
          <a:p>
            <a:pPr>
              <a:buFontTx/>
              <a:buNone/>
              <a:defRPr/>
            </a:pPr>
            <a:r>
              <a:rPr lang="en-US" dirty="0">
                <a:ea typeface="ＭＳ Ｐゴシック" charset="0"/>
              </a:rPr>
              <a:t>Interactive is important!</a:t>
            </a:r>
          </a:p>
          <a:p>
            <a:pPr>
              <a:buFontTx/>
              <a:buNone/>
              <a:defRPr/>
            </a:pPr>
            <a:r>
              <a:rPr lang="en-US" dirty="0">
                <a:ea typeface="ＭＳ Ｐゴシック" charset="0"/>
              </a:rPr>
              <a:t>	Ask Questions!</a:t>
            </a:r>
          </a:p>
          <a:p>
            <a:pPr>
              <a:defRPr/>
            </a:pPr>
            <a:endParaRPr lang="en-US" dirty="0">
              <a:ea typeface="ＭＳ Ｐゴシック" charset="0"/>
            </a:endParaRPr>
          </a:p>
        </p:txBody>
      </p:sp>
      <p:sp>
        <p:nvSpPr>
          <p:cNvPr id="9220" name="Text Box 4"/>
          <p:cNvSpPr txBox="1">
            <a:spLocks noChangeArrowheads="1"/>
          </p:cNvSpPr>
          <p:nvPr/>
        </p:nvSpPr>
        <p:spPr bwMode="auto">
          <a:xfrm>
            <a:off x="2154238" y="5105401"/>
            <a:ext cx="7904162" cy="92392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dirty="0">
                <a:latin typeface="Gill Sans" charset="0"/>
                <a:ea typeface="Gill Sans" charset="0"/>
                <a:cs typeface="Gill Sans" charset="0"/>
              </a:rPr>
              <a:t>Slides courtesy of David Culler, Anthony D. Joseph, John </a:t>
            </a:r>
            <a:r>
              <a:rPr lang="en-US" altLang="en-US" sz="1800" b="0" dirty="0" err="1">
                <a:latin typeface="Gill Sans" charset="0"/>
                <a:ea typeface="Gill Sans" charset="0"/>
                <a:cs typeface="Gill Sans" charset="0"/>
              </a:rPr>
              <a:t>Kubiatowicz</a:t>
            </a:r>
            <a:r>
              <a:rPr lang="en-US" altLang="en-US" sz="1800" b="0" dirty="0">
                <a:latin typeface="Gill Sans" charset="0"/>
                <a:ea typeface="Gill Sans" charset="0"/>
                <a:cs typeface="Gill Sans" charset="0"/>
              </a:rPr>
              <a:t>, AJ Shankar, George </a:t>
            </a:r>
            <a:r>
              <a:rPr lang="en-US" altLang="en-US" sz="1800" b="0" dirty="0" err="1">
                <a:latin typeface="Gill Sans" charset="0"/>
                <a:ea typeface="Gill Sans" charset="0"/>
                <a:cs typeface="Gill Sans" charset="0"/>
              </a:rPr>
              <a:t>Necula</a:t>
            </a:r>
            <a:r>
              <a:rPr lang="en-US" altLang="en-US" sz="1800" b="0" dirty="0">
                <a:latin typeface="Gill Sans" charset="0"/>
                <a:ea typeface="Gill Sans" charset="0"/>
                <a:cs typeface="Gill Sans" charset="0"/>
              </a:rPr>
              <a:t>, Alex Aiken, Eric Brewer, </a:t>
            </a:r>
            <a:r>
              <a:rPr lang="en-US" altLang="en-US" sz="1800" b="0" dirty="0" err="1">
                <a:latin typeface="Gill Sans" charset="0"/>
                <a:ea typeface="Gill Sans" charset="0"/>
                <a:cs typeface="Gill Sans" charset="0"/>
              </a:rPr>
              <a:t>Ras</a:t>
            </a:r>
            <a:r>
              <a:rPr lang="en-US" altLang="en-US" sz="1800" b="0" dirty="0">
                <a:latin typeface="Gill Sans" charset="0"/>
                <a:ea typeface="Gill Sans" charset="0"/>
                <a:cs typeface="Gill Sans" charset="0"/>
              </a:rPr>
              <a:t> </a:t>
            </a:r>
            <a:r>
              <a:rPr lang="en-US" altLang="en-US" sz="1800" b="0" dirty="0" err="1">
                <a:latin typeface="Gill Sans" charset="0"/>
                <a:ea typeface="Gill Sans" charset="0"/>
                <a:cs typeface="Gill Sans" charset="0"/>
              </a:rPr>
              <a:t>Bodik</a:t>
            </a:r>
            <a:r>
              <a:rPr lang="en-US" altLang="en-US" sz="1800" b="0" dirty="0">
                <a:latin typeface="Gill Sans" charset="0"/>
                <a:ea typeface="Gill Sans" charset="0"/>
                <a:cs typeface="Gill Sans" charset="0"/>
              </a:rPr>
              <a:t>, Ion </a:t>
            </a:r>
            <a:r>
              <a:rPr lang="en-US" altLang="en-US" sz="1800" b="0" dirty="0" err="1">
                <a:latin typeface="Gill Sans" charset="0"/>
                <a:ea typeface="Gill Sans" charset="0"/>
                <a:cs typeface="Gill Sans" charset="0"/>
              </a:rPr>
              <a:t>Stoica</a:t>
            </a:r>
            <a:r>
              <a:rPr lang="en-US" altLang="en-US" sz="1800" b="0" dirty="0">
                <a:latin typeface="Gill Sans" charset="0"/>
                <a:ea typeface="Gill Sans" charset="0"/>
                <a:cs typeface="Gill Sans" charset="0"/>
              </a:rPr>
              <a:t>, Doug </a:t>
            </a:r>
            <a:r>
              <a:rPr lang="en-US" altLang="en-US" sz="1800" b="0" dirty="0" err="1">
                <a:latin typeface="Gill Sans" charset="0"/>
                <a:ea typeface="Gill Sans" charset="0"/>
                <a:cs typeface="Gill Sans" charset="0"/>
              </a:rPr>
              <a:t>Tygar</a:t>
            </a:r>
            <a:r>
              <a:rPr lang="en-US" altLang="en-US" sz="1800" b="0" dirty="0">
                <a:latin typeface="Gill Sans" charset="0"/>
                <a:ea typeface="Gill Sans" charset="0"/>
                <a:cs typeface="Gill Sans" charset="0"/>
              </a:rPr>
              <a:t>, and David Wagner.</a:t>
            </a:r>
          </a:p>
        </p:txBody>
      </p:sp>
      <p:pic>
        <p:nvPicPr>
          <p:cNvPr id="5" name="Picture 4">
            <a:extLst>
              <a:ext uri="{FF2B5EF4-FFF2-40B4-BE49-F238E27FC236}">
                <a16:creationId xmlns:a16="http://schemas.microsoft.com/office/drawing/2014/main" id="{39A04336-B193-493B-B5E8-C870DD3ADAFD}"/>
              </a:ext>
            </a:extLst>
          </p:cNvPr>
          <p:cNvPicPr>
            <a:picLocks noChangeAspect="1"/>
          </p:cNvPicPr>
          <p:nvPr/>
        </p:nvPicPr>
        <p:blipFill>
          <a:blip r:embed="rId4"/>
          <a:stretch>
            <a:fillRect/>
          </a:stretch>
        </p:blipFill>
        <p:spPr>
          <a:xfrm>
            <a:off x="7924800" y="904874"/>
            <a:ext cx="2527819" cy="2336800"/>
          </a:xfrm>
          <a:prstGeom prst="rect">
            <a:avLst/>
          </a:prstGeom>
        </p:spPr>
      </p:pic>
    </p:spTree>
    <p:custDataLst>
      <p:tags r:id="rId1"/>
    </p:custDataLst>
    <p:extLst>
      <p:ext uri="{BB962C8B-B14F-4D97-AF65-F5344CB8AC3E}">
        <p14:creationId xmlns:p14="http://schemas.microsoft.com/office/powerpoint/2010/main" val="662035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28B7DC6-C90F-4763-AA08-2CAC00AED63F}"/>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61" name="Rectangle 60">
            <a:extLst>
              <a:ext uri="{FF2B5EF4-FFF2-40B4-BE49-F238E27FC236}">
                <a16:creationId xmlns:a16="http://schemas.microsoft.com/office/drawing/2014/main" id="{B9458287-0189-4911-ADC7-D7257087F921}"/>
              </a:ext>
            </a:extLst>
          </p:cNvPr>
          <p:cNvSpPr/>
          <p:nvPr/>
        </p:nvSpPr>
        <p:spPr>
          <a:xfrm>
            <a:off x="0" y="1860550"/>
            <a:ext cx="12192000" cy="46164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Background Management</a:t>
            </a:r>
          </a:p>
        </p:txBody>
      </p:sp>
      <p:sp>
        <p:nvSpPr>
          <p:cNvPr id="6" name="Rectangle 5">
            <a:extLst>
              <a:ext uri="{FF2B5EF4-FFF2-40B4-BE49-F238E27FC236}">
                <a16:creationId xmlns:a16="http://schemas.microsoft.com/office/drawing/2014/main" id="{73193DD4-304A-4B76-81C9-FBF787FE779B}"/>
              </a:ext>
            </a:extLst>
          </p:cNvPr>
          <p:cNvSpPr/>
          <p:nvPr/>
        </p:nvSpPr>
        <p:spPr bwMode="auto">
          <a:xfrm>
            <a:off x="654049" y="4470400"/>
            <a:ext cx="11458437"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pic>
        <p:nvPicPr>
          <p:cNvPr id="29" name="Picture 28">
            <a:extLst>
              <a:ext uri="{FF2B5EF4-FFF2-40B4-BE49-F238E27FC236}">
                <a16:creationId xmlns:a16="http://schemas.microsoft.com/office/drawing/2014/main" id="{239646AE-0FBB-41A0-BB69-3C54B9834A2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883123" y="4996701"/>
            <a:ext cx="759904" cy="537908"/>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2" name="TextBox 31">
            <a:extLst>
              <a:ext uri="{FF2B5EF4-FFF2-40B4-BE49-F238E27FC236}">
                <a16:creationId xmlns:a16="http://schemas.microsoft.com/office/drawing/2014/main" id="{B1E08F74-D518-422B-926E-1DC4B2DBA85E}"/>
              </a:ext>
            </a:extLst>
          </p:cNvPr>
          <p:cNvSpPr txBox="1"/>
          <p:nvPr/>
        </p:nvSpPr>
        <p:spPr>
          <a:xfrm>
            <a:off x="9781559" y="4524416"/>
            <a:ext cx="1027845" cy="338554"/>
          </a:xfrm>
          <a:prstGeom prst="rect">
            <a:avLst/>
          </a:prstGeom>
          <a:noFill/>
        </p:spPr>
        <p:txBody>
          <a:bodyPr wrap="none" rtlCol="0">
            <a:spAutoFit/>
          </a:bodyPr>
          <a:lstStyle/>
          <a:p>
            <a:pPr algn="ctr"/>
            <a:r>
              <a:rPr lang="en-US" sz="1600" dirty="0">
                <a:latin typeface="Gill Sans Light"/>
              </a:rPr>
              <a:t>Displays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3152D4-216C-49CA-89B6-BF4FD78B32A1}"/>
              </a:ext>
            </a:extLst>
          </p:cNvPr>
          <p:cNvCxnSpPr>
            <a:cxnSpLocks/>
          </p:cNvCxnSpPr>
          <p:nvPr/>
        </p:nvCxnSpPr>
        <p:spPr>
          <a:xfrm flipV="1">
            <a:off x="10241074" y="5568661"/>
            <a:ext cx="0" cy="336839"/>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666023" cy="6215"/>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10103676"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8" y="2710529"/>
            <a:ext cx="9436099"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Execution environment with restricted rights provided by OS</a:t>
            </a:r>
          </a:p>
          <a:p>
            <a:pPr algn="ctr"/>
            <a:endParaRPr lang="en-US" sz="1200" dirty="0">
              <a:solidFill>
                <a:schemeClr val="tx1"/>
              </a:solidFill>
              <a:latin typeface="Gill Sans Light"/>
            </a:endParaRP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5533299"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a:t>
            </a:r>
          </a:p>
        </p:txBody>
      </p:sp>
      <p:sp>
        <p:nvSpPr>
          <p:cNvPr id="83" name="Rectangle 82">
            <a:extLst>
              <a:ext uri="{FF2B5EF4-FFF2-40B4-BE49-F238E27FC236}">
                <a16:creationId xmlns:a16="http://schemas.microsoft.com/office/drawing/2014/main" id="{DCEED07B-2876-4266-8889-B6933456A2AD}"/>
              </a:ext>
            </a:extLst>
          </p:cNvPr>
          <p:cNvSpPr/>
          <p:nvPr/>
        </p:nvSpPr>
        <p:spPr>
          <a:xfrm>
            <a:off x="5780949"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86" name="Straight Arrow Connector 85">
            <a:extLst>
              <a:ext uri="{FF2B5EF4-FFF2-40B4-BE49-F238E27FC236}">
                <a16:creationId xmlns:a16="http://schemas.microsoft.com/office/drawing/2014/main" id="{473344DE-150C-48E1-8B18-C5C21A140188}"/>
              </a:ext>
            </a:extLst>
          </p:cNvPr>
          <p:cNvCxnSpPr>
            <a:cxnSpLocks/>
            <a:endCxn id="72" idx="2"/>
          </p:cNvCxnSpPr>
          <p:nvPr/>
        </p:nvCxnSpPr>
        <p:spPr>
          <a:xfrm flipV="1">
            <a:off x="3527724" y="372629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3737F0-3CFC-4168-9F6E-83512438F226}"/>
              </a:ext>
            </a:extLst>
          </p:cNvPr>
          <p:cNvCxnSpPr>
            <a:cxnSpLocks/>
            <a:endCxn id="74" idx="2"/>
          </p:cNvCxnSpPr>
          <p:nvPr/>
        </p:nvCxnSpPr>
        <p:spPr>
          <a:xfrm flipV="1">
            <a:off x="5660486" y="372900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AC55CD2-CE5F-4C43-BA56-7E0797FC6363}"/>
              </a:ext>
            </a:extLst>
          </p:cNvPr>
          <p:cNvCxnSpPr>
            <a:cxnSpLocks/>
            <a:endCxn id="75" idx="2"/>
          </p:cNvCxnSpPr>
          <p:nvPr/>
        </p:nvCxnSpPr>
        <p:spPr>
          <a:xfrm flipV="1">
            <a:off x="747297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D2027F6-02F0-4F88-AFB8-0786442C29E4}"/>
              </a:ext>
            </a:extLst>
          </p:cNvPr>
          <p:cNvCxnSpPr>
            <a:cxnSpLocks/>
            <a:endCxn id="76" idx="2"/>
          </p:cNvCxnSpPr>
          <p:nvPr/>
        </p:nvCxnSpPr>
        <p:spPr>
          <a:xfrm flipV="1">
            <a:off x="881402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E97C817-F8C7-40F3-ACDD-3D43C22ADBA0}"/>
              </a:ext>
            </a:extLst>
          </p:cNvPr>
          <p:cNvCxnSpPr>
            <a:cxnSpLocks/>
            <a:endCxn id="77" idx="2"/>
          </p:cNvCxnSpPr>
          <p:nvPr/>
        </p:nvCxnSpPr>
        <p:spPr>
          <a:xfrm flipV="1">
            <a:off x="10268534" y="372185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4897103-5196-4D83-8C50-ED908C0B63F9}"/>
              </a:ext>
            </a:extLst>
          </p:cNvPr>
          <p:cNvSpPr txBox="1"/>
          <p:nvPr/>
        </p:nvSpPr>
        <p:spPr>
          <a:xfrm>
            <a:off x="2724436" y="3326180"/>
            <a:ext cx="160657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4695968" y="3328890"/>
            <a:ext cx="192903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6989960" y="3328122"/>
            <a:ext cx="96603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8320954" y="3328122"/>
            <a:ext cx="986150"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Sockets</a:t>
            </a:r>
          </a:p>
        </p:txBody>
      </p:sp>
      <p:sp>
        <p:nvSpPr>
          <p:cNvPr id="77" name="TextBox 76">
            <a:extLst>
              <a:ext uri="{FF2B5EF4-FFF2-40B4-BE49-F238E27FC236}">
                <a16:creationId xmlns:a16="http://schemas.microsoft.com/office/drawing/2014/main" id="{F3F55CC6-C2AF-49B7-897C-3319F86A34A9}"/>
              </a:ext>
            </a:extLst>
          </p:cNvPr>
          <p:cNvSpPr txBox="1"/>
          <p:nvPr/>
        </p:nvSpPr>
        <p:spPr>
          <a:xfrm>
            <a:off x="9672060" y="3321742"/>
            <a:ext cx="120339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Windows</a:t>
            </a:r>
          </a:p>
        </p:txBody>
      </p:sp>
      <p:pic>
        <p:nvPicPr>
          <p:cNvPr id="14" name="Picture 13" descr="A picture containing battery&#10;&#10;Description automatically generated">
            <a:extLst>
              <a:ext uri="{FF2B5EF4-FFF2-40B4-BE49-F238E27FC236}">
                <a16:creationId xmlns:a16="http://schemas.microsoft.com/office/drawing/2014/main" id="{41F1D657-BB6E-4341-8DB7-3A097BE48644}"/>
              </a:ext>
            </a:extLst>
          </p:cNvPr>
          <p:cNvPicPr>
            <a:picLocks noChangeAspect="1"/>
          </p:cNvPicPr>
          <p:nvPr/>
        </p:nvPicPr>
        <p:blipFill>
          <a:blip r:embed="rId4" cstate="email">
            <a:clrChange>
              <a:clrFrom>
                <a:srgbClr val="F6F8F7"/>
              </a:clrFrom>
              <a:clrTo>
                <a:srgbClr val="F6F8F7">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948105" y="4977301"/>
            <a:ext cx="1164381" cy="635612"/>
          </a:xfrm>
          <a:prstGeom prst="rect">
            <a:avLst/>
          </a:prstGeom>
        </p:spPr>
      </p:pic>
      <p:cxnSp>
        <p:nvCxnSpPr>
          <p:cNvPr id="54" name="Straight Arrow Connector 53">
            <a:extLst>
              <a:ext uri="{FF2B5EF4-FFF2-40B4-BE49-F238E27FC236}">
                <a16:creationId xmlns:a16="http://schemas.microsoft.com/office/drawing/2014/main" id="{727B40DB-3B44-485C-88B9-A60863527017}"/>
              </a:ext>
            </a:extLst>
          </p:cNvPr>
          <p:cNvCxnSpPr>
            <a:cxnSpLocks/>
          </p:cNvCxnSpPr>
          <p:nvPr/>
        </p:nvCxnSpPr>
        <p:spPr>
          <a:xfrm flipV="1">
            <a:off x="11513283" y="5568661"/>
            <a:ext cx="0" cy="336839"/>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51246D6-E6DA-45C9-A8A6-C4F552FA9610}"/>
              </a:ext>
            </a:extLst>
          </p:cNvPr>
          <p:cNvSpPr txBox="1"/>
          <p:nvPr/>
        </p:nvSpPr>
        <p:spPr>
          <a:xfrm>
            <a:off x="11052698" y="4530603"/>
            <a:ext cx="891591" cy="338554"/>
          </a:xfrm>
          <a:prstGeom prst="rect">
            <a:avLst/>
          </a:prstGeom>
          <a:noFill/>
        </p:spPr>
        <p:txBody>
          <a:bodyPr wrap="none" rtlCol="0">
            <a:spAutoFit/>
          </a:bodyPr>
          <a:lstStyle/>
          <a:p>
            <a:pPr algn="ctr"/>
            <a:r>
              <a:rPr lang="en-US" sz="1600" dirty="0">
                <a:latin typeface="Gill Sans Light"/>
              </a:rPr>
              <a:t>Battery</a:t>
            </a:r>
          </a:p>
        </p:txBody>
      </p:sp>
      <p:sp>
        <p:nvSpPr>
          <p:cNvPr id="24" name="Rectangle: Rounded Corners 23">
            <a:extLst>
              <a:ext uri="{FF2B5EF4-FFF2-40B4-BE49-F238E27FC236}">
                <a16:creationId xmlns:a16="http://schemas.microsoft.com/office/drawing/2014/main" id="{A55C64A1-963F-4155-AF07-ED9130DC0345}"/>
              </a:ext>
            </a:extLst>
          </p:cNvPr>
          <p:cNvSpPr/>
          <p:nvPr/>
        </p:nvSpPr>
        <p:spPr>
          <a:xfrm>
            <a:off x="10895926" y="3902369"/>
            <a:ext cx="1097206" cy="537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Light"/>
              </a:rPr>
              <a:t>Power Manager</a:t>
            </a:r>
          </a:p>
        </p:txBody>
      </p:sp>
      <p:sp>
        <p:nvSpPr>
          <p:cNvPr id="57" name="Rectangle: Rounded Corners 56">
            <a:extLst>
              <a:ext uri="{FF2B5EF4-FFF2-40B4-BE49-F238E27FC236}">
                <a16:creationId xmlns:a16="http://schemas.microsoft.com/office/drawing/2014/main" id="{E0048F16-B2FA-4714-B043-98683F32D537}"/>
              </a:ext>
            </a:extLst>
          </p:cNvPr>
          <p:cNvSpPr/>
          <p:nvPr/>
        </p:nvSpPr>
        <p:spPr>
          <a:xfrm>
            <a:off x="8525463" y="3942059"/>
            <a:ext cx="1097206" cy="537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Light"/>
              </a:rPr>
              <a:t>Network Manager</a:t>
            </a:r>
          </a:p>
        </p:txBody>
      </p:sp>
    </p:spTree>
    <p:extLst>
      <p:ext uri="{BB962C8B-B14F-4D97-AF65-F5344CB8AC3E}">
        <p14:creationId xmlns:p14="http://schemas.microsoft.com/office/powerpoint/2010/main" val="276665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take CS112?</a:t>
            </a:r>
          </a:p>
        </p:txBody>
      </p:sp>
      <p:sp>
        <p:nvSpPr>
          <p:cNvPr id="3" name="Content Placeholder 2"/>
          <p:cNvSpPr>
            <a:spLocks noGrp="1"/>
          </p:cNvSpPr>
          <p:nvPr>
            <p:ph idx="1"/>
          </p:nvPr>
        </p:nvSpPr>
        <p:spPr/>
        <p:txBody>
          <a:bodyPr/>
          <a:lstStyle/>
          <a:p>
            <a:r>
              <a:rPr lang="en-US" dirty="0"/>
              <a:t>Some of you will actually design and build operating systems or components of them.</a:t>
            </a:r>
          </a:p>
          <a:p>
            <a:pPr lvl="1"/>
            <a:r>
              <a:rPr lang="en-US" dirty="0"/>
              <a:t>Perhaps more now than ever</a:t>
            </a:r>
          </a:p>
          <a:p>
            <a:r>
              <a:rPr lang="en-US" dirty="0"/>
              <a:t>Many of you will create systems that utilize the core concepts in operating systems.</a:t>
            </a:r>
          </a:p>
          <a:p>
            <a:pPr lvl="1"/>
            <a:r>
              <a:rPr lang="en-US" dirty="0"/>
              <a:t>Whether you build software or hardware</a:t>
            </a:r>
          </a:p>
          <a:p>
            <a:pPr lvl="1"/>
            <a:r>
              <a:rPr lang="en-US" dirty="0"/>
              <a:t>The concepts and design patterns appear at many levels</a:t>
            </a:r>
          </a:p>
          <a:p>
            <a:r>
              <a:rPr lang="en-US" dirty="0"/>
              <a:t>All of you will build applications, etc. that utilize operating systems</a:t>
            </a:r>
          </a:p>
          <a:p>
            <a:pPr lvl="1"/>
            <a:r>
              <a:rPr lang="en-US" dirty="0"/>
              <a:t>The better you understand their design and implementation, the better use you’ll make of them.</a:t>
            </a:r>
          </a:p>
        </p:txBody>
      </p:sp>
    </p:spTree>
    <p:extLst>
      <p:ext uri="{BB962C8B-B14F-4D97-AF65-F5344CB8AC3E}">
        <p14:creationId xmlns:p14="http://schemas.microsoft.com/office/powerpoint/2010/main" val="2038814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895600" y="2133600"/>
            <a:ext cx="6400800" cy="2286000"/>
          </a:xfrm>
        </p:spPr>
        <p:txBody>
          <a:bodyPr/>
          <a:lstStyle/>
          <a:p>
            <a:pPr>
              <a:defRPr/>
            </a:pPr>
            <a:r>
              <a:rPr lang="en-US" altLang="en-US" dirty="0">
                <a:latin typeface="Gill Sans Light" charset="0"/>
                <a:cs typeface="Gill Sans Light" charset="0"/>
              </a:rPr>
              <a:t>What makes Operating Systems Exciting and Challenging?</a:t>
            </a:r>
          </a:p>
        </p:txBody>
      </p:sp>
    </p:spTree>
    <p:extLst>
      <p:ext uri="{BB962C8B-B14F-4D97-AF65-F5344CB8AC3E}">
        <p14:creationId xmlns:p14="http://schemas.microsoft.com/office/powerpoint/2010/main" val="7807029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a:xfrm>
            <a:off x="1981200" y="76200"/>
            <a:ext cx="7162800" cy="533400"/>
          </a:xfrm>
        </p:spPr>
        <p:txBody>
          <a:bodyPr/>
          <a:lstStyle/>
          <a:p>
            <a:pPr>
              <a:defRPr/>
            </a:pPr>
            <a:r>
              <a:rPr lang="en-US" sz="2400" dirty="0">
                <a:latin typeface="Gill Sans Light" charset="0"/>
                <a:ea typeface="ＭＳ Ｐゴシック" charset="0"/>
                <a:cs typeface="Gill Sans Light" charset="0"/>
              </a:rPr>
              <a:t>Societal Scale Information Systems</a:t>
            </a:r>
            <a:br>
              <a:rPr lang="en-US" sz="2400" dirty="0">
                <a:latin typeface="Gill Sans Light" charset="0"/>
                <a:ea typeface="ＭＳ Ｐゴシック" charset="0"/>
                <a:cs typeface="Gill Sans Light" charset="0"/>
              </a:rPr>
            </a:br>
            <a:r>
              <a:rPr lang="en-US" sz="2400" dirty="0">
                <a:latin typeface="Gill Sans Light" charset="0"/>
                <a:ea typeface="ＭＳ Ｐゴシック" charset="0"/>
                <a:cs typeface="Gill Sans Light" charset="0"/>
              </a:rPr>
              <a:t>(Or the “Internet of Things”?)</a:t>
            </a:r>
          </a:p>
        </p:txBody>
      </p:sp>
      <p:sp>
        <p:nvSpPr>
          <p:cNvPr id="40962" name="Text Box 10"/>
          <p:cNvSpPr txBox="1">
            <a:spLocks noChangeArrowheads="1"/>
          </p:cNvSpPr>
          <p:nvPr/>
        </p:nvSpPr>
        <p:spPr bwMode="auto">
          <a:xfrm>
            <a:off x="8458201" y="2667000"/>
            <a:ext cx="231185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a:cs typeface="Gill Sans Light"/>
              </a:rPr>
              <a:t>Scalable, Reliable,</a:t>
            </a:r>
          </a:p>
          <a:p>
            <a:r>
              <a:rPr lang="en-US" sz="2000" b="0">
                <a:latin typeface="Gill Sans Light"/>
                <a:cs typeface="Gill Sans Light"/>
              </a:rPr>
              <a:t>Secure Services</a:t>
            </a:r>
          </a:p>
        </p:txBody>
      </p:sp>
      <p:sp>
        <p:nvSpPr>
          <p:cNvPr id="40963" name="Text Box 13"/>
          <p:cNvSpPr txBox="1">
            <a:spLocks noChangeArrowheads="1"/>
          </p:cNvSpPr>
          <p:nvPr/>
        </p:nvSpPr>
        <p:spPr bwMode="auto">
          <a:xfrm>
            <a:off x="1437547" y="5921375"/>
            <a:ext cx="159530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b="0">
                <a:latin typeface="Gill Sans" charset="0"/>
                <a:cs typeface="Gill Sans" charset="0"/>
              </a:rPr>
              <a:t>MEMS for </a:t>
            </a:r>
          </a:p>
          <a:p>
            <a:pPr algn="ctr"/>
            <a:r>
              <a:rPr lang="en-US" sz="2000" b="0">
                <a:latin typeface="Gill Sans" charset="0"/>
                <a:cs typeface="Gill Sans" charset="0"/>
              </a:rPr>
              <a:t>Sensor Nets</a:t>
            </a:r>
          </a:p>
        </p:txBody>
      </p:sp>
      <p:sp>
        <p:nvSpPr>
          <p:cNvPr id="40964" name="Text Box 14"/>
          <p:cNvSpPr txBox="1">
            <a:spLocks noChangeArrowheads="1"/>
          </p:cNvSpPr>
          <p:nvPr/>
        </p:nvSpPr>
        <p:spPr bwMode="auto">
          <a:xfrm>
            <a:off x="2209800" y="2727325"/>
            <a:ext cx="1582484"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charset="0"/>
                <a:cs typeface="Gill Sans" charset="0"/>
              </a:rPr>
              <a:t>Internet</a:t>
            </a:r>
            <a:br>
              <a:rPr lang="en-US" sz="2000" b="0">
                <a:latin typeface="Gill Sans" charset="0"/>
                <a:cs typeface="Gill Sans" charset="0"/>
              </a:rPr>
            </a:br>
            <a:r>
              <a:rPr lang="en-US" sz="2000" b="0">
                <a:latin typeface="Gill Sans" charset="0"/>
                <a:cs typeface="Gill Sans" charset="0"/>
              </a:rPr>
              <a:t>Connectivity</a:t>
            </a:r>
          </a:p>
        </p:txBody>
      </p:sp>
      <p:sp>
        <p:nvSpPr>
          <p:cNvPr id="40965" name="Text Box 480"/>
          <p:cNvSpPr txBox="1">
            <a:spLocks noChangeArrowheads="1"/>
          </p:cNvSpPr>
          <p:nvPr/>
        </p:nvSpPr>
        <p:spPr bwMode="auto">
          <a:xfrm>
            <a:off x="8001000" y="3657601"/>
            <a:ext cx="2664512"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a:cs typeface="Gill Sans Light"/>
              </a:rPr>
              <a:t>Databases</a:t>
            </a:r>
          </a:p>
          <a:p>
            <a:r>
              <a:rPr lang="en-US" sz="2000" b="0">
                <a:latin typeface="Gill Sans Light"/>
                <a:cs typeface="Gill Sans Light"/>
              </a:rPr>
              <a:t>Information Collection</a:t>
            </a:r>
          </a:p>
          <a:p>
            <a:r>
              <a:rPr lang="en-US" sz="2000" b="0">
                <a:latin typeface="Gill Sans Light"/>
                <a:cs typeface="Gill Sans Light"/>
              </a:rPr>
              <a:t>Remote Storage</a:t>
            </a:r>
          </a:p>
          <a:p>
            <a:r>
              <a:rPr lang="en-US" sz="2000" b="0">
                <a:latin typeface="Gill Sans Light"/>
                <a:cs typeface="Gill Sans Light"/>
              </a:rPr>
              <a:t>Online Games</a:t>
            </a:r>
          </a:p>
          <a:p>
            <a:r>
              <a:rPr lang="en-US" sz="2000" b="0">
                <a:latin typeface="Gill Sans Light"/>
                <a:cs typeface="Gill Sans Light"/>
              </a:rPr>
              <a:t>Commerce</a:t>
            </a:r>
          </a:p>
          <a:p>
            <a:r>
              <a:rPr lang="en-US" sz="2000" b="0">
                <a:latin typeface="Gill Sans Light"/>
                <a:cs typeface="Gill Sans Light"/>
              </a:rPr>
              <a:t>	…</a:t>
            </a:r>
          </a:p>
          <a:p>
            <a:endParaRPr lang="en-US" sz="2000" b="0">
              <a:latin typeface="Gill Sans Light"/>
              <a:cs typeface="Gill Sans Light"/>
            </a:endParaRPr>
          </a:p>
        </p:txBody>
      </p:sp>
      <p:sp>
        <p:nvSpPr>
          <p:cNvPr id="30727" name="Rectangle 481"/>
          <p:cNvSpPr>
            <a:spLocks noGrp="1" noChangeArrowheads="1"/>
          </p:cNvSpPr>
          <p:nvPr>
            <p:ph type="body" idx="1"/>
          </p:nvPr>
        </p:nvSpPr>
        <p:spPr>
          <a:xfrm>
            <a:off x="173961" y="842770"/>
            <a:ext cx="5718181" cy="1060450"/>
          </a:xfrm>
        </p:spPr>
        <p:txBody>
          <a:bodyPr/>
          <a:lstStyle/>
          <a:p>
            <a:pPr>
              <a:lnSpc>
                <a:spcPct val="80000"/>
              </a:lnSpc>
              <a:spcBef>
                <a:spcPct val="20000"/>
              </a:spcBef>
              <a:defRPr/>
            </a:pPr>
            <a:r>
              <a:rPr lang="en-US" altLang="en-US" dirty="0">
                <a:ea typeface="ＭＳ Ｐゴシック" charset="-128"/>
              </a:rPr>
              <a:t>The world is a large distributed system</a:t>
            </a:r>
          </a:p>
          <a:p>
            <a:pPr lvl="1">
              <a:lnSpc>
                <a:spcPct val="80000"/>
              </a:lnSpc>
              <a:spcBef>
                <a:spcPct val="20000"/>
              </a:spcBef>
              <a:defRPr/>
            </a:pPr>
            <a:r>
              <a:rPr lang="en-US" altLang="en-US" dirty="0">
                <a:ea typeface="ＭＳ Ｐゴシック" charset="-128"/>
              </a:rPr>
              <a:t>Microprocessors in everything</a:t>
            </a:r>
          </a:p>
          <a:p>
            <a:pPr lvl="1">
              <a:lnSpc>
                <a:spcPct val="80000"/>
              </a:lnSpc>
              <a:spcBef>
                <a:spcPct val="20000"/>
              </a:spcBef>
              <a:defRPr/>
            </a:pPr>
            <a:r>
              <a:rPr lang="en-US" altLang="en-US" dirty="0">
                <a:ea typeface="ＭＳ Ｐゴシック" charset="-128"/>
              </a:rPr>
              <a:t>Vast infrastructure behind them</a:t>
            </a:r>
          </a:p>
        </p:txBody>
      </p:sp>
      <p:sp>
        <p:nvSpPr>
          <p:cNvPr id="40967" name="Line 4"/>
          <p:cNvSpPr>
            <a:spLocks noChangeShapeType="1"/>
          </p:cNvSpPr>
          <p:nvPr/>
        </p:nvSpPr>
        <p:spPr bwMode="auto">
          <a:xfrm flipV="1">
            <a:off x="2514600" y="609600"/>
            <a:ext cx="8153400" cy="5410200"/>
          </a:xfrm>
          <a:prstGeom prst="line">
            <a:avLst/>
          </a:prstGeom>
          <a:noFill/>
          <a:ln w="76200">
            <a:solidFill>
              <a:srgbClr val="33CC33"/>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4096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4470400"/>
            <a:ext cx="106680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9" name="Picture 1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7401" y="1676400"/>
            <a:ext cx="1897063" cy="142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0"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90800" y="3733801"/>
            <a:ext cx="121920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1" name="Picture 8" descr="bug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28801" y="5159375"/>
            <a:ext cx="860425"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2"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24000" y="4244976"/>
            <a:ext cx="1524000" cy="892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3" name="Picture 2"/>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817938" y="3124200"/>
            <a:ext cx="876300"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4" name="Picture 4"/>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724401" y="2489200"/>
            <a:ext cx="1298575"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5" name="Picture 6"/>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096000" y="5029201"/>
            <a:ext cx="838200" cy="101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6" name="Picture 10"/>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553200" y="3200400"/>
            <a:ext cx="1538288"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77" name="Picture 6"/>
          <p:cNvPicPr>
            <a:picLocks noChangeAspect="1" noChangeArrowheads="1"/>
          </p:cNvPicPr>
          <p:nvPr/>
        </p:nvPicPr>
        <p:blipFill>
          <a:blip r:embed="rId12" cstate="email">
            <a:extLst>
              <a:ext uri="{28A0092B-C50C-407E-A947-70E740481C1C}">
                <a14:useLocalDpi xmlns:a14="http://schemas.microsoft.com/office/drawing/2010/main" val="0"/>
              </a:ext>
            </a:extLst>
          </a:blip>
          <a:srcRect l="38983" t="30769" r="3391" b="12088"/>
          <a:stretch>
            <a:fillRect/>
          </a:stretch>
        </p:blipFill>
        <p:spPr bwMode="auto">
          <a:xfrm>
            <a:off x="2895600" y="4930775"/>
            <a:ext cx="2057400"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0978" name="Picture 47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7376" y="3762376"/>
            <a:ext cx="1419225" cy="141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nvGrpSpPr>
          <p:cNvPr id="40979" name="Group 15"/>
          <p:cNvGrpSpPr>
            <a:grpSpLocks/>
          </p:cNvGrpSpPr>
          <p:nvPr/>
        </p:nvGrpSpPr>
        <p:grpSpPr bwMode="auto">
          <a:xfrm>
            <a:off x="7653338" y="114301"/>
            <a:ext cx="4176712" cy="2474913"/>
            <a:chOff x="3676" y="336"/>
            <a:chExt cx="2631" cy="1559"/>
          </a:xfrm>
        </p:grpSpPr>
        <p:graphicFrame>
          <p:nvGraphicFramePr>
            <p:cNvPr id="41442" name="Object 4"/>
            <p:cNvGraphicFramePr>
              <a:graphicFrameLocks noChangeAspect="1"/>
            </p:cNvGraphicFramePr>
            <p:nvPr>
              <p:extLst>
                <p:ext uri="{D42A27DB-BD31-4B8C-83A1-F6EECF244321}">
                  <p14:modId xmlns:p14="http://schemas.microsoft.com/office/powerpoint/2010/main" val="3695304313"/>
                </p:ext>
              </p:extLst>
            </p:nvPr>
          </p:nvGraphicFramePr>
          <p:xfrm>
            <a:off x="5335" y="336"/>
            <a:ext cx="972" cy="1033"/>
          </p:xfrm>
          <a:graphic>
            <a:graphicData uri="http://schemas.openxmlformats.org/presentationml/2006/ole">
              <mc:AlternateContent xmlns:mc="http://schemas.openxmlformats.org/markup-compatibility/2006">
                <mc:Choice xmlns:v="urn:schemas-microsoft-com:vml" Requires="v">
                  <p:oleObj name="Image" r:id="rId14" imgW="2007766" imgH="2134839" progId="Photoshop.Image.5">
                    <p:embed/>
                  </p:oleObj>
                </mc:Choice>
                <mc:Fallback>
                  <p:oleObj name="Image" r:id="rId14" imgW="2007766" imgH="2134839" progId="Photoshop.Image.5">
                    <p:embed/>
                    <p:pic>
                      <p:nvPicPr>
                        <p:cNvPr id="41442"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5" y="336"/>
                          <a:ext cx="972" cy="1033"/>
                        </a:xfrm>
                        <a:prstGeom prst="rect">
                          <a:avLst/>
                        </a:prstGeom>
                        <a:noFill/>
                        <a:ln>
                          <a:noFill/>
                        </a:ln>
                        <a:effectLst/>
                        <a:extLst>
                          <a:ext uri="{909E8E84-426E-40dd-AFC4-6F175D3DCCD1}">
                            <a14:hiddenFill xmlns="" xmlns:a14="http://schemas.microsoft.com/office/drawing/2010/main">
                              <a:solidFill>
                                <a:schemeClr val="accent2"/>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1443" name="Group 17"/>
            <p:cNvGrpSpPr>
              <a:grpSpLocks/>
            </p:cNvGrpSpPr>
            <p:nvPr/>
          </p:nvGrpSpPr>
          <p:grpSpPr bwMode="auto">
            <a:xfrm>
              <a:off x="3676" y="1121"/>
              <a:ext cx="1898" cy="774"/>
              <a:chOff x="2796" y="854"/>
              <a:chExt cx="2748" cy="1121"/>
            </a:xfrm>
          </p:grpSpPr>
          <p:grpSp>
            <p:nvGrpSpPr>
              <p:cNvPr id="41444" name="Group 18"/>
              <p:cNvGrpSpPr>
                <a:grpSpLocks/>
              </p:cNvGrpSpPr>
              <p:nvPr/>
            </p:nvGrpSpPr>
            <p:grpSpPr bwMode="auto">
              <a:xfrm>
                <a:off x="3227" y="1844"/>
                <a:ext cx="513" cy="131"/>
                <a:chOff x="2201" y="2688"/>
                <a:chExt cx="1946" cy="577"/>
              </a:xfrm>
            </p:grpSpPr>
            <p:sp>
              <p:nvSpPr>
                <p:cNvPr id="41892"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3"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4"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5"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6"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7"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8"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9"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0"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1"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2"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3"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4"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45" name="Group 32"/>
              <p:cNvGrpSpPr>
                <a:grpSpLocks/>
              </p:cNvGrpSpPr>
              <p:nvPr/>
            </p:nvGrpSpPr>
            <p:grpSpPr bwMode="auto">
              <a:xfrm>
                <a:off x="3899" y="1843"/>
                <a:ext cx="513" cy="131"/>
                <a:chOff x="2201" y="2688"/>
                <a:chExt cx="1946" cy="577"/>
              </a:xfrm>
            </p:grpSpPr>
            <p:sp>
              <p:nvSpPr>
                <p:cNvPr id="41879"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0"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1"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2"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3"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4"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5"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6"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7"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8"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9"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0"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1"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46" name="Group 46"/>
              <p:cNvGrpSpPr>
                <a:grpSpLocks/>
              </p:cNvGrpSpPr>
              <p:nvPr/>
            </p:nvGrpSpPr>
            <p:grpSpPr bwMode="auto">
              <a:xfrm>
                <a:off x="4503" y="1773"/>
                <a:ext cx="513" cy="132"/>
                <a:chOff x="2201" y="2688"/>
                <a:chExt cx="1946" cy="577"/>
              </a:xfrm>
            </p:grpSpPr>
            <p:sp>
              <p:nvSpPr>
                <p:cNvPr id="41866"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7"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8"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9"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0"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1"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2"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3"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4"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5"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6"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7"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8"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47"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448"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449"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450"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1451" name="Group 64"/>
              <p:cNvGrpSpPr>
                <a:grpSpLocks/>
              </p:cNvGrpSpPr>
              <p:nvPr/>
            </p:nvGrpSpPr>
            <p:grpSpPr bwMode="auto">
              <a:xfrm>
                <a:off x="2796" y="1732"/>
                <a:ext cx="513" cy="132"/>
                <a:chOff x="2201" y="2688"/>
                <a:chExt cx="1946" cy="577"/>
              </a:xfrm>
            </p:grpSpPr>
            <p:sp>
              <p:nvSpPr>
                <p:cNvPr id="41853"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4"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5"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6"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7"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8"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9"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0"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1"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2"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3"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4"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5"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52"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1453" name="Group 79"/>
              <p:cNvGrpSpPr>
                <a:grpSpLocks/>
              </p:cNvGrpSpPr>
              <p:nvPr/>
            </p:nvGrpSpPr>
            <p:grpSpPr bwMode="auto">
              <a:xfrm>
                <a:off x="4878" y="1324"/>
                <a:ext cx="184" cy="73"/>
                <a:chOff x="1024" y="3264"/>
                <a:chExt cx="320" cy="296"/>
              </a:xfrm>
            </p:grpSpPr>
            <p:sp>
              <p:nvSpPr>
                <p:cNvPr id="41849"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0"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1"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2"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4" name="Group 84"/>
              <p:cNvGrpSpPr>
                <a:grpSpLocks/>
              </p:cNvGrpSpPr>
              <p:nvPr/>
            </p:nvGrpSpPr>
            <p:grpSpPr bwMode="auto">
              <a:xfrm>
                <a:off x="3658" y="909"/>
                <a:ext cx="990" cy="315"/>
                <a:chOff x="1832" y="1576"/>
                <a:chExt cx="1720" cy="1272"/>
              </a:xfrm>
            </p:grpSpPr>
            <p:grpSp>
              <p:nvGrpSpPr>
                <p:cNvPr id="41701" name="Group 85"/>
                <p:cNvGrpSpPr>
                  <a:grpSpLocks/>
                </p:cNvGrpSpPr>
                <p:nvPr/>
              </p:nvGrpSpPr>
              <p:grpSpPr bwMode="auto">
                <a:xfrm>
                  <a:off x="1832" y="1992"/>
                  <a:ext cx="888" cy="648"/>
                  <a:chOff x="1752" y="2224"/>
                  <a:chExt cx="888" cy="648"/>
                </a:xfrm>
              </p:grpSpPr>
              <p:grpSp>
                <p:nvGrpSpPr>
                  <p:cNvPr id="41813" name="Group 86"/>
                  <p:cNvGrpSpPr>
                    <a:grpSpLocks/>
                  </p:cNvGrpSpPr>
                  <p:nvPr/>
                </p:nvGrpSpPr>
                <p:grpSpPr bwMode="auto">
                  <a:xfrm>
                    <a:off x="1752" y="2224"/>
                    <a:ext cx="496" cy="528"/>
                    <a:chOff x="2016" y="2000"/>
                    <a:chExt cx="496" cy="528"/>
                  </a:xfrm>
                </p:grpSpPr>
                <p:sp>
                  <p:nvSpPr>
                    <p:cNvPr id="41841"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2"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3"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4"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5"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6"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7"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8"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4" name="Group 95"/>
                  <p:cNvGrpSpPr>
                    <a:grpSpLocks/>
                  </p:cNvGrpSpPr>
                  <p:nvPr/>
                </p:nvGrpSpPr>
                <p:grpSpPr bwMode="auto">
                  <a:xfrm>
                    <a:off x="1896" y="2256"/>
                    <a:ext cx="496" cy="528"/>
                    <a:chOff x="2016" y="2000"/>
                    <a:chExt cx="496" cy="528"/>
                  </a:xfrm>
                </p:grpSpPr>
                <p:sp>
                  <p:nvSpPr>
                    <p:cNvPr id="41833"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4"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5"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6"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7"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8"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9"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0"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5" name="Group 104"/>
                  <p:cNvGrpSpPr>
                    <a:grpSpLocks/>
                  </p:cNvGrpSpPr>
                  <p:nvPr/>
                </p:nvGrpSpPr>
                <p:grpSpPr bwMode="auto">
                  <a:xfrm>
                    <a:off x="2000" y="2312"/>
                    <a:ext cx="496" cy="528"/>
                    <a:chOff x="2016" y="2000"/>
                    <a:chExt cx="496" cy="528"/>
                  </a:xfrm>
                </p:grpSpPr>
                <p:sp>
                  <p:nvSpPr>
                    <p:cNvPr id="41825"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6"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7"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8"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9"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0"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1"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2"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6" name="Group 113"/>
                  <p:cNvGrpSpPr>
                    <a:grpSpLocks/>
                  </p:cNvGrpSpPr>
                  <p:nvPr/>
                </p:nvGrpSpPr>
                <p:grpSpPr bwMode="auto">
                  <a:xfrm>
                    <a:off x="2144" y="2344"/>
                    <a:ext cx="496" cy="528"/>
                    <a:chOff x="2016" y="2000"/>
                    <a:chExt cx="496" cy="528"/>
                  </a:xfrm>
                </p:grpSpPr>
                <p:sp>
                  <p:nvSpPr>
                    <p:cNvPr id="41817"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8"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9"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0"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1"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2"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3"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4"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2" name="Group 122"/>
                <p:cNvGrpSpPr>
                  <a:grpSpLocks/>
                </p:cNvGrpSpPr>
                <p:nvPr/>
              </p:nvGrpSpPr>
              <p:grpSpPr bwMode="auto">
                <a:xfrm>
                  <a:off x="2208" y="1576"/>
                  <a:ext cx="888" cy="648"/>
                  <a:chOff x="1800" y="1552"/>
                  <a:chExt cx="888" cy="648"/>
                </a:xfrm>
              </p:grpSpPr>
              <p:grpSp>
                <p:nvGrpSpPr>
                  <p:cNvPr id="41777" name="Group 123"/>
                  <p:cNvGrpSpPr>
                    <a:grpSpLocks/>
                  </p:cNvGrpSpPr>
                  <p:nvPr/>
                </p:nvGrpSpPr>
                <p:grpSpPr bwMode="auto">
                  <a:xfrm>
                    <a:off x="1800" y="1552"/>
                    <a:ext cx="496" cy="528"/>
                    <a:chOff x="2016" y="2000"/>
                    <a:chExt cx="496" cy="528"/>
                  </a:xfrm>
                </p:grpSpPr>
                <p:sp>
                  <p:nvSpPr>
                    <p:cNvPr id="41805"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6"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7"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8"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9"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0"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1"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2"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78" name="Group 132"/>
                  <p:cNvGrpSpPr>
                    <a:grpSpLocks/>
                  </p:cNvGrpSpPr>
                  <p:nvPr/>
                </p:nvGrpSpPr>
                <p:grpSpPr bwMode="auto">
                  <a:xfrm>
                    <a:off x="1944" y="1584"/>
                    <a:ext cx="496" cy="528"/>
                    <a:chOff x="2016" y="2000"/>
                    <a:chExt cx="496" cy="528"/>
                  </a:xfrm>
                </p:grpSpPr>
                <p:sp>
                  <p:nvSpPr>
                    <p:cNvPr id="41797"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8"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9"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0"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1"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2"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3"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4"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79" name="Group 141"/>
                  <p:cNvGrpSpPr>
                    <a:grpSpLocks/>
                  </p:cNvGrpSpPr>
                  <p:nvPr/>
                </p:nvGrpSpPr>
                <p:grpSpPr bwMode="auto">
                  <a:xfrm>
                    <a:off x="2048" y="1640"/>
                    <a:ext cx="496" cy="528"/>
                    <a:chOff x="2016" y="2000"/>
                    <a:chExt cx="496" cy="528"/>
                  </a:xfrm>
                </p:grpSpPr>
                <p:sp>
                  <p:nvSpPr>
                    <p:cNvPr id="41789"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0"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1"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2"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3"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4"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5"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6"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80" name="Group 150"/>
                  <p:cNvGrpSpPr>
                    <a:grpSpLocks/>
                  </p:cNvGrpSpPr>
                  <p:nvPr/>
                </p:nvGrpSpPr>
                <p:grpSpPr bwMode="auto">
                  <a:xfrm>
                    <a:off x="2192" y="1672"/>
                    <a:ext cx="496" cy="528"/>
                    <a:chOff x="2016" y="2000"/>
                    <a:chExt cx="496" cy="528"/>
                  </a:xfrm>
                </p:grpSpPr>
                <p:sp>
                  <p:nvSpPr>
                    <p:cNvPr id="41781"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2"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3"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4"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5"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6"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7"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8"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3" name="Group 159"/>
                <p:cNvGrpSpPr>
                  <a:grpSpLocks/>
                </p:cNvGrpSpPr>
                <p:nvPr/>
              </p:nvGrpSpPr>
              <p:grpSpPr bwMode="auto">
                <a:xfrm>
                  <a:off x="2288" y="2200"/>
                  <a:ext cx="888" cy="648"/>
                  <a:chOff x="2560" y="2264"/>
                  <a:chExt cx="888" cy="648"/>
                </a:xfrm>
              </p:grpSpPr>
              <p:grpSp>
                <p:nvGrpSpPr>
                  <p:cNvPr id="41741" name="Group 160"/>
                  <p:cNvGrpSpPr>
                    <a:grpSpLocks/>
                  </p:cNvGrpSpPr>
                  <p:nvPr/>
                </p:nvGrpSpPr>
                <p:grpSpPr bwMode="auto">
                  <a:xfrm>
                    <a:off x="2560" y="2264"/>
                    <a:ext cx="496" cy="528"/>
                    <a:chOff x="2016" y="2000"/>
                    <a:chExt cx="496" cy="528"/>
                  </a:xfrm>
                </p:grpSpPr>
                <p:sp>
                  <p:nvSpPr>
                    <p:cNvPr id="41769"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0"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1"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2"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3"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4"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5"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6"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2" name="Group 169"/>
                  <p:cNvGrpSpPr>
                    <a:grpSpLocks/>
                  </p:cNvGrpSpPr>
                  <p:nvPr/>
                </p:nvGrpSpPr>
                <p:grpSpPr bwMode="auto">
                  <a:xfrm>
                    <a:off x="2704" y="2296"/>
                    <a:ext cx="496" cy="528"/>
                    <a:chOff x="2016" y="2000"/>
                    <a:chExt cx="496" cy="528"/>
                  </a:xfrm>
                </p:grpSpPr>
                <p:sp>
                  <p:nvSpPr>
                    <p:cNvPr id="41761"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2"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3"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4"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5"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6"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7"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8"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3" name="Group 178"/>
                  <p:cNvGrpSpPr>
                    <a:grpSpLocks/>
                  </p:cNvGrpSpPr>
                  <p:nvPr/>
                </p:nvGrpSpPr>
                <p:grpSpPr bwMode="auto">
                  <a:xfrm>
                    <a:off x="2808" y="2352"/>
                    <a:ext cx="496" cy="528"/>
                    <a:chOff x="2016" y="2000"/>
                    <a:chExt cx="496" cy="528"/>
                  </a:xfrm>
                </p:grpSpPr>
                <p:sp>
                  <p:nvSpPr>
                    <p:cNvPr id="41753"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4"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5"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6"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7"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8"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9"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0"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4" name="Group 187"/>
                  <p:cNvGrpSpPr>
                    <a:grpSpLocks/>
                  </p:cNvGrpSpPr>
                  <p:nvPr/>
                </p:nvGrpSpPr>
                <p:grpSpPr bwMode="auto">
                  <a:xfrm>
                    <a:off x="2952" y="2384"/>
                    <a:ext cx="496" cy="528"/>
                    <a:chOff x="2016" y="2000"/>
                    <a:chExt cx="496" cy="528"/>
                  </a:xfrm>
                </p:grpSpPr>
                <p:sp>
                  <p:nvSpPr>
                    <p:cNvPr id="41745"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6"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7"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8"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9"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0"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1"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2"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4" name="Group 196"/>
                <p:cNvGrpSpPr>
                  <a:grpSpLocks/>
                </p:cNvGrpSpPr>
                <p:nvPr/>
              </p:nvGrpSpPr>
              <p:grpSpPr bwMode="auto">
                <a:xfrm>
                  <a:off x="2664" y="1736"/>
                  <a:ext cx="888" cy="648"/>
                  <a:chOff x="2608" y="1592"/>
                  <a:chExt cx="888" cy="648"/>
                </a:xfrm>
              </p:grpSpPr>
              <p:grpSp>
                <p:nvGrpSpPr>
                  <p:cNvPr id="41705" name="Group 197"/>
                  <p:cNvGrpSpPr>
                    <a:grpSpLocks/>
                  </p:cNvGrpSpPr>
                  <p:nvPr/>
                </p:nvGrpSpPr>
                <p:grpSpPr bwMode="auto">
                  <a:xfrm>
                    <a:off x="2608" y="1592"/>
                    <a:ext cx="496" cy="528"/>
                    <a:chOff x="2016" y="2000"/>
                    <a:chExt cx="496" cy="528"/>
                  </a:xfrm>
                </p:grpSpPr>
                <p:sp>
                  <p:nvSpPr>
                    <p:cNvPr id="41733"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4"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5"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6"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7"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8"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9"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0"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6" name="Group 206"/>
                  <p:cNvGrpSpPr>
                    <a:grpSpLocks/>
                  </p:cNvGrpSpPr>
                  <p:nvPr/>
                </p:nvGrpSpPr>
                <p:grpSpPr bwMode="auto">
                  <a:xfrm>
                    <a:off x="2752" y="1624"/>
                    <a:ext cx="496" cy="528"/>
                    <a:chOff x="2016" y="2000"/>
                    <a:chExt cx="496" cy="528"/>
                  </a:xfrm>
                </p:grpSpPr>
                <p:sp>
                  <p:nvSpPr>
                    <p:cNvPr id="41725"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6"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7"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8"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9"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0"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1"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2"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7" name="Group 215"/>
                  <p:cNvGrpSpPr>
                    <a:grpSpLocks/>
                  </p:cNvGrpSpPr>
                  <p:nvPr/>
                </p:nvGrpSpPr>
                <p:grpSpPr bwMode="auto">
                  <a:xfrm>
                    <a:off x="2840" y="1664"/>
                    <a:ext cx="496" cy="528"/>
                    <a:chOff x="2016" y="2000"/>
                    <a:chExt cx="496" cy="528"/>
                  </a:xfrm>
                </p:grpSpPr>
                <p:sp>
                  <p:nvSpPr>
                    <p:cNvPr id="41717"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8"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9"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0"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1"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2"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3"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4"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8" name="Group 224"/>
                  <p:cNvGrpSpPr>
                    <a:grpSpLocks/>
                  </p:cNvGrpSpPr>
                  <p:nvPr/>
                </p:nvGrpSpPr>
                <p:grpSpPr bwMode="auto">
                  <a:xfrm>
                    <a:off x="3000" y="1712"/>
                    <a:ext cx="496" cy="528"/>
                    <a:chOff x="2016" y="2000"/>
                    <a:chExt cx="496" cy="528"/>
                  </a:xfrm>
                </p:grpSpPr>
                <p:sp>
                  <p:nvSpPr>
                    <p:cNvPr id="41709"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0"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1"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2"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3"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4"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5"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6"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grpSp>
            <p:nvGrpSpPr>
              <p:cNvPr id="41455" name="Group 233"/>
              <p:cNvGrpSpPr>
                <a:grpSpLocks/>
              </p:cNvGrpSpPr>
              <p:nvPr/>
            </p:nvGrpSpPr>
            <p:grpSpPr bwMode="auto">
              <a:xfrm>
                <a:off x="3703" y="1382"/>
                <a:ext cx="185" cy="74"/>
                <a:chOff x="1024" y="3264"/>
                <a:chExt cx="320" cy="296"/>
              </a:xfrm>
            </p:grpSpPr>
            <p:sp>
              <p:nvSpPr>
                <p:cNvPr id="41697"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8"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9"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00"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6" name="Group 238"/>
              <p:cNvGrpSpPr>
                <a:grpSpLocks/>
              </p:cNvGrpSpPr>
              <p:nvPr/>
            </p:nvGrpSpPr>
            <p:grpSpPr bwMode="auto">
              <a:xfrm>
                <a:off x="4152" y="1376"/>
                <a:ext cx="184" cy="73"/>
                <a:chOff x="1024" y="3264"/>
                <a:chExt cx="320" cy="296"/>
              </a:xfrm>
            </p:grpSpPr>
            <p:sp>
              <p:nvSpPr>
                <p:cNvPr id="41693"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4"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5"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6"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7" name="Group 243"/>
              <p:cNvGrpSpPr>
                <a:grpSpLocks/>
              </p:cNvGrpSpPr>
              <p:nvPr/>
            </p:nvGrpSpPr>
            <p:grpSpPr bwMode="auto">
              <a:xfrm>
                <a:off x="5005" y="1169"/>
                <a:ext cx="183" cy="73"/>
                <a:chOff x="1024" y="3264"/>
                <a:chExt cx="320" cy="296"/>
              </a:xfrm>
            </p:grpSpPr>
            <p:sp>
              <p:nvSpPr>
                <p:cNvPr id="41689"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0"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1"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2"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8" name="Group 248"/>
              <p:cNvGrpSpPr>
                <a:grpSpLocks/>
              </p:cNvGrpSpPr>
              <p:nvPr/>
            </p:nvGrpSpPr>
            <p:grpSpPr bwMode="auto">
              <a:xfrm>
                <a:off x="4528" y="1367"/>
                <a:ext cx="184" cy="73"/>
                <a:chOff x="1024" y="3264"/>
                <a:chExt cx="320" cy="296"/>
              </a:xfrm>
            </p:grpSpPr>
            <p:sp>
              <p:nvSpPr>
                <p:cNvPr id="41685"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6"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7"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8"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9" name="Group 253"/>
              <p:cNvGrpSpPr>
                <a:grpSpLocks/>
              </p:cNvGrpSpPr>
              <p:nvPr/>
            </p:nvGrpSpPr>
            <p:grpSpPr bwMode="auto">
              <a:xfrm>
                <a:off x="3176" y="1260"/>
                <a:ext cx="185" cy="73"/>
                <a:chOff x="1024" y="3264"/>
                <a:chExt cx="320" cy="296"/>
              </a:xfrm>
            </p:grpSpPr>
            <p:sp>
              <p:nvSpPr>
                <p:cNvPr id="41681"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2"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3"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4"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0" name="Group 258"/>
              <p:cNvGrpSpPr>
                <a:grpSpLocks/>
              </p:cNvGrpSpPr>
              <p:nvPr/>
            </p:nvGrpSpPr>
            <p:grpSpPr bwMode="auto">
              <a:xfrm>
                <a:off x="3158" y="1191"/>
                <a:ext cx="184" cy="73"/>
                <a:chOff x="1024" y="3264"/>
                <a:chExt cx="320" cy="296"/>
              </a:xfrm>
            </p:grpSpPr>
            <p:sp>
              <p:nvSpPr>
                <p:cNvPr id="41677"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8"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9"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0"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1" name="Group 263"/>
              <p:cNvGrpSpPr>
                <a:grpSpLocks/>
              </p:cNvGrpSpPr>
              <p:nvPr/>
            </p:nvGrpSpPr>
            <p:grpSpPr bwMode="auto">
              <a:xfrm>
                <a:off x="3323" y="1395"/>
                <a:ext cx="184" cy="73"/>
                <a:chOff x="1024" y="3264"/>
                <a:chExt cx="320" cy="296"/>
              </a:xfrm>
            </p:grpSpPr>
            <p:sp>
              <p:nvSpPr>
                <p:cNvPr id="41673"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4"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5"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6"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2" name="Group 268"/>
              <p:cNvGrpSpPr>
                <a:grpSpLocks/>
              </p:cNvGrpSpPr>
              <p:nvPr/>
            </p:nvGrpSpPr>
            <p:grpSpPr bwMode="auto">
              <a:xfrm>
                <a:off x="2799" y="1168"/>
                <a:ext cx="154" cy="61"/>
                <a:chOff x="428" y="2146"/>
                <a:chExt cx="268" cy="244"/>
              </a:xfrm>
            </p:grpSpPr>
            <p:sp>
              <p:nvSpPr>
                <p:cNvPr id="41664"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5"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6"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7"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8"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9"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0"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1"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2"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3" name="Group 278"/>
              <p:cNvGrpSpPr>
                <a:grpSpLocks/>
              </p:cNvGrpSpPr>
              <p:nvPr/>
            </p:nvGrpSpPr>
            <p:grpSpPr bwMode="auto">
              <a:xfrm>
                <a:off x="2801" y="1232"/>
                <a:ext cx="154" cy="61"/>
                <a:chOff x="428" y="2146"/>
                <a:chExt cx="268" cy="244"/>
              </a:xfrm>
            </p:grpSpPr>
            <p:sp>
              <p:nvSpPr>
                <p:cNvPr id="41655"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6"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7"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8"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9"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0"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1"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2"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3"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64"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65"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66" name="Group 290"/>
              <p:cNvGrpSpPr>
                <a:grpSpLocks/>
              </p:cNvGrpSpPr>
              <p:nvPr/>
            </p:nvGrpSpPr>
            <p:grpSpPr bwMode="auto">
              <a:xfrm>
                <a:off x="2932" y="1390"/>
                <a:ext cx="154" cy="61"/>
                <a:chOff x="428" y="2146"/>
                <a:chExt cx="268" cy="244"/>
              </a:xfrm>
            </p:grpSpPr>
            <p:sp>
              <p:nvSpPr>
                <p:cNvPr id="41646"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7"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8"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9"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0"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1"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2"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3"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4"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7" name="Group 300"/>
              <p:cNvGrpSpPr>
                <a:grpSpLocks/>
              </p:cNvGrpSpPr>
              <p:nvPr/>
            </p:nvGrpSpPr>
            <p:grpSpPr bwMode="auto">
              <a:xfrm>
                <a:off x="2945" y="1465"/>
                <a:ext cx="155" cy="60"/>
                <a:chOff x="428" y="2146"/>
                <a:chExt cx="268" cy="244"/>
              </a:xfrm>
            </p:grpSpPr>
            <p:sp>
              <p:nvSpPr>
                <p:cNvPr id="41637"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8"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9"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0"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1"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2"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3"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4"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5"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68"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69" name="Group 311"/>
              <p:cNvGrpSpPr>
                <a:grpSpLocks/>
              </p:cNvGrpSpPr>
              <p:nvPr/>
            </p:nvGrpSpPr>
            <p:grpSpPr bwMode="auto">
              <a:xfrm>
                <a:off x="3466" y="1524"/>
                <a:ext cx="155" cy="60"/>
                <a:chOff x="428" y="2146"/>
                <a:chExt cx="268" cy="244"/>
              </a:xfrm>
            </p:grpSpPr>
            <p:sp>
              <p:nvSpPr>
                <p:cNvPr id="41628"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9"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0"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1"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2"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3"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4"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5"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6"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0"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1" name="Group 322"/>
              <p:cNvGrpSpPr>
                <a:grpSpLocks/>
              </p:cNvGrpSpPr>
              <p:nvPr/>
            </p:nvGrpSpPr>
            <p:grpSpPr bwMode="auto">
              <a:xfrm>
                <a:off x="4133" y="1520"/>
                <a:ext cx="153" cy="41"/>
                <a:chOff x="2378" y="3784"/>
                <a:chExt cx="268" cy="166"/>
              </a:xfrm>
            </p:grpSpPr>
            <p:sp>
              <p:nvSpPr>
                <p:cNvPr id="41622"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3"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4"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5"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6"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7"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2"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3" name="Group 330"/>
              <p:cNvGrpSpPr>
                <a:grpSpLocks/>
              </p:cNvGrpSpPr>
              <p:nvPr/>
            </p:nvGrpSpPr>
            <p:grpSpPr bwMode="auto">
              <a:xfrm>
                <a:off x="4502" y="1510"/>
                <a:ext cx="154" cy="60"/>
                <a:chOff x="428" y="2146"/>
                <a:chExt cx="268" cy="244"/>
              </a:xfrm>
            </p:grpSpPr>
            <p:sp>
              <p:nvSpPr>
                <p:cNvPr id="41613"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4"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5"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6"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7"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8"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9"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0"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1"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74" name="Group 340"/>
              <p:cNvGrpSpPr>
                <a:grpSpLocks/>
              </p:cNvGrpSpPr>
              <p:nvPr/>
            </p:nvGrpSpPr>
            <p:grpSpPr bwMode="auto">
              <a:xfrm>
                <a:off x="4689" y="1540"/>
                <a:ext cx="155" cy="61"/>
                <a:chOff x="428" y="2146"/>
                <a:chExt cx="268" cy="244"/>
              </a:xfrm>
            </p:grpSpPr>
            <p:sp>
              <p:nvSpPr>
                <p:cNvPr id="41604"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5"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6"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7"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8"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9"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0"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1"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2"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5"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76"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7" name="Group 352"/>
              <p:cNvGrpSpPr>
                <a:grpSpLocks/>
              </p:cNvGrpSpPr>
              <p:nvPr/>
            </p:nvGrpSpPr>
            <p:grpSpPr bwMode="auto">
              <a:xfrm>
                <a:off x="5250" y="1298"/>
                <a:ext cx="155" cy="60"/>
                <a:chOff x="428" y="2146"/>
                <a:chExt cx="268" cy="244"/>
              </a:xfrm>
            </p:grpSpPr>
            <p:sp>
              <p:nvSpPr>
                <p:cNvPr id="41595"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6"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7"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8"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9"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0"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1"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2"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3"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78" name="Group 362"/>
              <p:cNvGrpSpPr>
                <a:grpSpLocks/>
              </p:cNvGrpSpPr>
              <p:nvPr/>
            </p:nvGrpSpPr>
            <p:grpSpPr bwMode="auto">
              <a:xfrm>
                <a:off x="5230" y="1408"/>
                <a:ext cx="154" cy="61"/>
                <a:chOff x="428" y="2146"/>
                <a:chExt cx="268" cy="244"/>
              </a:xfrm>
            </p:grpSpPr>
            <p:sp>
              <p:nvSpPr>
                <p:cNvPr id="41586"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7"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8"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9"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0"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1"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2"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3"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4"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9"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80"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1" name="Group 374"/>
              <p:cNvGrpSpPr>
                <a:grpSpLocks/>
              </p:cNvGrpSpPr>
              <p:nvPr/>
            </p:nvGrpSpPr>
            <p:grpSpPr bwMode="auto">
              <a:xfrm>
                <a:off x="5171" y="1035"/>
                <a:ext cx="155" cy="60"/>
                <a:chOff x="428" y="2146"/>
                <a:chExt cx="268" cy="244"/>
              </a:xfrm>
            </p:grpSpPr>
            <p:sp>
              <p:nvSpPr>
                <p:cNvPr id="41577"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8"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9"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0"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1"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2"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3"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4"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5"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82"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3" name="Group 385"/>
              <p:cNvGrpSpPr>
                <a:grpSpLocks/>
              </p:cNvGrpSpPr>
              <p:nvPr/>
            </p:nvGrpSpPr>
            <p:grpSpPr bwMode="auto">
              <a:xfrm>
                <a:off x="5030" y="933"/>
                <a:ext cx="154" cy="61"/>
                <a:chOff x="428" y="2146"/>
                <a:chExt cx="268" cy="244"/>
              </a:xfrm>
            </p:grpSpPr>
            <p:sp>
              <p:nvSpPr>
                <p:cNvPr id="41568"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9"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0"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1"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2"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3"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4"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5"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6"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4" name="Group 395"/>
              <p:cNvGrpSpPr>
                <a:grpSpLocks/>
              </p:cNvGrpSpPr>
              <p:nvPr/>
            </p:nvGrpSpPr>
            <p:grpSpPr bwMode="auto">
              <a:xfrm>
                <a:off x="3328" y="911"/>
                <a:ext cx="155" cy="61"/>
                <a:chOff x="428" y="2146"/>
                <a:chExt cx="268" cy="244"/>
              </a:xfrm>
            </p:grpSpPr>
            <p:sp>
              <p:nvSpPr>
                <p:cNvPr id="41559"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0"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1"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2"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3"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4"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5"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6"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7"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5" name="Group 405"/>
              <p:cNvGrpSpPr>
                <a:grpSpLocks/>
              </p:cNvGrpSpPr>
              <p:nvPr/>
            </p:nvGrpSpPr>
            <p:grpSpPr bwMode="auto">
              <a:xfrm>
                <a:off x="3087" y="996"/>
                <a:ext cx="154" cy="60"/>
                <a:chOff x="428" y="2146"/>
                <a:chExt cx="268" cy="244"/>
              </a:xfrm>
            </p:grpSpPr>
            <p:sp>
              <p:nvSpPr>
                <p:cNvPr id="41550"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1"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2"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3"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4"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5"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6"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7"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8"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6" name="Group 415"/>
              <p:cNvGrpSpPr>
                <a:grpSpLocks/>
              </p:cNvGrpSpPr>
              <p:nvPr/>
            </p:nvGrpSpPr>
            <p:grpSpPr bwMode="auto">
              <a:xfrm>
                <a:off x="3136" y="1499"/>
                <a:ext cx="153" cy="61"/>
                <a:chOff x="428" y="2146"/>
                <a:chExt cx="268" cy="244"/>
              </a:xfrm>
            </p:grpSpPr>
            <p:sp>
              <p:nvSpPr>
                <p:cNvPr id="41541"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2"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3"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4"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5"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6"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7"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8"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9"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87"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88"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9" name="Group 427"/>
              <p:cNvGrpSpPr>
                <a:grpSpLocks/>
              </p:cNvGrpSpPr>
              <p:nvPr/>
            </p:nvGrpSpPr>
            <p:grpSpPr bwMode="auto">
              <a:xfrm>
                <a:off x="5227" y="1473"/>
                <a:ext cx="153" cy="60"/>
                <a:chOff x="428" y="2146"/>
                <a:chExt cx="268" cy="244"/>
              </a:xfrm>
            </p:grpSpPr>
            <p:sp>
              <p:nvSpPr>
                <p:cNvPr id="41532"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3"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4"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5"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6"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7"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8"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9"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0"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90" name="Group 437"/>
              <p:cNvGrpSpPr>
                <a:grpSpLocks/>
              </p:cNvGrpSpPr>
              <p:nvPr/>
            </p:nvGrpSpPr>
            <p:grpSpPr bwMode="auto">
              <a:xfrm>
                <a:off x="5357" y="1179"/>
                <a:ext cx="155" cy="60"/>
                <a:chOff x="428" y="2146"/>
                <a:chExt cx="268" cy="244"/>
              </a:xfrm>
            </p:grpSpPr>
            <p:sp>
              <p:nvSpPr>
                <p:cNvPr id="41523"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4"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5"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6"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7"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8"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9"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0"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1"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91" name="Text Box 447"/>
              <p:cNvSpPr txBox="1">
                <a:spLocks noChangeArrowheads="1"/>
              </p:cNvSpPr>
              <p:nvPr/>
            </p:nvSpPr>
            <p:spPr bwMode="auto">
              <a:xfrm>
                <a:off x="4601" y="1105"/>
                <a:ext cx="682"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Clusters</a:t>
                </a:r>
              </a:p>
            </p:txBody>
          </p:sp>
          <p:sp>
            <p:nvSpPr>
              <p:cNvPr id="41492" name="Text Box 448"/>
              <p:cNvSpPr txBox="1">
                <a:spLocks noChangeArrowheads="1"/>
              </p:cNvSpPr>
              <p:nvPr/>
            </p:nvSpPr>
            <p:spPr bwMode="auto">
              <a:xfrm>
                <a:off x="4380" y="854"/>
                <a:ext cx="1164"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Massive Cluster</a:t>
                </a:r>
              </a:p>
            </p:txBody>
          </p:sp>
          <p:grpSp>
            <p:nvGrpSpPr>
              <p:cNvPr id="41493" name="Group 449"/>
              <p:cNvGrpSpPr>
                <a:grpSpLocks/>
              </p:cNvGrpSpPr>
              <p:nvPr/>
            </p:nvGrpSpPr>
            <p:grpSpPr bwMode="auto">
              <a:xfrm>
                <a:off x="3324" y="987"/>
                <a:ext cx="1708" cy="431"/>
                <a:chOff x="1450" y="1101"/>
                <a:chExt cx="2970" cy="997"/>
              </a:xfrm>
            </p:grpSpPr>
            <p:sp>
              <p:nvSpPr>
                <p:cNvPr id="41494"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b="0">
                      <a:solidFill>
                        <a:schemeClr val="hlink"/>
                      </a:solidFill>
                      <a:latin typeface="Gill Sans" charset="0"/>
                      <a:cs typeface="Gill Sans" charset="0"/>
                    </a:rPr>
                    <a:t>Gigabit Ethernet</a:t>
                  </a:r>
                  <a:endParaRPr lang="en-US" sz="1200" b="0">
                    <a:latin typeface="Gill Sans" charset="0"/>
                    <a:cs typeface="Gill Sans" charset="0"/>
                  </a:endParaRPr>
                </a:p>
              </p:txBody>
            </p:sp>
            <p:sp>
              <p:nvSpPr>
                <p:cNvPr id="41495"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496"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497"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498"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499"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00"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01"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02"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03"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04"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05"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06"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07"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08"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09"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0"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1"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2"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3"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4"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5"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16"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17"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18"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19"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20"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21"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522"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grpSp>
      </p:grpSp>
      <p:grpSp>
        <p:nvGrpSpPr>
          <p:cNvPr id="40980" name="Group 17"/>
          <p:cNvGrpSpPr>
            <a:grpSpLocks/>
          </p:cNvGrpSpPr>
          <p:nvPr/>
        </p:nvGrpSpPr>
        <p:grpSpPr bwMode="auto">
          <a:xfrm>
            <a:off x="7620000" y="457200"/>
            <a:ext cx="2978150" cy="1428750"/>
            <a:chOff x="2796" y="671"/>
            <a:chExt cx="2716" cy="1304"/>
          </a:xfrm>
        </p:grpSpPr>
        <p:grpSp>
          <p:nvGrpSpPr>
            <p:cNvPr id="40981" name="Group 18"/>
            <p:cNvGrpSpPr>
              <a:grpSpLocks/>
            </p:cNvGrpSpPr>
            <p:nvPr/>
          </p:nvGrpSpPr>
          <p:grpSpPr bwMode="auto">
            <a:xfrm>
              <a:off x="3227" y="1844"/>
              <a:ext cx="513" cy="131"/>
              <a:chOff x="2201" y="2688"/>
              <a:chExt cx="1946" cy="577"/>
            </a:xfrm>
          </p:grpSpPr>
          <p:sp>
            <p:nvSpPr>
              <p:cNvPr id="41429"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0"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1"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2"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3"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4"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5"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6"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7"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8"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9"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40"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41"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82" name="Group 32"/>
            <p:cNvGrpSpPr>
              <a:grpSpLocks/>
            </p:cNvGrpSpPr>
            <p:nvPr/>
          </p:nvGrpSpPr>
          <p:grpSpPr bwMode="auto">
            <a:xfrm>
              <a:off x="3899" y="1843"/>
              <a:ext cx="513" cy="131"/>
              <a:chOff x="2201" y="2688"/>
              <a:chExt cx="1946" cy="577"/>
            </a:xfrm>
          </p:grpSpPr>
          <p:sp>
            <p:nvSpPr>
              <p:cNvPr id="41416"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7"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8"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9"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0"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1"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2"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3"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4"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5"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6"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7"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8"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83" name="Group 46"/>
            <p:cNvGrpSpPr>
              <a:grpSpLocks/>
            </p:cNvGrpSpPr>
            <p:nvPr/>
          </p:nvGrpSpPr>
          <p:grpSpPr bwMode="auto">
            <a:xfrm>
              <a:off x="4503" y="1773"/>
              <a:ext cx="513" cy="132"/>
              <a:chOff x="2201" y="2688"/>
              <a:chExt cx="1946" cy="577"/>
            </a:xfrm>
          </p:grpSpPr>
          <p:sp>
            <p:nvSpPr>
              <p:cNvPr id="41403"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4"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5"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6"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7"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8"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9"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0"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1"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2"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3"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4"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5"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0984"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0985"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0986"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0987"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0988" name="Group 64"/>
            <p:cNvGrpSpPr>
              <a:grpSpLocks/>
            </p:cNvGrpSpPr>
            <p:nvPr/>
          </p:nvGrpSpPr>
          <p:grpSpPr bwMode="auto">
            <a:xfrm>
              <a:off x="2796" y="1732"/>
              <a:ext cx="513" cy="132"/>
              <a:chOff x="2201" y="2688"/>
              <a:chExt cx="1946" cy="577"/>
            </a:xfrm>
          </p:grpSpPr>
          <p:sp>
            <p:nvSpPr>
              <p:cNvPr id="41390"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1"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2"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3"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4"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5"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6"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7"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8"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9"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0"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1"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2"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0989"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0990" name="Group 79"/>
            <p:cNvGrpSpPr>
              <a:grpSpLocks/>
            </p:cNvGrpSpPr>
            <p:nvPr/>
          </p:nvGrpSpPr>
          <p:grpSpPr bwMode="auto">
            <a:xfrm>
              <a:off x="4878" y="1324"/>
              <a:ext cx="184" cy="73"/>
              <a:chOff x="1024" y="3264"/>
              <a:chExt cx="320" cy="296"/>
            </a:xfrm>
          </p:grpSpPr>
          <p:sp>
            <p:nvSpPr>
              <p:cNvPr id="41386"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7"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8"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9"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1" name="Group 84"/>
            <p:cNvGrpSpPr>
              <a:grpSpLocks/>
            </p:cNvGrpSpPr>
            <p:nvPr/>
          </p:nvGrpSpPr>
          <p:grpSpPr bwMode="auto">
            <a:xfrm>
              <a:off x="3658" y="909"/>
              <a:ext cx="990" cy="315"/>
              <a:chOff x="1832" y="1576"/>
              <a:chExt cx="1720" cy="1272"/>
            </a:xfrm>
          </p:grpSpPr>
          <p:grpSp>
            <p:nvGrpSpPr>
              <p:cNvPr id="41238" name="Group 85"/>
              <p:cNvGrpSpPr>
                <a:grpSpLocks/>
              </p:cNvGrpSpPr>
              <p:nvPr/>
            </p:nvGrpSpPr>
            <p:grpSpPr bwMode="auto">
              <a:xfrm>
                <a:off x="1832" y="1992"/>
                <a:ext cx="888" cy="648"/>
                <a:chOff x="1752" y="2224"/>
                <a:chExt cx="888" cy="648"/>
              </a:xfrm>
            </p:grpSpPr>
            <p:grpSp>
              <p:nvGrpSpPr>
                <p:cNvPr id="41350" name="Group 86"/>
                <p:cNvGrpSpPr>
                  <a:grpSpLocks/>
                </p:cNvGrpSpPr>
                <p:nvPr/>
              </p:nvGrpSpPr>
              <p:grpSpPr bwMode="auto">
                <a:xfrm>
                  <a:off x="1752" y="2224"/>
                  <a:ext cx="496" cy="528"/>
                  <a:chOff x="2016" y="2000"/>
                  <a:chExt cx="496" cy="528"/>
                </a:xfrm>
              </p:grpSpPr>
              <p:sp>
                <p:nvSpPr>
                  <p:cNvPr id="41378"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9"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0"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1"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2"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3"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4"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5"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1" name="Group 95"/>
                <p:cNvGrpSpPr>
                  <a:grpSpLocks/>
                </p:cNvGrpSpPr>
                <p:nvPr/>
              </p:nvGrpSpPr>
              <p:grpSpPr bwMode="auto">
                <a:xfrm>
                  <a:off x="1896" y="2256"/>
                  <a:ext cx="496" cy="528"/>
                  <a:chOff x="2016" y="2000"/>
                  <a:chExt cx="496" cy="528"/>
                </a:xfrm>
              </p:grpSpPr>
              <p:sp>
                <p:nvSpPr>
                  <p:cNvPr id="41370"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1"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2"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3"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4"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5"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6"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7"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2" name="Group 104"/>
                <p:cNvGrpSpPr>
                  <a:grpSpLocks/>
                </p:cNvGrpSpPr>
                <p:nvPr/>
              </p:nvGrpSpPr>
              <p:grpSpPr bwMode="auto">
                <a:xfrm>
                  <a:off x="2000" y="2312"/>
                  <a:ext cx="496" cy="528"/>
                  <a:chOff x="2016" y="2000"/>
                  <a:chExt cx="496" cy="528"/>
                </a:xfrm>
              </p:grpSpPr>
              <p:sp>
                <p:nvSpPr>
                  <p:cNvPr id="41362"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3"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4"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5"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6"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7"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8"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9"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3" name="Group 113"/>
                <p:cNvGrpSpPr>
                  <a:grpSpLocks/>
                </p:cNvGrpSpPr>
                <p:nvPr/>
              </p:nvGrpSpPr>
              <p:grpSpPr bwMode="auto">
                <a:xfrm>
                  <a:off x="2144" y="2344"/>
                  <a:ext cx="496" cy="528"/>
                  <a:chOff x="2016" y="2000"/>
                  <a:chExt cx="496" cy="528"/>
                </a:xfrm>
              </p:grpSpPr>
              <p:sp>
                <p:nvSpPr>
                  <p:cNvPr id="41354"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5"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6"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7"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8"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9"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0"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1"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39" name="Group 122"/>
              <p:cNvGrpSpPr>
                <a:grpSpLocks/>
              </p:cNvGrpSpPr>
              <p:nvPr/>
            </p:nvGrpSpPr>
            <p:grpSpPr bwMode="auto">
              <a:xfrm>
                <a:off x="2208" y="1576"/>
                <a:ext cx="888" cy="648"/>
                <a:chOff x="1800" y="1552"/>
                <a:chExt cx="888" cy="648"/>
              </a:xfrm>
            </p:grpSpPr>
            <p:grpSp>
              <p:nvGrpSpPr>
                <p:cNvPr id="41314" name="Group 123"/>
                <p:cNvGrpSpPr>
                  <a:grpSpLocks/>
                </p:cNvGrpSpPr>
                <p:nvPr/>
              </p:nvGrpSpPr>
              <p:grpSpPr bwMode="auto">
                <a:xfrm>
                  <a:off x="1800" y="1552"/>
                  <a:ext cx="496" cy="528"/>
                  <a:chOff x="2016" y="2000"/>
                  <a:chExt cx="496" cy="528"/>
                </a:xfrm>
              </p:grpSpPr>
              <p:sp>
                <p:nvSpPr>
                  <p:cNvPr id="41342"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3"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4"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5"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6"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7"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8"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9"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5" name="Group 132"/>
                <p:cNvGrpSpPr>
                  <a:grpSpLocks/>
                </p:cNvGrpSpPr>
                <p:nvPr/>
              </p:nvGrpSpPr>
              <p:grpSpPr bwMode="auto">
                <a:xfrm>
                  <a:off x="1944" y="1584"/>
                  <a:ext cx="496" cy="528"/>
                  <a:chOff x="2016" y="2000"/>
                  <a:chExt cx="496" cy="528"/>
                </a:xfrm>
              </p:grpSpPr>
              <p:sp>
                <p:nvSpPr>
                  <p:cNvPr id="41334"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5"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6"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7"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8"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9"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0"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1"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6" name="Group 141"/>
                <p:cNvGrpSpPr>
                  <a:grpSpLocks/>
                </p:cNvGrpSpPr>
                <p:nvPr/>
              </p:nvGrpSpPr>
              <p:grpSpPr bwMode="auto">
                <a:xfrm>
                  <a:off x="2048" y="1640"/>
                  <a:ext cx="496" cy="528"/>
                  <a:chOff x="2016" y="2000"/>
                  <a:chExt cx="496" cy="528"/>
                </a:xfrm>
              </p:grpSpPr>
              <p:sp>
                <p:nvSpPr>
                  <p:cNvPr id="41326"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7"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8"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9"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0"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1"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2"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3"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7" name="Group 150"/>
                <p:cNvGrpSpPr>
                  <a:grpSpLocks/>
                </p:cNvGrpSpPr>
                <p:nvPr/>
              </p:nvGrpSpPr>
              <p:grpSpPr bwMode="auto">
                <a:xfrm>
                  <a:off x="2192" y="1672"/>
                  <a:ext cx="496" cy="528"/>
                  <a:chOff x="2016" y="2000"/>
                  <a:chExt cx="496" cy="528"/>
                </a:xfrm>
              </p:grpSpPr>
              <p:sp>
                <p:nvSpPr>
                  <p:cNvPr id="41318"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9"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0"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1"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2"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3"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4"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5"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40" name="Group 159"/>
              <p:cNvGrpSpPr>
                <a:grpSpLocks/>
              </p:cNvGrpSpPr>
              <p:nvPr/>
            </p:nvGrpSpPr>
            <p:grpSpPr bwMode="auto">
              <a:xfrm>
                <a:off x="2288" y="2200"/>
                <a:ext cx="888" cy="648"/>
                <a:chOff x="2560" y="2264"/>
                <a:chExt cx="888" cy="648"/>
              </a:xfrm>
            </p:grpSpPr>
            <p:grpSp>
              <p:nvGrpSpPr>
                <p:cNvPr id="41278" name="Group 160"/>
                <p:cNvGrpSpPr>
                  <a:grpSpLocks/>
                </p:cNvGrpSpPr>
                <p:nvPr/>
              </p:nvGrpSpPr>
              <p:grpSpPr bwMode="auto">
                <a:xfrm>
                  <a:off x="2560" y="2264"/>
                  <a:ext cx="496" cy="528"/>
                  <a:chOff x="2016" y="2000"/>
                  <a:chExt cx="496" cy="528"/>
                </a:xfrm>
              </p:grpSpPr>
              <p:sp>
                <p:nvSpPr>
                  <p:cNvPr id="41306"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7"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8"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9"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0"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1"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2"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3"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79" name="Group 169"/>
                <p:cNvGrpSpPr>
                  <a:grpSpLocks/>
                </p:cNvGrpSpPr>
                <p:nvPr/>
              </p:nvGrpSpPr>
              <p:grpSpPr bwMode="auto">
                <a:xfrm>
                  <a:off x="2704" y="2296"/>
                  <a:ext cx="496" cy="528"/>
                  <a:chOff x="2016" y="2000"/>
                  <a:chExt cx="496" cy="528"/>
                </a:xfrm>
              </p:grpSpPr>
              <p:sp>
                <p:nvSpPr>
                  <p:cNvPr id="41298"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9"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0"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1"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2"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3"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4"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5"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80" name="Group 178"/>
                <p:cNvGrpSpPr>
                  <a:grpSpLocks/>
                </p:cNvGrpSpPr>
                <p:nvPr/>
              </p:nvGrpSpPr>
              <p:grpSpPr bwMode="auto">
                <a:xfrm>
                  <a:off x="2808" y="2352"/>
                  <a:ext cx="496" cy="528"/>
                  <a:chOff x="2016" y="2000"/>
                  <a:chExt cx="496" cy="528"/>
                </a:xfrm>
              </p:grpSpPr>
              <p:sp>
                <p:nvSpPr>
                  <p:cNvPr id="41290"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1"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2"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3"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4"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5"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6"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7"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81" name="Group 187"/>
                <p:cNvGrpSpPr>
                  <a:grpSpLocks/>
                </p:cNvGrpSpPr>
                <p:nvPr/>
              </p:nvGrpSpPr>
              <p:grpSpPr bwMode="auto">
                <a:xfrm>
                  <a:off x="2952" y="2384"/>
                  <a:ext cx="496" cy="528"/>
                  <a:chOff x="2016" y="2000"/>
                  <a:chExt cx="496" cy="528"/>
                </a:xfrm>
              </p:grpSpPr>
              <p:sp>
                <p:nvSpPr>
                  <p:cNvPr id="41282"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3"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4"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5"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6"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7"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8"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9"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41" name="Group 196"/>
              <p:cNvGrpSpPr>
                <a:grpSpLocks/>
              </p:cNvGrpSpPr>
              <p:nvPr/>
            </p:nvGrpSpPr>
            <p:grpSpPr bwMode="auto">
              <a:xfrm>
                <a:off x="2664" y="1736"/>
                <a:ext cx="888" cy="648"/>
                <a:chOff x="2608" y="1592"/>
                <a:chExt cx="888" cy="648"/>
              </a:xfrm>
            </p:grpSpPr>
            <p:grpSp>
              <p:nvGrpSpPr>
                <p:cNvPr id="41242" name="Group 197"/>
                <p:cNvGrpSpPr>
                  <a:grpSpLocks/>
                </p:cNvGrpSpPr>
                <p:nvPr/>
              </p:nvGrpSpPr>
              <p:grpSpPr bwMode="auto">
                <a:xfrm>
                  <a:off x="2608" y="1592"/>
                  <a:ext cx="496" cy="528"/>
                  <a:chOff x="2016" y="2000"/>
                  <a:chExt cx="496" cy="528"/>
                </a:xfrm>
              </p:grpSpPr>
              <p:sp>
                <p:nvSpPr>
                  <p:cNvPr id="41270"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1"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2"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3"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4"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5"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6"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7"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3" name="Group 206"/>
                <p:cNvGrpSpPr>
                  <a:grpSpLocks/>
                </p:cNvGrpSpPr>
                <p:nvPr/>
              </p:nvGrpSpPr>
              <p:grpSpPr bwMode="auto">
                <a:xfrm>
                  <a:off x="2752" y="1624"/>
                  <a:ext cx="496" cy="528"/>
                  <a:chOff x="2016" y="2000"/>
                  <a:chExt cx="496" cy="528"/>
                </a:xfrm>
              </p:grpSpPr>
              <p:sp>
                <p:nvSpPr>
                  <p:cNvPr id="41262"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3"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4"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5"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6"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7"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8"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9"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4" name="Group 215"/>
                <p:cNvGrpSpPr>
                  <a:grpSpLocks/>
                </p:cNvGrpSpPr>
                <p:nvPr/>
              </p:nvGrpSpPr>
              <p:grpSpPr bwMode="auto">
                <a:xfrm>
                  <a:off x="2840" y="1664"/>
                  <a:ext cx="496" cy="528"/>
                  <a:chOff x="2016" y="2000"/>
                  <a:chExt cx="496" cy="528"/>
                </a:xfrm>
              </p:grpSpPr>
              <p:sp>
                <p:nvSpPr>
                  <p:cNvPr id="41254"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5"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6"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7"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8"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9"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0"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1"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5" name="Group 224"/>
                <p:cNvGrpSpPr>
                  <a:grpSpLocks/>
                </p:cNvGrpSpPr>
                <p:nvPr/>
              </p:nvGrpSpPr>
              <p:grpSpPr bwMode="auto">
                <a:xfrm>
                  <a:off x="3000" y="1712"/>
                  <a:ext cx="496" cy="528"/>
                  <a:chOff x="2016" y="2000"/>
                  <a:chExt cx="496" cy="528"/>
                </a:xfrm>
              </p:grpSpPr>
              <p:sp>
                <p:nvSpPr>
                  <p:cNvPr id="41246"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7"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8"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9"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0"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1"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2"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3"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grpSp>
          <p:nvGrpSpPr>
            <p:cNvPr id="40992" name="Group 233"/>
            <p:cNvGrpSpPr>
              <a:grpSpLocks/>
            </p:cNvGrpSpPr>
            <p:nvPr/>
          </p:nvGrpSpPr>
          <p:grpSpPr bwMode="auto">
            <a:xfrm>
              <a:off x="3703" y="1382"/>
              <a:ext cx="185" cy="74"/>
              <a:chOff x="1024" y="3264"/>
              <a:chExt cx="320" cy="296"/>
            </a:xfrm>
          </p:grpSpPr>
          <p:sp>
            <p:nvSpPr>
              <p:cNvPr id="41234"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5"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6"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7"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3" name="Group 238"/>
            <p:cNvGrpSpPr>
              <a:grpSpLocks/>
            </p:cNvGrpSpPr>
            <p:nvPr/>
          </p:nvGrpSpPr>
          <p:grpSpPr bwMode="auto">
            <a:xfrm>
              <a:off x="4152" y="1376"/>
              <a:ext cx="184" cy="73"/>
              <a:chOff x="1024" y="3264"/>
              <a:chExt cx="320" cy="296"/>
            </a:xfrm>
          </p:grpSpPr>
          <p:sp>
            <p:nvSpPr>
              <p:cNvPr id="41230"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1"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2"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3"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4" name="Group 243"/>
            <p:cNvGrpSpPr>
              <a:grpSpLocks/>
            </p:cNvGrpSpPr>
            <p:nvPr/>
          </p:nvGrpSpPr>
          <p:grpSpPr bwMode="auto">
            <a:xfrm>
              <a:off x="5005" y="1169"/>
              <a:ext cx="183" cy="73"/>
              <a:chOff x="1024" y="3264"/>
              <a:chExt cx="320" cy="296"/>
            </a:xfrm>
          </p:grpSpPr>
          <p:sp>
            <p:nvSpPr>
              <p:cNvPr id="41226"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7"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8"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9"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5" name="Group 248"/>
            <p:cNvGrpSpPr>
              <a:grpSpLocks/>
            </p:cNvGrpSpPr>
            <p:nvPr/>
          </p:nvGrpSpPr>
          <p:grpSpPr bwMode="auto">
            <a:xfrm>
              <a:off x="4528" y="1367"/>
              <a:ext cx="184" cy="73"/>
              <a:chOff x="1024" y="3264"/>
              <a:chExt cx="320" cy="296"/>
            </a:xfrm>
          </p:grpSpPr>
          <p:sp>
            <p:nvSpPr>
              <p:cNvPr id="41222"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3"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4"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5"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6" name="Group 253"/>
            <p:cNvGrpSpPr>
              <a:grpSpLocks/>
            </p:cNvGrpSpPr>
            <p:nvPr/>
          </p:nvGrpSpPr>
          <p:grpSpPr bwMode="auto">
            <a:xfrm>
              <a:off x="3176" y="1260"/>
              <a:ext cx="185" cy="73"/>
              <a:chOff x="1024" y="3264"/>
              <a:chExt cx="320" cy="296"/>
            </a:xfrm>
          </p:grpSpPr>
          <p:sp>
            <p:nvSpPr>
              <p:cNvPr id="41218"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9"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0"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1"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7" name="Group 258"/>
            <p:cNvGrpSpPr>
              <a:grpSpLocks/>
            </p:cNvGrpSpPr>
            <p:nvPr/>
          </p:nvGrpSpPr>
          <p:grpSpPr bwMode="auto">
            <a:xfrm>
              <a:off x="3158" y="1191"/>
              <a:ext cx="184" cy="73"/>
              <a:chOff x="1024" y="3264"/>
              <a:chExt cx="320" cy="296"/>
            </a:xfrm>
          </p:grpSpPr>
          <p:sp>
            <p:nvSpPr>
              <p:cNvPr id="41214"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5"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6"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7"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8" name="Group 263"/>
            <p:cNvGrpSpPr>
              <a:grpSpLocks/>
            </p:cNvGrpSpPr>
            <p:nvPr/>
          </p:nvGrpSpPr>
          <p:grpSpPr bwMode="auto">
            <a:xfrm>
              <a:off x="3323" y="1395"/>
              <a:ext cx="184" cy="73"/>
              <a:chOff x="1024" y="3264"/>
              <a:chExt cx="320" cy="296"/>
            </a:xfrm>
          </p:grpSpPr>
          <p:sp>
            <p:nvSpPr>
              <p:cNvPr id="41210"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1"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2"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3"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9" name="Group 268"/>
            <p:cNvGrpSpPr>
              <a:grpSpLocks/>
            </p:cNvGrpSpPr>
            <p:nvPr/>
          </p:nvGrpSpPr>
          <p:grpSpPr bwMode="auto">
            <a:xfrm>
              <a:off x="2799" y="1168"/>
              <a:ext cx="154" cy="61"/>
              <a:chOff x="428" y="2146"/>
              <a:chExt cx="268" cy="244"/>
            </a:xfrm>
          </p:grpSpPr>
          <p:sp>
            <p:nvSpPr>
              <p:cNvPr id="41201"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2"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3"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4"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5"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6"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7"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8"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9"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00" name="Group 278"/>
            <p:cNvGrpSpPr>
              <a:grpSpLocks/>
            </p:cNvGrpSpPr>
            <p:nvPr/>
          </p:nvGrpSpPr>
          <p:grpSpPr bwMode="auto">
            <a:xfrm>
              <a:off x="2801" y="1232"/>
              <a:ext cx="154" cy="61"/>
              <a:chOff x="428" y="2146"/>
              <a:chExt cx="268" cy="244"/>
            </a:xfrm>
          </p:grpSpPr>
          <p:sp>
            <p:nvSpPr>
              <p:cNvPr id="41192"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3"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4"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5"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6"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7"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8"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9"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0"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1"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02"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3" name="Group 290"/>
            <p:cNvGrpSpPr>
              <a:grpSpLocks/>
            </p:cNvGrpSpPr>
            <p:nvPr/>
          </p:nvGrpSpPr>
          <p:grpSpPr bwMode="auto">
            <a:xfrm>
              <a:off x="2932" y="1390"/>
              <a:ext cx="154" cy="61"/>
              <a:chOff x="428" y="2146"/>
              <a:chExt cx="268" cy="244"/>
            </a:xfrm>
          </p:grpSpPr>
          <p:sp>
            <p:nvSpPr>
              <p:cNvPr id="41183"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4"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5"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6"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7"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8"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9"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0"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1"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04" name="Group 300"/>
            <p:cNvGrpSpPr>
              <a:grpSpLocks/>
            </p:cNvGrpSpPr>
            <p:nvPr/>
          </p:nvGrpSpPr>
          <p:grpSpPr bwMode="auto">
            <a:xfrm>
              <a:off x="2945" y="1465"/>
              <a:ext cx="155" cy="60"/>
              <a:chOff x="428" y="2146"/>
              <a:chExt cx="268" cy="244"/>
            </a:xfrm>
          </p:grpSpPr>
          <p:sp>
            <p:nvSpPr>
              <p:cNvPr id="41174"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5"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6"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7"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8"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9"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0"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1"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2"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5"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6" name="Group 311"/>
            <p:cNvGrpSpPr>
              <a:grpSpLocks/>
            </p:cNvGrpSpPr>
            <p:nvPr/>
          </p:nvGrpSpPr>
          <p:grpSpPr bwMode="auto">
            <a:xfrm>
              <a:off x="3466" y="1524"/>
              <a:ext cx="155" cy="60"/>
              <a:chOff x="428" y="2146"/>
              <a:chExt cx="268" cy="244"/>
            </a:xfrm>
          </p:grpSpPr>
          <p:sp>
            <p:nvSpPr>
              <p:cNvPr id="41165"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6"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7"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8"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9"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0"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1"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2"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3"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7"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8" name="Group 322"/>
            <p:cNvGrpSpPr>
              <a:grpSpLocks/>
            </p:cNvGrpSpPr>
            <p:nvPr/>
          </p:nvGrpSpPr>
          <p:grpSpPr bwMode="auto">
            <a:xfrm>
              <a:off x="4133" y="1520"/>
              <a:ext cx="153" cy="41"/>
              <a:chOff x="2378" y="3784"/>
              <a:chExt cx="268" cy="166"/>
            </a:xfrm>
          </p:grpSpPr>
          <p:sp>
            <p:nvSpPr>
              <p:cNvPr id="41159"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0"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1"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2"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3"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4"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9"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0" name="Group 330"/>
            <p:cNvGrpSpPr>
              <a:grpSpLocks/>
            </p:cNvGrpSpPr>
            <p:nvPr/>
          </p:nvGrpSpPr>
          <p:grpSpPr bwMode="auto">
            <a:xfrm>
              <a:off x="4502" y="1510"/>
              <a:ext cx="154" cy="60"/>
              <a:chOff x="428" y="2146"/>
              <a:chExt cx="268" cy="244"/>
            </a:xfrm>
          </p:grpSpPr>
          <p:sp>
            <p:nvSpPr>
              <p:cNvPr id="41150"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1"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2"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3"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4"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5"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6"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7"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8"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11" name="Group 340"/>
            <p:cNvGrpSpPr>
              <a:grpSpLocks/>
            </p:cNvGrpSpPr>
            <p:nvPr/>
          </p:nvGrpSpPr>
          <p:grpSpPr bwMode="auto">
            <a:xfrm>
              <a:off x="4689" y="1540"/>
              <a:ext cx="155" cy="61"/>
              <a:chOff x="428" y="2146"/>
              <a:chExt cx="268" cy="244"/>
            </a:xfrm>
          </p:grpSpPr>
          <p:sp>
            <p:nvSpPr>
              <p:cNvPr id="41141"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2"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3"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4"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5"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6"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7"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8"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9"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2"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13"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4" name="Group 352"/>
            <p:cNvGrpSpPr>
              <a:grpSpLocks/>
            </p:cNvGrpSpPr>
            <p:nvPr/>
          </p:nvGrpSpPr>
          <p:grpSpPr bwMode="auto">
            <a:xfrm>
              <a:off x="5250" y="1298"/>
              <a:ext cx="155" cy="60"/>
              <a:chOff x="428" y="2146"/>
              <a:chExt cx="268" cy="244"/>
            </a:xfrm>
          </p:grpSpPr>
          <p:sp>
            <p:nvSpPr>
              <p:cNvPr id="41132"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3"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4"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5"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6"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7"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8"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9"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0"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15" name="Group 362"/>
            <p:cNvGrpSpPr>
              <a:grpSpLocks/>
            </p:cNvGrpSpPr>
            <p:nvPr/>
          </p:nvGrpSpPr>
          <p:grpSpPr bwMode="auto">
            <a:xfrm>
              <a:off x="5230" y="1408"/>
              <a:ext cx="154" cy="61"/>
              <a:chOff x="428" y="2146"/>
              <a:chExt cx="268" cy="244"/>
            </a:xfrm>
          </p:grpSpPr>
          <p:sp>
            <p:nvSpPr>
              <p:cNvPr id="41123"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4"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5"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6"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7"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8"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9"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0"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1"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6"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17"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8" name="Group 374"/>
            <p:cNvGrpSpPr>
              <a:grpSpLocks/>
            </p:cNvGrpSpPr>
            <p:nvPr/>
          </p:nvGrpSpPr>
          <p:grpSpPr bwMode="auto">
            <a:xfrm>
              <a:off x="5171" y="1035"/>
              <a:ext cx="155" cy="60"/>
              <a:chOff x="428" y="2146"/>
              <a:chExt cx="268" cy="244"/>
            </a:xfrm>
          </p:grpSpPr>
          <p:sp>
            <p:nvSpPr>
              <p:cNvPr id="41114"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5"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6"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7"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8"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9"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0"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1"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2"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9"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20" name="Group 385"/>
            <p:cNvGrpSpPr>
              <a:grpSpLocks/>
            </p:cNvGrpSpPr>
            <p:nvPr/>
          </p:nvGrpSpPr>
          <p:grpSpPr bwMode="auto">
            <a:xfrm>
              <a:off x="5030" y="933"/>
              <a:ext cx="154" cy="61"/>
              <a:chOff x="428" y="2146"/>
              <a:chExt cx="268" cy="244"/>
            </a:xfrm>
          </p:grpSpPr>
          <p:sp>
            <p:nvSpPr>
              <p:cNvPr id="41105"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6"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7"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8"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9"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0"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1"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2"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3"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1" name="Group 395"/>
            <p:cNvGrpSpPr>
              <a:grpSpLocks/>
            </p:cNvGrpSpPr>
            <p:nvPr/>
          </p:nvGrpSpPr>
          <p:grpSpPr bwMode="auto">
            <a:xfrm>
              <a:off x="3328" y="911"/>
              <a:ext cx="155" cy="61"/>
              <a:chOff x="428" y="2146"/>
              <a:chExt cx="268" cy="244"/>
            </a:xfrm>
          </p:grpSpPr>
          <p:sp>
            <p:nvSpPr>
              <p:cNvPr id="41096"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7"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8"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9"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0"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1"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2"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3"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4"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2" name="Group 405"/>
            <p:cNvGrpSpPr>
              <a:grpSpLocks/>
            </p:cNvGrpSpPr>
            <p:nvPr/>
          </p:nvGrpSpPr>
          <p:grpSpPr bwMode="auto">
            <a:xfrm>
              <a:off x="3087" y="996"/>
              <a:ext cx="154" cy="60"/>
              <a:chOff x="428" y="2146"/>
              <a:chExt cx="268" cy="244"/>
            </a:xfrm>
          </p:grpSpPr>
          <p:sp>
            <p:nvSpPr>
              <p:cNvPr id="41087"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8"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9"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0"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1"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2"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3"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4"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5"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3" name="Group 415"/>
            <p:cNvGrpSpPr>
              <a:grpSpLocks/>
            </p:cNvGrpSpPr>
            <p:nvPr/>
          </p:nvGrpSpPr>
          <p:grpSpPr bwMode="auto">
            <a:xfrm>
              <a:off x="3136" y="1499"/>
              <a:ext cx="153" cy="61"/>
              <a:chOff x="428" y="2146"/>
              <a:chExt cx="268" cy="244"/>
            </a:xfrm>
          </p:grpSpPr>
          <p:sp>
            <p:nvSpPr>
              <p:cNvPr id="41078"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9"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0"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1"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2"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3"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4"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5"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6"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24"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25"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26" name="Group 427"/>
            <p:cNvGrpSpPr>
              <a:grpSpLocks/>
            </p:cNvGrpSpPr>
            <p:nvPr/>
          </p:nvGrpSpPr>
          <p:grpSpPr bwMode="auto">
            <a:xfrm>
              <a:off x="5227" y="1473"/>
              <a:ext cx="153" cy="60"/>
              <a:chOff x="428" y="2146"/>
              <a:chExt cx="268" cy="244"/>
            </a:xfrm>
          </p:grpSpPr>
          <p:sp>
            <p:nvSpPr>
              <p:cNvPr id="41069"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0"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1"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2"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3"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4"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5"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6"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7"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7" name="Group 437"/>
            <p:cNvGrpSpPr>
              <a:grpSpLocks/>
            </p:cNvGrpSpPr>
            <p:nvPr/>
          </p:nvGrpSpPr>
          <p:grpSpPr bwMode="auto">
            <a:xfrm>
              <a:off x="5357" y="1179"/>
              <a:ext cx="155" cy="60"/>
              <a:chOff x="428" y="2146"/>
              <a:chExt cx="268" cy="244"/>
            </a:xfrm>
          </p:grpSpPr>
          <p:sp>
            <p:nvSpPr>
              <p:cNvPr id="41060"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1"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2"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3"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4"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5"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6"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7"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8"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28" name="Text Box 447"/>
            <p:cNvSpPr txBox="1">
              <a:spLocks noChangeArrowheads="1"/>
            </p:cNvSpPr>
            <p:nvPr/>
          </p:nvSpPr>
          <p:spPr bwMode="auto">
            <a:xfrm>
              <a:off x="4675" y="1341"/>
              <a:ext cx="682"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Clusters</a:t>
              </a:r>
            </a:p>
          </p:txBody>
        </p:sp>
        <p:sp>
          <p:nvSpPr>
            <p:cNvPr id="41029" name="Text Box 448"/>
            <p:cNvSpPr txBox="1">
              <a:spLocks noChangeArrowheads="1"/>
            </p:cNvSpPr>
            <p:nvPr/>
          </p:nvSpPr>
          <p:spPr bwMode="auto">
            <a:xfrm>
              <a:off x="3914" y="671"/>
              <a:ext cx="1164"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Massive Cluster</a:t>
              </a:r>
            </a:p>
          </p:txBody>
        </p:sp>
        <p:grpSp>
          <p:nvGrpSpPr>
            <p:cNvPr id="41030" name="Group 449"/>
            <p:cNvGrpSpPr>
              <a:grpSpLocks/>
            </p:cNvGrpSpPr>
            <p:nvPr/>
          </p:nvGrpSpPr>
          <p:grpSpPr bwMode="auto">
            <a:xfrm>
              <a:off x="3324" y="987"/>
              <a:ext cx="1708" cy="431"/>
              <a:chOff x="1450" y="1101"/>
              <a:chExt cx="2970" cy="997"/>
            </a:xfrm>
          </p:grpSpPr>
          <p:sp>
            <p:nvSpPr>
              <p:cNvPr id="41031"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b="0">
                    <a:solidFill>
                      <a:schemeClr val="hlink"/>
                    </a:solidFill>
                    <a:latin typeface="Gill Sans" charset="0"/>
                    <a:cs typeface="Gill Sans" charset="0"/>
                  </a:rPr>
                  <a:t>Gigabit Ethernet</a:t>
                </a:r>
                <a:endParaRPr lang="en-US" sz="1200" b="0">
                  <a:latin typeface="Gill Sans" charset="0"/>
                  <a:cs typeface="Gill Sans" charset="0"/>
                </a:endParaRPr>
              </a:p>
            </p:txBody>
          </p:sp>
          <p:sp>
            <p:nvSpPr>
              <p:cNvPr id="41032"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33"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34"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35"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36"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37"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38"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39"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40"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41"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42"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43"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44"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5"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6"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7"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8"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9"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0"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1"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2"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53"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54"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55"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56"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57"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58"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41059"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23562019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3600" y="241300"/>
            <a:ext cx="8229600" cy="368300"/>
          </a:xfrm>
        </p:spPr>
        <p:txBody>
          <a:bodyPr vert="horz" wrap="square" lIns="90487" tIns="44450" rIns="90487" bIns="44450" numCol="1" anchor="ctr" anchorCtr="0" compatLnSpc="1">
            <a:prstTxWarp prst="textNoShape">
              <a:avLst/>
            </a:prstTxWarp>
          </a:bodyPr>
          <a:lstStyle/>
          <a:p>
            <a:pPr>
              <a:defRPr/>
            </a:pPr>
            <a:r>
              <a:rPr lang="en-US">
                <a:latin typeface="Gill Sans Light" charset="0"/>
                <a:ea typeface="ＭＳ Ｐゴシック" charset="0"/>
                <a:cs typeface="Gill Sans Light" charset="0"/>
              </a:rPr>
              <a:t>Technology Trends: Moore’s Law</a:t>
            </a:r>
          </a:p>
        </p:txBody>
      </p:sp>
      <p:grpSp>
        <p:nvGrpSpPr>
          <p:cNvPr id="27650" name="Group 3"/>
          <p:cNvGrpSpPr>
            <a:grpSpLocks/>
          </p:cNvGrpSpPr>
          <p:nvPr/>
        </p:nvGrpSpPr>
        <p:grpSpPr bwMode="auto">
          <a:xfrm>
            <a:off x="6248400" y="1676400"/>
            <a:ext cx="4419600" cy="4629150"/>
            <a:chOff x="0" y="1008"/>
            <a:chExt cx="2784" cy="2916"/>
          </a:xfrm>
        </p:grpSpPr>
        <p:sp>
          <p:nvSpPr>
            <p:cNvPr id="20488" name="Rectangle 4"/>
            <p:cNvSpPr>
              <a:spLocks noChangeArrowheads="1"/>
            </p:cNvSpPr>
            <p:nvPr/>
          </p:nvSpPr>
          <p:spPr bwMode="auto">
            <a:xfrm>
              <a:off x="144" y="2544"/>
              <a:ext cx="2640" cy="129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defRPr/>
              </a:pPr>
              <a:r>
                <a:rPr lang="en-US" b="0" dirty="0">
                  <a:latin typeface="Gill Sans Light"/>
                  <a:cs typeface="Gill Sans Light"/>
                </a:rPr>
                <a:t>2X transistors/Chip Every 1.5 years</a:t>
              </a:r>
            </a:p>
            <a:p>
              <a:pPr>
                <a:defRPr/>
              </a:pPr>
              <a:r>
                <a:rPr lang="en-US" sz="2400" b="0" dirty="0">
                  <a:latin typeface="Gill Sans Light"/>
                  <a:cs typeface="Gill Sans Light"/>
                </a:rPr>
                <a:t>Called “</a:t>
              </a:r>
              <a:r>
                <a:rPr lang="en-US" sz="2400" b="0" u="sng" dirty="0">
                  <a:solidFill>
                    <a:schemeClr val="hlink"/>
                  </a:solidFill>
                  <a:latin typeface="Gill Sans Light"/>
                  <a:cs typeface="Gill Sans Light"/>
                </a:rPr>
                <a:t>Moore’s Law</a:t>
              </a:r>
              <a:r>
                <a:rPr lang="en-US" sz="2400" b="0" dirty="0">
                  <a:latin typeface="Gill Sans Light"/>
                  <a:cs typeface="Gill Sans Light"/>
                </a:rPr>
                <a:t>”</a:t>
              </a:r>
            </a:p>
            <a:p>
              <a:pPr>
                <a:defRPr/>
              </a:pPr>
              <a:endParaRPr kumimoji="1" lang="en-US" sz="2000" b="0" dirty="0">
                <a:latin typeface="Gill Sans Light"/>
                <a:cs typeface="Gill Sans Light"/>
              </a:endParaRPr>
            </a:p>
            <a:p>
              <a:pPr>
                <a:defRPr/>
              </a:pPr>
              <a:endParaRPr lang="en-US" b="0" dirty="0">
                <a:latin typeface="Gill Sans Light"/>
                <a:cs typeface="Gill Sans Light"/>
              </a:endParaRPr>
            </a:p>
            <a:p>
              <a:pPr>
                <a:defRPr/>
              </a:pPr>
              <a:endParaRPr lang="en-US" sz="2400" b="0" dirty="0">
                <a:latin typeface="Gill Sans Light"/>
                <a:cs typeface="Gill Sans Light"/>
              </a:endParaRPr>
            </a:p>
            <a:p>
              <a:pPr>
                <a:defRPr/>
              </a:pPr>
              <a:r>
                <a:rPr lang="en-US" sz="2400" b="0" dirty="0">
                  <a:latin typeface="Gill Sans Light"/>
                  <a:cs typeface="Gill Sans Light"/>
                </a:rPr>
                <a:t> </a:t>
              </a:r>
            </a:p>
          </p:txBody>
        </p:sp>
        <p:sp>
          <p:nvSpPr>
            <p:cNvPr id="20489" name="Rectangle 5"/>
            <p:cNvSpPr>
              <a:spLocks noChangeArrowheads="1"/>
            </p:cNvSpPr>
            <p:nvPr/>
          </p:nvSpPr>
          <p:spPr bwMode="auto">
            <a:xfrm>
              <a:off x="1491" y="1690"/>
              <a:ext cx="936" cy="231"/>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0">
                  <a:latin typeface="Gill Sans Light"/>
                  <a:cs typeface="Gill Sans Light"/>
                </a:rPr>
                <a:t>Moore’s Law</a:t>
              </a:r>
            </a:p>
          </p:txBody>
        </p:sp>
        <p:pic>
          <p:nvPicPr>
            <p:cNvPr id="27657" name="Picture 6" descr="moores-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
              <a:ext cx="2688" cy="1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91" name="Rectangle 7"/>
            <p:cNvSpPr>
              <a:spLocks noChangeArrowheads="1"/>
            </p:cNvSpPr>
            <p:nvPr/>
          </p:nvSpPr>
          <p:spPr bwMode="auto">
            <a:xfrm>
              <a:off x="288" y="3168"/>
              <a:ext cx="2408" cy="7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107763" dir="18900000" algn="ctr" rotWithShape="0">
                      <a:srgbClr val="868686">
                        <a:alpha val="74998"/>
                      </a:srgb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b="0" dirty="0">
                  <a:latin typeface="Gill Sans Light"/>
                  <a:ea typeface="Gill Sans" charset="0"/>
                  <a:cs typeface="Gill Sans Light"/>
                </a:rPr>
                <a:t>Microprocessors have become smaller, denser, and more powerful</a:t>
              </a:r>
            </a:p>
          </p:txBody>
        </p:sp>
      </p:grpSp>
      <p:grpSp>
        <p:nvGrpSpPr>
          <p:cNvPr id="27651" name="Group 8"/>
          <p:cNvGrpSpPr>
            <a:grpSpLocks/>
          </p:cNvGrpSpPr>
          <p:nvPr/>
        </p:nvGrpSpPr>
        <p:grpSpPr bwMode="auto">
          <a:xfrm>
            <a:off x="1724025" y="809625"/>
            <a:ext cx="4597400" cy="5951538"/>
            <a:chOff x="2784" y="528"/>
            <a:chExt cx="2896" cy="3749"/>
          </a:xfrm>
        </p:grpSpPr>
        <p:sp>
          <p:nvSpPr>
            <p:cNvPr id="20485" name="Rectangle 9"/>
            <p:cNvSpPr>
              <a:spLocks noChangeArrowheads="1"/>
            </p:cNvSpPr>
            <p:nvPr/>
          </p:nvSpPr>
          <p:spPr bwMode="auto">
            <a:xfrm>
              <a:off x="2896" y="2823"/>
              <a:ext cx="2784" cy="14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107763" dir="18900000" algn="ctr" rotWithShape="0">
                      <a:srgbClr val="868686">
                        <a:alpha val="74998"/>
                      </a:srgb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kumimoji="1" lang="en-US" altLang="en-US" b="0" dirty="0">
                  <a:latin typeface="Gill Sans Light"/>
                  <a:ea typeface="Gill Sans" charset="0"/>
                  <a:cs typeface="Gill Sans Light"/>
                </a:rPr>
                <a:t>Gordon Moore (co-founder of Intel) predicted in 1965 that the transistor density of semiconductor chips would double roughly every 18 months</a:t>
              </a:r>
            </a:p>
          </p:txBody>
        </p:sp>
        <p:pic>
          <p:nvPicPr>
            <p:cNvPr id="27653" name="Picture 10" descr="moor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84" y="1632"/>
              <a:ext cx="1200" cy="11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4" name="Picture 11" descr="mo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528"/>
              <a:ext cx="1920" cy="1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92141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21" name="Object 2"/>
          <p:cNvGraphicFramePr>
            <a:graphicFrameLocks noGrp="1" noChangeAspect="1"/>
          </p:cNvGraphicFramePr>
          <p:nvPr>
            <p:ph idx="1"/>
          </p:nvPr>
        </p:nvGraphicFramePr>
        <p:xfrm>
          <a:off x="1530350" y="850901"/>
          <a:ext cx="9145588" cy="4964113"/>
        </p:xfrm>
        <a:graphic>
          <a:graphicData uri="http://schemas.openxmlformats.org/presentationml/2006/ole">
            <mc:AlternateContent xmlns:mc="http://schemas.openxmlformats.org/markup-compatibility/2006">
              <mc:Choice xmlns:v="urn:schemas-microsoft-com:vml" Requires="v">
                <p:oleObj name="Chart" r:id="rId3" imgW="8369300" imgH="4546600" progId="Excel.Chart.8">
                  <p:embed/>
                </p:oleObj>
              </mc:Choice>
              <mc:Fallback>
                <p:oleObj name="Chart" r:id="rId3" imgW="8369300" imgH="4546600" progId="Excel.Chart.8">
                  <p:embed/>
                  <p:pic>
                    <p:nvPicPr>
                      <p:cNvPr id="30721"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850901"/>
                        <a:ext cx="9145588" cy="4964113"/>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Lst>
                    </p:spPr>
                  </p:pic>
                </p:oleObj>
              </mc:Fallback>
            </mc:AlternateContent>
          </a:graphicData>
        </a:graphic>
      </p:graphicFrame>
      <p:sp>
        <p:nvSpPr>
          <p:cNvPr id="22531" name="Rectangle 3"/>
          <p:cNvSpPr>
            <a:spLocks noGrp="1" noChangeArrowheads="1"/>
          </p:cNvSpPr>
          <p:nvPr>
            <p:ph type="title"/>
          </p:nvPr>
        </p:nvSpPr>
        <p:spPr>
          <a:xfrm>
            <a:off x="1524000" y="152400"/>
            <a:ext cx="9067800" cy="533400"/>
          </a:xfrm>
        </p:spPr>
        <p:txBody>
          <a:bodyPr/>
          <a:lstStyle/>
          <a:p>
            <a:pPr>
              <a:defRPr/>
            </a:pPr>
            <a:r>
              <a:rPr lang="en-US" sz="2800" dirty="0">
                <a:latin typeface="Gill Sans Light" charset="0"/>
                <a:ea typeface="ＭＳ Ｐゴシック" charset="0"/>
                <a:cs typeface="Gill Sans Light" charset="0"/>
              </a:rPr>
              <a:t>Big Challenge: Slowdown in Joy’s law of Performance</a:t>
            </a:r>
          </a:p>
        </p:txBody>
      </p:sp>
      <p:sp>
        <p:nvSpPr>
          <p:cNvPr id="22532" name="Text Box 4"/>
          <p:cNvSpPr txBox="1">
            <a:spLocks noChangeArrowheads="1"/>
          </p:cNvSpPr>
          <p:nvPr/>
        </p:nvSpPr>
        <p:spPr bwMode="auto">
          <a:xfrm>
            <a:off x="1676400" y="5622926"/>
            <a:ext cx="4876656"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eaLnBrk="1" hangingPunct="1">
              <a:lnSpc>
                <a:spcPct val="100000"/>
              </a:lnSpc>
              <a:spcBef>
                <a:spcPct val="0"/>
              </a:spcBef>
              <a:buSzTx/>
              <a:defRPr/>
            </a:pPr>
            <a:r>
              <a:rPr lang="en-US" altLang="en-US" sz="2000" b="0" dirty="0">
                <a:latin typeface="Gill Sans Light"/>
                <a:ea typeface="Gill Sans" charset="0"/>
                <a:cs typeface="Gill Sans Light"/>
              </a:rPr>
              <a:t> VAX	        : 25%/year 1978 to 1986</a:t>
            </a:r>
          </a:p>
          <a:p>
            <a:pPr eaLnBrk="1" hangingPunct="1">
              <a:lnSpc>
                <a:spcPct val="100000"/>
              </a:lnSpc>
              <a:spcBef>
                <a:spcPct val="0"/>
              </a:spcBef>
              <a:buSzTx/>
              <a:defRPr/>
            </a:pPr>
            <a:r>
              <a:rPr lang="en-US" altLang="en-US" sz="2000" b="0" dirty="0">
                <a:latin typeface="Gill Sans Light"/>
                <a:ea typeface="Gill Sans" charset="0"/>
                <a:cs typeface="Gill Sans Light"/>
              </a:rPr>
              <a:t> RISC + x86  : 52%/year 1986 to 2002</a:t>
            </a:r>
          </a:p>
          <a:p>
            <a:pPr eaLnBrk="1" hangingPunct="1">
              <a:lnSpc>
                <a:spcPct val="100000"/>
              </a:lnSpc>
              <a:spcBef>
                <a:spcPct val="0"/>
              </a:spcBef>
              <a:buSzTx/>
              <a:defRPr/>
            </a:pPr>
            <a:r>
              <a:rPr lang="en-US" altLang="en-US" sz="2000" b="0" dirty="0">
                <a:latin typeface="Gill Sans Light"/>
                <a:ea typeface="Gill Sans" charset="0"/>
                <a:cs typeface="Gill Sans Light"/>
              </a:rPr>
              <a:t> RISC + x86  : ??%/year 2002 to present</a:t>
            </a:r>
          </a:p>
        </p:txBody>
      </p:sp>
      <p:sp>
        <p:nvSpPr>
          <p:cNvPr id="22533" name="Text Box 5"/>
          <p:cNvSpPr txBox="1">
            <a:spLocks noChangeArrowheads="1"/>
          </p:cNvSpPr>
          <p:nvPr/>
        </p:nvSpPr>
        <p:spPr bwMode="auto">
          <a:xfrm>
            <a:off x="2667000" y="1143001"/>
            <a:ext cx="4979988"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600" b="0"/>
              <a:t>From Hennessy and Patterson, </a:t>
            </a:r>
            <a:r>
              <a:rPr lang="en-US" altLang="en-US" sz="1600" b="0" i="1"/>
              <a:t>Computer Architecture: A Quantitative Approach</a:t>
            </a:r>
            <a:r>
              <a:rPr lang="en-US" altLang="en-US" sz="1600" b="0"/>
              <a:t>, 4th edition, Sept. 15, 2006</a:t>
            </a:r>
          </a:p>
        </p:txBody>
      </p:sp>
      <p:sp>
        <p:nvSpPr>
          <p:cNvPr id="297990" name="Text Box 6"/>
          <p:cNvSpPr txBox="1">
            <a:spLocks noChangeArrowheads="1"/>
          </p:cNvSpPr>
          <p:nvPr/>
        </p:nvSpPr>
        <p:spPr bwMode="auto">
          <a:xfrm>
            <a:off x="6096000" y="3733800"/>
            <a:ext cx="4419600" cy="120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Gill Sans" charset="0"/>
                <a:ea typeface="ＭＳ Ｐゴシック" charset="0"/>
                <a:cs typeface="Gill Sans" charset="0"/>
              </a:defRPr>
            </a:lvl1pPr>
            <a:lvl2pPr marL="742950" indent="-285750">
              <a:defRPr sz="2200">
                <a:solidFill>
                  <a:schemeClr val="tx1"/>
                </a:solidFill>
                <a:latin typeface="Gill Sans" charset="0"/>
                <a:ea typeface="Gill Sans" charset="0"/>
                <a:cs typeface="Gill Sans" charset="0"/>
              </a:defRPr>
            </a:lvl2pPr>
            <a:lvl3pPr>
              <a:defRPr sz="2000">
                <a:solidFill>
                  <a:schemeClr val="tx1"/>
                </a:solidFill>
                <a:latin typeface="Gill Sans" charset="0"/>
                <a:ea typeface="Gill Sans" charset="0"/>
                <a:cs typeface="Gill Sans" charset="0"/>
              </a:defRPr>
            </a:lvl3pPr>
            <a:lvl4pPr marL="1600200" indent="-228600">
              <a:defRPr sz="2000">
                <a:solidFill>
                  <a:schemeClr val="tx1"/>
                </a:solidFill>
                <a:latin typeface="Gill Sans" charset="0"/>
                <a:ea typeface="Gill Sans" charset="0"/>
                <a:cs typeface="Gill Sans" charset="0"/>
              </a:defRPr>
            </a:lvl4pPr>
            <a:lvl5pPr marL="2057400" indent="-228600">
              <a:defRPr sz="2000">
                <a:solidFill>
                  <a:schemeClr val="tx1"/>
                </a:solidFill>
                <a:latin typeface="Gill Sans" charset="0"/>
                <a:ea typeface="Gill Sans" charset="0"/>
                <a:cs typeface="Gill Sans" charset="0"/>
              </a:defRPr>
            </a:lvl5pPr>
            <a:lvl6pPr marL="2514600" indent="-228600">
              <a:defRPr sz="2000">
                <a:solidFill>
                  <a:schemeClr val="tx1"/>
                </a:solidFill>
                <a:latin typeface="Gill Sans" charset="0"/>
                <a:ea typeface="Gill Sans" charset="0"/>
                <a:cs typeface="Gill Sans" charset="0"/>
              </a:defRPr>
            </a:lvl6pPr>
            <a:lvl7pPr marL="2971800" indent="-228600">
              <a:defRPr sz="2000">
                <a:solidFill>
                  <a:schemeClr val="tx1"/>
                </a:solidFill>
                <a:latin typeface="Gill Sans" charset="0"/>
                <a:ea typeface="Gill Sans" charset="0"/>
                <a:cs typeface="Gill Sans" charset="0"/>
              </a:defRPr>
            </a:lvl7pPr>
            <a:lvl8pPr marL="3429000" indent="-228600">
              <a:defRPr sz="2000">
                <a:solidFill>
                  <a:schemeClr val="tx1"/>
                </a:solidFill>
                <a:latin typeface="Gill Sans" charset="0"/>
                <a:ea typeface="Gill Sans" charset="0"/>
                <a:cs typeface="Gill Sans" charset="0"/>
              </a:defRPr>
            </a:lvl8pPr>
            <a:lvl9pPr marL="3886200" indent="-228600">
              <a:defRPr sz="2000">
                <a:solidFill>
                  <a:schemeClr val="tx1"/>
                </a:solidFill>
                <a:latin typeface="Gill Sans" charset="0"/>
                <a:ea typeface="Gill Sans" charset="0"/>
                <a:cs typeface="Gill Sans" charset="0"/>
              </a:defRPr>
            </a:lvl9pPr>
          </a:lstStyle>
          <a:p>
            <a:pPr>
              <a:defRPr/>
            </a:pPr>
            <a:r>
              <a:rPr lang="en-US" b="0">
                <a:solidFill>
                  <a:srgbClr val="FF0000"/>
                </a:solidFill>
                <a:sym typeface="Symbol" charset="0"/>
              </a:rPr>
              <a:t> </a:t>
            </a:r>
            <a:r>
              <a:rPr lang="en-US" b="0">
                <a:solidFill>
                  <a:srgbClr val="FF0000"/>
                </a:solidFill>
              </a:rPr>
              <a:t>Sea change in chip design: multiple “cores” or processors per chip</a:t>
            </a:r>
          </a:p>
        </p:txBody>
      </p:sp>
      <p:sp>
        <p:nvSpPr>
          <p:cNvPr id="22535" name="Text Box 7"/>
          <p:cNvSpPr txBox="1">
            <a:spLocks noChangeArrowheads="1"/>
          </p:cNvSpPr>
          <p:nvPr/>
        </p:nvSpPr>
        <p:spPr bwMode="auto">
          <a:xfrm>
            <a:off x="10210800" y="898526"/>
            <a:ext cx="4953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2000" b="0">
                <a:solidFill>
                  <a:srgbClr val="FF0000"/>
                </a:solidFill>
              </a:rPr>
              <a:t>3X</a:t>
            </a:r>
          </a:p>
        </p:txBody>
      </p:sp>
      <p:sp>
        <p:nvSpPr>
          <p:cNvPr id="22536" name="Line 8"/>
          <p:cNvSpPr>
            <a:spLocks noChangeShapeType="1"/>
          </p:cNvSpPr>
          <p:nvPr/>
        </p:nvSpPr>
        <p:spPr bwMode="auto">
          <a:xfrm>
            <a:off x="10287000" y="850900"/>
            <a:ext cx="0" cy="457200"/>
          </a:xfrm>
          <a:prstGeom prst="line">
            <a:avLst/>
          </a:prstGeom>
          <a:noFill/>
          <a:ln w="9525">
            <a:solidFill>
              <a:srgbClr val="FF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extLst>
      <p:ext uri="{BB962C8B-B14F-4D97-AF65-F5344CB8AC3E}">
        <p14:creationId xmlns:p14="http://schemas.microsoft.com/office/powerpoint/2010/main" val="1885457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a:defRPr/>
            </a:pPr>
            <a:r>
              <a:rPr lang="en-US" altLang="en-US">
                <a:latin typeface="Gill Sans Light" charset="0"/>
                <a:cs typeface="Gill Sans Light" charset="0"/>
              </a:rPr>
              <a:t>Another Challenge: Power Density</a:t>
            </a:r>
          </a:p>
        </p:txBody>
      </p:sp>
      <p:sp>
        <p:nvSpPr>
          <p:cNvPr id="305158" name="Rectangle 6"/>
          <p:cNvSpPr>
            <a:spLocks noGrp="1" noChangeArrowheads="1"/>
          </p:cNvSpPr>
          <p:nvPr>
            <p:ph type="body" idx="1"/>
          </p:nvPr>
        </p:nvSpPr>
        <p:spPr>
          <a:xfrm>
            <a:off x="1752600" y="4495800"/>
            <a:ext cx="8686800" cy="2133600"/>
          </a:xfrm>
        </p:spPr>
        <p:txBody>
          <a:bodyPr/>
          <a:lstStyle/>
          <a:p>
            <a:pPr>
              <a:defRPr/>
            </a:pPr>
            <a:r>
              <a:rPr lang="en-US" dirty="0">
                <a:ea typeface="ＭＳ Ｐゴシック" charset="0"/>
              </a:rPr>
              <a:t>Moore’s law extrapolation</a:t>
            </a:r>
          </a:p>
          <a:p>
            <a:pPr lvl="1">
              <a:defRPr/>
            </a:pPr>
            <a:r>
              <a:rPr lang="en-US" dirty="0">
                <a:ea typeface="ＭＳ Ｐゴシック" charset="0"/>
              </a:rPr>
              <a:t>Potential power density reaching amazing levels!</a:t>
            </a:r>
          </a:p>
          <a:p>
            <a:pPr>
              <a:defRPr/>
            </a:pPr>
            <a:r>
              <a:rPr lang="en-US" dirty="0">
                <a:ea typeface="ＭＳ Ｐゴシック" charset="0"/>
              </a:rPr>
              <a:t>Flip side: battery life very important</a:t>
            </a:r>
          </a:p>
          <a:p>
            <a:pPr lvl="1">
              <a:defRPr/>
            </a:pPr>
            <a:r>
              <a:rPr lang="en-US" dirty="0">
                <a:ea typeface="ＭＳ Ｐゴシック" charset="0"/>
              </a:rPr>
              <a:t>Moore’s law yielded more functionality at equivalent </a:t>
            </a:r>
            <a:br>
              <a:rPr lang="en-US" dirty="0">
                <a:ea typeface="ＭＳ Ｐゴシック" charset="0"/>
              </a:rPr>
            </a:br>
            <a:r>
              <a:rPr lang="en-US" dirty="0">
                <a:ea typeface="ＭＳ Ｐゴシック" charset="0"/>
              </a:rPr>
              <a:t>(or less) total energy consumption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0" y="731838"/>
            <a:ext cx="6248400" cy="3829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71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05158">
                                            <p:txEl>
                                              <p:pRg st="0" end="0"/>
                                            </p:txEl>
                                          </p:spTgt>
                                        </p:tgtEl>
                                        <p:attrNameLst>
                                          <p:attrName>style.visibility</p:attrName>
                                        </p:attrNameLst>
                                      </p:cBhvr>
                                      <p:to>
                                        <p:strVal val="visible"/>
                                      </p:to>
                                    </p:set>
                                    <p:anim calcmode="lin" valueType="num">
                                      <p:cBhvr additive="base">
                                        <p:cTn id="11" dur="500" fill="hold"/>
                                        <p:tgtEl>
                                          <p:spTgt spid="30515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515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5158">
                                            <p:txEl>
                                              <p:pRg st="1" end="1"/>
                                            </p:txEl>
                                          </p:spTgt>
                                        </p:tgtEl>
                                        <p:attrNameLst>
                                          <p:attrName>style.visibility</p:attrName>
                                        </p:attrNameLst>
                                      </p:cBhvr>
                                      <p:to>
                                        <p:strVal val="visible"/>
                                      </p:to>
                                    </p:set>
                                    <p:anim calcmode="lin" valueType="num">
                                      <p:cBhvr additive="base">
                                        <p:cTn id="15" dur="500" fill="hold"/>
                                        <p:tgtEl>
                                          <p:spTgt spid="305158">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51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05158">
                                            <p:txEl>
                                              <p:pRg st="2" end="2"/>
                                            </p:txEl>
                                          </p:spTgt>
                                        </p:tgtEl>
                                        <p:attrNameLst>
                                          <p:attrName>style.visibility</p:attrName>
                                        </p:attrNameLst>
                                      </p:cBhvr>
                                      <p:to>
                                        <p:strVal val="visible"/>
                                      </p:to>
                                    </p:set>
                                    <p:anim calcmode="lin" valueType="num">
                                      <p:cBhvr additive="base">
                                        <p:cTn id="21" dur="500" fill="hold"/>
                                        <p:tgtEl>
                                          <p:spTgt spid="305158">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05158">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05158">
                                            <p:txEl>
                                              <p:pRg st="3" end="3"/>
                                            </p:txEl>
                                          </p:spTgt>
                                        </p:tgtEl>
                                        <p:attrNameLst>
                                          <p:attrName>style.visibility</p:attrName>
                                        </p:attrNameLst>
                                      </p:cBhvr>
                                      <p:to>
                                        <p:strVal val="visible"/>
                                      </p:to>
                                    </p:set>
                                    <p:anim calcmode="lin" valueType="num">
                                      <p:cBhvr additive="base">
                                        <p:cTn id="25" dur="500" fill="hold"/>
                                        <p:tgtEl>
                                          <p:spTgt spid="30515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51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8"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144640"/>
            <a:ext cx="8305800" cy="584200"/>
          </a:xfrm>
        </p:spPr>
        <p:txBody>
          <a:bodyPr/>
          <a:lstStyle/>
          <a:p>
            <a:pPr>
              <a:defRPr/>
            </a:pPr>
            <a:r>
              <a:rPr lang="en-US" altLang="en-US" dirty="0" err="1">
                <a:latin typeface="Gill Sans Light" charset="0"/>
                <a:cs typeface="Gill Sans Light" charset="0"/>
              </a:rPr>
              <a:t>ManyCore</a:t>
            </a:r>
            <a:r>
              <a:rPr lang="en-US" altLang="en-US" dirty="0">
                <a:latin typeface="Gill Sans Light" charset="0"/>
                <a:cs typeface="Gill Sans Light" charset="0"/>
              </a:rPr>
              <a:t> Chips: The future arrived in 2007</a:t>
            </a:r>
          </a:p>
        </p:txBody>
      </p:sp>
      <p:sp>
        <p:nvSpPr>
          <p:cNvPr id="2960387" name="Rectangle 3"/>
          <p:cNvSpPr>
            <a:spLocks noGrp="1" noChangeArrowheads="1"/>
          </p:cNvSpPr>
          <p:nvPr>
            <p:ph type="body" idx="1"/>
          </p:nvPr>
        </p:nvSpPr>
        <p:spPr>
          <a:xfrm>
            <a:off x="1752600" y="4267200"/>
            <a:ext cx="8915400" cy="2362200"/>
          </a:xfrm>
        </p:spPr>
        <p:txBody>
          <a:bodyPr>
            <a:normAutofit/>
          </a:bodyPr>
          <a:lstStyle/>
          <a:p>
            <a:pPr>
              <a:lnSpc>
                <a:spcPct val="70000"/>
              </a:lnSpc>
              <a:defRPr/>
            </a:pPr>
            <a:r>
              <a:rPr lang="en-US" sz="2200" dirty="0">
                <a:ea typeface="ＭＳ Ｐゴシック" charset="0"/>
              </a:rPr>
              <a:t>How to program these?</a:t>
            </a:r>
          </a:p>
          <a:p>
            <a:pPr lvl="1">
              <a:lnSpc>
                <a:spcPct val="70000"/>
              </a:lnSpc>
              <a:defRPr/>
            </a:pPr>
            <a:r>
              <a:rPr lang="en-US" sz="2000" dirty="0">
                <a:ea typeface="ＭＳ Ｐゴシック" charset="0"/>
              </a:rPr>
              <a:t>Use 2 CPUs for video/audio</a:t>
            </a:r>
          </a:p>
          <a:p>
            <a:pPr lvl="1">
              <a:lnSpc>
                <a:spcPct val="70000"/>
              </a:lnSpc>
              <a:defRPr/>
            </a:pPr>
            <a:r>
              <a:rPr lang="en-US" sz="2000" dirty="0">
                <a:ea typeface="ＭＳ Ｐゴシック" charset="0"/>
              </a:rPr>
              <a:t>Use 1 for word processor, 1 for browser</a:t>
            </a:r>
          </a:p>
          <a:p>
            <a:pPr lvl="1">
              <a:lnSpc>
                <a:spcPct val="70000"/>
              </a:lnSpc>
              <a:defRPr/>
            </a:pPr>
            <a:r>
              <a:rPr lang="en-US" sz="2000" dirty="0">
                <a:ea typeface="ＭＳ Ｐゴシック" charset="0"/>
              </a:rPr>
              <a:t>76 for virus checking???</a:t>
            </a:r>
          </a:p>
          <a:p>
            <a:pPr>
              <a:lnSpc>
                <a:spcPct val="70000"/>
              </a:lnSpc>
              <a:defRPr/>
            </a:pPr>
            <a:r>
              <a:rPr lang="en-US" sz="2200" dirty="0">
                <a:solidFill>
                  <a:schemeClr val="hlink"/>
                </a:solidFill>
                <a:ea typeface="ＭＳ Ｐゴシック" charset="0"/>
              </a:rPr>
              <a:t>Parallelism must be exploited at all levels</a:t>
            </a:r>
          </a:p>
          <a:p>
            <a:pPr>
              <a:lnSpc>
                <a:spcPct val="70000"/>
              </a:lnSpc>
              <a:defRPr/>
            </a:pPr>
            <a:r>
              <a:rPr lang="en-US" altLang="ja-JP" sz="2200" dirty="0">
                <a:ea typeface="ＭＳ Ｐゴシック" charset="0"/>
              </a:rPr>
              <a:t>Amazon X1 instances (2016)</a:t>
            </a:r>
          </a:p>
          <a:p>
            <a:pPr lvl="1">
              <a:lnSpc>
                <a:spcPct val="70000"/>
              </a:lnSpc>
              <a:defRPr/>
            </a:pPr>
            <a:r>
              <a:rPr lang="en-US" sz="1800" dirty="0">
                <a:ea typeface="ＭＳ Ｐゴシック" charset="0"/>
              </a:rPr>
              <a:t>128 virtual cores, 2 TB RAM</a:t>
            </a:r>
          </a:p>
          <a:p>
            <a:pPr marL="0" indent="0">
              <a:lnSpc>
                <a:spcPct val="70000"/>
              </a:lnSpc>
              <a:buNone/>
              <a:defRPr/>
            </a:pPr>
            <a:endParaRPr lang="en-US" sz="2200" dirty="0">
              <a:solidFill>
                <a:schemeClr val="hlink"/>
              </a:solidFill>
              <a:ea typeface="ＭＳ Ｐゴシック" charset="0"/>
            </a:endParaRPr>
          </a:p>
        </p:txBody>
      </p:sp>
      <p:sp>
        <p:nvSpPr>
          <p:cNvPr id="16" name="Content Placeholder 2"/>
          <p:cNvSpPr txBox="1">
            <a:spLocks/>
          </p:cNvSpPr>
          <p:nvPr/>
        </p:nvSpPr>
        <p:spPr bwMode="auto">
          <a:xfrm>
            <a:off x="3352800" y="685800"/>
            <a:ext cx="62484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marL="285750" indent="-285750">
              <a:defRPr sz="2400" b="1">
                <a:solidFill>
                  <a:schemeClr val="tx1"/>
                </a:solidFill>
                <a:latin typeface="Comic Sans MS" charset="0"/>
                <a:ea typeface="ＭＳ Ｐゴシック" charset="0"/>
                <a:cs typeface="ＭＳ Ｐゴシック" charset="0"/>
              </a:defRPr>
            </a:lvl1pPr>
            <a:lvl2pPr indent="-22860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nSpc>
                <a:spcPct val="85000"/>
              </a:lnSpc>
              <a:spcBef>
                <a:spcPts val="300"/>
              </a:spcBef>
              <a:buSzPct val="100000"/>
              <a:buFontTx/>
              <a:buChar char="•"/>
            </a:pPr>
            <a:r>
              <a:rPr lang="en-US" b="0" dirty="0">
                <a:latin typeface="Gill Sans Light" charset="0"/>
                <a:cs typeface="Gill Sans Light" charset="0"/>
              </a:rPr>
              <a:t>Intel 80-core multicore chip (Feb 2007)</a:t>
            </a:r>
          </a:p>
          <a:p>
            <a:pPr lvl="1">
              <a:lnSpc>
                <a:spcPct val="85000"/>
              </a:lnSpc>
              <a:spcBef>
                <a:spcPts val="300"/>
              </a:spcBef>
              <a:buSzPct val="100000"/>
              <a:buFontTx/>
              <a:buChar char="–"/>
            </a:pPr>
            <a:r>
              <a:rPr lang="en-US" sz="1800" b="0" dirty="0">
                <a:latin typeface="Gill Sans Light" charset="0"/>
                <a:cs typeface="Gill Sans Light" charset="0"/>
              </a:rPr>
              <a:t>80 simple cores</a:t>
            </a:r>
          </a:p>
          <a:p>
            <a:pPr lvl="1">
              <a:lnSpc>
                <a:spcPct val="85000"/>
              </a:lnSpc>
              <a:spcBef>
                <a:spcPts val="300"/>
              </a:spcBef>
              <a:buSzPct val="100000"/>
              <a:buFontTx/>
              <a:buChar char="–"/>
            </a:pPr>
            <a:r>
              <a:rPr lang="en-US" sz="1800" b="0" dirty="0">
                <a:latin typeface="Gill Sans Light" charset="0"/>
                <a:cs typeface="Gill Sans Light" charset="0"/>
              </a:rPr>
              <a:t>Two FP-engines / core</a:t>
            </a:r>
          </a:p>
          <a:p>
            <a:pPr lvl="1">
              <a:lnSpc>
                <a:spcPct val="85000"/>
              </a:lnSpc>
              <a:spcBef>
                <a:spcPts val="300"/>
              </a:spcBef>
              <a:buSzPct val="100000"/>
              <a:buFontTx/>
              <a:buChar char="–"/>
            </a:pPr>
            <a:r>
              <a:rPr lang="en-US" sz="1800" b="0" dirty="0">
                <a:latin typeface="Gill Sans Light" charset="0"/>
                <a:cs typeface="Gill Sans Light" charset="0"/>
              </a:rPr>
              <a:t>Mesh-like network</a:t>
            </a:r>
          </a:p>
          <a:p>
            <a:pPr lvl="1">
              <a:lnSpc>
                <a:spcPct val="85000"/>
              </a:lnSpc>
              <a:spcBef>
                <a:spcPts val="300"/>
              </a:spcBef>
              <a:buSzPct val="100000"/>
              <a:buFontTx/>
              <a:buChar char="–"/>
            </a:pPr>
            <a:r>
              <a:rPr lang="en-US" sz="1800" b="0" dirty="0">
                <a:latin typeface="Gill Sans Light" charset="0"/>
                <a:cs typeface="Gill Sans Light" charset="0"/>
              </a:rPr>
              <a:t>100 million transistors</a:t>
            </a:r>
          </a:p>
          <a:p>
            <a:pPr lvl="1">
              <a:lnSpc>
                <a:spcPct val="85000"/>
              </a:lnSpc>
              <a:spcBef>
                <a:spcPts val="300"/>
              </a:spcBef>
              <a:buSzPct val="100000"/>
              <a:buFontTx/>
              <a:buChar char="–"/>
            </a:pPr>
            <a:r>
              <a:rPr lang="en-US" sz="1800" b="0" dirty="0">
                <a:latin typeface="Gill Sans Light" charset="0"/>
                <a:cs typeface="Gill Sans Light" charset="0"/>
              </a:rPr>
              <a:t>65nm feature size</a:t>
            </a:r>
          </a:p>
          <a:p>
            <a:pPr>
              <a:lnSpc>
                <a:spcPct val="85000"/>
              </a:lnSpc>
              <a:spcBef>
                <a:spcPts val="300"/>
              </a:spcBef>
              <a:buSzPct val="100000"/>
              <a:buFontTx/>
              <a:buChar char="•"/>
            </a:pPr>
            <a:r>
              <a:rPr lang="en-US" sz="2200" b="0" dirty="0">
                <a:latin typeface="Gill Sans Light" charset="0"/>
                <a:cs typeface="Gill Sans Light" charset="0"/>
              </a:rPr>
              <a:t>Intel Single-Chip Cloud </a:t>
            </a:r>
            <a:br>
              <a:rPr lang="en-US" sz="2200" b="0" dirty="0">
                <a:latin typeface="Gill Sans Light" charset="0"/>
                <a:cs typeface="Gill Sans Light" charset="0"/>
              </a:rPr>
            </a:br>
            <a:r>
              <a:rPr lang="en-US" sz="2200" b="0" dirty="0">
                <a:latin typeface="Gill Sans Light" charset="0"/>
                <a:cs typeface="Gill Sans Light" charset="0"/>
              </a:rPr>
              <a:t>Computer  (August 2010)</a:t>
            </a:r>
          </a:p>
          <a:p>
            <a:pPr lvl="1">
              <a:lnSpc>
                <a:spcPct val="85000"/>
              </a:lnSpc>
              <a:spcBef>
                <a:spcPts val="300"/>
              </a:spcBef>
              <a:buSzPct val="100000"/>
              <a:buFontTx/>
              <a:buChar char="–"/>
            </a:pPr>
            <a:r>
              <a:rPr lang="en-US" sz="1800" b="0" dirty="0">
                <a:latin typeface="Gill Sans Light" charset="0"/>
                <a:cs typeface="Gill Sans Light" charset="0"/>
              </a:rPr>
              <a:t>24 “tiles” with two cores/tile </a:t>
            </a:r>
          </a:p>
          <a:p>
            <a:pPr lvl="1">
              <a:lnSpc>
                <a:spcPct val="85000"/>
              </a:lnSpc>
              <a:spcBef>
                <a:spcPts val="300"/>
              </a:spcBef>
              <a:buSzPct val="100000"/>
              <a:buFontTx/>
              <a:buChar char="–"/>
            </a:pPr>
            <a:r>
              <a:rPr lang="en-US" sz="1800" b="0" dirty="0">
                <a:latin typeface="Gill Sans Light" charset="0"/>
                <a:cs typeface="Gill Sans Light" charset="0"/>
              </a:rPr>
              <a:t>24-router mesh network </a:t>
            </a:r>
          </a:p>
          <a:p>
            <a:pPr lvl="1">
              <a:lnSpc>
                <a:spcPct val="85000"/>
              </a:lnSpc>
              <a:spcBef>
                <a:spcPts val="300"/>
              </a:spcBef>
              <a:buSzPct val="100000"/>
              <a:buFontTx/>
              <a:buChar char="–"/>
            </a:pPr>
            <a:r>
              <a:rPr lang="en-US" sz="1800" b="0" dirty="0">
                <a:latin typeface="Gill Sans Light" charset="0"/>
                <a:cs typeface="Gill Sans Light" charset="0"/>
              </a:rPr>
              <a:t>4 DDR3 memory controllers</a:t>
            </a:r>
          </a:p>
          <a:p>
            <a:pPr lvl="1">
              <a:lnSpc>
                <a:spcPct val="85000"/>
              </a:lnSpc>
              <a:spcBef>
                <a:spcPts val="300"/>
              </a:spcBef>
              <a:buSzPct val="100000"/>
              <a:buFontTx/>
              <a:buChar char="–"/>
            </a:pPr>
            <a:r>
              <a:rPr lang="en-US" sz="1800" b="0" dirty="0">
                <a:latin typeface="Gill Sans Light" charset="0"/>
                <a:cs typeface="Gill Sans Light" charset="0"/>
              </a:rPr>
              <a:t>Hardware support for message-passing </a:t>
            </a:r>
          </a:p>
          <a:p>
            <a:pPr>
              <a:lnSpc>
                <a:spcPct val="85000"/>
              </a:lnSpc>
              <a:spcBef>
                <a:spcPts val="300"/>
              </a:spcBef>
              <a:buSzPct val="100000"/>
              <a:buFontTx/>
              <a:buChar char="•"/>
            </a:pPr>
            <a:endParaRPr lang="en-US" b="0" dirty="0">
              <a:latin typeface="Gill Sans Light" charset="0"/>
              <a:cs typeface="Gill Sans Light" charset="0"/>
            </a:endParaRPr>
          </a:p>
          <a:p>
            <a:pPr lvl="1">
              <a:lnSpc>
                <a:spcPct val="85000"/>
              </a:lnSpc>
              <a:spcBef>
                <a:spcPts val="300"/>
              </a:spcBef>
              <a:buSzPct val="100000"/>
              <a:buFontTx/>
              <a:buChar char="–"/>
            </a:pPr>
            <a:endParaRPr lang="en-US" sz="1800" b="0" dirty="0">
              <a:latin typeface="Gill Sans Light" charset="0"/>
              <a:cs typeface="Gill Sans Light" charset="0"/>
            </a:endParaRPr>
          </a:p>
        </p:txBody>
      </p:sp>
      <p:grpSp>
        <p:nvGrpSpPr>
          <p:cNvPr id="19" name="Group 18"/>
          <p:cNvGrpSpPr>
            <a:grpSpLocks/>
          </p:cNvGrpSpPr>
          <p:nvPr/>
        </p:nvGrpSpPr>
        <p:grpSpPr bwMode="auto">
          <a:xfrm>
            <a:off x="1655763" y="1273176"/>
            <a:ext cx="1979612" cy="2492375"/>
            <a:chOff x="132522" y="1146930"/>
            <a:chExt cx="1979302" cy="2491620"/>
          </a:xfrm>
        </p:grpSpPr>
        <p:pic>
          <p:nvPicPr>
            <p:cNvPr id="348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600200"/>
              <a:ext cx="1772478" cy="203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sp>
          <p:nvSpPr>
            <p:cNvPr id="34825" name="Left Arrow 16"/>
            <p:cNvSpPr>
              <a:spLocks noChangeArrowheads="1"/>
            </p:cNvSpPr>
            <p:nvPr/>
          </p:nvSpPr>
          <p:spPr bwMode="auto">
            <a:xfrm rot="-2552662">
              <a:off x="1197424" y="1146930"/>
              <a:ext cx="914400" cy="516975"/>
            </a:xfrm>
            <a:prstGeom prst="leftArrow">
              <a:avLst>
                <a:gd name="adj1" fmla="val 50000"/>
                <a:gd name="adj2" fmla="val 50000"/>
              </a:avLst>
            </a:prstGeom>
            <a:solidFill>
              <a:schemeClr val="accent1"/>
            </a:solidFill>
            <a:ln w="12700">
              <a:solidFill>
                <a:schemeClr val="tx1"/>
              </a:solidFill>
              <a:round/>
              <a:headEnd/>
              <a:tailEnd/>
            </a:ln>
          </p:spPr>
          <p:txBody>
            <a:bodyPr anchor="ctr"/>
            <a:lstStyle/>
            <a:p>
              <a:pPr algn="ctr">
                <a:spcBef>
                  <a:spcPct val="50000"/>
                </a:spcBef>
              </a:pPr>
              <a:endParaRPr lang="en-US" sz="2000" b="0">
                <a:latin typeface="Gill Sans Light" charset="0"/>
                <a:cs typeface="Gill Sans Light" charset="0"/>
              </a:endParaRPr>
            </a:p>
          </p:txBody>
        </p:sp>
      </p:grpSp>
      <p:grpSp>
        <p:nvGrpSpPr>
          <p:cNvPr id="20" name="Group 19"/>
          <p:cNvGrpSpPr>
            <a:grpSpLocks/>
          </p:cNvGrpSpPr>
          <p:nvPr/>
        </p:nvGrpSpPr>
        <p:grpSpPr bwMode="auto">
          <a:xfrm>
            <a:off x="6545264" y="1066800"/>
            <a:ext cx="4122737" cy="2605088"/>
            <a:chOff x="5020666" y="975827"/>
            <a:chExt cx="4123334" cy="2605573"/>
          </a:xfrm>
        </p:grpSpPr>
        <p:pic>
          <p:nvPicPr>
            <p:cNvPr id="348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975827"/>
              <a:ext cx="3505200" cy="2605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34823" name="Left Arrow 17"/>
            <p:cNvSpPr>
              <a:spLocks noChangeArrowheads="1"/>
            </p:cNvSpPr>
            <p:nvPr/>
          </p:nvSpPr>
          <p:spPr bwMode="auto">
            <a:xfrm rot="8906187">
              <a:off x="5020666" y="1725078"/>
              <a:ext cx="914400" cy="516975"/>
            </a:xfrm>
            <a:prstGeom prst="leftArrow">
              <a:avLst>
                <a:gd name="adj1" fmla="val 50000"/>
                <a:gd name="adj2" fmla="val 50000"/>
              </a:avLst>
            </a:prstGeom>
            <a:solidFill>
              <a:schemeClr val="accent1"/>
            </a:solidFill>
            <a:ln w="12700">
              <a:solidFill>
                <a:schemeClr val="tx1"/>
              </a:solidFill>
              <a:round/>
              <a:headEnd/>
              <a:tailEnd/>
            </a:ln>
          </p:spPr>
          <p:txBody>
            <a:bodyPr anchor="ctr"/>
            <a:lstStyle/>
            <a:p>
              <a:pPr algn="ctr">
                <a:spcBef>
                  <a:spcPct val="50000"/>
                </a:spcBef>
              </a:pPr>
              <a:endParaRPr lang="en-US" sz="2000" b="0">
                <a:latin typeface="Gill Sans Light" charset="0"/>
                <a:cs typeface="Gill Sans Light" charset="0"/>
              </a:endParaRPr>
            </a:p>
          </p:txBody>
        </p:sp>
      </p:grpSp>
    </p:spTree>
    <p:extLst>
      <p:ext uri="{BB962C8B-B14F-4D97-AF65-F5344CB8AC3E}">
        <p14:creationId xmlns:p14="http://schemas.microsoft.com/office/powerpoint/2010/main" val="389930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par>
                          <p:cTn id="17" fill="hold" nodeType="afterGroup">
                            <p:stCondLst>
                              <p:cond delay="0"/>
                            </p:stCondLst>
                            <p:childTnLst>
                              <p:par>
                                <p:cTn id="18" presetID="22" presetClass="entr" presetSubtype="1"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childTnLst>
                                </p:cTn>
                              </p:par>
                            </p:childTnLst>
                          </p:cTn>
                        </p:par>
                        <p:par>
                          <p:cTn id="33" fill="hold" nodeType="afterGroup">
                            <p:stCondLst>
                              <p:cond delay="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960387">
                                            <p:txEl>
                                              <p:pRg st="0" end="0"/>
                                            </p:txEl>
                                          </p:spTgt>
                                        </p:tgtEl>
                                        <p:attrNameLst>
                                          <p:attrName>style.visibility</p:attrName>
                                        </p:attrNameLst>
                                      </p:cBhvr>
                                      <p:to>
                                        <p:strVal val="visible"/>
                                      </p:to>
                                    </p:set>
                                    <p:anim calcmode="lin" valueType="num">
                                      <p:cBhvr additive="base">
                                        <p:cTn id="41" dur="500" fill="hold"/>
                                        <p:tgtEl>
                                          <p:spTgt spid="296038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6038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960387">
                                            <p:txEl>
                                              <p:pRg st="1" end="1"/>
                                            </p:txEl>
                                          </p:spTgt>
                                        </p:tgtEl>
                                        <p:attrNameLst>
                                          <p:attrName>style.visibility</p:attrName>
                                        </p:attrNameLst>
                                      </p:cBhvr>
                                      <p:to>
                                        <p:strVal val="visible"/>
                                      </p:to>
                                    </p:set>
                                    <p:anim calcmode="lin" valueType="num">
                                      <p:cBhvr additive="base">
                                        <p:cTn id="45" dur="500" fill="hold"/>
                                        <p:tgtEl>
                                          <p:spTgt spid="2960387">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60387">
                                            <p:txEl>
                                              <p:pRg st="1" end="1"/>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960387">
                                            <p:txEl>
                                              <p:pRg st="2" end="2"/>
                                            </p:txEl>
                                          </p:spTgt>
                                        </p:tgtEl>
                                        <p:attrNameLst>
                                          <p:attrName>style.visibility</p:attrName>
                                        </p:attrNameLst>
                                      </p:cBhvr>
                                      <p:to>
                                        <p:strVal val="visible"/>
                                      </p:to>
                                    </p:set>
                                    <p:anim calcmode="lin" valueType="num">
                                      <p:cBhvr additive="base">
                                        <p:cTn id="49" dur="500" fill="hold"/>
                                        <p:tgtEl>
                                          <p:spTgt spid="2960387">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960387">
                                            <p:txEl>
                                              <p:pRg st="2" end="2"/>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960387">
                                            <p:txEl>
                                              <p:pRg st="3" end="3"/>
                                            </p:txEl>
                                          </p:spTgt>
                                        </p:tgtEl>
                                        <p:attrNameLst>
                                          <p:attrName>style.visibility</p:attrName>
                                        </p:attrNameLst>
                                      </p:cBhvr>
                                      <p:to>
                                        <p:strVal val="visible"/>
                                      </p:to>
                                    </p:set>
                                    <p:anim calcmode="lin" valueType="num">
                                      <p:cBhvr additive="base">
                                        <p:cTn id="53" dur="500" fill="hold"/>
                                        <p:tgtEl>
                                          <p:spTgt spid="2960387">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960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960387">
                                            <p:txEl>
                                              <p:pRg st="4" end="4"/>
                                            </p:txEl>
                                          </p:spTgt>
                                        </p:tgtEl>
                                        <p:attrNameLst>
                                          <p:attrName>style.visibility</p:attrName>
                                        </p:attrNameLst>
                                      </p:cBhvr>
                                      <p:to>
                                        <p:strVal val="visible"/>
                                      </p:to>
                                    </p:set>
                                    <p:anim calcmode="lin" valueType="num">
                                      <p:cBhvr additive="base">
                                        <p:cTn id="59" dur="500" fill="hold"/>
                                        <p:tgtEl>
                                          <p:spTgt spid="2960387">
                                            <p:txEl>
                                              <p:pRg st="4" end="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960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960387">
                                            <p:txEl>
                                              <p:pRg st="5" end="5"/>
                                            </p:txEl>
                                          </p:spTgt>
                                        </p:tgtEl>
                                        <p:attrNameLst>
                                          <p:attrName>style.visibility</p:attrName>
                                        </p:attrNameLst>
                                      </p:cBhvr>
                                      <p:to>
                                        <p:strVal val="visible"/>
                                      </p:to>
                                    </p:set>
                                    <p:anim calcmode="lin" valueType="num">
                                      <p:cBhvr additive="base">
                                        <p:cTn id="65" dur="500" fill="hold"/>
                                        <p:tgtEl>
                                          <p:spTgt spid="2960387">
                                            <p:txEl>
                                              <p:pRg st="5" end="5"/>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960387">
                                            <p:txEl>
                                              <p:pRg st="5" end="5"/>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960387">
                                            <p:txEl>
                                              <p:pRg st="6" end="6"/>
                                            </p:txEl>
                                          </p:spTgt>
                                        </p:tgtEl>
                                        <p:attrNameLst>
                                          <p:attrName>style.visibility</p:attrName>
                                        </p:attrNameLst>
                                      </p:cBhvr>
                                      <p:to>
                                        <p:strVal val="visible"/>
                                      </p:to>
                                    </p:set>
                                    <p:anim calcmode="lin" valueType="num">
                                      <p:cBhvr additive="base">
                                        <p:cTn id="69" dur="500" fill="hold"/>
                                        <p:tgtEl>
                                          <p:spTgt spid="2960387">
                                            <p:txEl>
                                              <p:pRg st="6" end="6"/>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9603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0387" grpId="0" build="p"/>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But then Moore’s Law Ended…</a:t>
            </a:r>
          </a:p>
        </p:txBody>
      </p:sp>
      <p:sp>
        <p:nvSpPr>
          <p:cNvPr id="3" name="Content Placeholder 2"/>
          <p:cNvSpPr>
            <a:spLocks noGrp="1"/>
          </p:cNvSpPr>
          <p:nvPr>
            <p:ph idx="1"/>
          </p:nvPr>
        </p:nvSpPr>
        <p:spPr>
          <a:xfrm>
            <a:off x="1891393" y="3278187"/>
            <a:ext cx="8610600" cy="2971800"/>
          </a:xfrm>
        </p:spPr>
        <p:txBody>
          <a:bodyPr/>
          <a:lstStyle/>
          <a:p>
            <a:pPr>
              <a:defRPr/>
            </a:pPr>
            <a:r>
              <a:rPr lang="en-US" dirty="0">
                <a:ea typeface="ＭＳ Ｐゴシック" charset="0"/>
              </a:rPr>
              <a:t>Moore</a:t>
            </a:r>
            <a:r>
              <a:rPr lang="ja-JP" altLang="en-US" dirty="0">
                <a:ea typeface="ＭＳ Ｐゴシック" charset="0"/>
              </a:rPr>
              <a:t>’</a:t>
            </a:r>
            <a:r>
              <a:rPr lang="en-US" dirty="0">
                <a:ea typeface="ＭＳ Ｐゴシック" charset="0"/>
              </a:rPr>
              <a:t>s Law has (officially) ended -- Feb 2016</a:t>
            </a:r>
          </a:p>
          <a:p>
            <a:pPr lvl="1">
              <a:defRPr/>
            </a:pPr>
            <a:r>
              <a:rPr lang="en-US" dirty="0">
                <a:ea typeface="ＭＳ Ｐゴシック" charset="0"/>
              </a:rPr>
              <a:t>No longer getting 2 x transistors/chip every 18 months…</a:t>
            </a:r>
          </a:p>
          <a:p>
            <a:pPr lvl="1">
              <a:defRPr/>
            </a:pPr>
            <a:r>
              <a:rPr lang="en-US" dirty="0">
                <a:ea typeface="ＭＳ Ｐゴシック" charset="0"/>
              </a:rPr>
              <a:t>or even every 24 months</a:t>
            </a:r>
          </a:p>
          <a:p>
            <a:pPr>
              <a:defRPr/>
            </a:pPr>
            <a:r>
              <a:rPr lang="en-US" dirty="0">
                <a:ea typeface="ＭＳ Ｐゴシック" charset="0"/>
              </a:rPr>
              <a:t>May have only 2-3 smallest geometry fabrication plants left:</a:t>
            </a:r>
          </a:p>
          <a:p>
            <a:pPr lvl="1">
              <a:defRPr/>
            </a:pPr>
            <a:r>
              <a:rPr lang="en-US" dirty="0">
                <a:ea typeface="ＭＳ Ｐゴシック" charset="0"/>
              </a:rPr>
              <a:t> Intel and Samsung and/or TSMC</a:t>
            </a:r>
          </a:p>
          <a:p>
            <a:pPr>
              <a:defRPr/>
            </a:pPr>
            <a:r>
              <a:rPr lang="en-US" dirty="0">
                <a:ea typeface="ＭＳ Ｐゴシック" charset="0"/>
              </a:rPr>
              <a:t>Vendors moving to 3D stacked chips</a:t>
            </a:r>
          </a:p>
          <a:p>
            <a:pPr lvl="1">
              <a:defRPr/>
            </a:pPr>
            <a:r>
              <a:rPr lang="en-US" dirty="0">
                <a:ea typeface="ＭＳ Ｐゴシック" charset="0"/>
              </a:rPr>
              <a:t>More layers in old geometries</a:t>
            </a:r>
          </a:p>
        </p:txBody>
      </p:sp>
      <p:pic>
        <p:nvPicPr>
          <p:cNvPr id="3584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9788"/>
            <a:ext cx="8153400" cy="228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366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0EF959-216A-478D-91F3-E4DF8C43279B}"/>
              </a:ext>
            </a:extLst>
          </p:cNvPr>
          <p:cNvSpPr>
            <a:spLocks noGrp="1"/>
          </p:cNvSpPr>
          <p:nvPr>
            <p:ph type="title"/>
          </p:nvPr>
        </p:nvSpPr>
        <p:spPr/>
        <p:txBody>
          <a:bodyPr/>
          <a:lstStyle/>
          <a:p>
            <a:r>
              <a:rPr lang="en-US" dirty="0"/>
              <a:t>Storage Capacity is Still Growing!</a:t>
            </a:r>
          </a:p>
        </p:txBody>
      </p:sp>
      <p:pic>
        <p:nvPicPr>
          <p:cNvPr id="13" name="Content Placeholder 12" descr="A picture containing dark, flying, skiing, kite&#10;&#10;Description automatically generated">
            <a:extLst>
              <a:ext uri="{FF2B5EF4-FFF2-40B4-BE49-F238E27FC236}">
                <a16:creationId xmlns:a16="http://schemas.microsoft.com/office/drawing/2014/main" id="{521EA7AA-6439-4663-809A-082A834FEF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446" y="1401073"/>
            <a:ext cx="6096000" cy="4055854"/>
          </a:xfrm>
        </p:spPr>
      </p:pic>
      <p:pic>
        <p:nvPicPr>
          <p:cNvPr id="15" name="Content Placeholder 14" descr="A screen shot of a computer&#10;&#10;Description automatically generated">
            <a:extLst>
              <a:ext uri="{FF2B5EF4-FFF2-40B4-BE49-F238E27FC236}">
                <a16:creationId xmlns:a16="http://schemas.microsoft.com/office/drawing/2014/main" id="{E7D472CB-195A-4169-AEC3-771D9D08701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8400" y="1600200"/>
            <a:ext cx="5761973" cy="3657600"/>
          </a:xfrm>
        </p:spPr>
      </p:pic>
    </p:spTree>
    <p:extLst>
      <p:ext uri="{BB962C8B-B14F-4D97-AF65-F5344CB8AC3E}">
        <p14:creationId xmlns:p14="http://schemas.microsoft.com/office/powerpoint/2010/main" val="6091670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0A0F-6604-43EA-9CB9-26A71ADEA0E8}"/>
              </a:ext>
            </a:extLst>
          </p:cNvPr>
          <p:cNvSpPr>
            <a:spLocks noGrp="1"/>
          </p:cNvSpPr>
          <p:nvPr>
            <p:ph type="title"/>
          </p:nvPr>
        </p:nvSpPr>
        <p:spPr/>
        <p:txBody>
          <a:bodyPr/>
          <a:lstStyle/>
          <a:p>
            <a:r>
              <a:rPr lang="en-US" dirty="0">
                <a:latin typeface="Gill Sans Light"/>
              </a:rPr>
              <a:t>Across Incredible Diversity</a:t>
            </a:r>
          </a:p>
        </p:txBody>
      </p:sp>
      <p:grpSp>
        <p:nvGrpSpPr>
          <p:cNvPr id="8" name="Group 10">
            <a:extLst>
              <a:ext uri="{FF2B5EF4-FFF2-40B4-BE49-F238E27FC236}">
                <a16:creationId xmlns:a16="http://schemas.microsoft.com/office/drawing/2014/main" id="{5D10F813-79BD-4A45-BAB8-EB342759AE6F}"/>
              </a:ext>
            </a:extLst>
          </p:cNvPr>
          <p:cNvGrpSpPr>
            <a:grpSpLocks/>
          </p:cNvGrpSpPr>
          <p:nvPr/>
        </p:nvGrpSpPr>
        <p:grpSpPr bwMode="auto">
          <a:xfrm>
            <a:off x="2943179" y="1271117"/>
            <a:ext cx="5672008" cy="4752018"/>
            <a:chOff x="2869" y="1485"/>
            <a:chExt cx="2608" cy="2130"/>
          </a:xfrm>
          <a:noFill/>
        </p:grpSpPr>
        <p:sp>
          <p:nvSpPr>
            <p:cNvPr id="9" name="Text Box 11">
              <a:extLst>
                <a:ext uri="{FF2B5EF4-FFF2-40B4-BE49-F238E27FC236}">
                  <a16:creationId xmlns:a16="http://schemas.microsoft.com/office/drawing/2014/main" id="{9A3C0744-85EC-4ABE-B26A-D7A4A3E1B44B}"/>
                </a:ext>
              </a:extLst>
            </p:cNvPr>
            <p:cNvSpPr txBox="1">
              <a:spLocks noChangeArrowheads="1"/>
            </p:cNvSpPr>
            <p:nvPr/>
          </p:nvSpPr>
          <p:spPr bwMode="auto">
            <a:xfrm>
              <a:off x="4126" y="3436"/>
              <a:ext cx="466" cy="179"/>
            </a:xfrm>
            <a:prstGeom prst="rect">
              <a:avLst/>
            </a:prstGeom>
            <a:grpFill/>
            <a:ln w="12700">
              <a:noFill/>
              <a:miter lim="800000"/>
              <a:headEnd type="none" w="sm" len="sm"/>
              <a:tailEnd type="none" w="sm" len="sm"/>
            </a:ln>
            <a:effectLst/>
          </p:spPr>
          <p:txBody>
            <a:bodyPr wrap="square">
              <a:prstTxWarp prst="textNoShape">
                <a:avLst/>
              </a:prstTxWarp>
              <a:spAutoFit/>
            </a:bodyPr>
            <a:lstStyle/>
            <a:p>
              <a:pPr algn="ctr" eaLnBrk="0" hangingPunct="0"/>
              <a:r>
                <a:rPr lang="en-US" sz="2000" b="1" dirty="0">
                  <a:latin typeface="Gill Sans Light"/>
                </a:rPr>
                <a:t>years</a:t>
              </a:r>
            </a:p>
          </p:txBody>
        </p:sp>
        <p:sp>
          <p:nvSpPr>
            <p:cNvPr id="10" name="Text Box 12">
              <a:extLst>
                <a:ext uri="{FF2B5EF4-FFF2-40B4-BE49-F238E27FC236}">
                  <a16:creationId xmlns:a16="http://schemas.microsoft.com/office/drawing/2014/main" id="{472C6D60-7735-4384-821D-DA7F7CB1939E}"/>
                </a:ext>
              </a:extLst>
            </p:cNvPr>
            <p:cNvSpPr txBox="1">
              <a:spLocks noChangeArrowheads="1"/>
            </p:cNvSpPr>
            <p:nvPr/>
          </p:nvSpPr>
          <p:spPr bwMode="auto">
            <a:xfrm>
              <a:off x="2869" y="1485"/>
              <a:ext cx="792" cy="317"/>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dirty="0">
                  <a:latin typeface="Gill Sans Light"/>
                </a:rPr>
                <a:t>Computers</a:t>
              </a:r>
            </a:p>
            <a:p>
              <a:pPr eaLnBrk="0" hangingPunct="0"/>
              <a:r>
                <a:rPr lang="en-US" sz="2000" b="1" dirty="0">
                  <a:latin typeface="Gill Sans Light"/>
                </a:rPr>
                <a:t>Per Person</a:t>
              </a:r>
            </a:p>
          </p:txBody>
        </p:sp>
        <p:sp>
          <p:nvSpPr>
            <p:cNvPr id="11" name="Text Box 13">
              <a:extLst>
                <a:ext uri="{FF2B5EF4-FFF2-40B4-BE49-F238E27FC236}">
                  <a16:creationId xmlns:a16="http://schemas.microsoft.com/office/drawing/2014/main" id="{5B27FFE7-23EE-4D47-BD91-B642FD63CD8A}"/>
                </a:ext>
              </a:extLst>
            </p:cNvPr>
            <p:cNvSpPr txBox="1">
              <a:spLocks noChangeArrowheads="1"/>
            </p:cNvSpPr>
            <p:nvPr/>
          </p:nvSpPr>
          <p:spPr bwMode="auto">
            <a:xfrm>
              <a:off x="3043" y="3155"/>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Gill Sans Light"/>
                </a:rPr>
                <a:t>10</a:t>
              </a:r>
              <a:r>
                <a:rPr lang="en-US" sz="2000" b="1" baseline="30000">
                  <a:latin typeface="Gill Sans Light"/>
                </a:rPr>
                <a:t>3</a:t>
              </a:r>
              <a:r>
                <a:rPr lang="en-US" sz="2000" b="1">
                  <a:latin typeface="Gill Sans Light"/>
                </a:rPr>
                <a:t>:1</a:t>
              </a:r>
            </a:p>
          </p:txBody>
        </p:sp>
        <p:sp>
          <p:nvSpPr>
            <p:cNvPr id="12" name="Text Box 14">
              <a:extLst>
                <a:ext uri="{FF2B5EF4-FFF2-40B4-BE49-F238E27FC236}">
                  <a16:creationId xmlns:a16="http://schemas.microsoft.com/office/drawing/2014/main" id="{F7BBCF28-807A-4A09-93E1-A36FEF37FEBD}"/>
                </a:ext>
              </a:extLst>
            </p:cNvPr>
            <p:cNvSpPr txBox="1">
              <a:spLocks noChangeArrowheads="1"/>
            </p:cNvSpPr>
            <p:nvPr/>
          </p:nvSpPr>
          <p:spPr bwMode="auto">
            <a:xfrm>
              <a:off x="3043" y="1824"/>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dirty="0">
                  <a:latin typeface="Gill Sans Light"/>
                </a:rPr>
                <a:t>1:10</a:t>
              </a:r>
              <a:r>
                <a:rPr lang="en-US" sz="2000" b="1" baseline="30000" dirty="0">
                  <a:latin typeface="Gill Sans Light"/>
                </a:rPr>
                <a:t>6</a:t>
              </a:r>
            </a:p>
          </p:txBody>
        </p:sp>
        <p:sp>
          <p:nvSpPr>
            <p:cNvPr id="13" name="Text Box 15">
              <a:extLst>
                <a:ext uri="{FF2B5EF4-FFF2-40B4-BE49-F238E27FC236}">
                  <a16:creationId xmlns:a16="http://schemas.microsoft.com/office/drawing/2014/main" id="{3BD8810E-0392-437B-B9E5-5B4A64D9B4AE}"/>
                </a:ext>
              </a:extLst>
            </p:cNvPr>
            <p:cNvSpPr txBox="1">
              <a:spLocks noChangeArrowheads="1"/>
            </p:cNvSpPr>
            <p:nvPr/>
          </p:nvSpPr>
          <p:spPr bwMode="auto">
            <a:xfrm>
              <a:off x="4800" y="2640"/>
              <a:ext cx="677"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Gill Sans Light"/>
                </a:rPr>
                <a:t>Laptop</a:t>
              </a:r>
            </a:p>
          </p:txBody>
        </p:sp>
        <p:sp>
          <p:nvSpPr>
            <p:cNvPr id="14" name="Text Box 16">
              <a:extLst>
                <a:ext uri="{FF2B5EF4-FFF2-40B4-BE49-F238E27FC236}">
                  <a16:creationId xmlns:a16="http://schemas.microsoft.com/office/drawing/2014/main" id="{CE58D283-2279-4B60-A808-35810433D7FC}"/>
                </a:ext>
              </a:extLst>
            </p:cNvPr>
            <p:cNvSpPr txBox="1">
              <a:spLocks noChangeArrowheads="1"/>
            </p:cNvSpPr>
            <p:nvPr/>
          </p:nvSpPr>
          <p:spPr bwMode="auto">
            <a:xfrm>
              <a:off x="4958" y="2814"/>
              <a:ext cx="394"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Gill Sans Light"/>
                </a:rPr>
                <a:t>PDA</a:t>
              </a:r>
            </a:p>
          </p:txBody>
        </p:sp>
        <p:sp>
          <p:nvSpPr>
            <p:cNvPr id="15" name="Line 17">
              <a:extLst>
                <a:ext uri="{FF2B5EF4-FFF2-40B4-BE49-F238E27FC236}">
                  <a16:creationId xmlns:a16="http://schemas.microsoft.com/office/drawing/2014/main" id="{09C3DDC5-C7DF-4AB7-A622-418D57B84F7B}"/>
                </a:ext>
              </a:extLst>
            </p:cNvPr>
            <p:cNvSpPr>
              <a:spLocks noChangeShapeType="1"/>
            </p:cNvSpPr>
            <p:nvPr/>
          </p:nvSpPr>
          <p:spPr bwMode="auto">
            <a:xfrm>
              <a:off x="3458" y="3385"/>
              <a:ext cx="1978" cy="0"/>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latin typeface="Gill Sans Light"/>
              </a:endParaRPr>
            </a:p>
          </p:txBody>
        </p:sp>
        <p:sp>
          <p:nvSpPr>
            <p:cNvPr id="16" name="Line 18">
              <a:extLst>
                <a:ext uri="{FF2B5EF4-FFF2-40B4-BE49-F238E27FC236}">
                  <a16:creationId xmlns:a16="http://schemas.microsoft.com/office/drawing/2014/main" id="{46AEC945-A569-410E-8F23-F28CB2CA9B80}"/>
                </a:ext>
              </a:extLst>
            </p:cNvPr>
            <p:cNvSpPr>
              <a:spLocks noChangeShapeType="1"/>
            </p:cNvSpPr>
            <p:nvPr/>
          </p:nvSpPr>
          <p:spPr bwMode="auto">
            <a:xfrm flipV="1">
              <a:off x="3462" y="1715"/>
              <a:ext cx="0" cy="1661"/>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latin typeface="Gill Sans Light"/>
              </a:endParaRPr>
            </a:p>
          </p:txBody>
        </p:sp>
        <p:pic>
          <p:nvPicPr>
            <p:cNvPr id="17" name="Picture 16" descr="whirlwind-computer">
              <a:extLst>
                <a:ext uri="{FF2B5EF4-FFF2-40B4-BE49-F238E27FC236}">
                  <a16:creationId xmlns:a16="http://schemas.microsoft.com/office/drawing/2014/main" id="{389B4B18-20AD-45EC-8DDD-B70146E4AC0D}"/>
                </a:ext>
              </a:extLst>
            </p:cNvPr>
            <p:cNvPicPr>
              <a:picLocks noChangeAspect="1" noChangeArrowheads="1"/>
            </p:cNvPicPr>
            <p:nvPr/>
          </p:nvPicPr>
          <p:blipFill>
            <a:blip r:embed="rId2"/>
            <a:srcRect/>
            <a:stretch>
              <a:fillRect/>
            </a:stretch>
          </p:blipFill>
          <p:spPr bwMode="auto">
            <a:xfrm>
              <a:off x="3486" y="1777"/>
              <a:ext cx="486" cy="348"/>
            </a:xfrm>
            <a:prstGeom prst="rect">
              <a:avLst/>
            </a:prstGeom>
            <a:grpFill/>
          </p:spPr>
        </p:pic>
        <p:pic>
          <p:nvPicPr>
            <p:cNvPr id="18" name="Picture 17" descr="360-67">
              <a:extLst>
                <a:ext uri="{FF2B5EF4-FFF2-40B4-BE49-F238E27FC236}">
                  <a16:creationId xmlns:a16="http://schemas.microsoft.com/office/drawing/2014/main" id="{49ED183E-F816-451C-8FE1-75D66BF12629}"/>
                </a:ext>
              </a:extLst>
            </p:cNvPr>
            <p:cNvPicPr>
              <a:picLocks noChangeAspect="1" noChangeArrowheads="1"/>
            </p:cNvPicPr>
            <p:nvPr/>
          </p:nvPicPr>
          <p:blipFill>
            <a:blip r:embed="rId3"/>
            <a:srcRect/>
            <a:stretch>
              <a:fillRect/>
            </a:stretch>
          </p:blipFill>
          <p:spPr bwMode="auto">
            <a:xfrm>
              <a:off x="3736" y="2070"/>
              <a:ext cx="442" cy="327"/>
            </a:xfrm>
            <a:prstGeom prst="rect">
              <a:avLst/>
            </a:prstGeom>
            <a:grpFill/>
          </p:spPr>
        </p:pic>
        <p:sp>
          <p:nvSpPr>
            <p:cNvPr id="19" name="Text Box 21">
              <a:extLst>
                <a:ext uri="{FF2B5EF4-FFF2-40B4-BE49-F238E27FC236}">
                  <a16:creationId xmlns:a16="http://schemas.microsoft.com/office/drawing/2014/main" id="{92088DE2-AB62-4F8F-B164-71303D7DEC89}"/>
                </a:ext>
              </a:extLst>
            </p:cNvPr>
            <p:cNvSpPr txBox="1">
              <a:spLocks noChangeArrowheads="1"/>
            </p:cNvSpPr>
            <p:nvPr/>
          </p:nvSpPr>
          <p:spPr bwMode="auto">
            <a:xfrm>
              <a:off x="4154" y="1968"/>
              <a:ext cx="862"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dirty="0">
                  <a:latin typeface="Gill Sans Light"/>
                </a:rPr>
                <a:t>Mainframe</a:t>
              </a:r>
            </a:p>
          </p:txBody>
        </p:sp>
        <p:pic>
          <p:nvPicPr>
            <p:cNvPr id="20" name="Picture 19" descr="vax11-780">
              <a:extLst>
                <a:ext uri="{FF2B5EF4-FFF2-40B4-BE49-F238E27FC236}">
                  <a16:creationId xmlns:a16="http://schemas.microsoft.com/office/drawing/2014/main" id="{3E8F486C-83A3-40E7-9A1D-01E45EF21617}"/>
                </a:ext>
              </a:extLst>
            </p:cNvPr>
            <p:cNvPicPr>
              <a:picLocks noChangeAspect="1" noChangeArrowheads="1"/>
            </p:cNvPicPr>
            <p:nvPr/>
          </p:nvPicPr>
          <p:blipFill>
            <a:blip r:embed="rId4"/>
            <a:srcRect/>
            <a:stretch>
              <a:fillRect/>
            </a:stretch>
          </p:blipFill>
          <p:spPr bwMode="auto">
            <a:xfrm>
              <a:off x="4108" y="2307"/>
              <a:ext cx="272" cy="296"/>
            </a:xfrm>
            <a:prstGeom prst="rect">
              <a:avLst/>
            </a:prstGeom>
            <a:grpFill/>
          </p:spPr>
        </p:pic>
        <p:sp>
          <p:nvSpPr>
            <p:cNvPr id="21" name="Text Box 23">
              <a:extLst>
                <a:ext uri="{FF2B5EF4-FFF2-40B4-BE49-F238E27FC236}">
                  <a16:creationId xmlns:a16="http://schemas.microsoft.com/office/drawing/2014/main" id="{D5611B7C-AE1C-475B-B191-136AFEFE07A8}"/>
                </a:ext>
              </a:extLst>
            </p:cNvPr>
            <p:cNvSpPr txBox="1">
              <a:spLocks noChangeArrowheads="1"/>
            </p:cNvSpPr>
            <p:nvPr/>
          </p:nvSpPr>
          <p:spPr bwMode="auto">
            <a:xfrm>
              <a:off x="4386" y="2216"/>
              <a:ext cx="468"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Gill Sans Light"/>
                </a:rPr>
                <a:t>Mini</a:t>
              </a:r>
            </a:p>
          </p:txBody>
        </p:sp>
        <p:pic>
          <p:nvPicPr>
            <p:cNvPr id="22" name="Picture 21" descr="sun3+3d">
              <a:extLst>
                <a:ext uri="{FF2B5EF4-FFF2-40B4-BE49-F238E27FC236}">
                  <a16:creationId xmlns:a16="http://schemas.microsoft.com/office/drawing/2014/main" id="{D7ABBD37-0D2E-4DAA-B748-916F6944F832}"/>
                </a:ext>
              </a:extLst>
            </p:cNvPr>
            <p:cNvPicPr>
              <a:picLocks noChangeAspect="1" noChangeArrowheads="1"/>
            </p:cNvPicPr>
            <p:nvPr/>
          </p:nvPicPr>
          <p:blipFill>
            <a:blip r:embed="rId5"/>
            <a:srcRect/>
            <a:stretch>
              <a:fillRect/>
            </a:stretch>
          </p:blipFill>
          <p:spPr bwMode="auto">
            <a:xfrm>
              <a:off x="4284" y="2488"/>
              <a:ext cx="303" cy="259"/>
            </a:xfrm>
            <a:prstGeom prst="rect">
              <a:avLst/>
            </a:prstGeom>
            <a:grpFill/>
          </p:spPr>
        </p:pic>
        <p:sp>
          <p:nvSpPr>
            <p:cNvPr id="23" name="Text Box 25">
              <a:extLst>
                <a:ext uri="{FF2B5EF4-FFF2-40B4-BE49-F238E27FC236}">
                  <a16:creationId xmlns:a16="http://schemas.microsoft.com/office/drawing/2014/main" id="{914490FE-600D-47A1-A328-35242F69CEBD}"/>
                </a:ext>
              </a:extLst>
            </p:cNvPr>
            <p:cNvSpPr txBox="1">
              <a:spLocks noChangeArrowheads="1"/>
            </p:cNvSpPr>
            <p:nvPr/>
          </p:nvSpPr>
          <p:spPr bwMode="auto">
            <a:xfrm>
              <a:off x="4547" y="2397"/>
              <a:ext cx="829"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dirty="0">
                  <a:latin typeface="Gill Sans Light"/>
                </a:rPr>
                <a:t>Workstation</a:t>
              </a:r>
            </a:p>
          </p:txBody>
        </p:sp>
        <p:sp>
          <p:nvSpPr>
            <p:cNvPr id="24" name="Text Box 26">
              <a:extLst>
                <a:ext uri="{FF2B5EF4-FFF2-40B4-BE49-F238E27FC236}">
                  <a16:creationId xmlns:a16="http://schemas.microsoft.com/office/drawing/2014/main" id="{C1F18156-0600-4254-8697-88ED2A773D30}"/>
                </a:ext>
              </a:extLst>
            </p:cNvPr>
            <p:cNvSpPr txBox="1">
              <a:spLocks noChangeArrowheads="1"/>
            </p:cNvSpPr>
            <p:nvPr/>
          </p:nvSpPr>
          <p:spPr bwMode="auto">
            <a:xfrm>
              <a:off x="4704" y="2544"/>
              <a:ext cx="309"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Gill Sans Light"/>
                </a:rPr>
                <a:t>PC</a:t>
              </a:r>
            </a:p>
          </p:txBody>
        </p:sp>
        <p:pic>
          <p:nvPicPr>
            <p:cNvPr id="25" name="Picture 24" descr="IBM_ThinkPad@ThinkPad_A_Series">
              <a:extLst>
                <a:ext uri="{FF2B5EF4-FFF2-40B4-BE49-F238E27FC236}">
                  <a16:creationId xmlns:a16="http://schemas.microsoft.com/office/drawing/2014/main" id="{0C6AD6F4-597F-45D7-914B-B9DEC408D7DD}"/>
                </a:ext>
              </a:extLst>
            </p:cNvPr>
            <p:cNvPicPr>
              <a:picLocks noChangeAspect="1" noChangeArrowheads="1"/>
            </p:cNvPicPr>
            <p:nvPr/>
          </p:nvPicPr>
          <p:blipFill>
            <a:blip r:embed="rId6"/>
            <a:srcRect/>
            <a:stretch>
              <a:fillRect/>
            </a:stretch>
          </p:blipFill>
          <p:spPr bwMode="auto">
            <a:xfrm>
              <a:off x="4635" y="2760"/>
              <a:ext cx="233" cy="227"/>
            </a:xfrm>
            <a:prstGeom prst="rect">
              <a:avLst/>
            </a:prstGeom>
            <a:grpFill/>
          </p:spPr>
        </p:pic>
        <p:pic>
          <p:nvPicPr>
            <p:cNvPr id="26" name="Picture 28" descr="cell-phone-nokia">
              <a:hlinkClick r:id="rId7"/>
              <a:extLst>
                <a:ext uri="{FF2B5EF4-FFF2-40B4-BE49-F238E27FC236}">
                  <a16:creationId xmlns:a16="http://schemas.microsoft.com/office/drawing/2014/main" id="{E15804DA-0E95-4FB2-9E94-A5F06245153D}"/>
                </a:ext>
              </a:extLst>
            </p:cNvPr>
            <p:cNvPicPr>
              <a:picLocks noChangeAspect="1" noChangeArrowheads="1"/>
            </p:cNvPicPr>
            <p:nvPr/>
          </p:nvPicPr>
          <p:blipFill>
            <a:blip r:embed="rId8"/>
            <a:srcRect/>
            <a:stretch>
              <a:fillRect/>
            </a:stretch>
          </p:blipFill>
          <p:spPr bwMode="auto">
            <a:xfrm>
              <a:off x="5031" y="3078"/>
              <a:ext cx="175" cy="133"/>
            </a:xfrm>
            <a:prstGeom prst="rect">
              <a:avLst/>
            </a:prstGeom>
            <a:grpFill/>
          </p:spPr>
        </p:pic>
        <p:pic>
          <p:nvPicPr>
            <p:cNvPr id="27" name="Picture 29" descr="pcsm">
              <a:extLst>
                <a:ext uri="{FF2B5EF4-FFF2-40B4-BE49-F238E27FC236}">
                  <a16:creationId xmlns:a16="http://schemas.microsoft.com/office/drawing/2014/main" id="{F28C2F90-436C-4EEB-91D7-EFF4422FFC97}"/>
                </a:ext>
              </a:extLst>
            </p:cNvPr>
            <p:cNvPicPr>
              <a:picLocks noChangeAspect="1" noChangeArrowheads="1"/>
            </p:cNvPicPr>
            <p:nvPr/>
          </p:nvPicPr>
          <p:blipFill>
            <a:blip r:embed="rId9"/>
            <a:srcRect/>
            <a:stretch>
              <a:fillRect/>
            </a:stretch>
          </p:blipFill>
          <p:spPr bwMode="auto">
            <a:xfrm>
              <a:off x="4503" y="2624"/>
              <a:ext cx="157" cy="221"/>
            </a:xfrm>
            <a:prstGeom prst="rect">
              <a:avLst/>
            </a:prstGeom>
            <a:grpFill/>
          </p:spPr>
        </p:pic>
        <p:pic>
          <p:nvPicPr>
            <p:cNvPr id="28" name="Picture 30" descr="palm">
              <a:extLst>
                <a:ext uri="{FF2B5EF4-FFF2-40B4-BE49-F238E27FC236}">
                  <a16:creationId xmlns:a16="http://schemas.microsoft.com/office/drawing/2014/main" id="{ED3CE635-00B4-4DE1-BF18-AE6818912330}"/>
                </a:ext>
              </a:extLst>
            </p:cNvPr>
            <p:cNvPicPr>
              <a:picLocks noChangeAspect="1" noChangeArrowheads="1"/>
            </p:cNvPicPr>
            <p:nvPr/>
          </p:nvPicPr>
          <p:blipFill>
            <a:blip r:embed="rId10"/>
            <a:srcRect/>
            <a:stretch>
              <a:fillRect/>
            </a:stretch>
          </p:blipFill>
          <p:spPr bwMode="auto">
            <a:xfrm>
              <a:off x="4803" y="2984"/>
              <a:ext cx="126" cy="184"/>
            </a:xfrm>
            <a:prstGeom prst="rect">
              <a:avLst/>
            </a:prstGeom>
            <a:grpFill/>
            <a:ln w="9525">
              <a:noFill/>
              <a:miter lim="800000"/>
              <a:headEnd/>
              <a:tailEnd/>
            </a:ln>
          </p:spPr>
        </p:pic>
        <p:sp>
          <p:nvSpPr>
            <p:cNvPr id="29" name="Rectangle 31">
              <a:extLst>
                <a:ext uri="{FF2B5EF4-FFF2-40B4-BE49-F238E27FC236}">
                  <a16:creationId xmlns:a16="http://schemas.microsoft.com/office/drawing/2014/main" id="{8044E0CE-C901-4427-8A49-ABA3B25149DF}"/>
                </a:ext>
              </a:extLst>
            </p:cNvPr>
            <p:cNvSpPr>
              <a:spLocks noChangeArrowheads="1"/>
            </p:cNvSpPr>
            <p:nvPr/>
          </p:nvSpPr>
          <p:spPr bwMode="auto">
            <a:xfrm>
              <a:off x="5064" y="2934"/>
              <a:ext cx="322" cy="166"/>
            </a:xfrm>
            <a:prstGeom prst="rect">
              <a:avLst/>
            </a:prstGeom>
            <a:grpFill/>
            <a:ln w="9525">
              <a:noFill/>
              <a:miter lim="800000"/>
              <a:headEnd/>
              <a:tailEnd/>
            </a:ln>
            <a:effectLst/>
          </p:spPr>
          <p:txBody>
            <a:bodyPr wrap="square">
              <a:prstTxWarp prst="textNoShape">
                <a:avLst/>
              </a:prstTxWarp>
              <a:spAutoFit/>
            </a:bodyPr>
            <a:lstStyle/>
            <a:p>
              <a:r>
                <a:rPr lang="en-US">
                  <a:latin typeface="Gill Sans Light"/>
                </a:rPr>
                <a:t>Cell</a:t>
              </a:r>
            </a:p>
          </p:txBody>
        </p:sp>
        <p:sp>
          <p:nvSpPr>
            <p:cNvPr id="30" name="Text Box 32">
              <a:extLst>
                <a:ext uri="{FF2B5EF4-FFF2-40B4-BE49-F238E27FC236}">
                  <a16:creationId xmlns:a16="http://schemas.microsoft.com/office/drawing/2014/main" id="{1388A05D-FB32-414D-ABFF-D92BED86D770}"/>
                </a:ext>
              </a:extLst>
            </p:cNvPr>
            <p:cNvSpPr txBox="1">
              <a:spLocks noChangeArrowheads="1"/>
            </p:cNvSpPr>
            <p:nvPr/>
          </p:nvSpPr>
          <p:spPr bwMode="auto">
            <a:xfrm>
              <a:off x="3163" y="2712"/>
              <a:ext cx="30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Gill Sans Light"/>
                </a:rPr>
                <a:t>1:1</a:t>
              </a:r>
            </a:p>
          </p:txBody>
        </p:sp>
        <p:sp>
          <p:nvSpPr>
            <p:cNvPr id="31" name="Text Box 33">
              <a:extLst>
                <a:ext uri="{FF2B5EF4-FFF2-40B4-BE49-F238E27FC236}">
                  <a16:creationId xmlns:a16="http://schemas.microsoft.com/office/drawing/2014/main" id="{E8D5CEE8-3D12-407E-BEDD-DA44CFD68093}"/>
                </a:ext>
              </a:extLst>
            </p:cNvPr>
            <p:cNvSpPr txBox="1">
              <a:spLocks noChangeArrowheads="1"/>
            </p:cNvSpPr>
            <p:nvPr/>
          </p:nvSpPr>
          <p:spPr bwMode="auto">
            <a:xfrm>
              <a:off x="3043" y="2304"/>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Gill Sans Light"/>
                </a:rPr>
                <a:t>1:10</a:t>
              </a:r>
              <a:r>
                <a:rPr lang="en-US" sz="2000" b="1" baseline="30000">
                  <a:latin typeface="Gill Sans Light"/>
                </a:rPr>
                <a:t>3</a:t>
              </a:r>
            </a:p>
          </p:txBody>
        </p:sp>
      </p:grpSp>
      <p:grpSp>
        <p:nvGrpSpPr>
          <p:cNvPr id="32" name="Group 7">
            <a:extLst>
              <a:ext uri="{FF2B5EF4-FFF2-40B4-BE49-F238E27FC236}">
                <a16:creationId xmlns:a16="http://schemas.microsoft.com/office/drawing/2014/main" id="{1699EAD4-1C3F-4139-A113-A84FC1B4547B}"/>
              </a:ext>
            </a:extLst>
          </p:cNvPr>
          <p:cNvGrpSpPr>
            <a:grpSpLocks/>
          </p:cNvGrpSpPr>
          <p:nvPr/>
        </p:nvGrpSpPr>
        <p:grpSpPr bwMode="auto">
          <a:xfrm>
            <a:off x="7803014" y="5077930"/>
            <a:ext cx="781050" cy="1096963"/>
            <a:chOff x="4992" y="3124"/>
            <a:chExt cx="492" cy="691"/>
          </a:xfrm>
        </p:grpSpPr>
        <p:sp>
          <p:nvSpPr>
            <p:cNvPr id="33" name="Text Box 8">
              <a:extLst>
                <a:ext uri="{FF2B5EF4-FFF2-40B4-BE49-F238E27FC236}">
                  <a16:creationId xmlns:a16="http://schemas.microsoft.com/office/drawing/2014/main" id="{BF058DE4-9103-4F29-8EC2-917A7FCFE932}"/>
                </a:ext>
              </a:extLst>
            </p:cNvPr>
            <p:cNvSpPr txBox="1">
              <a:spLocks noChangeArrowheads="1"/>
            </p:cNvSpPr>
            <p:nvPr/>
          </p:nvSpPr>
          <p:spPr bwMode="auto">
            <a:xfrm>
              <a:off x="4992" y="3408"/>
              <a:ext cx="492" cy="407"/>
            </a:xfrm>
            <a:prstGeom prst="rect">
              <a:avLst/>
            </a:prstGeom>
            <a:noFill/>
            <a:ln w="12700">
              <a:noFill/>
              <a:miter lim="800000"/>
              <a:headEnd type="none" w="sm" len="sm"/>
              <a:tailEnd type="none" w="sm" len="sm"/>
            </a:ln>
            <a:effectLst/>
          </p:spPr>
          <p:txBody>
            <a:bodyPr>
              <a:prstTxWarp prst="textNoShape">
                <a:avLst/>
              </a:prstTxWarp>
              <a:spAutoFit/>
            </a:bodyPr>
            <a:lstStyle/>
            <a:p>
              <a:pPr eaLnBrk="0" hangingPunct="0"/>
              <a:r>
                <a:rPr lang="en-US" b="1" i="1" dirty="0">
                  <a:latin typeface="Gill Sans Light"/>
                </a:rPr>
                <a:t>Mote!</a:t>
              </a:r>
            </a:p>
          </p:txBody>
        </p:sp>
        <p:pic>
          <p:nvPicPr>
            <p:cNvPr id="34" name="Picture 9" descr="dots">
              <a:extLst>
                <a:ext uri="{FF2B5EF4-FFF2-40B4-BE49-F238E27FC236}">
                  <a16:creationId xmlns:a16="http://schemas.microsoft.com/office/drawing/2014/main" id="{D207A8E7-360F-42AA-9F04-75157D11A29F}"/>
                </a:ext>
              </a:extLst>
            </p:cNvPr>
            <p:cNvPicPr>
              <a:picLocks noChangeAspect="1" noChangeArrowheads="1"/>
            </p:cNvPicPr>
            <p:nvPr/>
          </p:nvPicPr>
          <p:blipFill>
            <a:blip r:embed="rId11"/>
            <a:srcRect/>
            <a:stretch>
              <a:fillRect/>
            </a:stretch>
          </p:blipFill>
          <p:spPr bwMode="auto">
            <a:xfrm>
              <a:off x="5206" y="3124"/>
              <a:ext cx="211" cy="260"/>
            </a:xfrm>
            <a:prstGeom prst="rect">
              <a:avLst/>
            </a:prstGeom>
            <a:noFill/>
          </p:spPr>
        </p:pic>
      </p:grpSp>
      <p:pic>
        <p:nvPicPr>
          <p:cNvPr id="35" name="Picture 3">
            <a:extLst>
              <a:ext uri="{FF2B5EF4-FFF2-40B4-BE49-F238E27FC236}">
                <a16:creationId xmlns:a16="http://schemas.microsoft.com/office/drawing/2014/main" id="{FE365BF6-594A-48A9-B078-E751D65F771C}"/>
              </a:ext>
            </a:extLst>
          </p:cNvPr>
          <p:cNvPicPr>
            <a:picLocks noChangeAspect="1"/>
          </p:cNvPicPr>
          <p:nvPr/>
        </p:nvPicPr>
        <p:blipFill>
          <a:blip r:embed="rId12"/>
          <a:srcRect/>
          <a:stretch>
            <a:fillRect/>
          </a:stretch>
        </p:blipFill>
        <p:spPr bwMode="auto">
          <a:xfrm>
            <a:off x="8251781" y="1386871"/>
            <a:ext cx="1252243" cy="767207"/>
          </a:xfrm>
          <a:prstGeom prst="rect">
            <a:avLst/>
          </a:prstGeom>
          <a:noFill/>
          <a:ln w="9525">
            <a:noFill/>
            <a:miter lim="800000"/>
            <a:headEnd/>
            <a:tailEnd/>
          </a:ln>
        </p:spPr>
      </p:pic>
      <p:pic>
        <p:nvPicPr>
          <p:cNvPr id="36" name="Picture 35">
            <a:extLst>
              <a:ext uri="{FF2B5EF4-FFF2-40B4-BE49-F238E27FC236}">
                <a16:creationId xmlns:a16="http://schemas.microsoft.com/office/drawing/2014/main" id="{C810018B-C7FD-47F0-9242-43E0008A9661}"/>
              </a:ext>
            </a:extLst>
          </p:cNvPr>
          <p:cNvPicPr>
            <a:picLocks noChangeAspect="1"/>
          </p:cNvPicPr>
          <p:nvPr/>
        </p:nvPicPr>
        <p:blipFill>
          <a:blip r:embed="rId13"/>
          <a:stretch>
            <a:fillRect/>
          </a:stretch>
        </p:blipFill>
        <p:spPr>
          <a:xfrm>
            <a:off x="8341993" y="4335488"/>
            <a:ext cx="467971" cy="493613"/>
          </a:xfrm>
          <a:prstGeom prst="rect">
            <a:avLst/>
          </a:prstGeom>
        </p:spPr>
      </p:pic>
      <p:pic>
        <p:nvPicPr>
          <p:cNvPr id="37" name="Picture 36">
            <a:extLst>
              <a:ext uri="{FF2B5EF4-FFF2-40B4-BE49-F238E27FC236}">
                <a16:creationId xmlns:a16="http://schemas.microsoft.com/office/drawing/2014/main" id="{D1929489-B9F1-47A2-B557-29F9AC3BC377}"/>
              </a:ext>
            </a:extLst>
          </p:cNvPr>
          <p:cNvPicPr>
            <a:picLocks noChangeAspect="1"/>
          </p:cNvPicPr>
          <p:nvPr/>
        </p:nvPicPr>
        <p:blipFill>
          <a:blip r:embed="rId14"/>
          <a:stretch>
            <a:fillRect/>
          </a:stretch>
        </p:blipFill>
        <p:spPr>
          <a:xfrm>
            <a:off x="7607032" y="1855254"/>
            <a:ext cx="1333500" cy="952500"/>
          </a:xfrm>
          <a:prstGeom prst="rect">
            <a:avLst/>
          </a:prstGeom>
        </p:spPr>
      </p:pic>
      <p:pic>
        <p:nvPicPr>
          <p:cNvPr id="38" name="Picture 37">
            <a:extLst>
              <a:ext uri="{FF2B5EF4-FFF2-40B4-BE49-F238E27FC236}">
                <a16:creationId xmlns:a16="http://schemas.microsoft.com/office/drawing/2014/main" id="{5AAB8D1F-E62B-494A-B5B1-6BAE3DB8D6EA}"/>
              </a:ext>
            </a:extLst>
          </p:cNvPr>
          <p:cNvPicPr>
            <a:picLocks noChangeAspect="1"/>
          </p:cNvPicPr>
          <p:nvPr/>
        </p:nvPicPr>
        <p:blipFill>
          <a:blip r:embed="rId15"/>
          <a:stretch>
            <a:fillRect/>
          </a:stretch>
        </p:blipFill>
        <p:spPr>
          <a:xfrm>
            <a:off x="8098978" y="2735663"/>
            <a:ext cx="864217" cy="822885"/>
          </a:xfrm>
          <a:prstGeom prst="rect">
            <a:avLst/>
          </a:prstGeom>
        </p:spPr>
      </p:pic>
      <p:pic>
        <p:nvPicPr>
          <p:cNvPr id="39" name="Picture 38">
            <a:extLst>
              <a:ext uri="{FF2B5EF4-FFF2-40B4-BE49-F238E27FC236}">
                <a16:creationId xmlns:a16="http://schemas.microsoft.com/office/drawing/2014/main" id="{9EB786B3-DE01-48A3-86E8-C9B1EDCB14CE}"/>
              </a:ext>
            </a:extLst>
          </p:cNvPr>
          <p:cNvPicPr>
            <a:picLocks noChangeAspect="1"/>
          </p:cNvPicPr>
          <p:nvPr/>
        </p:nvPicPr>
        <p:blipFill>
          <a:blip r:embed="rId16"/>
          <a:stretch>
            <a:fillRect/>
          </a:stretch>
        </p:blipFill>
        <p:spPr>
          <a:xfrm>
            <a:off x="8267431" y="3562184"/>
            <a:ext cx="583453" cy="575708"/>
          </a:xfrm>
          <a:prstGeom prst="rect">
            <a:avLst/>
          </a:prstGeom>
        </p:spPr>
      </p:pic>
      <p:pic>
        <p:nvPicPr>
          <p:cNvPr id="40" name="Picture 39">
            <a:extLst>
              <a:ext uri="{FF2B5EF4-FFF2-40B4-BE49-F238E27FC236}">
                <a16:creationId xmlns:a16="http://schemas.microsoft.com/office/drawing/2014/main" id="{95C60093-309B-4D0E-A03A-7D5CA888A1F3}"/>
              </a:ext>
            </a:extLst>
          </p:cNvPr>
          <p:cNvPicPr>
            <a:picLocks noChangeAspect="1"/>
          </p:cNvPicPr>
          <p:nvPr/>
        </p:nvPicPr>
        <p:blipFill>
          <a:blip r:embed="rId17"/>
          <a:stretch>
            <a:fillRect/>
          </a:stretch>
        </p:blipFill>
        <p:spPr>
          <a:xfrm>
            <a:off x="8554619" y="3932078"/>
            <a:ext cx="540718" cy="485962"/>
          </a:xfrm>
          <a:prstGeom prst="rect">
            <a:avLst/>
          </a:prstGeom>
        </p:spPr>
      </p:pic>
      <p:cxnSp>
        <p:nvCxnSpPr>
          <p:cNvPr id="41" name="Straight Connector 40">
            <a:extLst>
              <a:ext uri="{FF2B5EF4-FFF2-40B4-BE49-F238E27FC236}">
                <a16:creationId xmlns:a16="http://schemas.microsoft.com/office/drawing/2014/main" id="{DC884FD5-35B5-48B3-88FA-5EA73C48FF56}"/>
              </a:ext>
            </a:extLst>
          </p:cNvPr>
          <p:cNvCxnSpPr/>
          <p:nvPr/>
        </p:nvCxnSpPr>
        <p:spPr>
          <a:xfrm>
            <a:off x="6086020" y="2213842"/>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45A1874-FC17-4583-85C5-CBD37EE466A0}"/>
              </a:ext>
            </a:extLst>
          </p:cNvPr>
          <p:cNvCxnSpPr/>
          <p:nvPr/>
        </p:nvCxnSpPr>
        <p:spPr>
          <a:xfrm>
            <a:off x="6387832" y="2874242"/>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C5DD88E-FB99-4306-862F-57817C6E44E4}"/>
              </a:ext>
            </a:extLst>
          </p:cNvPr>
          <p:cNvCxnSpPr/>
          <p:nvPr/>
        </p:nvCxnSpPr>
        <p:spPr>
          <a:xfrm flipV="1">
            <a:off x="7391878" y="3722901"/>
            <a:ext cx="696259" cy="5977"/>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4" name="Cloud 43">
            <a:extLst>
              <a:ext uri="{FF2B5EF4-FFF2-40B4-BE49-F238E27FC236}">
                <a16:creationId xmlns:a16="http://schemas.microsoft.com/office/drawing/2014/main" id="{F975EE18-8172-42FB-8A4B-407C5EEF78DF}"/>
              </a:ext>
            </a:extLst>
          </p:cNvPr>
          <p:cNvSpPr/>
          <p:nvPr/>
        </p:nvSpPr>
        <p:spPr>
          <a:xfrm>
            <a:off x="7999722" y="1104459"/>
            <a:ext cx="1722481" cy="1677147"/>
          </a:xfrm>
          <a:prstGeom prst="cloud">
            <a:avLst/>
          </a:prstGeom>
          <a:solidFill>
            <a:schemeClr val="tx1">
              <a:lumMod val="85000"/>
              <a:alpha val="16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endParaRPr>
          </a:p>
        </p:txBody>
      </p:sp>
      <p:sp>
        <p:nvSpPr>
          <p:cNvPr id="45" name="TextBox 44">
            <a:extLst>
              <a:ext uri="{FF2B5EF4-FFF2-40B4-BE49-F238E27FC236}">
                <a16:creationId xmlns:a16="http://schemas.microsoft.com/office/drawing/2014/main" id="{DEE8D38D-8988-4BF4-B113-F4066EA71965}"/>
              </a:ext>
            </a:extLst>
          </p:cNvPr>
          <p:cNvSpPr txBox="1"/>
          <p:nvPr/>
        </p:nvSpPr>
        <p:spPr>
          <a:xfrm>
            <a:off x="258417" y="2666449"/>
            <a:ext cx="2897898" cy="2554545"/>
          </a:xfrm>
          <a:prstGeom prst="rect">
            <a:avLst/>
          </a:prstGeom>
          <a:noFill/>
        </p:spPr>
        <p:txBody>
          <a:bodyPr wrap="square" rtlCol="0">
            <a:spAutoFit/>
          </a:bodyPr>
          <a:lstStyle/>
          <a:p>
            <a:r>
              <a:rPr lang="en-US" sz="3200" b="1" dirty="0">
                <a:latin typeface="Gill Sans Light"/>
              </a:rPr>
              <a:t>Bell’s Law: New computer class every 10 years</a:t>
            </a:r>
          </a:p>
        </p:txBody>
      </p:sp>
      <p:sp>
        <p:nvSpPr>
          <p:cNvPr id="46" name="Rounded Rectangular Callout 52">
            <a:extLst>
              <a:ext uri="{FF2B5EF4-FFF2-40B4-BE49-F238E27FC236}">
                <a16:creationId xmlns:a16="http://schemas.microsoft.com/office/drawing/2014/main" id="{2DEE9904-AB45-4909-8510-B053CB1C9135}"/>
              </a:ext>
            </a:extLst>
          </p:cNvPr>
          <p:cNvSpPr/>
          <p:nvPr/>
        </p:nvSpPr>
        <p:spPr bwMode="auto">
          <a:xfrm>
            <a:off x="8446305" y="5743578"/>
            <a:ext cx="1905000" cy="838200"/>
          </a:xfrm>
          <a:prstGeom prst="wedgeRoundRectCallout">
            <a:avLst>
              <a:gd name="adj1" fmla="val -45887"/>
              <a:gd name="adj2" fmla="val -90962"/>
              <a:gd name="adj3" fmla="val 16667"/>
            </a:avLst>
          </a:prstGeom>
          <a:solidFill>
            <a:srgbClr val="FFC000"/>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Gill Sans Light"/>
                <a:cs typeface="Helvetica"/>
              </a:rPr>
              <a:t>The Internet of Things!</a:t>
            </a:r>
          </a:p>
        </p:txBody>
      </p:sp>
      <p:sp>
        <p:nvSpPr>
          <p:cNvPr id="47" name="Right Brace 46">
            <a:extLst>
              <a:ext uri="{FF2B5EF4-FFF2-40B4-BE49-F238E27FC236}">
                <a16:creationId xmlns:a16="http://schemas.microsoft.com/office/drawing/2014/main" id="{D866AA47-AD38-4181-8F28-47576C3FA3F0}"/>
              </a:ext>
            </a:extLst>
          </p:cNvPr>
          <p:cNvSpPr/>
          <p:nvPr/>
        </p:nvSpPr>
        <p:spPr bwMode="auto">
          <a:xfrm>
            <a:off x="9712332" y="1692275"/>
            <a:ext cx="304800" cy="14478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48" name="Right Brace 47">
            <a:extLst>
              <a:ext uri="{FF2B5EF4-FFF2-40B4-BE49-F238E27FC236}">
                <a16:creationId xmlns:a16="http://schemas.microsoft.com/office/drawing/2014/main" id="{5C6571E8-ABFD-4D7F-AA3E-002D9B71F3B0}"/>
              </a:ext>
            </a:extLst>
          </p:cNvPr>
          <p:cNvSpPr/>
          <p:nvPr/>
        </p:nvSpPr>
        <p:spPr bwMode="auto">
          <a:xfrm>
            <a:off x="9940932" y="3063875"/>
            <a:ext cx="304800" cy="14478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49" name="Right Brace 48">
            <a:extLst>
              <a:ext uri="{FF2B5EF4-FFF2-40B4-BE49-F238E27FC236}">
                <a16:creationId xmlns:a16="http://schemas.microsoft.com/office/drawing/2014/main" id="{E1E06743-1856-47F4-85E1-278B5FEDD8AB}"/>
              </a:ext>
            </a:extLst>
          </p:cNvPr>
          <p:cNvSpPr/>
          <p:nvPr/>
        </p:nvSpPr>
        <p:spPr bwMode="auto">
          <a:xfrm>
            <a:off x="9712332" y="4511675"/>
            <a:ext cx="304800" cy="9906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50" name="TextBox 49">
            <a:extLst>
              <a:ext uri="{FF2B5EF4-FFF2-40B4-BE49-F238E27FC236}">
                <a16:creationId xmlns:a16="http://schemas.microsoft.com/office/drawing/2014/main" id="{42B033B4-770B-42ED-8B06-711C0FDF0552}"/>
              </a:ext>
            </a:extLst>
          </p:cNvPr>
          <p:cNvSpPr txBox="1"/>
          <p:nvPr/>
        </p:nvSpPr>
        <p:spPr>
          <a:xfrm>
            <a:off x="10093332" y="1539875"/>
            <a:ext cx="1524000" cy="1569660"/>
          </a:xfrm>
          <a:prstGeom prst="rect">
            <a:avLst/>
          </a:prstGeom>
          <a:noFill/>
        </p:spPr>
        <p:txBody>
          <a:bodyPr wrap="square" rtlCol="0">
            <a:spAutoFit/>
          </a:bodyPr>
          <a:lstStyle/>
          <a:p>
            <a:r>
              <a:rPr lang="en-US" sz="1600" dirty="0">
                <a:latin typeface="Gill Sans Light"/>
              </a:rPr>
              <a:t>Number crunching, Data Storage, Massive </a:t>
            </a:r>
            <a:r>
              <a:rPr lang="en-US" sz="1600" dirty="0" err="1">
                <a:latin typeface="Gill Sans Light"/>
              </a:rPr>
              <a:t>Inet</a:t>
            </a:r>
            <a:r>
              <a:rPr lang="en-US" sz="1600" dirty="0">
                <a:latin typeface="Gill Sans Light"/>
              </a:rPr>
              <a:t> Services,</a:t>
            </a:r>
          </a:p>
          <a:p>
            <a:r>
              <a:rPr lang="en-US" sz="1600" dirty="0">
                <a:latin typeface="Gill Sans Light"/>
              </a:rPr>
              <a:t>ML, …</a:t>
            </a:r>
          </a:p>
        </p:txBody>
      </p:sp>
      <p:sp>
        <p:nvSpPr>
          <p:cNvPr id="51" name="TextBox 50">
            <a:extLst>
              <a:ext uri="{FF2B5EF4-FFF2-40B4-BE49-F238E27FC236}">
                <a16:creationId xmlns:a16="http://schemas.microsoft.com/office/drawing/2014/main" id="{2E73C902-DDAF-4836-8AD9-191C2D444E1F}"/>
              </a:ext>
            </a:extLst>
          </p:cNvPr>
          <p:cNvSpPr txBox="1"/>
          <p:nvPr/>
        </p:nvSpPr>
        <p:spPr>
          <a:xfrm>
            <a:off x="10245732" y="3444875"/>
            <a:ext cx="1524000" cy="584776"/>
          </a:xfrm>
          <a:prstGeom prst="rect">
            <a:avLst/>
          </a:prstGeom>
          <a:noFill/>
        </p:spPr>
        <p:txBody>
          <a:bodyPr wrap="square" rtlCol="0">
            <a:spAutoFit/>
          </a:bodyPr>
          <a:lstStyle/>
          <a:p>
            <a:r>
              <a:rPr lang="en-US" sz="1600" dirty="0">
                <a:latin typeface="Gill Sans Light"/>
              </a:rPr>
              <a:t>Productivity,</a:t>
            </a:r>
          </a:p>
          <a:p>
            <a:r>
              <a:rPr lang="en-US" sz="1600" dirty="0">
                <a:latin typeface="Gill Sans Light"/>
              </a:rPr>
              <a:t>Interactive</a:t>
            </a:r>
          </a:p>
        </p:txBody>
      </p:sp>
      <p:sp>
        <p:nvSpPr>
          <p:cNvPr id="52" name="TextBox 51">
            <a:extLst>
              <a:ext uri="{FF2B5EF4-FFF2-40B4-BE49-F238E27FC236}">
                <a16:creationId xmlns:a16="http://schemas.microsoft.com/office/drawing/2014/main" id="{7B3FD829-0C79-42AC-AFD1-B73328F45500}"/>
              </a:ext>
            </a:extLst>
          </p:cNvPr>
          <p:cNvSpPr txBox="1"/>
          <p:nvPr/>
        </p:nvSpPr>
        <p:spPr>
          <a:xfrm>
            <a:off x="10080632" y="4587875"/>
            <a:ext cx="1524000" cy="1077218"/>
          </a:xfrm>
          <a:prstGeom prst="rect">
            <a:avLst/>
          </a:prstGeom>
          <a:noFill/>
        </p:spPr>
        <p:txBody>
          <a:bodyPr wrap="square" rtlCol="0">
            <a:spAutoFit/>
          </a:bodyPr>
          <a:lstStyle/>
          <a:p>
            <a:r>
              <a:rPr lang="en-US" sz="1600" dirty="0">
                <a:latin typeface="Gill Sans Light"/>
              </a:rPr>
              <a:t>Streaming from/to the physical world</a:t>
            </a:r>
          </a:p>
        </p:txBody>
      </p:sp>
      <p:pic>
        <p:nvPicPr>
          <p:cNvPr id="53" name="Picture 52">
            <a:extLst>
              <a:ext uri="{FF2B5EF4-FFF2-40B4-BE49-F238E27FC236}">
                <a16:creationId xmlns:a16="http://schemas.microsoft.com/office/drawing/2014/main" id="{6EB86084-5FD0-474B-A0B4-FB0B5C7D9D69}"/>
              </a:ext>
            </a:extLst>
          </p:cNvPr>
          <p:cNvPicPr>
            <a:picLocks noChangeAspect="1"/>
          </p:cNvPicPr>
          <p:nvPr/>
        </p:nvPicPr>
        <p:blipFill>
          <a:blip r:embed="rId18"/>
          <a:stretch>
            <a:fillRect/>
          </a:stretch>
        </p:blipFill>
        <p:spPr>
          <a:xfrm>
            <a:off x="8530347" y="4859402"/>
            <a:ext cx="540718" cy="456507"/>
          </a:xfrm>
          <a:prstGeom prst="rect">
            <a:avLst/>
          </a:prstGeom>
        </p:spPr>
      </p:pic>
      <p:pic>
        <p:nvPicPr>
          <p:cNvPr id="54" name="Picture 53">
            <a:extLst>
              <a:ext uri="{FF2B5EF4-FFF2-40B4-BE49-F238E27FC236}">
                <a16:creationId xmlns:a16="http://schemas.microsoft.com/office/drawing/2014/main" id="{C0DE51F8-E1EF-4652-B930-7D51C1E58FB1}"/>
              </a:ext>
            </a:extLst>
          </p:cNvPr>
          <p:cNvPicPr>
            <a:picLocks noChangeAspect="1"/>
          </p:cNvPicPr>
          <p:nvPr/>
        </p:nvPicPr>
        <p:blipFill>
          <a:blip r:embed="rId19"/>
          <a:stretch>
            <a:fillRect/>
          </a:stretch>
        </p:blipFill>
        <p:spPr>
          <a:xfrm>
            <a:off x="8877902" y="5240333"/>
            <a:ext cx="328530" cy="328530"/>
          </a:xfrm>
          <a:prstGeom prst="rect">
            <a:avLst/>
          </a:prstGeom>
        </p:spPr>
      </p:pic>
      <p:pic>
        <p:nvPicPr>
          <p:cNvPr id="55" name="Picture 54">
            <a:extLst>
              <a:ext uri="{FF2B5EF4-FFF2-40B4-BE49-F238E27FC236}">
                <a16:creationId xmlns:a16="http://schemas.microsoft.com/office/drawing/2014/main" id="{2F7E81C6-0856-44D2-AD1C-CDED770A9B26}"/>
              </a:ext>
            </a:extLst>
          </p:cNvPr>
          <p:cNvPicPr>
            <a:picLocks noChangeAspect="1"/>
          </p:cNvPicPr>
          <p:nvPr/>
        </p:nvPicPr>
        <p:blipFill>
          <a:blip r:embed="rId20"/>
          <a:stretch>
            <a:fillRect/>
          </a:stretch>
        </p:blipFill>
        <p:spPr>
          <a:xfrm>
            <a:off x="9132038" y="5003373"/>
            <a:ext cx="351694" cy="351694"/>
          </a:xfrm>
          <a:prstGeom prst="rect">
            <a:avLst/>
          </a:prstGeom>
        </p:spPr>
      </p:pic>
      <p:pic>
        <p:nvPicPr>
          <p:cNvPr id="56" name="Picture 55">
            <a:extLst>
              <a:ext uri="{FF2B5EF4-FFF2-40B4-BE49-F238E27FC236}">
                <a16:creationId xmlns:a16="http://schemas.microsoft.com/office/drawing/2014/main" id="{1E19C7A9-1FFA-4024-9134-63308BAAEA0B}"/>
              </a:ext>
            </a:extLst>
          </p:cNvPr>
          <p:cNvPicPr>
            <a:picLocks noChangeAspect="1"/>
          </p:cNvPicPr>
          <p:nvPr/>
        </p:nvPicPr>
        <p:blipFill>
          <a:blip r:embed="rId21"/>
          <a:stretch>
            <a:fillRect/>
          </a:stretch>
        </p:blipFill>
        <p:spPr>
          <a:xfrm>
            <a:off x="8841748" y="4676575"/>
            <a:ext cx="463487" cy="463487"/>
          </a:xfrm>
          <a:prstGeom prst="rect">
            <a:avLst/>
          </a:prstGeom>
        </p:spPr>
      </p:pic>
    </p:spTree>
    <p:extLst>
      <p:ext uri="{BB962C8B-B14F-4D97-AF65-F5344CB8AC3E}">
        <p14:creationId xmlns:p14="http://schemas.microsoft.com/office/powerpoint/2010/main" val="230224160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1B36-1EDE-4EC2-9F52-2F309AE3CD61}"/>
              </a:ext>
            </a:extLst>
          </p:cNvPr>
          <p:cNvSpPr>
            <a:spLocks noGrp="1"/>
          </p:cNvSpPr>
          <p:nvPr>
            <p:ph type="title"/>
          </p:nvPr>
        </p:nvSpPr>
        <p:spPr/>
        <p:txBody>
          <a:bodyPr/>
          <a:lstStyle/>
          <a:p>
            <a:r>
              <a:rPr lang="en-US" dirty="0"/>
              <a:t>Society is Increasingly Connected…</a:t>
            </a:r>
          </a:p>
        </p:txBody>
      </p:sp>
      <p:pic>
        <p:nvPicPr>
          <p:cNvPr id="7" name="Picture 6">
            <a:extLst>
              <a:ext uri="{FF2B5EF4-FFF2-40B4-BE49-F238E27FC236}">
                <a16:creationId xmlns:a16="http://schemas.microsoft.com/office/drawing/2014/main" id="{D42EF918-8E98-4053-846D-20B95B515A10}"/>
              </a:ext>
            </a:extLst>
          </p:cNvPr>
          <p:cNvPicPr>
            <a:picLocks noChangeAspect="1"/>
          </p:cNvPicPr>
          <p:nvPr/>
        </p:nvPicPr>
        <p:blipFill>
          <a:blip r:embed="rId2"/>
          <a:stretch>
            <a:fillRect/>
          </a:stretch>
        </p:blipFill>
        <p:spPr>
          <a:xfrm>
            <a:off x="262648" y="1752843"/>
            <a:ext cx="5522984" cy="3092871"/>
          </a:xfrm>
          <a:prstGeom prst="rect">
            <a:avLst/>
          </a:prstGeom>
        </p:spPr>
      </p:pic>
      <p:pic>
        <p:nvPicPr>
          <p:cNvPr id="8" name="Picture 7">
            <a:extLst>
              <a:ext uri="{FF2B5EF4-FFF2-40B4-BE49-F238E27FC236}">
                <a16:creationId xmlns:a16="http://schemas.microsoft.com/office/drawing/2014/main" id="{7D8F4935-8356-4524-99BE-6535797DAA35}"/>
              </a:ext>
            </a:extLst>
          </p:cNvPr>
          <p:cNvPicPr>
            <a:picLocks noChangeAspect="1"/>
          </p:cNvPicPr>
          <p:nvPr/>
        </p:nvPicPr>
        <p:blipFill>
          <a:blip r:embed="rId3"/>
          <a:stretch>
            <a:fillRect/>
          </a:stretch>
        </p:blipFill>
        <p:spPr>
          <a:xfrm>
            <a:off x="5932859" y="2535027"/>
            <a:ext cx="6198917" cy="3471393"/>
          </a:xfrm>
          <a:prstGeom prst="rect">
            <a:avLst/>
          </a:prstGeom>
        </p:spPr>
      </p:pic>
    </p:spTree>
    <p:extLst>
      <p:ext uri="{BB962C8B-B14F-4D97-AF65-F5344CB8AC3E}">
        <p14:creationId xmlns:p14="http://schemas.microsoft.com/office/powerpoint/2010/main" val="337628747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a:latin typeface="Gill Sans Light" charset="0"/>
                <a:ea typeface="ＭＳ Ｐゴシック" charset="-128"/>
                <a:cs typeface="Gill Sans Light" charset="0"/>
              </a:rPr>
              <a:t>Network Capacity Still Increasing</a:t>
            </a:r>
          </a:p>
        </p:txBody>
      </p:sp>
      <p:pic>
        <p:nvPicPr>
          <p:cNvPr id="378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69342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Rectangle 4"/>
          <p:cNvSpPr>
            <a:spLocks noChangeArrowheads="1"/>
          </p:cNvSpPr>
          <p:nvPr/>
        </p:nvSpPr>
        <p:spPr bwMode="auto">
          <a:xfrm>
            <a:off x="1752600" y="6138864"/>
            <a:ext cx="8763000"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1600" b="0">
                <a:latin typeface="Gill Sans Light" charset="0"/>
                <a:cs typeface="Gill Sans Light" charset="0"/>
              </a:rPr>
              <a:t>(source: </a:t>
            </a:r>
            <a:r>
              <a:rPr lang="en-US" sz="1600" b="0">
                <a:latin typeface="Gill Sans Light" charset="0"/>
                <a:cs typeface="Gill Sans Light" charset="0"/>
                <a:hlinkClick r:id="rId4"/>
              </a:rPr>
              <a:t>http://www.ospmag.com/issue/article/Time-Is-Not-Always-On-Our-Side</a:t>
            </a:r>
            <a:r>
              <a:rPr lang="en-US" sz="1600" b="0">
                <a:latin typeface="Gill Sans Light" charset="0"/>
                <a:cs typeface="Gill Sans Light" charset="0"/>
              </a:rPr>
              <a:t> )</a:t>
            </a:r>
          </a:p>
        </p:txBody>
      </p:sp>
    </p:spTree>
    <p:extLst>
      <p:ext uri="{BB962C8B-B14F-4D97-AF65-F5344CB8AC3E}">
        <p14:creationId xmlns:p14="http://schemas.microsoft.com/office/powerpoint/2010/main" val="7458343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800" dirty="0">
                <a:ea typeface="ＭＳ Ｐゴシック" charset="0"/>
              </a:rPr>
              <a:t>In 2011, smartphone shipments exceeded PC shipments!</a:t>
            </a:r>
          </a:p>
          <a:p>
            <a:pPr>
              <a:defRPr/>
            </a:pPr>
            <a:r>
              <a:rPr lang="en-US" sz="2800" dirty="0">
                <a:ea typeface="ＭＳ Ｐゴシック" charset="0"/>
              </a:rPr>
              <a:t>2011 shipments:</a:t>
            </a:r>
          </a:p>
          <a:p>
            <a:pPr lvl="1">
              <a:defRPr/>
            </a:pPr>
            <a:r>
              <a:rPr lang="en-US" sz="2400" dirty="0">
                <a:ea typeface="ＭＳ Ｐゴシック" charset="0"/>
              </a:rPr>
              <a:t>487M smartphones</a:t>
            </a:r>
          </a:p>
          <a:p>
            <a:pPr lvl="1">
              <a:defRPr/>
            </a:pPr>
            <a:r>
              <a:rPr lang="en-US" sz="2400" dirty="0">
                <a:ea typeface="ＭＳ Ｐゴシック" charset="0"/>
              </a:rPr>
              <a:t>414M PC clients</a:t>
            </a:r>
          </a:p>
          <a:p>
            <a:pPr lvl="2">
              <a:defRPr/>
            </a:pPr>
            <a:r>
              <a:rPr lang="en-US" sz="2200" dirty="0">
                <a:ea typeface="ＭＳ Ｐゴシック" charset="0"/>
              </a:rPr>
              <a:t>210M notebooks</a:t>
            </a:r>
          </a:p>
          <a:p>
            <a:pPr lvl="2">
              <a:defRPr/>
            </a:pPr>
            <a:r>
              <a:rPr lang="en-US" sz="2200" dirty="0">
                <a:ea typeface="ＭＳ Ｐゴシック" charset="0"/>
              </a:rPr>
              <a:t>112M desktops</a:t>
            </a:r>
          </a:p>
          <a:p>
            <a:pPr lvl="2">
              <a:defRPr/>
            </a:pPr>
            <a:r>
              <a:rPr lang="en-US" sz="2200" dirty="0">
                <a:ea typeface="ＭＳ Ｐゴシック" charset="0"/>
              </a:rPr>
              <a:t>63M tablet</a:t>
            </a:r>
            <a:r>
              <a:rPr lang="en-US" dirty="0">
                <a:ea typeface="ＭＳ Ｐゴシック" charset="0"/>
              </a:rPr>
              <a:t>s</a:t>
            </a:r>
          </a:p>
          <a:p>
            <a:pPr lvl="1">
              <a:defRPr/>
            </a:pPr>
            <a:r>
              <a:rPr lang="en-US" sz="2400" dirty="0">
                <a:ea typeface="ＭＳ Ｐゴシック" charset="0"/>
              </a:rPr>
              <a:t>25M smart TVs</a:t>
            </a:r>
          </a:p>
          <a:p>
            <a:pPr lvl="1">
              <a:buFontTx/>
              <a:buNone/>
              <a:defRPr/>
            </a:pPr>
            <a:endParaRPr lang="en-US" dirty="0">
              <a:ea typeface="ＭＳ Ｐゴシック" charset="0"/>
            </a:endParaRPr>
          </a:p>
          <a:p>
            <a:pPr>
              <a:defRPr/>
            </a:pPr>
            <a:r>
              <a:rPr lang="en-US" sz="2800" dirty="0">
                <a:ea typeface="ＭＳ Ｐゴシック" charset="0"/>
              </a:rPr>
              <a:t>4 billion phones in the world </a:t>
            </a:r>
            <a:r>
              <a:rPr lang="en-US" sz="2800" dirty="0">
                <a:ea typeface="ＭＳ Ｐゴシック" charset="0"/>
                <a:sym typeface="Wingdings" charset="0"/>
              </a:rPr>
              <a:t> smartphones over next few years</a:t>
            </a:r>
            <a:endParaRPr lang="en-US" sz="2800" dirty="0">
              <a:ea typeface="ＭＳ Ｐゴシック" charset="0"/>
            </a:endParaRPr>
          </a:p>
          <a:p>
            <a:pPr>
              <a:defRPr/>
            </a:pPr>
            <a:r>
              <a:rPr lang="en-US" sz="2800" dirty="0">
                <a:ea typeface="ＭＳ Ｐゴシック" charset="0"/>
              </a:rPr>
              <a:t>Then…</a:t>
            </a:r>
            <a:endParaRPr lang="en-US" dirty="0">
              <a:ea typeface="ＭＳ Ｐゴシック" charset="0"/>
            </a:endParaRPr>
          </a:p>
          <a:p>
            <a:endParaRPr lang="en-US" dirty="0"/>
          </a:p>
        </p:txBody>
      </p:sp>
      <p:sp>
        <p:nvSpPr>
          <p:cNvPr id="11" name="Title 1"/>
          <p:cNvSpPr>
            <a:spLocks noGrp="1"/>
          </p:cNvSpPr>
          <p:nvPr>
            <p:ph type="title"/>
          </p:nvPr>
        </p:nvSpPr>
        <p:spPr>
          <a:xfrm>
            <a:off x="2133600" y="200025"/>
            <a:ext cx="7924800" cy="533400"/>
          </a:xfrm>
          <a:noFill/>
        </p:spPr>
        <p:txBody>
          <a:bodyPr/>
          <a:lstStyle/>
          <a:p>
            <a:pPr>
              <a:defRPr/>
            </a:pPr>
            <a:r>
              <a:rPr lang="en-US" altLang="en-US" dirty="0">
                <a:latin typeface="Gill Sans Light" charset="0"/>
                <a:ea typeface="ＭＳ Ｐゴシック" charset="-128"/>
                <a:cs typeface="Gill Sans Light" charset="0"/>
              </a:rPr>
              <a:t>Not Only PCs connected to the Internet</a:t>
            </a:r>
          </a:p>
        </p:txBody>
      </p:sp>
      <p:pic>
        <p:nvPicPr>
          <p:cNvPr id="12"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7000" y="2057401"/>
            <a:ext cx="3733800" cy="2333625"/>
          </a:xfrm>
          <a:prstGeom prst="rect">
            <a:avLst/>
          </a:prstGeom>
          <a:noFill/>
          <a:ln w="12700" cmpd="sng">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13" name="Rounded Rectangular Callout 12"/>
          <p:cNvSpPr>
            <a:spLocks noChangeArrowheads="1"/>
          </p:cNvSpPr>
          <p:nvPr/>
        </p:nvSpPr>
        <p:spPr bwMode="auto">
          <a:xfrm>
            <a:off x="5029200" y="1524000"/>
            <a:ext cx="3352800" cy="609600"/>
          </a:xfrm>
          <a:prstGeom prst="wedgeRoundRectCallout">
            <a:avLst>
              <a:gd name="adj1" fmla="val -93929"/>
              <a:gd name="adj2" fmla="val 102767"/>
              <a:gd name="adj3" fmla="val 16667"/>
            </a:avLst>
          </a:prstGeom>
          <a:solidFill>
            <a:schemeClr val="bg1"/>
          </a:solid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lgn="ctr">
              <a:defRPr/>
            </a:pPr>
            <a:r>
              <a:rPr lang="en-US" altLang="en-US" sz="2400" b="0" dirty="0">
                <a:solidFill>
                  <a:schemeClr val="accent2">
                    <a:lumMod val="75000"/>
                  </a:schemeClr>
                </a:solidFill>
                <a:latin typeface="Gill Sans Light"/>
                <a:ea typeface="Gill Sans" charset="0"/>
                <a:cs typeface="Gill Sans Light"/>
              </a:rPr>
              <a:t>1.53B</a:t>
            </a:r>
            <a:r>
              <a:rPr lang="en-US" altLang="en-US" sz="2400" b="0" dirty="0">
                <a:latin typeface="Gill Sans Light"/>
                <a:ea typeface="Gill Sans" charset="0"/>
                <a:cs typeface="Gill Sans Light"/>
              </a:rPr>
              <a:t> in 2017</a:t>
            </a:r>
          </a:p>
        </p:txBody>
      </p:sp>
      <p:sp>
        <p:nvSpPr>
          <p:cNvPr id="14" name="Rounded Rectangular Callout 13"/>
          <p:cNvSpPr>
            <a:spLocks noChangeArrowheads="1"/>
          </p:cNvSpPr>
          <p:nvPr/>
        </p:nvSpPr>
        <p:spPr bwMode="auto">
          <a:xfrm>
            <a:off x="7010400" y="2438400"/>
            <a:ext cx="2362200" cy="533400"/>
          </a:xfrm>
          <a:prstGeom prst="wedgeRoundRectCallout">
            <a:avLst>
              <a:gd name="adj1" fmla="val -157876"/>
              <a:gd name="adj2" fmla="val 63221"/>
              <a:gd name="adj3" fmla="val 16667"/>
            </a:avLst>
          </a:prstGeom>
          <a:solidFill>
            <a:schemeClr val="bg1"/>
          </a:solid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a:solidFill>
                  <a:srgbClr val="FF0000"/>
                </a:solidFill>
                <a:latin typeface="Gill Sans Light"/>
                <a:ea typeface="Gill Sans" charset="0"/>
                <a:cs typeface="Gill Sans Light"/>
              </a:rPr>
              <a:t>262.5M</a:t>
            </a:r>
            <a:r>
              <a:rPr lang="en-US" altLang="en-US" sz="2400" b="0" dirty="0">
                <a:latin typeface="Gill Sans Light"/>
                <a:ea typeface="Gill Sans" charset="0"/>
                <a:cs typeface="Gill Sans Light"/>
              </a:rPr>
              <a:t> in 2017</a:t>
            </a:r>
          </a:p>
        </p:txBody>
      </p:sp>
      <p:sp>
        <p:nvSpPr>
          <p:cNvPr id="15" name="Rounded Rectangular Callout 14"/>
          <p:cNvSpPr>
            <a:spLocks noChangeArrowheads="1"/>
          </p:cNvSpPr>
          <p:nvPr/>
        </p:nvSpPr>
        <p:spPr bwMode="auto">
          <a:xfrm>
            <a:off x="6781800" y="3657600"/>
            <a:ext cx="2209800" cy="533400"/>
          </a:xfrm>
          <a:prstGeom prst="wedgeRoundRectCallout">
            <a:avLst>
              <a:gd name="adj1" fmla="val -152919"/>
              <a:gd name="adj2" fmla="val 47760"/>
              <a:gd name="adj3" fmla="val 16667"/>
            </a:avLst>
          </a:prstGeom>
          <a:solidFill>
            <a:schemeClr val="bg1"/>
          </a:solid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a:solidFill>
                  <a:schemeClr val="accent2">
                    <a:lumMod val="75000"/>
                  </a:schemeClr>
                </a:solidFill>
                <a:latin typeface="Gill Sans Light"/>
                <a:ea typeface="Gill Sans" charset="0"/>
                <a:cs typeface="Gill Sans Light"/>
              </a:rPr>
              <a:t>164M</a:t>
            </a:r>
            <a:r>
              <a:rPr lang="en-US" altLang="en-US" sz="2400" b="0" dirty="0">
                <a:latin typeface="Gill Sans Light"/>
                <a:ea typeface="Gill Sans" charset="0"/>
                <a:cs typeface="Gill Sans Light"/>
              </a:rPr>
              <a:t> in 2017</a:t>
            </a:r>
          </a:p>
        </p:txBody>
      </p:sp>
      <p:sp>
        <p:nvSpPr>
          <p:cNvPr id="16" name="Rounded Rectangular Callout 15"/>
          <p:cNvSpPr>
            <a:spLocks noChangeArrowheads="1"/>
          </p:cNvSpPr>
          <p:nvPr/>
        </p:nvSpPr>
        <p:spPr bwMode="auto">
          <a:xfrm>
            <a:off x="6858000" y="4572001"/>
            <a:ext cx="2209800" cy="504825"/>
          </a:xfrm>
          <a:prstGeom prst="wedgeRoundRectCallout">
            <a:avLst>
              <a:gd name="adj1" fmla="val -160756"/>
              <a:gd name="adj2" fmla="val -37420"/>
              <a:gd name="adj3" fmla="val 16667"/>
            </a:avLst>
          </a:prstGeom>
          <a:solidFill>
            <a:schemeClr val="bg1"/>
          </a:solidFill>
          <a:ln w="12700" cmpd="sng">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a:solidFill>
                  <a:schemeClr val="accent2">
                    <a:lumMod val="75000"/>
                  </a:schemeClr>
                </a:solidFill>
                <a:latin typeface="Gill Sans Light"/>
                <a:ea typeface="Gill Sans" charset="0"/>
                <a:cs typeface="Gill Sans Light"/>
              </a:rPr>
              <a:t>39.5M</a:t>
            </a:r>
            <a:r>
              <a:rPr lang="en-US" altLang="en-US" sz="2400" b="0" dirty="0">
                <a:latin typeface="Gill Sans Light"/>
                <a:ea typeface="Gill Sans" charset="0"/>
                <a:cs typeface="Gill Sans Light"/>
              </a:rPr>
              <a:t> in 2017</a:t>
            </a:r>
          </a:p>
        </p:txBody>
      </p:sp>
    </p:spTree>
    <p:extLst>
      <p:ext uri="{BB962C8B-B14F-4D97-AF65-F5344CB8AC3E}">
        <p14:creationId xmlns:p14="http://schemas.microsoft.com/office/powerpoint/2010/main" val="3630015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14"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431" y="186696"/>
            <a:ext cx="7912100" cy="444187"/>
          </a:xfrm>
        </p:spPr>
        <p:txBody>
          <a:bodyPr/>
          <a:lstStyle/>
          <a:p>
            <a:r>
              <a:rPr lang="en-US" altLang="en-US" dirty="0">
                <a:latin typeface="Gill Sans Light" charset="0"/>
                <a:cs typeface="Gill Sans Light" charset="0"/>
              </a:rPr>
              <a:t>People-to-Computer Ratio Over Time</a:t>
            </a:r>
            <a:endParaRPr lang="en-US" dirty="0"/>
          </a:p>
        </p:txBody>
      </p:sp>
      <p:grpSp>
        <p:nvGrpSpPr>
          <p:cNvPr id="4" name="Group 10"/>
          <p:cNvGrpSpPr>
            <a:grpSpLocks/>
          </p:cNvGrpSpPr>
          <p:nvPr/>
        </p:nvGrpSpPr>
        <p:grpSpPr bwMode="auto">
          <a:xfrm>
            <a:off x="2056918" y="816417"/>
            <a:ext cx="5608937" cy="4651623"/>
            <a:chOff x="2898" y="1503"/>
            <a:chExt cx="2579" cy="2085"/>
          </a:xfrm>
          <a:noFill/>
        </p:grpSpPr>
        <p:sp>
          <p:nvSpPr>
            <p:cNvPr id="12" name="Text Box 11"/>
            <p:cNvSpPr txBox="1">
              <a:spLocks noChangeArrowheads="1"/>
            </p:cNvSpPr>
            <p:nvPr/>
          </p:nvSpPr>
          <p:spPr bwMode="auto">
            <a:xfrm>
              <a:off x="4126" y="3436"/>
              <a:ext cx="466" cy="152"/>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600">
                  <a:latin typeface="Verdana" charset="0"/>
                </a:rPr>
                <a:t>years</a:t>
              </a:r>
            </a:p>
          </p:txBody>
        </p:sp>
        <p:sp>
          <p:nvSpPr>
            <p:cNvPr id="13" name="Text Box 12"/>
            <p:cNvSpPr txBox="1">
              <a:spLocks noChangeArrowheads="1"/>
            </p:cNvSpPr>
            <p:nvPr/>
          </p:nvSpPr>
          <p:spPr bwMode="auto">
            <a:xfrm>
              <a:off x="2898" y="1503"/>
              <a:ext cx="792" cy="262"/>
            </a:xfrm>
            <a:prstGeom prst="rect">
              <a:avLst/>
            </a:prstGeom>
            <a:grpFill/>
            <a:ln w="9525">
              <a:noFill/>
              <a:miter lim="800000"/>
              <a:headEnd/>
              <a:tailEnd/>
            </a:ln>
            <a:effectLst/>
          </p:spPr>
          <p:txBody>
            <a:bodyPr wrap="square">
              <a:prstTxWarp prst="textNoShape">
                <a:avLst/>
              </a:prstTxWarp>
              <a:spAutoFit/>
            </a:bodyPr>
            <a:lstStyle/>
            <a:p>
              <a:pPr eaLnBrk="0" hangingPunct="0"/>
              <a:r>
                <a:rPr lang="en-US" sz="1600"/>
                <a:t>Computers</a:t>
              </a:r>
            </a:p>
            <a:p>
              <a:pPr eaLnBrk="0" hangingPunct="0"/>
              <a:r>
                <a:rPr lang="en-US" sz="1600"/>
                <a:t>Per Person</a:t>
              </a:r>
            </a:p>
          </p:txBody>
        </p:sp>
        <p:sp>
          <p:nvSpPr>
            <p:cNvPr id="14" name="Text Box 13"/>
            <p:cNvSpPr txBox="1">
              <a:spLocks noChangeArrowheads="1"/>
            </p:cNvSpPr>
            <p:nvPr/>
          </p:nvSpPr>
          <p:spPr bwMode="auto">
            <a:xfrm>
              <a:off x="3043" y="3155"/>
              <a:ext cx="421" cy="152"/>
            </a:xfrm>
            <a:prstGeom prst="rect">
              <a:avLst/>
            </a:prstGeom>
            <a:grpFill/>
            <a:ln w="9525">
              <a:noFill/>
              <a:miter lim="800000"/>
              <a:headEnd/>
              <a:tailEnd/>
            </a:ln>
            <a:effectLst/>
          </p:spPr>
          <p:txBody>
            <a:bodyPr wrap="square">
              <a:prstTxWarp prst="textNoShape">
                <a:avLst/>
              </a:prstTxWarp>
              <a:spAutoFit/>
            </a:bodyPr>
            <a:lstStyle/>
            <a:p>
              <a:pPr eaLnBrk="0" hangingPunct="0"/>
              <a:r>
                <a:rPr lang="en-US" sz="1600"/>
                <a:t>10</a:t>
              </a:r>
              <a:r>
                <a:rPr lang="en-US" sz="1600" baseline="30000"/>
                <a:t>3</a:t>
              </a:r>
              <a:r>
                <a:rPr lang="en-US" sz="1600"/>
                <a:t>:1</a:t>
              </a:r>
            </a:p>
          </p:txBody>
        </p:sp>
        <p:sp>
          <p:nvSpPr>
            <p:cNvPr id="15" name="Text Box 14"/>
            <p:cNvSpPr txBox="1">
              <a:spLocks noChangeArrowheads="1"/>
            </p:cNvSpPr>
            <p:nvPr/>
          </p:nvSpPr>
          <p:spPr bwMode="auto">
            <a:xfrm>
              <a:off x="3043" y="1824"/>
              <a:ext cx="421" cy="152"/>
            </a:xfrm>
            <a:prstGeom prst="rect">
              <a:avLst/>
            </a:prstGeom>
            <a:grpFill/>
            <a:ln w="9525">
              <a:noFill/>
              <a:miter lim="800000"/>
              <a:headEnd/>
              <a:tailEnd/>
            </a:ln>
            <a:effectLst/>
          </p:spPr>
          <p:txBody>
            <a:bodyPr wrap="square">
              <a:prstTxWarp prst="textNoShape">
                <a:avLst/>
              </a:prstTxWarp>
              <a:spAutoFit/>
            </a:bodyPr>
            <a:lstStyle/>
            <a:p>
              <a:pPr eaLnBrk="0" hangingPunct="0"/>
              <a:r>
                <a:rPr lang="en-US" sz="1600"/>
                <a:t>1:10</a:t>
              </a:r>
              <a:r>
                <a:rPr lang="en-US" sz="1600" baseline="30000"/>
                <a:t>6</a:t>
              </a:r>
            </a:p>
          </p:txBody>
        </p:sp>
        <p:sp>
          <p:nvSpPr>
            <p:cNvPr id="16" name="Text Box 15"/>
            <p:cNvSpPr txBox="1">
              <a:spLocks noChangeArrowheads="1"/>
            </p:cNvSpPr>
            <p:nvPr/>
          </p:nvSpPr>
          <p:spPr bwMode="auto">
            <a:xfrm>
              <a:off x="4800" y="2640"/>
              <a:ext cx="677"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a:latin typeface="Verdana" charset="0"/>
                </a:rPr>
                <a:t>Laptop</a:t>
              </a:r>
            </a:p>
          </p:txBody>
        </p:sp>
        <p:sp>
          <p:nvSpPr>
            <p:cNvPr id="17" name="Text Box 16"/>
            <p:cNvSpPr txBox="1">
              <a:spLocks noChangeArrowheads="1"/>
            </p:cNvSpPr>
            <p:nvPr/>
          </p:nvSpPr>
          <p:spPr bwMode="auto">
            <a:xfrm>
              <a:off x="4958" y="2814"/>
              <a:ext cx="394"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a:latin typeface="Verdana" charset="0"/>
                </a:rPr>
                <a:t>PDA</a:t>
              </a:r>
            </a:p>
          </p:txBody>
        </p:sp>
        <p:sp>
          <p:nvSpPr>
            <p:cNvPr id="18" name="Line 17"/>
            <p:cNvSpPr>
              <a:spLocks noChangeShapeType="1"/>
            </p:cNvSpPr>
            <p:nvPr/>
          </p:nvSpPr>
          <p:spPr bwMode="auto">
            <a:xfrm>
              <a:off x="3458" y="3385"/>
              <a:ext cx="1978" cy="0"/>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p>
          </p:txBody>
        </p:sp>
        <p:sp>
          <p:nvSpPr>
            <p:cNvPr id="19" name="Line 18"/>
            <p:cNvSpPr>
              <a:spLocks noChangeShapeType="1"/>
            </p:cNvSpPr>
            <p:nvPr/>
          </p:nvSpPr>
          <p:spPr bwMode="auto">
            <a:xfrm flipV="1">
              <a:off x="3462" y="1715"/>
              <a:ext cx="0" cy="1661"/>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p>
          </p:txBody>
        </p:sp>
        <p:pic>
          <p:nvPicPr>
            <p:cNvPr id="20" name="Picture 19" descr="whirlwind-computer"/>
            <p:cNvPicPr>
              <a:picLocks noChangeAspect="1" noChangeArrowheads="1"/>
            </p:cNvPicPr>
            <p:nvPr/>
          </p:nvPicPr>
          <p:blipFill>
            <a:blip r:embed="rId3"/>
            <a:srcRect/>
            <a:stretch>
              <a:fillRect/>
            </a:stretch>
          </p:blipFill>
          <p:spPr bwMode="auto">
            <a:xfrm>
              <a:off x="3486" y="1777"/>
              <a:ext cx="486" cy="348"/>
            </a:xfrm>
            <a:prstGeom prst="rect">
              <a:avLst/>
            </a:prstGeom>
            <a:grpFill/>
          </p:spPr>
        </p:pic>
        <p:pic>
          <p:nvPicPr>
            <p:cNvPr id="21" name="Picture 20" descr="360-67"/>
            <p:cNvPicPr>
              <a:picLocks noChangeAspect="1" noChangeArrowheads="1"/>
            </p:cNvPicPr>
            <p:nvPr/>
          </p:nvPicPr>
          <p:blipFill>
            <a:blip r:embed="rId4"/>
            <a:srcRect/>
            <a:stretch>
              <a:fillRect/>
            </a:stretch>
          </p:blipFill>
          <p:spPr bwMode="auto">
            <a:xfrm>
              <a:off x="3736" y="2070"/>
              <a:ext cx="442" cy="327"/>
            </a:xfrm>
            <a:prstGeom prst="rect">
              <a:avLst/>
            </a:prstGeom>
            <a:grpFill/>
          </p:spPr>
        </p:pic>
        <p:sp>
          <p:nvSpPr>
            <p:cNvPr id="22" name="Text Box 21"/>
            <p:cNvSpPr txBox="1">
              <a:spLocks noChangeArrowheads="1"/>
            </p:cNvSpPr>
            <p:nvPr/>
          </p:nvSpPr>
          <p:spPr bwMode="auto">
            <a:xfrm>
              <a:off x="4154" y="1968"/>
              <a:ext cx="862"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dirty="0">
                  <a:latin typeface="Verdana" charset="0"/>
                </a:rPr>
                <a:t>Mainframe</a:t>
              </a:r>
            </a:p>
          </p:txBody>
        </p:sp>
        <p:pic>
          <p:nvPicPr>
            <p:cNvPr id="23" name="Picture 22" descr="vax11-780"/>
            <p:cNvPicPr>
              <a:picLocks noChangeAspect="1" noChangeArrowheads="1"/>
            </p:cNvPicPr>
            <p:nvPr/>
          </p:nvPicPr>
          <p:blipFill>
            <a:blip r:embed="rId5"/>
            <a:srcRect/>
            <a:stretch>
              <a:fillRect/>
            </a:stretch>
          </p:blipFill>
          <p:spPr bwMode="auto">
            <a:xfrm>
              <a:off x="4108" y="2307"/>
              <a:ext cx="272" cy="296"/>
            </a:xfrm>
            <a:prstGeom prst="rect">
              <a:avLst/>
            </a:prstGeom>
            <a:grpFill/>
          </p:spPr>
        </p:pic>
        <p:sp>
          <p:nvSpPr>
            <p:cNvPr id="24" name="Text Box 23"/>
            <p:cNvSpPr txBox="1">
              <a:spLocks noChangeArrowheads="1"/>
            </p:cNvSpPr>
            <p:nvPr/>
          </p:nvSpPr>
          <p:spPr bwMode="auto">
            <a:xfrm>
              <a:off x="4386" y="2216"/>
              <a:ext cx="468"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a:latin typeface="Verdana" charset="0"/>
                </a:rPr>
                <a:t>Mini</a:t>
              </a:r>
            </a:p>
          </p:txBody>
        </p:sp>
        <p:pic>
          <p:nvPicPr>
            <p:cNvPr id="25" name="Picture 24" descr="sun3+3d"/>
            <p:cNvPicPr>
              <a:picLocks noChangeAspect="1" noChangeArrowheads="1"/>
            </p:cNvPicPr>
            <p:nvPr/>
          </p:nvPicPr>
          <p:blipFill>
            <a:blip r:embed="rId6"/>
            <a:srcRect/>
            <a:stretch>
              <a:fillRect/>
            </a:stretch>
          </p:blipFill>
          <p:spPr bwMode="auto">
            <a:xfrm>
              <a:off x="4284" y="2488"/>
              <a:ext cx="303" cy="259"/>
            </a:xfrm>
            <a:prstGeom prst="rect">
              <a:avLst/>
            </a:prstGeom>
            <a:grpFill/>
          </p:spPr>
        </p:pic>
        <p:sp>
          <p:nvSpPr>
            <p:cNvPr id="26" name="Text Box 25"/>
            <p:cNvSpPr txBox="1">
              <a:spLocks noChangeArrowheads="1"/>
            </p:cNvSpPr>
            <p:nvPr/>
          </p:nvSpPr>
          <p:spPr bwMode="auto">
            <a:xfrm>
              <a:off x="4547" y="2397"/>
              <a:ext cx="829"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dirty="0">
                  <a:latin typeface="Verdana" charset="0"/>
                </a:rPr>
                <a:t>Workstation</a:t>
              </a:r>
            </a:p>
          </p:txBody>
        </p:sp>
        <p:sp>
          <p:nvSpPr>
            <p:cNvPr id="27" name="Text Box 26"/>
            <p:cNvSpPr txBox="1">
              <a:spLocks noChangeArrowheads="1"/>
            </p:cNvSpPr>
            <p:nvPr/>
          </p:nvSpPr>
          <p:spPr bwMode="auto">
            <a:xfrm>
              <a:off x="4704" y="2544"/>
              <a:ext cx="309"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a:latin typeface="Verdana" charset="0"/>
                </a:rPr>
                <a:t>PC</a:t>
              </a:r>
            </a:p>
          </p:txBody>
        </p:sp>
        <p:pic>
          <p:nvPicPr>
            <p:cNvPr id="28" name="Picture 27" descr="IBM_ThinkPad@ThinkPad_A_Series"/>
            <p:cNvPicPr>
              <a:picLocks noChangeAspect="1" noChangeArrowheads="1"/>
            </p:cNvPicPr>
            <p:nvPr/>
          </p:nvPicPr>
          <p:blipFill>
            <a:blip r:embed="rId7"/>
            <a:srcRect/>
            <a:stretch>
              <a:fillRect/>
            </a:stretch>
          </p:blipFill>
          <p:spPr bwMode="auto">
            <a:xfrm>
              <a:off x="4635" y="2760"/>
              <a:ext cx="233" cy="227"/>
            </a:xfrm>
            <a:prstGeom prst="rect">
              <a:avLst/>
            </a:prstGeom>
            <a:grpFill/>
          </p:spPr>
        </p:pic>
        <p:pic>
          <p:nvPicPr>
            <p:cNvPr id="30" name="Picture 28" descr="cell-phone-nokia">
              <a:hlinkClick r:id="rId8"/>
            </p:cNvPr>
            <p:cNvPicPr>
              <a:picLocks noChangeAspect="1" noChangeArrowheads="1"/>
            </p:cNvPicPr>
            <p:nvPr/>
          </p:nvPicPr>
          <p:blipFill>
            <a:blip r:embed="rId9"/>
            <a:srcRect/>
            <a:stretch>
              <a:fillRect/>
            </a:stretch>
          </p:blipFill>
          <p:spPr bwMode="auto">
            <a:xfrm>
              <a:off x="5031" y="3078"/>
              <a:ext cx="175" cy="133"/>
            </a:xfrm>
            <a:prstGeom prst="rect">
              <a:avLst/>
            </a:prstGeom>
            <a:grpFill/>
          </p:spPr>
        </p:pic>
        <p:pic>
          <p:nvPicPr>
            <p:cNvPr id="31" name="Picture 29" descr="pcsm"/>
            <p:cNvPicPr>
              <a:picLocks noChangeAspect="1" noChangeArrowheads="1"/>
            </p:cNvPicPr>
            <p:nvPr/>
          </p:nvPicPr>
          <p:blipFill>
            <a:blip r:embed="rId10"/>
            <a:srcRect/>
            <a:stretch>
              <a:fillRect/>
            </a:stretch>
          </p:blipFill>
          <p:spPr bwMode="auto">
            <a:xfrm>
              <a:off x="4503" y="2624"/>
              <a:ext cx="157" cy="221"/>
            </a:xfrm>
            <a:prstGeom prst="rect">
              <a:avLst/>
            </a:prstGeom>
            <a:grpFill/>
          </p:spPr>
        </p:pic>
        <p:pic>
          <p:nvPicPr>
            <p:cNvPr id="32" name="Picture 30" descr="palm"/>
            <p:cNvPicPr>
              <a:picLocks noChangeAspect="1" noChangeArrowheads="1"/>
            </p:cNvPicPr>
            <p:nvPr/>
          </p:nvPicPr>
          <p:blipFill>
            <a:blip r:embed="rId11"/>
            <a:srcRect/>
            <a:stretch>
              <a:fillRect/>
            </a:stretch>
          </p:blipFill>
          <p:spPr bwMode="auto">
            <a:xfrm>
              <a:off x="4803" y="2984"/>
              <a:ext cx="126" cy="184"/>
            </a:xfrm>
            <a:prstGeom prst="rect">
              <a:avLst/>
            </a:prstGeom>
            <a:grpFill/>
            <a:ln w="9525">
              <a:noFill/>
              <a:miter lim="800000"/>
              <a:headEnd/>
              <a:tailEnd/>
            </a:ln>
          </p:spPr>
        </p:pic>
        <p:sp>
          <p:nvSpPr>
            <p:cNvPr id="33" name="Rectangle 31"/>
            <p:cNvSpPr>
              <a:spLocks noChangeArrowheads="1"/>
            </p:cNvSpPr>
            <p:nvPr/>
          </p:nvSpPr>
          <p:spPr bwMode="auto">
            <a:xfrm>
              <a:off x="5064" y="2934"/>
              <a:ext cx="322" cy="138"/>
            </a:xfrm>
            <a:prstGeom prst="rect">
              <a:avLst/>
            </a:prstGeom>
            <a:grpFill/>
            <a:ln w="9525">
              <a:noFill/>
              <a:miter lim="800000"/>
              <a:headEnd/>
              <a:tailEnd/>
            </a:ln>
            <a:effectLst/>
          </p:spPr>
          <p:txBody>
            <a:bodyPr wrap="square">
              <a:prstTxWarp prst="textNoShape">
                <a:avLst/>
              </a:prstTxWarp>
              <a:spAutoFit/>
            </a:bodyPr>
            <a:lstStyle/>
            <a:p>
              <a:r>
                <a:rPr lang="en-US" sz="1400">
                  <a:latin typeface="Verdana" charset="0"/>
                </a:rPr>
                <a:t>Cell</a:t>
              </a:r>
            </a:p>
          </p:txBody>
        </p:sp>
        <p:sp>
          <p:nvSpPr>
            <p:cNvPr id="34" name="Text Box 32"/>
            <p:cNvSpPr txBox="1">
              <a:spLocks noChangeArrowheads="1"/>
            </p:cNvSpPr>
            <p:nvPr/>
          </p:nvSpPr>
          <p:spPr bwMode="auto">
            <a:xfrm>
              <a:off x="3163" y="2712"/>
              <a:ext cx="301" cy="152"/>
            </a:xfrm>
            <a:prstGeom prst="rect">
              <a:avLst/>
            </a:prstGeom>
            <a:grpFill/>
            <a:ln w="9525">
              <a:noFill/>
              <a:miter lim="800000"/>
              <a:headEnd/>
              <a:tailEnd/>
            </a:ln>
            <a:effectLst/>
          </p:spPr>
          <p:txBody>
            <a:bodyPr wrap="square">
              <a:prstTxWarp prst="textNoShape">
                <a:avLst/>
              </a:prstTxWarp>
              <a:spAutoFit/>
            </a:bodyPr>
            <a:lstStyle/>
            <a:p>
              <a:pPr eaLnBrk="0" hangingPunct="0"/>
              <a:r>
                <a:rPr lang="en-US" sz="1600"/>
                <a:t>1:1</a:t>
              </a:r>
            </a:p>
          </p:txBody>
        </p:sp>
        <p:sp>
          <p:nvSpPr>
            <p:cNvPr id="35" name="Text Box 33"/>
            <p:cNvSpPr txBox="1">
              <a:spLocks noChangeArrowheads="1"/>
            </p:cNvSpPr>
            <p:nvPr/>
          </p:nvSpPr>
          <p:spPr bwMode="auto">
            <a:xfrm>
              <a:off x="3043" y="2304"/>
              <a:ext cx="421" cy="152"/>
            </a:xfrm>
            <a:prstGeom prst="rect">
              <a:avLst/>
            </a:prstGeom>
            <a:grpFill/>
            <a:ln w="9525">
              <a:noFill/>
              <a:miter lim="800000"/>
              <a:headEnd/>
              <a:tailEnd/>
            </a:ln>
            <a:effectLst/>
          </p:spPr>
          <p:txBody>
            <a:bodyPr wrap="square">
              <a:prstTxWarp prst="textNoShape">
                <a:avLst/>
              </a:prstTxWarp>
              <a:spAutoFit/>
            </a:bodyPr>
            <a:lstStyle/>
            <a:p>
              <a:pPr eaLnBrk="0" hangingPunct="0"/>
              <a:r>
                <a:rPr lang="en-US" sz="1600"/>
                <a:t>1:10</a:t>
              </a:r>
              <a:r>
                <a:rPr lang="en-US" sz="1600" baseline="30000"/>
                <a:t>3</a:t>
              </a:r>
            </a:p>
          </p:txBody>
        </p:sp>
      </p:grpSp>
      <p:grpSp>
        <p:nvGrpSpPr>
          <p:cNvPr id="5" name="Group 7"/>
          <p:cNvGrpSpPr>
            <a:grpSpLocks/>
          </p:cNvGrpSpPr>
          <p:nvPr/>
        </p:nvGrpSpPr>
        <p:grpSpPr bwMode="auto">
          <a:xfrm>
            <a:off x="6853682" y="4583069"/>
            <a:ext cx="781050" cy="755650"/>
            <a:chOff x="4992" y="3124"/>
            <a:chExt cx="492" cy="476"/>
          </a:xfrm>
        </p:grpSpPr>
        <p:sp>
          <p:nvSpPr>
            <p:cNvPr id="40" name="Text Box 8"/>
            <p:cNvSpPr txBox="1">
              <a:spLocks noChangeArrowheads="1"/>
            </p:cNvSpPr>
            <p:nvPr/>
          </p:nvSpPr>
          <p:spPr bwMode="auto">
            <a:xfrm>
              <a:off x="4992" y="3408"/>
              <a:ext cx="492" cy="192"/>
            </a:xfrm>
            <a:prstGeom prst="rect">
              <a:avLst/>
            </a:prstGeom>
            <a:noFill/>
            <a:ln w="12700">
              <a:noFill/>
              <a:miter lim="800000"/>
              <a:headEnd type="none" w="sm" len="sm"/>
              <a:tailEnd type="none" w="sm" len="sm"/>
            </a:ln>
            <a:effectLst/>
          </p:spPr>
          <p:txBody>
            <a:bodyPr>
              <a:prstTxWarp prst="textNoShape">
                <a:avLst/>
              </a:prstTxWarp>
              <a:spAutoFit/>
            </a:bodyPr>
            <a:lstStyle/>
            <a:p>
              <a:pPr eaLnBrk="0" hangingPunct="0"/>
              <a:r>
                <a:rPr lang="en-US" sz="1400" i="1" dirty="0">
                  <a:latin typeface="Verdana" charset="0"/>
                </a:rPr>
                <a:t>Mote!</a:t>
              </a:r>
            </a:p>
          </p:txBody>
        </p:sp>
        <p:pic>
          <p:nvPicPr>
            <p:cNvPr id="41" name="Picture 9" descr="dots"/>
            <p:cNvPicPr>
              <a:picLocks noChangeAspect="1" noChangeArrowheads="1"/>
            </p:cNvPicPr>
            <p:nvPr/>
          </p:nvPicPr>
          <p:blipFill>
            <a:blip r:embed="rId12"/>
            <a:srcRect/>
            <a:stretch>
              <a:fillRect/>
            </a:stretch>
          </p:blipFill>
          <p:spPr bwMode="auto">
            <a:xfrm>
              <a:off x="5206" y="3124"/>
              <a:ext cx="211" cy="260"/>
            </a:xfrm>
            <a:prstGeom prst="rect">
              <a:avLst/>
            </a:prstGeom>
            <a:noFill/>
          </p:spPr>
        </p:pic>
      </p:grpSp>
      <p:pic>
        <p:nvPicPr>
          <p:cNvPr id="42" name="Picture 3"/>
          <p:cNvPicPr>
            <a:picLocks noChangeAspect="1"/>
          </p:cNvPicPr>
          <p:nvPr/>
        </p:nvPicPr>
        <p:blipFill>
          <a:blip r:embed="rId13"/>
          <a:srcRect/>
          <a:stretch>
            <a:fillRect/>
          </a:stretch>
        </p:blipFill>
        <p:spPr bwMode="auto">
          <a:xfrm>
            <a:off x="7302450" y="892013"/>
            <a:ext cx="1252243" cy="767207"/>
          </a:xfrm>
          <a:prstGeom prst="rect">
            <a:avLst/>
          </a:prstGeom>
          <a:noFill/>
          <a:ln w="9525">
            <a:noFill/>
            <a:miter lim="800000"/>
            <a:headEnd/>
            <a:tailEnd/>
          </a:ln>
        </p:spPr>
      </p:pic>
      <p:pic>
        <p:nvPicPr>
          <p:cNvPr id="43" name="Picture 42"/>
          <p:cNvPicPr>
            <a:picLocks noChangeAspect="1"/>
          </p:cNvPicPr>
          <p:nvPr/>
        </p:nvPicPr>
        <p:blipFill>
          <a:blip r:embed="rId14"/>
          <a:stretch>
            <a:fillRect/>
          </a:stretch>
        </p:blipFill>
        <p:spPr>
          <a:xfrm>
            <a:off x="7392662" y="3840630"/>
            <a:ext cx="467971" cy="493613"/>
          </a:xfrm>
          <a:prstGeom prst="rect">
            <a:avLst/>
          </a:prstGeom>
        </p:spPr>
      </p:pic>
      <p:pic>
        <p:nvPicPr>
          <p:cNvPr id="44" name="Picture 43"/>
          <p:cNvPicPr>
            <a:picLocks noChangeAspect="1"/>
          </p:cNvPicPr>
          <p:nvPr/>
        </p:nvPicPr>
        <p:blipFill>
          <a:blip r:embed="rId15"/>
          <a:stretch>
            <a:fillRect/>
          </a:stretch>
        </p:blipFill>
        <p:spPr>
          <a:xfrm>
            <a:off x="6657700" y="1360395"/>
            <a:ext cx="1333500" cy="952500"/>
          </a:xfrm>
          <a:prstGeom prst="rect">
            <a:avLst/>
          </a:prstGeom>
        </p:spPr>
      </p:pic>
      <p:pic>
        <p:nvPicPr>
          <p:cNvPr id="45" name="Picture 44"/>
          <p:cNvPicPr>
            <a:picLocks noChangeAspect="1"/>
          </p:cNvPicPr>
          <p:nvPr/>
        </p:nvPicPr>
        <p:blipFill>
          <a:blip r:embed="rId16"/>
          <a:stretch>
            <a:fillRect/>
          </a:stretch>
        </p:blipFill>
        <p:spPr>
          <a:xfrm>
            <a:off x="7149647" y="2240805"/>
            <a:ext cx="864217" cy="822885"/>
          </a:xfrm>
          <a:prstGeom prst="rect">
            <a:avLst/>
          </a:prstGeom>
        </p:spPr>
      </p:pic>
      <p:pic>
        <p:nvPicPr>
          <p:cNvPr id="46" name="Picture 45"/>
          <p:cNvPicPr>
            <a:picLocks noChangeAspect="1"/>
          </p:cNvPicPr>
          <p:nvPr/>
        </p:nvPicPr>
        <p:blipFill>
          <a:blip r:embed="rId17"/>
          <a:stretch>
            <a:fillRect/>
          </a:stretch>
        </p:blipFill>
        <p:spPr>
          <a:xfrm>
            <a:off x="7318100" y="3067325"/>
            <a:ext cx="583453" cy="575708"/>
          </a:xfrm>
          <a:prstGeom prst="rect">
            <a:avLst/>
          </a:prstGeom>
        </p:spPr>
      </p:pic>
      <p:pic>
        <p:nvPicPr>
          <p:cNvPr id="47" name="Picture 46"/>
          <p:cNvPicPr>
            <a:picLocks noChangeAspect="1"/>
          </p:cNvPicPr>
          <p:nvPr/>
        </p:nvPicPr>
        <p:blipFill>
          <a:blip r:embed="rId18"/>
          <a:stretch>
            <a:fillRect/>
          </a:stretch>
        </p:blipFill>
        <p:spPr>
          <a:xfrm>
            <a:off x="7605287" y="3437219"/>
            <a:ext cx="540718" cy="485962"/>
          </a:xfrm>
          <a:prstGeom prst="rect">
            <a:avLst/>
          </a:prstGeom>
        </p:spPr>
      </p:pic>
      <p:cxnSp>
        <p:nvCxnSpPr>
          <p:cNvPr id="49" name="Straight Connector 48"/>
          <p:cNvCxnSpPr/>
          <p:nvPr/>
        </p:nvCxnSpPr>
        <p:spPr>
          <a:xfrm>
            <a:off x="5136689" y="1718984"/>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438501" y="2379384"/>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442547" y="3228043"/>
            <a:ext cx="696259" cy="5977"/>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7" name="Cloud 56"/>
          <p:cNvSpPr/>
          <p:nvPr/>
        </p:nvSpPr>
        <p:spPr>
          <a:xfrm>
            <a:off x="7050391" y="609601"/>
            <a:ext cx="1722481" cy="1677147"/>
          </a:xfrm>
          <a:prstGeom prst="cloud">
            <a:avLst/>
          </a:prstGeom>
          <a:solidFill>
            <a:schemeClr val="tx1">
              <a:lumMod val="85000"/>
              <a:alpha val="16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2263337" y="5677629"/>
            <a:ext cx="5062027" cy="369332"/>
          </a:xfrm>
          <a:prstGeom prst="rect">
            <a:avLst/>
          </a:prstGeom>
          <a:noFill/>
        </p:spPr>
        <p:txBody>
          <a:bodyPr wrap="none" rtlCol="0">
            <a:spAutoFit/>
          </a:bodyPr>
          <a:lstStyle/>
          <a:p>
            <a:r>
              <a:rPr lang="en-US" dirty="0">
                <a:latin typeface="Gill Sans Light"/>
              </a:rPr>
              <a:t>Bell’s Law: new computer class per 10 years</a:t>
            </a:r>
          </a:p>
        </p:txBody>
      </p:sp>
      <p:sp>
        <p:nvSpPr>
          <p:cNvPr id="53" name="Rounded Rectangular Callout 52"/>
          <p:cNvSpPr/>
          <p:nvPr/>
        </p:nvSpPr>
        <p:spPr bwMode="auto">
          <a:xfrm>
            <a:off x="7696200" y="5388416"/>
            <a:ext cx="1905000" cy="838200"/>
          </a:xfrm>
          <a:prstGeom prst="wedgeRoundRectCallout">
            <a:avLst>
              <a:gd name="adj1" fmla="val -55278"/>
              <a:gd name="adj2" fmla="val -109144"/>
              <a:gd name="adj3" fmla="val 16667"/>
            </a:avLst>
          </a:prstGeom>
          <a:solidFill>
            <a:srgbClr val="FFC000"/>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cs typeface="Helvetica"/>
              </a:rPr>
              <a:t>The Internet of Things!</a:t>
            </a:r>
          </a:p>
        </p:txBody>
      </p:sp>
      <p:sp>
        <p:nvSpPr>
          <p:cNvPr id="6" name="Right Brace 5"/>
          <p:cNvSpPr/>
          <p:nvPr/>
        </p:nvSpPr>
        <p:spPr bwMode="auto">
          <a:xfrm>
            <a:off x="8763000" y="1197416"/>
            <a:ext cx="304800" cy="14478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0">
              <a:latin typeface="Gill Sans Light"/>
            </a:endParaRPr>
          </a:p>
        </p:txBody>
      </p:sp>
      <p:sp>
        <p:nvSpPr>
          <p:cNvPr id="54" name="Right Brace 53"/>
          <p:cNvSpPr/>
          <p:nvPr/>
        </p:nvSpPr>
        <p:spPr bwMode="auto">
          <a:xfrm>
            <a:off x="8991600" y="2569016"/>
            <a:ext cx="304800" cy="14478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0">
              <a:latin typeface="Gill Sans Light"/>
            </a:endParaRPr>
          </a:p>
        </p:txBody>
      </p:sp>
      <p:sp>
        <p:nvSpPr>
          <p:cNvPr id="55" name="Right Brace 54"/>
          <p:cNvSpPr/>
          <p:nvPr/>
        </p:nvSpPr>
        <p:spPr bwMode="auto">
          <a:xfrm>
            <a:off x="8763000" y="4016816"/>
            <a:ext cx="304800" cy="9906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0">
              <a:latin typeface="Gill Sans Light"/>
            </a:endParaRPr>
          </a:p>
        </p:txBody>
      </p:sp>
      <p:sp>
        <p:nvSpPr>
          <p:cNvPr id="7" name="TextBox 6"/>
          <p:cNvSpPr txBox="1"/>
          <p:nvPr/>
        </p:nvSpPr>
        <p:spPr>
          <a:xfrm>
            <a:off x="9144000" y="1045016"/>
            <a:ext cx="1524000" cy="1569660"/>
          </a:xfrm>
          <a:prstGeom prst="rect">
            <a:avLst/>
          </a:prstGeom>
          <a:noFill/>
        </p:spPr>
        <p:txBody>
          <a:bodyPr wrap="square" rtlCol="0">
            <a:spAutoFit/>
          </a:bodyPr>
          <a:lstStyle/>
          <a:p>
            <a:r>
              <a:rPr lang="en-US" sz="1600" dirty="0">
                <a:latin typeface="Gill Sans Light"/>
              </a:rPr>
              <a:t>Number crunching, Data Storage, Massive </a:t>
            </a:r>
            <a:r>
              <a:rPr lang="en-US" sz="1600" dirty="0" err="1">
                <a:latin typeface="Gill Sans Light"/>
              </a:rPr>
              <a:t>Inet</a:t>
            </a:r>
            <a:r>
              <a:rPr lang="en-US" sz="1600" dirty="0">
                <a:latin typeface="Gill Sans Light"/>
              </a:rPr>
              <a:t> Services,</a:t>
            </a:r>
          </a:p>
          <a:p>
            <a:r>
              <a:rPr lang="en-US" sz="1600" dirty="0">
                <a:latin typeface="Gill Sans Light"/>
              </a:rPr>
              <a:t>ML, …</a:t>
            </a:r>
          </a:p>
        </p:txBody>
      </p:sp>
      <p:sp>
        <p:nvSpPr>
          <p:cNvPr id="56" name="TextBox 55"/>
          <p:cNvSpPr txBox="1"/>
          <p:nvPr/>
        </p:nvSpPr>
        <p:spPr>
          <a:xfrm>
            <a:off x="9296400" y="2950016"/>
            <a:ext cx="1524000" cy="584776"/>
          </a:xfrm>
          <a:prstGeom prst="rect">
            <a:avLst/>
          </a:prstGeom>
          <a:noFill/>
        </p:spPr>
        <p:txBody>
          <a:bodyPr wrap="square" rtlCol="0">
            <a:spAutoFit/>
          </a:bodyPr>
          <a:lstStyle/>
          <a:p>
            <a:r>
              <a:rPr lang="en-US" sz="1600" dirty="0">
                <a:latin typeface="Gill Sans Light"/>
              </a:rPr>
              <a:t>Productivity,</a:t>
            </a:r>
          </a:p>
          <a:p>
            <a:r>
              <a:rPr lang="en-US" sz="1600" dirty="0">
                <a:latin typeface="Gill Sans Light"/>
              </a:rPr>
              <a:t>Interactive</a:t>
            </a:r>
          </a:p>
        </p:txBody>
      </p:sp>
      <p:sp>
        <p:nvSpPr>
          <p:cNvPr id="58" name="TextBox 57"/>
          <p:cNvSpPr txBox="1"/>
          <p:nvPr/>
        </p:nvSpPr>
        <p:spPr>
          <a:xfrm>
            <a:off x="9131300" y="4093016"/>
            <a:ext cx="1524000" cy="1077218"/>
          </a:xfrm>
          <a:prstGeom prst="rect">
            <a:avLst/>
          </a:prstGeom>
          <a:noFill/>
        </p:spPr>
        <p:txBody>
          <a:bodyPr wrap="square" rtlCol="0">
            <a:spAutoFit/>
          </a:bodyPr>
          <a:lstStyle/>
          <a:p>
            <a:r>
              <a:rPr lang="en-US" sz="1600" dirty="0">
                <a:latin typeface="Gill Sans Light"/>
              </a:rPr>
              <a:t>Streaming from/to the physical world</a:t>
            </a:r>
          </a:p>
        </p:txBody>
      </p:sp>
      <p:pic>
        <p:nvPicPr>
          <p:cNvPr id="11" name="Picture 10">
            <a:extLst>
              <a:ext uri="{FF2B5EF4-FFF2-40B4-BE49-F238E27FC236}">
                <a16:creationId xmlns:a16="http://schemas.microsoft.com/office/drawing/2014/main" id="{FACF598D-99D7-3E46-9F0C-2E8DD4E7AC89}"/>
              </a:ext>
            </a:extLst>
          </p:cNvPr>
          <p:cNvPicPr>
            <a:picLocks noChangeAspect="1"/>
          </p:cNvPicPr>
          <p:nvPr/>
        </p:nvPicPr>
        <p:blipFill>
          <a:blip r:embed="rId19"/>
          <a:stretch>
            <a:fillRect/>
          </a:stretch>
        </p:blipFill>
        <p:spPr>
          <a:xfrm>
            <a:off x="7581015" y="4364544"/>
            <a:ext cx="540718" cy="456507"/>
          </a:xfrm>
          <a:prstGeom prst="rect">
            <a:avLst/>
          </a:prstGeom>
        </p:spPr>
      </p:pic>
      <p:pic>
        <p:nvPicPr>
          <p:cNvPr id="29" name="Picture 28">
            <a:extLst>
              <a:ext uri="{FF2B5EF4-FFF2-40B4-BE49-F238E27FC236}">
                <a16:creationId xmlns:a16="http://schemas.microsoft.com/office/drawing/2014/main" id="{93DADA7A-ABD0-4E43-B882-FA94571CB3E9}"/>
              </a:ext>
            </a:extLst>
          </p:cNvPr>
          <p:cNvPicPr>
            <a:picLocks noChangeAspect="1"/>
          </p:cNvPicPr>
          <p:nvPr/>
        </p:nvPicPr>
        <p:blipFill>
          <a:blip r:embed="rId20"/>
          <a:stretch>
            <a:fillRect/>
          </a:stretch>
        </p:blipFill>
        <p:spPr>
          <a:xfrm>
            <a:off x="7928570" y="4745474"/>
            <a:ext cx="328530" cy="328530"/>
          </a:xfrm>
          <a:prstGeom prst="rect">
            <a:avLst/>
          </a:prstGeom>
        </p:spPr>
      </p:pic>
      <p:pic>
        <p:nvPicPr>
          <p:cNvPr id="37" name="Picture 36">
            <a:extLst>
              <a:ext uri="{FF2B5EF4-FFF2-40B4-BE49-F238E27FC236}">
                <a16:creationId xmlns:a16="http://schemas.microsoft.com/office/drawing/2014/main" id="{C6CD20A3-930D-FF43-B997-0763F8943AAD}"/>
              </a:ext>
            </a:extLst>
          </p:cNvPr>
          <p:cNvPicPr>
            <a:picLocks noChangeAspect="1"/>
          </p:cNvPicPr>
          <p:nvPr/>
        </p:nvPicPr>
        <p:blipFill>
          <a:blip r:embed="rId21"/>
          <a:stretch>
            <a:fillRect/>
          </a:stretch>
        </p:blipFill>
        <p:spPr>
          <a:xfrm>
            <a:off x="8182706" y="4508514"/>
            <a:ext cx="351694" cy="351694"/>
          </a:xfrm>
          <a:prstGeom prst="rect">
            <a:avLst/>
          </a:prstGeom>
        </p:spPr>
      </p:pic>
      <p:pic>
        <p:nvPicPr>
          <p:cNvPr id="38" name="Picture 37">
            <a:extLst>
              <a:ext uri="{FF2B5EF4-FFF2-40B4-BE49-F238E27FC236}">
                <a16:creationId xmlns:a16="http://schemas.microsoft.com/office/drawing/2014/main" id="{5E0D5A9B-4751-2D46-9AA3-4F67A358B7AA}"/>
              </a:ext>
            </a:extLst>
          </p:cNvPr>
          <p:cNvPicPr>
            <a:picLocks noChangeAspect="1"/>
          </p:cNvPicPr>
          <p:nvPr/>
        </p:nvPicPr>
        <p:blipFill>
          <a:blip r:embed="rId22"/>
          <a:stretch>
            <a:fillRect/>
          </a:stretch>
        </p:blipFill>
        <p:spPr>
          <a:xfrm>
            <a:off x="7892417" y="4181717"/>
            <a:ext cx="463487" cy="463487"/>
          </a:xfrm>
          <a:prstGeom prst="rect">
            <a:avLst/>
          </a:prstGeom>
        </p:spPr>
      </p:pic>
    </p:spTree>
    <p:extLst>
      <p:ext uri="{BB962C8B-B14F-4D97-AF65-F5344CB8AC3E}">
        <p14:creationId xmlns:p14="http://schemas.microsoft.com/office/powerpoint/2010/main" val="380776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Challenge: Complexity</a:t>
            </a:r>
          </a:p>
        </p:txBody>
      </p:sp>
      <p:sp>
        <p:nvSpPr>
          <p:cNvPr id="3" name="Content Placeholder 2"/>
          <p:cNvSpPr>
            <a:spLocks noGrp="1"/>
          </p:cNvSpPr>
          <p:nvPr>
            <p:ph idx="1"/>
          </p:nvPr>
        </p:nvSpPr>
        <p:spPr>
          <a:xfrm>
            <a:off x="2209800" y="914400"/>
            <a:ext cx="8153400" cy="5105400"/>
          </a:xfrm>
        </p:spPr>
        <p:txBody>
          <a:bodyPr/>
          <a:lstStyle/>
          <a:p>
            <a:pPr>
              <a:defRPr/>
            </a:pPr>
            <a:r>
              <a:rPr lang="en-US" dirty="0">
                <a:ea typeface="ＭＳ Ｐゴシック" charset="0"/>
              </a:rPr>
              <a:t>Applications consisting of…</a:t>
            </a:r>
          </a:p>
          <a:p>
            <a:pPr lvl="1">
              <a:defRPr/>
            </a:pPr>
            <a:r>
              <a:rPr lang="en-US" dirty="0">
                <a:ea typeface="ＭＳ Ｐゴシック" charset="0"/>
              </a:rPr>
              <a:t>… a variety of software modules that …</a:t>
            </a:r>
          </a:p>
          <a:p>
            <a:pPr lvl="1">
              <a:defRPr/>
            </a:pPr>
            <a:r>
              <a:rPr lang="en-US" dirty="0">
                <a:ea typeface="ＭＳ Ｐゴシック" charset="0"/>
              </a:rPr>
              <a:t>… run on a variety of devices (machines) that</a:t>
            </a:r>
          </a:p>
          <a:p>
            <a:pPr lvl="2">
              <a:defRPr/>
            </a:pPr>
            <a:r>
              <a:rPr lang="en-US" dirty="0">
                <a:ea typeface="ＭＳ Ｐゴシック" charset="0"/>
              </a:rPr>
              <a:t>… implement different hardware architectures</a:t>
            </a:r>
          </a:p>
          <a:p>
            <a:pPr lvl="2">
              <a:defRPr/>
            </a:pPr>
            <a:r>
              <a:rPr lang="en-US" dirty="0">
                <a:ea typeface="ＭＳ Ｐゴシック" charset="0"/>
              </a:rPr>
              <a:t>… run competing applications</a:t>
            </a:r>
          </a:p>
          <a:p>
            <a:pPr lvl="2">
              <a:defRPr/>
            </a:pPr>
            <a:r>
              <a:rPr lang="en-US" dirty="0">
                <a:ea typeface="ＭＳ Ｐゴシック" charset="0"/>
              </a:rPr>
              <a:t>… fail in unexpected ways</a:t>
            </a:r>
          </a:p>
          <a:p>
            <a:pPr lvl="2">
              <a:defRPr/>
            </a:pPr>
            <a:r>
              <a:rPr lang="en-US" dirty="0">
                <a:ea typeface="ＭＳ Ｐゴシック" charset="0"/>
              </a:rPr>
              <a:t>… can be under a variety of attacks</a:t>
            </a:r>
          </a:p>
          <a:p>
            <a:pPr>
              <a:defRPr/>
            </a:pPr>
            <a:endParaRPr lang="en-US" dirty="0">
              <a:ea typeface="ＭＳ Ｐゴシック" charset="0"/>
            </a:endParaRPr>
          </a:p>
          <a:p>
            <a:pPr>
              <a:defRPr/>
            </a:pPr>
            <a:r>
              <a:rPr lang="en-US" dirty="0">
                <a:ea typeface="ＭＳ Ｐゴシック" charset="0"/>
              </a:rPr>
              <a:t>Not feasible to test software for all possible environments and combinations of components and devices</a:t>
            </a:r>
          </a:p>
          <a:p>
            <a:pPr lvl="1">
              <a:defRPr/>
            </a:pPr>
            <a:r>
              <a:rPr lang="en-US" dirty="0">
                <a:ea typeface="ＭＳ Ｐゴシック" charset="0"/>
              </a:rPr>
              <a:t>The question is not whether there are bugs but how serious are the bugs! </a:t>
            </a:r>
          </a:p>
          <a:p>
            <a:pPr lvl="1">
              <a:defRPr/>
            </a:pPr>
            <a:endParaRPr lang="en-US" dirty="0">
              <a:ea typeface="ＭＳ Ｐゴシック" charset="0"/>
            </a:endParaRPr>
          </a:p>
        </p:txBody>
      </p:sp>
    </p:spTree>
    <p:extLst>
      <p:ext uri="{BB962C8B-B14F-4D97-AF65-F5344CB8AC3E}">
        <p14:creationId xmlns:p14="http://schemas.microsoft.com/office/powerpoint/2010/main" val="120656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300" y="0"/>
            <a:ext cx="8539100" cy="736600"/>
          </a:xfrm>
        </p:spPr>
        <p:txBody>
          <a:bodyPr/>
          <a:lstStyle/>
          <a:p>
            <a:r>
              <a:rPr lang="en-US" dirty="0"/>
              <a:t>The World Is Parallel: Intel </a:t>
            </a:r>
            <a:r>
              <a:rPr lang="en-US" dirty="0" err="1"/>
              <a:t>SkyLake</a:t>
            </a:r>
            <a:r>
              <a:rPr lang="en-US" dirty="0"/>
              <a:t> (2017)</a:t>
            </a:r>
          </a:p>
        </p:txBody>
      </p:sp>
      <p:sp>
        <p:nvSpPr>
          <p:cNvPr id="3" name="Content Placeholder 2"/>
          <p:cNvSpPr>
            <a:spLocks noGrp="1"/>
          </p:cNvSpPr>
          <p:nvPr>
            <p:ph idx="1"/>
          </p:nvPr>
        </p:nvSpPr>
        <p:spPr>
          <a:xfrm>
            <a:off x="1600200" y="736600"/>
            <a:ext cx="5644100" cy="5721800"/>
          </a:xfrm>
        </p:spPr>
        <p:txBody>
          <a:bodyPr/>
          <a:lstStyle/>
          <a:p>
            <a:pPr>
              <a:lnSpc>
                <a:spcPct val="85000"/>
              </a:lnSpc>
            </a:pPr>
            <a:r>
              <a:rPr lang="en-US" dirty="0"/>
              <a:t>Up to 28 Cores, 56 Threads</a:t>
            </a:r>
          </a:p>
          <a:p>
            <a:pPr lvl="1">
              <a:lnSpc>
                <a:spcPct val="85000"/>
              </a:lnSpc>
            </a:pPr>
            <a:r>
              <a:rPr lang="en-US" dirty="0"/>
              <a:t>694 mm² die size (estimated)</a:t>
            </a:r>
          </a:p>
          <a:p>
            <a:pPr>
              <a:lnSpc>
                <a:spcPct val="85000"/>
              </a:lnSpc>
            </a:pPr>
            <a:r>
              <a:rPr lang="en-US" dirty="0"/>
              <a:t>Many different instructions</a:t>
            </a:r>
          </a:p>
          <a:p>
            <a:pPr lvl="1">
              <a:lnSpc>
                <a:spcPct val="85000"/>
              </a:lnSpc>
            </a:pPr>
            <a:r>
              <a:rPr lang="en-US" dirty="0"/>
              <a:t>Security, Graphics</a:t>
            </a:r>
          </a:p>
          <a:p>
            <a:pPr>
              <a:lnSpc>
                <a:spcPct val="85000"/>
              </a:lnSpc>
            </a:pPr>
            <a:r>
              <a:rPr lang="en-US" dirty="0"/>
              <a:t>Caches on chip:</a:t>
            </a:r>
          </a:p>
          <a:p>
            <a:pPr lvl="1">
              <a:lnSpc>
                <a:spcPct val="85000"/>
              </a:lnSpc>
            </a:pPr>
            <a:r>
              <a:rPr lang="en-US" dirty="0"/>
              <a:t>L2: 28 </a:t>
            </a:r>
            <a:r>
              <a:rPr lang="en-US" dirty="0" err="1"/>
              <a:t>MiB</a:t>
            </a:r>
            <a:endParaRPr lang="en-US" dirty="0"/>
          </a:p>
          <a:p>
            <a:pPr lvl="1">
              <a:lnSpc>
                <a:spcPct val="85000"/>
              </a:lnSpc>
            </a:pPr>
            <a:r>
              <a:rPr lang="en-US" dirty="0"/>
              <a:t>Shared L3: 38.5 </a:t>
            </a:r>
            <a:r>
              <a:rPr lang="en-US" dirty="0" err="1"/>
              <a:t>MiB</a:t>
            </a:r>
            <a:r>
              <a:rPr lang="en-US" dirty="0"/>
              <a:t> </a:t>
            </a:r>
            <a:br>
              <a:rPr lang="en-US" dirty="0"/>
            </a:br>
            <a:r>
              <a:rPr lang="en-US" dirty="0"/>
              <a:t>(non-inclusive)</a:t>
            </a:r>
          </a:p>
          <a:p>
            <a:pPr lvl="1">
              <a:lnSpc>
                <a:spcPct val="85000"/>
              </a:lnSpc>
            </a:pPr>
            <a:r>
              <a:rPr lang="en-US" dirty="0"/>
              <a:t>Directory-based cache coherence</a:t>
            </a:r>
          </a:p>
          <a:p>
            <a:pPr>
              <a:lnSpc>
                <a:spcPct val="85000"/>
              </a:lnSpc>
            </a:pPr>
            <a:r>
              <a:rPr lang="en-US" dirty="0"/>
              <a:t>Network:</a:t>
            </a:r>
          </a:p>
          <a:p>
            <a:pPr lvl="1">
              <a:lnSpc>
                <a:spcPct val="85000"/>
              </a:lnSpc>
            </a:pPr>
            <a:r>
              <a:rPr lang="en-US" dirty="0"/>
              <a:t>On-chip Mesh Interconnect</a:t>
            </a:r>
          </a:p>
          <a:p>
            <a:pPr lvl="1">
              <a:lnSpc>
                <a:spcPct val="85000"/>
              </a:lnSpc>
            </a:pPr>
            <a:r>
              <a:rPr lang="en-US" dirty="0"/>
              <a:t>Fast off-chip network </a:t>
            </a:r>
            <a:r>
              <a:rPr lang="en-US" dirty="0" err="1"/>
              <a:t>directlry</a:t>
            </a:r>
            <a:r>
              <a:rPr lang="en-US" dirty="0"/>
              <a:t> supports 8-chips connected</a:t>
            </a:r>
          </a:p>
          <a:p>
            <a:pPr>
              <a:lnSpc>
                <a:spcPct val="85000"/>
              </a:lnSpc>
            </a:pPr>
            <a:r>
              <a:rPr lang="en-US" dirty="0"/>
              <a:t>DRAM/chips</a:t>
            </a:r>
          </a:p>
          <a:p>
            <a:pPr lvl="1">
              <a:lnSpc>
                <a:spcPct val="85000"/>
              </a:lnSpc>
            </a:pPr>
            <a:r>
              <a:rPr lang="en-US" dirty="0"/>
              <a:t>Up to 1.5 </a:t>
            </a:r>
            <a:r>
              <a:rPr lang="en-US" dirty="0" err="1"/>
              <a:t>TiB</a:t>
            </a:r>
            <a:endParaRPr lang="en-US" dirty="0"/>
          </a:p>
          <a:p>
            <a:pPr lvl="1">
              <a:lnSpc>
                <a:spcPct val="85000"/>
              </a:lnSpc>
            </a:pPr>
            <a:r>
              <a:rPr lang="en-US" dirty="0"/>
              <a:t>DDR4 memory</a:t>
            </a:r>
          </a:p>
          <a:p>
            <a:pPr>
              <a:lnSpc>
                <a:spcPct val="85000"/>
              </a:lnSpc>
            </a:pPr>
            <a:endParaRPr lang="en-US" dirty="0"/>
          </a:p>
          <a:p>
            <a:pPr>
              <a:lnSpc>
                <a:spcPct val="85000"/>
              </a:lnSpc>
            </a:pPr>
            <a:endParaRPr lang="en-US" dirty="0"/>
          </a:p>
          <a:p>
            <a:pPr lvl="1">
              <a:lnSpc>
                <a:spcPct val="85000"/>
              </a:lnSpc>
            </a:pP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1" y="1143000"/>
            <a:ext cx="4479517" cy="4662000"/>
          </a:xfrm>
          <a:prstGeom prst="rect">
            <a:avLst/>
          </a:prstGeom>
        </p:spPr>
      </p:pic>
    </p:spTree>
    <p:extLst>
      <p:ext uri="{BB962C8B-B14F-4D97-AF65-F5344CB8AC3E}">
        <p14:creationId xmlns:p14="http://schemas.microsoft.com/office/powerpoint/2010/main" val="54667823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1771650" y="745671"/>
          <a:ext cx="8648700" cy="4862512"/>
        </p:xfrm>
        <a:graphic>
          <a:graphicData uri="http://schemas.openxmlformats.org/presentationml/2006/ole">
            <mc:AlternateContent xmlns:mc="http://schemas.openxmlformats.org/markup-compatibility/2006">
              <mc:Choice xmlns:v="urn:schemas-microsoft-com:vml" Requires="v">
                <p:oleObj name="Chart" r:id="rId2" imgW="6698086" imgH="3764296" progId="Excel.Chart.8">
                  <p:embed followColorScheme="full"/>
                </p:oleObj>
              </mc:Choice>
              <mc:Fallback>
                <p:oleObj name="Chart" r:id="rId2" imgW="6698086" imgH="3764296" progId="Excel.Chart.8">
                  <p:embed followColorScheme="full"/>
                  <p:pic>
                    <p:nvPicPr>
                      <p:cNvPr id="4" name="Content Placeholder 3"/>
                      <p:cNvPicPr/>
                      <p:nvPr/>
                    </p:nvPicPr>
                    <p:blipFill>
                      <a:blip r:embed="rId3"/>
                      <a:stretch>
                        <a:fillRect/>
                      </a:stretch>
                    </p:blipFill>
                    <p:spPr>
                      <a:xfrm>
                        <a:off x="1771650" y="745671"/>
                        <a:ext cx="8648700" cy="4862512"/>
                      </a:xfrm>
                      <a:prstGeom prst="rect">
                        <a:avLst/>
                      </a:prstGeom>
                    </p:spPr>
                  </p:pic>
                </p:oleObj>
              </mc:Fallback>
            </mc:AlternateContent>
          </a:graphicData>
        </a:graphic>
      </p:graphicFrame>
      <p:graphicFrame>
        <p:nvGraphicFramePr>
          <p:cNvPr id="13" name="Content Placeholder 3"/>
          <p:cNvGraphicFramePr>
            <a:graphicFrameLocks noChangeAspect="1"/>
          </p:cNvGraphicFramePr>
          <p:nvPr/>
        </p:nvGraphicFramePr>
        <p:xfrm>
          <a:off x="1770063" y="746125"/>
          <a:ext cx="8651875" cy="4864100"/>
        </p:xfrm>
        <a:graphic>
          <a:graphicData uri="http://schemas.openxmlformats.org/presentationml/2006/ole">
            <mc:AlternateContent xmlns:mc="http://schemas.openxmlformats.org/markup-compatibility/2006">
              <mc:Choice xmlns:v="urn:schemas-microsoft-com:vml" Requires="v">
                <p:oleObj name="Chart" r:id="rId4" imgW="6698086" imgH="3764296" progId="Excel.Chart.8">
                  <p:embed followColorScheme="full"/>
                </p:oleObj>
              </mc:Choice>
              <mc:Fallback>
                <p:oleObj name="Chart" r:id="rId4" imgW="6698086" imgH="3764296" progId="Excel.Chart.8">
                  <p:embed followColorScheme="full"/>
                  <p:pic>
                    <p:nvPicPr>
                      <p:cNvPr id="13" name="Content Placeholder 3"/>
                      <p:cNvPicPr/>
                      <p:nvPr/>
                    </p:nvPicPr>
                    <p:blipFill>
                      <a:blip r:embed="rId5"/>
                      <a:stretch>
                        <a:fillRect/>
                      </a:stretch>
                    </p:blipFill>
                    <p:spPr>
                      <a:xfrm>
                        <a:off x="1770063" y="746125"/>
                        <a:ext cx="8651875" cy="4864100"/>
                      </a:xfrm>
                      <a:prstGeom prst="rect">
                        <a:avLst/>
                      </a:prstGeom>
                    </p:spPr>
                  </p:pic>
                </p:oleObj>
              </mc:Fallback>
            </mc:AlternateContent>
          </a:graphicData>
        </a:graphic>
      </p:graphicFrame>
      <p:graphicFrame>
        <p:nvGraphicFramePr>
          <p:cNvPr id="14" name="Content Placeholder 3"/>
          <p:cNvGraphicFramePr>
            <a:graphicFrameLocks noChangeAspect="1"/>
          </p:cNvGraphicFramePr>
          <p:nvPr/>
        </p:nvGraphicFramePr>
        <p:xfrm>
          <a:off x="1770063" y="746125"/>
          <a:ext cx="8651875" cy="4864100"/>
        </p:xfrm>
        <a:graphic>
          <a:graphicData uri="http://schemas.openxmlformats.org/presentationml/2006/ole">
            <mc:AlternateContent xmlns:mc="http://schemas.openxmlformats.org/markup-compatibility/2006">
              <mc:Choice xmlns:v="urn:schemas-microsoft-com:vml" Requires="v">
                <p:oleObj name="Chart" r:id="rId6" imgW="6698086" imgH="3764296" progId="Excel.Chart.8">
                  <p:embed followColorScheme="full"/>
                </p:oleObj>
              </mc:Choice>
              <mc:Fallback>
                <p:oleObj name="Chart" r:id="rId6" imgW="6698086" imgH="3764296" progId="Excel.Chart.8">
                  <p:embed followColorScheme="full"/>
                  <p:pic>
                    <p:nvPicPr>
                      <p:cNvPr id="14" name="Content Placeholder 3"/>
                      <p:cNvPicPr/>
                      <p:nvPr/>
                    </p:nvPicPr>
                    <p:blipFill>
                      <a:blip r:embed="rId7"/>
                      <a:stretch>
                        <a:fillRect/>
                      </a:stretch>
                    </p:blipFill>
                    <p:spPr>
                      <a:xfrm>
                        <a:off x="1770063" y="746125"/>
                        <a:ext cx="8651875" cy="4864100"/>
                      </a:xfrm>
                      <a:prstGeom prst="rect">
                        <a:avLst/>
                      </a:prstGeom>
                    </p:spPr>
                  </p:pic>
                </p:oleObj>
              </mc:Fallback>
            </mc:AlternateContent>
          </a:graphicData>
        </a:graphic>
      </p:graphicFrame>
      <p:grpSp>
        <p:nvGrpSpPr>
          <p:cNvPr id="8" name="Group 7"/>
          <p:cNvGrpSpPr/>
          <p:nvPr/>
        </p:nvGrpSpPr>
        <p:grpSpPr>
          <a:xfrm>
            <a:off x="3702996" y="1185592"/>
            <a:ext cx="6660060" cy="1434904"/>
            <a:chOff x="2124222" y="1153551"/>
            <a:chExt cx="6660060" cy="1434904"/>
          </a:xfrm>
        </p:grpSpPr>
        <p:sp>
          <p:nvSpPr>
            <p:cNvPr id="6" name="Freeform 5"/>
            <p:cNvSpPr/>
            <p:nvPr/>
          </p:nvSpPr>
          <p:spPr bwMode="auto">
            <a:xfrm>
              <a:off x="2124222" y="1153551"/>
              <a:ext cx="912974" cy="1434904"/>
            </a:xfrm>
            <a:custGeom>
              <a:avLst/>
              <a:gdLst>
                <a:gd name="connsiteX0" fmla="*/ 0 w 912974"/>
                <a:gd name="connsiteY0" fmla="*/ 0 h 1434904"/>
                <a:gd name="connsiteX1" fmla="*/ 766689 w 912974"/>
                <a:gd name="connsiteY1" fmla="*/ 161778 h 1434904"/>
                <a:gd name="connsiteX2" fmla="*/ 900332 w 912974"/>
                <a:gd name="connsiteY2" fmla="*/ 914400 h 1434904"/>
                <a:gd name="connsiteX3" fmla="*/ 590843 w 912974"/>
                <a:gd name="connsiteY3" fmla="*/ 1434904 h 1434904"/>
              </a:gdLst>
              <a:ahLst/>
              <a:cxnLst>
                <a:cxn ang="0">
                  <a:pos x="connsiteX0" y="connsiteY0"/>
                </a:cxn>
                <a:cxn ang="0">
                  <a:pos x="connsiteX1" y="connsiteY1"/>
                </a:cxn>
                <a:cxn ang="0">
                  <a:pos x="connsiteX2" y="connsiteY2"/>
                </a:cxn>
                <a:cxn ang="0">
                  <a:pos x="connsiteX3" y="connsiteY3"/>
                </a:cxn>
              </a:cxnLst>
              <a:rect l="l" t="t" r="r" b="b"/>
              <a:pathLst>
                <a:path w="912974" h="1434904">
                  <a:moveTo>
                    <a:pt x="0" y="0"/>
                  </a:moveTo>
                  <a:cubicBezTo>
                    <a:pt x="308317" y="4689"/>
                    <a:pt x="616634" y="9378"/>
                    <a:pt x="766689" y="161778"/>
                  </a:cubicBezTo>
                  <a:cubicBezTo>
                    <a:pt x="916744" y="314178"/>
                    <a:pt x="929640" y="702212"/>
                    <a:pt x="900332" y="914400"/>
                  </a:cubicBezTo>
                  <a:cubicBezTo>
                    <a:pt x="871024" y="1126588"/>
                    <a:pt x="730933" y="1280746"/>
                    <a:pt x="590843" y="1434904"/>
                  </a:cubicBezTo>
                </a:path>
              </a:pathLst>
            </a:custGeom>
            <a:noFill/>
            <a:ln w="5715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7" name="TextBox 6"/>
            <p:cNvSpPr txBox="1"/>
            <p:nvPr/>
          </p:nvSpPr>
          <p:spPr>
            <a:xfrm>
              <a:off x="3037196" y="1501671"/>
              <a:ext cx="5747086" cy="369332"/>
            </a:xfrm>
            <a:prstGeom prst="rect">
              <a:avLst/>
            </a:prstGeom>
            <a:noFill/>
          </p:spPr>
          <p:txBody>
            <a:bodyPr wrap="none" rtlCol="0">
              <a:spAutoFit/>
            </a:bodyPr>
            <a:lstStyle/>
            <a:p>
              <a:r>
                <a:rPr lang="en-US" dirty="0">
                  <a:solidFill>
                    <a:srgbClr val="FF0000"/>
                  </a:solidFill>
                  <a:latin typeface="Gill Sans Light"/>
                </a:rPr>
                <a:t>New Versions usually (much) larger older versions!</a:t>
              </a:r>
            </a:p>
          </p:txBody>
        </p:sp>
      </p:grpSp>
      <p:sp>
        <p:nvSpPr>
          <p:cNvPr id="2" name="Title 1"/>
          <p:cNvSpPr>
            <a:spLocks noGrp="1"/>
          </p:cNvSpPr>
          <p:nvPr>
            <p:ph type="title"/>
          </p:nvPr>
        </p:nvSpPr>
        <p:spPr>
          <a:xfrm>
            <a:off x="1981200" y="152400"/>
            <a:ext cx="8229600" cy="533400"/>
          </a:xfrm>
        </p:spPr>
        <p:txBody>
          <a:bodyPr/>
          <a:lstStyle/>
          <a:p>
            <a:r>
              <a:rPr lang="en-US" dirty="0"/>
              <a:t>Recall: Increasing Software Complexity</a:t>
            </a:r>
          </a:p>
        </p:txBody>
      </p:sp>
      <p:sp>
        <p:nvSpPr>
          <p:cNvPr id="5" name="TextBox 4"/>
          <p:cNvSpPr txBox="1"/>
          <p:nvPr/>
        </p:nvSpPr>
        <p:spPr>
          <a:xfrm>
            <a:off x="2111576" y="5561237"/>
            <a:ext cx="7968848" cy="677108"/>
          </a:xfrm>
          <a:prstGeom prst="rect">
            <a:avLst/>
          </a:prstGeom>
          <a:noFill/>
        </p:spPr>
        <p:txBody>
          <a:bodyPr wrap="none" rtlCol="0">
            <a:spAutoFit/>
          </a:bodyPr>
          <a:lstStyle/>
          <a:p>
            <a:pPr algn="ctr"/>
            <a:r>
              <a:rPr lang="en-US" sz="2000" dirty="0">
                <a:latin typeface="Gill Sans"/>
              </a:rPr>
              <a:t>Millions of Lines of Code</a:t>
            </a:r>
          </a:p>
          <a:p>
            <a:pPr algn="ctr"/>
            <a:r>
              <a:rPr lang="en-US" b="0" dirty="0">
                <a:latin typeface="Gill Sans"/>
              </a:rPr>
              <a:t>(source https://informationisbeautiful.net/visualizations/million-lines-of-code/)</a:t>
            </a:r>
          </a:p>
        </p:txBody>
      </p:sp>
      <p:grpSp>
        <p:nvGrpSpPr>
          <p:cNvPr id="12" name="Group 11"/>
          <p:cNvGrpSpPr/>
          <p:nvPr/>
        </p:nvGrpSpPr>
        <p:grpSpPr>
          <a:xfrm>
            <a:off x="7033026" y="3346788"/>
            <a:ext cx="3275256" cy="1149012"/>
            <a:chOff x="5509026" y="3346788"/>
            <a:chExt cx="3275256" cy="1149012"/>
          </a:xfrm>
        </p:grpSpPr>
        <p:sp>
          <p:nvSpPr>
            <p:cNvPr id="9" name="TextBox 8"/>
            <p:cNvSpPr txBox="1"/>
            <p:nvPr/>
          </p:nvSpPr>
          <p:spPr>
            <a:xfrm>
              <a:off x="5509026" y="3346788"/>
              <a:ext cx="3275256" cy="369332"/>
            </a:xfrm>
            <a:prstGeom prst="rect">
              <a:avLst/>
            </a:prstGeom>
            <a:noFill/>
          </p:spPr>
          <p:txBody>
            <a:bodyPr wrap="none" rtlCol="0">
              <a:spAutoFit/>
            </a:bodyPr>
            <a:lstStyle/>
            <a:p>
              <a:r>
                <a:rPr lang="en-US" dirty="0">
                  <a:solidFill>
                    <a:srgbClr val="FF0000"/>
                  </a:solidFill>
                  <a:latin typeface="Gill Sans Light"/>
                </a:rPr>
                <a:t>Cars getting really complex!</a:t>
              </a:r>
            </a:p>
          </p:txBody>
        </p:sp>
        <p:cxnSp>
          <p:nvCxnSpPr>
            <p:cNvPr id="11" name="Straight Arrow Connector 10"/>
            <p:cNvCxnSpPr/>
            <p:nvPr/>
          </p:nvCxnSpPr>
          <p:spPr bwMode="auto">
            <a:xfrm flipH="1">
              <a:off x="6705600" y="3733800"/>
              <a:ext cx="228600" cy="762000"/>
            </a:xfrm>
            <a:prstGeom prst="straightConnector1">
              <a:avLst/>
            </a:prstGeom>
            <a:solidFill>
              <a:schemeClr val="bg1"/>
            </a:solidFill>
            <a:ln w="571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48327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 grpId="0"/>
      <p:bldOleChart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47800" y="152400"/>
            <a:ext cx="9220200" cy="533400"/>
          </a:xfrm>
        </p:spPr>
        <p:txBody>
          <a:bodyPr/>
          <a:lstStyle/>
          <a:p>
            <a:pPr>
              <a:defRPr/>
            </a:pPr>
            <a:r>
              <a:rPr lang="en-US" sz="2800" dirty="0">
                <a:latin typeface="Gill Sans Light" charset="0"/>
                <a:ea typeface="ＭＳ Ｐゴシック" charset="0"/>
                <a:cs typeface="Gill Sans Light" charset="0"/>
              </a:rPr>
              <a:t>Example: Some Mars Rover (“Pathfinder”) Requirements</a:t>
            </a:r>
          </a:p>
        </p:txBody>
      </p:sp>
      <p:sp>
        <p:nvSpPr>
          <p:cNvPr id="16389" name="Rectangle 3"/>
          <p:cNvSpPr>
            <a:spLocks noGrp="1" noChangeArrowheads="1"/>
          </p:cNvSpPr>
          <p:nvPr>
            <p:ph type="body" idx="1"/>
          </p:nvPr>
        </p:nvSpPr>
        <p:spPr>
          <a:xfrm>
            <a:off x="381000" y="762000"/>
            <a:ext cx="10287000" cy="5943600"/>
          </a:xfrm>
        </p:spPr>
        <p:txBody>
          <a:bodyPr>
            <a:normAutofit/>
          </a:bodyPr>
          <a:lstStyle/>
          <a:p>
            <a:pPr>
              <a:lnSpc>
                <a:spcPct val="70000"/>
              </a:lnSpc>
              <a:defRPr/>
            </a:pPr>
            <a:r>
              <a:rPr lang="en-US" sz="2200" dirty="0">
                <a:ea typeface="ＭＳ Ｐゴシック" charset="0"/>
              </a:rPr>
              <a:t>Pathfinder hardware limitations/complexity:</a:t>
            </a:r>
          </a:p>
          <a:p>
            <a:pPr lvl="1">
              <a:lnSpc>
                <a:spcPct val="70000"/>
              </a:lnSpc>
              <a:defRPr/>
            </a:pPr>
            <a:r>
              <a:rPr lang="en-US" sz="2000" dirty="0">
                <a:ea typeface="ＭＳ Ｐゴシック" charset="0"/>
              </a:rPr>
              <a:t>20Mhz processor, 128MB of DRAM, </a:t>
            </a:r>
            <a:r>
              <a:rPr lang="en-US" sz="2000" dirty="0" err="1">
                <a:ea typeface="ＭＳ Ｐゴシック" charset="0"/>
              </a:rPr>
              <a:t>VxWorks</a:t>
            </a:r>
            <a:r>
              <a:rPr lang="en-US" sz="2000" dirty="0">
                <a:ea typeface="ＭＳ Ｐゴシック" charset="0"/>
              </a:rPr>
              <a:t> OS </a:t>
            </a:r>
          </a:p>
          <a:p>
            <a:pPr lvl="1">
              <a:lnSpc>
                <a:spcPct val="70000"/>
              </a:lnSpc>
              <a:defRPr/>
            </a:pPr>
            <a:r>
              <a:rPr lang="en-US" sz="2000" dirty="0">
                <a:ea typeface="ＭＳ Ｐゴシック" charset="0"/>
              </a:rPr>
              <a:t>cameras, scientific instruments, batteries, solar panels, and locomotion equipment</a:t>
            </a:r>
          </a:p>
          <a:p>
            <a:pPr lvl="1">
              <a:lnSpc>
                <a:spcPct val="70000"/>
              </a:lnSpc>
              <a:defRPr/>
            </a:pPr>
            <a:r>
              <a:rPr lang="en-US" sz="2000" dirty="0">
                <a:ea typeface="ＭＳ Ｐゴシック" charset="0"/>
              </a:rPr>
              <a:t>Many independent processes work together</a:t>
            </a:r>
          </a:p>
          <a:p>
            <a:pPr>
              <a:lnSpc>
                <a:spcPct val="70000"/>
              </a:lnSpc>
              <a:defRPr/>
            </a:pPr>
            <a:r>
              <a:rPr lang="en-US" sz="2200" dirty="0">
                <a:ea typeface="ＭＳ Ｐゴシック" charset="0"/>
              </a:rPr>
              <a:t>Can’t hit reset button very easily!</a:t>
            </a:r>
          </a:p>
          <a:p>
            <a:pPr lvl="1">
              <a:lnSpc>
                <a:spcPct val="70000"/>
              </a:lnSpc>
              <a:defRPr/>
            </a:pPr>
            <a:r>
              <a:rPr lang="en-US" sz="2000" dirty="0">
                <a:ea typeface="ＭＳ Ｐゴシック" charset="0"/>
              </a:rPr>
              <a:t>Must reboot itself if necessary</a:t>
            </a:r>
          </a:p>
          <a:p>
            <a:pPr lvl="1">
              <a:lnSpc>
                <a:spcPct val="70000"/>
              </a:lnSpc>
              <a:defRPr/>
            </a:pPr>
            <a:r>
              <a:rPr lang="en-US" sz="2000" dirty="0">
                <a:ea typeface="ＭＳ Ｐゴシック" charset="0"/>
              </a:rPr>
              <a:t>Must always be able to receive commands from Earth</a:t>
            </a:r>
          </a:p>
          <a:p>
            <a:pPr>
              <a:lnSpc>
                <a:spcPct val="70000"/>
              </a:lnSpc>
              <a:defRPr/>
            </a:pPr>
            <a:r>
              <a:rPr lang="en-US" sz="2200" dirty="0">
                <a:ea typeface="ＭＳ Ｐゴシック" charset="0"/>
              </a:rPr>
              <a:t>Individual Programs must not interfere</a:t>
            </a:r>
          </a:p>
          <a:p>
            <a:pPr lvl="1">
              <a:lnSpc>
                <a:spcPct val="70000"/>
              </a:lnSpc>
              <a:defRPr/>
            </a:pPr>
            <a:r>
              <a:rPr lang="en-US" sz="2000" dirty="0">
                <a:ea typeface="ＭＳ Ｐゴシック" charset="0"/>
              </a:rPr>
              <a:t>One buggy module should not crash critical modules, e.g., antenna positioning software!</a:t>
            </a:r>
          </a:p>
          <a:p>
            <a:pPr>
              <a:lnSpc>
                <a:spcPct val="70000"/>
              </a:lnSpc>
              <a:defRPr/>
            </a:pPr>
            <a:r>
              <a:rPr lang="en-US" sz="2200" dirty="0">
                <a:ea typeface="ＭＳ Ｐゴシック" charset="0"/>
              </a:rPr>
              <a:t>Further, all software may crash occasionally</a:t>
            </a:r>
          </a:p>
          <a:p>
            <a:pPr lvl="1">
              <a:lnSpc>
                <a:spcPct val="70000"/>
              </a:lnSpc>
              <a:defRPr/>
            </a:pPr>
            <a:r>
              <a:rPr lang="en-US" sz="2000" dirty="0">
                <a:ea typeface="ＭＳ Ｐゴシック" charset="0"/>
              </a:rPr>
              <a:t>Automatic restart with diagnostics sent to Earth</a:t>
            </a:r>
          </a:p>
          <a:p>
            <a:pPr lvl="1">
              <a:lnSpc>
                <a:spcPct val="70000"/>
              </a:lnSpc>
              <a:defRPr/>
            </a:pPr>
            <a:r>
              <a:rPr lang="en-US" sz="2000" dirty="0">
                <a:ea typeface="ＭＳ Ｐゴシック" charset="0"/>
              </a:rPr>
              <a:t>Periodic checkpoint of results saved?</a:t>
            </a:r>
          </a:p>
          <a:p>
            <a:pPr>
              <a:lnSpc>
                <a:spcPct val="70000"/>
              </a:lnSpc>
              <a:defRPr/>
            </a:pPr>
            <a:r>
              <a:rPr lang="en-US" sz="2200" dirty="0">
                <a:ea typeface="ＭＳ Ｐゴシック" charset="0"/>
              </a:rPr>
              <a:t>Certain functions time critical:</a:t>
            </a:r>
          </a:p>
          <a:p>
            <a:pPr lvl="1">
              <a:lnSpc>
                <a:spcPct val="70000"/>
              </a:lnSpc>
              <a:defRPr/>
            </a:pPr>
            <a:r>
              <a:rPr lang="en-US" sz="2000" dirty="0">
                <a:ea typeface="ＭＳ Ｐゴシック" charset="0"/>
              </a:rPr>
              <a:t>Need to stop before hitting something</a:t>
            </a:r>
          </a:p>
          <a:p>
            <a:pPr lvl="1">
              <a:lnSpc>
                <a:spcPct val="70000"/>
              </a:lnSpc>
              <a:defRPr/>
            </a:pPr>
            <a:r>
              <a:rPr lang="en-US" sz="2000" dirty="0">
                <a:ea typeface="ＭＳ Ｐゴシック" charset="0"/>
              </a:rPr>
              <a:t>Must track orbit of Earth for communication</a:t>
            </a:r>
          </a:p>
          <a:p>
            <a:pPr>
              <a:lnSpc>
                <a:spcPct val="70000"/>
              </a:lnSpc>
              <a:defRPr/>
            </a:pPr>
            <a:r>
              <a:rPr lang="en-US" sz="2200" dirty="0">
                <a:solidFill>
                  <a:srgbClr val="FF0000"/>
                </a:solidFill>
                <a:ea typeface="ＭＳ Ｐゴシック" charset="0"/>
              </a:rPr>
              <a:t>A lot of similarity with the Internet of Things?</a:t>
            </a:r>
          </a:p>
          <a:p>
            <a:pPr lvl="1">
              <a:lnSpc>
                <a:spcPct val="70000"/>
              </a:lnSpc>
              <a:defRPr/>
            </a:pPr>
            <a:r>
              <a:rPr lang="en-US" sz="2000" i="1" dirty="0">
                <a:solidFill>
                  <a:srgbClr val="FF0000"/>
                </a:solidFill>
                <a:ea typeface="ＭＳ Ｐゴシック" charset="0"/>
              </a:rPr>
              <a:t>Complexity, </a:t>
            </a:r>
            <a:r>
              <a:rPr lang="en-US" sz="2000" dirty="0" err="1">
                <a:solidFill>
                  <a:srgbClr val="FF0000"/>
                </a:solidFill>
                <a:ea typeface="ＭＳ Ｐゴシック" charset="0"/>
              </a:rPr>
              <a:t>QoS</a:t>
            </a:r>
            <a:r>
              <a:rPr lang="en-US" sz="2000" dirty="0">
                <a:solidFill>
                  <a:srgbClr val="FF0000"/>
                </a:solidFill>
                <a:ea typeface="ＭＳ Ｐゴシック" charset="0"/>
              </a:rPr>
              <a:t>, </a:t>
            </a:r>
            <a:r>
              <a:rPr lang="en-US" sz="2000" dirty="0" err="1">
                <a:solidFill>
                  <a:srgbClr val="FF0000"/>
                </a:solidFill>
                <a:ea typeface="ＭＳ Ｐゴシック" charset="0"/>
              </a:rPr>
              <a:t>Inaccessbility</a:t>
            </a:r>
            <a:r>
              <a:rPr lang="en-US" sz="2000" dirty="0">
                <a:solidFill>
                  <a:srgbClr val="FF0000"/>
                </a:solidFill>
                <a:ea typeface="ＭＳ Ｐゴシック" charset="0"/>
              </a:rPr>
              <a:t>, Power limitations … ?</a:t>
            </a:r>
          </a:p>
          <a:p>
            <a:pPr lvl="1">
              <a:lnSpc>
                <a:spcPct val="70000"/>
              </a:lnSpc>
              <a:defRPr/>
            </a:pPr>
            <a:endParaRPr lang="en-US" sz="2000" dirty="0">
              <a:ea typeface="ＭＳ Ｐゴシック" charset="0"/>
            </a:endParaRPr>
          </a:p>
          <a:p>
            <a:pPr>
              <a:lnSpc>
                <a:spcPct val="70000"/>
              </a:lnSpc>
              <a:defRPr/>
            </a:pPr>
            <a:endParaRPr lang="en-US" sz="2200" dirty="0">
              <a:ea typeface="ＭＳ Ｐゴシック" charset="0"/>
            </a:endParaRPr>
          </a:p>
        </p:txBody>
      </p:sp>
      <p:pic>
        <p:nvPicPr>
          <p:cNvPr id="50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4191000"/>
            <a:ext cx="2057400" cy="163988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344555964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563A-64C6-4EA7-963B-397622C45ED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6143E53-1204-4886-8FDB-AFA068C0DEDE}"/>
              </a:ext>
            </a:extLst>
          </p:cNvPr>
          <p:cNvSpPr>
            <a:spLocks noGrp="1"/>
          </p:cNvSpPr>
          <p:nvPr>
            <p:ph idx="1"/>
          </p:nvPr>
        </p:nvSpPr>
        <p:spPr/>
        <p:txBody>
          <a:bodyPr>
            <a:normAutofit lnSpcReduction="10000"/>
          </a:bodyPr>
          <a:lstStyle/>
          <a:p>
            <a:r>
              <a:rPr lang="en-US" dirty="0"/>
              <a:t>Does the programmer need to write a single program that performs many independent activities?</a:t>
            </a:r>
          </a:p>
          <a:p>
            <a:r>
              <a:rPr lang="en-US" dirty="0"/>
              <a:t>Does every program have to be altered for every piece of hardware?</a:t>
            </a:r>
          </a:p>
          <a:p>
            <a:r>
              <a:rPr lang="en-US" dirty="0"/>
              <a:t>Does a faulty program crash everything?</a:t>
            </a:r>
          </a:p>
          <a:p>
            <a:r>
              <a:rPr lang="en-US" dirty="0"/>
              <a:t>Does every program have access to all hardware?</a:t>
            </a:r>
          </a:p>
          <a:p>
            <a:pPr marL="0" indent="0">
              <a:buNone/>
            </a:pPr>
            <a:r>
              <a:rPr lang="en-US" sz="4800" b="1" dirty="0">
                <a:ln w="22225">
                  <a:solidFill>
                    <a:schemeClr val="tx1"/>
                  </a:solidFill>
                  <a:prstDash val="solid"/>
                </a:ln>
                <a:solidFill>
                  <a:srgbClr val="FF0000"/>
                </a:solidFill>
              </a:rPr>
              <a:t>Hopefully, no!</a:t>
            </a:r>
          </a:p>
          <a:p>
            <a:pPr marL="0" indent="0">
              <a:buNone/>
            </a:pPr>
            <a:endParaRPr lang="en-US" sz="4800" b="1" dirty="0">
              <a:ln w="22225">
                <a:solidFill>
                  <a:schemeClr val="tx1"/>
                </a:solidFill>
                <a:prstDash val="solid"/>
              </a:ln>
              <a:solidFill>
                <a:srgbClr val="FF0000"/>
              </a:solidFill>
            </a:endParaRPr>
          </a:p>
          <a:p>
            <a:pPr marL="0" indent="0">
              <a:buNone/>
            </a:pPr>
            <a:r>
              <a:rPr lang="en-US" sz="4800" b="1" dirty="0">
                <a:ln w="0"/>
                <a:solidFill>
                  <a:schemeClr val="accent1"/>
                </a:solidFill>
                <a:effectLst>
                  <a:outerShdw blurRad="38100" dist="19050" dir="2700000" algn="tl" rotWithShape="0">
                    <a:schemeClr val="dk1">
                      <a:alpha val="40000"/>
                    </a:schemeClr>
                  </a:outerShdw>
                </a:effectLst>
                <a:latin typeface="Gill Sans Light"/>
              </a:rPr>
              <a:t>Operating Systems help the programmer write robust programs!</a:t>
            </a:r>
          </a:p>
        </p:txBody>
      </p:sp>
    </p:spTree>
    <p:extLst>
      <p:ext uri="{BB962C8B-B14F-4D97-AF65-F5344CB8AC3E}">
        <p14:creationId xmlns:p14="http://schemas.microsoft.com/office/powerpoint/2010/main" val="1703635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1B2E-FBF0-4E04-9FC4-502C43FCBD4C}"/>
              </a:ext>
            </a:extLst>
          </p:cNvPr>
          <p:cNvSpPr>
            <a:spLocks noGrp="1"/>
          </p:cNvSpPr>
          <p:nvPr>
            <p:ph type="title"/>
          </p:nvPr>
        </p:nvSpPr>
        <p:spPr/>
        <p:txBody>
          <a:bodyPr/>
          <a:lstStyle/>
          <a:p>
            <a:r>
              <a:rPr lang="en-US" dirty="0">
                <a:latin typeface="Gill Sans Light"/>
              </a:rPr>
              <a:t>OS </a:t>
            </a:r>
            <a:r>
              <a:rPr lang="en-US" i="1" dirty="0">
                <a:latin typeface="Gill Sans Light"/>
              </a:rPr>
              <a:t>Abstracts</a:t>
            </a:r>
            <a:r>
              <a:rPr lang="en-US" dirty="0">
                <a:latin typeface="Gill Sans Light"/>
              </a:rPr>
              <a:t> the Underlying Hardware</a:t>
            </a:r>
          </a:p>
        </p:txBody>
      </p:sp>
      <p:sp>
        <p:nvSpPr>
          <p:cNvPr id="3" name="Content Placeholder 2">
            <a:extLst>
              <a:ext uri="{FF2B5EF4-FFF2-40B4-BE49-F238E27FC236}">
                <a16:creationId xmlns:a16="http://schemas.microsoft.com/office/drawing/2014/main" id="{AAF92885-8509-40DA-A2E9-EE3FA209CF36}"/>
              </a:ext>
            </a:extLst>
          </p:cNvPr>
          <p:cNvSpPr>
            <a:spLocks noGrp="1"/>
          </p:cNvSpPr>
          <p:nvPr>
            <p:ph idx="1"/>
          </p:nvPr>
        </p:nvSpPr>
        <p:spPr>
          <a:xfrm>
            <a:off x="715039" y="1143000"/>
            <a:ext cx="10515600" cy="4778859"/>
          </a:xfrm>
        </p:spPr>
        <p:txBody>
          <a:bodyPr>
            <a:normAutofit/>
          </a:bodyPr>
          <a:lstStyle/>
          <a:p>
            <a:pPr>
              <a:lnSpc>
                <a:spcPct val="80000"/>
              </a:lnSpc>
              <a:defRPr/>
            </a:pPr>
            <a:r>
              <a:rPr lang="en-US" kern="0" dirty="0">
                <a:latin typeface="Gill Sans Light"/>
                <a:ea typeface="ＭＳ Ｐゴシック" charset="0"/>
              </a:rPr>
              <a:t>Processor → Thread</a:t>
            </a:r>
          </a:p>
          <a:p>
            <a:pPr>
              <a:lnSpc>
                <a:spcPct val="80000"/>
              </a:lnSpc>
              <a:defRPr/>
            </a:pPr>
            <a:r>
              <a:rPr lang="en-US" kern="0" dirty="0">
                <a:latin typeface="Gill Sans Light"/>
                <a:ea typeface="ＭＳ Ｐゴシック" charset="0"/>
              </a:rPr>
              <a:t>Memory → Address Space</a:t>
            </a:r>
          </a:p>
          <a:p>
            <a:pPr>
              <a:lnSpc>
                <a:spcPct val="80000"/>
              </a:lnSpc>
              <a:defRPr/>
            </a:pPr>
            <a:r>
              <a:rPr lang="en-US" kern="0" dirty="0">
                <a:latin typeface="Gill Sans Light"/>
                <a:ea typeface="ＭＳ Ｐゴシック" charset="0"/>
              </a:rPr>
              <a:t>Disks, SSDs, … → Files</a:t>
            </a:r>
          </a:p>
          <a:p>
            <a:pPr>
              <a:lnSpc>
                <a:spcPct val="80000"/>
              </a:lnSpc>
              <a:defRPr/>
            </a:pPr>
            <a:r>
              <a:rPr lang="en-US" kern="0" dirty="0">
                <a:latin typeface="Gill Sans Light"/>
                <a:ea typeface="ＭＳ Ｐゴシック" charset="0"/>
              </a:rPr>
              <a:t>Networks → Sockets</a:t>
            </a:r>
          </a:p>
          <a:p>
            <a:pPr>
              <a:lnSpc>
                <a:spcPct val="80000"/>
              </a:lnSpc>
              <a:defRPr/>
            </a:pPr>
            <a:r>
              <a:rPr lang="en-US" kern="0" dirty="0">
                <a:latin typeface="Gill Sans Light"/>
                <a:ea typeface="ＭＳ Ｐゴシック" charset="0"/>
              </a:rPr>
              <a:t>Machines → Processes</a:t>
            </a:r>
          </a:p>
          <a:p>
            <a:pPr>
              <a:lnSpc>
                <a:spcPct val="80000"/>
              </a:lnSpc>
              <a:defRPr/>
            </a:pPr>
            <a:endParaRPr lang="en-US" kern="0" dirty="0">
              <a:latin typeface="Gill Sans Light"/>
              <a:ea typeface="ＭＳ Ｐゴシック" charset="0"/>
            </a:endParaRPr>
          </a:p>
          <a:p>
            <a:pPr>
              <a:lnSpc>
                <a:spcPct val="80000"/>
              </a:lnSpc>
              <a:defRPr/>
            </a:pPr>
            <a:r>
              <a:rPr lang="en-US" kern="0" dirty="0">
                <a:latin typeface="Gill Sans Light"/>
                <a:ea typeface="ＭＳ Ｐゴシック" charset="0"/>
              </a:rPr>
              <a:t>OS as an </a:t>
            </a:r>
            <a:r>
              <a:rPr lang="en-US" i="1" kern="0" dirty="0">
                <a:latin typeface="Gill Sans Light"/>
                <a:ea typeface="ＭＳ Ｐゴシック" charset="0"/>
              </a:rPr>
              <a:t>Illusionist</a:t>
            </a:r>
            <a:r>
              <a:rPr lang="en-US" kern="0" dirty="0">
                <a:latin typeface="Gill Sans Light"/>
                <a:ea typeface="ＭＳ Ｐゴシック" charset="0"/>
              </a:rPr>
              <a:t>:</a:t>
            </a:r>
          </a:p>
          <a:p>
            <a:pPr lvl="1">
              <a:lnSpc>
                <a:spcPct val="80000"/>
              </a:lnSpc>
              <a:defRPr/>
            </a:pPr>
            <a:r>
              <a:rPr lang="en-US" kern="0" dirty="0">
                <a:latin typeface="Gill Sans Light"/>
                <a:ea typeface="ＭＳ Ｐゴシック" charset="0"/>
              </a:rPr>
              <a:t>Remove software/hardware quirks (</a:t>
            </a:r>
            <a:r>
              <a:rPr lang="en-US" i="1" kern="0" dirty="0">
                <a:latin typeface="Gill Sans Light"/>
                <a:ea typeface="ＭＳ Ｐゴシック" charset="0"/>
              </a:rPr>
              <a:t>fight complexity)</a:t>
            </a:r>
            <a:endParaRPr lang="en-US" kern="0" dirty="0">
              <a:latin typeface="Gill Sans Light"/>
              <a:ea typeface="ＭＳ Ｐゴシック" charset="0"/>
            </a:endParaRPr>
          </a:p>
          <a:p>
            <a:pPr lvl="1">
              <a:lnSpc>
                <a:spcPct val="80000"/>
              </a:lnSpc>
              <a:defRPr/>
            </a:pPr>
            <a:r>
              <a:rPr lang="en-US" kern="0" dirty="0">
                <a:latin typeface="Gill Sans Light"/>
                <a:ea typeface="ＭＳ Ｐゴシック" charset="0"/>
              </a:rPr>
              <a:t>Optimize for convenience, utilization, reliability, … </a:t>
            </a:r>
            <a:r>
              <a:rPr lang="en-US" i="1" kern="0" dirty="0">
                <a:latin typeface="Gill Sans Light"/>
                <a:ea typeface="ＭＳ Ｐゴシック" charset="0"/>
              </a:rPr>
              <a:t>(help the programmer)</a:t>
            </a:r>
            <a:endParaRPr lang="en-US" kern="0" dirty="0">
              <a:latin typeface="Gill Sans Light"/>
              <a:ea typeface="ＭＳ Ｐゴシック" charset="0"/>
            </a:endParaRPr>
          </a:p>
          <a:p>
            <a:pPr>
              <a:lnSpc>
                <a:spcPct val="80000"/>
              </a:lnSpc>
              <a:defRPr/>
            </a:pPr>
            <a:r>
              <a:rPr lang="en-US" kern="0" dirty="0">
                <a:latin typeface="Gill Sans Light"/>
                <a:ea typeface="ＭＳ Ｐゴシック" charset="0"/>
              </a:rPr>
              <a:t>For any OS area (e.g. file systems, virtual memory, networking, scheduling):</a:t>
            </a:r>
          </a:p>
          <a:p>
            <a:pPr lvl="1">
              <a:lnSpc>
                <a:spcPct val="80000"/>
              </a:lnSpc>
              <a:defRPr/>
            </a:pPr>
            <a:r>
              <a:rPr lang="en-US" kern="0" dirty="0">
                <a:latin typeface="Gill Sans Light"/>
                <a:ea typeface="ＭＳ Ｐゴシック" charset="0"/>
              </a:rPr>
              <a:t>What hardware interface to handle? (physical reality)</a:t>
            </a:r>
          </a:p>
          <a:p>
            <a:pPr lvl="1">
              <a:lnSpc>
                <a:spcPct val="80000"/>
              </a:lnSpc>
              <a:defRPr/>
            </a:pPr>
            <a:r>
              <a:rPr lang="en-US" kern="0" dirty="0">
                <a:latin typeface="Gill Sans Light"/>
                <a:ea typeface="ＭＳ Ｐゴシック" charset="0"/>
              </a:rPr>
              <a:t>What’s software interface to provide? (nicer abstraction)</a:t>
            </a:r>
          </a:p>
        </p:txBody>
      </p:sp>
      <p:grpSp>
        <p:nvGrpSpPr>
          <p:cNvPr id="14" name="Group 13">
            <a:extLst>
              <a:ext uri="{FF2B5EF4-FFF2-40B4-BE49-F238E27FC236}">
                <a16:creationId xmlns:a16="http://schemas.microsoft.com/office/drawing/2014/main" id="{ACC00620-D6F4-4E4F-800D-4AE997E5101C}"/>
              </a:ext>
            </a:extLst>
          </p:cNvPr>
          <p:cNvGrpSpPr/>
          <p:nvPr/>
        </p:nvGrpSpPr>
        <p:grpSpPr>
          <a:xfrm>
            <a:off x="5095461" y="1143000"/>
            <a:ext cx="6120524" cy="1792790"/>
            <a:chOff x="5254487" y="1791728"/>
            <a:chExt cx="6120524" cy="1792790"/>
          </a:xfrm>
        </p:grpSpPr>
        <p:sp>
          <p:nvSpPr>
            <p:cNvPr id="9" name="Text Box 4">
              <a:extLst>
                <a:ext uri="{FF2B5EF4-FFF2-40B4-BE49-F238E27FC236}">
                  <a16:creationId xmlns:a16="http://schemas.microsoft.com/office/drawing/2014/main" id="{59B24BAC-A1B4-44AA-BD8D-5BCBBC4BA68F}"/>
                </a:ext>
              </a:extLst>
            </p:cNvPr>
            <p:cNvSpPr txBox="1">
              <a:spLocks noChangeArrowheads="1"/>
            </p:cNvSpPr>
            <p:nvPr/>
          </p:nvSpPr>
          <p:spPr bwMode="auto">
            <a:xfrm>
              <a:off x="5254487" y="1791728"/>
              <a:ext cx="3039658" cy="179279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68572" tIns="34286" rIns="68572" bIns="34286">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gn="ctr">
                <a:lnSpc>
                  <a:spcPct val="100000"/>
                </a:lnSpc>
                <a:spcBef>
                  <a:spcPct val="50000"/>
                </a:spcBef>
                <a:buSzTx/>
                <a:buFontTx/>
                <a:buNone/>
                <a:defRPr/>
              </a:pPr>
              <a:r>
                <a:rPr lang="en-US" altLang="en-US" sz="2800" b="0" dirty="0">
                  <a:solidFill>
                    <a:srgbClr val="00B050"/>
                  </a:solidFill>
                  <a:latin typeface="Gill Sans Light"/>
                  <a:ea typeface="Gill Sans" charset="0"/>
                  <a:cs typeface="Gill Sans" charset="0"/>
                </a:rPr>
                <a:t>Application</a:t>
              </a:r>
            </a:p>
            <a:p>
              <a:pPr algn="ctr">
                <a:lnSpc>
                  <a:spcPct val="100000"/>
                </a:lnSpc>
                <a:spcBef>
                  <a:spcPct val="50000"/>
                </a:spcBef>
                <a:buSzTx/>
                <a:buFontTx/>
                <a:buNone/>
                <a:defRPr/>
              </a:pPr>
              <a:r>
                <a:rPr lang="en-US" altLang="en-US" sz="2800" b="0" dirty="0">
                  <a:solidFill>
                    <a:srgbClr val="00B050"/>
                  </a:solidFill>
                  <a:latin typeface="Gill Sans Light"/>
                  <a:ea typeface="Gill Sans" charset="0"/>
                  <a:cs typeface="Gill Sans" charset="0"/>
                </a:rPr>
                <a:t>Operating System</a:t>
              </a:r>
            </a:p>
            <a:p>
              <a:pPr algn="ctr">
                <a:lnSpc>
                  <a:spcPct val="100000"/>
                </a:lnSpc>
                <a:spcBef>
                  <a:spcPct val="50000"/>
                </a:spcBef>
                <a:buSzTx/>
                <a:buFontTx/>
                <a:buNone/>
                <a:defRPr/>
              </a:pPr>
              <a:r>
                <a:rPr lang="en-US" altLang="en-US" sz="2800" b="0" dirty="0">
                  <a:solidFill>
                    <a:srgbClr val="00B050"/>
                  </a:solidFill>
                  <a:latin typeface="Gill Sans Light"/>
                  <a:ea typeface="Gill Sans" charset="0"/>
                  <a:cs typeface="Gill Sans" charset="0"/>
                </a:rPr>
                <a:t>Hardware</a:t>
              </a:r>
            </a:p>
          </p:txBody>
        </p:sp>
        <p:sp>
          <p:nvSpPr>
            <p:cNvPr id="10" name="Line 5">
              <a:extLst>
                <a:ext uri="{FF2B5EF4-FFF2-40B4-BE49-F238E27FC236}">
                  <a16:creationId xmlns:a16="http://schemas.microsoft.com/office/drawing/2014/main" id="{7DCCCD57-1A1F-4863-8290-5F4D4FCD4FD6}"/>
                </a:ext>
              </a:extLst>
            </p:cNvPr>
            <p:cNvSpPr>
              <a:spLocks noChangeShapeType="1"/>
            </p:cNvSpPr>
            <p:nvPr/>
          </p:nvSpPr>
          <p:spPr bwMode="auto">
            <a:xfrm>
              <a:off x="5519530" y="3029013"/>
              <a:ext cx="2564295"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sz="1100">
                <a:latin typeface="Gill Sans Light"/>
                <a:ea typeface="Gill Sans" charset="0"/>
                <a:cs typeface="Gill Sans" charset="0"/>
              </a:endParaRPr>
            </a:p>
          </p:txBody>
        </p:sp>
        <p:sp>
          <p:nvSpPr>
            <p:cNvPr id="11" name="Line 6">
              <a:extLst>
                <a:ext uri="{FF2B5EF4-FFF2-40B4-BE49-F238E27FC236}">
                  <a16:creationId xmlns:a16="http://schemas.microsoft.com/office/drawing/2014/main" id="{0F9B481A-4D38-4060-BDF1-24F65C3A5888}"/>
                </a:ext>
              </a:extLst>
            </p:cNvPr>
            <p:cNvSpPr>
              <a:spLocks noChangeShapeType="1"/>
            </p:cNvSpPr>
            <p:nvPr/>
          </p:nvSpPr>
          <p:spPr bwMode="auto">
            <a:xfrm>
              <a:off x="5519530" y="2367789"/>
              <a:ext cx="2564295"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sz="1100">
                <a:latin typeface="Gill Sans Light"/>
                <a:ea typeface="Gill Sans" charset="0"/>
                <a:cs typeface="Gill Sans" charset="0"/>
              </a:endParaRPr>
            </a:p>
          </p:txBody>
        </p:sp>
        <p:sp>
          <p:nvSpPr>
            <p:cNvPr id="12" name="Text Box 8">
              <a:extLst>
                <a:ext uri="{FF2B5EF4-FFF2-40B4-BE49-F238E27FC236}">
                  <a16:creationId xmlns:a16="http://schemas.microsoft.com/office/drawing/2014/main" id="{AA39F109-99B5-4531-8EC4-237E3523168C}"/>
                </a:ext>
              </a:extLst>
            </p:cNvPr>
            <p:cNvSpPr txBox="1">
              <a:spLocks noChangeArrowheads="1"/>
            </p:cNvSpPr>
            <p:nvPr/>
          </p:nvSpPr>
          <p:spPr bwMode="auto">
            <a:xfrm>
              <a:off x="8173189" y="2840504"/>
              <a:ext cx="3201822" cy="37701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8572" tIns="34286" rIns="68572" bIns="34286">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2000" b="0" dirty="0">
                  <a:latin typeface="Gill Sans Light"/>
                  <a:ea typeface="Gill Sans" charset="0"/>
                  <a:cs typeface="Gill Sans" charset="0"/>
                </a:rPr>
                <a:t>Physical Machine Interface</a:t>
              </a:r>
            </a:p>
          </p:txBody>
        </p:sp>
        <p:sp>
          <p:nvSpPr>
            <p:cNvPr id="13" name="Text Box 9">
              <a:extLst>
                <a:ext uri="{FF2B5EF4-FFF2-40B4-BE49-F238E27FC236}">
                  <a16:creationId xmlns:a16="http://schemas.microsoft.com/office/drawing/2014/main" id="{6D1794CA-71C2-4E77-A787-1C3EDF87BC04}"/>
                </a:ext>
              </a:extLst>
            </p:cNvPr>
            <p:cNvSpPr txBox="1">
              <a:spLocks noChangeArrowheads="1"/>
            </p:cNvSpPr>
            <p:nvPr/>
          </p:nvSpPr>
          <p:spPr bwMode="auto">
            <a:xfrm>
              <a:off x="8173189" y="2179280"/>
              <a:ext cx="3184189" cy="37701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68572" tIns="34286" rIns="68572" bIns="34286">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2000" b="0" dirty="0">
                  <a:latin typeface="Gill Sans Light"/>
                  <a:ea typeface="Gill Sans" charset="0"/>
                  <a:cs typeface="Gill Sans" charset="0"/>
                </a:rPr>
                <a:t>Abstract Machine Interface</a:t>
              </a:r>
            </a:p>
          </p:txBody>
        </p:sp>
      </p:grpSp>
    </p:spTree>
    <p:extLst>
      <p:ext uri="{BB962C8B-B14F-4D97-AF65-F5344CB8AC3E}">
        <p14:creationId xmlns:p14="http://schemas.microsoft.com/office/powerpoint/2010/main" val="7770538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4ED9-5433-47B0-9D9F-056B5BFECF73}"/>
              </a:ext>
            </a:extLst>
          </p:cNvPr>
          <p:cNvSpPr>
            <a:spLocks noGrp="1"/>
          </p:cNvSpPr>
          <p:nvPr>
            <p:ph type="title"/>
          </p:nvPr>
        </p:nvSpPr>
        <p:spPr/>
        <p:txBody>
          <a:bodyPr/>
          <a:lstStyle/>
          <a:p>
            <a:r>
              <a:rPr lang="en-US" dirty="0"/>
              <a:t>And Range of Timescales</a:t>
            </a:r>
          </a:p>
        </p:txBody>
      </p:sp>
      <p:pic>
        <p:nvPicPr>
          <p:cNvPr id="8" name="Content Placeholder 7" descr="A screenshot of a cell phone&#10;&#10;Description automatically generated">
            <a:extLst>
              <a:ext uri="{FF2B5EF4-FFF2-40B4-BE49-F238E27FC236}">
                <a16:creationId xmlns:a16="http://schemas.microsoft.com/office/drawing/2014/main" id="{5CFCD8A6-64F1-4EC3-AD74-4C1D767B1B2E}"/>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114800" y="914400"/>
            <a:ext cx="7266724" cy="4200561"/>
          </a:xfrm>
        </p:spPr>
      </p:pic>
      <p:sp>
        <p:nvSpPr>
          <p:cNvPr id="9" name="TextBox 8">
            <a:extLst>
              <a:ext uri="{FF2B5EF4-FFF2-40B4-BE49-F238E27FC236}">
                <a16:creationId xmlns:a16="http://schemas.microsoft.com/office/drawing/2014/main" id="{457381C8-8B72-4BE1-BBDF-C1030439B65A}"/>
              </a:ext>
            </a:extLst>
          </p:cNvPr>
          <p:cNvSpPr txBox="1"/>
          <p:nvPr/>
        </p:nvSpPr>
        <p:spPr>
          <a:xfrm>
            <a:off x="381000" y="1644339"/>
            <a:ext cx="3658183" cy="1384995"/>
          </a:xfrm>
          <a:prstGeom prst="rect">
            <a:avLst/>
          </a:prstGeom>
          <a:noFill/>
        </p:spPr>
        <p:txBody>
          <a:bodyPr wrap="square" rtlCol="0">
            <a:spAutoFit/>
          </a:bodyPr>
          <a:lstStyle/>
          <a:p>
            <a:r>
              <a:rPr lang="en-US" sz="2800" b="1" dirty="0">
                <a:latin typeface="Gill Sans Light"/>
              </a:rPr>
              <a:t>Jeff Dean: “Numbers Everyone Should Know”</a:t>
            </a:r>
          </a:p>
        </p:txBody>
      </p:sp>
    </p:spTree>
    <p:extLst>
      <p:ext uri="{BB962C8B-B14F-4D97-AF65-F5344CB8AC3E}">
        <p14:creationId xmlns:p14="http://schemas.microsoft.com/office/powerpoint/2010/main" val="39834993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1AB3-6012-440C-9AD7-0949DC3E6B02}"/>
              </a:ext>
            </a:extLst>
          </p:cNvPr>
          <p:cNvSpPr>
            <a:spLocks noGrp="1"/>
          </p:cNvSpPr>
          <p:nvPr>
            <p:ph type="title"/>
          </p:nvPr>
        </p:nvSpPr>
        <p:spPr/>
        <p:txBody>
          <a:bodyPr/>
          <a:lstStyle/>
          <a:p>
            <a:r>
              <a:rPr lang="en-US" dirty="0"/>
              <a:t>OS </a:t>
            </a:r>
            <a:r>
              <a:rPr lang="en-US" i="1" dirty="0"/>
              <a:t>Protects</a:t>
            </a:r>
            <a:r>
              <a:rPr lang="en-US" dirty="0"/>
              <a:t> Processes and the Kernel</a:t>
            </a:r>
          </a:p>
        </p:txBody>
      </p:sp>
      <p:sp>
        <p:nvSpPr>
          <p:cNvPr id="3" name="Content Placeholder 2">
            <a:extLst>
              <a:ext uri="{FF2B5EF4-FFF2-40B4-BE49-F238E27FC236}">
                <a16:creationId xmlns:a16="http://schemas.microsoft.com/office/drawing/2014/main" id="{8AC849A2-3DB5-4064-A223-D625F24E56C9}"/>
              </a:ext>
            </a:extLst>
          </p:cNvPr>
          <p:cNvSpPr>
            <a:spLocks noGrp="1"/>
          </p:cNvSpPr>
          <p:nvPr>
            <p:ph idx="1"/>
          </p:nvPr>
        </p:nvSpPr>
        <p:spPr>
          <a:xfrm>
            <a:off x="609600" y="1219200"/>
            <a:ext cx="10515600" cy="1325563"/>
          </a:xfrm>
        </p:spPr>
        <p:txBody>
          <a:bodyPr/>
          <a:lstStyle/>
          <a:p>
            <a:r>
              <a:rPr lang="en-US" dirty="0"/>
              <a:t>Run multiple applications and:</a:t>
            </a:r>
          </a:p>
          <a:p>
            <a:pPr lvl="1"/>
            <a:r>
              <a:rPr lang="en-US" dirty="0"/>
              <a:t>Keep them from interfering with or crashing the operating system</a:t>
            </a:r>
          </a:p>
          <a:p>
            <a:pPr lvl="1"/>
            <a:r>
              <a:rPr lang="en-US" dirty="0"/>
              <a:t>Keep them from interfering with or crashing each other</a:t>
            </a:r>
          </a:p>
        </p:txBody>
      </p:sp>
      <p:pic>
        <p:nvPicPr>
          <p:cNvPr id="7" name="Picture 2" descr="https://i2.kym-cdn.com/photos/images/newsfeed/000/176/261/Windows_9X_BSOD.png">
            <a:extLst>
              <a:ext uri="{FF2B5EF4-FFF2-40B4-BE49-F238E27FC236}">
                <a16:creationId xmlns:a16="http://schemas.microsoft.com/office/drawing/2014/main" id="{BC96329F-534A-49FD-9D8E-6C8DEC03BFE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22374" y="2507521"/>
            <a:ext cx="4890052" cy="305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71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EBCE-2DB2-4932-AF1A-8F3FEFA8DC53}"/>
              </a:ext>
            </a:extLst>
          </p:cNvPr>
          <p:cNvSpPr>
            <a:spLocks noGrp="1"/>
          </p:cNvSpPr>
          <p:nvPr>
            <p:ph type="title"/>
          </p:nvPr>
        </p:nvSpPr>
        <p:spPr/>
        <p:txBody>
          <a:bodyPr/>
          <a:lstStyle/>
          <a:p>
            <a:r>
              <a:rPr lang="en-US" dirty="0"/>
              <a:t>Basic Tool: Dual-Mode Operation</a:t>
            </a:r>
          </a:p>
        </p:txBody>
      </p:sp>
      <p:sp>
        <p:nvSpPr>
          <p:cNvPr id="3" name="Content Placeholder 2">
            <a:extLst>
              <a:ext uri="{FF2B5EF4-FFF2-40B4-BE49-F238E27FC236}">
                <a16:creationId xmlns:a16="http://schemas.microsoft.com/office/drawing/2014/main" id="{3C86558F-1319-42A4-AD6F-4F24FBDBCD9B}"/>
              </a:ext>
            </a:extLst>
          </p:cNvPr>
          <p:cNvSpPr>
            <a:spLocks noGrp="1"/>
          </p:cNvSpPr>
          <p:nvPr>
            <p:ph idx="1"/>
          </p:nvPr>
        </p:nvSpPr>
        <p:spPr>
          <a:xfrm>
            <a:off x="838200" y="990600"/>
            <a:ext cx="10515600" cy="3124062"/>
          </a:xfrm>
        </p:spPr>
        <p:txBody>
          <a:bodyPr>
            <a:normAutofit lnSpcReduction="10000"/>
          </a:bodyPr>
          <a:lstStyle/>
          <a:p>
            <a:r>
              <a:rPr lang="en-US" dirty="0"/>
              <a:t>Hardware provides at least two modes:</a:t>
            </a:r>
          </a:p>
          <a:p>
            <a:pPr lvl="1" indent="-342900">
              <a:buFont typeface="+mj-lt"/>
              <a:buAutoNum type="arabicPeriod"/>
            </a:pPr>
            <a:r>
              <a:rPr lang="en-US" dirty="0"/>
              <a:t>Kernel Mode (or “supervisor” mode)</a:t>
            </a:r>
          </a:p>
          <a:p>
            <a:pPr lvl="1" indent="-342900">
              <a:buFont typeface="+mj-lt"/>
              <a:buAutoNum type="arabicPeriod"/>
            </a:pPr>
            <a:r>
              <a:rPr lang="en-US" dirty="0"/>
              <a:t>User Mode</a:t>
            </a:r>
          </a:p>
          <a:p>
            <a:r>
              <a:rPr lang="en-US" dirty="0"/>
              <a:t>Certain operations are </a:t>
            </a:r>
            <a:r>
              <a:rPr lang="en-US" b="1" dirty="0"/>
              <a:t>prohibited</a:t>
            </a:r>
            <a:r>
              <a:rPr lang="en-US" dirty="0"/>
              <a:t> when running in user mode</a:t>
            </a:r>
          </a:p>
          <a:p>
            <a:pPr lvl="1"/>
            <a:r>
              <a:rPr lang="en-US" dirty="0"/>
              <a:t>Changing the page table pointer, disabling interrupts, interacting directly w/ hardware, writing to kernel memory</a:t>
            </a:r>
          </a:p>
          <a:p>
            <a:r>
              <a:rPr lang="en-US" dirty="0"/>
              <a:t>Carefully controlled transitions between user mode and kernel mode</a:t>
            </a:r>
          </a:p>
          <a:p>
            <a:pPr lvl="1"/>
            <a:r>
              <a:rPr lang="en-US" dirty="0"/>
              <a:t>System calls, interrupts, exceptions</a:t>
            </a:r>
          </a:p>
        </p:txBody>
      </p:sp>
      <p:pic>
        <p:nvPicPr>
          <p:cNvPr id="7" name="Picture 6">
            <a:extLst>
              <a:ext uri="{FF2B5EF4-FFF2-40B4-BE49-F238E27FC236}">
                <a16:creationId xmlns:a16="http://schemas.microsoft.com/office/drawing/2014/main" id="{D3C87741-2BDD-4FAA-B56A-DEB5D17A370F}"/>
              </a:ext>
            </a:extLst>
          </p:cNvPr>
          <p:cNvPicPr>
            <a:picLocks noChangeAspect="1"/>
          </p:cNvPicPr>
          <p:nvPr/>
        </p:nvPicPr>
        <p:blipFill>
          <a:blip r:embed="rId2"/>
          <a:stretch>
            <a:fillRect/>
          </a:stretch>
        </p:blipFill>
        <p:spPr>
          <a:xfrm>
            <a:off x="2608251" y="4117547"/>
            <a:ext cx="6400800" cy="1924050"/>
          </a:xfrm>
          <a:prstGeom prst="rect">
            <a:avLst/>
          </a:prstGeom>
        </p:spPr>
      </p:pic>
    </p:spTree>
    <p:extLst>
      <p:ext uri="{BB962C8B-B14F-4D97-AF65-F5344CB8AC3E}">
        <p14:creationId xmlns:p14="http://schemas.microsoft.com/office/powerpoint/2010/main" val="2345529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1925-2E85-4E50-B2EC-2BA455B638CC}"/>
              </a:ext>
            </a:extLst>
          </p:cNvPr>
          <p:cNvSpPr>
            <a:spLocks noGrp="1"/>
          </p:cNvSpPr>
          <p:nvPr>
            <p:ph type="title"/>
          </p:nvPr>
        </p:nvSpPr>
        <p:spPr/>
        <p:txBody>
          <a:bodyPr/>
          <a:lstStyle/>
          <a:p>
            <a:r>
              <a:rPr lang="en-US" dirty="0"/>
              <a:t>UNIX System Structure</a:t>
            </a:r>
          </a:p>
        </p:txBody>
      </p:sp>
      <p:pic>
        <p:nvPicPr>
          <p:cNvPr id="8" name="Content Placeholder 7" descr="A screenshot of a cell phone&#10;&#10;Description automatically generated">
            <a:extLst>
              <a:ext uri="{FF2B5EF4-FFF2-40B4-BE49-F238E27FC236}">
                <a16:creationId xmlns:a16="http://schemas.microsoft.com/office/drawing/2014/main" id="{3C0A142C-0CD8-42EE-AD23-37D029C8F9E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86000" y="1066800"/>
            <a:ext cx="7420050" cy="4351338"/>
          </a:xfrm>
        </p:spPr>
      </p:pic>
    </p:spTree>
    <p:extLst>
      <p:ext uri="{BB962C8B-B14F-4D97-AF65-F5344CB8AC3E}">
        <p14:creationId xmlns:p14="http://schemas.microsoft.com/office/powerpoint/2010/main" val="146697877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ECED-1294-4B57-AFFD-07C00F221921}"/>
              </a:ext>
            </a:extLst>
          </p:cNvPr>
          <p:cNvSpPr>
            <a:spLocks noGrp="1"/>
          </p:cNvSpPr>
          <p:nvPr>
            <p:ph type="title"/>
          </p:nvPr>
        </p:nvSpPr>
        <p:spPr>
          <a:xfrm>
            <a:off x="609600" y="228600"/>
            <a:ext cx="11125200" cy="473075"/>
          </a:xfrm>
        </p:spPr>
        <p:txBody>
          <a:bodyPr/>
          <a:lstStyle/>
          <a:p>
            <a:r>
              <a:rPr lang="en-US" dirty="0"/>
              <a:t>Virtualization: Execution Environments for Systems</a:t>
            </a:r>
          </a:p>
        </p:txBody>
      </p:sp>
      <p:pic>
        <p:nvPicPr>
          <p:cNvPr id="14" name="Content Placeholder 13" descr="A screenshot of a cell phone&#10;&#10;Description automatically generated">
            <a:extLst>
              <a:ext uri="{FF2B5EF4-FFF2-40B4-BE49-F238E27FC236}">
                <a16:creationId xmlns:a16="http://schemas.microsoft.com/office/drawing/2014/main" id="{3709BBA1-CC0C-4344-A9C7-9476D5560072}"/>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45204" y="1221543"/>
            <a:ext cx="4558187" cy="3643095"/>
          </a:xfrm>
        </p:spPr>
      </p:pic>
      <p:pic>
        <p:nvPicPr>
          <p:cNvPr id="16" name="Content Placeholder 15" descr="A screenshot of a cell phone&#10;&#10;Description automatically generated">
            <a:extLst>
              <a:ext uri="{FF2B5EF4-FFF2-40B4-BE49-F238E27FC236}">
                <a16:creationId xmlns:a16="http://schemas.microsoft.com/office/drawing/2014/main" id="{43082C4F-0D19-49CF-89BF-917562269F19}"/>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271542" y="1221544"/>
            <a:ext cx="4468712" cy="3563208"/>
          </a:xfrm>
        </p:spPr>
      </p:pic>
      <p:sp>
        <p:nvSpPr>
          <p:cNvPr id="17" name="TextBox 16">
            <a:extLst>
              <a:ext uri="{FF2B5EF4-FFF2-40B4-BE49-F238E27FC236}">
                <a16:creationId xmlns:a16="http://schemas.microsoft.com/office/drawing/2014/main" id="{F817EBB9-A3CF-42CF-B1FD-34F2C518632F}"/>
              </a:ext>
            </a:extLst>
          </p:cNvPr>
          <p:cNvSpPr txBox="1"/>
          <p:nvPr/>
        </p:nvSpPr>
        <p:spPr>
          <a:xfrm>
            <a:off x="234881" y="5153673"/>
            <a:ext cx="11957119" cy="461665"/>
          </a:xfrm>
          <a:prstGeom prst="rect">
            <a:avLst/>
          </a:prstGeom>
          <a:noFill/>
        </p:spPr>
        <p:txBody>
          <a:bodyPr wrap="none" rtlCol="0">
            <a:spAutoFit/>
          </a:bodyPr>
          <a:lstStyle/>
          <a:p>
            <a:r>
              <a:rPr lang="en-US" sz="2400" b="1" dirty="0">
                <a:latin typeface="Gill Sans Light"/>
              </a:rPr>
              <a:t>Additional layers of protection and isolation can help further manage complexity</a:t>
            </a:r>
          </a:p>
        </p:txBody>
      </p:sp>
    </p:spTree>
    <p:extLst>
      <p:ext uri="{BB962C8B-B14F-4D97-AF65-F5344CB8AC3E}">
        <p14:creationId xmlns:p14="http://schemas.microsoft.com/office/powerpoint/2010/main" val="101535133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81200" y="152400"/>
            <a:ext cx="8229600" cy="533400"/>
          </a:xfrm>
        </p:spPr>
        <p:txBody>
          <a:bodyPr/>
          <a:lstStyle/>
          <a:p>
            <a:pPr>
              <a:defRPr/>
            </a:pPr>
            <a:r>
              <a:rPr lang="en-US">
                <a:latin typeface="Gill Sans Light" charset="0"/>
                <a:ea typeface="ＭＳ Ｐゴシック" charset="0"/>
                <a:cs typeface="Gill Sans Light" charset="0"/>
              </a:rPr>
              <a:t>What is an Operating System,… Really?</a:t>
            </a:r>
          </a:p>
        </p:txBody>
      </p:sp>
      <p:sp>
        <p:nvSpPr>
          <p:cNvPr id="191491" name="Rectangle 3"/>
          <p:cNvSpPr>
            <a:spLocks noGrp="1" noChangeArrowheads="1"/>
          </p:cNvSpPr>
          <p:nvPr>
            <p:ph type="body" idx="1"/>
          </p:nvPr>
        </p:nvSpPr>
        <p:spPr>
          <a:xfrm>
            <a:off x="2133600" y="914400"/>
            <a:ext cx="7924800" cy="5486400"/>
          </a:xfrm>
        </p:spPr>
        <p:txBody>
          <a:bodyPr/>
          <a:lstStyle/>
          <a:p>
            <a:pPr>
              <a:defRPr/>
            </a:pPr>
            <a:r>
              <a:rPr lang="en-US" dirty="0">
                <a:ea typeface="ＭＳ Ｐゴシック" charset="0"/>
              </a:rPr>
              <a:t>Most Likely:</a:t>
            </a:r>
          </a:p>
          <a:p>
            <a:pPr lvl="1">
              <a:defRPr/>
            </a:pPr>
            <a:r>
              <a:rPr lang="en-US" dirty="0">
                <a:ea typeface="ＭＳ Ｐゴシック" charset="0"/>
              </a:rPr>
              <a:t>Memory Management</a:t>
            </a:r>
          </a:p>
          <a:p>
            <a:pPr lvl="1">
              <a:defRPr/>
            </a:pPr>
            <a:r>
              <a:rPr lang="en-US" dirty="0">
                <a:ea typeface="ＭＳ Ｐゴシック" charset="0"/>
              </a:rPr>
              <a:t>I/O Management</a:t>
            </a:r>
          </a:p>
          <a:p>
            <a:pPr lvl="1">
              <a:defRPr/>
            </a:pPr>
            <a:r>
              <a:rPr lang="en-US" dirty="0">
                <a:ea typeface="ＭＳ Ｐゴシック" charset="0"/>
              </a:rPr>
              <a:t>CPU Scheduling</a:t>
            </a:r>
          </a:p>
          <a:p>
            <a:pPr lvl="1">
              <a:defRPr/>
            </a:pPr>
            <a:r>
              <a:rPr lang="en-US" dirty="0">
                <a:ea typeface="ＭＳ Ｐゴシック" charset="0"/>
              </a:rPr>
              <a:t>Communications? (Does Email belong in OS?)</a:t>
            </a:r>
          </a:p>
          <a:p>
            <a:pPr lvl="1">
              <a:defRPr/>
            </a:pPr>
            <a:r>
              <a:rPr lang="en-US" dirty="0">
                <a:ea typeface="ＭＳ Ｐゴシック" charset="0"/>
              </a:rPr>
              <a:t>Multitasking/multiprogramming?</a:t>
            </a:r>
          </a:p>
          <a:p>
            <a:pPr>
              <a:defRPr/>
            </a:pPr>
            <a:r>
              <a:rPr lang="en-US" dirty="0">
                <a:ea typeface="ＭＳ Ｐゴシック" charset="0"/>
              </a:rPr>
              <a:t>What about?</a:t>
            </a:r>
          </a:p>
          <a:p>
            <a:pPr lvl="1">
              <a:defRPr/>
            </a:pPr>
            <a:r>
              <a:rPr lang="en-US" dirty="0">
                <a:ea typeface="ＭＳ Ｐゴシック" charset="0"/>
              </a:rPr>
              <a:t>File System?</a:t>
            </a:r>
          </a:p>
          <a:p>
            <a:pPr lvl="1">
              <a:defRPr/>
            </a:pPr>
            <a:r>
              <a:rPr lang="en-US" dirty="0">
                <a:ea typeface="ＭＳ Ｐゴシック" charset="0"/>
              </a:rPr>
              <a:t>Multimedia Support?</a:t>
            </a:r>
          </a:p>
          <a:p>
            <a:pPr lvl="1">
              <a:defRPr/>
            </a:pPr>
            <a:r>
              <a:rPr lang="en-US" dirty="0">
                <a:ea typeface="ＭＳ Ｐゴシック" charset="0"/>
              </a:rPr>
              <a:t>User Interface?</a:t>
            </a:r>
          </a:p>
          <a:p>
            <a:pPr lvl="1">
              <a:defRPr/>
            </a:pPr>
            <a:r>
              <a:rPr lang="en-US" dirty="0">
                <a:ea typeface="ＭＳ Ｐゴシック" charset="0"/>
              </a:rPr>
              <a:t>Internet Browser?</a:t>
            </a:r>
            <a:endParaRPr lang="en-US" dirty="0">
              <a:ea typeface="ＭＳ Ｐゴシック" charset="0"/>
              <a:sym typeface="Wingdings" charset="0"/>
            </a:endParaRPr>
          </a:p>
        </p:txBody>
      </p:sp>
    </p:spTree>
    <p:custDataLst>
      <p:tags r:id="rId1"/>
    </p:custDataLst>
    <p:extLst>
      <p:ext uri="{BB962C8B-B14F-4D97-AF65-F5344CB8AC3E}">
        <p14:creationId xmlns:p14="http://schemas.microsoft.com/office/powerpoint/2010/main" val="2806696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4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14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14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14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1491">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14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altLang="en-US">
                <a:latin typeface="Gill Sans Light" charset="0"/>
                <a:cs typeface="Gill Sans Light" charset="0"/>
              </a:rPr>
              <a:t>Operating System Definition (Cont.)</a:t>
            </a:r>
          </a:p>
        </p:txBody>
      </p:sp>
      <p:sp>
        <p:nvSpPr>
          <p:cNvPr id="34819" name="Rectangle 3"/>
          <p:cNvSpPr>
            <a:spLocks noGrp="1" noChangeArrowheads="1"/>
          </p:cNvSpPr>
          <p:nvPr>
            <p:ph type="body" idx="1"/>
          </p:nvPr>
        </p:nvSpPr>
        <p:spPr>
          <a:xfrm>
            <a:off x="2187576" y="1108075"/>
            <a:ext cx="7750175" cy="3568700"/>
          </a:xfrm>
        </p:spPr>
        <p:txBody>
          <a:bodyPr/>
          <a:lstStyle/>
          <a:p>
            <a:pPr>
              <a:defRPr/>
            </a:pPr>
            <a:r>
              <a:rPr lang="en-US" dirty="0">
                <a:ea typeface="ＭＳ Ｐゴシック" charset="0"/>
              </a:rPr>
              <a:t>No universally accepted definition</a:t>
            </a:r>
          </a:p>
          <a:p>
            <a:pPr>
              <a:defRPr/>
            </a:pPr>
            <a:r>
              <a:rPr lang="en-US" dirty="0">
                <a:ea typeface="ＭＳ Ｐゴシック" charset="0"/>
              </a:rPr>
              <a:t>“Everything a vendor ships when you order an operating system” is good approximation</a:t>
            </a:r>
          </a:p>
          <a:p>
            <a:pPr lvl="1">
              <a:defRPr/>
            </a:pPr>
            <a:r>
              <a:rPr lang="en-US" dirty="0">
                <a:ea typeface="ＭＳ Ｐゴシック" charset="0"/>
              </a:rPr>
              <a:t>But varies wildly</a:t>
            </a:r>
          </a:p>
          <a:p>
            <a:pPr>
              <a:defRPr/>
            </a:pPr>
            <a:r>
              <a:rPr lang="en-US" dirty="0">
                <a:ea typeface="ＭＳ Ｐゴシック" charset="0"/>
              </a:rPr>
              <a:t>“The one program running at all times on the computer” is the </a:t>
            </a:r>
            <a:r>
              <a:rPr lang="en-US" dirty="0">
                <a:solidFill>
                  <a:schemeClr val="hlink"/>
                </a:solidFill>
                <a:ea typeface="ＭＳ Ｐゴシック" charset="0"/>
              </a:rPr>
              <a:t>kernel</a:t>
            </a:r>
            <a:r>
              <a:rPr lang="en-US" dirty="0">
                <a:ea typeface="ＭＳ Ｐゴシック" charset="0"/>
              </a:rPr>
              <a:t>  </a:t>
            </a:r>
          </a:p>
          <a:p>
            <a:pPr lvl="1">
              <a:defRPr/>
            </a:pPr>
            <a:r>
              <a:rPr lang="en-US" dirty="0">
                <a:ea typeface="ＭＳ Ｐゴシック" charset="0"/>
              </a:rPr>
              <a:t>Everything else is either a system program (ships with the operating system) or an application program</a:t>
            </a:r>
          </a:p>
        </p:txBody>
      </p:sp>
    </p:spTree>
    <p:extLst>
      <p:ext uri="{BB962C8B-B14F-4D97-AF65-F5344CB8AC3E}">
        <p14:creationId xmlns:p14="http://schemas.microsoft.com/office/powerpoint/2010/main" val="1377835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latin typeface="Gill Sans Light" charset="0"/>
                <a:ea typeface="ＭＳ Ｐゴシック" charset="0"/>
                <a:cs typeface="Gill Sans Light" charset="0"/>
              </a:rPr>
              <a:t>“In conclusion…Operating Systems:”</a:t>
            </a:r>
          </a:p>
        </p:txBody>
      </p:sp>
      <p:sp>
        <p:nvSpPr>
          <p:cNvPr id="64515" name="Rectangle 3"/>
          <p:cNvSpPr>
            <a:spLocks noGrp="1" noChangeArrowheads="1"/>
          </p:cNvSpPr>
          <p:nvPr>
            <p:ph type="body" idx="1"/>
          </p:nvPr>
        </p:nvSpPr>
        <p:spPr>
          <a:xfrm>
            <a:off x="990600" y="914400"/>
            <a:ext cx="9677400" cy="5105400"/>
          </a:xfrm>
        </p:spPr>
        <p:txBody>
          <a:bodyPr/>
          <a:lstStyle/>
          <a:p>
            <a:r>
              <a:rPr lang="en-US" dirty="0"/>
              <a:t>Provide convenient abstractions to handle diverse hardware</a:t>
            </a:r>
          </a:p>
          <a:p>
            <a:pPr lvl="1"/>
            <a:r>
              <a:rPr lang="en-US" dirty="0"/>
              <a:t>Convenience, protection, reliability obtained in creating the illusion</a:t>
            </a:r>
          </a:p>
          <a:p>
            <a:r>
              <a:rPr lang="en-US" dirty="0"/>
              <a:t>Coordinate resources and protect users from each other</a:t>
            </a:r>
          </a:p>
          <a:p>
            <a:pPr lvl="1"/>
            <a:r>
              <a:rPr lang="en-US" dirty="0"/>
              <a:t>Using a few critical hardware mechanisms</a:t>
            </a:r>
          </a:p>
          <a:p>
            <a:r>
              <a:rPr lang="en-US" dirty="0"/>
              <a:t>Simplify application development by providing standard services</a:t>
            </a:r>
          </a:p>
          <a:p>
            <a:r>
              <a:rPr lang="en-US" dirty="0"/>
              <a:t>Provide fault containment, fault tolerance, and fault recovery</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533400"/>
          </a:xfrm>
        </p:spPr>
        <p:txBody>
          <a:bodyPr/>
          <a:lstStyle/>
          <a:p>
            <a:pPr>
              <a:defRPr/>
            </a:pPr>
            <a:r>
              <a:rPr lang="en-US" dirty="0">
                <a:latin typeface="Gill Sans Light"/>
                <a:cs typeface="Gill Sans Light"/>
              </a:rPr>
              <a:t>Operating Systems are at the Heart of it All!</a:t>
            </a:r>
          </a:p>
        </p:txBody>
      </p:sp>
      <p:sp>
        <p:nvSpPr>
          <p:cNvPr id="5" name="Content Placeholder 4"/>
          <p:cNvSpPr>
            <a:spLocks noGrp="1"/>
          </p:cNvSpPr>
          <p:nvPr>
            <p:ph idx="1"/>
          </p:nvPr>
        </p:nvSpPr>
        <p:spPr>
          <a:xfrm>
            <a:off x="762000" y="914400"/>
            <a:ext cx="10566400" cy="5105400"/>
          </a:xfrm>
        </p:spPr>
        <p:txBody>
          <a:bodyPr/>
          <a:lstStyle/>
          <a:p>
            <a:r>
              <a:rPr lang="en-US" dirty="0"/>
              <a:t>Make the incredible advance in the underlying technology available to a rapidly evolving body of applications</a:t>
            </a:r>
          </a:p>
          <a:p>
            <a:pPr lvl="1"/>
            <a:r>
              <a:rPr lang="en-US" dirty="0"/>
              <a:t>Provide </a:t>
            </a:r>
            <a:r>
              <a:rPr lang="en-US" b="1" dirty="0"/>
              <a:t>consistent abstractions</a:t>
            </a:r>
            <a:r>
              <a:rPr lang="en-US" dirty="0"/>
              <a:t> to applications, even on different hardware</a:t>
            </a:r>
          </a:p>
          <a:p>
            <a:pPr lvl="1"/>
            <a:r>
              <a:rPr lang="en-US" dirty="0"/>
              <a:t>Manage </a:t>
            </a:r>
            <a:r>
              <a:rPr lang="en-US" b="1" dirty="0"/>
              <a:t>sharing of resources</a:t>
            </a:r>
            <a:r>
              <a:rPr lang="en-US" dirty="0"/>
              <a:t> among multiple applications</a:t>
            </a:r>
          </a:p>
          <a:p>
            <a:pPr lvl="1"/>
            <a:endParaRPr lang="en-US" dirty="0"/>
          </a:p>
          <a:p>
            <a:r>
              <a:rPr lang="en-US" dirty="0"/>
              <a:t>The key building blocks:</a:t>
            </a:r>
          </a:p>
          <a:p>
            <a:pPr lvl="1"/>
            <a:r>
              <a:rPr lang="en-US" dirty="0"/>
              <a:t>Processes</a:t>
            </a:r>
          </a:p>
          <a:p>
            <a:pPr lvl="1"/>
            <a:r>
              <a:rPr lang="en-US" dirty="0"/>
              <a:t>Threads, Concurrency, Scheduling, Coordination</a:t>
            </a:r>
          </a:p>
          <a:p>
            <a:pPr lvl="1"/>
            <a:r>
              <a:rPr lang="en-US" dirty="0"/>
              <a:t>Address Spaces</a:t>
            </a:r>
          </a:p>
          <a:p>
            <a:pPr lvl="1"/>
            <a:r>
              <a:rPr lang="en-US" dirty="0"/>
              <a:t>Protection, Isolation, Sharing, Security</a:t>
            </a:r>
          </a:p>
          <a:p>
            <a:pPr lvl="1"/>
            <a:r>
              <a:rPr lang="en-US" dirty="0"/>
              <a:t>Communication, Protocols</a:t>
            </a:r>
          </a:p>
          <a:p>
            <a:pPr lvl="1"/>
            <a:r>
              <a:rPr lang="en-US" dirty="0"/>
              <a:t>Persistent storage, transactions, consistency, resilience</a:t>
            </a:r>
          </a:p>
          <a:p>
            <a:pPr lvl="1"/>
            <a:r>
              <a:rPr lang="en-US" dirty="0"/>
              <a:t>Interfaces to all devices</a:t>
            </a:r>
          </a:p>
          <a:p>
            <a:endParaRPr lang="en-US" dirty="0"/>
          </a:p>
        </p:txBody>
      </p:sp>
    </p:spTree>
    <p:extLst>
      <p:ext uri="{BB962C8B-B14F-4D97-AF65-F5344CB8AC3E}">
        <p14:creationId xmlns:p14="http://schemas.microsoft.com/office/powerpoint/2010/main" val="3397184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57450"/>
            <a:ext cx="4038600" cy="302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a:off x="2286000" y="228600"/>
            <a:ext cx="7772400" cy="533400"/>
          </a:xfrm>
        </p:spPr>
        <p:txBody>
          <a:bodyPr/>
          <a:lstStyle/>
          <a:p>
            <a:pPr>
              <a:defRPr/>
            </a:pPr>
            <a:r>
              <a:rPr lang="en-US" dirty="0">
                <a:latin typeface="Gill Sans Light" charset="0"/>
                <a:ea typeface="ＭＳ Ｐゴシック" charset="0"/>
                <a:cs typeface="Gill Sans Light" charset="0"/>
              </a:rPr>
              <a:t>Example: What’s in a Search Query?</a:t>
            </a:r>
          </a:p>
        </p:txBody>
      </p:sp>
      <p:sp>
        <p:nvSpPr>
          <p:cNvPr id="7172" name="Content Placeholder 2"/>
          <p:cNvSpPr>
            <a:spLocks noGrp="1"/>
          </p:cNvSpPr>
          <p:nvPr>
            <p:ph idx="1"/>
          </p:nvPr>
        </p:nvSpPr>
        <p:spPr>
          <a:xfrm>
            <a:off x="2133600" y="5334000"/>
            <a:ext cx="7924800" cy="1066800"/>
          </a:xfrm>
        </p:spPr>
        <p:txBody>
          <a:bodyPr/>
          <a:lstStyle/>
          <a:p>
            <a:pPr>
              <a:defRPr/>
            </a:pPr>
            <a:r>
              <a:rPr lang="en-US">
                <a:ea typeface="ＭＳ Ｐゴシック" charset="0"/>
              </a:rPr>
              <a:t>Complex interaction of multiple components in multiple administrative domains</a:t>
            </a:r>
          </a:p>
          <a:p>
            <a:pPr lvl="1">
              <a:defRPr/>
            </a:pPr>
            <a:r>
              <a:rPr lang="en-US">
                <a:ea typeface="ＭＳ Ｐゴシック" charset="0"/>
              </a:rPr>
              <a:t>Systems, services, protocols, …</a:t>
            </a:r>
          </a:p>
          <a:p>
            <a:pPr lvl="1">
              <a:defRPr/>
            </a:pPr>
            <a:endParaRPr lang="en-US">
              <a:ea typeface="ＭＳ Ｐゴシック" charset="0"/>
            </a:endParaRPr>
          </a:p>
          <a:p>
            <a:pPr lvl="1">
              <a:defRPr/>
            </a:pPr>
            <a:endParaRPr lang="en-US">
              <a:ea typeface="ＭＳ Ｐゴシック" charset="0"/>
            </a:endParaRPr>
          </a:p>
        </p:txBody>
      </p:sp>
      <p:pic>
        <p:nvPicPr>
          <p:cNvPr id="13316" name="Picture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39000" y="3008313"/>
            <a:ext cx="914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7" name="Picture 1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63001" y="3617913"/>
            <a:ext cx="1325563" cy="1028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8" name="Picture 25"/>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144000" y="2093913"/>
            <a:ext cx="3048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9" name="Picture 2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458200" y="2716213"/>
            <a:ext cx="3048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0" name="Picture 27"/>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220200" y="2932113"/>
            <a:ext cx="3048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1" name="Rounded Rectangle 19"/>
          <p:cNvSpPr>
            <a:spLocks noChangeArrowheads="1"/>
          </p:cNvSpPr>
          <p:nvPr/>
        </p:nvSpPr>
        <p:spPr bwMode="auto">
          <a:xfrm>
            <a:off x="7010400" y="1712913"/>
            <a:ext cx="3200400" cy="3276600"/>
          </a:xfrm>
          <a:prstGeom prst="roundRect">
            <a:avLst>
              <a:gd name="adj" fmla="val 16667"/>
            </a:avLst>
          </a:prstGeom>
          <a:noFill/>
          <a:ln w="254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Gill Sans Light" charset="0"/>
              <a:cs typeface="Gill Sans Light" charset="0"/>
            </a:endParaRPr>
          </a:p>
        </p:txBody>
      </p:sp>
      <p:pic>
        <p:nvPicPr>
          <p:cNvPr id="13322" name="Picture 20"/>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86200" y="1497013"/>
            <a:ext cx="3048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3" name="Picture 2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48000" y="2106613"/>
            <a:ext cx="3048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4" name="Picture 2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86200" y="2182813"/>
            <a:ext cx="3048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5" name="TextBox 31"/>
          <p:cNvSpPr txBox="1">
            <a:spLocks noChangeArrowheads="1"/>
          </p:cNvSpPr>
          <p:nvPr/>
        </p:nvSpPr>
        <p:spPr bwMode="auto">
          <a:xfrm>
            <a:off x="7086600" y="1331913"/>
            <a:ext cx="143821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charset="0"/>
                <a:cs typeface="Gill Sans Light" charset="0"/>
              </a:rPr>
              <a:t>Datacenter</a:t>
            </a:r>
          </a:p>
        </p:txBody>
      </p:sp>
      <p:sp>
        <p:nvSpPr>
          <p:cNvPr id="13326" name="TextBox 40"/>
          <p:cNvSpPr txBox="1">
            <a:spLocks noChangeArrowheads="1"/>
          </p:cNvSpPr>
          <p:nvPr/>
        </p:nvSpPr>
        <p:spPr bwMode="auto">
          <a:xfrm>
            <a:off x="7086600" y="3429001"/>
            <a:ext cx="10695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Load</a:t>
            </a:r>
          </a:p>
          <a:p>
            <a:r>
              <a:rPr lang="en-US" sz="1800" b="0">
                <a:latin typeface="Gill Sans Light" charset="0"/>
                <a:cs typeface="Gill Sans Light" charset="0"/>
              </a:rPr>
              <a:t>balancer</a:t>
            </a:r>
          </a:p>
        </p:txBody>
      </p:sp>
      <p:sp>
        <p:nvSpPr>
          <p:cNvPr id="13327" name="TextBox 41"/>
          <p:cNvSpPr txBox="1">
            <a:spLocks noChangeArrowheads="1"/>
          </p:cNvSpPr>
          <p:nvPr/>
        </p:nvSpPr>
        <p:spPr bwMode="auto">
          <a:xfrm>
            <a:off x="8839200" y="4532313"/>
            <a:ext cx="12105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Ad Server</a:t>
            </a:r>
          </a:p>
        </p:txBody>
      </p:sp>
      <p:sp>
        <p:nvSpPr>
          <p:cNvPr id="13328" name="TextBox 42"/>
          <p:cNvSpPr txBox="1">
            <a:spLocks noChangeArrowheads="1"/>
          </p:cNvSpPr>
          <p:nvPr/>
        </p:nvSpPr>
        <p:spPr bwMode="auto">
          <a:xfrm>
            <a:off x="2830246" y="1143001"/>
            <a:ext cx="97975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a:r>
              <a:rPr lang="en-US" sz="1800" b="0">
                <a:latin typeface="Gill Sans Light" charset="0"/>
                <a:cs typeface="Gill Sans Light" charset="0"/>
              </a:rPr>
              <a:t>DNS </a:t>
            </a:r>
          </a:p>
          <a:p>
            <a:pPr algn="r"/>
            <a:r>
              <a:rPr lang="en-US" sz="1800" b="0">
                <a:latin typeface="Gill Sans Light" charset="0"/>
                <a:cs typeface="Gill Sans Light" charset="0"/>
              </a:rPr>
              <a:t>Servers</a:t>
            </a:r>
          </a:p>
        </p:txBody>
      </p:sp>
      <p:cxnSp>
        <p:nvCxnSpPr>
          <p:cNvPr id="45" name="Straight Arrow Connector 44"/>
          <p:cNvCxnSpPr>
            <a:cxnSpLocks noChangeShapeType="1"/>
          </p:cNvCxnSpPr>
          <p:nvPr/>
        </p:nvCxnSpPr>
        <p:spPr bwMode="auto">
          <a:xfrm flipV="1">
            <a:off x="2590800" y="2551113"/>
            <a:ext cx="533400" cy="38100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7" name="Straight Arrow Connector 46"/>
          <p:cNvCxnSpPr>
            <a:cxnSpLocks noChangeShapeType="1"/>
          </p:cNvCxnSpPr>
          <p:nvPr/>
        </p:nvCxnSpPr>
        <p:spPr bwMode="auto">
          <a:xfrm flipV="1">
            <a:off x="3352800" y="1789113"/>
            <a:ext cx="533400" cy="304800"/>
          </a:xfrm>
          <a:prstGeom prst="straightConnector1">
            <a:avLst/>
          </a:prstGeom>
          <a:noFill/>
          <a:ln w="38100">
            <a:solidFill>
              <a:schemeClr val="tx1"/>
            </a:solidFill>
            <a:prstDash val="sysDash"/>
            <a:round/>
            <a:headEnd/>
            <a:tailEnd type="triangle" w="med" len="med"/>
          </a:ln>
          <a:extLst>
            <a:ext uri="{909E8E84-426E-40dd-AFC4-6F175D3DCCD1}">
              <a14:hiddenFill xmlns="" xmlns:a14="http://schemas.microsoft.com/office/drawing/2010/main">
                <a:noFill/>
              </a14:hiddenFill>
            </a:ext>
          </a:extLst>
        </p:spPr>
      </p:cxnSp>
      <p:cxnSp>
        <p:nvCxnSpPr>
          <p:cNvPr id="49" name="Straight Arrow Connector 48"/>
          <p:cNvCxnSpPr>
            <a:cxnSpLocks noChangeShapeType="1"/>
          </p:cNvCxnSpPr>
          <p:nvPr/>
        </p:nvCxnSpPr>
        <p:spPr bwMode="auto">
          <a:xfrm>
            <a:off x="3352800" y="2366963"/>
            <a:ext cx="533400" cy="76200"/>
          </a:xfrm>
          <a:prstGeom prst="straightConnector1">
            <a:avLst/>
          </a:prstGeom>
          <a:noFill/>
          <a:ln w="38100">
            <a:solidFill>
              <a:schemeClr val="tx1"/>
            </a:solidFill>
            <a:prstDash val="sysDash"/>
            <a:round/>
            <a:headEnd/>
            <a:tailEnd type="triangle" w="med" len="med"/>
          </a:ln>
          <a:extLst>
            <a:ext uri="{909E8E84-426E-40dd-AFC4-6F175D3DCCD1}">
              <a14:hiddenFill xmlns="" xmlns:a14="http://schemas.microsoft.com/office/drawing/2010/main">
                <a:noFill/>
              </a14:hiddenFill>
            </a:ext>
          </a:extLst>
        </p:spPr>
      </p:cxnSp>
      <p:cxnSp>
        <p:nvCxnSpPr>
          <p:cNvPr id="53" name="Straight Arrow Connector 52"/>
          <p:cNvCxnSpPr>
            <a:cxnSpLocks noChangeShapeType="1"/>
          </p:cNvCxnSpPr>
          <p:nvPr/>
        </p:nvCxnSpPr>
        <p:spPr bwMode="auto">
          <a:xfrm rot="10800000" flipV="1">
            <a:off x="3352800" y="1941513"/>
            <a:ext cx="533400" cy="304800"/>
          </a:xfrm>
          <a:prstGeom prst="straightConnector1">
            <a:avLst/>
          </a:prstGeom>
          <a:noFill/>
          <a:ln w="38100">
            <a:solidFill>
              <a:schemeClr val="tx1"/>
            </a:solidFill>
            <a:prstDash val="sysDash"/>
            <a:round/>
            <a:headEnd/>
            <a:tailEnd type="triangle" w="med" len="med"/>
          </a:ln>
          <a:extLst>
            <a:ext uri="{909E8E84-426E-40dd-AFC4-6F175D3DCCD1}">
              <a14:hiddenFill xmlns="" xmlns:a14="http://schemas.microsoft.com/office/drawing/2010/main">
                <a:noFill/>
              </a14:hiddenFill>
            </a:ext>
          </a:extLst>
        </p:spPr>
      </p:cxnSp>
      <p:cxnSp>
        <p:nvCxnSpPr>
          <p:cNvPr id="55" name="Straight Arrow Connector 54"/>
          <p:cNvCxnSpPr>
            <a:cxnSpLocks noChangeShapeType="1"/>
          </p:cNvCxnSpPr>
          <p:nvPr/>
        </p:nvCxnSpPr>
        <p:spPr bwMode="auto">
          <a:xfrm rot="10800000">
            <a:off x="3352800" y="2474913"/>
            <a:ext cx="533400" cy="76200"/>
          </a:xfrm>
          <a:prstGeom prst="straightConnector1">
            <a:avLst/>
          </a:prstGeom>
          <a:noFill/>
          <a:ln w="38100">
            <a:solidFill>
              <a:schemeClr val="tx1"/>
            </a:solidFill>
            <a:prstDash val="sysDash"/>
            <a:round/>
            <a:headEnd/>
            <a:tailEnd type="triangle" w="med" len="med"/>
          </a:ln>
          <a:extLst>
            <a:ext uri="{909E8E84-426E-40dd-AFC4-6F175D3DCCD1}">
              <a14:hiddenFill xmlns="" xmlns:a14="http://schemas.microsoft.com/office/drawing/2010/main">
                <a:noFill/>
              </a14:hiddenFill>
            </a:ext>
          </a:extLst>
        </p:spPr>
      </p:cxnSp>
      <p:cxnSp>
        <p:nvCxnSpPr>
          <p:cNvPr id="58" name="Straight Arrow Connector 57"/>
          <p:cNvCxnSpPr>
            <a:cxnSpLocks noChangeShapeType="1"/>
          </p:cNvCxnSpPr>
          <p:nvPr/>
        </p:nvCxnSpPr>
        <p:spPr bwMode="auto">
          <a:xfrm rot="10800000" flipV="1">
            <a:off x="2667000" y="2627313"/>
            <a:ext cx="533400" cy="38100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4" name="Freeform 63"/>
          <p:cNvSpPr>
            <a:spLocks noChangeArrowheads="1"/>
          </p:cNvSpPr>
          <p:nvPr/>
        </p:nvSpPr>
        <p:spPr bwMode="auto">
          <a:xfrm>
            <a:off x="2678114" y="3192463"/>
            <a:ext cx="4548187" cy="265112"/>
          </a:xfrm>
          <a:custGeom>
            <a:avLst/>
            <a:gdLst>
              <a:gd name="T0" fmla="*/ 0 w 4548513"/>
              <a:gd name="T1" fmla="*/ 111203 h 265638"/>
              <a:gd name="T2" fmla="*/ 1177224 w 4548513"/>
              <a:gd name="T3" fmla="*/ 234761 h 265638"/>
              <a:gd name="T4" fmla="*/ 4540691 w 4548513"/>
              <a:gd name="T5" fmla="*/ 0 h 265638"/>
              <a:gd name="T6" fmla="*/ 0 60000 65536"/>
              <a:gd name="T7" fmla="*/ 0 60000 65536"/>
              <a:gd name="T8" fmla="*/ 0 60000 65536"/>
              <a:gd name="T9" fmla="*/ 0 w 4548513"/>
              <a:gd name="T10" fmla="*/ 0 h 265638"/>
              <a:gd name="T11" fmla="*/ 4548513 w 4548513"/>
              <a:gd name="T12" fmla="*/ 265638 h 265638"/>
            </a:gdLst>
            <a:ahLst/>
            <a:cxnLst>
              <a:cxn ang="T6">
                <a:pos x="T0" y="T1"/>
              </a:cxn>
              <a:cxn ang="T7">
                <a:pos x="T2" y="T3"/>
              </a:cxn>
              <a:cxn ang="T8">
                <a:pos x="T4" y="T5"/>
              </a:cxn>
            </a:cxnLst>
            <a:rect l="T9" t="T10" r="T11" b="T12"/>
            <a:pathLst>
              <a:path w="4548513" h="265638">
                <a:moveTo>
                  <a:pt x="0" y="116622"/>
                </a:moveTo>
                <a:cubicBezTo>
                  <a:pt x="210579" y="191130"/>
                  <a:pt x="421159" y="265638"/>
                  <a:pt x="1179244" y="246201"/>
                </a:cubicBezTo>
                <a:cubicBezTo>
                  <a:pt x="1937329" y="226764"/>
                  <a:pt x="4548513" y="0"/>
                  <a:pt x="4548513" y="0"/>
                </a:cubicBezTo>
              </a:path>
            </a:pathLst>
          </a:custGeom>
          <a:noFill/>
          <a:ln w="381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nchor="ctr"/>
          <a:lstStyle/>
          <a:p>
            <a:endParaRPr lang="en-US"/>
          </a:p>
        </p:txBody>
      </p:sp>
      <p:cxnSp>
        <p:nvCxnSpPr>
          <p:cNvPr id="65" name="Straight Arrow Connector 64"/>
          <p:cNvCxnSpPr>
            <a:cxnSpLocks noChangeShapeType="1"/>
          </p:cNvCxnSpPr>
          <p:nvPr/>
        </p:nvCxnSpPr>
        <p:spPr bwMode="auto">
          <a:xfrm flipV="1">
            <a:off x="8077200" y="2976563"/>
            <a:ext cx="381000" cy="10795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68" name="Straight Arrow Connector 67"/>
          <p:cNvCxnSpPr>
            <a:cxnSpLocks noChangeShapeType="1"/>
          </p:cNvCxnSpPr>
          <p:nvPr/>
        </p:nvCxnSpPr>
        <p:spPr bwMode="auto">
          <a:xfrm rot="5400000" flipH="1" flipV="1">
            <a:off x="8763000" y="2322513"/>
            <a:ext cx="381000" cy="38100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70" name="Straight Arrow Connector 69"/>
          <p:cNvCxnSpPr>
            <a:cxnSpLocks noChangeShapeType="1"/>
          </p:cNvCxnSpPr>
          <p:nvPr/>
        </p:nvCxnSpPr>
        <p:spPr bwMode="auto">
          <a:xfrm>
            <a:off x="8763000" y="2976563"/>
            <a:ext cx="457200" cy="21590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73" name="Straight Arrow Connector 72"/>
          <p:cNvCxnSpPr>
            <a:cxnSpLocks noChangeShapeType="1"/>
          </p:cNvCxnSpPr>
          <p:nvPr/>
        </p:nvCxnSpPr>
        <p:spPr bwMode="auto">
          <a:xfrm rot="16200000" flipH="1">
            <a:off x="8686800" y="3236913"/>
            <a:ext cx="533400" cy="533400"/>
          </a:xfrm>
          <a:prstGeom prst="straightConnector1">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78" name="Straight Arrow Connector 77"/>
          <p:cNvCxnSpPr>
            <a:cxnSpLocks noChangeShapeType="1"/>
          </p:cNvCxnSpPr>
          <p:nvPr/>
        </p:nvCxnSpPr>
        <p:spPr bwMode="auto">
          <a:xfrm rot="16200000" flipH="1">
            <a:off x="8534400" y="3236913"/>
            <a:ext cx="533400" cy="533400"/>
          </a:xfrm>
          <a:prstGeom prst="straightConnector1">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79" name="Straight Arrow Connector 78"/>
          <p:cNvCxnSpPr>
            <a:cxnSpLocks noChangeShapeType="1"/>
          </p:cNvCxnSpPr>
          <p:nvPr/>
        </p:nvCxnSpPr>
        <p:spPr bwMode="auto">
          <a:xfrm>
            <a:off x="8763000" y="3084513"/>
            <a:ext cx="457200" cy="215900"/>
          </a:xfrm>
          <a:prstGeom prst="straightConnector1">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80" name="Straight Arrow Connector 79"/>
          <p:cNvCxnSpPr>
            <a:cxnSpLocks noChangeShapeType="1"/>
          </p:cNvCxnSpPr>
          <p:nvPr/>
        </p:nvCxnSpPr>
        <p:spPr bwMode="auto">
          <a:xfrm flipV="1">
            <a:off x="8763000" y="2479675"/>
            <a:ext cx="393700" cy="376238"/>
          </a:xfrm>
          <a:prstGeom prst="straightConnector1">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cxnSp>
      <p:cxnSp>
        <p:nvCxnSpPr>
          <p:cNvPr id="84" name="Straight Arrow Connector 83"/>
          <p:cNvCxnSpPr>
            <a:cxnSpLocks noChangeShapeType="1"/>
          </p:cNvCxnSpPr>
          <p:nvPr/>
        </p:nvCxnSpPr>
        <p:spPr bwMode="auto">
          <a:xfrm flipV="1">
            <a:off x="8077200" y="3128963"/>
            <a:ext cx="381000" cy="107950"/>
          </a:xfrm>
          <a:prstGeom prst="straightConnector1">
            <a:avLst/>
          </a:prstGeom>
          <a:noFill/>
          <a:ln w="38100">
            <a:solidFill>
              <a:schemeClr val="tx1"/>
            </a:solidFill>
            <a:round/>
            <a:headEnd type="triangle" w="med" len="med"/>
            <a:tailEnd/>
          </a:ln>
          <a:extLst>
            <a:ext uri="{909E8E84-426E-40dd-AFC4-6F175D3DCCD1}">
              <a14:hiddenFill xmlns="" xmlns:a14="http://schemas.microsoft.com/office/drawing/2010/main">
                <a:noFill/>
              </a14:hiddenFill>
            </a:ext>
          </a:extLst>
        </p:spPr>
      </p:cxnSp>
      <p:sp>
        <p:nvSpPr>
          <p:cNvPr id="85" name="Freeform 84"/>
          <p:cNvSpPr>
            <a:spLocks noChangeArrowheads="1"/>
          </p:cNvSpPr>
          <p:nvPr/>
        </p:nvSpPr>
        <p:spPr bwMode="auto">
          <a:xfrm>
            <a:off x="2590800" y="3344863"/>
            <a:ext cx="4548188" cy="265112"/>
          </a:xfrm>
          <a:custGeom>
            <a:avLst/>
            <a:gdLst>
              <a:gd name="T0" fmla="*/ 0 w 4548513"/>
              <a:gd name="T1" fmla="*/ 111203 h 265638"/>
              <a:gd name="T2" fmla="*/ 1177228 w 4548513"/>
              <a:gd name="T3" fmla="*/ 234761 h 265638"/>
              <a:gd name="T4" fmla="*/ 4540715 w 4548513"/>
              <a:gd name="T5" fmla="*/ 0 h 265638"/>
              <a:gd name="T6" fmla="*/ 0 60000 65536"/>
              <a:gd name="T7" fmla="*/ 0 60000 65536"/>
              <a:gd name="T8" fmla="*/ 0 60000 65536"/>
              <a:gd name="T9" fmla="*/ 0 w 4548513"/>
              <a:gd name="T10" fmla="*/ 0 h 265638"/>
              <a:gd name="T11" fmla="*/ 4548513 w 4548513"/>
              <a:gd name="T12" fmla="*/ 265638 h 265638"/>
            </a:gdLst>
            <a:ahLst/>
            <a:cxnLst>
              <a:cxn ang="T6">
                <a:pos x="T0" y="T1"/>
              </a:cxn>
              <a:cxn ang="T7">
                <a:pos x="T2" y="T3"/>
              </a:cxn>
              <a:cxn ang="T8">
                <a:pos x="T4" y="T5"/>
              </a:cxn>
            </a:cxnLst>
            <a:rect l="T9" t="T10" r="T11" b="T12"/>
            <a:pathLst>
              <a:path w="4548513" h="265638">
                <a:moveTo>
                  <a:pt x="0" y="116622"/>
                </a:moveTo>
                <a:cubicBezTo>
                  <a:pt x="210579" y="191130"/>
                  <a:pt x="421159" y="265638"/>
                  <a:pt x="1179244" y="246201"/>
                </a:cubicBezTo>
                <a:cubicBezTo>
                  <a:pt x="1937329" y="226764"/>
                  <a:pt x="4548513" y="0"/>
                  <a:pt x="4548513" y="0"/>
                </a:cubicBezTo>
              </a:path>
            </a:pathLst>
          </a:custGeom>
          <a:noFill/>
          <a:ln w="38100">
            <a:solidFill>
              <a:schemeClr val="tx1"/>
            </a:solidFill>
            <a:round/>
            <a:headEnd type="triangle" w="med" len="med"/>
            <a:tailEnd/>
          </a:ln>
          <a:extLst>
            <a:ext uri="{909E8E84-426E-40dd-AFC4-6F175D3DCCD1}">
              <a14:hiddenFill xmlns="" xmlns:a14="http://schemas.microsoft.com/office/drawing/2010/main">
                <a:solidFill>
                  <a:srgbClr val="FFFFFF"/>
                </a:solidFill>
              </a14:hiddenFill>
            </a:ext>
          </a:extLst>
        </p:spPr>
        <p:txBody>
          <a:bodyPr anchor="ctr"/>
          <a:lstStyle/>
          <a:p>
            <a:endParaRPr lang="en-US"/>
          </a:p>
        </p:txBody>
      </p:sp>
      <p:sp>
        <p:nvSpPr>
          <p:cNvPr id="13345" name="TextBox 85"/>
          <p:cNvSpPr txBox="1">
            <a:spLocks noChangeArrowheads="1"/>
          </p:cNvSpPr>
          <p:nvPr/>
        </p:nvSpPr>
        <p:spPr bwMode="auto">
          <a:xfrm>
            <a:off x="9372601" y="1981201"/>
            <a:ext cx="9156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Search</a:t>
            </a:r>
          </a:p>
          <a:p>
            <a:r>
              <a:rPr lang="en-US" sz="1800" b="0">
                <a:latin typeface="Gill Sans Light" charset="0"/>
                <a:cs typeface="Gill Sans Light" charset="0"/>
              </a:rPr>
              <a:t>Index</a:t>
            </a:r>
          </a:p>
        </p:txBody>
      </p:sp>
      <p:sp>
        <p:nvSpPr>
          <p:cNvPr id="87" name="Rectangular Callout 86"/>
          <p:cNvSpPr>
            <a:spLocks noChangeArrowheads="1"/>
          </p:cNvSpPr>
          <p:nvPr/>
        </p:nvSpPr>
        <p:spPr bwMode="auto">
          <a:xfrm>
            <a:off x="1676400" y="1865313"/>
            <a:ext cx="1143000" cy="609600"/>
          </a:xfrm>
          <a:prstGeom prst="wedgeRectCallout">
            <a:avLst>
              <a:gd name="adj1" fmla="val 54750"/>
              <a:gd name="adj2" fmla="val 75255"/>
            </a:avLst>
          </a:prstGeom>
          <a:solidFill>
            <a:srgbClr val="FFFFAA"/>
          </a:solidFill>
          <a:ln w="25400">
            <a:solidFill>
              <a:schemeClr val="tx1"/>
            </a:solidFill>
            <a:round/>
            <a:headEnd type="triangle" w="med" len="med"/>
            <a:tailEnd/>
          </a:ln>
        </p:spPr>
        <p:txBody>
          <a:bodyPr anchor="ctr"/>
          <a:lstStyle/>
          <a:p>
            <a:pPr algn="ctr">
              <a:lnSpc>
                <a:spcPct val="80000"/>
              </a:lnSpc>
            </a:pPr>
            <a:r>
              <a:rPr lang="en-US" b="0" dirty="0">
                <a:latin typeface="Gill Sans Light" charset="0"/>
                <a:cs typeface="Gill Sans Light" charset="0"/>
              </a:rPr>
              <a:t>DNS</a:t>
            </a:r>
          </a:p>
          <a:p>
            <a:pPr algn="ctr">
              <a:lnSpc>
                <a:spcPct val="80000"/>
              </a:lnSpc>
            </a:pPr>
            <a:r>
              <a:rPr lang="en-US" b="0" dirty="0">
                <a:latin typeface="Gill Sans Light" charset="0"/>
                <a:cs typeface="Gill Sans Light" charset="0"/>
              </a:rPr>
              <a:t>request</a:t>
            </a:r>
          </a:p>
        </p:txBody>
      </p:sp>
      <p:sp>
        <p:nvSpPr>
          <p:cNvPr id="88" name="Rectangular Callout 87"/>
          <p:cNvSpPr>
            <a:spLocks noChangeArrowheads="1"/>
          </p:cNvSpPr>
          <p:nvPr/>
        </p:nvSpPr>
        <p:spPr bwMode="auto">
          <a:xfrm>
            <a:off x="7239000" y="1941513"/>
            <a:ext cx="990600" cy="838200"/>
          </a:xfrm>
          <a:prstGeom prst="wedgeRectCallout">
            <a:avLst>
              <a:gd name="adj1" fmla="val 73065"/>
              <a:gd name="adj2" fmla="val 45880"/>
            </a:avLst>
          </a:prstGeom>
          <a:solidFill>
            <a:srgbClr val="FFFFAA"/>
          </a:solidFill>
          <a:ln w="25400">
            <a:solidFill>
              <a:schemeClr val="tx1"/>
            </a:solidFill>
            <a:round/>
            <a:headEnd type="triangle" w="med" len="med"/>
            <a:tailEnd/>
          </a:ln>
        </p:spPr>
        <p:txBody>
          <a:bodyPr anchor="ctr"/>
          <a:lstStyle/>
          <a:p>
            <a:pPr algn="ctr">
              <a:lnSpc>
                <a:spcPct val="80000"/>
              </a:lnSpc>
            </a:pPr>
            <a:r>
              <a:rPr lang="en-US" b="0" dirty="0">
                <a:latin typeface="Gill Sans Light" charset="0"/>
                <a:cs typeface="Gill Sans Light" charset="0"/>
              </a:rPr>
              <a:t>create</a:t>
            </a:r>
          </a:p>
          <a:p>
            <a:pPr algn="ctr">
              <a:lnSpc>
                <a:spcPct val="80000"/>
              </a:lnSpc>
            </a:pPr>
            <a:r>
              <a:rPr lang="en-US" b="0" dirty="0">
                <a:latin typeface="Gill Sans Light" charset="0"/>
                <a:cs typeface="Gill Sans Light" charset="0"/>
              </a:rPr>
              <a:t>result</a:t>
            </a:r>
          </a:p>
          <a:p>
            <a:pPr algn="ctr">
              <a:lnSpc>
                <a:spcPct val="80000"/>
              </a:lnSpc>
            </a:pPr>
            <a:r>
              <a:rPr lang="en-US" b="0" dirty="0">
                <a:latin typeface="Gill Sans Light" charset="0"/>
                <a:cs typeface="Gill Sans Light" charset="0"/>
              </a:rPr>
              <a:t>page</a:t>
            </a:r>
          </a:p>
        </p:txBody>
      </p:sp>
      <p:pic>
        <p:nvPicPr>
          <p:cNvPr id="13348" name="Picture 1"/>
          <p:cNvPicPr>
            <a:picLocks noChangeAspect="1"/>
          </p:cNvPicPr>
          <p:nvPr/>
        </p:nvPicPr>
        <p:blipFill>
          <a:blip r:embed="rId7" cstate="email">
            <a:extLst>
              <a:ext uri="{28A0092B-C50C-407E-A947-70E740481C1C}">
                <a14:useLocalDpi xmlns:a14="http://schemas.microsoft.com/office/drawing/2010/main" val="0"/>
              </a:ext>
            </a:extLst>
          </a:blip>
          <a:srcRect l="32965" t="5408" r="32854" b="5586"/>
          <a:stretch>
            <a:fillRect/>
          </a:stretch>
        </p:blipFill>
        <p:spPr bwMode="auto">
          <a:xfrm>
            <a:off x="1905000" y="2895600"/>
            <a:ext cx="641350" cy="1252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49" name="Cube 1"/>
          <p:cNvSpPr>
            <a:spLocks noChangeArrowheads="1"/>
          </p:cNvSpPr>
          <p:nvPr/>
        </p:nvSpPr>
        <p:spPr bwMode="auto">
          <a:xfrm>
            <a:off x="3810000" y="3352800"/>
            <a:ext cx="533400" cy="304800"/>
          </a:xfrm>
          <a:prstGeom prst="cube">
            <a:avLst>
              <a:gd name="adj" fmla="val 25000"/>
            </a:avLst>
          </a:prstGeom>
          <a:solidFill>
            <a:schemeClr val="accent1"/>
          </a:solidFill>
          <a:ln w="12700">
            <a:solidFill>
              <a:schemeClr val="tx1"/>
            </a:solidFill>
            <a:round/>
            <a:headEnd type="none" w="sm" len="sm"/>
            <a:tailEnd type="none" w="sm" len="sm"/>
          </a:ln>
        </p:spPr>
        <p:txBody>
          <a:bodyPr/>
          <a:lstStyle/>
          <a:p>
            <a:endParaRPr lang="en-US" b="0">
              <a:latin typeface="Gill Sans Light" charset="0"/>
              <a:cs typeface="Gill Sans Light" charset="0"/>
            </a:endParaRPr>
          </a:p>
        </p:txBody>
      </p:sp>
      <p:sp>
        <p:nvSpPr>
          <p:cNvPr id="13350" name="Cube 38"/>
          <p:cNvSpPr>
            <a:spLocks noChangeArrowheads="1"/>
          </p:cNvSpPr>
          <p:nvPr/>
        </p:nvSpPr>
        <p:spPr bwMode="auto">
          <a:xfrm>
            <a:off x="5943600" y="3200400"/>
            <a:ext cx="533400" cy="304800"/>
          </a:xfrm>
          <a:prstGeom prst="cube">
            <a:avLst>
              <a:gd name="adj" fmla="val 25000"/>
            </a:avLst>
          </a:prstGeom>
          <a:solidFill>
            <a:schemeClr val="accent1"/>
          </a:solidFill>
          <a:ln w="12700">
            <a:solidFill>
              <a:schemeClr val="tx1"/>
            </a:solidFill>
            <a:round/>
            <a:headEnd type="none" w="sm" len="sm"/>
            <a:tailEnd type="none" w="sm" len="sm"/>
          </a:ln>
        </p:spPr>
        <p:txBody>
          <a:bodyPr/>
          <a:lstStyle/>
          <a:p>
            <a:endParaRPr lang="en-US" b="0">
              <a:latin typeface="Gill Sans Light" charset="0"/>
              <a:cs typeface="Gill Sans Light" charset="0"/>
            </a:endParaRPr>
          </a:p>
        </p:txBody>
      </p:sp>
      <p:sp>
        <p:nvSpPr>
          <p:cNvPr id="13351" name="TextBox 41"/>
          <p:cNvSpPr txBox="1">
            <a:spLocks noChangeArrowheads="1"/>
          </p:cNvSpPr>
          <p:nvPr/>
        </p:nvSpPr>
        <p:spPr bwMode="auto">
          <a:xfrm>
            <a:off x="9448800" y="2895601"/>
            <a:ext cx="8382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Page store</a:t>
            </a:r>
          </a:p>
        </p:txBody>
      </p:sp>
    </p:spTree>
    <p:extLst>
      <p:ext uri="{BB962C8B-B14F-4D97-AF65-F5344CB8AC3E}">
        <p14:creationId xmlns:p14="http://schemas.microsoft.com/office/powerpoint/2010/main" val="31241573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5" grpId="0" animBg="1"/>
      <p:bldP spid="87"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90800"/>
            <a:ext cx="9550400" cy="533400"/>
          </a:xfrm>
        </p:spPr>
        <p:txBody>
          <a:bodyPr/>
          <a:lstStyle/>
          <a:p>
            <a:r>
              <a:rPr lang="en-US" dirty="0"/>
              <a:t>But: What is an operating system?</a:t>
            </a:r>
          </a:p>
        </p:txBody>
      </p:sp>
    </p:spTree>
    <p:extLst>
      <p:ext uri="{BB962C8B-B14F-4D97-AF65-F5344CB8AC3E}">
        <p14:creationId xmlns:p14="http://schemas.microsoft.com/office/powerpoint/2010/main" val="33966841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C7C9-BF17-4047-9AB4-320E913CB290}"/>
              </a:ext>
            </a:extLst>
          </p:cNvPr>
          <p:cNvSpPr>
            <a:spLocks noGrp="1"/>
          </p:cNvSpPr>
          <p:nvPr>
            <p:ph type="title"/>
          </p:nvPr>
        </p:nvSpPr>
        <p:spPr/>
        <p:txBody>
          <a:bodyPr/>
          <a:lstStyle/>
          <a:p>
            <a:r>
              <a:rPr lang="en-US" dirty="0"/>
              <a:t>One Definition of an Operating System</a:t>
            </a:r>
          </a:p>
        </p:txBody>
      </p:sp>
      <p:sp>
        <p:nvSpPr>
          <p:cNvPr id="3" name="Content Placeholder 2">
            <a:extLst>
              <a:ext uri="{FF2B5EF4-FFF2-40B4-BE49-F238E27FC236}">
                <a16:creationId xmlns:a16="http://schemas.microsoft.com/office/drawing/2014/main" id="{76448E88-26B6-40BC-B4C6-50C0D3EFF269}"/>
              </a:ext>
            </a:extLst>
          </p:cNvPr>
          <p:cNvSpPr>
            <a:spLocks noGrp="1"/>
          </p:cNvSpPr>
          <p:nvPr>
            <p:ph idx="1"/>
          </p:nvPr>
        </p:nvSpPr>
        <p:spPr>
          <a:xfrm>
            <a:off x="685800" y="1066800"/>
            <a:ext cx="10515600" cy="2554218"/>
          </a:xfrm>
        </p:spPr>
        <p:txBody>
          <a:bodyPr/>
          <a:lstStyle/>
          <a:p>
            <a:r>
              <a:rPr lang="en-US" dirty="0"/>
              <a:t>Special layer of software that provides application software access to hardware resources</a:t>
            </a:r>
          </a:p>
          <a:p>
            <a:pPr lvl="1"/>
            <a:r>
              <a:rPr lang="en-US" dirty="0"/>
              <a:t>Convenient abstraction of complex hardware devices</a:t>
            </a:r>
          </a:p>
          <a:p>
            <a:pPr lvl="1"/>
            <a:r>
              <a:rPr lang="en-US" dirty="0"/>
              <a:t>Protected access to shared resources</a:t>
            </a:r>
          </a:p>
          <a:p>
            <a:pPr lvl="1"/>
            <a:r>
              <a:rPr lang="en-US" dirty="0"/>
              <a:t>Security and authentication</a:t>
            </a:r>
          </a:p>
          <a:p>
            <a:pPr lvl="1"/>
            <a:r>
              <a:rPr lang="en-US" dirty="0"/>
              <a:t>Communication</a:t>
            </a:r>
          </a:p>
        </p:txBody>
      </p:sp>
      <p:sp>
        <p:nvSpPr>
          <p:cNvPr id="8" name="Rectangle 7">
            <a:extLst>
              <a:ext uri="{FF2B5EF4-FFF2-40B4-BE49-F238E27FC236}">
                <a16:creationId xmlns:a16="http://schemas.microsoft.com/office/drawing/2014/main" id="{18A0CC46-0699-434B-8CFC-71FDF0FD8C28}"/>
              </a:ext>
            </a:extLst>
          </p:cNvPr>
          <p:cNvSpPr/>
          <p:nvPr/>
        </p:nvSpPr>
        <p:spPr bwMode="auto">
          <a:xfrm>
            <a:off x="6944139" y="3965575"/>
            <a:ext cx="2362200" cy="9144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Hardware</a:t>
            </a:r>
          </a:p>
        </p:txBody>
      </p:sp>
      <p:sp>
        <p:nvSpPr>
          <p:cNvPr id="9" name="Rounded Rectangle 10">
            <a:extLst>
              <a:ext uri="{FF2B5EF4-FFF2-40B4-BE49-F238E27FC236}">
                <a16:creationId xmlns:a16="http://schemas.microsoft.com/office/drawing/2014/main" id="{D194C33F-85E0-4789-B53D-3E97D6F04D26}"/>
              </a:ext>
            </a:extLst>
          </p:cNvPr>
          <p:cNvSpPr/>
          <p:nvPr/>
        </p:nvSpPr>
        <p:spPr bwMode="auto">
          <a:xfrm>
            <a:off x="6944139" y="2974975"/>
            <a:ext cx="914400" cy="685800"/>
          </a:xfrm>
          <a:prstGeom prst="roundRect">
            <a:avLst/>
          </a:prstGeom>
          <a:solidFill>
            <a:srgbClr val="00AE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rPr>
              <a:t>appln</a:t>
            </a:r>
            <a:endParaRPr kumimoji="0" lang="en-US" sz="1800" b="0" i="0" u="none" strike="noStrike" cap="none" normalizeH="0" baseline="0" dirty="0">
              <a:ln>
                <a:noFill/>
              </a:ln>
              <a:solidFill>
                <a:schemeClr val="tx1"/>
              </a:solidFill>
              <a:effectLst/>
              <a:latin typeface="Arial" charset="0"/>
            </a:endParaRPr>
          </a:p>
        </p:txBody>
      </p:sp>
      <p:sp>
        <p:nvSpPr>
          <p:cNvPr id="10" name="Rounded Rectangle 11">
            <a:extLst>
              <a:ext uri="{FF2B5EF4-FFF2-40B4-BE49-F238E27FC236}">
                <a16:creationId xmlns:a16="http://schemas.microsoft.com/office/drawing/2014/main" id="{6F69D11C-C125-4A33-9F9F-C75DA665B567}"/>
              </a:ext>
            </a:extLst>
          </p:cNvPr>
          <p:cNvSpPr/>
          <p:nvPr/>
        </p:nvSpPr>
        <p:spPr bwMode="auto">
          <a:xfrm>
            <a:off x="7401339" y="2822575"/>
            <a:ext cx="914400" cy="685800"/>
          </a:xfrm>
          <a:prstGeom prst="round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rPr>
              <a:t>appln</a:t>
            </a:r>
            <a:endParaRPr kumimoji="0" lang="en-US" sz="1800" b="0" i="0" u="none" strike="noStrike" cap="none" normalizeH="0" baseline="0" dirty="0">
              <a:ln>
                <a:noFill/>
              </a:ln>
              <a:solidFill>
                <a:schemeClr val="tx1"/>
              </a:solidFill>
              <a:effectLst/>
              <a:latin typeface="Arial" charset="0"/>
            </a:endParaRPr>
          </a:p>
        </p:txBody>
      </p:sp>
      <p:sp>
        <p:nvSpPr>
          <p:cNvPr id="11" name="Rounded Rectangle 12">
            <a:extLst>
              <a:ext uri="{FF2B5EF4-FFF2-40B4-BE49-F238E27FC236}">
                <a16:creationId xmlns:a16="http://schemas.microsoft.com/office/drawing/2014/main" id="{7C62DD0C-378C-4F26-9F99-91AFCCF852A5}"/>
              </a:ext>
            </a:extLst>
          </p:cNvPr>
          <p:cNvSpPr/>
          <p:nvPr/>
        </p:nvSpPr>
        <p:spPr bwMode="auto">
          <a:xfrm>
            <a:off x="7782339" y="2670175"/>
            <a:ext cx="914400" cy="685800"/>
          </a:xfrm>
          <a:prstGeom prst="roundRect">
            <a:avLst/>
          </a:prstGeom>
          <a:solidFill>
            <a:srgbClr val="FF66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rPr>
              <a:t>appln</a:t>
            </a:r>
            <a:endParaRPr kumimoji="0" lang="en-US" sz="18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AF5EFF4B-EBD9-492A-A77F-72AC6541913E}"/>
              </a:ext>
            </a:extLst>
          </p:cNvPr>
          <p:cNvSpPr/>
          <p:nvPr/>
        </p:nvSpPr>
        <p:spPr bwMode="auto">
          <a:xfrm>
            <a:off x="7553739" y="3736975"/>
            <a:ext cx="2057400" cy="152400"/>
          </a:xfrm>
          <a:prstGeom prst="rect">
            <a:avLst/>
          </a:pr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6E0B3E75-69E1-4EE7-9229-92F92717286F}"/>
              </a:ext>
            </a:extLst>
          </p:cNvPr>
          <p:cNvSpPr/>
          <p:nvPr/>
        </p:nvSpPr>
        <p:spPr bwMode="auto">
          <a:xfrm>
            <a:off x="8849139" y="3279775"/>
            <a:ext cx="762000" cy="457200"/>
          </a:xfrm>
          <a:prstGeom prst="rect">
            <a:avLst/>
          </a:pr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OS</a:t>
            </a:r>
          </a:p>
        </p:txBody>
      </p:sp>
      <p:cxnSp>
        <p:nvCxnSpPr>
          <p:cNvPr id="14" name="Straight Arrow Connector 13">
            <a:extLst>
              <a:ext uri="{FF2B5EF4-FFF2-40B4-BE49-F238E27FC236}">
                <a16:creationId xmlns:a16="http://schemas.microsoft.com/office/drawing/2014/main" id="{62CB66B2-5F60-479F-BBCE-D2C1F4C5DE55}"/>
              </a:ext>
            </a:extLst>
          </p:cNvPr>
          <p:cNvCxnSpPr>
            <a:stCxn id="8" idx="3"/>
          </p:cNvCxnSpPr>
          <p:nvPr/>
        </p:nvCxnSpPr>
        <p:spPr bwMode="auto">
          <a:xfrm>
            <a:off x="9306339" y="4422775"/>
            <a:ext cx="1524000" cy="0"/>
          </a:xfrm>
          <a:prstGeom prst="straightConnector1">
            <a:avLst/>
          </a:prstGeom>
          <a:solidFill>
            <a:schemeClr val="accent1"/>
          </a:solidFill>
          <a:ln w="1270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4019709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2.xml><?xml version="1.0" encoding="utf-8"?>
<p:tagLst xmlns:a="http://schemas.openxmlformats.org/drawingml/2006/main" xmlns:r="http://schemas.openxmlformats.org/officeDocument/2006/relationships" xmlns:p="http://schemas.openxmlformats.org/presentationml/2006/main">
  <p:tag name="TIMING" val="|3.5|122.6|48.1|44.8|32.4"/>
</p:tagLst>
</file>

<file path=ppt/tags/tag3.xml><?xml version="1.0" encoding="utf-8"?>
<p:tagLst xmlns:a="http://schemas.openxmlformats.org/drawingml/2006/main" xmlns:r="http://schemas.openxmlformats.org/officeDocument/2006/relationships" xmlns:p="http://schemas.openxmlformats.org/presentationml/2006/main">
  <p:tag name="TIMING" val="|11.6|2|4.9|3.8|1.9|38.3|28.2|2.3|42.7|31.5|45.2|54.4"/>
</p:tagLst>
</file>

<file path=ppt/tags/tag4.xml><?xml version="1.0" encoding="utf-8"?>
<p:tagLst xmlns:a="http://schemas.openxmlformats.org/drawingml/2006/main" xmlns:r="http://schemas.openxmlformats.org/officeDocument/2006/relationships" xmlns:p="http://schemas.openxmlformats.org/presentationml/2006/main">
  <p:tag name="TIMING" val="|1.6|13|11.3|10.9|11.8"/>
</p:tagLst>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62649</TotalTime>
  <Pages>60</Pages>
  <Words>3131</Words>
  <Application>Microsoft Office PowerPoint</Application>
  <PresentationFormat>Widescreen</PresentationFormat>
  <Paragraphs>824</Paragraphs>
  <Slides>56</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56</vt:i4>
      </vt:variant>
    </vt:vector>
  </HeadingPairs>
  <TitlesOfParts>
    <vt:vector size="69" baseType="lpstr">
      <vt:lpstr>Gill Sans</vt:lpstr>
      <vt:lpstr>Gill Sans Light</vt:lpstr>
      <vt:lpstr>ＭＳ Ｐゴシック</vt:lpstr>
      <vt:lpstr>Arial</vt:lpstr>
      <vt:lpstr>Comic Sans MS</vt:lpstr>
      <vt:lpstr>Consolas</vt:lpstr>
      <vt:lpstr>Helvetica</vt:lpstr>
      <vt:lpstr>Symbol</vt:lpstr>
      <vt:lpstr>Verdana</vt:lpstr>
      <vt:lpstr>Office</vt:lpstr>
      <vt:lpstr>Image</vt:lpstr>
      <vt:lpstr>Chart</vt:lpstr>
      <vt:lpstr>Microsoft Excel Chart</vt:lpstr>
      <vt:lpstr>CSC 112: Computer Operating Systems Lecture 1  What is an Operating System?</vt:lpstr>
      <vt:lpstr>Syllabus</vt:lpstr>
      <vt:lpstr>Goals for Today</vt:lpstr>
      <vt:lpstr>Across Incredible Diversity</vt:lpstr>
      <vt:lpstr>And Range of Timescales</vt:lpstr>
      <vt:lpstr>Operating Systems are at the Heart of it All!</vt:lpstr>
      <vt:lpstr>Example: What’s in a Search Query?</vt:lpstr>
      <vt:lpstr>But: What is an operating system?</vt:lpstr>
      <vt:lpstr>One Definition of an Operating System</vt:lpstr>
      <vt:lpstr>Hardware/Software Interface</vt:lpstr>
      <vt:lpstr>What is an Operating System?</vt:lpstr>
      <vt:lpstr>OS Basics: Virtualizing the Machine</vt:lpstr>
      <vt:lpstr>Compiled Program’s View of the World</vt:lpstr>
      <vt:lpstr>System Programmer’s View of the World</vt:lpstr>
      <vt:lpstr>What’s in a Process?</vt:lpstr>
      <vt:lpstr>Operating System’s View of the World</vt:lpstr>
      <vt:lpstr>Operating System’s View of the World</vt:lpstr>
      <vt:lpstr>What is an Operating System?</vt:lpstr>
      <vt:lpstr>OS Basics: Running a Process</vt:lpstr>
      <vt:lpstr>OS Basics: Switching Processes</vt:lpstr>
      <vt:lpstr>OS Basics: Switching Processes</vt:lpstr>
      <vt:lpstr>OS Basics: Switching Processes</vt:lpstr>
      <vt:lpstr>OS Basics: Switching Processes</vt:lpstr>
      <vt:lpstr>OS Basics: Protection</vt:lpstr>
      <vt:lpstr>OS Basics: Protection</vt:lpstr>
      <vt:lpstr>OS Basics: Protection</vt:lpstr>
      <vt:lpstr>What is an Operating System?</vt:lpstr>
      <vt:lpstr>OS Basics: I/O</vt:lpstr>
      <vt:lpstr>OS Basics: Look and Feel</vt:lpstr>
      <vt:lpstr>OS Basics: Background Management</vt:lpstr>
      <vt:lpstr>Why take CS112?</vt:lpstr>
      <vt:lpstr>What makes Operating Systems Exciting and Challenging?</vt:lpstr>
      <vt:lpstr>Societal Scale Information Systems (Or the “Internet of Things”?)</vt:lpstr>
      <vt:lpstr>Technology Trends: Moore’s Law</vt:lpstr>
      <vt:lpstr>Big Challenge: Slowdown in Joy’s law of Performance</vt:lpstr>
      <vt:lpstr>Another Challenge: Power Density</vt:lpstr>
      <vt:lpstr>ManyCore Chips: The future arrived in 2007</vt:lpstr>
      <vt:lpstr>But then Moore’s Law Ended…</vt:lpstr>
      <vt:lpstr>Storage Capacity is Still Growing!</vt:lpstr>
      <vt:lpstr>Society is Increasingly Connected…</vt:lpstr>
      <vt:lpstr>Network Capacity Still Increasing</vt:lpstr>
      <vt:lpstr>Not Only PCs connected to the Internet</vt:lpstr>
      <vt:lpstr>People-to-Computer Ratio Over Time</vt:lpstr>
      <vt:lpstr>Challenge: Complexity</vt:lpstr>
      <vt:lpstr>The World Is Parallel: Intel SkyLake (2017)</vt:lpstr>
      <vt:lpstr>Recall: Increasing Software Complexity</vt:lpstr>
      <vt:lpstr>Example: Some Mars Rover (“Pathfinder”) Requirements</vt:lpstr>
      <vt:lpstr>Questions</vt:lpstr>
      <vt:lpstr>OS Abstracts the Underlying Hardware</vt:lpstr>
      <vt:lpstr>OS Protects Processes and the Kernel</vt:lpstr>
      <vt:lpstr>Basic Tool: Dual-Mode Operation</vt:lpstr>
      <vt:lpstr>UNIX System Structure</vt:lpstr>
      <vt:lpstr>Virtualization: Execution Environments for Systems</vt:lpstr>
      <vt:lpstr>What is an Operating System,… Really?</vt:lpstr>
      <vt:lpstr>Operating System Definition (Cont.)</vt:lpstr>
      <vt:lpstr>“In conclusion…Operating Systems:”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592</cp:revision>
  <cp:lastPrinted>2022-01-18T01:58:33Z</cp:lastPrinted>
  <dcterms:created xsi:type="dcterms:W3CDTF">1995-08-12T11:37:26Z</dcterms:created>
  <dcterms:modified xsi:type="dcterms:W3CDTF">2025-01-28T23:40:57Z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