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1940" r:id="rId3"/>
    <p:sldId id="1941" r:id="rId4"/>
    <p:sldId id="1942" r:id="rId5"/>
    <p:sldId id="1388" r:id="rId6"/>
    <p:sldId id="1397" r:id="rId7"/>
  </p:sldIdLst>
  <p:sldSz cx="12192000" cy="6858000"/>
  <p:notesSz cx="9601200" cy="7315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40E2"/>
    <a:srgbClr val="FFFFAA"/>
    <a:srgbClr val="FF0000"/>
    <a:srgbClr val="BCFFBC"/>
    <a:srgbClr val="F430AB"/>
    <a:srgbClr val="A18623"/>
    <a:srgbClr val="9E7800"/>
    <a:srgbClr val="C49500"/>
    <a:srgbClr val="E6E703"/>
    <a:srgbClr val="72AA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963"/>
    <p:restoredTop sz="86797" autoAdjust="0"/>
  </p:normalViewPr>
  <p:slideViewPr>
    <p:cSldViewPr>
      <p:cViewPr varScale="1">
        <p:scale>
          <a:sx n="71" d="100"/>
          <a:sy n="71" d="100"/>
        </p:scale>
        <p:origin x="1411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87622" y="6956427"/>
            <a:ext cx="827553" cy="27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68" tIns="46975" rIns="92268" bIns="46975">
            <a:spAutoFit/>
          </a:bodyPr>
          <a:lstStyle/>
          <a:p>
            <a:pPr algn="ctr" defTabSz="917113">
              <a:lnSpc>
                <a:spcPct val="90000"/>
              </a:lnSpc>
            </a:pPr>
            <a:r>
              <a:rPr lang="en-US" sz="1300" b="0">
                <a:latin typeface="Gill Sans Light" charset="0"/>
                <a:cs typeface="Gill Sans Light" charset="0"/>
              </a:rPr>
              <a:t>Page </a:t>
            </a:r>
            <a:fld id="{073744B8-EF17-EB47-B355-93F8159194C2}" type="slidenum">
              <a:rPr lang="en-US" sz="1300" b="0">
                <a:latin typeface="Gill Sans Light" charset="0"/>
                <a:cs typeface="Gill Sans Light" charset="0"/>
              </a:rPr>
              <a:pPr algn="ctr" defTabSz="917113">
                <a:lnSpc>
                  <a:spcPct val="90000"/>
                </a:lnSpc>
              </a:pPr>
              <a:t>‹#›</a:t>
            </a:fld>
            <a:endParaRPr lang="en-US" sz="1300" b="0">
              <a:latin typeface="Gill Sans Light" charset="0"/>
              <a:cs typeface="Gill Sa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44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373194" y="6956427"/>
            <a:ext cx="856407" cy="27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68" tIns="46975" rIns="92268" bIns="46975">
            <a:spAutoFit/>
          </a:bodyPr>
          <a:lstStyle/>
          <a:p>
            <a:pPr algn="ctr" defTabSz="917113">
              <a:lnSpc>
                <a:spcPct val="90000"/>
              </a:lnSpc>
            </a:pPr>
            <a:r>
              <a:rPr lang="en-US" sz="1300" b="0"/>
              <a:t>Page </a:t>
            </a:r>
            <a:fld id="{6D259941-7246-4245-A40C-55C6F952DF9E}" type="slidenum">
              <a:rPr lang="en-US" sz="1300" b="0"/>
              <a:pPr algn="ctr" defTabSz="917113">
                <a:lnSpc>
                  <a:spcPct val="90000"/>
                </a:lnSpc>
              </a:pPr>
              <a:t>‹#›</a:t>
            </a:fld>
            <a:endParaRPr lang="en-US" sz="1300" b="0"/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2200" y="547688"/>
            <a:ext cx="4876800" cy="2744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81115" y="3475043"/>
            <a:ext cx="7038975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22" tIns="46975" rIns="95622" bIns="469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5107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ＭＳ Ｐゴシック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7688"/>
            <a:ext cx="4876800" cy="2744787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Comic Sans MS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00691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2112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152400"/>
            <a:ext cx="2641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152400"/>
            <a:ext cx="7721600" cy="5867400"/>
          </a:xfrm>
        </p:spPr>
        <p:txBody>
          <a:bodyPr vert="eaVer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19027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152400"/>
            <a:ext cx="955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914400"/>
            <a:ext cx="5181600" cy="51054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0"/>
            <a:ext cx="5181600" cy="51054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692831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17701"/>
            <a:ext cx="5435600" cy="2074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48400" y="1917701"/>
            <a:ext cx="5435600" cy="2074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144963"/>
            <a:ext cx="5435600" cy="2074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8400" y="4144963"/>
            <a:ext cx="5435600" cy="2074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9042400" y="636428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827A0A33-D1BC-4593-884F-3C34146062B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" y="6364288"/>
            <a:ext cx="5852584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 </a:t>
            </a:r>
            <a:r>
              <a:rPr lang="en-US" err="1"/>
              <a:t>Zonghua</a:t>
            </a:r>
            <a:r>
              <a:rPr lang="en-US"/>
              <a:t> </a:t>
            </a:r>
            <a:r>
              <a:rPr lang="en-US" err="1"/>
              <a:t>Gu</a:t>
            </a:r>
            <a:r>
              <a:rPr lang="en-US"/>
              <a:t>, CMPT 300, Fall 2011 </a:t>
            </a:r>
          </a:p>
        </p:txBody>
      </p:sp>
    </p:spTree>
    <p:extLst>
      <p:ext uri="{BB962C8B-B14F-4D97-AF65-F5344CB8AC3E}">
        <p14:creationId xmlns:p14="http://schemas.microsoft.com/office/powerpoint/2010/main" val="148909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Gill Sans" charset="0"/>
                <a:ea typeface="Gill Sans" charset="0"/>
                <a:cs typeface="Gill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1pPr>
            <a:lvl2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2pPr>
            <a:lvl3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3pPr>
            <a:lvl4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4pPr>
            <a:lvl5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21896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4588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914400"/>
            <a:ext cx="5181600" cy="5105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0"/>
            <a:ext cx="5181600" cy="5105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3685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0487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387832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6462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463132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00951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1524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914400"/>
            <a:ext cx="10566400" cy="5105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Body Text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11797680" y="6552798"/>
            <a:ext cx="394320" cy="305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8" tIns="44445" rIns="90478" bIns="44445">
            <a:spAutoFit/>
          </a:bodyPr>
          <a:lstStyle/>
          <a:p>
            <a:pPr algn="ctr"/>
            <a:fld id="{8B82DB86-37F9-954E-8F10-00623E1FD261}" type="slidenum">
              <a:rPr lang="en-US" sz="1400" b="0" smtClean="0">
                <a:solidFill>
                  <a:srgbClr val="2A40E2"/>
                </a:solidFill>
                <a:latin typeface="Gill Sans" charset="0"/>
                <a:cs typeface="Gill Sans" charset="0"/>
              </a:rPr>
              <a:pPr algn="ctr"/>
              <a:t>‹#›</a:t>
            </a:fld>
            <a:endParaRPr lang="en-US" sz="1400" b="0" dirty="0">
              <a:solidFill>
                <a:srgbClr val="2A40E2"/>
              </a:solidFill>
              <a:latin typeface="Gill Sans" charset="0"/>
              <a:cs typeface="Gill Sans" charset="0"/>
            </a:endParaRPr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1320800" y="685800"/>
            <a:ext cx="9550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ea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9" r:id="rId13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Gill Sans" charset="0"/>
          <a:ea typeface="ＭＳ Ｐゴシック" charset="0"/>
          <a:cs typeface="Gill Sans" charset="0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95400"/>
            <a:ext cx="10439400" cy="2057400"/>
          </a:xfrm>
        </p:spPr>
        <p:txBody>
          <a:bodyPr/>
          <a:lstStyle/>
          <a:p>
            <a:pPr>
              <a:defRPr/>
            </a:pPr>
            <a:r>
              <a:rPr lang="en-US" sz="3000" dirty="0"/>
              <a:t>CSC 112: Computer Operating Systems</a:t>
            </a: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Review Questions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91000"/>
            <a:ext cx="8001000" cy="1447800"/>
          </a:xfrm>
        </p:spPr>
        <p:txBody>
          <a:bodyPr/>
          <a:lstStyle/>
          <a:p>
            <a:pPr marL="285750" indent="-285750">
              <a:defRPr/>
            </a:pPr>
            <a:r>
              <a:rPr lang="en-GB" altLang="en-US" dirty="0">
                <a:ea typeface="Gill Sans" charset="0"/>
              </a:rPr>
              <a:t>Department of Computer Science, </a:t>
            </a:r>
          </a:p>
          <a:p>
            <a:pPr marL="285750" indent="-285750">
              <a:defRPr/>
            </a:pPr>
            <a:r>
              <a:rPr lang="en-GB" altLang="en-US" dirty="0">
                <a:ea typeface="Gill Sans" charset="0"/>
              </a:rPr>
              <a:t>Hofstra University</a:t>
            </a:r>
            <a:endParaRPr lang="en-US" altLang="en-US" dirty="0">
              <a:ea typeface="Gill Sans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6050-C5B1-5420-DC01-985DA624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Q. Fork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8F792-6040-3C0D-86DA-3C6B541F6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914400"/>
            <a:ext cx="4064000" cy="57912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For these questions, assume there is no error, i.e., all fork calls succeed, and the return value of fork() is never negative.</a:t>
            </a:r>
          </a:p>
          <a:p>
            <a:r>
              <a:rPr lang="en-GB" dirty="0"/>
              <a:t>1. Will the parent and child print the same value for a?</a:t>
            </a:r>
          </a:p>
          <a:p>
            <a:r>
              <a:rPr lang="en-GB" dirty="0"/>
              <a:t>ANS: Yes. Processes do not share the same memory space, so a is 2 for both.</a:t>
            </a:r>
          </a:p>
          <a:p>
            <a:r>
              <a:rPr lang="en-GB" dirty="0"/>
              <a:t>2. Will they print the same memory address &amp;a?</a:t>
            </a:r>
          </a:p>
          <a:p>
            <a:r>
              <a:rPr lang="en-GB" dirty="0"/>
              <a:t>ANS: Yes. Fork copies the address space of the parent to the child.</a:t>
            </a:r>
          </a:p>
          <a:p>
            <a:r>
              <a:rPr lang="en-GB" dirty="0"/>
              <a:t>3. Will they write to the same STDOUT?</a:t>
            </a:r>
          </a:p>
          <a:p>
            <a:r>
              <a:rPr lang="en-GB" dirty="0"/>
              <a:t>ANS: Yes. File descriptors are copied over to the new process, so both STDOUTs will reference the same ”file”.</a:t>
            </a:r>
            <a:endParaRPr lang="en-S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30BF18-1ECB-D66F-9960-234FAA0282BE}"/>
              </a:ext>
            </a:extLst>
          </p:cNvPr>
          <p:cNvSpPr txBox="1"/>
          <p:nvPr/>
        </p:nvSpPr>
        <p:spPr>
          <a:xfrm>
            <a:off x="5181600" y="1066800"/>
            <a:ext cx="6553200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 int main(void) 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2 int a = 1;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fork_ret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4 if (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fork_ret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&gt; 0) 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5   a++;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6   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"Parent: int a is %d at %p\n", a, &amp;a);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7 } else if (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fork_ret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== 0) 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8   a++;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9   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, "Child: int a is %d at %p\n", a, &amp;a);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10 } else 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11   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("Oedipus");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12 }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13 }</a:t>
            </a:r>
          </a:p>
          <a:p>
            <a:endParaRPr lang="en-SE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102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FFECB-A543-8928-6557-9C9F0BDC5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0A041-F23C-1A52-4723-A0CBA815F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Q. Fork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4A8DF-2551-B17A-1DFD-236C7D20D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914400"/>
            <a:ext cx="4064000" cy="51054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For these questions, assume there is no error, i.e., all fork calls succeed, and the return value of fork() is never negative.</a:t>
            </a:r>
          </a:p>
          <a:p>
            <a:r>
              <a:rPr lang="en-GB" dirty="0"/>
              <a:t>1. </a:t>
            </a:r>
            <a:r>
              <a:rPr lang="en-US" altLang="zh-CN" dirty="0"/>
              <a:t>What does this program print?</a:t>
            </a:r>
          </a:p>
          <a:p>
            <a:r>
              <a:rPr lang="en-US" dirty="0"/>
              <a:t>ANS: </a:t>
            </a:r>
            <a:r>
              <a:rPr lang="en-GB" dirty="0"/>
              <a:t>Currently, the program stops after printing 3, giving an output of</a:t>
            </a:r>
          </a:p>
          <a:p>
            <a:pPr lvl="1"/>
            <a:r>
              <a:rPr lang="en-GB" dirty="0"/>
              <a:t>0</a:t>
            </a:r>
          </a:p>
          <a:p>
            <a:pPr lvl="1"/>
            <a:r>
              <a:rPr lang="en-GB" dirty="0"/>
              <a:t>1</a:t>
            </a:r>
          </a:p>
          <a:p>
            <a:pPr lvl="1"/>
            <a:r>
              <a:rPr lang="en-GB" dirty="0"/>
              <a:t>2</a:t>
            </a:r>
          </a:p>
          <a:p>
            <a:pPr lvl="1"/>
            <a:r>
              <a:rPr lang="en-GB" dirty="0"/>
              <a:t>3</a:t>
            </a:r>
          </a:p>
          <a:p>
            <a:pPr lvl="1"/>
            <a:r>
              <a:rPr lang="en-GB" dirty="0"/>
              <a:t>&lt;output of ls&gt;</a:t>
            </a:r>
            <a:endParaRPr lang="en-S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38A004-669D-E908-CDE9-D18F8FDB9DF8}"/>
              </a:ext>
            </a:extLst>
          </p:cNvPr>
          <p:cNvSpPr txBox="1"/>
          <p:nvPr/>
        </p:nvSpPr>
        <p:spPr>
          <a:xfrm>
            <a:off x="5105400" y="838200"/>
            <a:ext cx="6553200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 int main(void) {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2 char**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(char**) malloc(3 *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(char*));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[0] = "/bin/ls";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[1] = ".";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[2] = NULL;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6 for (int i = 0; i &lt; 10; i++) {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7  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("%d\n", i);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8   if (i == 3) {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9 	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("/bin/ls",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10  }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11 }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12 return 0;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13 }</a:t>
            </a:r>
            <a:endParaRPr lang="en-SE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56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C918D-4719-B2AC-70DC-7F972750C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438A-0867-D75E-106E-A99BC859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Q. Fork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0BEC8-B3C8-C86A-BBB9-6ED783266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914400"/>
            <a:ext cx="4064000" cy="51054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For these questions, assume there is no error, i.e., all fork calls succeed, and the return value of fork() is never negative.</a:t>
            </a:r>
          </a:p>
          <a:p>
            <a:r>
              <a:rPr lang="en-GB" dirty="0"/>
              <a:t>1. </a:t>
            </a:r>
            <a:r>
              <a:rPr lang="en-US" altLang="zh-CN" dirty="0"/>
              <a:t>What does this program print?</a:t>
            </a:r>
          </a:p>
          <a:p>
            <a:r>
              <a:rPr lang="en-US" dirty="0"/>
              <a:t>ANS: </a:t>
            </a:r>
            <a:r>
              <a:rPr lang="en-GB" dirty="0"/>
              <a:t>The parent process will print from 0 to 9. The child process will print &lt;output of ls&gt; with any possible interleaving with the parent’s printing of 0 to 9. </a:t>
            </a:r>
          </a:p>
          <a:p>
            <a:pPr lvl="1"/>
            <a:r>
              <a:rPr lang="en-GB" dirty="0"/>
              <a:t>0</a:t>
            </a:r>
          </a:p>
          <a:p>
            <a:pPr lvl="1"/>
            <a:r>
              <a:rPr lang="en-GB" dirty="0"/>
              <a:t>1</a:t>
            </a:r>
          </a:p>
          <a:p>
            <a:pPr lvl="1"/>
            <a:r>
              <a:rPr lang="en-GB" dirty="0"/>
              <a:t>2</a:t>
            </a:r>
          </a:p>
          <a:p>
            <a:pPr lvl="1"/>
            <a:r>
              <a:rPr lang="en-GB" dirty="0"/>
              <a:t>…</a:t>
            </a:r>
          </a:p>
          <a:p>
            <a:pPr lvl="1"/>
            <a:r>
              <a:rPr lang="en-GB" dirty="0"/>
              <a:t>9</a:t>
            </a:r>
          </a:p>
          <a:p>
            <a:pPr lvl="1"/>
            <a:r>
              <a:rPr lang="en-GB" dirty="0"/>
              <a:t>&lt;output of ls&gt;</a:t>
            </a:r>
            <a:endParaRPr lang="en-S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9EF05A-3FED-D218-423C-EB3524149061}"/>
              </a:ext>
            </a:extLst>
          </p:cNvPr>
          <p:cNvSpPr txBox="1"/>
          <p:nvPr/>
        </p:nvSpPr>
        <p:spPr>
          <a:xfrm>
            <a:off x="5105400" y="838200"/>
            <a:ext cx="655320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 int main(void) {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2 char**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(char**) malloc(3 *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(char*));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[0] = "/bin/ls";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[1] = ".";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[2] = NULL;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6 for (int i = 0; i &lt; 10; i++) {</a:t>
            </a:r>
          </a:p>
          <a:p>
            <a:pPr marL="342900" indent="-342900">
              <a:buAutoNum type="arabicPlain" startAt="7"/>
            </a:pP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("%d\n", i);</a:t>
            </a:r>
          </a:p>
          <a:p>
            <a:pPr marL="342900" indent="-342900">
              <a:buAutoNum type="arabicPlain" startAt="7"/>
            </a:pP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if (i == 3) {</a:t>
            </a:r>
          </a:p>
          <a:p>
            <a:pPr marL="342900" indent="-342900">
              <a:buAutoNum type="arabicPlain" startAt="7"/>
            </a:pP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fork_ret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342900" indent="-342900">
              <a:buAutoNum type="arabicPlain" startAt="7"/>
            </a:pP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fork_ret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342900" indent="-342900">
              <a:buAutoNum type="arabicPlain" startAt="7"/>
            </a:pP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("/bin/ls", </a:t>
            </a:r>
            <a:r>
              <a:rPr lang="en-GB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indent="-342900">
              <a:buAutoNum type="arabicPlain" startAt="7"/>
            </a:pPr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12 return 0;</a:t>
            </a:r>
          </a:p>
          <a:p>
            <a:r>
              <a:rPr lang="en-GB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13 }</a:t>
            </a:r>
            <a:endParaRPr lang="en-SE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94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32A10-41A5-9895-0B16-ACEA7029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Q. Dining Lawyers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04C07-65AC-81BF-04CE-B8BAC4C03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Consider the Dining Lawyers problem. There are 3 lawyers P1 to P3, each with a different number of arms. P1 has 1 arm and needs 1 fork to eat; P2 has 2 arms and needs 2 forks to eat; P3 has 3 arms and needs 3 forks to eat. There is a pile of 3 forks at </a:t>
            </a:r>
            <a:r>
              <a:rPr lang="en-GB" dirty="0" err="1"/>
              <a:t>center</a:t>
            </a:r>
            <a:r>
              <a:rPr lang="en-GB" dirty="0"/>
              <a:t> of the table. Each lawyer picks up one fork at a time, and when he gets enough forks, he eats and then puts down all his forks.</a:t>
            </a:r>
          </a:p>
          <a:p>
            <a:r>
              <a:rPr lang="en-GB" dirty="0"/>
              <a:t>Is it possible for the system to be deadlocked? If no, explain why. If yes, show a (potential) deadlock state and run Banker’s algorithm to check it. (You need to give the Max, Allocation, Need matrices, Total and Available vectors, and  Available resources after completion of each process.)</a:t>
            </a:r>
          </a:p>
        </p:txBody>
      </p:sp>
    </p:spTree>
    <p:extLst>
      <p:ext uri="{BB962C8B-B14F-4D97-AF65-F5344CB8AC3E}">
        <p14:creationId xmlns:p14="http://schemas.microsoft.com/office/powerpoint/2010/main" val="59970685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F8A7C-14EA-37B0-EC5E-81DDA3131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>
            <a:extLst>
              <a:ext uri="{FF2B5EF4-FFF2-40B4-BE49-F238E27FC236}">
                <a16:creationId xmlns:a16="http://schemas.microsoft.com/office/drawing/2014/main" id="{4A1EEE7A-AFF3-62A0-6C96-71F28AAE198E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1806054" y="-243705"/>
            <a:ext cx="8991600" cy="1143000"/>
          </a:xfrm>
        </p:spPr>
        <p:txBody>
          <a:bodyPr/>
          <a:lstStyle/>
          <a:p>
            <a:pPr eaLnBrk="1" hangingPunct="1"/>
            <a:r>
              <a:rPr lang="en-GB" sz="2800" dirty="0"/>
              <a:t>Q. Dining Lawyers Solution</a:t>
            </a:r>
            <a:r>
              <a:rPr lang="en-US" altLang="zh-CN" sz="2800" dirty="0">
                <a:ea typeface="宋体" charset="-122"/>
              </a:rPr>
              <a:t>: 3 Lawyers, each with 1,2,3 arms, 3 forks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EA40B10-F067-AE17-586D-BEB3EE6C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280" y="1358634"/>
            <a:ext cx="1940024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Initially, all forks are free.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DB4AF6B-C159-CA7D-D09D-A2845A2333CE}"/>
              </a:ext>
            </a:extLst>
          </p:cNvPr>
          <p:cNvSpPr txBox="1">
            <a:spLocks/>
          </p:cNvSpPr>
          <p:nvPr/>
        </p:nvSpPr>
        <p:spPr bwMode="auto">
          <a:xfrm>
            <a:off x="3581400" y="5653709"/>
            <a:ext cx="5791200" cy="1066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  <a:normAutofit/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Gill Sans" charset="0"/>
                <a:ea typeface="ＭＳ Ｐゴシック" charset="0"/>
                <a:cs typeface="Gill Sans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2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endParaRPr lang="en-GB" b="0" kern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B7094CE-CCCF-3DED-B9CA-C1B1CF2DC940}"/>
              </a:ext>
            </a:extLst>
          </p:cNvPr>
          <p:cNvGraphicFramePr>
            <a:graphicFrameLocks noGrp="1"/>
          </p:cNvGraphicFramePr>
          <p:nvPr/>
        </p:nvGraphicFramePr>
        <p:xfrm>
          <a:off x="2469085" y="1076053"/>
          <a:ext cx="47849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623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8277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5C3BC73-EF4F-83BD-BECE-B1754C406697}"/>
              </a:ext>
            </a:extLst>
          </p:cNvPr>
          <p:cNvSpPr txBox="1"/>
          <p:nvPr/>
        </p:nvSpPr>
        <p:spPr>
          <a:xfrm>
            <a:off x="2351444" y="687762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C4656B-2F55-8A8B-0E51-F71FBD8B16C7}"/>
              </a:ext>
            </a:extLst>
          </p:cNvPr>
          <p:cNvSpPr txBox="1"/>
          <p:nvPr/>
        </p:nvSpPr>
        <p:spPr>
          <a:xfrm>
            <a:off x="3099090" y="687762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Allocation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2085F0-B607-33A2-8C88-89A1A2C47D47}"/>
              </a:ext>
            </a:extLst>
          </p:cNvPr>
          <p:cNvSpPr txBox="1"/>
          <p:nvPr/>
        </p:nvSpPr>
        <p:spPr>
          <a:xfrm>
            <a:off x="8801196" y="664124"/>
            <a:ext cx="82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Need</a:t>
            </a:r>
            <a:endParaRPr lang="en-GB" sz="2000" b="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D10C88-B011-33C7-D786-BD781D4B2105}"/>
              </a:ext>
            </a:extLst>
          </p:cNvPr>
          <p:cNvGraphicFramePr>
            <a:graphicFrameLocks noGrp="1"/>
          </p:cNvGraphicFramePr>
          <p:nvPr/>
        </p:nvGraphicFramePr>
        <p:xfrm>
          <a:off x="3480165" y="1076053"/>
          <a:ext cx="47849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623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827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6A73B2B-8912-821F-0571-70BB59B03910}"/>
              </a:ext>
            </a:extLst>
          </p:cNvPr>
          <p:cNvGraphicFramePr>
            <a:graphicFrameLocks noGrp="1"/>
          </p:cNvGraphicFramePr>
          <p:nvPr/>
        </p:nvGraphicFramePr>
        <p:xfrm>
          <a:off x="2456987" y="3557017"/>
          <a:ext cx="4784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B0E8504-9C4F-BC23-3681-AD5E286F0656}"/>
              </a:ext>
            </a:extLst>
          </p:cNvPr>
          <p:cNvSpPr txBox="1"/>
          <p:nvPr/>
        </p:nvSpPr>
        <p:spPr>
          <a:xfrm>
            <a:off x="2263085" y="3162323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Total</a:t>
            </a:r>
            <a:endParaRPr lang="en-GB" sz="2000" b="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09B93B-4B08-68C1-97AE-D1C8E731DE82}"/>
              </a:ext>
            </a:extLst>
          </p:cNvPr>
          <p:cNvGraphicFramePr>
            <a:graphicFrameLocks noGrp="1"/>
          </p:cNvGraphicFramePr>
          <p:nvPr/>
        </p:nvGraphicFramePr>
        <p:xfrm>
          <a:off x="3467138" y="3568306"/>
          <a:ext cx="4784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DFE3AF9-37DD-D081-187F-03A58D508F9D}"/>
              </a:ext>
            </a:extLst>
          </p:cNvPr>
          <p:cNvSpPr txBox="1"/>
          <p:nvPr/>
        </p:nvSpPr>
        <p:spPr>
          <a:xfrm>
            <a:off x="3099090" y="3149551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</a:t>
            </a:r>
            <a:endParaRPr lang="en-GB" sz="2000" b="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06FDD3-54C5-2F43-BA0D-577D4B2B793D}"/>
              </a:ext>
            </a:extLst>
          </p:cNvPr>
          <p:cNvSpPr txBox="1"/>
          <p:nvPr/>
        </p:nvSpPr>
        <p:spPr>
          <a:xfrm>
            <a:off x="6746982" y="675943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BFCE16-26B1-B6D3-F0AF-3318425DB2C2}"/>
              </a:ext>
            </a:extLst>
          </p:cNvPr>
          <p:cNvSpPr txBox="1"/>
          <p:nvPr/>
        </p:nvSpPr>
        <p:spPr>
          <a:xfrm>
            <a:off x="7494628" y="675943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Allocation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81144A7-B5AC-C49C-CE8C-8B4715A6F143}"/>
              </a:ext>
            </a:extLst>
          </p:cNvPr>
          <p:cNvGraphicFramePr>
            <a:graphicFrameLocks noGrp="1"/>
          </p:cNvGraphicFramePr>
          <p:nvPr/>
        </p:nvGraphicFramePr>
        <p:xfrm>
          <a:off x="6852525" y="3545198"/>
          <a:ext cx="4784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EEEAC16-E666-851C-8433-10A9517F3833}"/>
              </a:ext>
            </a:extLst>
          </p:cNvPr>
          <p:cNvSpPr txBox="1"/>
          <p:nvPr/>
        </p:nvSpPr>
        <p:spPr>
          <a:xfrm>
            <a:off x="6658623" y="3150504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Total</a:t>
            </a:r>
            <a:endParaRPr lang="en-GB" sz="2000" b="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DDB30E7A-5A44-2D8D-1BB0-EA7F4CA9E008}"/>
              </a:ext>
            </a:extLst>
          </p:cNvPr>
          <p:cNvGraphicFramePr>
            <a:graphicFrameLocks noGrp="1"/>
          </p:cNvGraphicFramePr>
          <p:nvPr/>
        </p:nvGraphicFramePr>
        <p:xfrm>
          <a:off x="7862676" y="3556487"/>
          <a:ext cx="4784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A67C6DFF-22FA-74D0-CE68-6D3E43DCDC2B}"/>
              </a:ext>
            </a:extLst>
          </p:cNvPr>
          <p:cNvSpPr txBox="1"/>
          <p:nvPr/>
        </p:nvSpPr>
        <p:spPr>
          <a:xfrm>
            <a:off x="7494628" y="3137732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</a:t>
            </a:r>
            <a:endParaRPr lang="en-GB" sz="2000" b="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942C083-7636-58F8-E77A-207AB3B4D02A}"/>
              </a:ext>
            </a:extLst>
          </p:cNvPr>
          <p:cNvSpPr txBox="1">
            <a:spLocks/>
          </p:cNvSpPr>
          <p:nvPr/>
        </p:nvSpPr>
        <p:spPr bwMode="auto">
          <a:xfrm>
            <a:off x="4532950" y="1174348"/>
            <a:ext cx="2511429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  <a:normAutofit/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Gill Sans" charset="0"/>
                <a:ea typeface="ＭＳ Ｐゴシック" charset="0"/>
                <a:cs typeface="Gill Sans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2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b="0" kern="0" dirty="0"/>
              <a:t>P2 grabs 1 fork and P3 grabs 2 forks</a:t>
            </a:r>
            <a:endParaRPr lang="en-US" altLang="zh-CN" b="0" kern="0" dirty="0"/>
          </a:p>
        </p:txBody>
      </p:sp>
      <p:graphicFrame>
        <p:nvGraphicFramePr>
          <p:cNvPr id="24" name="Content Placeholder 5">
            <a:extLst>
              <a:ext uri="{FF2B5EF4-FFF2-40B4-BE49-F238E27FC236}">
                <a16:creationId xmlns:a16="http://schemas.microsoft.com/office/drawing/2014/main" id="{02A3EF08-F2E5-06DD-F75B-E35A7DCD3151}"/>
              </a:ext>
            </a:extLst>
          </p:cNvPr>
          <p:cNvGraphicFramePr>
            <a:graphicFrameLocks/>
          </p:cNvGraphicFramePr>
          <p:nvPr/>
        </p:nvGraphicFramePr>
        <p:xfrm>
          <a:off x="9153107" y="3911387"/>
          <a:ext cx="130184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921">
                  <a:extLst>
                    <a:ext uri="{9D8B030D-6E8A-4147-A177-3AD203B41FA5}">
                      <a16:colId xmlns:a16="http://schemas.microsoft.com/office/drawing/2014/main" val="1619986141"/>
                    </a:ext>
                  </a:extLst>
                </a:gridCol>
                <a:gridCol w="650921">
                  <a:extLst>
                    <a:ext uri="{9D8B030D-6E8A-4147-A177-3AD203B41FA5}">
                      <a16:colId xmlns:a16="http://schemas.microsoft.com/office/drawing/2014/main" val="3558990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R1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Init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24365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Deadlock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641263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298E434-C564-0A77-CCB2-BE88B0D453A6}"/>
              </a:ext>
            </a:extLst>
          </p:cNvPr>
          <p:cNvSpPr txBox="1"/>
          <p:nvPr/>
        </p:nvSpPr>
        <p:spPr>
          <a:xfrm>
            <a:off x="8728977" y="3202544"/>
            <a:ext cx="3466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 resources after completion of each process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46CF467-03B4-597C-6D8A-1B30E84F27DC}"/>
              </a:ext>
            </a:extLst>
          </p:cNvPr>
          <p:cNvSpPr txBox="1">
            <a:spLocks/>
          </p:cNvSpPr>
          <p:nvPr/>
        </p:nvSpPr>
        <p:spPr bwMode="auto">
          <a:xfrm>
            <a:off x="4532950" y="4513758"/>
            <a:ext cx="3537808" cy="15264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  <a:normAutofit/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Gill Sans" charset="0"/>
                <a:ea typeface="ＭＳ Ｐゴシック" charset="0"/>
                <a:cs typeface="Gill Sans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2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b="0" kern="0" dirty="0"/>
              <a:t>Current state is a deadlock.  </a:t>
            </a:r>
            <a:endParaRPr lang="en-US" altLang="zh-CN" b="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876AE6A-ADF6-4969-35A4-E4DA4082C636}"/>
              </a:ext>
            </a:extLst>
          </p:cNvPr>
          <p:cNvGraphicFramePr>
            <a:graphicFrameLocks noGrp="1"/>
          </p:cNvGraphicFramePr>
          <p:nvPr/>
        </p:nvGraphicFramePr>
        <p:xfrm>
          <a:off x="6874296" y="1094698"/>
          <a:ext cx="47849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623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82773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04AD72EA-FB83-0B9D-703B-2156C0A887E5}"/>
              </a:ext>
            </a:extLst>
          </p:cNvPr>
          <p:cNvGraphicFramePr>
            <a:graphicFrameLocks noGrp="1"/>
          </p:cNvGraphicFramePr>
          <p:nvPr/>
        </p:nvGraphicFramePr>
        <p:xfrm>
          <a:off x="7885376" y="1094698"/>
          <a:ext cx="47849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623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82773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72C47B2-1289-7F81-E2D6-D4D368AA1EA5}"/>
              </a:ext>
            </a:extLst>
          </p:cNvPr>
          <p:cNvGraphicFramePr>
            <a:graphicFrameLocks noGrp="1"/>
          </p:cNvGraphicFramePr>
          <p:nvPr/>
        </p:nvGraphicFramePr>
        <p:xfrm>
          <a:off x="8973277" y="1105482"/>
          <a:ext cx="47849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497">
                  <a:extLst>
                    <a:ext uri="{9D8B030D-6E8A-4147-A177-3AD203B41FA5}">
                      <a16:colId xmlns:a16="http://schemas.microsoft.com/office/drawing/2014/main" val="30150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353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623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S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8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14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ill Sans Ligh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Gill Sans Light"/>
          </a:defRPr>
        </a:defPPr>
      </a:lstStyle>
    </a:tx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99399</TotalTime>
  <Pages>60</Pages>
  <Words>863</Words>
  <Application>Microsoft Office PowerPoint</Application>
  <PresentationFormat>Widescreen</PresentationFormat>
  <Paragraphs>110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Gill Sans</vt:lpstr>
      <vt:lpstr>Gill Sans Light</vt:lpstr>
      <vt:lpstr>宋体</vt:lpstr>
      <vt:lpstr>Arial</vt:lpstr>
      <vt:lpstr>Comic Sans MS</vt:lpstr>
      <vt:lpstr>Courier New</vt:lpstr>
      <vt:lpstr>Office</vt:lpstr>
      <vt:lpstr>CSC 112: Computer Operating Systems    Review Questions</vt:lpstr>
      <vt:lpstr>Q. Fork</vt:lpstr>
      <vt:lpstr>Q. Fork</vt:lpstr>
      <vt:lpstr>Q. Fork</vt:lpstr>
      <vt:lpstr>Q. Dining Lawyers</vt:lpstr>
      <vt:lpstr>Q. Dining Lawyers Solution: 3 Lawyers, each with 1,2,3 arms, 3 forks</vt:lpstr>
    </vt:vector>
  </TitlesOfParts>
  <Company>UC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Course Introduction and Overview</dc:title>
  <dc:creator>John D. Kubiatowicz</dc:creator>
  <dc:description>Imported some pictures from Silbershatz (c) 2005</dc:description>
  <cp:lastModifiedBy>Zonghua Gu</cp:lastModifiedBy>
  <cp:revision>1109</cp:revision>
  <cp:lastPrinted>2022-03-15T20:14:46Z</cp:lastPrinted>
  <dcterms:created xsi:type="dcterms:W3CDTF">1995-08-12T11:37:26Z</dcterms:created>
  <dcterms:modified xsi:type="dcterms:W3CDTF">2025-05-07T13:18:39Z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Joseph</vt:lpwstr>
  </property>
  <property fmtid="{D5CDD505-2E9C-101B-9397-08002B2CF9AE}" pid="3" name="Semester">
    <vt:lpwstr>Spring 2006</vt:lpwstr>
  </property>
</Properties>
</file>