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34"/>
  </p:notesMasterIdLst>
  <p:handoutMasterIdLst>
    <p:handoutMasterId r:id="rId35"/>
  </p:handoutMasterIdLst>
  <p:sldIdLst>
    <p:sldId id="256" r:id="rId2"/>
    <p:sldId id="1480" r:id="rId3"/>
    <p:sldId id="1433" r:id="rId4"/>
    <p:sldId id="1481" r:id="rId5"/>
    <p:sldId id="1482" r:id="rId6"/>
    <p:sldId id="1483" r:id="rId7"/>
    <p:sldId id="1438" r:id="rId8"/>
    <p:sldId id="1440" r:id="rId9"/>
    <p:sldId id="1439" r:id="rId10"/>
    <p:sldId id="1441" r:id="rId11"/>
    <p:sldId id="1443" r:id="rId12"/>
    <p:sldId id="1444" r:id="rId13"/>
    <p:sldId id="1476" r:id="rId14"/>
    <p:sldId id="1477" r:id="rId15"/>
    <p:sldId id="1445" r:id="rId16"/>
    <p:sldId id="1485" r:id="rId17"/>
    <p:sldId id="1487" r:id="rId18"/>
    <p:sldId id="1455" r:id="rId19"/>
    <p:sldId id="1488" r:id="rId20"/>
    <p:sldId id="1456" r:id="rId21"/>
    <p:sldId id="1457" r:id="rId22"/>
    <p:sldId id="1458" r:id="rId23"/>
    <p:sldId id="1459" r:id="rId24"/>
    <p:sldId id="1460" r:id="rId25"/>
    <p:sldId id="1492" r:id="rId26"/>
    <p:sldId id="1493" r:id="rId27"/>
    <p:sldId id="1491" r:id="rId28"/>
    <p:sldId id="1447" r:id="rId29"/>
    <p:sldId id="1489" r:id="rId30"/>
    <p:sldId id="1461" r:id="rId31"/>
    <p:sldId id="1490" r:id="rId32"/>
    <p:sldId id="1474" r:id="rId33"/>
  </p:sldIdLst>
  <p:sldSz cx="12192000" cy="6858000"/>
  <p:notesSz cx="9601200" cy="7315200"/>
  <p:kinsoku lang="ja-JP" invalStChars="、。，．・：；？！゛゜ヽヾゝゞ々ー’”）〕］｝〉》」』】°‰′″℃￠％ぁぃぅぇぉっゃゅょゎァィゥェォッャュョヮヵヶ!%),.:;?]}｡｣､･ｧｨｩｪｫｬｭｮｯｰﾞﾟ" invalEndChars="‘“（〔［｛〈《「『【￥＄$([\{｢￡"/>
  <p:defaultTextStyle>
    <a:defPPr>
      <a:defRPr lang="en-US"/>
    </a:defPPr>
    <a:lvl1pPr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1pPr>
    <a:lvl2pPr marL="4572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2pPr>
    <a:lvl3pPr marL="9144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3pPr>
    <a:lvl4pPr marL="13716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4pPr>
    <a:lvl5pPr marL="18288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5pPr>
    <a:lvl6pPr marL="2286000" algn="l" defTabSz="457200" rtl="0" eaLnBrk="1" latinLnBrk="0" hangingPunct="1">
      <a:defRPr b="1" kern="1200">
        <a:solidFill>
          <a:schemeClr val="tx1"/>
        </a:solidFill>
        <a:latin typeface="Comic Sans MS" charset="0"/>
        <a:ea typeface="ＭＳ Ｐゴシック" charset="0"/>
        <a:cs typeface="ＭＳ Ｐゴシック" charset="0"/>
      </a:defRPr>
    </a:lvl6pPr>
    <a:lvl7pPr marL="2743200" algn="l" defTabSz="457200" rtl="0" eaLnBrk="1" latinLnBrk="0" hangingPunct="1">
      <a:defRPr b="1" kern="1200">
        <a:solidFill>
          <a:schemeClr val="tx1"/>
        </a:solidFill>
        <a:latin typeface="Comic Sans MS" charset="0"/>
        <a:ea typeface="ＭＳ Ｐゴシック" charset="0"/>
        <a:cs typeface="ＭＳ Ｐゴシック" charset="0"/>
      </a:defRPr>
    </a:lvl7pPr>
    <a:lvl8pPr marL="3200400" algn="l" defTabSz="457200" rtl="0" eaLnBrk="1" latinLnBrk="0" hangingPunct="1">
      <a:defRPr b="1" kern="1200">
        <a:solidFill>
          <a:schemeClr val="tx1"/>
        </a:solidFill>
        <a:latin typeface="Comic Sans MS" charset="0"/>
        <a:ea typeface="ＭＳ Ｐゴシック" charset="0"/>
        <a:cs typeface="ＭＳ Ｐゴシック" charset="0"/>
      </a:defRPr>
    </a:lvl8pPr>
    <a:lvl9pPr marL="3657600" algn="l" defTabSz="457200" rtl="0" eaLnBrk="1" latinLnBrk="0" hangingPunct="1">
      <a:defRPr b="1" kern="1200">
        <a:solidFill>
          <a:schemeClr val="tx1"/>
        </a:solidFill>
        <a:latin typeface="Comic Sans MS"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hiddenSlides="1"/>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BCFFBC"/>
    <a:srgbClr val="FFFFAA"/>
    <a:srgbClr val="FF0000"/>
    <a:srgbClr val="2A40E2"/>
    <a:srgbClr val="F430AB"/>
    <a:srgbClr val="A18623"/>
    <a:srgbClr val="9E7800"/>
    <a:srgbClr val="C49500"/>
    <a:srgbClr val="E6E703"/>
    <a:srgbClr val="72AAAE"/>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94F004B-05B6-4C01-B06D-3944849538DA}" v="18" dt="2025-12-18T18:44:53.21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878" autoAdjust="0"/>
    <p:restoredTop sz="74902" autoAdjust="0"/>
  </p:normalViewPr>
  <p:slideViewPr>
    <p:cSldViewPr>
      <p:cViewPr varScale="1">
        <p:scale>
          <a:sx n="62" d="100"/>
          <a:sy n="62" d="100"/>
        </p:scale>
        <p:origin x="566" y="29"/>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3413"/>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Zonghua Gu" userId="9a7e1853e1951ef5" providerId="LiveId" clId="{CF1FAA12-072C-4ED5-BA76-0FFFAEFDB88A}"/>
    <pc:docChg chg="undo custSel addSld delSld modSld sldOrd">
      <pc:chgData name="Zonghua Gu" userId="9a7e1853e1951ef5" providerId="LiveId" clId="{CF1FAA12-072C-4ED5-BA76-0FFFAEFDB88A}" dt="2025-12-18T18:45:40.433" v="2146" actId="403"/>
      <pc:docMkLst>
        <pc:docMk/>
      </pc:docMkLst>
      <pc:sldChg chg="modSp mod">
        <pc:chgData name="Zonghua Gu" userId="9a7e1853e1951ef5" providerId="LiveId" clId="{CF1FAA12-072C-4ED5-BA76-0FFFAEFDB88A}" dt="2025-12-18T18:35:47.810" v="1784" actId="20577"/>
        <pc:sldMkLst>
          <pc:docMk/>
          <pc:sldMk cId="0" sldId="256"/>
        </pc:sldMkLst>
        <pc:spChg chg="mod">
          <ac:chgData name="Zonghua Gu" userId="9a7e1853e1951ef5" providerId="LiveId" clId="{CF1FAA12-072C-4ED5-BA76-0FFFAEFDB88A}" dt="2025-12-18T18:35:47.810" v="1784" actId="20577"/>
          <ac:spMkLst>
            <pc:docMk/>
            <pc:sldMk cId="0" sldId="256"/>
            <ac:spMk id="3075" creationId="{00000000-0000-0000-0000-000000000000}"/>
          </ac:spMkLst>
        </pc:spChg>
      </pc:sldChg>
      <pc:sldChg chg="modSp mod modNotesTx">
        <pc:chgData name="Zonghua Gu" userId="9a7e1853e1951ef5" providerId="LiveId" clId="{CF1FAA12-072C-4ED5-BA76-0FFFAEFDB88A}" dt="2025-12-18T18:45:40.433" v="2146" actId="403"/>
        <pc:sldMkLst>
          <pc:docMk/>
          <pc:sldMk cId="1186312595" sldId="1482"/>
        </pc:sldMkLst>
        <pc:spChg chg="mod">
          <ac:chgData name="Zonghua Gu" userId="9a7e1853e1951ef5" providerId="LiveId" clId="{CF1FAA12-072C-4ED5-BA76-0FFFAEFDB88A}" dt="2025-12-18T18:45:40.433" v="2146" actId="403"/>
          <ac:spMkLst>
            <pc:docMk/>
            <pc:sldMk cId="1186312595" sldId="1482"/>
            <ac:spMk id="3" creationId="{63C81626-1FCC-B3FB-F5B0-DCEA7F970F6A}"/>
          </ac:spMkLst>
        </pc:spChg>
      </pc:sldChg>
      <pc:sldChg chg="addSp modSp mod">
        <pc:chgData name="Zonghua Gu" userId="9a7e1853e1951ef5" providerId="LiveId" clId="{CF1FAA12-072C-4ED5-BA76-0FFFAEFDB88A}" dt="2025-12-15T20:26:23.951" v="1773"/>
        <pc:sldMkLst>
          <pc:docMk/>
          <pc:sldMk cId="301958943" sldId="1492"/>
        </pc:sldMkLst>
        <pc:spChg chg="mod">
          <ac:chgData name="Zonghua Gu" userId="9a7e1853e1951ef5" providerId="LiveId" clId="{CF1FAA12-072C-4ED5-BA76-0FFFAEFDB88A}" dt="2025-12-15T20:26:23.951" v="1773"/>
          <ac:spMkLst>
            <pc:docMk/>
            <pc:sldMk cId="301958943" sldId="1492"/>
            <ac:spMk id="3" creationId="{A2A7C0D9-B9D2-EF12-6CD5-DD69AE4BAFC7}"/>
          </ac:spMkLst>
        </pc:spChg>
      </pc:sldChg>
      <pc:sldChg chg="modSp new del mod">
        <pc:chgData name="Zonghua Gu" userId="9a7e1853e1951ef5" providerId="LiveId" clId="{CF1FAA12-072C-4ED5-BA76-0FFFAEFDB88A}" dt="2025-12-18T18:43:06.013" v="2052" actId="47"/>
        <pc:sldMkLst>
          <pc:docMk/>
          <pc:sldMk cId="2990310546" sldId="1494"/>
        </pc:sldMkLst>
        <pc:spChg chg="mod">
          <ac:chgData name="Zonghua Gu" userId="9a7e1853e1951ef5" providerId="LiveId" clId="{CF1FAA12-072C-4ED5-BA76-0FFFAEFDB88A}" dt="2025-12-18T18:39:10.153" v="1913" actId="20577"/>
          <ac:spMkLst>
            <pc:docMk/>
            <pc:sldMk cId="2990310546" sldId="1494"/>
            <ac:spMk id="2" creationId="{3F8A9430-8FC3-933D-1F2C-F86BB226EF4E}"/>
          </ac:spMkLst>
        </pc:spChg>
        <pc:spChg chg="mod">
          <ac:chgData name="Zonghua Gu" userId="9a7e1853e1951ef5" providerId="LiveId" clId="{CF1FAA12-072C-4ED5-BA76-0FFFAEFDB88A}" dt="2025-12-18T18:42:35.096" v="2049" actId="27636"/>
          <ac:spMkLst>
            <pc:docMk/>
            <pc:sldMk cId="2990310546" sldId="1494"/>
            <ac:spMk id="3" creationId="{359569DE-B35E-103C-B96C-4E17857A28A1}"/>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ChangeArrowheads="1"/>
          </p:cNvSpPr>
          <p:nvPr/>
        </p:nvSpPr>
        <p:spPr bwMode="auto">
          <a:xfrm>
            <a:off x="4387622" y="6956427"/>
            <a:ext cx="827553" cy="274923"/>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pattFill prst="narHorz">
                  <a:fgClr>
                    <a:schemeClr val="tx1"/>
                  </a:fgClr>
                  <a:bgClr>
                    <a:schemeClr val="bg1"/>
                  </a:bgClr>
                </a:patt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2268" tIns="46975" rIns="92268" bIns="46975">
            <a:spAutoFit/>
          </a:bodyPr>
          <a:lstStyle/>
          <a:p>
            <a:pPr algn="ctr" defTabSz="917113">
              <a:lnSpc>
                <a:spcPct val="90000"/>
              </a:lnSpc>
            </a:pPr>
            <a:r>
              <a:rPr lang="en-US" sz="1300" b="0">
                <a:latin typeface="Gill Sans Light" charset="0"/>
                <a:cs typeface="Gill Sans Light" charset="0"/>
              </a:rPr>
              <a:t>Page </a:t>
            </a:r>
            <a:fld id="{073744B8-EF17-EB47-B355-93F8159194C2}" type="slidenum">
              <a:rPr lang="en-US" sz="1300" b="0">
                <a:latin typeface="Gill Sans Light" charset="0"/>
                <a:cs typeface="Gill Sans Light" charset="0"/>
              </a:rPr>
              <a:pPr algn="ctr" defTabSz="917113">
                <a:lnSpc>
                  <a:spcPct val="90000"/>
                </a:lnSpc>
              </a:pPr>
              <a:t>‹#›</a:t>
            </a:fld>
            <a:endParaRPr lang="en-US" sz="1300" b="0">
              <a:latin typeface="Gill Sans Light" charset="0"/>
              <a:cs typeface="Gill Sans Light" charset="0"/>
            </a:endParaRPr>
          </a:p>
        </p:txBody>
      </p:sp>
    </p:spTree>
    <p:extLst>
      <p:ext uri="{BB962C8B-B14F-4D97-AF65-F5344CB8AC3E}">
        <p14:creationId xmlns:p14="http://schemas.microsoft.com/office/powerpoint/2010/main" val="7174449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ChangeArrowheads="1"/>
          </p:cNvSpPr>
          <p:nvPr/>
        </p:nvSpPr>
        <p:spPr bwMode="auto">
          <a:xfrm>
            <a:off x="4373194" y="6956427"/>
            <a:ext cx="856407" cy="274923"/>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pattFill prst="narHorz">
                  <a:fgClr>
                    <a:schemeClr val="tx1"/>
                  </a:fgClr>
                  <a:bgClr>
                    <a:schemeClr val="bg1"/>
                  </a:bgClr>
                </a:patt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2268" tIns="46975" rIns="92268" bIns="46975">
            <a:spAutoFit/>
          </a:bodyPr>
          <a:lstStyle/>
          <a:p>
            <a:pPr algn="ctr" defTabSz="917113">
              <a:lnSpc>
                <a:spcPct val="90000"/>
              </a:lnSpc>
            </a:pPr>
            <a:r>
              <a:rPr lang="en-US" sz="1300" b="0"/>
              <a:t>Page </a:t>
            </a:r>
            <a:fld id="{6D259941-7246-4245-A40C-55C6F952DF9E}" type="slidenum">
              <a:rPr lang="en-US" sz="1300" b="0"/>
              <a:pPr algn="ctr" defTabSz="917113">
                <a:lnSpc>
                  <a:spcPct val="90000"/>
                </a:lnSpc>
              </a:pPr>
              <a:t>‹#›</a:t>
            </a:fld>
            <a:endParaRPr lang="en-US" sz="1300" b="0"/>
          </a:p>
        </p:txBody>
      </p:sp>
      <p:sp>
        <p:nvSpPr>
          <p:cNvPr id="65539" name="Rectangle 3"/>
          <p:cNvSpPr>
            <a:spLocks noGrp="1" noRot="1" noChangeAspect="1" noChangeArrowheads="1" noTextEdit="1"/>
          </p:cNvSpPr>
          <p:nvPr>
            <p:ph type="sldImg" idx="2"/>
          </p:nvPr>
        </p:nvSpPr>
        <p:spPr bwMode="auto">
          <a:xfrm>
            <a:off x="2362200" y="547688"/>
            <a:ext cx="4876800" cy="2744787"/>
          </a:xfrm>
          <a:prstGeom prst="rect">
            <a:avLst/>
          </a:prstGeom>
          <a:noFill/>
          <a:ln w="12700">
            <a:solidFill>
              <a:schemeClr val="tx1"/>
            </a:solidFill>
            <a:miter lim="800000"/>
            <a:headEnd/>
            <a:tailEnd/>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 xmlns:a14="http://schemas.microsoft.com/office/drawing/2010/main" val="1"/>
            </a:ext>
          </a:extLst>
        </p:spPr>
      </p:sp>
      <p:sp>
        <p:nvSpPr>
          <p:cNvPr id="2052" name="Rectangle 4"/>
          <p:cNvSpPr>
            <a:spLocks noGrp="1" noChangeArrowheads="1"/>
          </p:cNvSpPr>
          <p:nvPr>
            <p:ph type="body" sz="quarter" idx="3"/>
          </p:nvPr>
        </p:nvSpPr>
        <p:spPr bwMode="auto">
          <a:xfrm>
            <a:off x="1281115" y="3475043"/>
            <a:ext cx="7038975" cy="3292475"/>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pattFill prst="narHorz">
                  <a:fgClr>
                    <a:schemeClr val="tx1"/>
                  </a:fgClr>
                  <a:bgClr>
                    <a:schemeClr val="bg1"/>
                  </a:bgClr>
                </a:patt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5622" tIns="46975" rIns="95622" bIns="46975" numCol="1" anchor="t" anchorCtr="0" compatLnSpc="1">
            <a:prstTxWarp prst="textNoShape">
              <a:avLst/>
            </a:prstTxWarp>
          </a:bodyPr>
          <a:lstStyle/>
          <a:p>
            <a:pPr lvl="0"/>
            <a:r>
              <a:rPr lang="en-US" noProof="0"/>
              <a:t>Body Text</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3885107729"/>
      </p:ext>
    </p:extLst>
  </p:cSld>
  <p:clrMap bg1="lt1" tx1="dk1" bg2="lt2" tx2="dk2" accent1="accent1" accent2="accent2" accent3="accent3" accent4="accent4" accent5="accent5" accent6="accent6" hlink="hlink" folHlink="folHlink"/>
  <p:notesStyle>
    <a:lvl1pPr algn="l" rtl="0" eaLnBrk="0" fontAlgn="base" hangingPunct="0">
      <a:lnSpc>
        <a:spcPct val="90000"/>
      </a:lnSpc>
      <a:spcBef>
        <a:spcPct val="40000"/>
      </a:spcBef>
      <a:spcAft>
        <a:spcPct val="0"/>
      </a:spcAft>
      <a:defRPr sz="1200" kern="1200">
        <a:solidFill>
          <a:schemeClr val="tx1"/>
        </a:solidFill>
        <a:latin typeface="Comic Sans MS" pitchFamily="66" charset="0"/>
        <a:ea typeface="ＭＳ Ｐゴシック" charset="0"/>
        <a:cs typeface="ＭＳ Ｐゴシック" charset="0"/>
      </a:defRPr>
    </a:lvl1pPr>
    <a:lvl2pPr marL="457200" algn="l" rtl="0" eaLnBrk="0" fontAlgn="base" hangingPunct="0">
      <a:lnSpc>
        <a:spcPct val="90000"/>
      </a:lnSpc>
      <a:spcBef>
        <a:spcPct val="40000"/>
      </a:spcBef>
      <a:spcAft>
        <a:spcPct val="0"/>
      </a:spcAft>
      <a:defRPr sz="1200" kern="1200">
        <a:solidFill>
          <a:schemeClr val="tx1"/>
        </a:solidFill>
        <a:latin typeface="Comic Sans MS" pitchFamily="66" charset="0"/>
        <a:ea typeface="ＭＳ Ｐゴシック" charset="0"/>
        <a:cs typeface="+mn-cs"/>
      </a:defRPr>
    </a:lvl2pPr>
    <a:lvl3pPr marL="914400" algn="l" rtl="0" eaLnBrk="0" fontAlgn="base" hangingPunct="0">
      <a:lnSpc>
        <a:spcPct val="90000"/>
      </a:lnSpc>
      <a:spcBef>
        <a:spcPct val="40000"/>
      </a:spcBef>
      <a:spcAft>
        <a:spcPct val="0"/>
      </a:spcAft>
      <a:defRPr sz="1200" kern="1200">
        <a:solidFill>
          <a:schemeClr val="tx1"/>
        </a:solidFill>
        <a:latin typeface="Comic Sans MS" pitchFamily="66" charset="0"/>
        <a:ea typeface="ＭＳ Ｐゴシック" charset="0"/>
        <a:cs typeface="+mn-cs"/>
      </a:defRPr>
    </a:lvl3pPr>
    <a:lvl4pPr marL="1371600" algn="l" rtl="0" eaLnBrk="0" fontAlgn="base" hangingPunct="0">
      <a:lnSpc>
        <a:spcPct val="90000"/>
      </a:lnSpc>
      <a:spcBef>
        <a:spcPct val="40000"/>
      </a:spcBef>
      <a:spcAft>
        <a:spcPct val="0"/>
      </a:spcAft>
      <a:defRPr sz="1200" kern="1200">
        <a:solidFill>
          <a:schemeClr val="tx1"/>
        </a:solidFill>
        <a:latin typeface="Comic Sans MS" pitchFamily="66" charset="0"/>
        <a:ea typeface="ＭＳ Ｐゴシック" charset="0"/>
        <a:cs typeface="+mn-cs"/>
      </a:defRPr>
    </a:lvl4pPr>
    <a:lvl5pPr marL="1828800" algn="l" rtl="0" eaLnBrk="0" fontAlgn="base" hangingPunct="0">
      <a:lnSpc>
        <a:spcPct val="90000"/>
      </a:lnSpc>
      <a:spcBef>
        <a:spcPct val="40000"/>
      </a:spcBef>
      <a:spcAft>
        <a:spcPct val="0"/>
      </a:spcAft>
      <a:defRPr sz="1200" kern="1200">
        <a:solidFill>
          <a:schemeClr val="tx1"/>
        </a:solidFill>
        <a:latin typeface="Comic Sans MS" pitchFamily="66"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gaia.ecs.csus.edu/~zhangd/oscal/pscheduling.html"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Rot="1" noChangeAspect="1" noChangeArrowheads="1" noTextEdit="1"/>
          </p:cNvSpPr>
          <p:nvPr>
            <p:ph type="sldImg"/>
          </p:nvPr>
        </p:nvSpPr>
        <p:spPr>
          <a:xfrm>
            <a:off x="2362200" y="547688"/>
            <a:ext cx="4876800" cy="2744787"/>
          </a:xfrm>
          <a:ln/>
        </p:spPr>
      </p:sp>
      <p:sp>
        <p:nvSpPr>
          <p:cNvPr id="66563" name="Rectangle 3"/>
          <p:cNvSpPr>
            <a:spLocks noGrp="1" noChangeArrowheads="1"/>
          </p:cNvSpPr>
          <p:nvPr>
            <p:ph type="body" idx="1"/>
          </p:nvPr>
        </p:nvSpPr>
        <p:spPr>
          <a:extLst>
            <a:ext uri="{FAA26D3D-D897-4be2-8F04-BA451C77F1D7}">
              <ma14:placeholderFlag xmlns="" xmlns:ma14="http://schemas.microsoft.com/office/mac/drawingml/2011/main" val="1"/>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dirty="0">
              <a:latin typeface="Comic Sans MS" charset="0"/>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a:noFill/>
        </p:spPr>
        <p:txBody>
          <a:bodyPr/>
          <a:lstStyle/>
          <a:p>
            <a:pPr lvl="1">
              <a:lnSpc>
                <a:spcPct val="100000"/>
              </a:lnSpc>
              <a:spcBef>
                <a:spcPct val="20000"/>
              </a:spcBef>
            </a:pPr>
            <a:endParaRPr lang="en-US" altLang="ko-KR" dirty="0">
              <a:ea typeface="굴림" panose="020B0600000101010101" pitchFamily="34" charset="-127"/>
              <a:sym typeface="Symbol" panose="05050102010706020507" pitchFamily="18" charset="2"/>
            </a:endParaRPr>
          </a:p>
          <a:p>
            <a:pPr lvl="1">
              <a:lnSpc>
                <a:spcPct val="100000"/>
              </a:lnSpc>
              <a:spcBef>
                <a:spcPct val="20000"/>
              </a:spcBef>
            </a:pPr>
            <a:r>
              <a:rPr lang="en-US" altLang="ko-KR" dirty="0">
                <a:ea typeface="굴림" panose="020B0600000101010101" pitchFamily="34" charset="-127"/>
                <a:sym typeface="Symbol" panose="05050102010706020507" pitchFamily="18" charset="2"/>
              </a:rPr>
              <a:t>otherwise overhead is too high</a:t>
            </a:r>
          </a:p>
          <a:p>
            <a:pPr>
              <a:lnSpc>
                <a:spcPct val="80000"/>
              </a:lnSpc>
              <a:spcBef>
                <a:spcPct val="20000"/>
              </a:spcBef>
            </a:pPr>
            <a:endParaRPr lang="en-US" altLang="ko-KR" dirty="0">
              <a:ea typeface="굴림" panose="020B0600000101010101" pitchFamily="34" charset="-127"/>
            </a:endParaRPr>
          </a:p>
          <a:p>
            <a:pPr>
              <a:lnSpc>
                <a:spcPct val="80000"/>
              </a:lnSpc>
              <a:spcBef>
                <a:spcPct val="20000"/>
              </a:spcBef>
            </a:pPr>
            <a:r>
              <a:rPr lang="en-US" altLang="ko-KR" dirty="0">
                <a:ea typeface="굴림" panose="020B0600000101010101" pitchFamily="34" charset="-127"/>
              </a:rPr>
              <a:t>How do you choose time quantum (slice)?</a:t>
            </a:r>
          </a:p>
          <a:p>
            <a:pPr lvl="1">
              <a:lnSpc>
                <a:spcPct val="80000"/>
              </a:lnSpc>
              <a:spcBef>
                <a:spcPct val="20000"/>
              </a:spcBef>
            </a:pPr>
            <a:r>
              <a:rPr lang="en-US" altLang="ko-KR" dirty="0">
                <a:ea typeface="굴림" panose="020B0600000101010101" pitchFamily="34" charset="-127"/>
              </a:rPr>
              <a:t>T</a:t>
            </a:r>
            <a:r>
              <a:rPr lang="en-US" altLang="ko-KR" sz="2400" dirty="0">
                <a:ea typeface="굴림" panose="020B0600000101010101" pitchFamily="34" charset="-127"/>
              </a:rPr>
              <a:t>oo big </a:t>
            </a:r>
          </a:p>
          <a:p>
            <a:pPr lvl="2">
              <a:lnSpc>
                <a:spcPct val="80000"/>
              </a:lnSpc>
              <a:spcBef>
                <a:spcPct val="20000"/>
              </a:spcBef>
            </a:pPr>
            <a:r>
              <a:rPr lang="en-US" altLang="ko-KR" sz="2400" dirty="0">
                <a:ea typeface="굴림" panose="020B0600000101010101" pitchFamily="34" charset="-127"/>
              </a:rPr>
              <a:t>Response time suffers</a:t>
            </a:r>
          </a:p>
          <a:p>
            <a:pPr lvl="1">
              <a:lnSpc>
                <a:spcPct val="80000"/>
              </a:lnSpc>
              <a:spcBef>
                <a:spcPct val="20000"/>
              </a:spcBef>
            </a:pPr>
            <a:r>
              <a:rPr lang="en-US" altLang="ko-KR" sz="2400" dirty="0">
                <a:ea typeface="굴림" panose="020B0600000101010101" pitchFamily="34" charset="-127"/>
              </a:rPr>
              <a:t>What if infinite (</a:t>
            </a:r>
            <a:r>
              <a:rPr lang="en-US" altLang="ko-KR" sz="2400" i="1" dirty="0">
                <a:ea typeface="굴림" panose="020B0600000101010101" pitchFamily="34" charset="-127"/>
                <a:sym typeface="Symbol" panose="05050102010706020507" pitchFamily="18" charset="2"/>
              </a:rPr>
              <a:t>)?</a:t>
            </a:r>
          </a:p>
          <a:p>
            <a:pPr lvl="2">
              <a:lnSpc>
                <a:spcPct val="80000"/>
              </a:lnSpc>
              <a:spcBef>
                <a:spcPct val="20000"/>
              </a:spcBef>
            </a:pPr>
            <a:r>
              <a:rPr lang="en-US" altLang="ko-KR" sz="2400" dirty="0">
                <a:ea typeface="굴림" panose="020B0600000101010101" pitchFamily="34" charset="-127"/>
                <a:sym typeface="Symbol" panose="05050102010706020507" pitchFamily="18" charset="2"/>
              </a:rPr>
              <a:t>Get back FIFO</a:t>
            </a:r>
          </a:p>
          <a:p>
            <a:pPr lvl="1">
              <a:lnSpc>
                <a:spcPct val="80000"/>
              </a:lnSpc>
              <a:spcBef>
                <a:spcPct val="20000"/>
              </a:spcBef>
            </a:pPr>
            <a:r>
              <a:rPr lang="en-US" altLang="ko-KR" sz="2400" dirty="0">
                <a:ea typeface="굴림" panose="020B0600000101010101" pitchFamily="34" charset="-127"/>
                <a:sym typeface="Symbol" panose="05050102010706020507" pitchFamily="18" charset="2"/>
              </a:rPr>
              <a:t>What if time slice too small?</a:t>
            </a:r>
          </a:p>
          <a:p>
            <a:pPr marL="914400" marR="0" lvl="2" indent="0" algn="l" defTabSz="914400" rtl="0" eaLnBrk="0" fontAlgn="base" latinLnBrk="0" hangingPunct="0">
              <a:lnSpc>
                <a:spcPct val="80000"/>
              </a:lnSpc>
              <a:spcBef>
                <a:spcPct val="20000"/>
              </a:spcBef>
              <a:spcAft>
                <a:spcPct val="0"/>
              </a:spcAft>
              <a:buClrTx/>
              <a:buSzTx/>
              <a:buFontTx/>
              <a:buNone/>
              <a:tabLst/>
              <a:defRPr/>
            </a:pPr>
            <a:r>
              <a:rPr lang="en-US" altLang="ko-KR" sz="2400" dirty="0">
                <a:ea typeface="굴림" panose="020B0600000101010101" pitchFamily="34" charset="-127"/>
                <a:sym typeface="Symbol" panose="05050102010706020507" pitchFamily="18" charset="2"/>
              </a:rPr>
              <a:t>Throughput suffers! </a:t>
            </a:r>
            <a:r>
              <a:rPr lang="en-US" altLang="ko-KR" sz="4800" dirty="0">
                <a:ea typeface="굴림" panose="020B0600000101010101" pitchFamily="34" charset="-127"/>
                <a:sym typeface="Symbol" panose="05050102010706020507" pitchFamily="18" charset="2"/>
              </a:rPr>
              <a:t>Need to balance short-job performance and long-job throughput:</a:t>
            </a:r>
          </a:p>
          <a:p>
            <a:pPr lvl="2">
              <a:lnSpc>
                <a:spcPct val="80000"/>
              </a:lnSpc>
              <a:spcBef>
                <a:spcPct val="20000"/>
              </a:spcBef>
            </a:pPr>
            <a:endParaRPr lang="en-US" altLang="ko-KR" sz="2400" dirty="0">
              <a:ea typeface="굴림" panose="020B0600000101010101" pitchFamily="34" charset="-127"/>
              <a:sym typeface="Symbol" panose="05050102010706020507" pitchFamily="18" charset="2"/>
            </a:endParaRPr>
          </a:p>
          <a:p>
            <a:pPr lvl="1">
              <a:lnSpc>
                <a:spcPct val="100000"/>
              </a:lnSpc>
              <a:spcBef>
                <a:spcPct val="20000"/>
              </a:spcBef>
            </a:pPr>
            <a:endParaRPr lang="en-US" altLang="ko-KR" dirty="0">
              <a:ea typeface="굴림" panose="020B0600000101010101" pitchFamily="34" charset="-127"/>
              <a:sym typeface="Symbol" panose="05050102010706020507" pitchFamily="18" charset="2"/>
            </a:endParaRPr>
          </a:p>
          <a:p>
            <a:endParaRPr lang="en-US" altLang="en-US" dirty="0"/>
          </a:p>
        </p:txBody>
      </p:sp>
    </p:spTree>
    <p:extLst>
      <p:ext uri="{BB962C8B-B14F-4D97-AF65-F5344CB8AC3E}">
        <p14:creationId xmlns:p14="http://schemas.microsoft.com/office/powerpoint/2010/main" val="21941436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ko-KR" dirty="0">
                <a:ea typeface="굴림" panose="020B0600000101010101" pitchFamily="34" charset="-127"/>
              </a:rPr>
              <a:t>Suppose jobs arrive in the order of </a:t>
            </a:r>
            <a:r>
              <a:rPr lang="en-US" altLang="ko-KR" i="1" dirty="0">
                <a:ea typeface="굴림" panose="020B0600000101010101" pitchFamily="34" charset="-127"/>
              </a:rPr>
              <a:t>P</a:t>
            </a:r>
            <a:r>
              <a:rPr lang="en-US" altLang="ko-KR" i="1" baseline="-25000" dirty="0">
                <a:ea typeface="굴림" panose="020B0600000101010101" pitchFamily="34" charset="-127"/>
              </a:rPr>
              <a:t>1</a:t>
            </a:r>
            <a:r>
              <a:rPr lang="en-US" altLang="ko-KR" dirty="0">
                <a:ea typeface="굴림" panose="020B0600000101010101" pitchFamily="34" charset="-127"/>
              </a:rPr>
              <a:t>, </a:t>
            </a:r>
            <a:r>
              <a:rPr lang="en-US" altLang="ko-KR" i="1" dirty="0">
                <a:ea typeface="굴림" panose="020B0600000101010101" pitchFamily="34" charset="-127"/>
              </a:rPr>
              <a:t>P</a:t>
            </a:r>
            <a:r>
              <a:rPr lang="en-US" altLang="ko-KR" i="1" baseline="-25000" dirty="0">
                <a:ea typeface="굴림" panose="020B0600000101010101" pitchFamily="34" charset="-127"/>
              </a:rPr>
              <a:t>2</a:t>
            </a:r>
            <a:r>
              <a:rPr lang="en-US" altLang="ko-KR" dirty="0">
                <a:ea typeface="굴림" panose="020B0600000101010101" pitchFamily="34" charset="-127"/>
              </a:rPr>
              <a:t>, </a:t>
            </a:r>
            <a:r>
              <a:rPr lang="en-US" altLang="ko-KR" i="1" dirty="0">
                <a:ea typeface="굴림" panose="020B0600000101010101" pitchFamily="34" charset="-127"/>
              </a:rPr>
              <a:t>P</a:t>
            </a:r>
            <a:r>
              <a:rPr lang="en-US" altLang="ko-KR" i="1" baseline="-25000" dirty="0">
                <a:ea typeface="굴림" panose="020B0600000101010101" pitchFamily="34" charset="-127"/>
              </a:rPr>
              <a:t>3</a:t>
            </a:r>
            <a:r>
              <a:rPr lang="en-US" altLang="ko-KR" i="1" dirty="0">
                <a:ea typeface="굴림" panose="020B0600000101010101" pitchFamily="34" charset="-127"/>
              </a:rPr>
              <a:t> </a:t>
            </a:r>
            <a:r>
              <a:rPr lang="en-US" altLang="ko-KR" dirty="0">
                <a:ea typeface="굴림" panose="020B0600000101010101" pitchFamily="34" charset="-127"/>
              </a:rPr>
              <a:t>at</a:t>
            </a:r>
            <a:r>
              <a:rPr lang="en-US" altLang="ko-KR" i="1" dirty="0">
                <a:ea typeface="굴림" panose="020B0600000101010101" pitchFamily="34" charset="-127"/>
              </a:rPr>
              <a:t> </a:t>
            </a:r>
            <a:r>
              <a:rPr lang="en-US" altLang="ko-KR" dirty="0">
                <a:ea typeface="굴림" panose="020B0600000101010101" pitchFamily="34" charset="-127"/>
              </a:rPr>
              <a:t>time</a:t>
            </a:r>
            <a:r>
              <a:rPr lang="en-US" altLang="ko-KR" i="1" dirty="0">
                <a:ea typeface="굴림" panose="020B0600000101010101" pitchFamily="34" charset="-127"/>
              </a:rPr>
              <a:t> </a:t>
            </a:r>
            <a:r>
              <a:rPr lang="en-US" altLang="ko-KR" dirty="0">
                <a:ea typeface="굴림" panose="020B0600000101010101" pitchFamily="34" charset="-127"/>
              </a:rPr>
              <a:t>0</a:t>
            </a:r>
            <a:endParaRPr lang="en-US" dirty="0"/>
          </a:p>
        </p:txBody>
      </p:sp>
    </p:spTree>
    <p:extLst>
      <p:ext uri="{BB962C8B-B14F-4D97-AF65-F5344CB8AC3E}">
        <p14:creationId xmlns:p14="http://schemas.microsoft.com/office/powerpoint/2010/main" val="42853969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Rot="1" noChangeAspect="1" noChangeArrowheads="1" noTextEdit="1"/>
          </p:cNvSpPr>
          <p:nvPr>
            <p:ph type="sldImg"/>
          </p:nvPr>
        </p:nvSpPr>
        <p:spPr>
          <a:ln/>
        </p:spPr>
      </p:sp>
      <p:sp>
        <p:nvSpPr>
          <p:cNvPr id="58371" name="Rectangle 3"/>
          <p:cNvSpPr>
            <a:spLocks noGrp="1" noChangeArrowheads="1"/>
          </p:cNvSpPr>
          <p:nvPr>
            <p:ph type="body" idx="1"/>
          </p:nvPr>
        </p:nvSpPr>
        <p:spPr>
          <a:noFill/>
        </p:spPr>
        <p:txBody>
          <a:bodyPr/>
          <a:lstStyle/>
          <a:p>
            <a:pPr>
              <a:lnSpc>
                <a:spcPct val="80000"/>
              </a:lnSpc>
              <a:spcBef>
                <a:spcPct val="20000"/>
              </a:spcBef>
              <a:tabLst>
                <a:tab pos="3319463" algn="l"/>
              </a:tabLst>
            </a:pPr>
            <a:r>
              <a:rPr lang="en-US" altLang="ko-KR" dirty="0">
                <a:ea typeface="굴림" panose="020B0600000101010101" pitchFamily="34" charset="-127"/>
              </a:rPr>
              <a:t>Also: Cache state must be shared between all jobs with RR but can be devoted to each job with FIFO</a:t>
            </a:r>
          </a:p>
          <a:p>
            <a:pPr lvl="1">
              <a:lnSpc>
                <a:spcPct val="80000"/>
              </a:lnSpc>
              <a:spcBef>
                <a:spcPct val="20000"/>
              </a:spcBef>
              <a:tabLst>
                <a:tab pos="3319463" algn="l"/>
              </a:tabLst>
            </a:pPr>
            <a:r>
              <a:rPr lang="en-US" altLang="ko-KR" sz="2400" dirty="0">
                <a:ea typeface="굴림" panose="020B0600000101010101" pitchFamily="34" charset="-127"/>
              </a:rPr>
              <a:t>Total time for RR longer even for zero-cost switch!</a:t>
            </a:r>
          </a:p>
          <a:p>
            <a:endParaRPr lang="en-US" altLang="en-US" dirty="0"/>
          </a:p>
        </p:txBody>
      </p:sp>
    </p:spTree>
    <p:extLst>
      <p:ext uri="{BB962C8B-B14F-4D97-AF65-F5344CB8AC3E}">
        <p14:creationId xmlns:p14="http://schemas.microsoft.com/office/powerpoint/2010/main" val="30434309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Rot="1" noChangeAspect="1" noChangeArrowheads="1" noTextEdit="1"/>
          </p:cNvSpPr>
          <p:nvPr>
            <p:ph type="sldImg"/>
          </p:nvPr>
        </p:nvSpPr>
        <p:spPr>
          <a:ln/>
        </p:spPr>
      </p:sp>
      <p:sp>
        <p:nvSpPr>
          <p:cNvPr id="60419" name="Rectangle 3"/>
          <p:cNvSpPr>
            <a:spLocks noGrp="1" noChangeArrowheads="1"/>
          </p:cNvSpPr>
          <p:nvPr>
            <p:ph type="body" idx="1"/>
          </p:nvPr>
        </p:nvSpPr>
        <p:spPr>
          <a:noFill/>
        </p:spPr>
        <p:txBody>
          <a:bodyPr/>
          <a:lstStyle/>
          <a:p>
            <a:r>
              <a:rPr lang="en-US" altLang="en-US" dirty="0"/>
              <a:t>Rich get richer, and poor get poorer = short jobs get through the system faster, long jobs take even longer</a:t>
            </a:r>
          </a:p>
          <a:p>
            <a:r>
              <a:rPr lang="en-US" altLang="ko-KR" dirty="0"/>
              <a:t>These can be applied to whole program or current CPU burst</a:t>
            </a:r>
          </a:p>
          <a:p>
            <a:pPr marL="0" marR="0" lvl="0" indent="0" algn="l" defTabSz="914400" rtl="0" eaLnBrk="0" fontAlgn="base" latinLnBrk="0" hangingPunct="0">
              <a:lnSpc>
                <a:spcPct val="90000"/>
              </a:lnSpc>
              <a:spcBef>
                <a:spcPct val="40000"/>
              </a:spcBef>
              <a:spcAft>
                <a:spcPct val="0"/>
              </a:spcAft>
              <a:buClrTx/>
              <a:buSzTx/>
              <a:buFontTx/>
              <a:buNone/>
              <a:tabLst/>
              <a:defRPr/>
            </a:pPr>
            <a:r>
              <a:rPr lang="en-US" altLang="ko-KR" dirty="0"/>
              <a:t>Sometimes called “Shortest Remaining Time to Completion” (SRTC)</a:t>
            </a:r>
          </a:p>
          <a:p>
            <a:pPr marL="0" marR="0" lvl="0" indent="0" algn="l" defTabSz="914400" rtl="0" eaLnBrk="0" fontAlgn="base" latinLnBrk="0" hangingPunct="0">
              <a:lnSpc>
                <a:spcPct val="90000"/>
              </a:lnSpc>
              <a:spcBef>
                <a:spcPct val="40000"/>
              </a:spcBef>
              <a:spcAft>
                <a:spcPct val="0"/>
              </a:spcAft>
              <a:buClrTx/>
              <a:buSzTx/>
              <a:buFontTx/>
              <a:buNone/>
              <a:tabLst/>
              <a:defRPr/>
            </a:pPr>
            <a:r>
              <a:rPr lang="en-US" altLang="ko-KR" dirty="0"/>
              <a:t>Sometimes called “Shortest Time to Completion First” (STCF)</a:t>
            </a:r>
          </a:p>
          <a:p>
            <a:pPr marL="0" marR="0" lvl="0" indent="0" algn="l" defTabSz="914400" rtl="0" eaLnBrk="0" fontAlgn="base" latinLnBrk="0" hangingPunct="0">
              <a:lnSpc>
                <a:spcPct val="90000"/>
              </a:lnSpc>
              <a:spcBef>
                <a:spcPct val="40000"/>
              </a:spcBef>
              <a:spcAft>
                <a:spcPct val="0"/>
              </a:spcAft>
              <a:buClrTx/>
              <a:buSzTx/>
              <a:buFontTx/>
              <a:buNone/>
              <a:tabLst/>
              <a:defRPr/>
            </a:pPr>
            <a:r>
              <a:rPr lang="en-US" sz="1200" kern="0" dirty="0">
                <a:latin typeface="+mn-lt"/>
              </a:rPr>
              <a:t>if a new job arrives with remaining time less than remaining time of currently-executing job, preempt the current job.</a:t>
            </a:r>
          </a:p>
          <a:p>
            <a:pPr lvl="1"/>
            <a:endParaRPr lang="en-US" altLang="ko-KR" dirty="0"/>
          </a:p>
          <a:p>
            <a:pPr lvl="1"/>
            <a:r>
              <a:rPr lang="en-US" altLang="ko-KR" dirty="0"/>
              <a:t>if job arrives and has a shorter time to completion than the remaining time of </a:t>
            </a:r>
            <a:r>
              <a:rPr lang="en-GB" altLang="ko-KR" dirty="0"/>
              <a:t>currently-executing job, </a:t>
            </a:r>
            <a:r>
              <a:rPr lang="en-GB" altLang="ko-KR" dirty="0" err="1"/>
              <a:t>preempt</a:t>
            </a:r>
            <a:r>
              <a:rPr lang="en-GB" altLang="ko-KR" dirty="0"/>
              <a:t> the current job</a:t>
            </a:r>
            <a:endParaRPr lang="en-US" altLang="ko-KR" dirty="0"/>
          </a:p>
          <a:p>
            <a:pPr marL="0" marR="0" lvl="0" indent="0" algn="l" defTabSz="914400" rtl="0" eaLnBrk="0" fontAlgn="base" latinLnBrk="0" hangingPunct="0">
              <a:lnSpc>
                <a:spcPct val="90000"/>
              </a:lnSpc>
              <a:spcBef>
                <a:spcPct val="40000"/>
              </a:spcBef>
              <a:spcAft>
                <a:spcPct val="0"/>
              </a:spcAft>
              <a:buClrTx/>
              <a:buSzTx/>
              <a:buFontTx/>
              <a:buNone/>
              <a:tabLst/>
              <a:defRPr/>
            </a:pPr>
            <a:endParaRPr lang="en-US" sz="1200" kern="0" dirty="0">
              <a:latin typeface="+mn-lt"/>
            </a:endParaRPr>
          </a:p>
          <a:p>
            <a:pPr marL="0" marR="0" lvl="0" indent="0" algn="l" defTabSz="914400" rtl="0" eaLnBrk="0" fontAlgn="base" latinLnBrk="0" hangingPunct="0">
              <a:lnSpc>
                <a:spcPct val="90000"/>
              </a:lnSpc>
              <a:spcBef>
                <a:spcPct val="40000"/>
              </a:spcBef>
              <a:spcAft>
                <a:spcPct val="0"/>
              </a:spcAft>
              <a:buClrTx/>
              <a:buSzTx/>
              <a:buFontTx/>
              <a:buNone/>
              <a:tabLst/>
              <a:defRPr/>
            </a:pPr>
            <a:endParaRPr lang="en-US" altLang="ko-KR" dirty="0"/>
          </a:p>
          <a:p>
            <a:pPr marL="0" marR="0" lvl="0" indent="0" algn="l" defTabSz="914400" rtl="0" eaLnBrk="0" fontAlgn="base" latinLnBrk="0" hangingPunct="0">
              <a:lnSpc>
                <a:spcPct val="90000"/>
              </a:lnSpc>
              <a:spcBef>
                <a:spcPct val="40000"/>
              </a:spcBef>
              <a:spcAft>
                <a:spcPct val="0"/>
              </a:spcAft>
              <a:buClrTx/>
              <a:buSzTx/>
              <a:buFontTx/>
              <a:buNone/>
              <a:tabLst/>
              <a:defRPr/>
            </a:pPr>
            <a:endParaRPr lang="en-US" altLang="ko-KR" dirty="0"/>
          </a:p>
          <a:p>
            <a:endParaRPr lang="en-US" altLang="en-US" dirty="0"/>
          </a:p>
        </p:txBody>
      </p:sp>
    </p:spTree>
    <p:extLst>
      <p:ext uri="{BB962C8B-B14F-4D97-AF65-F5344CB8AC3E}">
        <p14:creationId xmlns:p14="http://schemas.microsoft.com/office/powerpoint/2010/main" val="25944397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Rot="1" noChangeAspect="1" noChangeArrowheads="1" noTextEdit="1"/>
          </p:cNvSpPr>
          <p:nvPr>
            <p:ph type="sldImg"/>
          </p:nvPr>
        </p:nvSpPr>
        <p:spPr>
          <a:ln/>
        </p:spPr>
      </p:sp>
      <p:sp>
        <p:nvSpPr>
          <p:cNvPr id="61443" name="Rectangle 3"/>
          <p:cNvSpPr>
            <a:spLocks noGrp="1" noChangeArrowheads="1"/>
          </p:cNvSpPr>
          <p:nvPr>
            <p:ph type="body" idx="1"/>
          </p:nvPr>
        </p:nvSpPr>
        <p:spPr>
          <a:noFill/>
        </p:spPr>
        <p:txBody>
          <a:bodyPr/>
          <a:lstStyle/>
          <a:p>
            <a:endParaRPr lang="en-US" altLang="ko-KR" sz="4400" dirty="0"/>
          </a:p>
          <a:p>
            <a:r>
              <a:rPr lang="en-US" altLang="ko-KR" sz="4400" dirty="0"/>
              <a:t>SJF/SRTF are provably optimal (SJF among non-preemptive algorithms, SRTF among preemptive algorithms) for minimizing average response time</a:t>
            </a:r>
          </a:p>
          <a:p>
            <a:endParaRPr lang="en-GB" sz="2000" dirty="0"/>
          </a:p>
          <a:p>
            <a:r>
              <a:rPr lang="en-GB" sz="2000" dirty="0"/>
              <a:t>SJF is the optimal scheduling algorithm for minimizing the average turnaround time under the following assumptions:</a:t>
            </a:r>
          </a:p>
          <a:p>
            <a:endParaRPr lang="en-GB" sz="2000" dirty="0"/>
          </a:p>
          <a:p>
            <a:r>
              <a:rPr lang="en-GB" sz="2000" dirty="0"/>
              <a:t>All Jobs Arrive at the Same Time. </a:t>
            </a:r>
          </a:p>
          <a:p>
            <a:pPr lvl="1"/>
            <a:r>
              <a:rPr lang="en-GB" sz="1800" dirty="0"/>
              <a:t>This ensures that the scheduler can make a complete decision about the order of execution based on job lengths without interruptions from newly arriving tasks.</a:t>
            </a:r>
          </a:p>
          <a:p>
            <a:r>
              <a:rPr lang="en-GB" sz="2000" dirty="0"/>
              <a:t>Job Execution Times Are Known in Advance</a:t>
            </a:r>
          </a:p>
          <a:p>
            <a:pPr lvl="1"/>
            <a:r>
              <a:rPr lang="en-GB" sz="1800" dirty="0"/>
              <a:t>The algorithm requires precise knowledge of each job’s run-time (execution time) to determine which job is the shortest. This assumption is often unrealistic in practice, as predicting exact execution times is challenging.</a:t>
            </a:r>
          </a:p>
          <a:p>
            <a:r>
              <a:rPr lang="en-GB" sz="2000" dirty="0"/>
              <a:t>Non-</a:t>
            </a:r>
            <a:r>
              <a:rPr lang="en-GB" sz="2000" dirty="0" err="1"/>
              <a:t>Preemptive</a:t>
            </a:r>
            <a:r>
              <a:rPr lang="en-GB" sz="2000" dirty="0"/>
              <a:t> Scheduling</a:t>
            </a:r>
          </a:p>
          <a:p>
            <a:pPr lvl="1"/>
            <a:r>
              <a:rPr lang="en-GB" sz="1800" dirty="0"/>
              <a:t>Once a job starts, it runs to completion without being interrupted by other jobs. This avoids complications like context switching but can lead to issues like starvation for longer jobs if shorter ones keep arriving.</a:t>
            </a:r>
            <a:endParaRPr lang="en-SE" sz="1800" dirty="0"/>
          </a:p>
        </p:txBody>
      </p:sp>
    </p:spTree>
    <p:extLst>
      <p:ext uri="{BB962C8B-B14F-4D97-AF65-F5344CB8AC3E}">
        <p14:creationId xmlns:p14="http://schemas.microsoft.com/office/powerpoint/2010/main" val="28441451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37283059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Rot="1" noChangeAspect="1" noChangeArrowheads="1" noTextEdit="1"/>
          </p:cNvSpPr>
          <p:nvPr>
            <p:ph type="sldImg"/>
          </p:nvPr>
        </p:nvSpPr>
        <p:spPr>
          <a:ln/>
        </p:spPr>
      </p:sp>
      <p:sp>
        <p:nvSpPr>
          <p:cNvPr id="63491"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4815814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p:spPr>
        <p:txBody>
          <a:bodyPr/>
          <a:lstStyle/>
          <a:p>
            <a:pPr lvl="1"/>
            <a:r>
              <a:rPr lang="en-US" altLang="ko-KR" dirty="0"/>
              <a:t>How can we do this? </a:t>
            </a:r>
          </a:p>
          <a:p>
            <a:pPr lvl="1"/>
            <a:r>
              <a:rPr lang="en-US" altLang="ko-KR" dirty="0"/>
              <a:t>Some systems ask the user</a:t>
            </a:r>
          </a:p>
          <a:p>
            <a:pPr lvl="2"/>
            <a:r>
              <a:rPr lang="en-US" altLang="ko-KR" dirty="0"/>
              <a:t>When you submit a job, have to say how long it will take</a:t>
            </a:r>
          </a:p>
          <a:p>
            <a:pPr lvl="2"/>
            <a:r>
              <a:rPr lang="en-US" altLang="ko-KR" dirty="0"/>
              <a:t>To stop cheating, system kills job if takes too long</a:t>
            </a:r>
          </a:p>
          <a:p>
            <a:pPr lvl="1"/>
            <a:r>
              <a:rPr lang="en-US" altLang="ko-KR" dirty="0"/>
              <a:t>But: hard to predict job’s runtime even for non-malicious users</a:t>
            </a:r>
          </a:p>
          <a:p>
            <a:r>
              <a:rPr lang="en-US" altLang="ko-KR" dirty="0"/>
              <a:t>Bottom line, can’t really know how long job will take</a:t>
            </a:r>
          </a:p>
          <a:p>
            <a:pPr lvl="1"/>
            <a:r>
              <a:rPr lang="en-US" altLang="ko-KR" dirty="0"/>
              <a:t>However, can use SRTF as a yardstick </a:t>
            </a:r>
            <a:br>
              <a:rPr lang="en-US" altLang="ko-KR" dirty="0"/>
            </a:br>
            <a:r>
              <a:rPr lang="en-US" altLang="ko-KR" dirty="0"/>
              <a:t>for measuring other policies</a:t>
            </a:r>
          </a:p>
          <a:p>
            <a:pPr lvl="1"/>
            <a:r>
              <a:rPr lang="en-US" altLang="ko-KR" dirty="0"/>
              <a:t>Optimal, so can’t do any better</a:t>
            </a:r>
          </a:p>
          <a:p>
            <a:endParaRPr lang="en-US" altLang="en-US" dirty="0"/>
          </a:p>
        </p:txBody>
      </p:sp>
    </p:spTree>
    <p:extLst>
      <p:ext uri="{BB962C8B-B14F-4D97-AF65-F5344CB8AC3E}">
        <p14:creationId xmlns:p14="http://schemas.microsoft.com/office/powerpoint/2010/main" val="3248957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Rot="1" noChangeAspect="1" noChangeArrowheads="1" noTextEdit="1"/>
          </p:cNvSpPr>
          <p:nvPr>
            <p:ph type="sldImg"/>
          </p:nvPr>
        </p:nvSpPr>
        <p:spPr>
          <a:ln/>
        </p:spPr>
      </p:sp>
      <p:sp>
        <p:nvSpPr>
          <p:cNvPr id="58371" name="Rectangle 3"/>
          <p:cNvSpPr>
            <a:spLocks noGrp="1" noChangeArrowheads="1"/>
          </p:cNvSpPr>
          <p:nvPr>
            <p:ph type="body" idx="1"/>
          </p:nvPr>
        </p:nvSpPr>
        <p:spPr>
          <a:noFill/>
        </p:spPr>
        <p:txBody>
          <a:bodyPr/>
          <a:lstStyle/>
          <a:p>
            <a:r>
              <a:rPr lang="en-US" altLang="ko-KR" dirty="0">
                <a:sym typeface="Symbol" panose="05050102010706020507" pitchFamily="18" charset="2"/>
              </a:rPr>
              <a:t>CPU scheduling, in virtual memory, in file systems, </a:t>
            </a:r>
            <a:r>
              <a:rPr lang="en-US" altLang="ko-KR" dirty="0" err="1">
                <a:sym typeface="Symbol" panose="05050102010706020507" pitchFamily="18" charset="2"/>
              </a:rPr>
              <a:t>etc</a:t>
            </a:r>
            <a:endParaRPr lang="en-US" altLang="ko-KR" dirty="0">
              <a:sym typeface="Symbol" panose="05050102010706020507" pitchFamily="18" charset="2"/>
            </a:endParaRPr>
          </a:p>
          <a:p>
            <a:endParaRPr lang="en-US" altLang="ko-KR" dirty="0">
              <a:ea typeface="굴림" panose="020B0600000101010101" pitchFamily="34" charset="-127"/>
              <a:sym typeface="Symbol" panose="05050102010706020507" pitchFamily="18" charset="2"/>
            </a:endParaRPr>
          </a:p>
          <a:p>
            <a:r>
              <a:rPr lang="en-US" altLang="ko-KR" dirty="0"/>
              <a:t>Let t</a:t>
            </a:r>
            <a:r>
              <a:rPr lang="en-US" altLang="ko-KR" baseline="-25000" dirty="0"/>
              <a:t>n-1</a:t>
            </a:r>
            <a:r>
              <a:rPr lang="en-US" altLang="ko-KR" dirty="0"/>
              <a:t>, t</a:t>
            </a:r>
            <a:r>
              <a:rPr lang="en-US" altLang="ko-KR" baseline="-25000" dirty="0"/>
              <a:t>n-2</a:t>
            </a:r>
            <a:r>
              <a:rPr lang="en-US" altLang="ko-KR" dirty="0"/>
              <a:t>, t</a:t>
            </a:r>
            <a:r>
              <a:rPr lang="en-US" altLang="ko-KR" baseline="-25000" dirty="0"/>
              <a:t>n-3</a:t>
            </a:r>
            <a:r>
              <a:rPr lang="en-US" altLang="ko-KR" dirty="0"/>
              <a:t>, etc. be previous CPU burst lengths. We need to estimate/predict next burst length </a:t>
            </a:r>
            <a:r>
              <a:rPr lang="en-US" altLang="ko-KR" dirty="0">
                <a:sym typeface="Symbol" panose="05050102010706020507" pitchFamily="18" charset="2"/>
              </a:rPr>
              <a:t></a:t>
            </a:r>
            <a:r>
              <a:rPr lang="en-US" altLang="ko-KR" baseline="-25000" dirty="0">
                <a:sym typeface="Symbol" panose="05050102010706020507" pitchFamily="18" charset="2"/>
              </a:rPr>
              <a:t>n</a:t>
            </a:r>
            <a:r>
              <a:rPr lang="en-US" altLang="ko-KR" dirty="0">
                <a:sym typeface="Symbol" panose="05050102010706020507" pitchFamily="18" charset="2"/>
              </a:rPr>
              <a:t> = f(</a:t>
            </a:r>
            <a:r>
              <a:rPr lang="en-US" altLang="ko-KR" dirty="0"/>
              <a:t>t</a:t>
            </a:r>
            <a:r>
              <a:rPr lang="en-US" altLang="ko-KR" baseline="-25000" dirty="0"/>
              <a:t>n-1</a:t>
            </a:r>
            <a:r>
              <a:rPr lang="en-US" altLang="ko-KR" dirty="0"/>
              <a:t>, t</a:t>
            </a:r>
            <a:r>
              <a:rPr lang="en-US" altLang="ko-KR" baseline="-25000" dirty="0"/>
              <a:t>n-2</a:t>
            </a:r>
            <a:r>
              <a:rPr lang="en-US" altLang="ko-KR" dirty="0"/>
              <a:t>, t</a:t>
            </a:r>
            <a:r>
              <a:rPr lang="en-US" altLang="ko-KR" baseline="-25000" dirty="0"/>
              <a:t>n-3</a:t>
            </a:r>
            <a:r>
              <a:rPr lang="en-US" altLang="ko-KR" dirty="0"/>
              <a:t>, …) based on previous burst lengths. </a:t>
            </a:r>
          </a:p>
          <a:p>
            <a:r>
              <a:rPr lang="en-US" altLang="ko-KR" dirty="0"/>
              <a:t>Function f may be one of many different time series estimators</a:t>
            </a:r>
            <a:br>
              <a:rPr lang="en-US" altLang="ko-KR" dirty="0"/>
            </a:br>
            <a:r>
              <a:rPr lang="en-US" altLang="ko-KR" dirty="0"/>
              <a:t>(Kalman filters, </a:t>
            </a:r>
            <a:r>
              <a:rPr lang="en-US" altLang="ko-KR" dirty="0" err="1"/>
              <a:t>etc</a:t>
            </a:r>
            <a:r>
              <a:rPr lang="en-US" altLang="ko-KR" dirty="0"/>
              <a:t>)</a:t>
            </a:r>
            <a:endParaRPr lang="en-US" altLang="ko-KR" baseline="-25000" dirty="0">
              <a:sym typeface="Symbol" panose="05050102010706020507" pitchFamily="18" charset="2"/>
            </a:endParaRPr>
          </a:p>
          <a:p>
            <a:endParaRPr lang="en-US" altLang="ko-KR" baseline="-25000" dirty="0">
              <a:sym typeface="Symbol" panose="05050102010706020507" pitchFamily="18" charset="2"/>
            </a:endParaRPr>
          </a:p>
          <a:p>
            <a:r>
              <a:rPr lang="en-US" altLang="ko-KR" dirty="0">
                <a:sym typeface="Symbol" panose="05050102010706020507" pitchFamily="18" charset="2"/>
              </a:rPr>
              <a:t>where</a:t>
            </a:r>
            <a:r>
              <a:rPr lang="en-US" altLang="ko-KR" baseline="-25000" dirty="0">
                <a:sym typeface="Symbol" panose="05050102010706020507" pitchFamily="18" charset="2"/>
              </a:rPr>
              <a:t> </a:t>
            </a:r>
            <a:r>
              <a:rPr lang="en-US" altLang="ko-KR" dirty="0"/>
              <a:t>t</a:t>
            </a:r>
            <a:r>
              <a:rPr lang="en-US" altLang="ko-KR" baseline="-25000" dirty="0"/>
              <a:t>n-1</a:t>
            </a:r>
            <a:r>
              <a:rPr lang="en-US" altLang="ko-KR" dirty="0"/>
              <a:t>, t</a:t>
            </a:r>
            <a:r>
              <a:rPr lang="en-US" altLang="ko-KR" baseline="-25000" dirty="0"/>
              <a:t>n-2</a:t>
            </a:r>
            <a:r>
              <a:rPr lang="en-US" altLang="ko-KR" dirty="0"/>
              <a:t>, t</a:t>
            </a:r>
            <a:r>
              <a:rPr lang="en-US" altLang="ko-KR" baseline="-25000" dirty="0"/>
              <a:t>n-3</a:t>
            </a:r>
            <a:r>
              <a:rPr lang="en-US" altLang="ko-KR" dirty="0"/>
              <a:t>, etc. are previous CPU burst lengths, and </a:t>
            </a:r>
            <a:r>
              <a:rPr lang="en-US" altLang="ko-KR" dirty="0">
                <a:sym typeface="Symbol" panose="05050102010706020507" pitchFamily="18" charset="2"/>
              </a:rPr>
              <a:t></a:t>
            </a:r>
            <a:r>
              <a:rPr lang="en-US" altLang="ko-KR" baseline="-25000" dirty="0">
                <a:sym typeface="Symbol" panose="05050102010706020507" pitchFamily="18" charset="2"/>
              </a:rPr>
              <a:t>n</a:t>
            </a:r>
            <a:r>
              <a:rPr lang="en-US" altLang="ko-KR" dirty="0">
                <a:sym typeface="Symbol" panose="05050102010706020507" pitchFamily="18" charset="2"/>
              </a:rPr>
              <a:t> is the predicted next </a:t>
            </a:r>
            <a:r>
              <a:rPr lang="en-US" altLang="ko-KR" dirty="0"/>
              <a:t>CPU burst length. </a:t>
            </a:r>
          </a:p>
          <a:p>
            <a:pPr lvl="1">
              <a:spcBef>
                <a:spcPts val="300"/>
              </a:spcBef>
              <a:spcAft>
                <a:spcPts val="300"/>
              </a:spcAft>
              <a:buFont typeface="Arial" panose="020B0604020202020204" pitchFamily="34" charset="0"/>
              <a:buChar char="•"/>
            </a:pPr>
            <a:r>
              <a:rPr lang="en-US" altLang="ko-KR" dirty="0" err="1">
                <a:sym typeface="Symbol" panose="05050102010706020507" pitchFamily="18" charset="2"/>
              </a:rPr>
              <a:t>t</a:t>
            </a:r>
            <a:r>
              <a:rPr lang="en-US" altLang="ko-KR" baseline="-25000" dirty="0" err="1">
                <a:sym typeface="Symbol" panose="05050102010706020507" pitchFamily="18" charset="2"/>
              </a:rPr>
              <a:t>i</a:t>
            </a:r>
            <a:r>
              <a:rPr lang="en-GB" dirty="0"/>
              <a:t> = actual burst time of process P</a:t>
            </a:r>
            <a:r>
              <a:rPr lang="en-GB" baseline="-25000" dirty="0"/>
              <a:t>i</a:t>
            </a:r>
            <a:r>
              <a:rPr lang="en-GB" dirty="0"/>
              <a:t>, </a:t>
            </a:r>
            <a:r>
              <a:rPr lang="en-GB" dirty="0" err="1"/>
              <a:t>i</a:t>
            </a:r>
            <a:r>
              <a:rPr lang="en-GB" dirty="0"/>
              <a:t> = n, n-1, n-2, …</a:t>
            </a:r>
          </a:p>
          <a:p>
            <a:pPr lvl="1">
              <a:spcBef>
                <a:spcPts val="300"/>
              </a:spcBef>
              <a:spcAft>
                <a:spcPts val="300"/>
              </a:spcAft>
              <a:buFont typeface="Arial" panose="020B0604020202020204" pitchFamily="34" charset="0"/>
              <a:buChar char="•"/>
            </a:pPr>
            <a:r>
              <a:rPr lang="en-US" altLang="ko-KR" dirty="0">
                <a:sym typeface="Symbol" panose="05050102010706020507" pitchFamily="18" charset="2"/>
              </a:rPr>
              <a:t></a:t>
            </a:r>
            <a:r>
              <a:rPr lang="en-US" altLang="ko-KR" baseline="-25000" dirty="0">
                <a:sym typeface="Symbol" panose="05050102010706020507" pitchFamily="18" charset="2"/>
              </a:rPr>
              <a:t>n </a:t>
            </a:r>
            <a:r>
              <a:rPr lang="en-GB" dirty="0"/>
              <a:t> = predicted burst time for process </a:t>
            </a:r>
            <a:r>
              <a:rPr lang="en-GB" dirty="0" err="1"/>
              <a:t>P</a:t>
            </a:r>
            <a:r>
              <a:rPr lang="en-GB" baseline="-25000" dirty="0" err="1"/>
              <a:t>n</a:t>
            </a:r>
            <a:endParaRPr lang="en-GB" baseline="-25000" dirty="0"/>
          </a:p>
          <a:p>
            <a:pPr lvl="1">
              <a:spcBef>
                <a:spcPts val="300"/>
              </a:spcBef>
              <a:spcAft>
                <a:spcPts val="300"/>
              </a:spcAft>
              <a:buFont typeface="Arial" panose="020B0604020202020204" pitchFamily="34" charset="0"/>
              <a:buChar char="•"/>
            </a:pPr>
            <a:r>
              <a:rPr lang="en-GB" dirty="0"/>
              <a:t>α is the smoothing factor (0 &lt;= α &lt;=1)</a:t>
            </a:r>
          </a:p>
          <a:p>
            <a:pPr lvl="1"/>
            <a:endParaRPr lang="en-US" altLang="ko-KR" dirty="0"/>
          </a:p>
          <a:p>
            <a:pPr lvl="1"/>
            <a:endParaRPr lang="en-US" altLang="ko-KR" dirty="0"/>
          </a:p>
          <a:p>
            <a:pPr lvl="1"/>
            <a:endParaRPr lang="en-US" altLang="ko-KR" dirty="0"/>
          </a:p>
          <a:p>
            <a:pPr lvl="1"/>
            <a:endParaRPr lang="en-US" altLang="ko-KR" dirty="0"/>
          </a:p>
          <a:p>
            <a:pPr lvl="1"/>
            <a:r>
              <a:rPr lang="en-US" altLang="ko-KR" dirty="0"/>
              <a:t>For instance, 	</a:t>
            </a:r>
            <a:r>
              <a:rPr lang="en-US" altLang="ko-KR" sz="1200" dirty="0">
                <a:solidFill>
                  <a:srgbClr val="FF0000"/>
                </a:solidFill>
              </a:rPr>
              <a:t>exponential averaging</a:t>
            </a:r>
            <a:br>
              <a:rPr lang="en-US" altLang="ko-KR" sz="1200" dirty="0">
                <a:solidFill>
                  <a:srgbClr val="FF0000"/>
                </a:solidFill>
              </a:rPr>
            </a:br>
            <a:r>
              <a:rPr lang="en-US" altLang="ko-KR" sz="1200" dirty="0">
                <a:solidFill>
                  <a:srgbClr val="FF0000"/>
                </a:solidFill>
              </a:rPr>
              <a:t>			</a:t>
            </a:r>
            <a:r>
              <a:rPr lang="en-US" altLang="ko-KR" sz="1200" dirty="0">
                <a:solidFill>
                  <a:srgbClr val="FF0000"/>
                </a:solidFill>
                <a:sym typeface="Symbol" panose="05050102010706020507" pitchFamily="18" charset="2"/>
              </a:rPr>
              <a:t></a:t>
            </a:r>
            <a:r>
              <a:rPr lang="en-US" altLang="ko-KR" sz="1200" baseline="-25000" dirty="0">
                <a:solidFill>
                  <a:srgbClr val="FF0000"/>
                </a:solidFill>
                <a:sym typeface="Symbol" panose="05050102010706020507" pitchFamily="18" charset="2"/>
              </a:rPr>
              <a:t>n</a:t>
            </a:r>
            <a:r>
              <a:rPr lang="en-US" altLang="ko-KR" sz="1200" dirty="0">
                <a:solidFill>
                  <a:srgbClr val="FF0000"/>
                </a:solidFill>
                <a:sym typeface="Symbol" panose="05050102010706020507" pitchFamily="18" charset="2"/>
              </a:rPr>
              <a:t> = t</a:t>
            </a:r>
            <a:r>
              <a:rPr lang="en-US" altLang="ko-KR" sz="1200" baseline="-25000" dirty="0">
                <a:solidFill>
                  <a:srgbClr val="FF0000"/>
                </a:solidFill>
                <a:sym typeface="Symbol" panose="05050102010706020507" pitchFamily="18" charset="2"/>
              </a:rPr>
              <a:t>n-1</a:t>
            </a:r>
            <a:r>
              <a:rPr lang="en-US" altLang="ko-KR" sz="1200" dirty="0">
                <a:solidFill>
                  <a:srgbClr val="FF0000"/>
                </a:solidFill>
                <a:sym typeface="Symbol" panose="05050102010706020507" pitchFamily="18" charset="2"/>
              </a:rPr>
              <a:t>+(1-)</a:t>
            </a:r>
            <a:r>
              <a:rPr lang="en-US" altLang="ko-KR" sz="1200" baseline="-25000" dirty="0">
                <a:solidFill>
                  <a:srgbClr val="FF0000"/>
                </a:solidFill>
                <a:sym typeface="Symbol" panose="05050102010706020507" pitchFamily="18" charset="2"/>
              </a:rPr>
              <a:t>n-1</a:t>
            </a:r>
            <a:br>
              <a:rPr lang="en-US" altLang="ko-KR" sz="1200" dirty="0">
                <a:solidFill>
                  <a:srgbClr val="FF0000"/>
                </a:solidFill>
                <a:sym typeface="Symbol" panose="05050102010706020507" pitchFamily="18" charset="2"/>
              </a:rPr>
            </a:br>
            <a:r>
              <a:rPr lang="en-US" altLang="ko-KR" sz="1200" dirty="0">
                <a:solidFill>
                  <a:srgbClr val="FF0000"/>
                </a:solidFill>
                <a:sym typeface="Symbol" panose="05050102010706020507" pitchFamily="18" charset="2"/>
              </a:rPr>
              <a:t>			with (0&lt;1)</a:t>
            </a:r>
          </a:p>
          <a:p>
            <a:pPr marL="457200" lvl="1" indent="0">
              <a:buNone/>
            </a:pPr>
            <a:r>
              <a:rPr lang="en-US" altLang="ko-KR" sz="1200" dirty="0">
                <a:solidFill>
                  <a:srgbClr val="FF0000"/>
                </a:solidFill>
                <a:sym typeface="Symbol" panose="05050102010706020507" pitchFamily="18" charset="2"/>
              </a:rPr>
              <a:t>			 large: fast update of </a:t>
            </a:r>
            <a:r>
              <a:rPr lang="en-US" altLang="ko-KR" sz="1200" baseline="-25000" dirty="0">
                <a:solidFill>
                  <a:srgbClr val="FF0000"/>
                </a:solidFill>
                <a:sym typeface="Symbol" panose="05050102010706020507" pitchFamily="18" charset="2"/>
              </a:rPr>
              <a:t>n</a:t>
            </a:r>
            <a:r>
              <a:rPr lang="en-US" altLang="ko-KR" sz="1200" dirty="0">
                <a:solidFill>
                  <a:srgbClr val="FF0000"/>
                </a:solidFill>
                <a:sym typeface="Symbol" panose="05050102010706020507" pitchFamily="18" charset="2"/>
              </a:rPr>
              <a:t> based on </a:t>
            </a:r>
          </a:p>
          <a:p>
            <a:pPr marL="457200" lvl="1" indent="0">
              <a:buNone/>
            </a:pPr>
            <a:r>
              <a:rPr lang="en-US" altLang="ko-KR" sz="1200" dirty="0">
                <a:solidFill>
                  <a:srgbClr val="FF0000"/>
                </a:solidFill>
                <a:sym typeface="Symbol" panose="05050102010706020507" pitchFamily="18" charset="2"/>
              </a:rPr>
              <a:t>			new input.</a:t>
            </a:r>
          </a:p>
          <a:p>
            <a:pPr marL="457200" lvl="1" indent="0">
              <a:buNone/>
            </a:pPr>
            <a:r>
              <a:rPr lang="en-US" altLang="ko-KR" sz="1200" dirty="0">
                <a:solidFill>
                  <a:srgbClr val="FF0000"/>
                </a:solidFill>
                <a:sym typeface="Symbol" panose="05050102010706020507" pitchFamily="18" charset="2"/>
              </a:rPr>
              <a:t>			 small: slow update of </a:t>
            </a:r>
            <a:r>
              <a:rPr lang="en-US" altLang="ko-KR" sz="1200" baseline="-25000" dirty="0">
                <a:solidFill>
                  <a:srgbClr val="FF0000"/>
                </a:solidFill>
                <a:sym typeface="Symbol" panose="05050102010706020507" pitchFamily="18" charset="2"/>
              </a:rPr>
              <a:t>n</a:t>
            </a:r>
            <a:r>
              <a:rPr lang="en-US" altLang="ko-KR" sz="1200" dirty="0">
                <a:solidFill>
                  <a:srgbClr val="FF0000"/>
                </a:solidFill>
                <a:sym typeface="Symbol" panose="05050102010706020507" pitchFamily="18" charset="2"/>
              </a:rPr>
              <a:t> based on</a:t>
            </a:r>
          </a:p>
          <a:p>
            <a:pPr marL="457200" lvl="1" indent="0">
              <a:buNone/>
            </a:pPr>
            <a:r>
              <a:rPr lang="en-US" altLang="ko-KR" sz="1200" dirty="0">
                <a:solidFill>
                  <a:srgbClr val="FF0000"/>
                </a:solidFill>
                <a:sym typeface="Symbol" panose="05050102010706020507" pitchFamily="18" charset="2"/>
              </a:rPr>
              <a:t>			new input.</a:t>
            </a:r>
            <a:endParaRPr lang="en-US" altLang="ko-KR" dirty="0">
              <a:sym typeface="Symbol" panose="05050102010706020507" pitchFamily="18" charset="2"/>
            </a:endParaRPr>
          </a:p>
          <a:p>
            <a:endParaRPr lang="ko-KR" altLang="en-US" dirty="0">
              <a:ea typeface="굴림" panose="020B0600000101010101" pitchFamily="34" charset="-127"/>
            </a:endParaRPr>
          </a:p>
        </p:txBody>
      </p:sp>
    </p:spTree>
    <p:extLst>
      <p:ext uri="{BB962C8B-B14F-4D97-AF65-F5344CB8AC3E}">
        <p14:creationId xmlns:p14="http://schemas.microsoft.com/office/powerpoint/2010/main" val="27955538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tLang="ko-KR" dirty="0">
              <a:sym typeface="Symbol" panose="05050102010706020507" pitchFamily="18" charset="2"/>
            </a:endParaRPr>
          </a:p>
          <a:p>
            <a:endParaRPr lang="en-US" altLang="ko-KR" dirty="0">
              <a:sym typeface="Symbol" panose="05050102010706020507" pitchFamily="18" charset="2"/>
            </a:endParaRPr>
          </a:p>
          <a:p>
            <a:endParaRPr lang="en-US" altLang="ko-KR" dirty="0">
              <a:sym typeface="Symbol" panose="05050102010706020507" pitchFamily="18" charset="2"/>
            </a:endParaRPr>
          </a:p>
          <a:p>
            <a:endParaRPr lang="en-US" altLang="ko-KR" dirty="0">
              <a:sym typeface="Symbol" panose="05050102010706020507" pitchFamily="18" charset="2"/>
            </a:endParaRPr>
          </a:p>
          <a:p>
            <a:endParaRPr lang="en-US" altLang="ko-KR" dirty="0">
              <a:sym typeface="Symbol" panose="05050102010706020507" pitchFamily="18" charset="2"/>
            </a:endParaRPr>
          </a:p>
          <a:p>
            <a:r>
              <a:rPr lang="en-US" altLang="ko-KR" dirty="0">
                <a:sym typeface="Symbol" panose="05050102010706020507" pitchFamily="18" charset="2"/>
              </a:rPr>
              <a:t></a:t>
            </a:r>
            <a:r>
              <a:rPr lang="en-US" altLang="ko-KR" baseline="-25000" dirty="0">
                <a:sym typeface="Symbol" panose="05050102010706020507" pitchFamily="18" charset="2"/>
              </a:rPr>
              <a:t>1</a:t>
            </a:r>
            <a:r>
              <a:rPr lang="en-US" altLang="ko-KR" dirty="0">
                <a:sym typeface="Symbol" panose="05050102010706020507" pitchFamily="18" charset="2"/>
              </a:rPr>
              <a:t> = t</a:t>
            </a:r>
            <a:r>
              <a:rPr lang="en-US" altLang="ko-KR" baseline="-25000" dirty="0">
                <a:sym typeface="Symbol" panose="05050102010706020507" pitchFamily="18" charset="2"/>
              </a:rPr>
              <a:t>0</a:t>
            </a:r>
            <a:r>
              <a:rPr lang="en-US" altLang="ko-KR" dirty="0">
                <a:sym typeface="Symbol" panose="05050102010706020507" pitchFamily="18" charset="2"/>
              </a:rPr>
              <a:t>+(1-)</a:t>
            </a:r>
            <a:r>
              <a:rPr lang="en-US" altLang="ko-KR" baseline="-25000" dirty="0">
                <a:sym typeface="Symbol" panose="05050102010706020507" pitchFamily="18" charset="2"/>
              </a:rPr>
              <a:t>0</a:t>
            </a:r>
            <a:r>
              <a:rPr lang="en-US" altLang="ko-KR" dirty="0">
                <a:sym typeface="Symbol" panose="05050102010706020507" pitchFamily="18" charset="2"/>
              </a:rPr>
              <a:t>= 0.5*6 + 0.5*10 = 8</a:t>
            </a:r>
          </a:p>
          <a:p>
            <a:r>
              <a:rPr lang="en-US" altLang="ko-KR" dirty="0">
                <a:sym typeface="Symbol" panose="05050102010706020507" pitchFamily="18" charset="2"/>
              </a:rPr>
              <a:t></a:t>
            </a:r>
            <a:r>
              <a:rPr lang="en-US" altLang="ko-KR" baseline="-25000" dirty="0">
                <a:sym typeface="Symbol" panose="05050102010706020507" pitchFamily="18" charset="2"/>
              </a:rPr>
              <a:t>2</a:t>
            </a:r>
            <a:r>
              <a:rPr lang="en-US" altLang="ko-KR" dirty="0">
                <a:sym typeface="Symbol" panose="05050102010706020507" pitchFamily="18" charset="2"/>
              </a:rPr>
              <a:t> = t</a:t>
            </a:r>
            <a:r>
              <a:rPr lang="en-US" altLang="ko-KR" baseline="-25000" dirty="0">
                <a:sym typeface="Symbol" panose="05050102010706020507" pitchFamily="18" charset="2"/>
              </a:rPr>
              <a:t>1</a:t>
            </a:r>
            <a:r>
              <a:rPr lang="en-US" altLang="ko-KR" dirty="0">
                <a:sym typeface="Symbol" panose="05050102010706020507" pitchFamily="18" charset="2"/>
              </a:rPr>
              <a:t>+(1-)</a:t>
            </a:r>
            <a:r>
              <a:rPr lang="en-US" altLang="ko-KR" baseline="-25000" dirty="0">
                <a:sym typeface="Symbol" panose="05050102010706020507" pitchFamily="18" charset="2"/>
              </a:rPr>
              <a:t>1</a:t>
            </a:r>
            <a:r>
              <a:rPr lang="en-US" altLang="ko-KR" dirty="0">
                <a:sym typeface="Symbol" panose="05050102010706020507" pitchFamily="18" charset="2"/>
              </a:rPr>
              <a:t>= 0.5*4 + 0.5*8 = 6</a:t>
            </a:r>
          </a:p>
          <a:p>
            <a:r>
              <a:rPr lang="en-US" altLang="ko-KR" dirty="0">
                <a:sym typeface="Symbol" panose="05050102010706020507" pitchFamily="18" charset="2"/>
              </a:rPr>
              <a:t></a:t>
            </a:r>
            <a:r>
              <a:rPr lang="en-US" altLang="ko-KR" baseline="-25000" dirty="0">
                <a:sym typeface="Symbol" panose="05050102010706020507" pitchFamily="18" charset="2"/>
              </a:rPr>
              <a:t>3</a:t>
            </a:r>
            <a:r>
              <a:rPr lang="en-US" altLang="ko-KR" dirty="0">
                <a:sym typeface="Symbol" panose="05050102010706020507" pitchFamily="18" charset="2"/>
              </a:rPr>
              <a:t> = t</a:t>
            </a:r>
            <a:r>
              <a:rPr lang="en-US" altLang="ko-KR" baseline="-25000" dirty="0">
                <a:sym typeface="Symbol" panose="05050102010706020507" pitchFamily="18" charset="2"/>
              </a:rPr>
              <a:t>2</a:t>
            </a:r>
            <a:r>
              <a:rPr lang="en-US" altLang="ko-KR" dirty="0">
                <a:sym typeface="Symbol" panose="05050102010706020507" pitchFamily="18" charset="2"/>
              </a:rPr>
              <a:t>+(1-)</a:t>
            </a:r>
            <a:r>
              <a:rPr lang="en-US" altLang="ko-KR" baseline="-25000" dirty="0">
                <a:sym typeface="Symbol" panose="05050102010706020507" pitchFamily="18" charset="2"/>
              </a:rPr>
              <a:t>2</a:t>
            </a:r>
            <a:r>
              <a:rPr lang="en-US" altLang="ko-KR" dirty="0">
                <a:sym typeface="Symbol" panose="05050102010706020507" pitchFamily="18" charset="2"/>
              </a:rPr>
              <a:t>= 0.5*6 + 0.5*6 = 6</a:t>
            </a:r>
          </a:p>
          <a:p>
            <a:r>
              <a:rPr lang="en-US" altLang="ko-KR" dirty="0">
                <a:sym typeface="Symbol" panose="05050102010706020507" pitchFamily="18" charset="2"/>
              </a:rPr>
              <a:t></a:t>
            </a:r>
            <a:r>
              <a:rPr lang="en-US" altLang="ko-KR" baseline="-25000" dirty="0">
                <a:sym typeface="Symbol" panose="05050102010706020507" pitchFamily="18" charset="2"/>
              </a:rPr>
              <a:t>4</a:t>
            </a:r>
            <a:r>
              <a:rPr lang="en-US" altLang="ko-KR" dirty="0">
                <a:sym typeface="Symbol" panose="05050102010706020507" pitchFamily="18" charset="2"/>
              </a:rPr>
              <a:t> = t</a:t>
            </a:r>
            <a:r>
              <a:rPr lang="en-US" altLang="ko-KR" baseline="-25000" dirty="0">
                <a:sym typeface="Symbol" panose="05050102010706020507" pitchFamily="18" charset="2"/>
              </a:rPr>
              <a:t>3</a:t>
            </a:r>
            <a:r>
              <a:rPr lang="en-US" altLang="ko-KR" dirty="0">
                <a:sym typeface="Symbol" panose="05050102010706020507" pitchFamily="18" charset="2"/>
              </a:rPr>
              <a:t>+(1-)</a:t>
            </a:r>
            <a:r>
              <a:rPr lang="en-US" altLang="ko-KR" baseline="-25000" dirty="0">
                <a:sym typeface="Symbol" panose="05050102010706020507" pitchFamily="18" charset="2"/>
              </a:rPr>
              <a:t>3</a:t>
            </a:r>
            <a:r>
              <a:rPr lang="en-US" altLang="ko-KR" dirty="0">
                <a:sym typeface="Symbol" panose="05050102010706020507" pitchFamily="18" charset="2"/>
              </a:rPr>
              <a:t>= 0.5*4 + 0.5*6 = 5</a:t>
            </a:r>
          </a:p>
          <a:p>
            <a:r>
              <a:rPr lang="en-US" altLang="ko-KR" dirty="0">
                <a:sym typeface="Symbol" panose="05050102010706020507" pitchFamily="18" charset="2"/>
              </a:rPr>
              <a:t></a:t>
            </a:r>
            <a:r>
              <a:rPr lang="en-US" altLang="ko-KR" baseline="-25000" dirty="0">
                <a:sym typeface="Symbol" panose="05050102010706020507" pitchFamily="18" charset="2"/>
              </a:rPr>
              <a:t>5</a:t>
            </a:r>
            <a:r>
              <a:rPr lang="en-US" altLang="ko-KR" dirty="0">
                <a:sym typeface="Symbol" panose="05050102010706020507" pitchFamily="18" charset="2"/>
              </a:rPr>
              <a:t> = t</a:t>
            </a:r>
            <a:r>
              <a:rPr lang="en-US" altLang="ko-KR" baseline="-25000" dirty="0">
                <a:sym typeface="Symbol" panose="05050102010706020507" pitchFamily="18" charset="2"/>
              </a:rPr>
              <a:t>4</a:t>
            </a:r>
            <a:r>
              <a:rPr lang="en-US" altLang="ko-KR" dirty="0">
                <a:sym typeface="Symbol" panose="05050102010706020507" pitchFamily="18" charset="2"/>
              </a:rPr>
              <a:t>+(1-)</a:t>
            </a:r>
            <a:r>
              <a:rPr lang="en-US" altLang="ko-KR" baseline="-25000" dirty="0">
                <a:sym typeface="Symbol" panose="05050102010706020507" pitchFamily="18" charset="2"/>
              </a:rPr>
              <a:t>4</a:t>
            </a:r>
            <a:r>
              <a:rPr lang="en-US" altLang="ko-KR" dirty="0">
                <a:sym typeface="Symbol" panose="05050102010706020507" pitchFamily="18" charset="2"/>
              </a:rPr>
              <a:t>= 0.5*13 + 0.5*5 = 9</a:t>
            </a:r>
          </a:p>
          <a:p>
            <a:r>
              <a:rPr lang="en-US" altLang="ko-KR" dirty="0">
                <a:sym typeface="Symbol" panose="05050102010706020507" pitchFamily="18" charset="2"/>
              </a:rPr>
              <a:t></a:t>
            </a:r>
            <a:r>
              <a:rPr lang="en-US" altLang="ko-KR" baseline="-25000" dirty="0">
                <a:sym typeface="Symbol" panose="05050102010706020507" pitchFamily="18" charset="2"/>
              </a:rPr>
              <a:t>6</a:t>
            </a:r>
            <a:r>
              <a:rPr lang="en-US" altLang="ko-KR" dirty="0">
                <a:sym typeface="Symbol" panose="05050102010706020507" pitchFamily="18" charset="2"/>
              </a:rPr>
              <a:t> = t</a:t>
            </a:r>
            <a:r>
              <a:rPr lang="en-US" altLang="ko-KR" baseline="-25000" dirty="0">
                <a:sym typeface="Symbol" panose="05050102010706020507" pitchFamily="18" charset="2"/>
              </a:rPr>
              <a:t>5</a:t>
            </a:r>
            <a:r>
              <a:rPr lang="en-US" altLang="ko-KR" dirty="0">
                <a:sym typeface="Symbol" panose="05050102010706020507" pitchFamily="18" charset="2"/>
              </a:rPr>
              <a:t>+(1-)</a:t>
            </a:r>
            <a:r>
              <a:rPr lang="en-US" altLang="ko-KR" baseline="-25000" dirty="0">
                <a:sym typeface="Symbol" panose="05050102010706020507" pitchFamily="18" charset="2"/>
              </a:rPr>
              <a:t>5</a:t>
            </a:r>
            <a:r>
              <a:rPr lang="en-US" altLang="ko-KR" dirty="0">
                <a:sym typeface="Symbol" panose="05050102010706020507" pitchFamily="18" charset="2"/>
              </a:rPr>
              <a:t>= 0.5*13 + 0.5*9 = 11</a:t>
            </a:r>
          </a:p>
          <a:p>
            <a:r>
              <a:rPr lang="en-US" altLang="ko-KR" dirty="0">
                <a:sym typeface="Symbol" panose="05050102010706020507" pitchFamily="18" charset="2"/>
              </a:rPr>
              <a:t></a:t>
            </a:r>
            <a:r>
              <a:rPr lang="en-US" altLang="ko-KR" baseline="-25000" dirty="0">
                <a:sym typeface="Symbol" panose="05050102010706020507" pitchFamily="18" charset="2"/>
              </a:rPr>
              <a:t>7</a:t>
            </a:r>
            <a:r>
              <a:rPr lang="en-US" altLang="ko-KR" dirty="0">
                <a:sym typeface="Symbol" panose="05050102010706020507" pitchFamily="18" charset="2"/>
              </a:rPr>
              <a:t> = t</a:t>
            </a:r>
            <a:r>
              <a:rPr lang="en-US" altLang="ko-KR" baseline="-25000" dirty="0">
                <a:sym typeface="Symbol" panose="05050102010706020507" pitchFamily="18" charset="2"/>
              </a:rPr>
              <a:t>6</a:t>
            </a:r>
            <a:r>
              <a:rPr lang="en-US" altLang="ko-KR" dirty="0">
                <a:sym typeface="Symbol" panose="05050102010706020507" pitchFamily="18" charset="2"/>
              </a:rPr>
              <a:t>+(1-)</a:t>
            </a:r>
            <a:r>
              <a:rPr lang="en-US" altLang="ko-KR" baseline="-25000" dirty="0">
                <a:sym typeface="Symbol" panose="05050102010706020507" pitchFamily="18" charset="2"/>
              </a:rPr>
              <a:t>6</a:t>
            </a:r>
            <a:r>
              <a:rPr lang="en-US" altLang="ko-KR" dirty="0">
                <a:sym typeface="Symbol" panose="05050102010706020507" pitchFamily="18" charset="2"/>
              </a:rPr>
              <a:t>= 0.5*13 + 0.5*11 = 12</a:t>
            </a:r>
          </a:p>
          <a:p>
            <a:endParaRPr lang="en-US" dirty="0"/>
          </a:p>
        </p:txBody>
      </p:sp>
    </p:spTree>
    <p:extLst>
      <p:ext uri="{BB962C8B-B14F-4D97-AF65-F5344CB8AC3E}">
        <p14:creationId xmlns:p14="http://schemas.microsoft.com/office/powerpoint/2010/main" val="34613170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80000"/>
              </a:lnSpc>
              <a:spcBef>
                <a:spcPct val="20000"/>
              </a:spcBef>
            </a:pPr>
            <a:r>
              <a:rPr lang="en-US" altLang="ko-KR" dirty="0">
                <a:ea typeface="굴림" panose="020B0600000101010101" pitchFamily="34" charset="-127"/>
              </a:rPr>
              <a:t>Execution model: programs alternate between bursts of CPU and I/O</a:t>
            </a:r>
          </a:p>
          <a:p>
            <a:pPr lvl="1">
              <a:lnSpc>
                <a:spcPct val="80000"/>
              </a:lnSpc>
              <a:spcBef>
                <a:spcPct val="20000"/>
              </a:spcBef>
            </a:pPr>
            <a:r>
              <a:rPr lang="en-US" altLang="ko-KR" dirty="0">
                <a:ea typeface="굴림" panose="020B0600000101010101" pitchFamily="34" charset="-127"/>
              </a:rPr>
              <a:t>Program typically uses the CPU for some period of time, then does I/O, then uses CPU again</a:t>
            </a:r>
          </a:p>
          <a:p>
            <a:pPr lvl="1">
              <a:lnSpc>
                <a:spcPct val="80000"/>
              </a:lnSpc>
              <a:spcBef>
                <a:spcPct val="20000"/>
              </a:spcBef>
            </a:pPr>
            <a:r>
              <a:rPr lang="en-US" altLang="ko-KR" dirty="0">
                <a:ea typeface="굴림" panose="020B0600000101010101" pitchFamily="34" charset="-127"/>
              </a:rPr>
              <a:t>Each scheduling decision is about which job to give to the CPU for use by its next CPU burst</a:t>
            </a:r>
          </a:p>
          <a:p>
            <a:pPr lvl="1">
              <a:lnSpc>
                <a:spcPct val="80000"/>
              </a:lnSpc>
              <a:spcBef>
                <a:spcPct val="20000"/>
              </a:spcBef>
            </a:pPr>
            <a:r>
              <a:rPr lang="en-US" altLang="ko-KR" dirty="0">
                <a:ea typeface="굴림" panose="020B0600000101010101" pitchFamily="34" charset="-127"/>
              </a:rPr>
              <a:t>With </a:t>
            </a:r>
            <a:r>
              <a:rPr lang="en-US" altLang="ko-KR" dirty="0" err="1">
                <a:ea typeface="굴림" panose="020B0600000101010101" pitchFamily="34" charset="-127"/>
              </a:rPr>
              <a:t>timeslicing</a:t>
            </a:r>
            <a:r>
              <a:rPr lang="en-US" altLang="ko-KR" dirty="0">
                <a:ea typeface="굴림" panose="020B0600000101010101" pitchFamily="34" charset="-127"/>
              </a:rPr>
              <a:t>, thread may be forced to give up CPU before finishing current CPU burst</a:t>
            </a:r>
          </a:p>
          <a:p>
            <a:r>
              <a:rPr lang="en-US" dirty="0"/>
              <a:t>By convention, we use the term “process” in this section, assuming that each process is single-threaded</a:t>
            </a:r>
          </a:p>
          <a:p>
            <a:pPr lvl="1"/>
            <a:r>
              <a:rPr lang="en-US" dirty="0"/>
              <a:t>The scheduling algorithms can be applied to threads as well</a:t>
            </a:r>
          </a:p>
          <a:p>
            <a:r>
              <a:rPr lang="en-US" dirty="0"/>
              <a:t>The term “job” is often used to refer to a CPU burst, or a compute-only process</a:t>
            </a:r>
          </a:p>
          <a:p>
            <a:pPr lvl="1">
              <a:lnSpc>
                <a:spcPct val="80000"/>
              </a:lnSpc>
              <a:spcBef>
                <a:spcPct val="20000"/>
              </a:spcBef>
            </a:pPr>
            <a:endParaRPr lang="en-US" altLang="ko-KR" dirty="0">
              <a:ea typeface="굴림" panose="020B0600000101010101" pitchFamily="34" charset="-127"/>
            </a:endParaRPr>
          </a:p>
          <a:p>
            <a:endParaRPr lang="en-SE" dirty="0"/>
          </a:p>
        </p:txBody>
      </p:sp>
    </p:spTree>
    <p:extLst>
      <p:ext uri="{BB962C8B-B14F-4D97-AF65-F5344CB8AC3E}">
        <p14:creationId xmlns:p14="http://schemas.microsoft.com/office/powerpoint/2010/main" val="39925783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5932D6-B9B2-EA5C-4660-E0684F4287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C4E288-B8E1-BE69-60F0-BB2E0415D22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6AA7E6-769D-C96B-46B4-2BAF767237B8}"/>
              </a:ext>
            </a:extLst>
          </p:cNvPr>
          <p:cNvSpPr>
            <a:spLocks noGrp="1"/>
          </p:cNvSpPr>
          <p:nvPr>
            <p:ph type="body" idx="1"/>
          </p:nvPr>
        </p:nvSpPr>
        <p:spPr/>
        <p:txBody>
          <a:bodyPr/>
          <a:lstStyle/>
          <a:p>
            <a:endParaRPr lang="en-US" altLang="ko-KR" dirty="0">
              <a:sym typeface="Symbol" panose="05050102010706020507" pitchFamily="18" charset="2"/>
            </a:endParaRPr>
          </a:p>
          <a:p>
            <a:endParaRPr lang="en-US" altLang="ko-KR" dirty="0">
              <a:sym typeface="Symbol" panose="05050102010706020507" pitchFamily="18" charset="2"/>
            </a:endParaRPr>
          </a:p>
          <a:p>
            <a:endParaRPr lang="en-US" altLang="ko-KR" dirty="0">
              <a:sym typeface="Symbol" panose="05050102010706020507" pitchFamily="18" charset="2"/>
            </a:endParaRPr>
          </a:p>
          <a:p>
            <a:endParaRPr lang="en-US" altLang="ko-KR" dirty="0">
              <a:sym typeface="Symbol" panose="05050102010706020507" pitchFamily="18" charset="2"/>
            </a:endParaRPr>
          </a:p>
          <a:p>
            <a:endParaRPr lang="en-US" altLang="ko-KR" dirty="0">
              <a:sym typeface="Symbol" panose="05050102010706020507" pitchFamily="18" charset="2"/>
            </a:endParaRPr>
          </a:p>
          <a:p>
            <a:r>
              <a:rPr lang="en-US" altLang="ko-KR" dirty="0">
                <a:sym typeface="Symbol" panose="05050102010706020507" pitchFamily="18" charset="2"/>
              </a:rPr>
              <a:t></a:t>
            </a:r>
            <a:r>
              <a:rPr lang="en-US" altLang="ko-KR" baseline="-25000" dirty="0">
                <a:sym typeface="Symbol" panose="05050102010706020507" pitchFamily="18" charset="2"/>
              </a:rPr>
              <a:t>1</a:t>
            </a:r>
            <a:r>
              <a:rPr lang="en-US" altLang="ko-KR" dirty="0">
                <a:sym typeface="Symbol" panose="05050102010706020507" pitchFamily="18" charset="2"/>
              </a:rPr>
              <a:t> = t</a:t>
            </a:r>
            <a:r>
              <a:rPr lang="en-US" altLang="ko-KR" baseline="-25000" dirty="0">
                <a:sym typeface="Symbol" panose="05050102010706020507" pitchFamily="18" charset="2"/>
              </a:rPr>
              <a:t>0</a:t>
            </a:r>
            <a:r>
              <a:rPr lang="en-US" altLang="ko-KR" dirty="0">
                <a:sym typeface="Symbol" panose="05050102010706020507" pitchFamily="18" charset="2"/>
              </a:rPr>
              <a:t>+(1-)</a:t>
            </a:r>
            <a:r>
              <a:rPr lang="en-US" altLang="ko-KR" baseline="-25000" dirty="0">
                <a:sym typeface="Symbol" panose="05050102010706020507" pitchFamily="18" charset="2"/>
              </a:rPr>
              <a:t>0</a:t>
            </a:r>
            <a:r>
              <a:rPr lang="en-US" altLang="ko-KR" dirty="0">
                <a:sym typeface="Symbol" panose="05050102010706020507" pitchFamily="18" charset="2"/>
              </a:rPr>
              <a:t>= 0.5*6 + 0.5*10 = 8</a:t>
            </a:r>
          </a:p>
          <a:p>
            <a:r>
              <a:rPr lang="en-US" altLang="ko-KR" dirty="0">
                <a:sym typeface="Symbol" panose="05050102010706020507" pitchFamily="18" charset="2"/>
              </a:rPr>
              <a:t></a:t>
            </a:r>
            <a:r>
              <a:rPr lang="en-US" altLang="ko-KR" baseline="-25000" dirty="0">
                <a:sym typeface="Symbol" panose="05050102010706020507" pitchFamily="18" charset="2"/>
              </a:rPr>
              <a:t>2</a:t>
            </a:r>
            <a:r>
              <a:rPr lang="en-US" altLang="ko-KR" dirty="0">
                <a:sym typeface="Symbol" panose="05050102010706020507" pitchFamily="18" charset="2"/>
              </a:rPr>
              <a:t> = t</a:t>
            </a:r>
            <a:r>
              <a:rPr lang="en-US" altLang="ko-KR" baseline="-25000" dirty="0">
                <a:sym typeface="Symbol" panose="05050102010706020507" pitchFamily="18" charset="2"/>
              </a:rPr>
              <a:t>1</a:t>
            </a:r>
            <a:r>
              <a:rPr lang="en-US" altLang="ko-KR" dirty="0">
                <a:sym typeface="Symbol" panose="05050102010706020507" pitchFamily="18" charset="2"/>
              </a:rPr>
              <a:t>+(1-)</a:t>
            </a:r>
            <a:r>
              <a:rPr lang="en-US" altLang="ko-KR" baseline="-25000" dirty="0">
                <a:sym typeface="Symbol" panose="05050102010706020507" pitchFamily="18" charset="2"/>
              </a:rPr>
              <a:t>1</a:t>
            </a:r>
            <a:r>
              <a:rPr lang="en-US" altLang="ko-KR" dirty="0">
                <a:sym typeface="Symbol" panose="05050102010706020507" pitchFamily="18" charset="2"/>
              </a:rPr>
              <a:t>= 0.5*4 + 0.5*8 = 6</a:t>
            </a:r>
          </a:p>
          <a:p>
            <a:r>
              <a:rPr lang="en-US" altLang="ko-KR" dirty="0">
                <a:sym typeface="Symbol" panose="05050102010706020507" pitchFamily="18" charset="2"/>
              </a:rPr>
              <a:t></a:t>
            </a:r>
            <a:r>
              <a:rPr lang="en-US" altLang="ko-KR" baseline="-25000" dirty="0">
                <a:sym typeface="Symbol" panose="05050102010706020507" pitchFamily="18" charset="2"/>
              </a:rPr>
              <a:t>3</a:t>
            </a:r>
            <a:r>
              <a:rPr lang="en-US" altLang="ko-KR" dirty="0">
                <a:sym typeface="Symbol" panose="05050102010706020507" pitchFamily="18" charset="2"/>
              </a:rPr>
              <a:t> = t</a:t>
            </a:r>
            <a:r>
              <a:rPr lang="en-US" altLang="ko-KR" baseline="-25000" dirty="0">
                <a:sym typeface="Symbol" panose="05050102010706020507" pitchFamily="18" charset="2"/>
              </a:rPr>
              <a:t>2</a:t>
            </a:r>
            <a:r>
              <a:rPr lang="en-US" altLang="ko-KR" dirty="0">
                <a:sym typeface="Symbol" panose="05050102010706020507" pitchFamily="18" charset="2"/>
              </a:rPr>
              <a:t>+(1-)</a:t>
            </a:r>
            <a:r>
              <a:rPr lang="en-US" altLang="ko-KR" baseline="-25000" dirty="0">
                <a:sym typeface="Symbol" panose="05050102010706020507" pitchFamily="18" charset="2"/>
              </a:rPr>
              <a:t>2</a:t>
            </a:r>
            <a:r>
              <a:rPr lang="en-US" altLang="ko-KR" dirty="0">
                <a:sym typeface="Symbol" panose="05050102010706020507" pitchFamily="18" charset="2"/>
              </a:rPr>
              <a:t>= 0.5*6 + 0.5*6 = 6</a:t>
            </a:r>
          </a:p>
          <a:p>
            <a:r>
              <a:rPr lang="en-US" altLang="ko-KR" dirty="0">
                <a:sym typeface="Symbol" panose="05050102010706020507" pitchFamily="18" charset="2"/>
              </a:rPr>
              <a:t></a:t>
            </a:r>
            <a:r>
              <a:rPr lang="en-US" altLang="ko-KR" baseline="-25000" dirty="0">
                <a:sym typeface="Symbol" panose="05050102010706020507" pitchFamily="18" charset="2"/>
              </a:rPr>
              <a:t>4</a:t>
            </a:r>
            <a:r>
              <a:rPr lang="en-US" altLang="ko-KR" dirty="0">
                <a:sym typeface="Symbol" panose="05050102010706020507" pitchFamily="18" charset="2"/>
              </a:rPr>
              <a:t> = t</a:t>
            </a:r>
            <a:r>
              <a:rPr lang="en-US" altLang="ko-KR" baseline="-25000" dirty="0">
                <a:sym typeface="Symbol" panose="05050102010706020507" pitchFamily="18" charset="2"/>
              </a:rPr>
              <a:t>3</a:t>
            </a:r>
            <a:r>
              <a:rPr lang="en-US" altLang="ko-KR" dirty="0">
                <a:sym typeface="Symbol" panose="05050102010706020507" pitchFamily="18" charset="2"/>
              </a:rPr>
              <a:t>+(1-)</a:t>
            </a:r>
            <a:r>
              <a:rPr lang="en-US" altLang="ko-KR" baseline="-25000" dirty="0">
                <a:sym typeface="Symbol" panose="05050102010706020507" pitchFamily="18" charset="2"/>
              </a:rPr>
              <a:t>3</a:t>
            </a:r>
            <a:r>
              <a:rPr lang="en-US" altLang="ko-KR" dirty="0">
                <a:sym typeface="Symbol" panose="05050102010706020507" pitchFamily="18" charset="2"/>
              </a:rPr>
              <a:t>= 0.5*4 + 0.5*6 = 5</a:t>
            </a:r>
          </a:p>
          <a:p>
            <a:r>
              <a:rPr lang="en-US" altLang="ko-KR" dirty="0">
                <a:sym typeface="Symbol" panose="05050102010706020507" pitchFamily="18" charset="2"/>
              </a:rPr>
              <a:t></a:t>
            </a:r>
            <a:r>
              <a:rPr lang="en-US" altLang="ko-KR" baseline="-25000" dirty="0">
                <a:sym typeface="Symbol" panose="05050102010706020507" pitchFamily="18" charset="2"/>
              </a:rPr>
              <a:t>5</a:t>
            </a:r>
            <a:r>
              <a:rPr lang="en-US" altLang="ko-KR" dirty="0">
                <a:sym typeface="Symbol" panose="05050102010706020507" pitchFamily="18" charset="2"/>
              </a:rPr>
              <a:t> = t</a:t>
            </a:r>
            <a:r>
              <a:rPr lang="en-US" altLang="ko-KR" baseline="-25000" dirty="0">
                <a:sym typeface="Symbol" panose="05050102010706020507" pitchFamily="18" charset="2"/>
              </a:rPr>
              <a:t>4</a:t>
            </a:r>
            <a:r>
              <a:rPr lang="en-US" altLang="ko-KR" dirty="0">
                <a:sym typeface="Symbol" panose="05050102010706020507" pitchFamily="18" charset="2"/>
              </a:rPr>
              <a:t>+(1-)</a:t>
            </a:r>
            <a:r>
              <a:rPr lang="en-US" altLang="ko-KR" baseline="-25000" dirty="0">
                <a:sym typeface="Symbol" panose="05050102010706020507" pitchFamily="18" charset="2"/>
              </a:rPr>
              <a:t>4</a:t>
            </a:r>
            <a:r>
              <a:rPr lang="en-US" altLang="ko-KR" dirty="0">
                <a:sym typeface="Symbol" panose="05050102010706020507" pitchFamily="18" charset="2"/>
              </a:rPr>
              <a:t>= 0.5*13 + 0.5*5 = 9</a:t>
            </a:r>
          </a:p>
          <a:p>
            <a:r>
              <a:rPr lang="en-US" altLang="ko-KR" dirty="0">
                <a:sym typeface="Symbol" panose="05050102010706020507" pitchFamily="18" charset="2"/>
              </a:rPr>
              <a:t></a:t>
            </a:r>
            <a:r>
              <a:rPr lang="en-US" altLang="ko-KR" baseline="-25000" dirty="0">
                <a:sym typeface="Symbol" panose="05050102010706020507" pitchFamily="18" charset="2"/>
              </a:rPr>
              <a:t>6</a:t>
            </a:r>
            <a:r>
              <a:rPr lang="en-US" altLang="ko-KR" dirty="0">
                <a:sym typeface="Symbol" panose="05050102010706020507" pitchFamily="18" charset="2"/>
              </a:rPr>
              <a:t> = t</a:t>
            </a:r>
            <a:r>
              <a:rPr lang="en-US" altLang="ko-KR" baseline="-25000" dirty="0">
                <a:sym typeface="Symbol" panose="05050102010706020507" pitchFamily="18" charset="2"/>
              </a:rPr>
              <a:t>5</a:t>
            </a:r>
            <a:r>
              <a:rPr lang="en-US" altLang="ko-KR" dirty="0">
                <a:sym typeface="Symbol" panose="05050102010706020507" pitchFamily="18" charset="2"/>
              </a:rPr>
              <a:t>+(1-)</a:t>
            </a:r>
            <a:r>
              <a:rPr lang="en-US" altLang="ko-KR" baseline="-25000" dirty="0">
                <a:sym typeface="Symbol" panose="05050102010706020507" pitchFamily="18" charset="2"/>
              </a:rPr>
              <a:t>5</a:t>
            </a:r>
            <a:r>
              <a:rPr lang="en-US" altLang="ko-KR" dirty="0">
                <a:sym typeface="Symbol" panose="05050102010706020507" pitchFamily="18" charset="2"/>
              </a:rPr>
              <a:t>= 0.5*13 + 0.5*9 = 11</a:t>
            </a:r>
          </a:p>
          <a:p>
            <a:r>
              <a:rPr lang="en-US" altLang="ko-KR" dirty="0">
                <a:sym typeface="Symbol" panose="05050102010706020507" pitchFamily="18" charset="2"/>
              </a:rPr>
              <a:t></a:t>
            </a:r>
            <a:r>
              <a:rPr lang="en-US" altLang="ko-KR" baseline="-25000" dirty="0">
                <a:sym typeface="Symbol" panose="05050102010706020507" pitchFamily="18" charset="2"/>
              </a:rPr>
              <a:t>7</a:t>
            </a:r>
            <a:r>
              <a:rPr lang="en-US" altLang="ko-KR" dirty="0">
                <a:sym typeface="Symbol" panose="05050102010706020507" pitchFamily="18" charset="2"/>
              </a:rPr>
              <a:t> = t</a:t>
            </a:r>
            <a:r>
              <a:rPr lang="en-US" altLang="ko-KR" baseline="-25000" dirty="0">
                <a:sym typeface="Symbol" panose="05050102010706020507" pitchFamily="18" charset="2"/>
              </a:rPr>
              <a:t>6</a:t>
            </a:r>
            <a:r>
              <a:rPr lang="en-US" altLang="ko-KR" dirty="0">
                <a:sym typeface="Symbol" panose="05050102010706020507" pitchFamily="18" charset="2"/>
              </a:rPr>
              <a:t>+(1-)</a:t>
            </a:r>
            <a:r>
              <a:rPr lang="en-US" altLang="ko-KR" baseline="-25000" dirty="0">
                <a:sym typeface="Symbol" panose="05050102010706020507" pitchFamily="18" charset="2"/>
              </a:rPr>
              <a:t>6</a:t>
            </a:r>
            <a:r>
              <a:rPr lang="en-US" altLang="ko-KR" dirty="0">
                <a:sym typeface="Symbol" panose="05050102010706020507" pitchFamily="18" charset="2"/>
              </a:rPr>
              <a:t>= 0.5*13 + 0.5*11 = 12</a:t>
            </a:r>
          </a:p>
          <a:p>
            <a:endParaRPr lang="en-US" dirty="0"/>
          </a:p>
        </p:txBody>
      </p:sp>
    </p:spTree>
    <p:extLst>
      <p:ext uri="{BB962C8B-B14F-4D97-AF65-F5344CB8AC3E}">
        <p14:creationId xmlns:p14="http://schemas.microsoft.com/office/powerpoint/2010/main" val="18652119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dirty="0"/>
              <a:t>Deadlock: Priority Inversion</a:t>
            </a:r>
          </a:p>
          <a:p>
            <a:pPr lvl="2"/>
            <a:r>
              <a:rPr lang="en-US" dirty="0"/>
              <a:t>Happens when low priority task has lock needed by high-priority task</a:t>
            </a:r>
          </a:p>
          <a:p>
            <a:pPr lvl="2"/>
            <a:r>
              <a:rPr lang="en-US" dirty="0"/>
              <a:t>Usually involves third, intermediate priority task preventing high-priority task from running</a:t>
            </a:r>
          </a:p>
          <a:p>
            <a:pPr lvl="2"/>
            <a:r>
              <a:rPr lang="en-US" dirty="0"/>
              <a:t>Each queue can be processed in RR with some time-quantum</a:t>
            </a:r>
          </a:p>
          <a:p>
            <a:pPr marL="0" marR="0" lvl="0" indent="0" algn="l" defTabSz="914400" rtl="0" eaLnBrk="0" fontAlgn="base" latinLnBrk="0" hangingPunct="0">
              <a:lnSpc>
                <a:spcPct val="90000"/>
              </a:lnSpc>
              <a:spcBef>
                <a:spcPct val="40000"/>
              </a:spcBef>
              <a:spcAft>
                <a:spcPct val="0"/>
              </a:spcAft>
              <a:buClrTx/>
              <a:buSzTx/>
              <a:buFontTx/>
              <a:buNone/>
              <a:tabLst/>
              <a:defRPr/>
            </a:pPr>
            <a:r>
              <a:rPr lang="en-GB" dirty="0"/>
              <a:t>next/remaining CPU burst time</a:t>
            </a:r>
          </a:p>
          <a:p>
            <a:endParaRPr lang="en-GB" dirty="0"/>
          </a:p>
          <a:p>
            <a:endParaRPr lang="en-GB" dirty="0"/>
          </a:p>
          <a:p>
            <a:endParaRPr lang="en-US" dirty="0"/>
          </a:p>
          <a:p>
            <a:r>
              <a:rPr lang="en-US" dirty="0"/>
              <a:t>Problem: starvation </a:t>
            </a:r>
          </a:p>
          <a:p>
            <a:pPr lvl="1"/>
            <a:r>
              <a:rPr lang="en-US" dirty="0"/>
              <a:t>Lower priority jobs don’t get to run because higher priority jobs</a:t>
            </a:r>
          </a:p>
          <a:p>
            <a:r>
              <a:rPr lang="en-US" dirty="0"/>
              <a:t>How to fix problems?</a:t>
            </a:r>
          </a:p>
          <a:p>
            <a:pPr lvl="1"/>
            <a:r>
              <a:rPr lang="en-US" dirty="0"/>
              <a:t>Dynamic priorities – adjust job priority at runtime based on heuristics about interactivity, burst behavior, </a:t>
            </a:r>
            <a:r>
              <a:rPr lang="en-US" dirty="0" err="1"/>
              <a:t>etc</a:t>
            </a:r>
            <a:r>
              <a:rPr lang="en-US" dirty="0"/>
              <a:t>…</a:t>
            </a:r>
          </a:p>
          <a:p>
            <a:endParaRPr lang="en-US" dirty="0"/>
          </a:p>
          <a:p>
            <a:r>
              <a:rPr lang="en-GB" dirty="0"/>
              <a:t>A priority number (integer) is associated with each process; CPU is allocated to the process with the highest priority</a:t>
            </a:r>
          </a:p>
          <a:p>
            <a:r>
              <a:rPr lang="en-GB" dirty="0"/>
              <a:t>(Convention: smallest integer ≡ highest priority)</a:t>
            </a:r>
          </a:p>
          <a:p>
            <a:endParaRPr lang="en-SE" dirty="0"/>
          </a:p>
        </p:txBody>
      </p:sp>
    </p:spTree>
    <p:extLst>
      <p:ext uri="{BB962C8B-B14F-4D97-AF65-F5344CB8AC3E}">
        <p14:creationId xmlns:p14="http://schemas.microsoft.com/office/powerpoint/2010/main" val="410321753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80000"/>
              </a:lnSpc>
              <a:spcBef>
                <a:spcPct val="20000"/>
              </a:spcBef>
            </a:pPr>
            <a:endParaRPr lang="en-US" dirty="0"/>
          </a:p>
          <a:p>
            <a:r>
              <a:rPr lang="en-US" altLang="ko-KR" dirty="0"/>
              <a:t>Exploit past behavior to make scheduling decisions</a:t>
            </a:r>
          </a:p>
          <a:p>
            <a:pPr lvl="1"/>
            <a:r>
              <a:rPr lang="en-US" altLang="ko-KR" dirty="0">
                <a:solidFill>
                  <a:srgbClr val="FF0000"/>
                </a:solidFill>
              </a:rPr>
              <a:t>Multiple queues, each with different priority</a:t>
            </a:r>
          </a:p>
          <a:p>
            <a:pPr lvl="2"/>
            <a:r>
              <a:rPr lang="en-US" altLang="ko-KR" dirty="0"/>
              <a:t>Higher priority queues often considered “foreground” tasks</a:t>
            </a:r>
          </a:p>
          <a:p>
            <a:pPr lvl="1"/>
            <a:r>
              <a:rPr lang="en-US" altLang="ko-KR" dirty="0">
                <a:solidFill>
                  <a:srgbClr val="FF0000"/>
                </a:solidFill>
              </a:rPr>
              <a:t>Each queue has its own scheduling algorithm</a:t>
            </a:r>
          </a:p>
          <a:p>
            <a:pPr lvl="2"/>
            <a:r>
              <a:rPr lang="en-US" altLang="ko-KR" dirty="0"/>
              <a:t>e.g. foreground – RR, background – FCFS</a:t>
            </a:r>
          </a:p>
          <a:p>
            <a:pPr lvl="2"/>
            <a:r>
              <a:rPr lang="en-US" altLang="ko-KR" dirty="0"/>
              <a:t>Sometimes multiple RR priorities with quantum increasing exponentially </a:t>
            </a:r>
            <a:br>
              <a:rPr lang="en-US" altLang="ko-KR" dirty="0"/>
            </a:br>
            <a:r>
              <a:rPr lang="en-US" altLang="ko-KR" dirty="0"/>
              <a:t>(highest:1ms, next: 2ms, next: 4ms, </a:t>
            </a:r>
            <a:r>
              <a:rPr lang="en-US" altLang="ko-KR" dirty="0" err="1"/>
              <a:t>etc</a:t>
            </a:r>
            <a:r>
              <a:rPr lang="en-US" altLang="ko-KR" dirty="0"/>
              <a:t>)</a:t>
            </a:r>
          </a:p>
          <a:p>
            <a:r>
              <a:rPr lang="en-US" altLang="ko-KR" dirty="0"/>
              <a:t>Adjust each job’s priority as follows</a:t>
            </a:r>
          </a:p>
          <a:p>
            <a:pPr lvl="1"/>
            <a:r>
              <a:rPr lang="en-US" altLang="ko-KR" dirty="0"/>
              <a:t>Job starts in highest priority queue</a:t>
            </a:r>
          </a:p>
          <a:p>
            <a:pPr lvl="1"/>
            <a:r>
              <a:rPr lang="en-US" altLang="ko-KR" dirty="0"/>
              <a:t>If timeout expires, drop one level</a:t>
            </a:r>
          </a:p>
          <a:p>
            <a:pPr lvl="1"/>
            <a:r>
              <a:rPr lang="en-US" altLang="ko-KR" dirty="0"/>
              <a:t>If timeout doesn’t expire, push up one level</a:t>
            </a:r>
          </a:p>
          <a:p>
            <a:pPr>
              <a:lnSpc>
                <a:spcPct val="80000"/>
              </a:lnSpc>
              <a:spcBef>
                <a:spcPct val="20000"/>
              </a:spcBef>
            </a:pPr>
            <a:endParaRPr lang="en-US" dirty="0"/>
          </a:p>
          <a:p>
            <a:pPr>
              <a:lnSpc>
                <a:spcPct val="80000"/>
              </a:lnSpc>
              <a:spcBef>
                <a:spcPct val="20000"/>
              </a:spcBef>
            </a:pPr>
            <a:endParaRPr lang="en-US" dirty="0"/>
          </a:p>
          <a:p>
            <a:pPr>
              <a:lnSpc>
                <a:spcPct val="80000"/>
              </a:lnSpc>
              <a:spcBef>
                <a:spcPct val="20000"/>
              </a:spcBef>
            </a:pPr>
            <a:endParaRPr lang="en-US" dirty="0"/>
          </a:p>
          <a:p>
            <a:endParaRPr lang="en-SE" dirty="0"/>
          </a:p>
        </p:txBody>
      </p:sp>
    </p:spTree>
    <p:extLst>
      <p:ext uri="{BB962C8B-B14F-4D97-AF65-F5344CB8AC3E}">
        <p14:creationId xmlns:p14="http://schemas.microsoft.com/office/powerpoint/2010/main" val="2875754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a:noFill/>
        </p:spPr>
        <p:txBody>
          <a:bodyPr/>
          <a:lstStyle/>
          <a:p>
            <a:pPr>
              <a:lnSpc>
                <a:spcPct val="80000"/>
              </a:lnSpc>
              <a:spcBef>
                <a:spcPct val="20000"/>
              </a:spcBef>
            </a:pPr>
            <a:endParaRPr lang="en-US" dirty="0"/>
          </a:p>
          <a:p>
            <a:r>
              <a:rPr lang="en-US" altLang="ko-KR" dirty="0"/>
              <a:t>Exploit past behavior to make scheduling decisions</a:t>
            </a:r>
          </a:p>
          <a:p>
            <a:pPr lvl="1"/>
            <a:r>
              <a:rPr lang="en-US" altLang="ko-KR" dirty="0">
                <a:solidFill>
                  <a:srgbClr val="FF0000"/>
                </a:solidFill>
              </a:rPr>
              <a:t>Multiple queues, each with different priority</a:t>
            </a:r>
          </a:p>
          <a:p>
            <a:pPr lvl="2"/>
            <a:r>
              <a:rPr lang="en-US" altLang="ko-KR" dirty="0"/>
              <a:t>Higher priority queues often considered “foreground” tasks</a:t>
            </a:r>
          </a:p>
          <a:p>
            <a:pPr lvl="1"/>
            <a:r>
              <a:rPr lang="en-US" altLang="ko-KR" dirty="0">
                <a:solidFill>
                  <a:srgbClr val="FF0000"/>
                </a:solidFill>
              </a:rPr>
              <a:t>Each queue has its own scheduling algorithm</a:t>
            </a:r>
          </a:p>
          <a:p>
            <a:pPr lvl="2"/>
            <a:r>
              <a:rPr lang="en-US" altLang="ko-KR" dirty="0"/>
              <a:t>e.g. foreground – RR, background – FCFS</a:t>
            </a:r>
          </a:p>
          <a:p>
            <a:pPr lvl="2"/>
            <a:r>
              <a:rPr lang="en-US" altLang="ko-KR" dirty="0"/>
              <a:t>Sometimes multiple RR priorities with quantum increasing exponentially </a:t>
            </a:r>
            <a:br>
              <a:rPr lang="en-US" altLang="ko-KR" dirty="0"/>
            </a:br>
            <a:r>
              <a:rPr lang="en-US" altLang="ko-KR" dirty="0"/>
              <a:t>(highest:1ms, next: 2ms, next: 4ms, </a:t>
            </a:r>
            <a:r>
              <a:rPr lang="en-US" altLang="ko-KR" dirty="0" err="1"/>
              <a:t>etc</a:t>
            </a:r>
            <a:r>
              <a:rPr lang="en-US" altLang="ko-KR" dirty="0"/>
              <a:t>)</a:t>
            </a:r>
          </a:p>
          <a:p>
            <a:r>
              <a:rPr lang="en-US" altLang="ko-KR" dirty="0"/>
              <a:t>Adjust each job’s priority as follows</a:t>
            </a:r>
          </a:p>
          <a:p>
            <a:pPr lvl="1"/>
            <a:r>
              <a:rPr lang="en-US" altLang="ko-KR" dirty="0"/>
              <a:t>Job starts in highest priority queue</a:t>
            </a:r>
          </a:p>
          <a:p>
            <a:pPr lvl="1"/>
            <a:r>
              <a:rPr lang="en-US" altLang="ko-KR" dirty="0"/>
              <a:t>If timeout expires, drop one level</a:t>
            </a:r>
          </a:p>
          <a:p>
            <a:pPr lvl="1"/>
            <a:r>
              <a:rPr lang="en-US" altLang="ko-KR" dirty="0"/>
              <a:t>If timeout doesn’t expire, push up one level</a:t>
            </a:r>
          </a:p>
          <a:p>
            <a:pPr>
              <a:lnSpc>
                <a:spcPct val="80000"/>
              </a:lnSpc>
              <a:spcBef>
                <a:spcPct val="20000"/>
              </a:spcBef>
            </a:pPr>
            <a:endParaRPr lang="en-US" dirty="0"/>
          </a:p>
          <a:p>
            <a:pPr>
              <a:lnSpc>
                <a:spcPct val="80000"/>
              </a:lnSpc>
              <a:spcBef>
                <a:spcPct val="20000"/>
              </a:spcBef>
            </a:pPr>
            <a:endParaRPr lang="en-US" dirty="0"/>
          </a:p>
          <a:p>
            <a:pPr>
              <a:lnSpc>
                <a:spcPct val="80000"/>
              </a:lnSpc>
              <a:spcBef>
                <a:spcPct val="20000"/>
              </a:spcBef>
            </a:pPr>
            <a:endParaRPr lang="en-US" dirty="0"/>
          </a:p>
        </p:txBody>
      </p:sp>
    </p:spTree>
    <p:extLst>
      <p:ext uri="{BB962C8B-B14F-4D97-AF65-F5344CB8AC3E}">
        <p14:creationId xmlns:p14="http://schemas.microsoft.com/office/powerpoint/2010/main" val="221765536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demoted to lower priority</a:t>
            </a:r>
          </a:p>
          <a:p>
            <a:endParaRPr lang="en-GB" dirty="0"/>
          </a:p>
          <a:p>
            <a:r>
              <a:rPr lang="en-GB" dirty="0"/>
              <a:t>CPU-bound processes </a:t>
            </a:r>
            <a:endParaRPr lang="en-SE" dirty="0"/>
          </a:p>
        </p:txBody>
      </p:sp>
    </p:spTree>
    <p:extLst>
      <p:ext uri="{BB962C8B-B14F-4D97-AF65-F5344CB8AC3E}">
        <p14:creationId xmlns:p14="http://schemas.microsoft.com/office/powerpoint/2010/main" val="402382796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p:spPr>
        <p:txBody>
          <a:bodyPr/>
          <a:lstStyle/>
          <a:p>
            <a:r>
              <a:rPr lang="en-US" dirty="0"/>
              <a:t>Many textbooks use the “old model”—one thread per job</a:t>
            </a:r>
          </a:p>
          <a:p>
            <a:r>
              <a:rPr lang="en-US" dirty="0"/>
              <a:t>Usually it's really: </a:t>
            </a:r>
            <a:r>
              <a:rPr lang="en-US" b="1" dirty="0"/>
              <a:t>threads</a:t>
            </a:r>
            <a:r>
              <a:rPr lang="en-US" dirty="0"/>
              <a:t> (e.g., in Linux)</a:t>
            </a:r>
          </a:p>
          <a:p>
            <a:endParaRPr lang="en-US" dirty="0"/>
          </a:p>
          <a:p>
            <a:r>
              <a:rPr lang="en-US" dirty="0"/>
              <a:t>One point to notice: switching threads vs. switching jobs incurs different costs:</a:t>
            </a:r>
          </a:p>
          <a:p>
            <a:pPr lvl="1"/>
            <a:r>
              <a:rPr lang="en-US" dirty="0"/>
              <a:t>Switch threads: Save/restore registers</a:t>
            </a:r>
          </a:p>
          <a:p>
            <a:pPr lvl="1"/>
            <a:r>
              <a:rPr lang="en-US" dirty="0"/>
              <a:t>Switch jobs: Change active address space too!</a:t>
            </a:r>
          </a:p>
          <a:p>
            <a:pPr lvl="2"/>
            <a:r>
              <a:rPr lang="en-US" dirty="0"/>
              <a:t>Expensive</a:t>
            </a:r>
          </a:p>
          <a:p>
            <a:pPr lvl="2"/>
            <a:r>
              <a:rPr lang="en-US" dirty="0"/>
              <a:t>Disrupts caching</a:t>
            </a:r>
          </a:p>
          <a:p>
            <a:pPr>
              <a:lnSpc>
                <a:spcPct val="80000"/>
              </a:lnSpc>
            </a:pPr>
            <a:r>
              <a:rPr lang="en-US" dirty="0"/>
              <a:t>Scheduling: selecting a waiting process from the ready queue and allocating the CPU to it</a:t>
            </a:r>
          </a:p>
          <a:p>
            <a:pPr>
              <a:lnSpc>
                <a:spcPct val="80000"/>
              </a:lnSpc>
            </a:pPr>
            <a:r>
              <a:rPr lang="en-US" dirty="0"/>
              <a:t>FCFS Scheduling:</a:t>
            </a:r>
          </a:p>
          <a:p>
            <a:pPr lvl="1">
              <a:lnSpc>
                <a:spcPct val="80000"/>
              </a:lnSpc>
            </a:pPr>
            <a:r>
              <a:rPr lang="en-US" dirty="0"/>
              <a:t>Pros: Simple</a:t>
            </a:r>
          </a:p>
          <a:p>
            <a:pPr lvl="1">
              <a:lnSpc>
                <a:spcPct val="80000"/>
              </a:lnSpc>
            </a:pPr>
            <a:r>
              <a:rPr lang="en-US" dirty="0"/>
              <a:t>Cons: Short jobs can get stuck behind long ones</a:t>
            </a:r>
          </a:p>
          <a:p>
            <a:pPr>
              <a:lnSpc>
                <a:spcPct val="80000"/>
              </a:lnSpc>
            </a:pPr>
            <a:r>
              <a:rPr lang="en-US" dirty="0"/>
              <a:t>Round-Robin Scheduling: </a:t>
            </a:r>
          </a:p>
          <a:p>
            <a:pPr lvl="1">
              <a:lnSpc>
                <a:spcPct val="80000"/>
              </a:lnSpc>
            </a:pPr>
            <a:r>
              <a:rPr lang="en-US" dirty="0"/>
              <a:t>Pros: Better for short jobs </a:t>
            </a:r>
          </a:p>
          <a:p>
            <a:pPr lvl="1">
              <a:lnSpc>
                <a:spcPct val="80000"/>
              </a:lnSpc>
            </a:pPr>
            <a:r>
              <a:rPr lang="en-US" dirty="0"/>
              <a:t>Cons: Poor performance when jobs have same length </a:t>
            </a:r>
          </a:p>
          <a:p>
            <a:pPr lvl="1">
              <a:lnSpc>
                <a:spcPct val="80000"/>
              </a:lnSpc>
            </a:pPr>
            <a:endParaRPr lang="en-US" dirty="0"/>
          </a:p>
          <a:p>
            <a:pPr lvl="1">
              <a:lnSpc>
                <a:spcPct val="80000"/>
              </a:lnSpc>
            </a:pPr>
            <a:r>
              <a:rPr lang="en-GB" altLang="ko-KR" dirty="0">
                <a:ea typeface="굴림" panose="020B0600000101010101" pitchFamily="34" charset="-127"/>
              </a:rPr>
              <a:t>Pros: Simple</a:t>
            </a:r>
            <a:endParaRPr lang="en-US" dirty="0"/>
          </a:p>
          <a:p>
            <a:pPr lvl="1">
              <a:lnSpc>
                <a:spcPct val="80000"/>
              </a:lnSpc>
            </a:pPr>
            <a:endParaRPr lang="en-US" dirty="0"/>
          </a:p>
          <a:p>
            <a:endParaRPr lang="en-US" dirty="0"/>
          </a:p>
          <a:p>
            <a:endParaRPr lang="en-GB" altLang="ko-KR" dirty="0">
              <a:ea typeface="굴림" panose="020B0600000101010101" pitchFamily="34" charset="-127"/>
            </a:endParaRPr>
          </a:p>
          <a:p>
            <a:endParaRPr lang="en-GB" altLang="ko-KR" dirty="0">
              <a:ea typeface="굴림" panose="020B0600000101010101" pitchFamily="34" charset="-127"/>
            </a:endParaRPr>
          </a:p>
          <a:p>
            <a:pPr>
              <a:lnSpc>
                <a:spcPct val="85000"/>
              </a:lnSpc>
            </a:pPr>
            <a:r>
              <a:rPr lang="en-US" dirty="0"/>
              <a:t>Shortest Job First (SJF) and Shortest Remaining Time First (SRTF)</a:t>
            </a:r>
          </a:p>
          <a:p>
            <a:pPr lvl="1">
              <a:lnSpc>
                <a:spcPct val="85000"/>
              </a:lnSpc>
            </a:pPr>
            <a:r>
              <a:rPr lang="en-US" dirty="0"/>
              <a:t>Run the job with least amount of computation to do/least remaining amount of computation to do</a:t>
            </a:r>
          </a:p>
          <a:p>
            <a:pPr lvl="1">
              <a:lnSpc>
                <a:spcPct val="80000"/>
              </a:lnSpc>
            </a:pPr>
            <a:r>
              <a:rPr lang="en-US" dirty="0"/>
              <a:t>Pros: Optimal (average response time) </a:t>
            </a:r>
          </a:p>
          <a:p>
            <a:pPr lvl="1">
              <a:lnSpc>
                <a:spcPct val="80000"/>
              </a:lnSpc>
            </a:pPr>
            <a:r>
              <a:rPr lang="en-US" dirty="0"/>
              <a:t>Cons: Hard to predict future, Unfair</a:t>
            </a:r>
          </a:p>
          <a:p>
            <a:pPr>
              <a:lnSpc>
                <a:spcPct val="80000"/>
              </a:lnSpc>
            </a:pPr>
            <a:r>
              <a:rPr lang="en-US" dirty="0"/>
              <a:t>Priority-Based Scheduling</a:t>
            </a:r>
          </a:p>
          <a:p>
            <a:pPr lvl="1">
              <a:lnSpc>
                <a:spcPct val="80000"/>
              </a:lnSpc>
            </a:pPr>
            <a:r>
              <a:rPr lang="en-US" dirty="0"/>
              <a:t>Each process is assigned a fixed priority</a:t>
            </a:r>
          </a:p>
          <a:p>
            <a:pPr>
              <a:lnSpc>
                <a:spcPct val="80000"/>
              </a:lnSpc>
            </a:pPr>
            <a:r>
              <a:rPr lang="en-US" dirty="0"/>
              <a:t>Multi-Level Queue Scheduling</a:t>
            </a:r>
          </a:p>
          <a:p>
            <a:pPr lvl="1">
              <a:lnSpc>
                <a:spcPct val="80000"/>
              </a:lnSpc>
            </a:pPr>
            <a:r>
              <a:rPr lang="en-US" dirty="0"/>
              <a:t>Multiple queues of different priorities</a:t>
            </a:r>
          </a:p>
          <a:p>
            <a:pPr>
              <a:lnSpc>
                <a:spcPct val="80000"/>
              </a:lnSpc>
            </a:pPr>
            <a:r>
              <a:rPr lang="en-US" dirty="0"/>
              <a:t>Multi-Level Feedback Queue Scheduling:</a:t>
            </a:r>
          </a:p>
          <a:p>
            <a:pPr lvl="1">
              <a:lnSpc>
                <a:spcPct val="80000"/>
              </a:lnSpc>
            </a:pPr>
            <a:r>
              <a:rPr lang="en-US" dirty="0"/>
              <a:t>Automatic promotion/demotion of process between queues</a:t>
            </a:r>
          </a:p>
          <a:p>
            <a:pPr>
              <a:lnSpc>
                <a:spcPct val="80000"/>
              </a:lnSpc>
            </a:pPr>
            <a:r>
              <a:rPr lang="en-US" dirty="0"/>
              <a:t>Lottery Scheduling:</a:t>
            </a:r>
          </a:p>
          <a:p>
            <a:pPr lvl="1">
              <a:lnSpc>
                <a:spcPct val="80000"/>
              </a:lnSpc>
            </a:pPr>
            <a:r>
              <a:rPr lang="en-US" dirty="0"/>
              <a:t>Give each process a number of tickets (short tasks </a:t>
            </a:r>
            <a:r>
              <a:rPr lang="en-US" dirty="0">
                <a:sym typeface="Symbol" pitchFamily="18" charset="2"/>
              </a:rPr>
              <a:t> more tickets)</a:t>
            </a:r>
          </a:p>
          <a:p>
            <a:pPr lvl="1">
              <a:lnSpc>
                <a:spcPct val="80000"/>
              </a:lnSpc>
            </a:pPr>
            <a:r>
              <a:rPr lang="en-US" dirty="0"/>
              <a:t>Reserve a minimum number of tickets for every process to ensure forward progress</a:t>
            </a:r>
          </a:p>
          <a:p>
            <a:pPr>
              <a:lnSpc>
                <a:spcPct val="80000"/>
              </a:lnSpc>
            </a:pPr>
            <a:r>
              <a:rPr lang="en-US" dirty="0"/>
              <a:t>See </a:t>
            </a:r>
            <a:r>
              <a:rPr lang="en-US" dirty="0">
                <a:hlinkClick r:id="rId3"/>
              </a:rPr>
              <a:t>animations</a:t>
            </a:r>
            <a:r>
              <a:rPr lang="en-US" dirty="0"/>
              <a:t> of common scheduling algorithms</a:t>
            </a:r>
          </a:p>
          <a:p>
            <a:endParaRPr lang="en-US" dirty="0"/>
          </a:p>
          <a:p>
            <a:endParaRPr lang="en-US" dirty="0"/>
          </a:p>
          <a:p>
            <a:endParaRPr lang="en-US" dirty="0"/>
          </a:p>
          <a:p>
            <a:endParaRPr lang="ko-KR" altLang="en-US" dirty="0">
              <a:ea typeface="굴림" panose="020B0600000101010101" pitchFamily="34" charset="-127"/>
            </a:endParaRPr>
          </a:p>
        </p:txBody>
      </p:sp>
    </p:spTree>
    <p:extLst>
      <p:ext uri="{BB962C8B-B14F-4D97-AF65-F5344CB8AC3E}">
        <p14:creationId xmlns:p14="http://schemas.microsoft.com/office/powerpoint/2010/main" val="9771171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Rot="1" noChangeAspect="1" noChangeArrowheads="1" noTextEdit="1"/>
          </p:cNvSpPr>
          <p:nvPr>
            <p:ph type="sldImg"/>
          </p:nvPr>
        </p:nvSpPr>
        <p:spPr>
          <a:ln/>
        </p:spPr>
      </p:sp>
      <p:sp>
        <p:nvSpPr>
          <p:cNvPr id="50179" name="Rectangle 3"/>
          <p:cNvSpPr>
            <a:spLocks noGrp="1" noChangeArrowheads="1"/>
          </p:cNvSpPr>
          <p:nvPr>
            <p:ph type="body" idx="1"/>
          </p:nvPr>
        </p:nvSpPr>
        <p:spPr>
          <a:noFill/>
        </p:spPr>
        <p:txBody>
          <a:bodyPr/>
          <a:lstStyle/>
          <a:p>
            <a:pPr marL="0" marR="0" lvl="0" indent="0" algn="l" defTabSz="914400" rtl="0" eaLnBrk="0" fontAlgn="base" latinLnBrk="0" hangingPunct="0">
              <a:lnSpc>
                <a:spcPct val="90000"/>
              </a:lnSpc>
              <a:spcBef>
                <a:spcPct val="40000"/>
              </a:spcBef>
              <a:spcAft>
                <a:spcPct val="0"/>
              </a:spcAft>
              <a:buClrTx/>
              <a:buSzTx/>
              <a:buFontTx/>
              <a:buNone/>
              <a:tabLst/>
              <a:defRPr/>
            </a:pPr>
            <a:r>
              <a:rPr lang="en-US" altLang="ko-KR" dirty="0">
                <a:ea typeface="굴림" panose="020B0600000101010101" pitchFamily="34" charset="-127"/>
              </a:rPr>
              <a:t>Question: How is the OS to decide which of several tasks to take off a queue?</a:t>
            </a:r>
          </a:p>
          <a:p>
            <a:pPr marL="0" marR="0" lvl="0" indent="0" algn="l" defTabSz="914400" rtl="0" eaLnBrk="0" fontAlgn="base" latinLnBrk="0" hangingPunct="0">
              <a:lnSpc>
                <a:spcPct val="90000"/>
              </a:lnSpc>
              <a:spcBef>
                <a:spcPct val="40000"/>
              </a:spcBef>
              <a:spcAft>
                <a:spcPct val="0"/>
              </a:spcAft>
              <a:buClrTx/>
              <a:buSzTx/>
              <a:buFontTx/>
              <a:buNone/>
              <a:tabLst/>
              <a:defRPr/>
            </a:pPr>
            <a:r>
              <a:rPr lang="en-US" dirty="0"/>
              <a:t>When multiple processes are ready, the scheduling algorithm decides which one is given access to the CPU</a:t>
            </a:r>
          </a:p>
          <a:p>
            <a:pPr>
              <a:lnSpc>
                <a:spcPct val="80000"/>
              </a:lnSpc>
              <a:spcBef>
                <a:spcPct val="20000"/>
              </a:spcBef>
            </a:pPr>
            <a:endParaRPr lang="en-US" altLang="ko-KR" dirty="0">
              <a:ea typeface="굴림" panose="020B0600000101010101" pitchFamily="34" charset="-127"/>
            </a:endParaRPr>
          </a:p>
          <a:p>
            <a:pPr>
              <a:lnSpc>
                <a:spcPct val="80000"/>
              </a:lnSpc>
              <a:spcBef>
                <a:spcPct val="20000"/>
              </a:spcBef>
            </a:pPr>
            <a:r>
              <a:rPr lang="en-US" altLang="ko-KR" dirty="0">
                <a:ea typeface="굴림" panose="020B0600000101010101" pitchFamily="34" charset="-127"/>
              </a:rPr>
              <a:t>deciding which jobs are given access to resources from moment to moment  </a:t>
            </a:r>
          </a:p>
          <a:p>
            <a:pPr lvl="1">
              <a:lnSpc>
                <a:spcPct val="80000"/>
              </a:lnSpc>
              <a:spcBef>
                <a:spcPct val="20000"/>
              </a:spcBef>
            </a:pPr>
            <a:r>
              <a:rPr lang="en-US" altLang="ko-KR" dirty="0">
                <a:ea typeface="굴림" panose="020B0600000101010101" pitchFamily="34" charset="-127"/>
              </a:rPr>
              <a:t>Resource often refers to CPU time, but may also be network BW or disk access</a:t>
            </a:r>
          </a:p>
          <a:p>
            <a:pPr marL="0" marR="0" lvl="0" indent="0" algn="l" defTabSz="914400" rtl="0" eaLnBrk="0" fontAlgn="base" latinLnBrk="0" hangingPunct="0">
              <a:lnSpc>
                <a:spcPct val="90000"/>
              </a:lnSpc>
              <a:spcBef>
                <a:spcPct val="40000"/>
              </a:spcBef>
              <a:spcAft>
                <a:spcPct val="0"/>
              </a:spcAft>
              <a:buClrTx/>
              <a:buSzTx/>
              <a:buFontTx/>
              <a:buNone/>
              <a:tabLst/>
              <a:defRPr/>
            </a:pPr>
            <a:endParaRPr lang="en-US" dirty="0"/>
          </a:p>
          <a:p>
            <a:endParaRPr lang="en-US" altLang="en-US" dirty="0"/>
          </a:p>
        </p:txBody>
      </p:sp>
    </p:spTree>
    <p:extLst>
      <p:ext uri="{BB962C8B-B14F-4D97-AF65-F5344CB8AC3E}">
        <p14:creationId xmlns:p14="http://schemas.microsoft.com/office/powerpoint/2010/main" val="22372975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E" dirty="0"/>
          </a:p>
        </p:txBody>
      </p:sp>
    </p:spTree>
    <p:extLst>
      <p:ext uri="{BB962C8B-B14F-4D97-AF65-F5344CB8AC3E}">
        <p14:creationId xmlns:p14="http://schemas.microsoft.com/office/powerpoint/2010/main" val="22660904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90000"/>
              </a:lnSpc>
              <a:spcBef>
                <a:spcPct val="40000"/>
              </a:spcBef>
              <a:spcAft>
                <a:spcPct val="0"/>
              </a:spcAft>
              <a:buClrTx/>
              <a:buSzTx/>
              <a:buFontTx/>
              <a:buNone/>
              <a:tabLst/>
              <a:defRPr/>
            </a:pPr>
            <a:r>
              <a:rPr lang="en-GB" dirty="0"/>
              <a:t>amount of time a process waits in the ready queue before it starts execution</a:t>
            </a:r>
          </a:p>
          <a:p>
            <a:pPr>
              <a:lnSpc>
                <a:spcPct val="80000"/>
              </a:lnSpc>
              <a:spcBef>
                <a:spcPct val="20000"/>
              </a:spcBef>
            </a:pPr>
            <a:r>
              <a:rPr lang="en-US" altLang="ko-KR" dirty="0">
                <a:ea typeface="굴림" panose="020B0600000101010101" pitchFamily="34" charset="-127"/>
              </a:rPr>
              <a:t>Wait </a:t>
            </a:r>
          </a:p>
          <a:p>
            <a:pPr>
              <a:lnSpc>
                <a:spcPct val="80000"/>
              </a:lnSpc>
              <a:spcBef>
                <a:spcPct val="20000"/>
              </a:spcBef>
            </a:pPr>
            <a:r>
              <a:rPr lang="en-US" altLang="ko-KR" dirty="0">
                <a:ea typeface="굴림" panose="020B0600000101010101" pitchFamily="34" charset="-127"/>
              </a:rPr>
              <a:t>Minimize Response Time</a:t>
            </a:r>
          </a:p>
          <a:p>
            <a:pPr lvl="1">
              <a:lnSpc>
                <a:spcPct val="80000"/>
              </a:lnSpc>
              <a:spcBef>
                <a:spcPct val="20000"/>
              </a:spcBef>
            </a:pPr>
            <a:r>
              <a:rPr lang="en-GB" altLang="ko-KR" dirty="0">
                <a:ea typeface="굴림" panose="020B0600000101010101" pitchFamily="34" charset="-127"/>
              </a:rPr>
              <a:t>Response Time=Time at which job first gets CPU−Arrival Time</a:t>
            </a:r>
          </a:p>
          <a:p>
            <a:pPr lvl="1">
              <a:lnSpc>
                <a:spcPct val="80000"/>
              </a:lnSpc>
              <a:spcBef>
                <a:spcPct val="20000"/>
              </a:spcBef>
            </a:pPr>
            <a:r>
              <a:rPr lang="en-GB" altLang="ko-KR" dirty="0">
                <a:ea typeface="굴림" panose="020B0600000101010101" pitchFamily="34" charset="-127"/>
              </a:rPr>
              <a:t>Defined as the amount of time from when a job or request is submitted to the system (enters the ready queue) until it gets the CPU for the first time. It measures how quickly a system starts responding to a job after it arrives.</a:t>
            </a:r>
          </a:p>
          <a:p>
            <a:pPr>
              <a:lnSpc>
                <a:spcPct val="80000"/>
              </a:lnSpc>
              <a:spcBef>
                <a:spcPct val="20000"/>
              </a:spcBef>
            </a:pPr>
            <a:r>
              <a:rPr lang="en-US" altLang="ko-KR" dirty="0">
                <a:ea typeface="굴림" panose="020B0600000101010101" pitchFamily="34" charset="-127"/>
              </a:rPr>
              <a:t>Fairness</a:t>
            </a:r>
          </a:p>
          <a:p>
            <a:pPr lvl="1">
              <a:lnSpc>
                <a:spcPct val="80000"/>
              </a:lnSpc>
              <a:spcBef>
                <a:spcPct val="20000"/>
              </a:spcBef>
            </a:pPr>
            <a:r>
              <a:rPr lang="en-US" altLang="ko-KR" dirty="0">
                <a:ea typeface="굴림" panose="020B0600000101010101" pitchFamily="34" charset="-127"/>
              </a:rPr>
              <a:t>Share CPU among users in some equitable way</a:t>
            </a:r>
          </a:p>
          <a:p>
            <a:pPr lvl="1">
              <a:lnSpc>
                <a:spcPct val="80000"/>
              </a:lnSpc>
              <a:spcBef>
                <a:spcPct val="20000"/>
              </a:spcBef>
            </a:pPr>
            <a:r>
              <a:rPr lang="en-US" altLang="ko-KR" dirty="0">
                <a:ea typeface="굴림" panose="020B0600000101010101" pitchFamily="34" charset="-127"/>
              </a:rPr>
              <a:t>Fairness is not minimizing average response time:</a:t>
            </a:r>
          </a:p>
          <a:p>
            <a:pPr lvl="2">
              <a:lnSpc>
                <a:spcPct val="80000"/>
              </a:lnSpc>
              <a:spcBef>
                <a:spcPct val="20000"/>
              </a:spcBef>
            </a:pPr>
            <a:r>
              <a:rPr lang="en-US" altLang="ko-KR" dirty="0">
                <a:ea typeface="굴림" panose="020B0600000101010101" pitchFamily="34" charset="-127"/>
              </a:rPr>
              <a:t>Better </a:t>
            </a:r>
            <a:r>
              <a:rPr lang="en-US" altLang="ko-KR" i="1" dirty="0">
                <a:ea typeface="굴림" panose="020B0600000101010101" pitchFamily="34" charset="-127"/>
              </a:rPr>
              <a:t>average</a:t>
            </a:r>
            <a:r>
              <a:rPr lang="en-US" altLang="ko-KR" dirty="0">
                <a:ea typeface="굴림" panose="020B0600000101010101" pitchFamily="34" charset="-127"/>
              </a:rPr>
              <a:t> response time by making system </a:t>
            </a:r>
            <a:r>
              <a:rPr lang="en-US" altLang="ko-KR" i="1" dirty="0">
                <a:ea typeface="굴림" panose="020B0600000101010101" pitchFamily="34" charset="-127"/>
              </a:rPr>
              <a:t>less</a:t>
            </a:r>
            <a:r>
              <a:rPr lang="en-US" altLang="ko-KR" dirty="0">
                <a:ea typeface="굴림" panose="020B0600000101010101" pitchFamily="34" charset="-127"/>
              </a:rPr>
              <a:t> fair</a:t>
            </a:r>
          </a:p>
          <a:p>
            <a:pPr lvl="2">
              <a:lnSpc>
                <a:spcPct val="80000"/>
              </a:lnSpc>
              <a:spcBef>
                <a:spcPct val="20000"/>
              </a:spcBef>
            </a:pPr>
            <a:endParaRPr lang="en-US" altLang="ko-KR" dirty="0">
              <a:ea typeface="굴림" panose="020B0600000101010101" pitchFamily="34" charset="-127"/>
            </a:endParaRPr>
          </a:p>
          <a:p>
            <a:r>
              <a:rPr lang="en-US" dirty="0"/>
              <a:t>n </a:t>
            </a:r>
            <a:r>
              <a:rPr lang="en-US" b="1" dirty="0"/>
              <a:t>real-time scheduling theory</a:t>
            </a:r>
            <a:r>
              <a:rPr lang="en-US" dirty="0"/>
              <a:t>, </a:t>
            </a:r>
            <a:r>
              <a:rPr lang="en-US" i="1" dirty="0"/>
              <a:t>response time</a:t>
            </a:r>
            <a:r>
              <a:rPr lang="en-US" dirty="0"/>
              <a:t> really does correspond to what OS textbooks call </a:t>
            </a:r>
            <a:r>
              <a:rPr lang="en-US" b="1" dirty="0"/>
              <a:t>turnaround time</a:t>
            </a:r>
            <a:r>
              <a:rPr lang="en-US" dirty="0"/>
              <a:t>:</a:t>
            </a:r>
          </a:p>
          <a:p>
            <a:r>
              <a:rPr lang="en-US" b="1" dirty="0"/>
              <a:t>R = finish time − release (arrival) time.</a:t>
            </a:r>
            <a:endParaRPr lang="en-US" dirty="0"/>
          </a:p>
          <a:p>
            <a:r>
              <a:rPr lang="en-US" dirty="0"/>
              <a:t>Real-time researchers care about the </a:t>
            </a:r>
            <a:r>
              <a:rPr lang="en-US" i="1" dirty="0"/>
              <a:t>worst-case latency until a job completes</a:t>
            </a:r>
            <a:r>
              <a:rPr lang="en-US" dirty="0"/>
              <a:t>, because completion must meet a deadline.</a:t>
            </a:r>
          </a:p>
          <a:p>
            <a:r>
              <a:rPr lang="en-US" dirty="0"/>
              <a:t>In </a:t>
            </a:r>
            <a:r>
              <a:rPr lang="en-US" b="1" dirty="0"/>
              <a:t>interactive OS scheduling</a:t>
            </a:r>
            <a:r>
              <a:rPr lang="en-US" dirty="0"/>
              <a:t>, </a:t>
            </a:r>
            <a:r>
              <a:rPr lang="en-US" i="1" dirty="0"/>
              <a:t>response time</a:t>
            </a:r>
            <a:r>
              <a:rPr lang="en-US" dirty="0"/>
              <a:t> means something different:</a:t>
            </a:r>
          </a:p>
          <a:p>
            <a:r>
              <a:rPr lang="en-US" b="1" dirty="0"/>
              <a:t>response time = time until the </a:t>
            </a:r>
            <a:r>
              <a:rPr lang="en-US" b="1" i="1" dirty="0"/>
              <a:t>first</a:t>
            </a:r>
            <a:r>
              <a:rPr lang="en-US" b="1" dirty="0"/>
              <a:t> system reaction</a:t>
            </a:r>
            <a:r>
              <a:rPr lang="en-US" dirty="0"/>
              <a:t>,</a:t>
            </a:r>
            <a:br>
              <a:rPr lang="en-US" dirty="0"/>
            </a:br>
            <a:r>
              <a:rPr lang="en-US" dirty="0"/>
              <a:t>not the time until the job completes.</a:t>
            </a:r>
          </a:p>
          <a:p>
            <a:r>
              <a:rPr lang="en-US" dirty="0"/>
              <a:t>So yes, in real-time scheduling:</a:t>
            </a:r>
          </a:p>
          <a:p>
            <a:r>
              <a:rPr lang="en-US" dirty="0"/>
              <a:t>• “Response time” ≈ OS “turnaround time”.</a:t>
            </a:r>
            <a:br>
              <a:rPr lang="en-US" dirty="0"/>
            </a:br>
            <a:r>
              <a:rPr lang="en-US" dirty="0"/>
              <a:t>• It does </a:t>
            </a:r>
            <a:r>
              <a:rPr lang="en-US" b="1" dirty="0"/>
              <a:t>not</a:t>
            </a:r>
            <a:r>
              <a:rPr lang="en-US" dirty="0"/>
              <a:t> match the interactive-scheduling meaning of response time.</a:t>
            </a:r>
          </a:p>
          <a:p>
            <a:endParaRPr lang="en-US" dirty="0"/>
          </a:p>
          <a:p>
            <a:endParaRPr lang="en-US" dirty="0"/>
          </a:p>
          <a:p>
            <a:r>
              <a:rPr lang="en-US" dirty="0"/>
              <a:t>Note that my definition of Response time is different from most textbooks, </a:t>
            </a:r>
          </a:p>
          <a:p>
            <a:endParaRPr lang="en-US" dirty="0"/>
          </a:p>
          <a:p>
            <a:pPr lvl="2">
              <a:lnSpc>
                <a:spcPct val="80000"/>
              </a:lnSpc>
              <a:spcBef>
                <a:spcPct val="20000"/>
              </a:spcBef>
            </a:pPr>
            <a:endParaRPr lang="en-US" altLang="ko-KR" dirty="0">
              <a:ea typeface="굴림" panose="020B0600000101010101" pitchFamily="34" charset="-127"/>
            </a:endParaRPr>
          </a:p>
          <a:p>
            <a:endParaRPr lang="en-SE" dirty="0"/>
          </a:p>
        </p:txBody>
      </p:sp>
    </p:spTree>
    <p:extLst>
      <p:ext uri="{BB962C8B-B14F-4D97-AF65-F5344CB8AC3E}">
        <p14:creationId xmlns:p14="http://schemas.microsoft.com/office/powerpoint/2010/main" val="23993792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ln/>
        </p:spPr>
      </p:sp>
      <p:sp>
        <p:nvSpPr>
          <p:cNvPr id="53251" name="Rectangle 3"/>
          <p:cNvSpPr>
            <a:spLocks noGrp="1" noChangeArrowheads="1"/>
          </p:cNvSpPr>
          <p:nvPr>
            <p:ph type="body" idx="1"/>
          </p:nvPr>
        </p:nvSpPr>
        <p:spPr>
          <a:noFill/>
        </p:spPr>
        <p:txBody>
          <a:bodyPr/>
          <a:lstStyle/>
          <a:p>
            <a:pPr marL="1085850" lvl="2">
              <a:lnSpc>
                <a:spcPct val="80000"/>
              </a:lnSpc>
              <a:spcBef>
                <a:spcPct val="20000"/>
              </a:spcBef>
              <a:tabLst>
                <a:tab pos="3032125" algn="ctr"/>
                <a:tab pos="4635500" algn="ctr"/>
              </a:tabLst>
            </a:pPr>
            <a:r>
              <a:rPr lang="en-US" altLang="ko-KR" dirty="0">
                <a:ea typeface="굴림" panose="020B0600000101010101" pitchFamily="34" charset="-127"/>
              </a:rPr>
              <a:t>In early systems, FCFS meant one program </a:t>
            </a:r>
            <a:br>
              <a:rPr lang="en-US" altLang="ko-KR" dirty="0">
                <a:ea typeface="굴림" panose="020B0600000101010101" pitchFamily="34" charset="-127"/>
              </a:rPr>
            </a:br>
            <a:r>
              <a:rPr lang="en-US" altLang="ko-KR" dirty="0">
                <a:ea typeface="굴림" panose="020B0600000101010101" pitchFamily="34" charset="-127"/>
              </a:rPr>
              <a:t>scheduled until done (including I/O)</a:t>
            </a:r>
          </a:p>
          <a:p>
            <a:pPr marL="1085850" lvl="2">
              <a:lnSpc>
                <a:spcPct val="80000"/>
              </a:lnSpc>
              <a:spcBef>
                <a:spcPct val="20000"/>
              </a:spcBef>
              <a:tabLst>
                <a:tab pos="3032125" algn="ctr"/>
                <a:tab pos="4635500" algn="ctr"/>
              </a:tabLst>
            </a:pPr>
            <a:r>
              <a:rPr lang="en-US" altLang="ko-KR" dirty="0">
                <a:ea typeface="굴림" panose="020B0600000101010101" pitchFamily="34" charset="-127"/>
              </a:rPr>
              <a:t>Now, means keep CPU until thread blocks </a:t>
            </a:r>
          </a:p>
          <a:p>
            <a:endParaRPr lang="en-US" altLang="en-US" dirty="0"/>
          </a:p>
        </p:txBody>
      </p:sp>
    </p:spTree>
    <p:extLst>
      <p:ext uri="{BB962C8B-B14F-4D97-AF65-F5344CB8AC3E}">
        <p14:creationId xmlns:p14="http://schemas.microsoft.com/office/powerpoint/2010/main" val="27724758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Rot="1" noChangeAspect="1" noChangeArrowheads="1" noTextEdit="1"/>
          </p:cNvSpPr>
          <p:nvPr>
            <p:ph type="sldImg"/>
          </p:nvPr>
        </p:nvSpPr>
        <p:spPr>
          <a:ln/>
        </p:spPr>
      </p:sp>
      <p:sp>
        <p:nvSpPr>
          <p:cNvPr id="54275" name="Rectangle 3"/>
          <p:cNvSpPr>
            <a:spLocks noGrp="1" noChangeArrowheads="1"/>
          </p:cNvSpPr>
          <p:nvPr>
            <p:ph type="body" idx="1"/>
          </p:nvPr>
        </p:nvSpPr>
        <p:spPr>
          <a:noFill/>
        </p:spPr>
        <p:txBody>
          <a:bodyPr/>
          <a:lstStyle/>
          <a:p>
            <a:pPr lvl="1"/>
            <a:endParaRPr lang="en-US" altLang="ko-KR" dirty="0"/>
          </a:p>
          <a:p>
            <a:pPr lvl="2"/>
            <a:r>
              <a:rPr lang="en-US" altLang="ko-KR" dirty="0"/>
              <a:t>Safeway: Getting milk, always stuck behind cart full of items!</a:t>
            </a:r>
            <a:br>
              <a:rPr lang="en-US" altLang="ko-KR" dirty="0"/>
            </a:br>
            <a:r>
              <a:rPr lang="en-US" altLang="ko-KR" dirty="0"/>
              <a:t>Upside: get to read about Space Aliens!</a:t>
            </a:r>
          </a:p>
          <a:p>
            <a:r>
              <a:rPr lang="en-US" altLang="ko-KR" dirty="0"/>
              <a:t>FCFS scheduling</a:t>
            </a:r>
          </a:p>
          <a:p>
            <a:pPr lvl="1"/>
            <a:r>
              <a:rPr lang="en-US" altLang="ko-KR" dirty="0"/>
              <a:t>Pro: Simple</a:t>
            </a:r>
          </a:p>
          <a:p>
            <a:pPr lvl="1"/>
            <a:r>
              <a:rPr lang="en-US" altLang="ko-KR" dirty="0"/>
              <a:t>Con: Short jobs get stuck behind long ones (Convoy effect)</a:t>
            </a:r>
          </a:p>
          <a:p>
            <a:pPr lvl="1"/>
            <a:endParaRPr lang="en-US" altLang="ko-KR" dirty="0"/>
          </a:p>
          <a:p>
            <a:pPr lvl="1"/>
            <a:endParaRPr lang="en-US" altLang="ko-KR" dirty="0"/>
          </a:p>
          <a:p>
            <a:r>
              <a:rPr lang="en-US" altLang="ko-KR" dirty="0"/>
              <a:t>In second case:</a:t>
            </a:r>
          </a:p>
          <a:p>
            <a:pPr lvl="1"/>
            <a:r>
              <a:rPr lang="en-US" altLang="ko-KR" dirty="0"/>
              <a:t>Average initial waiting time is much better (before it was 17)</a:t>
            </a:r>
          </a:p>
          <a:p>
            <a:pPr lvl="1"/>
            <a:r>
              <a:rPr lang="en-US" altLang="ko-KR" dirty="0"/>
              <a:t>Average response time is better (before it was 27) </a:t>
            </a:r>
          </a:p>
          <a:p>
            <a:pPr lvl="1"/>
            <a:endParaRPr lang="en-US" altLang="ko-KR" dirty="0"/>
          </a:p>
          <a:p>
            <a:endParaRPr lang="en-US" altLang="en-US" dirty="0"/>
          </a:p>
        </p:txBody>
      </p:sp>
    </p:spTree>
    <p:extLst>
      <p:ext uri="{BB962C8B-B14F-4D97-AF65-F5344CB8AC3E}">
        <p14:creationId xmlns:p14="http://schemas.microsoft.com/office/powerpoint/2010/main" val="27621004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Rot="1" noChangeAspect="1" noChangeArrowheads="1" noTextEdit="1"/>
          </p:cNvSpPr>
          <p:nvPr>
            <p:ph type="sldImg"/>
          </p:nvPr>
        </p:nvSpPr>
        <p:spPr>
          <a:ln/>
        </p:spPr>
      </p:sp>
      <p:sp>
        <p:nvSpPr>
          <p:cNvPr id="55299" name="Rectangle 3"/>
          <p:cNvSpPr>
            <a:spLocks noGrp="1" noChangeArrowheads="1"/>
          </p:cNvSpPr>
          <p:nvPr>
            <p:ph type="body" idx="1"/>
          </p:nvPr>
        </p:nvSpPr>
        <p:spPr>
          <a:noFill/>
        </p:spPr>
        <p:txBody>
          <a:bodyPr/>
          <a:lstStyle/>
          <a:p>
            <a:pPr>
              <a:lnSpc>
                <a:spcPct val="80000"/>
              </a:lnSpc>
            </a:pPr>
            <a:r>
              <a:rPr lang="en-US" dirty="0"/>
              <a:t>Each process gets a small unit of CPU time </a:t>
            </a:r>
            <a:br>
              <a:rPr lang="en-US" dirty="0"/>
            </a:br>
            <a:r>
              <a:rPr lang="en-US" dirty="0"/>
              <a:t>(</a:t>
            </a:r>
            <a:r>
              <a:rPr lang="en-US" i="1" dirty="0"/>
              <a:t>time quantum or time slice</a:t>
            </a:r>
            <a:r>
              <a:rPr lang="en-US" dirty="0"/>
              <a:t>), usually 10-100 milliseconds</a:t>
            </a:r>
          </a:p>
          <a:p>
            <a:pPr>
              <a:lnSpc>
                <a:spcPct val="80000"/>
              </a:lnSpc>
            </a:pPr>
            <a:r>
              <a:rPr lang="en-US" dirty="0"/>
              <a:t>When quantum expires, if the current CPU burst has not finished, the process is preempted and added to the end of the ready queue.</a:t>
            </a:r>
          </a:p>
          <a:p>
            <a:pPr>
              <a:lnSpc>
                <a:spcPct val="80000"/>
              </a:lnSpc>
            </a:pPr>
            <a:r>
              <a:rPr lang="en-US" i="1" dirty="0"/>
              <a:t>n</a:t>
            </a:r>
            <a:r>
              <a:rPr lang="en-US" dirty="0"/>
              <a:t> processes in ready queue and time quantum is </a:t>
            </a:r>
            <a:r>
              <a:rPr lang="en-US" i="1" dirty="0"/>
              <a:t>q </a:t>
            </a:r>
            <a:r>
              <a:rPr lang="en-US" i="1" dirty="0">
                <a:sym typeface="Symbol" pitchFamily="18" charset="2"/>
              </a:rPr>
              <a:t></a:t>
            </a:r>
            <a:endParaRPr lang="en-US" dirty="0"/>
          </a:p>
          <a:p>
            <a:pPr lvl="1">
              <a:lnSpc>
                <a:spcPct val="80000"/>
              </a:lnSpc>
            </a:pPr>
            <a:r>
              <a:rPr lang="en-US" dirty="0"/>
              <a:t>Each process gets (roughly) 1/</a:t>
            </a:r>
            <a:r>
              <a:rPr lang="en-US" i="1" dirty="0"/>
              <a:t>n</a:t>
            </a:r>
            <a:r>
              <a:rPr lang="en-US" dirty="0"/>
              <a:t> of the CPU time </a:t>
            </a:r>
          </a:p>
          <a:p>
            <a:pPr lvl="1">
              <a:lnSpc>
                <a:spcPct val="80000"/>
              </a:lnSpc>
            </a:pPr>
            <a:r>
              <a:rPr lang="en-US" dirty="0"/>
              <a:t>In chunks of at most </a:t>
            </a:r>
            <a:r>
              <a:rPr lang="en-US" i="1" dirty="0"/>
              <a:t>q</a:t>
            </a:r>
            <a:r>
              <a:rPr lang="en-US" dirty="0"/>
              <a:t> time units </a:t>
            </a:r>
          </a:p>
          <a:p>
            <a:pPr lvl="1">
              <a:lnSpc>
                <a:spcPct val="80000"/>
              </a:lnSpc>
            </a:pPr>
            <a:r>
              <a:rPr lang="en-US" dirty="0"/>
              <a:t>No process waits more than (n-1)q time units</a:t>
            </a:r>
          </a:p>
          <a:p>
            <a:pPr>
              <a:spcBef>
                <a:spcPct val="20000"/>
              </a:spcBef>
            </a:pPr>
            <a:endParaRPr lang="en-US" altLang="ko-KR" sz="2800" dirty="0">
              <a:ea typeface="굴림" panose="020B0600000101010101" pitchFamily="34" charset="-127"/>
            </a:endParaRPr>
          </a:p>
          <a:p>
            <a:pPr>
              <a:spcBef>
                <a:spcPct val="20000"/>
              </a:spcBef>
            </a:pPr>
            <a:endParaRPr lang="en-US" altLang="ko-KR" sz="2800" dirty="0">
              <a:ea typeface="굴림" panose="020B0600000101010101" pitchFamily="34" charset="-127"/>
            </a:endParaRPr>
          </a:p>
          <a:p>
            <a:pPr>
              <a:spcBef>
                <a:spcPct val="20000"/>
              </a:spcBef>
            </a:pPr>
            <a:r>
              <a:rPr lang="en-US" altLang="ko-KR" sz="2800" dirty="0">
                <a:ea typeface="굴림" panose="020B0600000101010101" pitchFamily="34" charset="-127"/>
              </a:rPr>
              <a:t>FCFS Scheme: Potentially bad for short jobs!</a:t>
            </a:r>
          </a:p>
          <a:p>
            <a:pPr lvl="1">
              <a:spcBef>
                <a:spcPct val="20000"/>
              </a:spcBef>
            </a:pPr>
            <a:r>
              <a:rPr lang="en-US" altLang="ko-KR" sz="2400" dirty="0">
                <a:ea typeface="굴림" panose="020B0600000101010101" pitchFamily="34" charset="-127"/>
              </a:rPr>
              <a:t>Depends on submit order</a:t>
            </a:r>
          </a:p>
          <a:p>
            <a:pPr lvl="1">
              <a:spcBef>
                <a:spcPct val="20000"/>
              </a:spcBef>
            </a:pPr>
            <a:r>
              <a:rPr lang="en-US" altLang="ko-KR" sz="2400" dirty="0">
                <a:ea typeface="굴림" panose="020B0600000101010101" pitchFamily="34" charset="-127"/>
              </a:rPr>
              <a:t>If you are first in line at supermarket with milk, you don’t care who is behind you, on the other hand…</a:t>
            </a:r>
          </a:p>
          <a:p>
            <a:pPr marL="457200" marR="0" lvl="1" indent="0" algn="l" defTabSz="914400" rtl="0" eaLnBrk="0" fontAlgn="base" latinLnBrk="0" hangingPunct="0">
              <a:lnSpc>
                <a:spcPct val="90000"/>
              </a:lnSpc>
              <a:spcBef>
                <a:spcPct val="20000"/>
              </a:spcBef>
              <a:spcAft>
                <a:spcPct val="0"/>
              </a:spcAft>
              <a:buClrTx/>
              <a:buSzTx/>
              <a:buFontTx/>
              <a:buNone/>
              <a:tabLst/>
              <a:defRPr/>
            </a:pPr>
            <a:r>
              <a:rPr lang="en-US" altLang="ko-KR" sz="4400" i="1" dirty="0">
                <a:ea typeface="굴림" panose="020B0600000101010101" pitchFamily="34" charset="-127"/>
                <a:sym typeface="Symbol" panose="05050102010706020507" pitchFamily="18" charset="2"/>
              </a:rPr>
              <a:t>q </a:t>
            </a:r>
            <a:r>
              <a:rPr lang="en-US" altLang="ko-KR" sz="4400" dirty="0">
                <a:ea typeface="굴림" panose="020B0600000101010101" pitchFamily="34" charset="-127"/>
                <a:sym typeface="Symbol" panose="05050102010706020507" pitchFamily="18" charset="2"/>
              </a:rPr>
              <a:t>small  Interleaved (really small  hyperthreading?)</a:t>
            </a:r>
          </a:p>
          <a:p>
            <a:pPr lvl="1">
              <a:spcBef>
                <a:spcPct val="20000"/>
              </a:spcBef>
            </a:pPr>
            <a:endParaRPr lang="en-US" altLang="ko-KR" sz="2400" dirty="0">
              <a:ea typeface="굴림" panose="020B0600000101010101" pitchFamily="34" charset="-127"/>
            </a:endParaRPr>
          </a:p>
          <a:p>
            <a:endParaRPr lang="en-US" altLang="en-US" dirty="0"/>
          </a:p>
        </p:txBody>
      </p:sp>
    </p:spTree>
    <p:extLst>
      <p:ext uri="{BB962C8B-B14F-4D97-AF65-F5344CB8AC3E}">
        <p14:creationId xmlns:p14="http://schemas.microsoft.com/office/powerpoint/2010/main" val="7627956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Rot="1" noChangeAspect="1" noChangeArrowheads="1" noTextEdit="1"/>
          </p:cNvSpPr>
          <p:nvPr>
            <p:ph type="sldImg"/>
          </p:nvPr>
        </p:nvSpPr>
        <p:spPr>
          <a:ln/>
        </p:spPr>
      </p:sp>
      <p:sp>
        <p:nvSpPr>
          <p:cNvPr id="56323"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40293341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spTree>
      <p:nvGrpSpPr>
        <p:cNvPr id="1" name=""/>
        <p:cNvGrpSpPr/>
        <p:nvPr/>
      </p:nvGrpSpPr>
      <p:grpSpPr>
        <a:xfrm>
          <a:off x="0" y="0"/>
          <a:ext cx="0" cy="0"/>
          <a:chOff x="0" y="0"/>
          <a:chExt cx="0" cy="0"/>
        </a:xfrm>
      </p:grpSpPr>
      <p:sp>
        <p:nvSpPr>
          <p:cNvPr id="128002" name="Rectangle 2"/>
          <p:cNvSpPr>
            <a:spLocks noGrp="1" noChangeArrowheads="1"/>
          </p:cNvSpPr>
          <p:nvPr>
            <p:ph type="ctrTitle"/>
          </p:nvPr>
        </p:nvSpPr>
        <p:spPr>
          <a:xfrm>
            <a:off x="914400" y="2130426"/>
            <a:ext cx="10363200" cy="1470025"/>
          </a:xfrm>
        </p:spPr>
        <p:txBody>
          <a:bodyPr/>
          <a:lstStyle>
            <a:lvl1pPr>
              <a:defRPr sz="3600"/>
            </a:lvl1pPr>
          </a:lstStyle>
          <a:p>
            <a:pPr lvl="0"/>
            <a:r>
              <a:rPr lang="en-US" noProof="0"/>
              <a:t>Click to edit Master title style</a:t>
            </a:r>
          </a:p>
        </p:txBody>
      </p:sp>
      <p:sp>
        <p:nvSpPr>
          <p:cNvPr id="128003" name="Rectangle 3"/>
          <p:cNvSpPr>
            <a:spLocks noGrp="1" noChangeArrowheads="1"/>
          </p:cNvSpPr>
          <p:nvPr>
            <p:ph type="subTitle" idx="1"/>
          </p:nvPr>
        </p:nvSpPr>
        <p:spPr>
          <a:xfrm>
            <a:off x="1828800" y="3886200"/>
            <a:ext cx="8534400" cy="1752600"/>
          </a:xfrm>
        </p:spPr>
        <p:txBody>
          <a:bodyPr/>
          <a:lstStyle>
            <a:lvl1pPr marL="0" indent="0" algn="ctr">
              <a:buFontTx/>
              <a:buNone/>
              <a:defRPr/>
            </a:lvl1pPr>
          </a:lstStyle>
          <a:p>
            <a:pPr lvl="0"/>
            <a:r>
              <a:rPr lang="en-US" noProof="0"/>
              <a:t>Click to edit Master subtitle style</a:t>
            </a:r>
          </a:p>
        </p:txBody>
      </p:sp>
    </p:spTree>
    <p:extLst>
      <p:ext uri="{BB962C8B-B14F-4D97-AF65-F5344CB8AC3E}">
        <p14:creationId xmlns:p14="http://schemas.microsoft.com/office/powerpoint/2010/main" val="103006919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2211204"/>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37600" y="152400"/>
            <a:ext cx="26416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12800" y="152400"/>
            <a:ext cx="7721600" cy="5867400"/>
          </a:xfrm>
        </p:spPr>
        <p:txBody>
          <a:bodyPr vert="eaVe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29190270"/>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320800" y="152400"/>
            <a:ext cx="9550400" cy="533400"/>
          </a:xfrm>
        </p:spPr>
        <p:txBody>
          <a:bodyPr/>
          <a:lstStyle/>
          <a:p>
            <a:r>
              <a:rPr lang="en-US"/>
              <a:t>Click to edit Master title style</a:t>
            </a:r>
          </a:p>
        </p:txBody>
      </p:sp>
      <p:sp>
        <p:nvSpPr>
          <p:cNvPr id="3" name="Text Placeholder 2"/>
          <p:cNvSpPr>
            <a:spLocks noGrp="1"/>
          </p:cNvSpPr>
          <p:nvPr>
            <p:ph type="body" sz="half" idx="1"/>
          </p:nvPr>
        </p:nvSpPr>
        <p:spPr>
          <a:xfrm>
            <a:off x="812800" y="914400"/>
            <a:ext cx="5181600" cy="51054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914400"/>
            <a:ext cx="5181600" cy="51054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16928310"/>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i="0">
                <a:latin typeface="Gill Sans" charset="0"/>
                <a:ea typeface="Gill Sans" charset="0"/>
                <a:cs typeface="Gill Sans" charset="0"/>
              </a:defRPr>
            </a:lvl1pPr>
          </a:lstStyle>
          <a:p>
            <a:r>
              <a:rPr lang="en-US" dirty="0"/>
              <a:t>Click to edit Master title style</a:t>
            </a:r>
          </a:p>
        </p:txBody>
      </p:sp>
      <p:sp>
        <p:nvSpPr>
          <p:cNvPr id="3" name="Content Placeholder 2"/>
          <p:cNvSpPr>
            <a:spLocks noGrp="1"/>
          </p:cNvSpPr>
          <p:nvPr>
            <p:ph idx="1"/>
          </p:nvPr>
        </p:nvSpPr>
        <p:spPr/>
        <p:txBody>
          <a:bodyPr>
            <a:normAutofit/>
          </a:bodyPr>
          <a:lstStyle>
            <a:lvl1pPr>
              <a:defRPr sz="2800" b="0" i="0">
                <a:latin typeface="Gill Sans" panose="020B0502020104020203"/>
                <a:ea typeface="Gill Sans" panose="020B0502020104020203"/>
                <a:cs typeface="Gill Sans" panose="020B0502020104020203"/>
              </a:defRPr>
            </a:lvl1pPr>
            <a:lvl2pPr>
              <a:defRPr sz="2400" b="0" i="0">
                <a:latin typeface="Gill Sans" panose="020B0502020104020203"/>
                <a:ea typeface="Gill Sans" panose="020B0502020104020203"/>
                <a:cs typeface="Gill Sans" panose="020B0502020104020203"/>
              </a:defRPr>
            </a:lvl2pPr>
            <a:lvl3pPr>
              <a:defRPr sz="2400" b="0" i="0">
                <a:latin typeface="Gill Sans" panose="020B0502020104020203"/>
                <a:ea typeface="Gill Sans" panose="020B0502020104020203"/>
                <a:cs typeface="Gill Sans" panose="020B0502020104020203"/>
              </a:defRPr>
            </a:lvl3pPr>
            <a:lvl4pPr>
              <a:defRPr sz="2400" b="0" i="0">
                <a:latin typeface="Gill Sans" panose="020B0502020104020203"/>
                <a:ea typeface="Gill Sans" panose="020B0502020104020203"/>
                <a:cs typeface="Gill Sans" panose="020B0502020104020203"/>
              </a:defRPr>
            </a:lvl4pPr>
            <a:lvl5pPr>
              <a:defRPr sz="2400" b="0" i="0">
                <a:latin typeface="Gill Sans" panose="020B0502020104020203"/>
                <a:ea typeface="Gill Sans" panose="020B0502020104020203"/>
                <a:cs typeface="Gill Sans" panose="020B0502020104020203"/>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92189684"/>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45458815"/>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12800" y="914400"/>
            <a:ext cx="5181600" cy="5105400"/>
          </a:xfrm>
        </p:spPr>
        <p:txBody>
          <a:bodyPr>
            <a:normAutofit/>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914400"/>
            <a:ext cx="5181600" cy="5105400"/>
          </a:xfrm>
        </p:spPr>
        <p:txBody>
          <a:bodyPr>
            <a:normAutofit/>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2368577"/>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13048753"/>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663878328"/>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7646209"/>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normAutofit/>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294631323"/>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95009511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320800" y="152400"/>
            <a:ext cx="9550400" cy="533400"/>
          </a:xfrm>
          <a:prstGeom prst="rect">
            <a:avLst/>
          </a:prstGeom>
          <a:noFill/>
          <a:ln>
            <a:noFill/>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pattFill prst="narHorz">
                  <a:fgClr>
                    <a:schemeClr val="tx1"/>
                  </a:fgClr>
                  <a:bgClr>
                    <a:schemeClr val="bg1"/>
                  </a:bgClr>
                </a:patt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0478" tIns="44445" rIns="90478" bIns="44445" numCol="1" anchor="ctr" anchorCtr="0" compatLnSpc="1">
            <a:prstTxWarp prst="textNoShape">
              <a:avLst/>
            </a:prstTxWarp>
          </a:bodyPr>
          <a:lstStyle/>
          <a:p>
            <a:pPr lvl="0"/>
            <a:r>
              <a:rPr lang="en-US" altLang="en-US"/>
              <a:t>Slide Title</a:t>
            </a:r>
          </a:p>
        </p:txBody>
      </p:sp>
      <p:sp>
        <p:nvSpPr>
          <p:cNvPr id="1027" name="Rectangle 3"/>
          <p:cNvSpPr>
            <a:spLocks noGrp="1" noChangeArrowheads="1"/>
          </p:cNvSpPr>
          <p:nvPr>
            <p:ph type="body" idx="1"/>
          </p:nvPr>
        </p:nvSpPr>
        <p:spPr bwMode="auto">
          <a:xfrm>
            <a:off x="812800" y="914400"/>
            <a:ext cx="10566400" cy="5105400"/>
          </a:xfrm>
          <a:prstGeom prst="rect">
            <a:avLst/>
          </a:prstGeom>
          <a:noFill/>
          <a:ln>
            <a:noFill/>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pattFill prst="narHorz">
                  <a:fgClr>
                    <a:schemeClr val="tx1"/>
                  </a:fgClr>
                  <a:bgClr>
                    <a:schemeClr val="bg1"/>
                  </a:bgClr>
                </a:patt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bodyPr>
          <a:lstStyle/>
          <a:p>
            <a:pPr lvl="0"/>
            <a:r>
              <a:rPr lang="en-US" altLang="en-US" dirty="0"/>
              <a:t>Body Text</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28" name="Rectangle 4"/>
          <p:cNvSpPr>
            <a:spLocks noChangeArrowheads="1"/>
          </p:cNvSpPr>
          <p:nvPr userDrawn="1"/>
        </p:nvSpPr>
        <p:spPr bwMode="auto">
          <a:xfrm>
            <a:off x="11797680" y="6552798"/>
            <a:ext cx="394320" cy="305202"/>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pattFill prst="narHorz">
                  <a:fgClr>
                    <a:schemeClr val="tx1"/>
                  </a:fgClr>
                  <a:bgClr>
                    <a:schemeClr val="bg1"/>
                  </a:bgClr>
                </a:patt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0478" tIns="44445" rIns="90478" bIns="44445">
            <a:spAutoFit/>
          </a:bodyPr>
          <a:lstStyle/>
          <a:p>
            <a:pPr algn="ctr"/>
            <a:fld id="{8B82DB86-37F9-954E-8F10-00623E1FD261}" type="slidenum">
              <a:rPr lang="en-US" sz="1400" b="0" smtClean="0">
                <a:solidFill>
                  <a:schemeClr val="tx1"/>
                </a:solidFill>
                <a:latin typeface="Gill Sans" charset="0"/>
                <a:cs typeface="Gill Sans" charset="0"/>
              </a:rPr>
              <a:pPr algn="ctr"/>
              <a:t>‹#›</a:t>
            </a:fld>
            <a:endParaRPr lang="en-US" sz="1400" b="0" dirty="0">
              <a:solidFill>
                <a:schemeClr val="tx1"/>
              </a:solidFill>
              <a:latin typeface="Gill Sans" charset="0"/>
              <a:cs typeface="Gill Sans" charset="0"/>
            </a:endParaRPr>
          </a:p>
        </p:txBody>
      </p:sp>
      <p:sp>
        <p:nvSpPr>
          <p:cNvPr id="1030" name="Line 6"/>
          <p:cNvSpPr>
            <a:spLocks noChangeShapeType="1"/>
          </p:cNvSpPr>
          <p:nvPr userDrawn="1"/>
        </p:nvSpPr>
        <p:spPr bwMode="auto">
          <a:xfrm>
            <a:off x="1320800" y="685800"/>
            <a:ext cx="9550400" cy="0"/>
          </a:xfrm>
          <a:prstGeom prst="line">
            <a:avLst/>
          </a:prstGeom>
          <a:noFill/>
          <a:ln w="38100" cmpd="dbl">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eaLnBrk="1" hangingPunct="1">
              <a:defRPr/>
            </a:pPr>
            <a:endParaRPr lang="en-US">
              <a:ea typeface="Arial" charset="0"/>
              <a:cs typeface="Arial" charset="0"/>
            </a:endParaRPr>
          </a:p>
        </p:txBody>
      </p:sp>
    </p:spTree>
  </p:cSld>
  <p:clrMap bg1="lt1" tx1="dk1" bg2="lt2" tx2="dk2" accent1="accent1" accent2="accent2" accent3="accent3" accent4="accent4" accent5="accent5" accent6="accent6" hlink="hlink" folHlink="folHlink"/>
  <p:sldLayoutIdLst>
    <p:sldLayoutId id="2147483738"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Lst>
  <p:transition/>
  <p:txStyles>
    <p:titleStyle>
      <a:lvl1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1pPr>
      <a:lvl2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2pPr>
      <a:lvl3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3pPr>
      <a:lvl4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4pPr>
      <a:lvl5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5pPr>
      <a:lvl6pPr marL="457200" algn="ctr" rtl="0" eaLnBrk="0" fontAlgn="base" hangingPunct="0">
        <a:lnSpc>
          <a:spcPct val="90000"/>
        </a:lnSpc>
        <a:spcBef>
          <a:spcPct val="0"/>
        </a:spcBef>
        <a:spcAft>
          <a:spcPct val="0"/>
        </a:spcAft>
        <a:defRPr sz="2400" b="1">
          <a:solidFill>
            <a:srgbClr val="2A40E2"/>
          </a:solidFill>
          <a:latin typeface="Comic Sans MS" pitchFamily="66" charset="0"/>
        </a:defRPr>
      </a:lvl6pPr>
      <a:lvl7pPr marL="914400" algn="ctr" rtl="0" eaLnBrk="0" fontAlgn="base" hangingPunct="0">
        <a:lnSpc>
          <a:spcPct val="90000"/>
        </a:lnSpc>
        <a:spcBef>
          <a:spcPct val="0"/>
        </a:spcBef>
        <a:spcAft>
          <a:spcPct val="0"/>
        </a:spcAft>
        <a:defRPr sz="2400" b="1">
          <a:solidFill>
            <a:srgbClr val="2A40E2"/>
          </a:solidFill>
          <a:latin typeface="Comic Sans MS" pitchFamily="66" charset="0"/>
        </a:defRPr>
      </a:lvl7pPr>
      <a:lvl8pPr marL="1371600" algn="ctr" rtl="0" eaLnBrk="0" fontAlgn="base" hangingPunct="0">
        <a:lnSpc>
          <a:spcPct val="90000"/>
        </a:lnSpc>
        <a:spcBef>
          <a:spcPct val="0"/>
        </a:spcBef>
        <a:spcAft>
          <a:spcPct val="0"/>
        </a:spcAft>
        <a:defRPr sz="2400" b="1">
          <a:solidFill>
            <a:srgbClr val="2A40E2"/>
          </a:solidFill>
          <a:latin typeface="Comic Sans MS" pitchFamily="66" charset="0"/>
        </a:defRPr>
      </a:lvl8pPr>
      <a:lvl9pPr marL="1828800" algn="ctr" rtl="0" eaLnBrk="0" fontAlgn="base" hangingPunct="0">
        <a:lnSpc>
          <a:spcPct val="90000"/>
        </a:lnSpc>
        <a:spcBef>
          <a:spcPct val="0"/>
        </a:spcBef>
        <a:spcAft>
          <a:spcPct val="0"/>
        </a:spcAft>
        <a:defRPr sz="2400" b="1">
          <a:solidFill>
            <a:srgbClr val="2A40E2"/>
          </a:solidFill>
          <a:latin typeface="Comic Sans MS" pitchFamily="66" charset="0"/>
        </a:defRPr>
      </a:lvl9pPr>
    </p:titleStyle>
    <p:bodyStyle>
      <a:lvl1pPr marL="285750" indent="-285750" algn="l" rtl="0" eaLnBrk="0" fontAlgn="base" hangingPunct="0">
        <a:lnSpc>
          <a:spcPct val="90000"/>
        </a:lnSpc>
        <a:spcBef>
          <a:spcPct val="30000"/>
        </a:spcBef>
        <a:spcAft>
          <a:spcPct val="0"/>
        </a:spcAft>
        <a:buSzPct val="100000"/>
        <a:buChar char="•"/>
        <a:defRPr sz="28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4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4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4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4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slides/_rels/slide23.x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hyperlink" Target="https://www.youtube.com/watch?v=joHKNtPYtLo" TargetMode="External"/><Relationship Id="rId4" Type="http://schemas.openxmlformats.org/officeDocument/2006/relationships/image" Target="../media/image19.png"/></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27.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838200" y="1295400"/>
            <a:ext cx="10439400" cy="2057400"/>
          </a:xfrm>
        </p:spPr>
        <p:txBody>
          <a:bodyPr/>
          <a:lstStyle/>
          <a:p>
            <a:pPr>
              <a:defRPr/>
            </a:pPr>
            <a:r>
              <a:rPr lang="en-US" sz="3000" dirty="0"/>
              <a:t>CSC 112: Computer Operating Systems</a:t>
            </a:r>
            <a:br>
              <a:rPr lang="en-US" sz="3000" dirty="0"/>
            </a:br>
            <a:r>
              <a:rPr lang="en-US" sz="3000" dirty="0"/>
              <a:t>Lecture </a:t>
            </a:r>
            <a:r>
              <a:rPr lang="en-US" altLang="zh-CN" sz="3000" dirty="0"/>
              <a:t>5</a:t>
            </a:r>
            <a:br>
              <a:rPr lang="en-US" sz="3000" dirty="0"/>
            </a:br>
            <a:br>
              <a:rPr lang="en-US" sz="3000" dirty="0"/>
            </a:br>
            <a:br>
              <a:rPr lang="en-US" sz="3000" dirty="0"/>
            </a:br>
            <a:r>
              <a:rPr lang="en-US" sz="3000" dirty="0"/>
              <a:t>Scheduling</a:t>
            </a:r>
          </a:p>
        </p:txBody>
      </p:sp>
      <p:sp>
        <p:nvSpPr>
          <p:cNvPr id="3075" name="Rectangle 3"/>
          <p:cNvSpPr>
            <a:spLocks noGrp="1" noChangeArrowheads="1"/>
          </p:cNvSpPr>
          <p:nvPr>
            <p:ph type="subTitle" idx="1"/>
          </p:nvPr>
        </p:nvSpPr>
        <p:spPr>
          <a:xfrm>
            <a:off x="2133600" y="4191000"/>
            <a:ext cx="8001000" cy="1447800"/>
          </a:xfrm>
        </p:spPr>
        <p:txBody>
          <a:bodyPr/>
          <a:lstStyle/>
          <a:p>
            <a:pPr marL="285750" indent="-285750">
              <a:defRPr/>
            </a:pPr>
            <a:r>
              <a:rPr lang="en-GB" altLang="en-US" dirty="0">
                <a:ea typeface="Gill Sans" charset="0"/>
              </a:rPr>
              <a:t>Zonghua Gu</a:t>
            </a:r>
          </a:p>
          <a:p>
            <a:pPr marL="285750" indent="-285750">
              <a:defRPr/>
            </a:pPr>
            <a:r>
              <a:rPr lang="en-GB" altLang="en-US" dirty="0">
                <a:ea typeface="Gill Sans" charset="0"/>
              </a:rPr>
              <a:t>Department of Computer Science, </a:t>
            </a:r>
          </a:p>
          <a:p>
            <a:pPr marL="285750" indent="-285750">
              <a:defRPr/>
            </a:pPr>
            <a:r>
              <a:rPr lang="en-GB" altLang="en-US" dirty="0">
                <a:ea typeface="Gill Sans" charset="0"/>
              </a:rPr>
              <a:t>Hofstra University</a:t>
            </a:r>
            <a:endParaRPr lang="en-US" altLang="en-US" dirty="0">
              <a:ea typeface="Gill Sans" charset="0"/>
            </a:endParaRPr>
          </a:p>
        </p:txBody>
      </p:sp>
      <p:sp>
        <p:nvSpPr>
          <p:cNvPr id="2" name="TextBox 1">
            <a:extLst>
              <a:ext uri="{FF2B5EF4-FFF2-40B4-BE49-F238E27FC236}">
                <a16:creationId xmlns:a16="http://schemas.microsoft.com/office/drawing/2014/main" id="{9C57E4A3-9D39-57A8-5B40-7A2E574F4F28}"/>
              </a:ext>
            </a:extLst>
          </p:cNvPr>
          <p:cNvSpPr txBox="1"/>
          <p:nvPr/>
        </p:nvSpPr>
        <p:spPr>
          <a:xfrm>
            <a:off x="2713676" y="6477000"/>
            <a:ext cx="6840847" cy="276999"/>
          </a:xfrm>
          <a:prstGeom prst="rect">
            <a:avLst/>
          </a:prstGeom>
        </p:spPr>
        <p:style>
          <a:lnRef idx="2">
            <a:schemeClr val="accent5"/>
          </a:lnRef>
          <a:fillRef idx="1">
            <a:schemeClr val="lt1"/>
          </a:fillRef>
          <a:effectRef idx="0">
            <a:schemeClr val="accent5"/>
          </a:effectRef>
          <a:fontRef idx="minor">
            <a:schemeClr val="dk1"/>
          </a:fontRef>
        </p:style>
        <p:txBody>
          <a:bodyPr wrap="none" rtlCol="0">
            <a:spAutoFit/>
          </a:bodyPr>
          <a:lstStyle/>
          <a:p>
            <a:r>
              <a:rPr lang="en-US" altLang="zh-CN" sz="1200" dirty="0">
                <a:latin typeface="Gill Sans Light"/>
              </a:rPr>
              <a:t>Acknowledgement: Lecture slides based on UC Berkeley </a:t>
            </a:r>
            <a:r>
              <a:rPr lang="en-GB" altLang="zh-CN" sz="1200" dirty="0">
                <a:latin typeface="Gill Sans Light"/>
              </a:rPr>
              <a:t>CS 162: Operating Systems and System Programming</a:t>
            </a:r>
            <a:r>
              <a:rPr lang="en-US" altLang="zh-CN" sz="1200" dirty="0">
                <a:latin typeface="Gill Sans Light"/>
              </a:rPr>
              <a:t> </a:t>
            </a:r>
            <a:endParaRPr lang="en-SE" sz="1200" dirty="0">
              <a:latin typeface="Gill Sans Light"/>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80611" name="Rectangle 3"/>
          <p:cNvSpPr>
            <a:spLocks noGrp="1" noChangeArrowheads="1"/>
          </p:cNvSpPr>
          <p:nvPr>
            <p:ph type="body" idx="1"/>
          </p:nvPr>
        </p:nvSpPr>
        <p:spPr>
          <a:xfrm>
            <a:off x="990600" y="838200"/>
            <a:ext cx="10287000" cy="5791200"/>
          </a:xfrm>
        </p:spPr>
        <p:txBody>
          <a:bodyPr>
            <a:normAutofit/>
          </a:bodyPr>
          <a:lstStyle/>
          <a:p>
            <a:pPr>
              <a:spcBef>
                <a:spcPct val="20000"/>
              </a:spcBef>
            </a:pPr>
            <a:r>
              <a:rPr lang="en-US" altLang="ko-KR" sz="2800" dirty="0">
                <a:ea typeface="굴림" panose="020B0600000101010101" pitchFamily="34" charset="-127"/>
              </a:rPr>
              <a:t>Round Robin Scheme:</a:t>
            </a:r>
          </a:p>
          <a:p>
            <a:pPr lvl="1">
              <a:spcBef>
                <a:spcPct val="20000"/>
              </a:spcBef>
            </a:pPr>
            <a:r>
              <a:rPr lang="en-US" altLang="ko-KR" sz="2400" dirty="0">
                <a:ea typeface="굴림" panose="020B0600000101010101" pitchFamily="34" charset="-127"/>
              </a:rPr>
              <a:t>Each job gets a small unit of CPU time (</a:t>
            </a:r>
            <a:r>
              <a:rPr lang="en-US" altLang="ko-KR" sz="2400" i="1" dirty="0">
                <a:ea typeface="굴림" panose="020B0600000101010101" pitchFamily="34" charset="-127"/>
              </a:rPr>
              <a:t>time slice or time quantum</a:t>
            </a:r>
            <a:r>
              <a:rPr lang="en-US" altLang="ko-KR" sz="2400" dirty="0">
                <a:ea typeface="굴림" panose="020B0600000101010101" pitchFamily="34" charset="-127"/>
              </a:rPr>
              <a:t>), usually 10-100 milliseconds</a:t>
            </a:r>
          </a:p>
          <a:p>
            <a:pPr lvl="1">
              <a:spcBef>
                <a:spcPct val="20000"/>
              </a:spcBef>
            </a:pPr>
            <a:r>
              <a:rPr lang="en-US" altLang="ko-KR" sz="2400" dirty="0">
                <a:ea typeface="굴림" panose="020B0600000101010101" pitchFamily="34" charset="-127"/>
              </a:rPr>
              <a:t>When quantum expires, the job is preempted and added to the end of the ready queue</a:t>
            </a:r>
          </a:p>
          <a:p>
            <a:pPr lvl="1">
              <a:spcBef>
                <a:spcPct val="20000"/>
              </a:spcBef>
            </a:pPr>
            <a:r>
              <a:rPr lang="en-GB" altLang="ko-KR" dirty="0">
                <a:ea typeface="굴림" panose="020B0600000101010101" pitchFamily="34" charset="-127"/>
              </a:rPr>
              <a:t>If the current CPU burst finishes before quantum expires, the job blocks for IO and is added to the end of the ready queue</a:t>
            </a:r>
          </a:p>
          <a:p>
            <a:pPr lvl="1">
              <a:spcBef>
                <a:spcPct val="20000"/>
              </a:spcBef>
            </a:pPr>
            <a:r>
              <a:rPr lang="en-US" altLang="ko-KR" sz="2400" i="1" dirty="0">
                <a:ea typeface="굴림" panose="020B0600000101010101" pitchFamily="34" charset="-127"/>
              </a:rPr>
              <a:t>n</a:t>
            </a:r>
            <a:r>
              <a:rPr lang="en-US" altLang="ko-KR" sz="2400" dirty="0">
                <a:ea typeface="굴림" panose="020B0600000101010101" pitchFamily="34" charset="-127"/>
              </a:rPr>
              <a:t> jobs in ready queue and time quantum is </a:t>
            </a:r>
            <a:r>
              <a:rPr lang="en-US" altLang="ko-KR" sz="2400" i="1" dirty="0">
                <a:ea typeface="굴림" panose="020B0600000101010101" pitchFamily="34" charset="-127"/>
              </a:rPr>
              <a:t>q </a:t>
            </a:r>
            <a:r>
              <a:rPr lang="en-US" altLang="ko-KR" sz="2400" i="1" dirty="0">
                <a:ea typeface="굴림" panose="020B0600000101010101" pitchFamily="34" charset="-127"/>
                <a:sym typeface="Symbol" panose="05050102010706020507" pitchFamily="18" charset="2"/>
              </a:rPr>
              <a:t></a:t>
            </a:r>
            <a:endParaRPr lang="en-US" altLang="ko-KR" sz="2400" dirty="0">
              <a:ea typeface="굴림" panose="020B0600000101010101" pitchFamily="34" charset="-127"/>
            </a:endParaRPr>
          </a:p>
          <a:p>
            <a:pPr lvl="2">
              <a:spcBef>
                <a:spcPct val="20000"/>
              </a:spcBef>
            </a:pPr>
            <a:r>
              <a:rPr lang="en-US" altLang="ko-KR" sz="2400" dirty="0">
                <a:ea typeface="굴림" panose="020B0600000101010101" pitchFamily="34" charset="-127"/>
              </a:rPr>
              <a:t>Each job gets (roughly) 1/</a:t>
            </a:r>
            <a:r>
              <a:rPr lang="en-US" altLang="ko-KR" sz="2400" i="1" dirty="0">
                <a:ea typeface="굴림" panose="020B0600000101010101" pitchFamily="34" charset="-127"/>
              </a:rPr>
              <a:t>n</a:t>
            </a:r>
            <a:r>
              <a:rPr lang="en-US" altLang="ko-KR" sz="2400" dirty="0">
                <a:ea typeface="굴림" panose="020B0600000101010101" pitchFamily="34" charset="-127"/>
              </a:rPr>
              <a:t> of the CPU time </a:t>
            </a:r>
          </a:p>
          <a:p>
            <a:pPr lvl="2">
              <a:spcBef>
                <a:spcPct val="20000"/>
              </a:spcBef>
            </a:pPr>
            <a:r>
              <a:rPr lang="en-US" altLang="ko-KR" sz="2400" dirty="0">
                <a:ea typeface="굴림" panose="020B0600000101010101" pitchFamily="34" charset="-127"/>
              </a:rPr>
              <a:t>In chunks of at most </a:t>
            </a:r>
            <a:r>
              <a:rPr lang="en-US" altLang="ko-KR" sz="2400" i="1" dirty="0">
                <a:ea typeface="굴림" panose="020B0600000101010101" pitchFamily="34" charset="-127"/>
              </a:rPr>
              <a:t>q</a:t>
            </a:r>
            <a:r>
              <a:rPr lang="en-US" altLang="ko-KR" sz="2400" dirty="0">
                <a:ea typeface="굴림" panose="020B0600000101010101" pitchFamily="34" charset="-127"/>
              </a:rPr>
              <a:t> time units </a:t>
            </a:r>
          </a:p>
          <a:p>
            <a:pPr lvl="2">
              <a:spcBef>
                <a:spcPct val="20000"/>
              </a:spcBef>
            </a:pPr>
            <a:r>
              <a:rPr lang="en-US" altLang="ko-KR" sz="2400" dirty="0">
                <a:ea typeface="굴림" panose="020B0600000101010101" pitchFamily="34" charset="-127"/>
              </a:rPr>
              <a:t>No job waits more than (</a:t>
            </a:r>
            <a:r>
              <a:rPr lang="en-US" altLang="ko-KR" sz="2400" i="1" dirty="0">
                <a:ea typeface="굴림" panose="020B0600000101010101" pitchFamily="34" charset="-127"/>
              </a:rPr>
              <a:t>n</a:t>
            </a:r>
            <a:r>
              <a:rPr lang="en-US" altLang="ko-KR" sz="2400" dirty="0">
                <a:ea typeface="굴림" panose="020B0600000101010101" pitchFamily="34" charset="-127"/>
              </a:rPr>
              <a:t>-1)</a:t>
            </a:r>
            <a:r>
              <a:rPr lang="en-US" altLang="ko-KR" sz="2400" i="1" dirty="0">
                <a:ea typeface="굴림" panose="020B0600000101010101" pitchFamily="34" charset="-127"/>
              </a:rPr>
              <a:t>q </a:t>
            </a:r>
            <a:r>
              <a:rPr lang="en-US" altLang="ko-KR" sz="2400" dirty="0">
                <a:ea typeface="굴림" panose="020B0600000101010101" pitchFamily="34" charset="-127"/>
              </a:rPr>
              <a:t>time units</a:t>
            </a:r>
          </a:p>
          <a:p>
            <a:pPr>
              <a:spcBef>
                <a:spcPct val="20000"/>
              </a:spcBef>
            </a:pPr>
            <a:r>
              <a:rPr lang="en-GB" altLang="ko-KR" dirty="0">
                <a:ea typeface="굴림" panose="020B0600000101010101" pitchFamily="34" charset="-127"/>
              </a:rPr>
              <a:t>OS implementation: </a:t>
            </a:r>
          </a:p>
          <a:p>
            <a:pPr lvl="1">
              <a:spcBef>
                <a:spcPct val="20000"/>
              </a:spcBef>
            </a:pPr>
            <a:r>
              <a:rPr lang="en-GB" altLang="ko-KR" dirty="0">
                <a:ea typeface="굴림" panose="020B0600000101010101" pitchFamily="34" charset="-127"/>
              </a:rPr>
              <a:t>Use a periodic timer interrupt to </a:t>
            </a:r>
            <a:r>
              <a:rPr lang="en-GB" altLang="ko-KR" dirty="0" err="1">
                <a:ea typeface="굴림" panose="020B0600000101010101" pitchFamily="34" charset="-127"/>
              </a:rPr>
              <a:t>preempt</a:t>
            </a:r>
            <a:r>
              <a:rPr lang="en-GB" altLang="ko-KR" dirty="0">
                <a:ea typeface="굴림" panose="020B0600000101010101" pitchFamily="34" charset="-127"/>
              </a:rPr>
              <a:t> the running job every time quantum, and send it to the back of the ready queue</a:t>
            </a:r>
            <a:endParaRPr lang="en-US" altLang="ko-KR" dirty="0">
              <a:ea typeface="굴림" panose="020B0600000101010101" pitchFamily="34" charset="-127"/>
            </a:endParaRPr>
          </a:p>
        </p:txBody>
      </p:sp>
      <p:sp>
        <p:nvSpPr>
          <p:cNvPr id="22531" name="Rectangle 2"/>
          <p:cNvSpPr>
            <a:spLocks noGrp="1" noChangeArrowheads="1"/>
          </p:cNvSpPr>
          <p:nvPr>
            <p:ph type="title"/>
          </p:nvPr>
        </p:nvSpPr>
        <p:spPr/>
        <p:txBody>
          <a:bodyPr/>
          <a:lstStyle/>
          <a:p>
            <a:r>
              <a:rPr lang="en-US" altLang="ko-KR" dirty="0">
                <a:ea typeface="굴림" panose="020B0600000101010101" pitchFamily="34" charset="-127"/>
              </a:rPr>
              <a:t>Round Robin (RR) Scheduling</a:t>
            </a:r>
          </a:p>
        </p:txBody>
      </p:sp>
    </p:spTree>
    <p:extLst>
      <p:ext uri="{BB962C8B-B14F-4D97-AF65-F5344CB8AC3E}">
        <p14:creationId xmlns:p14="http://schemas.microsoft.com/office/powerpoint/2010/main" val="19757305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81635" name="Rectangle 3"/>
          <p:cNvSpPr>
            <a:spLocks noGrp="1" noChangeArrowheads="1"/>
          </p:cNvSpPr>
          <p:nvPr>
            <p:ph type="body" idx="1"/>
          </p:nvPr>
        </p:nvSpPr>
        <p:spPr>
          <a:xfrm>
            <a:off x="1054100" y="666750"/>
            <a:ext cx="10363200" cy="6172200"/>
          </a:xfrm>
        </p:spPr>
        <p:txBody>
          <a:bodyPr>
            <a:normAutofit fontScale="92500" lnSpcReduction="10000"/>
          </a:bodyPr>
          <a:lstStyle/>
          <a:p>
            <a:pPr marL="342900" indent="-342900">
              <a:tabLst>
                <a:tab pos="2630488" algn="ctr"/>
                <a:tab pos="3206750" algn="l"/>
                <a:tab pos="4459288" algn="ctr"/>
              </a:tabLst>
            </a:pPr>
            <a:r>
              <a:rPr lang="en-US" altLang="ko-KR" dirty="0">
                <a:ea typeface="굴림" panose="020B0600000101010101" pitchFamily="34" charset="-127"/>
              </a:rPr>
              <a:t>Example:</a:t>
            </a:r>
            <a:r>
              <a:rPr lang="en-US" altLang="ko-KR" sz="1800" dirty="0">
                <a:ea typeface="굴림" panose="020B0600000101010101" pitchFamily="34" charset="-127"/>
              </a:rPr>
              <a:t>	</a:t>
            </a:r>
            <a:r>
              <a:rPr lang="en-US" altLang="ko-KR" sz="2000" u="sng" dirty="0">
                <a:ea typeface="굴림" panose="020B0600000101010101" pitchFamily="34" charset="-127"/>
              </a:rPr>
              <a:t>job</a:t>
            </a:r>
            <a:r>
              <a:rPr lang="en-US" altLang="ko-KR" sz="2000" dirty="0">
                <a:ea typeface="굴림" panose="020B0600000101010101" pitchFamily="34" charset="-127"/>
              </a:rPr>
              <a:t>		</a:t>
            </a:r>
            <a:r>
              <a:rPr lang="en-US" altLang="ko-KR" sz="2000" u="sng" dirty="0">
                <a:ea typeface="굴림" panose="020B0600000101010101" pitchFamily="34" charset="-127"/>
              </a:rPr>
              <a:t>Burst Time</a:t>
            </a:r>
            <a:br>
              <a:rPr lang="en-US" altLang="ko-KR" sz="2000" u="sng" dirty="0">
                <a:ea typeface="굴림" panose="020B0600000101010101" pitchFamily="34" charset="-127"/>
              </a:rPr>
            </a:br>
            <a:r>
              <a:rPr lang="en-US" altLang="ko-KR" sz="2000" i="1" dirty="0">
                <a:ea typeface="굴림" panose="020B0600000101010101" pitchFamily="34" charset="-127"/>
              </a:rPr>
              <a:t>	 P</a:t>
            </a:r>
            <a:r>
              <a:rPr lang="en-US" altLang="ko-KR" sz="2000" i="1" baseline="-25000" dirty="0">
                <a:ea typeface="굴림" panose="020B0600000101010101" pitchFamily="34" charset="-127"/>
              </a:rPr>
              <a:t>1	  	</a:t>
            </a:r>
            <a:r>
              <a:rPr lang="en-US" altLang="ko-KR" sz="2000" dirty="0">
                <a:ea typeface="굴림" panose="020B0600000101010101" pitchFamily="34" charset="-127"/>
              </a:rPr>
              <a:t>53</a:t>
            </a:r>
            <a:br>
              <a:rPr lang="en-US" altLang="ko-KR" sz="2000" dirty="0">
                <a:ea typeface="굴림" panose="020B0600000101010101" pitchFamily="34" charset="-127"/>
              </a:rPr>
            </a:br>
            <a:r>
              <a:rPr lang="en-US" altLang="ko-KR" sz="2000" dirty="0">
                <a:ea typeface="굴림" panose="020B0600000101010101" pitchFamily="34" charset="-127"/>
              </a:rPr>
              <a:t>	 </a:t>
            </a:r>
            <a:r>
              <a:rPr lang="en-US" altLang="ko-KR" sz="2000" i="1" dirty="0">
                <a:ea typeface="굴림" panose="020B0600000101010101" pitchFamily="34" charset="-127"/>
              </a:rPr>
              <a:t>P</a:t>
            </a:r>
            <a:r>
              <a:rPr lang="en-US" altLang="ko-KR" sz="2000" i="1" baseline="-25000" dirty="0">
                <a:ea typeface="굴림" panose="020B0600000101010101" pitchFamily="34" charset="-127"/>
              </a:rPr>
              <a:t>2	 	 </a:t>
            </a:r>
            <a:r>
              <a:rPr lang="en-US" altLang="ko-KR" sz="2000" dirty="0">
                <a:ea typeface="굴림" panose="020B0600000101010101" pitchFamily="34" charset="-127"/>
              </a:rPr>
              <a:t>8</a:t>
            </a:r>
            <a:br>
              <a:rPr lang="en-US" altLang="ko-KR" sz="2000" dirty="0">
                <a:ea typeface="굴림" panose="020B0600000101010101" pitchFamily="34" charset="-127"/>
              </a:rPr>
            </a:br>
            <a:r>
              <a:rPr lang="en-US" altLang="ko-KR" sz="2000" dirty="0">
                <a:ea typeface="굴림" panose="020B0600000101010101" pitchFamily="34" charset="-127"/>
              </a:rPr>
              <a:t>	 </a:t>
            </a:r>
            <a:r>
              <a:rPr lang="en-US" altLang="ko-KR" sz="2000" i="1" dirty="0">
                <a:ea typeface="굴림" panose="020B0600000101010101" pitchFamily="34" charset="-127"/>
              </a:rPr>
              <a:t>P</a:t>
            </a:r>
            <a:r>
              <a:rPr lang="en-US" altLang="ko-KR" sz="2000" i="1" baseline="-25000" dirty="0">
                <a:ea typeface="굴림" panose="020B0600000101010101" pitchFamily="34" charset="-127"/>
              </a:rPr>
              <a:t>3	 	</a:t>
            </a:r>
            <a:r>
              <a:rPr lang="en-US" altLang="ko-KR" sz="2000" dirty="0">
                <a:ea typeface="굴림" panose="020B0600000101010101" pitchFamily="34" charset="-127"/>
              </a:rPr>
              <a:t>68</a:t>
            </a:r>
            <a:br>
              <a:rPr lang="en-US" altLang="ko-KR" sz="2000" dirty="0">
                <a:ea typeface="굴림" panose="020B0600000101010101" pitchFamily="34" charset="-127"/>
              </a:rPr>
            </a:br>
            <a:r>
              <a:rPr lang="en-US" altLang="ko-KR" sz="2000" dirty="0">
                <a:ea typeface="굴림" panose="020B0600000101010101" pitchFamily="34" charset="-127"/>
              </a:rPr>
              <a:t>	 </a:t>
            </a:r>
            <a:r>
              <a:rPr lang="en-US" altLang="ko-KR" sz="2000" i="1" dirty="0">
                <a:ea typeface="굴림" panose="020B0600000101010101" pitchFamily="34" charset="-127"/>
              </a:rPr>
              <a:t>P</a:t>
            </a:r>
            <a:r>
              <a:rPr lang="en-US" altLang="ko-KR" sz="2000" i="1" baseline="-25000" dirty="0">
                <a:ea typeface="굴림" panose="020B0600000101010101" pitchFamily="34" charset="-127"/>
              </a:rPr>
              <a:t>4		</a:t>
            </a:r>
            <a:r>
              <a:rPr lang="en-US" altLang="ko-KR" sz="2000" dirty="0">
                <a:ea typeface="굴림" panose="020B0600000101010101" pitchFamily="34" charset="-127"/>
              </a:rPr>
              <a:t>24</a:t>
            </a:r>
          </a:p>
          <a:p>
            <a:pPr marL="742950" lvl="1" indent="-285750">
              <a:tabLst>
                <a:tab pos="2630488" algn="ctr"/>
                <a:tab pos="3206750" algn="l"/>
                <a:tab pos="4459288" algn="ctr"/>
              </a:tabLst>
            </a:pPr>
            <a:r>
              <a:rPr lang="en-US" altLang="ko-KR" dirty="0">
                <a:ea typeface="굴림" panose="020B0600000101010101" pitchFamily="34" charset="-127"/>
              </a:rPr>
              <a:t>Suppose jobs arrive in the order of </a:t>
            </a:r>
            <a:r>
              <a:rPr lang="en-US" altLang="ko-KR" i="1" dirty="0">
                <a:ea typeface="굴림" panose="020B0600000101010101" pitchFamily="34" charset="-127"/>
              </a:rPr>
              <a:t>P</a:t>
            </a:r>
            <a:r>
              <a:rPr lang="en-US" altLang="ko-KR" i="1" baseline="-25000" dirty="0">
                <a:ea typeface="굴림" panose="020B0600000101010101" pitchFamily="34" charset="-127"/>
              </a:rPr>
              <a:t>1</a:t>
            </a:r>
            <a:r>
              <a:rPr lang="en-US" altLang="ko-KR" dirty="0">
                <a:ea typeface="굴림" panose="020B0600000101010101" pitchFamily="34" charset="-127"/>
              </a:rPr>
              <a:t>, </a:t>
            </a:r>
            <a:r>
              <a:rPr lang="en-US" altLang="ko-KR" i="1" dirty="0">
                <a:ea typeface="굴림" panose="020B0600000101010101" pitchFamily="34" charset="-127"/>
              </a:rPr>
              <a:t>P</a:t>
            </a:r>
            <a:r>
              <a:rPr lang="en-US" altLang="ko-KR" i="1" baseline="-25000" dirty="0">
                <a:ea typeface="굴림" panose="020B0600000101010101" pitchFamily="34" charset="-127"/>
              </a:rPr>
              <a:t>2</a:t>
            </a:r>
            <a:r>
              <a:rPr lang="en-US" altLang="ko-KR" dirty="0">
                <a:ea typeface="굴림" panose="020B0600000101010101" pitchFamily="34" charset="-127"/>
              </a:rPr>
              <a:t>, </a:t>
            </a:r>
            <a:r>
              <a:rPr lang="en-US" altLang="ko-KR" i="1" dirty="0">
                <a:ea typeface="굴림" panose="020B0600000101010101" pitchFamily="34" charset="-127"/>
              </a:rPr>
              <a:t>P</a:t>
            </a:r>
            <a:r>
              <a:rPr lang="en-US" altLang="ko-KR" i="1" baseline="-25000" dirty="0">
                <a:ea typeface="굴림" panose="020B0600000101010101" pitchFamily="34" charset="-127"/>
              </a:rPr>
              <a:t>3</a:t>
            </a:r>
            <a:r>
              <a:rPr lang="en-US" altLang="ko-KR" dirty="0">
                <a:ea typeface="굴림" panose="020B0600000101010101" pitchFamily="34" charset="-127"/>
              </a:rPr>
              <a:t>, </a:t>
            </a:r>
            <a:r>
              <a:rPr lang="en-US" altLang="ko-KR" i="1" dirty="0">
                <a:ea typeface="굴림" panose="020B0600000101010101" pitchFamily="34" charset="-127"/>
              </a:rPr>
              <a:t>P</a:t>
            </a:r>
            <a:r>
              <a:rPr lang="en-US" altLang="ko-KR" i="1" baseline="-25000" dirty="0">
                <a:ea typeface="굴림" panose="020B0600000101010101" pitchFamily="34" charset="-127"/>
              </a:rPr>
              <a:t>4</a:t>
            </a:r>
            <a:r>
              <a:rPr lang="en-US" altLang="ko-KR" i="1" dirty="0">
                <a:ea typeface="굴림" panose="020B0600000101010101" pitchFamily="34" charset="-127"/>
              </a:rPr>
              <a:t> </a:t>
            </a:r>
            <a:r>
              <a:rPr lang="en-US" altLang="ko-KR" dirty="0">
                <a:ea typeface="굴림" panose="020B0600000101010101" pitchFamily="34" charset="-127"/>
              </a:rPr>
              <a:t>at</a:t>
            </a:r>
            <a:r>
              <a:rPr lang="en-US" altLang="ko-KR" i="1" dirty="0">
                <a:ea typeface="굴림" panose="020B0600000101010101" pitchFamily="34" charset="-127"/>
              </a:rPr>
              <a:t> </a:t>
            </a:r>
            <a:r>
              <a:rPr lang="en-US" altLang="ko-KR" dirty="0">
                <a:ea typeface="굴림" panose="020B0600000101010101" pitchFamily="34" charset="-127"/>
              </a:rPr>
              <a:t>time</a:t>
            </a:r>
            <a:r>
              <a:rPr lang="en-US" altLang="ko-KR" i="1" dirty="0">
                <a:ea typeface="굴림" panose="020B0600000101010101" pitchFamily="34" charset="-127"/>
              </a:rPr>
              <a:t> </a:t>
            </a:r>
            <a:r>
              <a:rPr lang="en-US" altLang="ko-KR" dirty="0">
                <a:ea typeface="굴림" panose="020B0600000101010101" pitchFamily="34" charset="-127"/>
              </a:rPr>
              <a:t>0. Gantt chart:</a:t>
            </a:r>
          </a:p>
          <a:p>
            <a:pPr marL="742950" lvl="1" indent="-285750">
              <a:tabLst>
                <a:tab pos="2630488" algn="ctr"/>
                <a:tab pos="3206750" algn="l"/>
                <a:tab pos="4459288" algn="ctr"/>
              </a:tabLst>
            </a:pPr>
            <a:endParaRPr lang="en-US" altLang="ko-KR" sz="2000" dirty="0">
              <a:ea typeface="굴림" panose="020B0600000101010101" pitchFamily="34" charset="-127"/>
            </a:endParaRPr>
          </a:p>
          <a:p>
            <a:pPr marL="457200" lvl="1" indent="0">
              <a:buNone/>
              <a:tabLst>
                <a:tab pos="2630488" algn="ctr"/>
                <a:tab pos="3206750" algn="l"/>
                <a:tab pos="4459288" algn="ctr"/>
              </a:tabLst>
            </a:pPr>
            <a:endParaRPr lang="en-US" altLang="ko-KR" sz="1600" dirty="0">
              <a:ea typeface="굴림" panose="020B0600000101010101" pitchFamily="34" charset="-127"/>
            </a:endParaRPr>
          </a:p>
          <a:p>
            <a:pPr marL="742950" lvl="1" indent="-285750">
              <a:tabLst>
                <a:tab pos="2630488" algn="ctr"/>
                <a:tab pos="3206750" algn="l"/>
                <a:tab pos="4459288" algn="ctr"/>
              </a:tabLst>
            </a:pPr>
            <a:endParaRPr lang="en-US" altLang="ko-KR" sz="2400" dirty="0">
              <a:ea typeface="굴림" panose="020B0600000101010101" pitchFamily="34" charset="-127"/>
            </a:endParaRPr>
          </a:p>
          <a:p>
            <a:pPr marL="742950" lvl="1" indent="-285750">
              <a:tabLst>
                <a:tab pos="2630488" algn="ctr"/>
                <a:tab pos="3206750" algn="l"/>
                <a:tab pos="4459288" algn="ctr"/>
              </a:tabLst>
            </a:pPr>
            <a:r>
              <a:rPr lang="en-US" altLang="ko-KR" sz="2400" dirty="0">
                <a:ea typeface="굴림" panose="020B0600000101010101" pitchFamily="34" charset="-127"/>
              </a:rPr>
              <a:t>Waiting times:   		</a:t>
            </a:r>
            <a:r>
              <a:rPr lang="en-US" altLang="ko-KR" dirty="0">
                <a:ea typeface="굴림" panose="020B0600000101010101" pitchFamily="34" charset="-127"/>
              </a:rPr>
              <a:t>P</a:t>
            </a:r>
            <a:r>
              <a:rPr lang="en-US" altLang="ko-KR" baseline="-25000" dirty="0">
                <a:ea typeface="굴림" panose="020B0600000101010101" pitchFamily="34" charset="-127"/>
              </a:rPr>
              <a:t>1</a:t>
            </a:r>
            <a:r>
              <a:rPr lang="en-US" altLang="ko-KR" dirty="0">
                <a:ea typeface="굴림" panose="020B0600000101010101" pitchFamily="34" charset="-127"/>
              </a:rPr>
              <a:t>=(68-20)+(112-88)=72							P</a:t>
            </a:r>
            <a:r>
              <a:rPr lang="en-US" altLang="ko-KR" baseline="-25000" dirty="0">
                <a:ea typeface="굴림" panose="020B0600000101010101" pitchFamily="34" charset="-127"/>
              </a:rPr>
              <a:t>2</a:t>
            </a:r>
            <a:r>
              <a:rPr lang="en-US" altLang="ko-KR" dirty="0">
                <a:ea typeface="굴림" panose="020B0600000101010101" pitchFamily="34" charset="-127"/>
              </a:rPr>
              <a:t>=(20-0)=20</a:t>
            </a:r>
            <a:br>
              <a:rPr lang="en-US" altLang="ko-KR" dirty="0">
                <a:ea typeface="굴림" panose="020B0600000101010101" pitchFamily="34" charset="-127"/>
              </a:rPr>
            </a:br>
            <a:r>
              <a:rPr lang="en-US" altLang="ko-KR" dirty="0">
                <a:ea typeface="굴림" panose="020B0600000101010101" pitchFamily="34" charset="-127"/>
              </a:rPr>
              <a:t>		P</a:t>
            </a:r>
            <a:r>
              <a:rPr lang="en-US" altLang="ko-KR" baseline="-25000" dirty="0">
                <a:ea typeface="굴림" panose="020B0600000101010101" pitchFamily="34" charset="-127"/>
              </a:rPr>
              <a:t>3</a:t>
            </a:r>
            <a:r>
              <a:rPr lang="en-US" altLang="ko-KR" dirty="0">
                <a:ea typeface="굴림" panose="020B0600000101010101" pitchFamily="34" charset="-127"/>
              </a:rPr>
              <a:t>=(28-0)+(88-48)+(125-108)=85</a:t>
            </a:r>
            <a:br>
              <a:rPr lang="en-US" altLang="ko-KR" dirty="0">
                <a:ea typeface="굴림" panose="020B0600000101010101" pitchFamily="34" charset="-127"/>
              </a:rPr>
            </a:br>
            <a:r>
              <a:rPr lang="en-US" altLang="ko-KR" dirty="0">
                <a:ea typeface="굴림" panose="020B0600000101010101" pitchFamily="34" charset="-127"/>
              </a:rPr>
              <a:t>		P</a:t>
            </a:r>
            <a:r>
              <a:rPr lang="en-US" altLang="ko-KR" baseline="-25000" dirty="0">
                <a:ea typeface="굴림" panose="020B0600000101010101" pitchFamily="34" charset="-127"/>
              </a:rPr>
              <a:t>4</a:t>
            </a:r>
            <a:r>
              <a:rPr lang="en-US" altLang="ko-KR" dirty="0">
                <a:ea typeface="굴림" panose="020B0600000101010101" pitchFamily="34" charset="-127"/>
              </a:rPr>
              <a:t>=(48-0)+(108-68)=88</a:t>
            </a:r>
          </a:p>
          <a:p>
            <a:pPr marL="742950" lvl="1" indent="-285750">
              <a:tabLst>
                <a:tab pos="2630488" algn="ctr"/>
                <a:tab pos="3206750" algn="l"/>
                <a:tab pos="4459288" algn="ctr"/>
              </a:tabLst>
            </a:pPr>
            <a:r>
              <a:rPr lang="en-US" altLang="ko-KR" sz="2400" dirty="0">
                <a:ea typeface="굴림" panose="020B0600000101010101" pitchFamily="34" charset="-127"/>
              </a:rPr>
              <a:t>Average waiting time = (72+20+85+88)/4=66¼</a:t>
            </a:r>
          </a:p>
          <a:p>
            <a:pPr marL="742950" lvl="1" indent="-285750">
              <a:tabLst>
                <a:tab pos="2630488" algn="ctr"/>
                <a:tab pos="3206750" algn="l"/>
                <a:tab pos="4459288" algn="ctr"/>
              </a:tabLst>
            </a:pPr>
            <a:r>
              <a:rPr lang="en-US" altLang="ko-KR" dirty="0">
                <a:ea typeface="굴림" panose="020B0600000101010101" pitchFamily="34" charset="-127"/>
              </a:rPr>
              <a:t>Response times: </a:t>
            </a:r>
            <a:r>
              <a:rPr lang="en-US" altLang="ko-KR" i="1" dirty="0">
                <a:ea typeface="굴림" panose="020B0600000101010101" pitchFamily="34" charset="-127"/>
              </a:rPr>
              <a:t>P</a:t>
            </a:r>
            <a:r>
              <a:rPr lang="en-US" altLang="ko-KR" i="1" baseline="-25000" dirty="0">
                <a:ea typeface="굴림" panose="020B0600000101010101" pitchFamily="34" charset="-127"/>
              </a:rPr>
              <a:t>1</a:t>
            </a:r>
            <a:r>
              <a:rPr lang="en-US" altLang="ko-KR" dirty="0">
                <a:ea typeface="굴림" panose="020B0600000101010101" pitchFamily="34" charset="-127"/>
              </a:rPr>
              <a:t>: 125; </a:t>
            </a:r>
            <a:r>
              <a:rPr lang="en-US" altLang="ko-KR" i="1" dirty="0">
                <a:ea typeface="굴림" panose="020B0600000101010101" pitchFamily="34" charset="-127"/>
              </a:rPr>
              <a:t>P</a:t>
            </a:r>
            <a:r>
              <a:rPr lang="en-US" altLang="ko-KR" i="1" baseline="-25000" dirty="0">
                <a:ea typeface="굴림" panose="020B0600000101010101" pitchFamily="34" charset="-127"/>
              </a:rPr>
              <a:t>2</a:t>
            </a:r>
            <a:r>
              <a:rPr lang="en-US" altLang="ko-KR" dirty="0">
                <a:ea typeface="굴림" panose="020B0600000101010101" pitchFamily="34" charset="-127"/>
              </a:rPr>
              <a:t>: 28; </a:t>
            </a:r>
            <a:r>
              <a:rPr lang="en-US" altLang="ko-KR" i="1" dirty="0">
                <a:ea typeface="굴림" panose="020B0600000101010101" pitchFamily="34" charset="-127"/>
              </a:rPr>
              <a:t>P</a:t>
            </a:r>
            <a:r>
              <a:rPr lang="en-US" altLang="ko-KR" i="1" baseline="-25000" dirty="0">
                <a:ea typeface="굴림" panose="020B0600000101010101" pitchFamily="34" charset="-127"/>
              </a:rPr>
              <a:t>3</a:t>
            </a:r>
            <a:r>
              <a:rPr lang="en-US" altLang="ko-KR" dirty="0">
                <a:ea typeface="굴림" panose="020B0600000101010101" pitchFamily="34" charset="-127"/>
              </a:rPr>
              <a:t>: 153; </a:t>
            </a:r>
            <a:r>
              <a:rPr lang="en-US" altLang="ko-KR" i="1" dirty="0">
                <a:ea typeface="굴림" panose="020B0600000101010101" pitchFamily="34" charset="-127"/>
              </a:rPr>
              <a:t>P</a:t>
            </a:r>
            <a:r>
              <a:rPr lang="en-US" altLang="ko-KR" i="1" baseline="-25000" dirty="0">
                <a:ea typeface="굴림" panose="020B0600000101010101" pitchFamily="34" charset="-127"/>
              </a:rPr>
              <a:t>4</a:t>
            </a:r>
            <a:r>
              <a:rPr lang="en-US" altLang="ko-KR" dirty="0">
                <a:ea typeface="굴림" panose="020B0600000101010101" pitchFamily="34" charset="-127"/>
              </a:rPr>
              <a:t>: 112</a:t>
            </a:r>
            <a:endParaRPr lang="en-US" altLang="ko-KR" sz="2400" dirty="0">
              <a:ea typeface="굴림" panose="020B0600000101010101" pitchFamily="34" charset="-127"/>
            </a:endParaRPr>
          </a:p>
          <a:p>
            <a:pPr marL="742950" lvl="1" indent="-285750">
              <a:tabLst>
                <a:tab pos="2630488" algn="ctr"/>
                <a:tab pos="3206750" algn="l"/>
                <a:tab pos="4459288" algn="ctr"/>
              </a:tabLst>
            </a:pPr>
            <a:r>
              <a:rPr lang="en-US" altLang="ko-KR" sz="2400" dirty="0">
                <a:ea typeface="굴림" panose="020B0600000101010101" pitchFamily="34" charset="-127"/>
              </a:rPr>
              <a:t>Average response time = (125+28+153+112)/4 = 104½</a:t>
            </a:r>
          </a:p>
          <a:p>
            <a:pPr marL="342900" indent="-342900">
              <a:lnSpc>
                <a:spcPct val="80000"/>
              </a:lnSpc>
              <a:spcBef>
                <a:spcPct val="20000"/>
              </a:spcBef>
              <a:tabLst>
                <a:tab pos="2630488" algn="ctr"/>
                <a:tab pos="3206750" algn="l"/>
                <a:tab pos="4459288" algn="ctr"/>
              </a:tabLst>
            </a:pPr>
            <a:r>
              <a:rPr lang="en-US" altLang="ko-KR" dirty="0">
                <a:ea typeface="굴림" panose="020B0600000101010101" pitchFamily="34" charset="-127"/>
              </a:rPr>
              <a:t>Round-Robin scheduling</a:t>
            </a:r>
          </a:p>
          <a:p>
            <a:pPr marL="742950" lvl="1" indent="-285750">
              <a:lnSpc>
                <a:spcPct val="80000"/>
              </a:lnSpc>
              <a:spcBef>
                <a:spcPct val="20000"/>
              </a:spcBef>
              <a:tabLst>
                <a:tab pos="2630488" algn="ctr"/>
                <a:tab pos="3206750" algn="l"/>
                <a:tab pos="4459288" algn="ctr"/>
              </a:tabLst>
            </a:pPr>
            <a:r>
              <a:rPr lang="en-US" altLang="ko-KR" dirty="0">
                <a:ea typeface="굴림" panose="020B0600000101010101" pitchFamily="34" charset="-127"/>
              </a:rPr>
              <a:t>Pro: Better for short jobs, Fair</a:t>
            </a:r>
          </a:p>
          <a:p>
            <a:pPr marL="742950" lvl="1" indent="-285750">
              <a:lnSpc>
                <a:spcPct val="80000"/>
              </a:lnSpc>
              <a:spcBef>
                <a:spcPct val="20000"/>
              </a:spcBef>
              <a:tabLst>
                <a:tab pos="2630488" algn="ctr"/>
                <a:tab pos="3206750" algn="l"/>
                <a:tab pos="4459288" algn="ctr"/>
              </a:tabLst>
            </a:pPr>
            <a:r>
              <a:rPr lang="en-US" altLang="ko-KR" dirty="0">
                <a:ea typeface="굴림" panose="020B0600000101010101" pitchFamily="34" charset="-127"/>
              </a:rPr>
              <a:t>Con: Context-switching overhead adds up for long jobs</a:t>
            </a:r>
            <a:endParaRPr lang="en-US" altLang="ko-KR" sz="2000" dirty="0">
              <a:ea typeface="굴림" panose="020B0600000101010101" pitchFamily="34" charset="-127"/>
            </a:endParaRPr>
          </a:p>
        </p:txBody>
      </p:sp>
      <p:grpSp>
        <p:nvGrpSpPr>
          <p:cNvPr id="8" name="Group 7"/>
          <p:cNvGrpSpPr/>
          <p:nvPr/>
        </p:nvGrpSpPr>
        <p:grpSpPr>
          <a:xfrm>
            <a:off x="3319632" y="2366088"/>
            <a:ext cx="908050" cy="976312"/>
            <a:chOff x="2895600" y="2452688"/>
            <a:chExt cx="908050" cy="976312"/>
          </a:xfrm>
        </p:grpSpPr>
        <p:sp>
          <p:nvSpPr>
            <p:cNvPr id="23569" name="Rectangle 6"/>
            <p:cNvSpPr>
              <a:spLocks noChangeArrowheads="1"/>
            </p:cNvSpPr>
            <p:nvPr/>
          </p:nvSpPr>
          <p:spPr bwMode="auto">
            <a:xfrm>
              <a:off x="3048000" y="2452688"/>
              <a:ext cx="564002" cy="609600"/>
            </a:xfrm>
            <a:prstGeom prst="rect">
              <a:avLst/>
            </a:prstGeom>
            <a:solidFill>
              <a:srgbClr val="DFE9FF"/>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pPr>
                <a:lnSpc>
                  <a:spcPct val="100000"/>
                </a:lnSpc>
                <a:spcBef>
                  <a:spcPct val="0"/>
                </a:spcBef>
                <a:buSzTx/>
                <a:buFontTx/>
                <a:buNone/>
              </a:pPr>
              <a:r>
                <a:rPr lang="en-US" altLang="en-US" sz="2400" b="0" dirty="0">
                  <a:latin typeface="Helvetica" panose="020B0604020202020204" pitchFamily="34" charset="0"/>
                </a:rPr>
                <a:t>P</a:t>
              </a:r>
              <a:r>
                <a:rPr lang="en-US" altLang="en-US" sz="2400" b="0" baseline="-25000" dirty="0">
                  <a:latin typeface="Helvetica" panose="020B0604020202020204" pitchFamily="34" charset="0"/>
                </a:rPr>
                <a:t>1</a:t>
              </a:r>
              <a:endParaRPr lang="en-US" altLang="en-US" sz="2400" b="0" dirty="0">
                <a:latin typeface="Helvetica" panose="020B0604020202020204" pitchFamily="34" charset="0"/>
              </a:endParaRPr>
            </a:p>
          </p:txBody>
        </p:sp>
        <p:sp>
          <p:nvSpPr>
            <p:cNvPr id="23558" name="Text Box 16"/>
            <p:cNvSpPr txBox="1">
              <a:spLocks noChangeArrowheads="1"/>
            </p:cNvSpPr>
            <p:nvPr/>
          </p:nvSpPr>
          <p:spPr bwMode="auto">
            <a:xfrm>
              <a:off x="2895600" y="3062288"/>
              <a:ext cx="311150" cy="366712"/>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spAutoFit/>
            </a:bodyP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pPr>
                <a:lnSpc>
                  <a:spcPct val="100000"/>
                </a:lnSpc>
                <a:spcBef>
                  <a:spcPct val="50000"/>
                </a:spcBef>
                <a:buSzTx/>
                <a:buFontTx/>
                <a:buNone/>
              </a:pPr>
              <a:r>
                <a:rPr lang="en-US" altLang="en-US" sz="1800" b="0">
                  <a:latin typeface="Helvetica" panose="020B0604020202020204" pitchFamily="34" charset="0"/>
                </a:rPr>
                <a:t>0</a:t>
              </a:r>
            </a:p>
          </p:txBody>
        </p:sp>
        <p:sp>
          <p:nvSpPr>
            <p:cNvPr id="23559" name="Text Box 17"/>
            <p:cNvSpPr txBox="1">
              <a:spLocks noChangeArrowheads="1"/>
            </p:cNvSpPr>
            <p:nvPr/>
          </p:nvSpPr>
          <p:spPr bwMode="auto">
            <a:xfrm>
              <a:off x="3365500" y="3062288"/>
              <a:ext cx="438150" cy="366712"/>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spAutoFit/>
            </a:bodyP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pPr>
                <a:lnSpc>
                  <a:spcPct val="100000"/>
                </a:lnSpc>
                <a:spcBef>
                  <a:spcPct val="50000"/>
                </a:spcBef>
                <a:buSzTx/>
                <a:buFontTx/>
                <a:buNone/>
              </a:pPr>
              <a:r>
                <a:rPr lang="en-US" altLang="en-US" sz="1800" b="0">
                  <a:latin typeface="Helvetica" panose="020B0604020202020204" pitchFamily="34" charset="0"/>
                </a:rPr>
                <a:t>20</a:t>
              </a:r>
            </a:p>
          </p:txBody>
        </p:sp>
      </p:grpSp>
      <p:grpSp>
        <p:nvGrpSpPr>
          <p:cNvPr id="3" name="Group 2"/>
          <p:cNvGrpSpPr/>
          <p:nvPr/>
        </p:nvGrpSpPr>
        <p:grpSpPr>
          <a:xfrm>
            <a:off x="4036034" y="2366088"/>
            <a:ext cx="725048" cy="976312"/>
            <a:chOff x="3612002" y="2452688"/>
            <a:chExt cx="725048" cy="976312"/>
          </a:xfrm>
        </p:grpSpPr>
        <p:sp>
          <p:nvSpPr>
            <p:cNvPr id="23570" name="Rectangle 7"/>
            <p:cNvSpPr>
              <a:spLocks noChangeArrowheads="1"/>
            </p:cNvSpPr>
            <p:nvPr/>
          </p:nvSpPr>
          <p:spPr bwMode="auto">
            <a:xfrm>
              <a:off x="3612002" y="2452688"/>
              <a:ext cx="564002" cy="609600"/>
            </a:xfrm>
            <a:prstGeom prst="rect">
              <a:avLst/>
            </a:prstGeom>
            <a:solidFill>
              <a:srgbClr val="DFE9FF"/>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pPr>
                <a:lnSpc>
                  <a:spcPct val="100000"/>
                </a:lnSpc>
                <a:spcBef>
                  <a:spcPct val="0"/>
                </a:spcBef>
                <a:buSzTx/>
                <a:buFontTx/>
                <a:buNone/>
              </a:pPr>
              <a:r>
                <a:rPr lang="en-US" altLang="en-US" sz="2400" b="0">
                  <a:latin typeface="Helvetica" panose="020B0604020202020204" pitchFamily="34" charset="0"/>
                </a:rPr>
                <a:t>P</a:t>
              </a:r>
              <a:r>
                <a:rPr lang="en-US" altLang="en-US" sz="2400" b="0" baseline="-25000">
                  <a:latin typeface="Helvetica" panose="020B0604020202020204" pitchFamily="34" charset="0"/>
                </a:rPr>
                <a:t>2</a:t>
              </a:r>
            </a:p>
          </p:txBody>
        </p:sp>
        <p:sp>
          <p:nvSpPr>
            <p:cNvPr id="23560" name="Text Box 18"/>
            <p:cNvSpPr txBox="1">
              <a:spLocks noChangeArrowheads="1"/>
            </p:cNvSpPr>
            <p:nvPr/>
          </p:nvSpPr>
          <p:spPr bwMode="auto">
            <a:xfrm>
              <a:off x="3898900" y="3062288"/>
              <a:ext cx="438150" cy="366712"/>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spAutoFit/>
            </a:bodyP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pPr>
                <a:lnSpc>
                  <a:spcPct val="100000"/>
                </a:lnSpc>
                <a:spcBef>
                  <a:spcPct val="50000"/>
                </a:spcBef>
                <a:buSzTx/>
                <a:buFontTx/>
                <a:buNone/>
              </a:pPr>
              <a:r>
                <a:rPr lang="en-US" altLang="en-US" sz="1800" b="0">
                  <a:latin typeface="Helvetica" panose="020B0604020202020204" pitchFamily="34" charset="0"/>
                </a:rPr>
                <a:t>28</a:t>
              </a:r>
            </a:p>
          </p:txBody>
        </p:sp>
      </p:grpSp>
      <p:grpSp>
        <p:nvGrpSpPr>
          <p:cNvPr id="4" name="Group 3"/>
          <p:cNvGrpSpPr/>
          <p:nvPr/>
        </p:nvGrpSpPr>
        <p:grpSpPr>
          <a:xfrm>
            <a:off x="4601994" y="2366088"/>
            <a:ext cx="762338" cy="976312"/>
            <a:chOff x="4177962" y="2452688"/>
            <a:chExt cx="762338" cy="976312"/>
          </a:xfrm>
        </p:grpSpPr>
        <p:sp>
          <p:nvSpPr>
            <p:cNvPr id="23571" name="Rectangle 8"/>
            <p:cNvSpPr>
              <a:spLocks noChangeArrowheads="1"/>
            </p:cNvSpPr>
            <p:nvPr/>
          </p:nvSpPr>
          <p:spPr bwMode="auto">
            <a:xfrm>
              <a:off x="4177962" y="2452688"/>
              <a:ext cx="564002" cy="609600"/>
            </a:xfrm>
            <a:prstGeom prst="rect">
              <a:avLst/>
            </a:prstGeom>
            <a:solidFill>
              <a:srgbClr val="DFE9FF"/>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pPr>
                <a:lnSpc>
                  <a:spcPct val="100000"/>
                </a:lnSpc>
                <a:spcBef>
                  <a:spcPct val="0"/>
                </a:spcBef>
                <a:buSzTx/>
                <a:buFontTx/>
                <a:buNone/>
              </a:pPr>
              <a:r>
                <a:rPr lang="en-US" altLang="en-US" sz="2400" b="0">
                  <a:latin typeface="Helvetica" panose="020B0604020202020204" pitchFamily="34" charset="0"/>
                </a:rPr>
                <a:t>P</a:t>
              </a:r>
              <a:r>
                <a:rPr lang="en-US" altLang="en-US" sz="2400" b="0" baseline="-25000">
                  <a:latin typeface="Helvetica" panose="020B0604020202020204" pitchFamily="34" charset="0"/>
                </a:rPr>
                <a:t>3</a:t>
              </a:r>
            </a:p>
          </p:txBody>
        </p:sp>
        <p:sp>
          <p:nvSpPr>
            <p:cNvPr id="23561" name="Text Box 19"/>
            <p:cNvSpPr txBox="1">
              <a:spLocks noChangeArrowheads="1"/>
            </p:cNvSpPr>
            <p:nvPr/>
          </p:nvSpPr>
          <p:spPr bwMode="auto">
            <a:xfrm>
              <a:off x="4502150" y="3062288"/>
              <a:ext cx="438150" cy="366712"/>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spAutoFit/>
            </a:bodyP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pPr>
                <a:lnSpc>
                  <a:spcPct val="100000"/>
                </a:lnSpc>
                <a:spcBef>
                  <a:spcPct val="50000"/>
                </a:spcBef>
                <a:buSzTx/>
                <a:buFontTx/>
                <a:buNone/>
              </a:pPr>
              <a:r>
                <a:rPr lang="en-US" altLang="en-US" sz="1800" b="0">
                  <a:latin typeface="Helvetica" panose="020B0604020202020204" pitchFamily="34" charset="0"/>
                </a:rPr>
                <a:t>48</a:t>
              </a:r>
            </a:p>
          </p:txBody>
        </p:sp>
      </p:grpSp>
      <p:grpSp>
        <p:nvGrpSpPr>
          <p:cNvPr id="5" name="Group 4"/>
          <p:cNvGrpSpPr/>
          <p:nvPr/>
        </p:nvGrpSpPr>
        <p:grpSpPr>
          <a:xfrm>
            <a:off x="5165996" y="2366088"/>
            <a:ext cx="814287" cy="976312"/>
            <a:chOff x="4741963" y="2452688"/>
            <a:chExt cx="814287" cy="976312"/>
          </a:xfrm>
        </p:grpSpPr>
        <p:sp>
          <p:nvSpPr>
            <p:cNvPr id="23572" name="Rectangle 9"/>
            <p:cNvSpPr>
              <a:spLocks noChangeArrowheads="1"/>
            </p:cNvSpPr>
            <p:nvPr/>
          </p:nvSpPr>
          <p:spPr bwMode="auto">
            <a:xfrm>
              <a:off x="4741963" y="2452688"/>
              <a:ext cx="564002" cy="609600"/>
            </a:xfrm>
            <a:prstGeom prst="rect">
              <a:avLst/>
            </a:prstGeom>
            <a:solidFill>
              <a:srgbClr val="DFE9FF"/>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pPr>
                <a:lnSpc>
                  <a:spcPct val="100000"/>
                </a:lnSpc>
                <a:spcBef>
                  <a:spcPct val="0"/>
                </a:spcBef>
                <a:buSzTx/>
                <a:buFontTx/>
                <a:buNone/>
              </a:pPr>
              <a:r>
                <a:rPr lang="en-US" altLang="en-US" sz="2400" b="0">
                  <a:latin typeface="Helvetica" panose="020B0604020202020204" pitchFamily="34" charset="0"/>
                </a:rPr>
                <a:t>P</a:t>
              </a:r>
              <a:r>
                <a:rPr lang="en-US" altLang="en-US" sz="2400" b="0" baseline="-25000">
                  <a:latin typeface="Helvetica" panose="020B0604020202020204" pitchFamily="34" charset="0"/>
                </a:rPr>
                <a:t>4</a:t>
              </a:r>
            </a:p>
          </p:txBody>
        </p:sp>
        <p:sp>
          <p:nvSpPr>
            <p:cNvPr id="23562" name="Text Box 20"/>
            <p:cNvSpPr txBox="1">
              <a:spLocks noChangeArrowheads="1"/>
            </p:cNvSpPr>
            <p:nvPr/>
          </p:nvSpPr>
          <p:spPr bwMode="auto">
            <a:xfrm>
              <a:off x="5118100" y="3062288"/>
              <a:ext cx="438150" cy="366712"/>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spAutoFit/>
            </a:bodyP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pPr>
                <a:lnSpc>
                  <a:spcPct val="100000"/>
                </a:lnSpc>
                <a:spcBef>
                  <a:spcPct val="50000"/>
                </a:spcBef>
                <a:buSzTx/>
                <a:buFontTx/>
                <a:buNone/>
              </a:pPr>
              <a:r>
                <a:rPr lang="en-US" altLang="en-US" sz="1800" b="0">
                  <a:latin typeface="Helvetica" panose="020B0604020202020204" pitchFamily="34" charset="0"/>
                </a:rPr>
                <a:t>68</a:t>
              </a:r>
            </a:p>
          </p:txBody>
        </p:sp>
      </p:grpSp>
      <p:grpSp>
        <p:nvGrpSpPr>
          <p:cNvPr id="6" name="Group 5"/>
          <p:cNvGrpSpPr/>
          <p:nvPr/>
        </p:nvGrpSpPr>
        <p:grpSpPr>
          <a:xfrm>
            <a:off x="5729998" y="2366088"/>
            <a:ext cx="783685" cy="976312"/>
            <a:chOff x="5305965" y="2452688"/>
            <a:chExt cx="783685" cy="976312"/>
          </a:xfrm>
        </p:grpSpPr>
        <p:sp>
          <p:nvSpPr>
            <p:cNvPr id="23573" name="Rectangle 10"/>
            <p:cNvSpPr>
              <a:spLocks noChangeArrowheads="1"/>
            </p:cNvSpPr>
            <p:nvPr/>
          </p:nvSpPr>
          <p:spPr bwMode="auto">
            <a:xfrm>
              <a:off x="5305965" y="2452688"/>
              <a:ext cx="564002" cy="609600"/>
            </a:xfrm>
            <a:prstGeom prst="rect">
              <a:avLst/>
            </a:prstGeom>
            <a:solidFill>
              <a:srgbClr val="DFE9FF"/>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pPr>
                <a:lnSpc>
                  <a:spcPct val="100000"/>
                </a:lnSpc>
                <a:spcBef>
                  <a:spcPct val="0"/>
                </a:spcBef>
                <a:buSzTx/>
                <a:buFontTx/>
                <a:buNone/>
              </a:pPr>
              <a:r>
                <a:rPr lang="en-US" altLang="en-US" sz="2400" b="0">
                  <a:latin typeface="Helvetica" panose="020B0604020202020204" pitchFamily="34" charset="0"/>
                </a:rPr>
                <a:t>P</a:t>
              </a:r>
              <a:r>
                <a:rPr lang="en-US" altLang="en-US" sz="2400" b="0" baseline="-25000">
                  <a:latin typeface="Helvetica" panose="020B0604020202020204" pitchFamily="34" charset="0"/>
                </a:rPr>
                <a:t>1</a:t>
              </a:r>
            </a:p>
          </p:txBody>
        </p:sp>
        <p:sp>
          <p:nvSpPr>
            <p:cNvPr id="23563" name="Text Box 21"/>
            <p:cNvSpPr txBox="1">
              <a:spLocks noChangeArrowheads="1"/>
            </p:cNvSpPr>
            <p:nvPr/>
          </p:nvSpPr>
          <p:spPr bwMode="auto">
            <a:xfrm>
              <a:off x="5651500" y="3062288"/>
              <a:ext cx="438150" cy="366712"/>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spAutoFit/>
            </a:bodyP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pPr>
                <a:lnSpc>
                  <a:spcPct val="100000"/>
                </a:lnSpc>
                <a:spcBef>
                  <a:spcPct val="50000"/>
                </a:spcBef>
                <a:buSzTx/>
                <a:buFontTx/>
                <a:buNone/>
              </a:pPr>
              <a:r>
                <a:rPr lang="en-US" altLang="en-US" sz="1800" b="0">
                  <a:latin typeface="Helvetica" panose="020B0604020202020204" pitchFamily="34" charset="0"/>
                </a:rPr>
                <a:t>88</a:t>
              </a:r>
            </a:p>
          </p:txBody>
        </p:sp>
      </p:grpSp>
      <p:grpSp>
        <p:nvGrpSpPr>
          <p:cNvPr id="7" name="Group 6"/>
          <p:cNvGrpSpPr/>
          <p:nvPr/>
        </p:nvGrpSpPr>
        <p:grpSpPr>
          <a:xfrm>
            <a:off x="6294000" y="2366088"/>
            <a:ext cx="816583" cy="976312"/>
            <a:chOff x="5869967" y="2452688"/>
            <a:chExt cx="816583" cy="976312"/>
          </a:xfrm>
        </p:grpSpPr>
        <p:sp>
          <p:nvSpPr>
            <p:cNvPr id="23574" name="Rectangle 11"/>
            <p:cNvSpPr>
              <a:spLocks noChangeArrowheads="1"/>
            </p:cNvSpPr>
            <p:nvPr/>
          </p:nvSpPr>
          <p:spPr bwMode="auto">
            <a:xfrm>
              <a:off x="5869967" y="2452688"/>
              <a:ext cx="564002" cy="609600"/>
            </a:xfrm>
            <a:prstGeom prst="rect">
              <a:avLst/>
            </a:prstGeom>
            <a:solidFill>
              <a:srgbClr val="DFE9FF"/>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pPr>
                <a:lnSpc>
                  <a:spcPct val="100000"/>
                </a:lnSpc>
                <a:spcBef>
                  <a:spcPct val="0"/>
                </a:spcBef>
                <a:buSzTx/>
                <a:buFontTx/>
                <a:buNone/>
              </a:pPr>
              <a:r>
                <a:rPr lang="en-US" altLang="en-US" sz="2400" b="0">
                  <a:latin typeface="Helvetica" panose="020B0604020202020204" pitchFamily="34" charset="0"/>
                </a:rPr>
                <a:t>P</a:t>
              </a:r>
              <a:r>
                <a:rPr lang="en-US" altLang="en-US" sz="2400" b="0" baseline="-25000">
                  <a:latin typeface="Helvetica" panose="020B0604020202020204" pitchFamily="34" charset="0"/>
                </a:rPr>
                <a:t>3</a:t>
              </a:r>
            </a:p>
          </p:txBody>
        </p:sp>
        <p:sp>
          <p:nvSpPr>
            <p:cNvPr id="23564" name="Text Box 22"/>
            <p:cNvSpPr txBox="1">
              <a:spLocks noChangeArrowheads="1"/>
            </p:cNvSpPr>
            <p:nvPr/>
          </p:nvSpPr>
          <p:spPr bwMode="auto">
            <a:xfrm>
              <a:off x="6121400" y="3062288"/>
              <a:ext cx="565150" cy="366712"/>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spAutoFit/>
            </a:bodyP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pPr>
                <a:lnSpc>
                  <a:spcPct val="100000"/>
                </a:lnSpc>
                <a:spcBef>
                  <a:spcPct val="50000"/>
                </a:spcBef>
                <a:buSzTx/>
                <a:buFontTx/>
                <a:buNone/>
              </a:pPr>
              <a:r>
                <a:rPr lang="en-US" altLang="en-US" sz="1800" b="0">
                  <a:latin typeface="Helvetica" panose="020B0604020202020204" pitchFamily="34" charset="0"/>
                </a:rPr>
                <a:t>108</a:t>
              </a:r>
            </a:p>
          </p:txBody>
        </p:sp>
      </p:grpSp>
      <p:grpSp>
        <p:nvGrpSpPr>
          <p:cNvPr id="2" name="Group 1"/>
          <p:cNvGrpSpPr/>
          <p:nvPr/>
        </p:nvGrpSpPr>
        <p:grpSpPr>
          <a:xfrm>
            <a:off x="6858000" y="2366088"/>
            <a:ext cx="2513182" cy="976312"/>
            <a:chOff x="6433968" y="2452688"/>
            <a:chExt cx="2513182" cy="976312"/>
          </a:xfrm>
        </p:grpSpPr>
        <p:sp>
          <p:nvSpPr>
            <p:cNvPr id="23575" name="Rectangle 12"/>
            <p:cNvSpPr>
              <a:spLocks noChangeArrowheads="1"/>
            </p:cNvSpPr>
            <p:nvPr/>
          </p:nvSpPr>
          <p:spPr bwMode="auto">
            <a:xfrm>
              <a:off x="6433968" y="2452688"/>
              <a:ext cx="564002" cy="609600"/>
            </a:xfrm>
            <a:prstGeom prst="rect">
              <a:avLst/>
            </a:prstGeom>
            <a:solidFill>
              <a:srgbClr val="DFE9FF"/>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pPr>
                <a:lnSpc>
                  <a:spcPct val="100000"/>
                </a:lnSpc>
                <a:spcBef>
                  <a:spcPct val="0"/>
                </a:spcBef>
                <a:buSzTx/>
                <a:buFontTx/>
                <a:buNone/>
              </a:pPr>
              <a:r>
                <a:rPr lang="en-US" altLang="en-US" sz="2400" b="0">
                  <a:latin typeface="Helvetica" panose="020B0604020202020204" pitchFamily="34" charset="0"/>
                </a:rPr>
                <a:t>P</a:t>
              </a:r>
              <a:r>
                <a:rPr lang="en-US" altLang="en-US" sz="2400" b="0" baseline="-25000">
                  <a:latin typeface="Helvetica" panose="020B0604020202020204" pitchFamily="34" charset="0"/>
                </a:rPr>
                <a:t>4</a:t>
              </a:r>
            </a:p>
          </p:txBody>
        </p:sp>
        <p:sp>
          <p:nvSpPr>
            <p:cNvPr id="23576" name="Rectangle 13"/>
            <p:cNvSpPr>
              <a:spLocks noChangeArrowheads="1"/>
            </p:cNvSpPr>
            <p:nvPr/>
          </p:nvSpPr>
          <p:spPr bwMode="auto">
            <a:xfrm>
              <a:off x="6997970" y="2452688"/>
              <a:ext cx="564002" cy="609600"/>
            </a:xfrm>
            <a:prstGeom prst="rect">
              <a:avLst/>
            </a:prstGeom>
            <a:solidFill>
              <a:srgbClr val="DFE9FF"/>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pPr>
                <a:lnSpc>
                  <a:spcPct val="100000"/>
                </a:lnSpc>
                <a:spcBef>
                  <a:spcPct val="0"/>
                </a:spcBef>
                <a:buSzTx/>
                <a:buFontTx/>
                <a:buNone/>
              </a:pPr>
              <a:r>
                <a:rPr lang="en-US" altLang="en-US" sz="2400" b="0">
                  <a:latin typeface="Helvetica" panose="020B0604020202020204" pitchFamily="34" charset="0"/>
                </a:rPr>
                <a:t>P</a:t>
              </a:r>
              <a:r>
                <a:rPr lang="en-US" altLang="en-US" sz="2400" b="0" baseline="-25000">
                  <a:latin typeface="Helvetica" panose="020B0604020202020204" pitchFamily="34" charset="0"/>
                </a:rPr>
                <a:t>1</a:t>
              </a:r>
            </a:p>
          </p:txBody>
        </p:sp>
        <p:sp>
          <p:nvSpPr>
            <p:cNvPr id="23577" name="Rectangle 14"/>
            <p:cNvSpPr>
              <a:spLocks noChangeArrowheads="1"/>
            </p:cNvSpPr>
            <p:nvPr/>
          </p:nvSpPr>
          <p:spPr bwMode="auto">
            <a:xfrm>
              <a:off x="7561972" y="2452688"/>
              <a:ext cx="564002" cy="609600"/>
            </a:xfrm>
            <a:prstGeom prst="rect">
              <a:avLst/>
            </a:prstGeom>
            <a:solidFill>
              <a:srgbClr val="DFE9FF"/>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pPr>
                <a:lnSpc>
                  <a:spcPct val="100000"/>
                </a:lnSpc>
                <a:spcBef>
                  <a:spcPct val="0"/>
                </a:spcBef>
                <a:buSzTx/>
                <a:buFontTx/>
                <a:buNone/>
              </a:pPr>
              <a:r>
                <a:rPr lang="en-US" altLang="en-US" sz="2400" b="0">
                  <a:latin typeface="Helvetica" panose="020B0604020202020204" pitchFamily="34" charset="0"/>
                </a:rPr>
                <a:t>P</a:t>
              </a:r>
              <a:r>
                <a:rPr lang="en-US" altLang="en-US" sz="2400" b="0" baseline="-25000">
                  <a:latin typeface="Helvetica" panose="020B0604020202020204" pitchFamily="34" charset="0"/>
                </a:rPr>
                <a:t>3</a:t>
              </a:r>
            </a:p>
          </p:txBody>
        </p:sp>
        <p:sp>
          <p:nvSpPr>
            <p:cNvPr id="23578" name="Rectangle 15"/>
            <p:cNvSpPr>
              <a:spLocks noChangeArrowheads="1"/>
            </p:cNvSpPr>
            <p:nvPr/>
          </p:nvSpPr>
          <p:spPr bwMode="auto">
            <a:xfrm>
              <a:off x="8125973" y="2452688"/>
              <a:ext cx="564002" cy="609600"/>
            </a:xfrm>
            <a:prstGeom prst="rect">
              <a:avLst/>
            </a:prstGeom>
            <a:solidFill>
              <a:srgbClr val="DFE9FF"/>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pPr>
                <a:lnSpc>
                  <a:spcPct val="100000"/>
                </a:lnSpc>
                <a:spcBef>
                  <a:spcPct val="0"/>
                </a:spcBef>
                <a:buSzTx/>
                <a:buFontTx/>
                <a:buNone/>
              </a:pPr>
              <a:r>
                <a:rPr lang="en-US" altLang="en-US" sz="2400" b="0">
                  <a:latin typeface="Helvetica" panose="020B0604020202020204" pitchFamily="34" charset="0"/>
                </a:rPr>
                <a:t>P</a:t>
              </a:r>
              <a:r>
                <a:rPr lang="en-US" altLang="en-US" sz="2400" b="0" baseline="-25000">
                  <a:latin typeface="Helvetica" panose="020B0604020202020204" pitchFamily="34" charset="0"/>
                </a:rPr>
                <a:t>3</a:t>
              </a:r>
            </a:p>
          </p:txBody>
        </p:sp>
        <p:sp>
          <p:nvSpPr>
            <p:cNvPr id="23565" name="Text Box 23"/>
            <p:cNvSpPr txBox="1">
              <a:spLocks noChangeArrowheads="1"/>
            </p:cNvSpPr>
            <p:nvPr/>
          </p:nvSpPr>
          <p:spPr bwMode="auto">
            <a:xfrm>
              <a:off x="6731000" y="3062288"/>
              <a:ext cx="565150" cy="366712"/>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spAutoFit/>
            </a:bodyP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pPr>
                <a:lnSpc>
                  <a:spcPct val="100000"/>
                </a:lnSpc>
                <a:spcBef>
                  <a:spcPct val="50000"/>
                </a:spcBef>
                <a:buSzTx/>
                <a:buFontTx/>
                <a:buNone/>
              </a:pPr>
              <a:r>
                <a:rPr lang="en-US" altLang="en-US" sz="1800" b="0">
                  <a:latin typeface="Helvetica" panose="020B0604020202020204" pitchFamily="34" charset="0"/>
                </a:rPr>
                <a:t>112</a:t>
              </a:r>
            </a:p>
          </p:txBody>
        </p:sp>
        <p:sp>
          <p:nvSpPr>
            <p:cNvPr id="23566" name="Text Box 24"/>
            <p:cNvSpPr txBox="1">
              <a:spLocks noChangeArrowheads="1"/>
            </p:cNvSpPr>
            <p:nvPr/>
          </p:nvSpPr>
          <p:spPr bwMode="auto">
            <a:xfrm>
              <a:off x="7264400" y="3062288"/>
              <a:ext cx="565150" cy="366712"/>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spAutoFit/>
            </a:bodyP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pPr>
                <a:lnSpc>
                  <a:spcPct val="100000"/>
                </a:lnSpc>
                <a:spcBef>
                  <a:spcPct val="50000"/>
                </a:spcBef>
                <a:buSzTx/>
                <a:buFontTx/>
                <a:buNone/>
              </a:pPr>
              <a:r>
                <a:rPr lang="en-US" altLang="en-US" sz="1800" b="0">
                  <a:latin typeface="Helvetica" panose="020B0604020202020204" pitchFamily="34" charset="0"/>
                </a:rPr>
                <a:t>125</a:t>
              </a:r>
            </a:p>
          </p:txBody>
        </p:sp>
        <p:sp>
          <p:nvSpPr>
            <p:cNvPr id="23567" name="Text Box 25"/>
            <p:cNvSpPr txBox="1">
              <a:spLocks noChangeArrowheads="1"/>
            </p:cNvSpPr>
            <p:nvPr/>
          </p:nvSpPr>
          <p:spPr bwMode="auto">
            <a:xfrm>
              <a:off x="7848600" y="3062288"/>
              <a:ext cx="565150" cy="366712"/>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spAutoFit/>
            </a:bodyP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pPr>
                <a:lnSpc>
                  <a:spcPct val="100000"/>
                </a:lnSpc>
                <a:spcBef>
                  <a:spcPct val="50000"/>
                </a:spcBef>
                <a:buSzTx/>
                <a:buFontTx/>
                <a:buNone/>
              </a:pPr>
              <a:r>
                <a:rPr lang="en-US" altLang="en-US" sz="1800" b="0">
                  <a:latin typeface="Helvetica" panose="020B0604020202020204" pitchFamily="34" charset="0"/>
                </a:rPr>
                <a:t>145</a:t>
              </a:r>
            </a:p>
          </p:txBody>
        </p:sp>
        <p:sp>
          <p:nvSpPr>
            <p:cNvPr id="23568" name="Text Box 26"/>
            <p:cNvSpPr txBox="1">
              <a:spLocks noChangeArrowheads="1"/>
            </p:cNvSpPr>
            <p:nvPr/>
          </p:nvSpPr>
          <p:spPr bwMode="auto">
            <a:xfrm>
              <a:off x="8382000" y="3062288"/>
              <a:ext cx="565150" cy="366712"/>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spAutoFit/>
            </a:bodyP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pPr>
                <a:lnSpc>
                  <a:spcPct val="100000"/>
                </a:lnSpc>
                <a:spcBef>
                  <a:spcPct val="50000"/>
                </a:spcBef>
                <a:buSzTx/>
                <a:buFontTx/>
                <a:buNone/>
              </a:pPr>
              <a:r>
                <a:rPr lang="en-US" altLang="en-US" sz="1800" b="0" dirty="0">
                  <a:latin typeface="Helvetica" panose="020B0604020202020204" pitchFamily="34" charset="0"/>
                </a:rPr>
                <a:t>153</a:t>
              </a:r>
            </a:p>
          </p:txBody>
        </p:sp>
      </p:grpSp>
      <p:sp>
        <p:nvSpPr>
          <p:cNvPr id="9" name="Title 8"/>
          <p:cNvSpPr>
            <a:spLocks noGrp="1"/>
          </p:cNvSpPr>
          <p:nvPr>
            <p:ph type="title"/>
          </p:nvPr>
        </p:nvSpPr>
        <p:spPr/>
        <p:txBody>
          <a:bodyPr/>
          <a:lstStyle/>
          <a:p>
            <a:r>
              <a:rPr lang="en-US" altLang="ko-KR" dirty="0">
                <a:ea typeface="굴림" panose="020B0600000101010101" pitchFamily="34" charset="-127"/>
              </a:rPr>
              <a:t>Example of RR with Time Quantum = 20</a:t>
            </a:r>
            <a:endParaRPr lang="en-US" dirty="0"/>
          </a:p>
        </p:txBody>
      </p:sp>
    </p:spTree>
    <p:extLst>
      <p:ext uri="{BB962C8B-B14F-4D97-AF65-F5344CB8AC3E}">
        <p14:creationId xmlns:p14="http://schemas.microsoft.com/office/powerpoint/2010/main" val="3629915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8163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81635">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581635">
                                            <p:txEl>
                                              <p:pRg st="5" end="5"/>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581635">
                                            <p:txEl>
                                              <p:pRg st="6" end="6"/>
                                            </p:tx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581635">
                                            <p:txEl>
                                              <p:pRg st="7" end="7"/>
                                            </p:txEl>
                                          </p:spTgt>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581635">
                                            <p:txEl>
                                              <p:pRg st="8" end="8"/>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581635">
                                            <p:txEl>
                                              <p:pRg st="9" end="9"/>
                                            </p:txEl>
                                          </p:spTgt>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581635">
                                            <p:txEl>
                                              <p:pRg st="10" end="10"/>
                                            </p:txEl>
                                          </p:spTgt>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581635">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1635"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89827" name="Rectangle 3"/>
          <p:cNvSpPr>
            <a:spLocks noGrp="1" noChangeArrowheads="1"/>
          </p:cNvSpPr>
          <p:nvPr>
            <p:ph type="body" idx="1"/>
          </p:nvPr>
        </p:nvSpPr>
        <p:spPr>
          <a:xfrm>
            <a:off x="609600" y="762000"/>
            <a:ext cx="11277600" cy="6019800"/>
          </a:xfrm>
        </p:spPr>
        <p:txBody>
          <a:bodyPr>
            <a:normAutofit/>
          </a:bodyPr>
          <a:lstStyle/>
          <a:p>
            <a:pPr>
              <a:lnSpc>
                <a:spcPct val="100000"/>
              </a:lnSpc>
              <a:spcBef>
                <a:spcPct val="20000"/>
              </a:spcBef>
            </a:pPr>
            <a:r>
              <a:rPr lang="en-US" altLang="ko-KR" dirty="0">
                <a:ea typeface="굴림" panose="020B0600000101010101" pitchFamily="34" charset="-127"/>
              </a:rPr>
              <a:t>Choice of time quantum size </a:t>
            </a:r>
            <a:r>
              <a:rPr lang="en-US" altLang="ko-KR" i="1" dirty="0">
                <a:ea typeface="굴림" panose="020B0600000101010101" pitchFamily="34" charset="-127"/>
              </a:rPr>
              <a:t>q</a:t>
            </a:r>
            <a:r>
              <a:rPr lang="en-US" altLang="ko-KR" dirty="0">
                <a:ea typeface="굴림" panose="020B0600000101010101" pitchFamily="34" charset="-127"/>
              </a:rPr>
              <a:t>:</a:t>
            </a:r>
          </a:p>
          <a:p>
            <a:pPr lvl="1">
              <a:lnSpc>
                <a:spcPct val="100000"/>
              </a:lnSpc>
              <a:spcBef>
                <a:spcPct val="20000"/>
              </a:spcBef>
            </a:pPr>
            <a:r>
              <a:rPr lang="en-US" altLang="ko-KR" i="1" dirty="0">
                <a:ea typeface="굴림" panose="020B0600000101010101" pitchFamily="34" charset="-127"/>
                <a:sym typeface="Symbol" panose="05050102010706020507" pitchFamily="18" charset="2"/>
              </a:rPr>
              <a:t>q </a:t>
            </a:r>
            <a:r>
              <a:rPr lang="en-US" altLang="ko-KR" dirty="0">
                <a:ea typeface="굴림" panose="020B0600000101010101" pitchFamily="34" charset="-127"/>
                <a:sym typeface="Symbol" panose="05050102010706020507" pitchFamily="18" charset="2"/>
              </a:rPr>
              <a:t>must be large with respect to context-switching overhead, </a:t>
            </a:r>
          </a:p>
          <a:p>
            <a:pPr lvl="1">
              <a:lnSpc>
                <a:spcPct val="100000"/>
              </a:lnSpc>
              <a:spcBef>
                <a:spcPct val="20000"/>
              </a:spcBef>
            </a:pPr>
            <a:r>
              <a:rPr lang="en-US" altLang="ko-KR" i="1" dirty="0">
                <a:ea typeface="굴림" panose="020B0600000101010101" pitchFamily="34" charset="-127"/>
                <a:sym typeface="Symbol" panose="05050102010706020507" pitchFamily="18" charset="2"/>
              </a:rPr>
              <a:t>q </a:t>
            </a:r>
            <a:r>
              <a:rPr lang="en-US" altLang="ko-KR" dirty="0">
                <a:ea typeface="굴림" panose="020B0600000101010101" pitchFamily="34" charset="-127"/>
                <a:sym typeface="Symbol" panose="05050102010706020507" pitchFamily="18" charset="2"/>
              </a:rPr>
              <a:t>too large: fairness is reduced. </a:t>
            </a:r>
            <a:r>
              <a:rPr lang="en-GB" dirty="0"/>
              <a:t>RR with infinite time quantum is equivalent to FCFS</a:t>
            </a:r>
            <a:endParaRPr lang="en-US" altLang="ko-KR" dirty="0">
              <a:ea typeface="굴림" panose="020B0600000101010101" pitchFamily="34" charset="-127"/>
              <a:sym typeface="Symbol" panose="05050102010706020507" pitchFamily="18" charset="2"/>
            </a:endParaRPr>
          </a:p>
          <a:p>
            <a:pPr lvl="1">
              <a:lnSpc>
                <a:spcPct val="100000"/>
              </a:lnSpc>
              <a:spcBef>
                <a:spcPct val="20000"/>
              </a:spcBef>
            </a:pPr>
            <a:r>
              <a:rPr lang="en-US" altLang="ko-KR" i="1" dirty="0">
                <a:ea typeface="굴림" panose="020B0600000101010101" pitchFamily="34" charset="-127"/>
                <a:sym typeface="Symbol" panose="05050102010706020507" pitchFamily="18" charset="2"/>
              </a:rPr>
              <a:t>q </a:t>
            </a:r>
            <a:r>
              <a:rPr lang="en-US" altLang="ko-KR" dirty="0">
                <a:ea typeface="굴림" panose="020B0600000101010101" pitchFamily="34" charset="-127"/>
                <a:sym typeface="Symbol" panose="05050102010706020507" pitchFamily="18" charset="2"/>
              </a:rPr>
              <a:t>too small: too many context-switches with high overhead </a:t>
            </a:r>
          </a:p>
          <a:p>
            <a:pPr>
              <a:lnSpc>
                <a:spcPct val="80000"/>
              </a:lnSpc>
              <a:spcBef>
                <a:spcPct val="20000"/>
              </a:spcBef>
            </a:pPr>
            <a:r>
              <a:rPr lang="en-US" altLang="ko-KR" dirty="0">
                <a:ea typeface="굴림" panose="020B0600000101010101" pitchFamily="34" charset="-127"/>
                <a:sym typeface="Symbol" panose="05050102010706020507" pitchFamily="18" charset="2"/>
              </a:rPr>
              <a:t>Typical time </a:t>
            </a:r>
            <a:r>
              <a:rPr lang="en-GB" dirty="0"/>
              <a:t>quantum</a:t>
            </a:r>
            <a:r>
              <a:rPr lang="en-US" altLang="ko-KR" dirty="0">
                <a:ea typeface="굴림" panose="020B0600000101010101" pitchFamily="34" charset="-127"/>
                <a:sym typeface="Symbol" panose="05050102010706020507" pitchFamily="18" charset="2"/>
              </a:rPr>
              <a:t> in modern OSes is between </a:t>
            </a:r>
            <a:r>
              <a:rPr lang="en-US" altLang="ko-KR" dirty="0">
                <a:solidFill>
                  <a:schemeClr val="hlink"/>
                </a:solidFill>
                <a:ea typeface="굴림" panose="020B0600000101010101" pitchFamily="34" charset="-127"/>
                <a:sym typeface="Symbol" panose="05050102010706020507" pitchFamily="18" charset="2"/>
              </a:rPr>
              <a:t>10ms – 100ms</a:t>
            </a:r>
          </a:p>
          <a:p>
            <a:pPr>
              <a:lnSpc>
                <a:spcPct val="80000"/>
              </a:lnSpc>
              <a:spcBef>
                <a:spcPct val="20000"/>
              </a:spcBef>
            </a:pPr>
            <a:r>
              <a:rPr lang="en-US" altLang="ko-KR" dirty="0">
                <a:ea typeface="굴림" panose="020B0600000101010101" pitchFamily="34" charset="-127"/>
                <a:sym typeface="Symbol" panose="05050102010706020507" pitchFamily="18" charset="2"/>
              </a:rPr>
              <a:t>Typical context-switching overhead is </a:t>
            </a:r>
            <a:r>
              <a:rPr lang="en-US" altLang="ko-KR" dirty="0">
                <a:solidFill>
                  <a:schemeClr val="hlink"/>
                </a:solidFill>
                <a:ea typeface="굴림" panose="020B0600000101010101" pitchFamily="34" charset="-127"/>
                <a:sym typeface="Symbol" panose="05050102010706020507" pitchFamily="18" charset="2"/>
              </a:rPr>
              <a:t>0.1ms – 1ms</a:t>
            </a:r>
          </a:p>
          <a:p>
            <a:pPr lvl="1">
              <a:lnSpc>
                <a:spcPct val="80000"/>
              </a:lnSpc>
              <a:spcBef>
                <a:spcPct val="20000"/>
              </a:spcBef>
            </a:pPr>
            <a:r>
              <a:rPr lang="en-US" altLang="ko-KR" dirty="0">
                <a:ea typeface="굴림" panose="020B0600000101010101" pitchFamily="34" charset="-127"/>
                <a:sym typeface="Symbol" panose="05050102010706020507" pitchFamily="18" charset="2"/>
              </a:rPr>
              <a:t>Roughly </a:t>
            </a:r>
            <a:r>
              <a:rPr lang="en-US" altLang="ko-KR" dirty="0">
                <a:solidFill>
                  <a:schemeClr val="hlink"/>
                </a:solidFill>
                <a:ea typeface="굴림" panose="020B0600000101010101" pitchFamily="34" charset="-127"/>
                <a:sym typeface="Symbol" panose="05050102010706020507" pitchFamily="18" charset="2"/>
              </a:rPr>
              <a:t>1%</a:t>
            </a:r>
            <a:r>
              <a:rPr lang="en-US" altLang="ko-KR" dirty="0">
                <a:ea typeface="굴림" panose="020B0600000101010101" pitchFamily="34" charset="-127"/>
                <a:sym typeface="Symbol" panose="05050102010706020507" pitchFamily="18" charset="2"/>
              </a:rPr>
              <a:t> overhead due to context-switching</a:t>
            </a:r>
          </a:p>
          <a:p>
            <a:pPr lvl="2">
              <a:lnSpc>
                <a:spcPct val="80000"/>
              </a:lnSpc>
              <a:spcBef>
                <a:spcPct val="20000"/>
              </a:spcBef>
              <a:buFontTx/>
              <a:buNone/>
            </a:pPr>
            <a:endParaRPr lang="en-US" altLang="ko-KR" sz="2400" dirty="0">
              <a:ea typeface="굴림" panose="020B0600000101010101" pitchFamily="34" charset="-127"/>
              <a:sym typeface="Symbol" panose="05050102010706020507" pitchFamily="18" charset="2"/>
            </a:endParaRPr>
          </a:p>
          <a:p>
            <a:pPr lvl="2">
              <a:lnSpc>
                <a:spcPct val="80000"/>
              </a:lnSpc>
              <a:spcBef>
                <a:spcPct val="20000"/>
              </a:spcBef>
            </a:pPr>
            <a:endParaRPr lang="ko-KR" altLang="en-US" sz="2400" dirty="0">
              <a:ea typeface="굴림" panose="020B0600000101010101" pitchFamily="34" charset="-127"/>
              <a:sym typeface="Symbol" panose="05050102010706020507" pitchFamily="18" charset="2"/>
            </a:endParaRPr>
          </a:p>
        </p:txBody>
      </p:sp>
      <p:sp>
        <p:nvSpPr>
          <p:cNvPr id="24579" name="Rectangle 2"/>
          <p:cNvSpPr>
            <a:spLocks noGrp="1" noChangeArrowheads="1"/>
          </p:cNvSpPr>
          <p:nvPr>
            <p:ph type="title"/>
          </p:nvPr>
        </p:nvSpPr>
        <p:spPr/>
        <p:txBody>
          <a:bodyPr/>
          <a:lstStyle/>
          <a:p>
            <a:r>
              <a:rPr lang="en-US" altLang="ko-KR" dirty="0">
                <a:ea typeface="굴림" panose="020B0600000101010101" pitchFamily="34" charset="-127"/>
              </a:rPr>
              <a:t>Quantum size</a:t>
            </a:r>
          </a:p>
        </p:txBody>
      </p:sp>
    </p:spTree>
    <p:extLst>
      <p:ext uri="{BB962C8B-B14F-4D97-AF65-F5344CB8AC3E}">
        <p14:creationId xmlns:p14="http://schemas.microsoft.com/office/powerpoint/2010/main" val="231331249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89827">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89827">
                                            <p:txEl>
                                              <p:pRg st="5" end="5"/>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8982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9827"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811FC4-8A44-490D-9B51-14146038F4B6}"/>
              </a:ext>
            </a:extLst>
          </p:cNvPr>
          <p:cNvSpPr>
            <a:spLocks noGrp="1"/>
          </p:cNvSpPr>
          <p:nvPr>
            <p:ph type="title"/>
          </p:nvPr>
        </p:nvSpPr>
        <p:spPr>
          <a:xfrm>
            <a:off x="1295400" y="152400"/>
            <a:ext cx="9550400" cy="533400"/>
          </a:xfrm>
        </p:spPr>
        <p:txBody>
          <a:bodyPr/>
          <a:lstStyle/>
          <a:p>
            <a:r>
              <a:rPr lang="en-US" dirty="0">
                <a:ea typeface="굴림" panose="020B0600000101010101" pitchFamily="34" charset="-127"/>
              </a:rPr>
              <a:t>Decrease Response Time w. Decreasing Quantum</a:t>
            </a:r>
          </a:p>
        </p:txBody>
      </p:sp>
      <p:sp>
        <p:nvSpPr>
          <p:cNvPr id="22" name="Content Placeholder 21">
            <a:extLst>
              <a:ext uri="{FF2B5EF4-FFF2-40B4-BE49-F238E27FC236}">
                <a16:creationId xmlns:a16="http://schemas.microsoft.com/office/drawing/2014/main" id="{03711E5D-494D-43D6-B8BD-1DA48C511AC7}"/>
              </a:ext>
            </a:extLst>
          </p:cNvPr>
          <p:cNvSpPr>
            <a:spLocks noGrp="1"/>
          </p:cNvSpPr>
          <p:nvPr>
            <p:ph idx="1"/>
          </p:nvPr>
        </p:nvSpPr>
        <p:spPr>
          <a:xfrm>
            <a:off x="1066800" y="914400"/>
            <a:ext cx="10515600" cy="5265738"/>
          </a:xfrm>
        </p:spPr>
        <p:txBody>
          <a:bodyPr>
            <a:normAutofit lnSpcReduction="10000"/>
          </a:bodyPr>
          <a:lstStyle/>
          <a:p>
            <a:r>
              <a:rPr lang="en-US" dirty="0">
                <a:solidFill>
                  <a:schemeClr val="accent2"/>
                </a:solidFill>
              </a:rPr>
              <a:t>T</a:t>
            </a:r>
            <a:r>
              <a:rPr lang="en-US" baseline="-25000" dirty="0">
                <a:solidFill>
                  <a:schemeClr val="accent2"/>
                </a:solidFill>
              </a:rPr>
              <a:t>1</a:t>
            </a:r>
            <a:r>
              <a:rPr lang="en-US" dirty="0"/>
              <a:t>: Burst Length 10</a:t>
            </a:r>
          </a:p>
          <a:p>
            <a:r>
              <a:rPr lang="en-US" dirty="0">
                <a:solidFill>
                  <a:srgbClr val="0070C0"/>
                </a:solidFill>
              </a:rPr>
              <a:t>T</a:t>
            </a:r>
            <a:r>
              <a:rPr lang="en-US" baseline="-25000" dirty="0">
                <a:solidFill>
                  <a:srgbClr val="0070C0"/>
                </a:solidFill>
              </a:rPr>
              <a:t>2</a:t>
            </a:r>
            <a:r>
              <a:rPr lang="en-US" dirty="0"/>
              <a:t>: Burst Length 1</a:t>
            </a:r>
          </a:p>
          <a:p>
            <a:r>
              <a:rPr lang="en-US" altLang="ko-KR" dirty="0">
                <a:ea typeface="굴림" panose="020B0600000101010101" pitchFamily="34" charset="-127"/>
              </a:rPr>
              <a:t>Suppose jobs arrive in the order of </a:t>
            </a:r>
            <a:r>
              <a:rPr lang="en-US" dirty="0">
                <a:solidFill>
                  <a:schemeClr val="accent2"/>
                </a:solidFill>
              </a:rPr>
              <a:t>T</a:t>
            </a:r>
            <a:r>
              <a:rPr lang="en-US" baseline="-25000" dirty="0">
                <a:solidFill>
                  <a:schemeClr val="accent2"/>
                </a:solidFill>
              </a:rPr>
              <a:t>1</a:t>
            </a:r>
            <a:r>
              <a:rPr lang="en-US" altLang="ko-KR" dirty="0">
                <a:ea typeface="굴림" panose="020B0600000101010101" pitchFamily="34" charset="-127"/>
              </a:rPr>
              <a:t>, </a:t>
            </a:r>
            <a:r>
              <a:rPr lang="en-US" dirty="0">
                <a:solidFill>
                  <a:srgbClr val="0070C0"/>
                </a:solidFill>
              </a:rPr>
              <a:t>T</a:t>
            </a:r>
            <a:r>
              <a:rPr lang="en-US" baseline="-25000" dirty="0">
                <a:solidFill>
                  <a:srgbClr val="0070C0"/>
                </a:solidFill>
              </a:rPr>
              <a:t>2</a:t>
            </a:r>
            <a:r>
              <a:rPr lang="en-US" altLang="ko-KR" i="1" dirty="0">
                <a:ea typeface="굴림" panose="020B0600000101010101" pitchFamily="34" charset="-127"/>
              </a:rPr>
              <a:t> </a:t>
            </a:r>
            <a:r>
              <a:rPr lang="en-US" altLang="ko-KR" dirty="0">
                <a:ea typeface="굴림" panose="020B0600000101010101" pitchFamily="34" charset="-127"/>
              </a:rPr>
              <a:t>at</a:t>
            </a:r>
            <a:r>
              <a:rPr lang="en-US" altLang="ko-KR" i="1" dirty="0">
                <a:ea typeface="굴림" panose="020B0600000101010101" pitchFamily="34" charset="-127"/>
              </a:rPr>
              <a:t> </a:t>
            </a:r>
            <a:r>
              <a:rPr lang="en-US" altLang="ko-KR" dirty="0">
                <a:ea typeface="굴림" panose="020B0600000101010101" pitchFamily="34" charset="-127"/>
              </a:rPr>
              <a:t>time</a:t>
            </a:r>
            <a:r>
              <a:rPr lang="en-US" altLang="ko-KR" i="1" dirty="0">
                <a:ea typeface="굴림" panose="020B0600000101010101" pitchFamily="34" charset="-127"/>
              </a:rPr>
              <a:t> </a:t>
            </a:r>
            <a:r>
              <a:rPr lang="en-US" altLang="ko-KR" dirty="0">
                <a:ea typeface="굴림" panose="020B0600000101010101" pitchFamily="34" charset="-127"/>
              </a:rPr>
              <a:t>0</a:t>
            </a:r>
            <a:endParaRPr lang="en-US" dirty="0"/>
          </a:p>
          <a:p>
            <a:endParaRPr lang="en-US" i="1" dirty="0"/>
          </a:p>
          <a:p>
            <a:r>
              <a:rPr lang="en-US" i="1" dirty="0"/>
              <a:t>Q</a:t>
            </a:r>
            <a:r>
              <a:rPr lang="en-US" dirty="0"/>
              <a:t> = 10</a:t>
            </a:r>
          </a:p>
          <a:p>
            <a:pPr marL="0" indent="0">
              <a:buNone/>
            </a:pPr>
            <a:endParaRPr lang="en-US" dirty="0"/>
          </a:p>
          <a:p>
            <a:pPr lvl="1"/>
            <a:r>
              <a:rPr lang="en-US" dirty="0"/>
              <a:t>Average Response Time = (10 + 11)/2 = 10.5</a:t>
            </a:r>
          </a:p>
          <a:p>
            <a:endParaRPr lang="en-US" i="1" dirty="0"/>
          </a:p>
          <a:p>
            <a:r>
              <a:rPr lang="en-US" i="1" dirty="0"/>
              <a:t>Q</a:t>
            </a:r>
            <a:r>
              <a:rPr lang="en-US" dirty="0"/>
              <a:t> = 5</a:t>
            </a:r>
          </a:p>
          <a:p>
            <a:endParaRPr lang="en-US" dirty="0"/>
          </a:p>
          <a:p>
            <a:pPr lvl="1"/>
            <a:r>
              <a:rPr lang="en-US" dirty="0"/>
              <a:t>Average Response Time = (11 + 6)/2 = 8.5</a:t>
            </a:r>
          </a:p>
        </p:txBody>
      </p:sp>
      <p:grpSp>
        <p:nvGrpSpPr>
          <p:cNvPr id="8" name="Group 7">
            <a:extLst>
              <a:ext uri="{FF2B5EF4-FFF2-40B4-BE49-F238E27FC236}">
                <a16:creationId xmlns:a16="http://schemas.microsoft.com/office/drawing/2014/main" id="{D552DBB4-B34A-4BC4-B85B-15A0862DBAA4}"/>
              </a:ext>
            </a:extLst>
          </p:cNvPr>
          <p:cNvGrpSpPr/>
          <p:nvPr/>
        </p:nvGrpSpPr>
        <p:grpSpPr>
          <a:xfrm>
            <a:off x="2667000" y="2514600"/>
            <a:ext cx="6570493" cy="1049191"/>
            <a:chOff x="1214997" y="2908288"/>
            <a:chExt cx="6570493" cy="1049191"/>
          </a:xfrm>
        </p:grpSpPr>
        <p:sp>
          <p:nvSpPr>
            <p:cNvPr id="9" name="Rectangle 6">
              <a:extLst>
                <a:ext uri="{FF2B5EF4-FFF2-40B4-BE49-F238E27FC236}">
                  <a16:creationId xmlns:a16="http://schemas.microsoft.com/office/drawing/2014/main" id="{E53E05C7-32AB-4440-A956-6DCF4FDE5813}"/>
                </a:ext>
              </a:extLst>
            </p:cNvPr>
            <p:cNvSpPr>
              <a:spLocks noChangeArrowheads="1"/>
            </p:cNvSpPr>
            <p:nvPr/>
          </p:nvSpPr>
          <p:spPr bwMode="auto">
            <a:xfrm>
              <a:off x="1309985" y="2908288"/>
              <a:ext cx="5669280" cy="609600"/>
            </a:xfrm>
            <a:prstGeom prst="rect">
              <a:avLst/>
            </a:prstGeom>
            <a:solidFill>
              <a:schemeClr val="accent2">
                <a:lumMod val="20000"/>
                <a:lumOff val="80000"/>
              </a:schemeClr>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pPr algn="ctr">
                <a:lnSpc>
                  <a:spcPct val="100000"/>
                </a:lnSpc>
                <a:spcBef>
                  <a:spcPct val="0"/>
                </a:spcBef>
                <a:buSzTx/>
                <a:buFontTx/>
                <a:buNone/>
              </a:pPr>
              <a:r>
                <a:rPr lang="en-US" altLang="en-US" sz="3200" b="0" dirty="0">
                  <a:latin typeface="Gill Sans Light"/>
                </a:rPr>
                <a:t>T</a:t>
              </a:r>
              <a:r>
                <a:rPr lang="en-US" altLang="en-US" sz="3200" b="0" baseline="-25000" dirty="0">
                  <a:latin typeface="Gill Sans Light"/>
                </a:rPr>
                <a:t>1</a:t>
              </a:r>
              <a:endParaRPr lang="en-US" altLang="en-US" sz="3200" b="0" dirty="0">
                <a:latin typeface="Gill Sans Light"/>
              </a:endParaRPr>
            </a:p>
          </p:txBody>
        </p:sp>
        <p:sp>
          <p:nvSpPr>
            <p:cNvPr id="10" name="Text Box 16">
              <a:extLst>
                <a:ext uri="{FF2B5EF4-FFF2-40B4-BE49-F238E27FC236}">
                  <a16:creationId xmlns:a16="http://schemas.microsoft.com/office/drawing/2014/main" id="{B5F3DD59-0E32-4CF8-9C3A-18C7D3EC24E3}"/>
                </a:ext>
              </a:extLst>
            </p:cNvPr>
            <p:cNvSpPr txBox="1">
              <a:spLocks noChangeArrowheads="1"/>
            </p:cNvSpPr>
            <p:nvPr/>
          </p:nvSpPr>
          <p:spPr bwMode="auto">
            <a:xfrm>
              <a:off x="1214997" y="3470412"/>
              <a:ext cx="356188" cy="461665"/>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pPr>
                <a:lnSpc>
                  <a:spcPct val="100000"/>
                </a:lnSpc>
                <a:spcBef>
                  <a:spcPct val="50000"/>
                </a:spcBef>
                <a:buSzTx/>
                <a:buFontTx/>
                <a:buNone/>
              </a:pPr>
              <a:r>
                <a:rPr lang="en-US" altLang="en-US" sz="2400" b="0" dirty="0">
                  <a:latin typeface="Gill Sans Light"/>
                </a:rPr>
                <a:t>0</a:t>
              </a:r>
            </a:p>
          </p:txBody>
        </p:sp>
        <p:sp>
          <p:nvSpPr>
            <p:cNvPr id="11" name="Text Box 17">
              <a:extLst>
                <a:ext uri="{FF2B5EF4-FFF2-40B4-BE49-F238E27FC236}">
                  <a16:creationId xmlns:a16="http://schemas.microsoft.com/office/drawing/2014/main" id="{6218ED46-9667-4C44-B9EA-B9CAD66FD2B7}"/>
                </a:ext>
              </a:extLst>
            </p:cNvPr>
            <p:cNvSpPr txBox="1">
              <a:spLocks noChangeArrowheads="1"/>
            </p:cNvSpPr>
            <p:nvPr/>
          </p:nvSpPr>
          <p:spPr bwMode="auto">
            <a:xfrm>
              <a:off x="6716606" y="3495814"/>
              <a:ext cx="527709" cy="461665"/>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pPr>
                <a:lnSpc>
                  <a:spcPct val="100000"/>
                </a:lnSpc>
                <a:spcBef>
                  <a:spcPct val="50000"/>
                </a:spcBef>
                <a:buSzTx/>
                <a:buFontTx/>
                <a:buNone/>
              </a:pPr>
              <a:r>
                <a:rPr lang="en-US" altLang="en-US" sz="2400" b="0" dirty="0">
                  <a:latin typeface="Gill Sans Light"/>
                </a:rPr>
                <a:t>10</a:t>
              </a:r>
            </a:p>
          </p:txBody>
        </p:sp>
        <p:sp>
          <p:nvSpPr>
            <p:cNvPr id="12" name="Rectangle 7">
              <a:extLst>
                <a:ext uri="{FF2B5EF4-FFF2-40B4-BE49-F238E27FC236}">
                  <a16:creationId xmlns:a16="http://schemas.microsoft.com/office/drawing/2014/main" id="{24CF2C6B-7591-4E1A-9B18-AC696E075FB1}"/>
                </a:ext>
              </a:extLst>
            </p:cNvPr>
            <p:cNvSpPr>
              <a:spLocks noChangeArrowheads="1"/>
            </p:cNvSpPr>
            <p:nvPr/>
          </p:nvSpPr>
          <p:spPr bwMode="auto">
            <a:xfrm>
              <a:off x="6935681" y="2908288"/>
              <a:ext cx="564002" cy="609600"/>
            </a:xfrm>
            <a:prstGeom prst="rect">
              <a:avLst/>
            </a:prstGeom>
            <a:solidFill>
              <a:srgbClr val="0070C0"/>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pPr>
                <a:lnSpc>
                  <a:spcPct val="100000"/>
                </a:lnSpc>
                <a:spcBef>
                  <a:spcPct val="0"/>
                </a:spcBef>
                <a:buSzTx/>
                <a:buFontTx/>
                <a:buNone/>
              </a:pPr>
              <a:r>
                <a:rPr lang="en-US" altLang="en-US" sz="3200" b="0" dirty="0">
                  <a:latin typeface="Gill Sans Light"/>
                </a:rPr>
                <a:t>T</a:t>
              </a:r>
              <a:r>
                <a:rPr lang="en-US" altLang="en-US" sz="3200" b="0" baseline="-25000" dirty="0">
                  <a:latin typeface="Gill Sans Light"/>
                </a:rPr>
                <a:t>2</a:t>
              </a:r>
            </a:p>
          </p:txBody>
        </p:sp>
        <p:sp>
          <p:nvSpPr>
            <p:cNvPr id="13" name="Text Box 18">
              <a:extLst>
                <a:ext uri="{FF2B5EF4-FFF2-40B4-BE49-F238E27FC236}">
                  <a16:creationId xmlns:a16="http://schemas.microsoft.com/office/drawing/2014/main" id="{A9EF7B4B-BB59-48BB-BCEA-8BA9418B9341}"/>
                </a:ext>
              </a:extLst>
            </p:cNvPr>
            <p:cNvSpPr txBox="1">
              <a:spLocks noChangeArrowheads="1"/>
            </p:cNvSpPr>
            <p:nvPr/>
          </p:nvSpPr>
          <p:spPr bwMode="auto">
            <a:xfrm>
              <a:off x="7280608" y="3483113"/>
              <a:ext cx="504882" cy="461665"/>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pPr>
                <a:lnSpc>
                  <a:spcPct val="100000"/>
                </a:lnSpc>
                <a:spcBef>
                  <a:spcPct val="50000"/>
                </a:spcBef>
                <a:buSzTx/>
                <a:buFontTx/>
                <a:buNone/>
              </a:pPr>
              <a:r>
                <a:rPr lang="en-US" altLang="en-US" sz="2400" b="0" dirty="0">
                  <a:latin typeface="Gill Sans Light"/>
                </a:rPr>
                <a:t>11</a:t>
              </a:r>
            </a:p>
          </p:txBody>
        </p:sp>
      </p:grpSp>
      <p:grpSp>
        <p:nvGrpSpPr>
          <p:cNvPr id="14" name="Group 13">
            <a:extLst>
              <a:ext uri="{FF2B5EF4-FFF2-40B4-BE49-F238E27FC236}">
                <a16:creationId xmlns:a16="http://schemas.microsoft.com/office/drawing/2014/main" id="{7164E1B7-B010-4EEF-AE5E-5038404F0B07}"/>
              </a:ext>
            </a:extLst>
          </p:cNvPr>
          <p:cNvGrpSpPr/>
          <p:nvPr/>
        </p:nvGrpSpPr>
        <p:grpSpPr>
          <a:xfrm>
            <a:off x="2690808" y="4173391"/>
            <a:ext cx="6570493" cy="1049191"/>
            <a:chOff x="1238805" y="4932367"/>
            <a:chExt cx="6570493" cy="1049191"/>
          </a:xfrm>
        </p:grpSpPr>
        <p:sp>
          <p:nvSpPr>
            <p:cNvPr id="15" name="Rectangle 6">
              <a:extLst>
                <a:ext uri="{FF2B5EF4-FFF2-40B4-BE49-F238E27FC236}">
                  <a16:creationId xmlns:a16="http://schemas.microsoft.com/office/drawing/2014/main" id="{1F391041-CAA9-454C-9379-2CB92F393E11}"/>
                </a:ext>
              </a:extLst>
            </p:cNvPr>
            <p:cNvSpPr>
              <a:spLocks noChangeArrowheads="1"/>
            </p:cNvSpPr>
            <p:nvPr/>
          </p:nvSpPr>
          <p:spPr bwMode="auto">
            <a:xfrm>
              <a:off x="1333793" y="4932367"/>
              <a:ext cx="2834640" cy="609600"/>
            </a:xfrm>
            <a:prstGeom prst="rect">
              <a:avLst/>
            </a:prstGeom>
            <a:solidFill>
              <a:schemeClr val="accent2">
                <a:lumMod val="20000"/>
                <a:lumOff val="80000"/>
              </a:schemeClr>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pPr algn="ctr">
                <a:lnSpc>
                  <a:spcPct val="100000"/>
                </a:lnSpc>
                <a:spcBef>
                  <a:spcPct val="0"/>
                </a:spcBef>
                <a:buSzTx/>
                <a:buFontTx/>
                <a:buNone/>
              </a:pPr>
              <a:r>
                <a:rPr lang="en-US" altLang="en-US" sz="3200" b="0" dirty="0">
                  <a:latin typeface="Gill Sans Light"/>
                </a:rPr>
                <a:t>T</a:t>
              </a:r>
              <a:r>
                <a:rPr lang="en-US" altLang="en-US" sz="3200" b="0" baseline="-25000" dirty="0">
                  <a:latin typeface="Gill Sans Light"/>
                </a:rPr>
                <a:t>1</a:t>
              </a:r>
              <a:endParaRPr lang="en-US" altLang="en-US" sz="3200" b="0" dirty="0">
                <a:latin typeface="Gill Sans Light"/>
              </a:endParaRPr>
            </a:p>
          </p:txBody>
        </p:sp>
        <p:sp>
          <p:nvSpPr>
            <p:cNvPr id="16" name="Text Box 16">
              <a:extLst>
                <a:ext uri="{FF2B5EF4-FFF2-40B4-BE49-F238E27FC236}">
                  <a16:creationId xmlns:a16="http://schemas.microsoft.com/office/drawing/2014/main" id="{C7C643C5-201C-44AC-BD7A-3DE35000CD33}"/>
                </a:ext>
              </a:extLst>
            </p:cNvPr>
            <p:cNvSpPr txBox="1">
              <a:spLocks noChangeArrowheads="1"/>
            </p:cNvSpPr>
            <p:nvPr/>
          </p:nvSpPr>
          <p:spPr bwMode="auto">
            <a:xfrm>
              <a:off x="1238805" y="5494491"/>
              <a:ext cx="356188" cy="461665"/>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pPr>
                <a:lnSpc>
                  <a:spcPct val="100000"/>
                </a:lnSpc>
                <a:spcBef>
                  <a:spcPct val="50000"/>
                </a:spcBef>
                <a:buSzTx/>
                <a:buFontTx/>
                <a:buNone/>
              </a:pPr>
              <a:r>
                <a:rPr lang="en-US" altLang="en-US" sz="2400" b="0" dirty="0">
                  <a:latin typeface="Gill Sans Light"/>
                </a:rPr>
                <a:t>0</a:t>
              </a:r>
            </a:p>
          </p:txBody>
        </p:sp>
        <p:sp>
          <p:nvSpPr>
            <p:cNvPr id="17" name="Text Box 17">
              <a:extLst>
                <a:ext uri="{FF2B5EF4-FFF2-40B4-BE49-F238E27FC236}">
                  <a16:creationId xmlns:a16="http://schemas.microsoft.com/office/drawing/2014/main" id="{3890F6B2-88D5-4E85-B0C6-A52961E16BB5}"/>
                </a:ext>
              </a:extLst>
            </p:cNvPr>
            <p:cNvSpPr txBox="1">
              <a:spLocks noChangeArrowheads="1"/>
            </p:cNvSpPr>
            <p:nvPr/>
          </p:nvSpPr>
          <p:spPr bwMode="auto">
            <a:xfrm>
              <a:off x="4620379" y="5519893"/>
              <a:ext cx="356188" cy="461665"/>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pPr>
                <a:lnSpc>
                  <a:spcPct val="100000"/>
                </a:lnSpc>
                <a:spcBef>
                  <a:spcPct val="50000"/>
                </a:spcBef>
                <a:buSzTx/>
                <a:buFontTx/>
                <a:buNone/>
              </a:pPr>
              <a:r>
                <a:rPr lang="en-US" altLang="en-US" sz="2400" b="0" dirty="0">
                  <a:latin typeface="Gill Sans Light"/>
                </a:rPr>
                <a:t>6</a:t>
              </a:r>
            </a:p>
          </p:txBody>
        </p:sp>
        <p:sp>
          <p:nvSpPr>
            <p:cNvPr id="18" name="Rectangle 7">
              <a:extLst>
                <a:ext uri="{FF2B5EF4-FFF2-40B4-BE49-F238E27FC236}">
                  <a16:creationId xmlns:a16="http://schemas.microsoft.com/office/drawing/2014/main" id="{0B5057A0-9E57-479A-8CD1-50D796232E17}"/>
                </a:ext>
              </a:extLst>
            </p:cNvPr>
            <p:cNvSpPr>
              <a:spLocks noChangeArrowheads="1"/>
            </p:cNvSpPr>
            <p:nvPr/>
          </p:nvSpPr>
          <p:spPr bwMode="auto">
            <a:xfrm>
              <a:off x="4168433" y="4932367"/>
              <a:ext cx="564002" cy="609600"/>
            </a:xfrm>
            <a:prstGeom prst="rect">
              <a:avLst/>
            </a:prstGeom>
            <a:solidFill>
              <a:srgbClr val="0070C0"/>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pPr>
                <a:lnSpc>
                  <a:spcPct val="100000"/>
                </a:lnSpc>
                <a:spcBef>
                  <a:spcPct val="0"/>
                </a:spcBef>
                <a:buSzTx/>
                <a:buFontTx/>
                <a:buNone/>
              </a:pPr>
              <a:r>
                <a:rPr lang="en-US" altLang="en-US" sz="3200" b="0" dirty="0">
                  <a:latin typeface="Gill Sans Light"/>
                </a:rPr>
                <a:t>T</a:t>
              </a:r>
              <a:r>
                <a:rPr lang="en-US" altLang="en-US" sz="3200" b="0" baseline="-25000" dirty="0">
                  <a:latin typeface="Gill Sans Light"/>
                </a:rPr>
                <a:t>2</a:t>
              </a:r>
            </a:p>
          </p:txBody>
        </p:sp>
        <p:sp>
          <p:nvSpPr>
            <p:cNvPr id="19" name="Text Box 18">
              <a:extLst>
                <a:ext uri="{FF2B5EF4-FFF2-40B4-BE49-F238E27FC236}">
                  <a16:creationId xmlns:a16="http://schemas.microsoft.com/office/drawing/2014/main" id="{351DBB8F-0D64-4992-A9F5-F3EB6E7A79E2}"/>
                </a:ext>
              </a:extLst>
            </p:cNvPr>
            <p:cNvSpPr txBox="1">
              <a:spLocks noChangeArrowheads="1"/>
            </p:cNvSpPr>
            <p:nvPr/>
          </p:nvSpPr>
          <p:spPr bwMode="auto">
            <a:xfrm>
              <a:off x="7304416" y="5507192"/>
              <a:ext cx="504882" cy="461665"/>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pPr>
                <a:lnSpc>
                  <a:spcPct val="100000"/>
                </a:lnSpc>
                <a:spcBef>
                  <a:spcPct val="50000"/>
                </a:spcBef>
                <a:buSzTx/>
                <a:buFontTx/>
                <a:buNone/>
              </a:pPr>
              <a:r>
                <a:rPr lang="en-US" altLang="en-US" sz="2400" b="0" dirty="0">
                  <a:latin typeface="Gill Sans Light"/>
                </a:rPr>
                <a:t>11</a:t>
              </a:r>
            </a:p>
          </p:txBody>
        </p:sp>
        <p:sp>
          <p:nvSpPr>
            <p:cNvPr id="20" name="Rectangle 6">
              <a:extLst>
                <a:ext uri="{FF2B5EF4-FFF2-40B4-BE49-F238E27FC236}">
                  <a16:creationId xmlns:a16="http://schemas.microsoft.com/office/drawing/2014/main" id="{ACF0DAB7-DA58-47F7-AAF2-58371431EF6C}"/>
                </a:ext>
              </a:extLst>
            </p:cNvPr>
            <p:cNvSpPr>
              <a:spLocks noChangeArrowheads="1"/>
            </p:cNvSpPr>
            <p:nvPr/>
          </p:nvSpPr>
          <p:spPr bwMode="auto">
            <a:xfrm>
              <a:off x="4732435" y="4937137"/>
              <a:ext cx="2834640" cy="609600"/>
            </a:xfrm>
            <a:prstGeom prst="rect">
              <a:avLst/>
            </a:prstGeom>
            <a:solidFill>
              <a:schemeClr val="accent2">
                <a:lumMod val="20000"/>
                <a:lumOff val="80000"/>
              </a:schemeClr>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pPr algn="ctr">
                <a:lnSpc>
                  <a:spcPct val="100000"/>
                </a:lnSpc>
                <a:spcBef>
                  <a:spcPct val="0"/>
                </a:spcBef>
                <a:buSzTx/>
                <a:buFontTx/>
                <a:buNone/>
              </a:pPr>
              <a:r>
                <a:rPr lang="en-US" altLang="en-US" sz="3200" b="0" dirty="0">
                  <a:latin typeface="Gill Sans Light"/>
                </a:rPr>
                <a:t>T</a:t>
              </a:r>
              <a:r>
                <a:rPr lang="en-US" altLang="en-US" sz="3200" b="0" baseline="-25000" dirty="0">
                  <a:latin typeface="Gill Sans Light"/>
                </a:rPr>
                <a:t>1</a:t>
              </a:r>
              <a:endParaRPr lang="en-US" altLang="en-US" sz="3200" b="0" dirty="0">
                <a:latin typeface="Gill Sans Light"/>
              </a:endParaRPr>
            </a:p>
          </p:txBody>
        </p:sp>
        <p:sp>
          <p:nvSpPr>
            <p:cNvPr id="21" name="Text Box 17">
              <a:extLst>
                <a:ext uri="{FF2B5EF4-FFF2-40B4-BE49-F238E27FC236}">
                  <a16:creationId xmlns:a16="http://schemas.microsoft.com/office/drawing/2014/main" id="{1A306477-ABF3-46E3-B4B7-977BC38C8C44}"/>
                </a:ext>
              </a:extLst>
            </p:cNvPr>
            <p:cNvSpPr txBox="1">
              <a:spLocks noChangeArrowheads="1"/>
            </p:cNvSpPr>
            <p:nvPr/>
          </p:nvSpPr>
          <p:spPr bwMode="auto">
            <a:xfrm>
              <a:off x="4011980" y="5519893"/>
              <a:ext cx="356188" cy="461665"/>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pPr>
                <a:lnSpc>
                  <a:spcPct val="100000"/>
                </a:lnSpc>
                <a:spcBef>
                  <a:spcPct val="50000"/>
                </a:spcBef>
                <a:buSzTx/>
                <a:buFontTx/>
                <a:buNone/>
              </a:pPr>
              <a:r>
                <a:rPr lang="en-US" altLang="en-US" sz="2400" b="0" dirty="0">
                  <a:latin typeface="Gill Sans Light"/>
                </a:rPr>
                <a:t>5</a:t>
              </a:r>
            </a:p>
          </p:txBody>
        </p:sp>
      </p:grpSp>
    </p:spTree>
    <p:extLst>
      <p:ext uri="{BB962C8B-B14F-4D97-AF65-F5344CB8AC3E}">
        <p14:creationId xmlns:p14="http://schemas.microsoft.com/office/powerpoint/2010/main" val="301827834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2">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
                                            <p:txEl>
                                              <p:pRg st="8" end="8"/>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EDAFCD-9B2C-4CD2-BAC6-B7628664872A}"/>
              </a:ext>
            </a:extLst>
          </p:cNvPr>
          <p:cNvSpPr>
            <a:spLocks noGrp="1"/>
          </p:cNvSpPr>
          <p:nvPr>
            <p:ph type="title"/>
          </p:nvPr>
        </p:nvSpPr>
        <p:spPr/>
        <p:txBody>
          <a:bodyPr/>
          <a:lstStyle/>
          <a:p>
            <a:r>
              <a:rPr lang="en-US" dirty="0"/>
              <a:t>Response Time </a:t>
            </a:r>
            <a:r>
              <a:rPr lang="en-US" dirty="0">
                <a:ea typeface="굴림" panose="020B0600000101010101" pitchFamily="34" charset="-127"/>
              </a:rPr>
              <a:t>vs. Time Quantum</a:t>
            </a:r>
            <a:endParaRPr lang="en-US" dirty="0"/>
          </a:p>
        </p:txBody>
      </p:sp>
      <p:sp>
        <p:nvSpPr>
          <p:cNvPr id="3" name="Content Placeholder 2">
            <a:extLst>
              <a:ext uri="{FF2B5EF4-FFF2-40B4-BE49-F238E27FC236}">
                <a16:creationId xmlns:a16="http://schemas.microsoft.com/office/drawing/2014/main" id="{BFFFCBAF-CDD3-4E3C-BB4B-D7D26C210B7B}"/>
              </a:ext>
            </a:extLst>
          </p:cNvPr>
          <p:cNvSpPr>
            <a:spLocks noGrp="1"/>
          </p:cNvSpPr>
          <p:nvPr>
            <p:ph idx="1"/>
          </p:nvPr>
        </p:nvSpPr>
        <p:spPr>
          <a:xfrm>
            <a:off x="1066800" y="914400"/>
            <a:ext cx="10566400" cy="5105400"/>
          </a:xfrm>
        </p:spPr>
        <p:txBody>
          <a:bodyPr>
            <a:normAutofit/>
          </a:bodyPr>
          <a:lstStyle/>
          <a:p>
            <a:r>
              <a:rPr lang="en-US" dirty="0">
                <a:solidFill>
                  <a:schemeClr val="accent2"/>
                </a:solidFill>
              </a:rPr>
              <a:t>T</a:t>
            </a:r>
            <a:r>
              <a:rPr lang="en-US" baseline="-25000" dirty="0">
                <a:solidFill>
                  <a:schemeClr val="accent2"/>
                </a:solidFill>
              </a:rPr>
              <a:t>1</a:t>
            </a:r>
            <a:r>
              <a:rPr lang="en-US" dirty="0"/>
              <a:t>: Burst Length 1</a:t>
            </a:r>
          </a:p>
          <a:p>
            <a:r>
              <a:rPr lang="en-US" dirty="0">
                <a:solidFill>
                  <a:srgbClr val="0070C0"/>
                </a:solidFill>
              </a:rPr>
              <a:t>T</a:t>
            </a:r>
            <a:r>
              <a:rPr lang="en-US" baseline="-25000" dirty="0">
                <a:solidFill>
                  <a:srgbClr val="0070C0"/>
                </a:solidFill>
              </a:rPr>
              <a:t>2</a:t>
            </a:r>
            <a:r>
              <a:rPr lang="en-US" dirty="0"/>
              <a:t>: Burst Length 1</a:t>
            </a:r>
          </a:p>
          <a:p>
            <a:r>
              <a:rPr lang="en-US" altLang="ko-KR" dirty="0">
                <a:ea typeface="굴림" panose="020B0600000101010101" pitchFamily="34" charset="-127"/>
              </a:rPr>
              <a:t>Suppose jobs arrive in the order of </a:t>
            </a:r>
            <a:r>
              <a:rPr lang="en-US" dirty="0">
                <a:solidFill>
                  <a:schemeClr val="accent2"/>
                </a:solidFill>
              </a:rPr>
              <a:t>T</a:t>
            </a:r>
            <a:r>
              <a:rPr lang="en-US" baseline="-25000" dirty="0">
                <a:solidFill>
                  <a:schemeClr val="accent2"/>
                </a:solidFill>
              </a:rPr>
              <a:t>1</a:t>
            </a:r>
            <a:r>
              <a:rPr lang="en-US" altLang="ko-KR" dirty="0">
                <a:ea typeface="굴림" panose="020B0600000101010101" pitchFamily="34" charset="-127"/>
              </a:rPr>
              <a:t>, </a:t>
            </a:r>
            <a:r>
              <a:rPr lang="en-US" dirty="0">
                <a:solidFill>
                  <a:srgbClr val="0070C0"/>
                </a:solidFill>
              </a:rPr>
              <a:t>T</a:t>
            </a:r>
            <a:r>
              <a:rPr lang="en-US" baseline="-25000" dirty="0">
                <a:solidFill>
                  <a:srgbClr val="0070C0"/>
                </a:solidFill>
              </a:rPr>
              <a:t>2</a:t>
            </a:r>
            <a:r>
              <a:rPr lang="en-US" altLang="ko-KR" i="1" dirty="0">
                <a:ea typeface="굴림" panose="020B0600000101010101" pitchFamily="34" charset="-127"/>
              </a:rPr>
              <a:t> </a:t>
            </a:r>
            <a:r>
              <a:rPr lang="en-US" altLang="ko-KR" dirty="0">
                <a:ea typeface="굴림" panose="020B0600000101010101" pitchFamily="34" charset="-127"/>
              </a:rPr>
              <a:t>at</a:t>
            </a:r>
            <a:r>
              <a:rPr lang="en-US" altLang="ko-KR" i="1" dirty="0">
                <a:ea typeface="굴림" panose="020B0600000101010101" pitchFamily="34" charset="-127"/>
              </a:rPr>
              <a:t> </a:t>
            </a:r>
            <a:r>
              <a:rPr lang="en-US" altLang="ko-KR" dirty="0">
                <a:ea typeface="굴림" panose="020B0600000101010101" pitchFamily="34" charset="-127"/>
              </a:rPr>
              <a:t>time</a:t>
            </a:r>
            <a:r>
              <a:rPr lang="en-US" altLang="ko-KR" i="1" dirty="0">
                <a:ea typeface="굴림" panose="020B0600000101010101" pitchFamily="34" charset="-127"/>
              </a:rPr>
              <a:t> </a:t>
            </a:r>
            <a:r>
              <a:rPr lang="en-US" altLang="ko-KR" dirty="0">
                <a:ea typeface="굴림" panose="020B0600000101010101" pitchFamily="34" charset="-127"/>
              </a:rPr>
              <a:t>0</a:t>
            </a:r>
            <a:endParaRPr lang="en-US" dirty="0"/>
          </a:p>
          <a:p>
            <a:r>
              <a:rPr lang="en-US" i="1" dirty="0"/>
              <a:t>Q</a:t>
            </a:r>
            <a:r>
              <a:rPr lang="en-US" dirty="0"/>
              <a:t> = 10</a:t>
            </a:r>
          </a:p>
          <a:p>
            <a:pPr lvl="1"/>
            <a:r>
              <a:rPr lang="en-US" dirty="0"/>
              <a:t>Average Response Time = (1 + 2)/2 = 1.5</a:t>
            </a:r>
          </a:p>
          <a:p>
            <a:r>
              <a:rPr lang="en-US" i="1" dirty="0"/>
              <a:t>Q</a:t>
            </a:r>
            <a:r>
              <a:rPr lang="en-US" dirty="0"/>
              <a:t> = 1</a:t>
            </a:r>
          </a:p>
          <a:p>
            <a:pPr lvl="1"/>
            <a:r>
              <a:rPr lang="en-US" dirty="0"/>
              <a:t>Average Response Time = (1 + 2)/2 = 1.5</a:t>
            </a:r>
          </a:p>
          <a:p>
            <a:r>
              <a:rPr lang="en-US" dirty="0"/>
              <a:t>Q = 0.5</a:t>
            </a:r>
          </a:p>
          <a:p>
            <a:pPr lvl="1"/>
            <a:r>
              <a:rPr lang="en-US" dirty="0"/>
              <a:t>Average Response Time = (1.5 + 2)/2 = 1.75</a:t>
            </a:r>
          </a:p>
          <a:p>
            <a:endParaRPr lang="en-US" dirty="0"/>
          </a:p>
        </p:txBody>
      </p:sp>
      <p:grpSp>
        <p:nvGrpSpPr>
          <p:cNvPr id="7" name="Group 6">
            <a:extLst>
              <a:ext uri="{FF2B5EF4-FFF2-40B4-BE49-F238E27FC236}">
                <a16:creationId xmlns:a16="http://schemas.microsoft.com/office/drawing/2014/main" id="{08C4C323-8578-41F0-89B8-7195D33D7A4D}"/>
              </a:ext>
            </a:extLst>
          </p:cNvPr>
          <p:cNvGrpSpPr/>
          <p:nvPr/>
        </p:nvGrpSpPr>
        <p:grpSpPr>
          <a:xfrm>
            <a:off x="9982200" y="1385903"/>
            <a:ext cx="1439655" cy="1024314"/>
            <a:chOff x="1214997" y="2908288"/>
            <a:chExt cx="1439655" cy="1024314"/>
          </a:xfrm>
        </p:grpSpPr>
        <p:sp>
          <p:nvSpPr>
            <p:cNvPr id="8" name="Rectangle 6">
              <a:extLst>
                <a:ext uri="{FF2B5EF4-FFF2-40B4-BE49-F238E27FC236}">
                  <a16:creationId xmlns:a16="http://schemas.microsoft.com/office/drawing/2014/main" id="{138158BB-0FA4-4838-AD38-E9CB138C4546}"/>
                </a:ext>
              </a:extLst>
            </p:cNvPr>
            <p:cNvSpPr>
              <a:spLocks noChangeArrowheads="1"/>
            </p:cNvSpPr>
            <p:nvPr/>
          </p:nvSpPr>
          <p:spPr bwMode="auto">
            <a:xfrm>
              <a:off x="1309985" y="2908288"/>
              <a:ext cx="566928" cy="609600"/>
            </a:xfrm>
            <a:prstGeom prst="rect">
              <a:avLst/>
            </a:prstGeom>
            <a:solidFill>
              <a:schemeClr val="accent2">
                <a:lumMod val="20000"/>
                <a:lumOff val="80000"/>
              </a:schemeClr>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pPr algn="ctr">
                <a:lnSpc>
                  <a:spcPct val="100000"/>
                </a:lnSpc>
                <a:spcBef>
                  <a:spcPct val="0"/>
                </a:spcBef>
                <a:buSzTx/>
                <a:buFontTx/>
                <a:buNone/>
              </a:pPr>
              <a:r>
                <a:rPr lang="en-US" altLang="en-US" sz="3200" b="0" dirty="0">
                  <a:latin typeface="Gill Sans Light"/>
                </a:rPr>
                <a:t>T</a:t>
              </a:r>
              <a:r>
                <a:rPr lang="en-US" altLang="en-US" sz="3200" b="0" baseline="-25000" dirty="0">
                  <a:latin typeface="Gill Sans Light"/>
                </a:rPr>
                <a:t>1</a:t>
              </a:r>
              <a:endParaRPr lang="en-US" altLang="en-US" sz="3200" b="0" dirty="0">
                <a:latin typeface="Gill Sans Light"/>
              </a:endParaRPr>
            </a:p>
          </p:txBody>
        </p:sp>
        <p:sp>
          <p:nvSpPr>
            <p:cNvPr id="9" name="Text Box 16">
              <a:extLst>
                <a:ext uri="{FF2B5EF4-FFF2-40B4-BE49-F238E27FC236}">
                  <a16:creationId xmlns:a16="http://schemas.microsoft.com/office/drawing/2014/main" id="{7B33863B-A417-4687-995A-E9DD4FE0FDCC}"/>
                </a:ext>
              </a:extLst>
            </p:cNvPr>
            <p:cNvSpPr txBox="1">
              <a:spLocks noChangeArrowheads="1"/>
            </p:cNvSpPr>
            <p:nvPr/>
          </p:nvSpPr>
          <p:spPr bwMode="auto">
            <a:xfrm>
              <a:off x="1214997" y="3470412"/>
              <a:ext cx="356188" cy="461665"/>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pPr>
                <a:lnSpc>
                  <a:spcPct val="100000"/>
                </a:lnSpc>
                <a:spcBef>
                  <a:spcPct val="50000"/>
                </a:spcBef>
                <a:buSzTx/>
                <a:buFontTx/>
                <a:buNone/>
              </a:pPr>
              <a:r>
                <a:rPr lang="en-US" altLang="en-US" sz="2400" b="0" dirty="0">
                  <a:latin typeface="Gill Sans Light"/>
                </a:rPr>
                <a:t>0</a:t>
              </a:r>
            </a:p>
          </p:txBody>
        </p:sp>
        <p:sp>
          <p:nvSpPr>
            <p:cNvPr id="10" name="Text Box 17">
              <a:extLst>
                <a:ext uri="{FF2B5EF4-FFF2-40B4-BE49-F238E27FC236}">
                  <a16:creationId xmlns:a16="http://schemas.microsoft.com/office/drawing/2014/main" id="{15926AC6-7E9F-4F76-B199-295CFAB28475}"/>
                </a:ext>
              </a:extLst>
            </p:cNvPr>
            <p:cNvSpPr txBox="1">
              <a:spLocks noChangeArrowheads="1"/>
            </p:cNvSpPr>
            <p:nvPr/>
          </p:nvSpPr>
          <p:spPr bwMode="auto">
            <a:xfrm>
              <a:off x="1734462" y="3469102"/>
              <a:ext cx="356188" cy="461665"/>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pPr>
                <a:lnSpc>
                  <a:spcPct val="100000"/>
                </a:lnSpc>
                <a:spcBef>
                  <a:spcPct val="50000"/>
                </a:spcBef>
                <a:buSzTx/>
                <a:buFontTx/>
                <a:buNone/>
              </a:pPr>
              <a:r>
                <a:rPr lang="en-US" altLang="en-US" sz="2400" b="0" dirty="0">
                  <a:latin typeface="Gill Sans Light"/>
                </a:rPr>
                <a:t>1</a:t>
              </a:r>
            </a:p>
          </p:txBody>
        </p:sp>
        <p:sp>
          <p:nvSpPr>
            <p:cNvPr id="11" name="Rectangle 7">
              <a:extLst>
                <a:ext uri="{FF2B5EF4-FFF2-40B4-BE49-F238E27FC236}">
                  <a16:creationId xmlns:a16="http://schemas.microsoft.com/office/drawing/2014/main" id="{71F454A8-9CE6-4DA2-9728-B0B839E3C63E}"/>
                </a:ext>
              </a:extLst>
            </p:cNvPr>
            <p:cNvSpPr>
              <a:spLocks noChangeArrowheads="1"/>
            </p:cNvSpPr>
            <p:nvPr/>
          </p:nvSpPr>
          <p:spPr bwMode="auto">
            <a:xfrm>
              <a:off x="1890915" y="2908288"/>
              <a:ext cx="564002" cy="609600"/>
            </a:xfrm>
            <a:prstGeom prst="rect">
              <a:avLst/>
            </a:prstGeom>
            <a:solidFill>
              <a:srgbClr val="0070C0"/>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pPr>
                <a:lnSpc>
                  <a:spcPct val="100000"/>
                </a:lnSpc>
                <a:spcBef>
                  <a:spcPct val="0"/>
                </a:spcBef>
                <a:buSzTx/>
                <a:buFontTx/>
                <a:buNone/>
              </a:pPr>
              <a:r>
                <a:rPr lang="en-US" altLang="en-US" sz="3200" b="0" dirty="0">
                  <a:latin typeface="Gill Sans Light"/>
                </a:rPr>
                <a:t>T</a:t>
              </a:r>
              <a:r>
                <a:rPr lang="en-US" altLang="en-US" sz="3200" b="0" baseline="-25000" dirty="0">
                  <a:latin typeface="Gill Sans Light"/>
                </a:rPr>
                <a:t>2</a:t>
              </a:r>
            </a:p>
          </p:txBody>
        </p:sp>
        <p:sp>
          <p:nvSpPr>
            <p:cNvPr id="12" name="Text Box 18">
              <a:extLst>
                <a:ext uri="{FF2B5EF4-FFF2-40B4-BE49-F238E27FC236}">
                  <a16:creationId xmlns:a16="http://schemas.microsoft.com/office/drawing/2014/main" id="{26DC4F0D-C1E8-4322-94EA-7456600F541F}"/>
                </a:ext>
              </a:extLst>
            </p:cNvPr>
            <p:cNvSpPr txBox="1">
              <a:spLocks noChangeArrowheads="1"/>
            </p:cNvSpPr>
            <p:nvPr/>
          </p:nvSpPr>
          <p:spPr bwMode="auto">
            <a:xfrm>
              <a:off x="2298464" y="3470937"/>
              <a:ext cx="356188" cy="461665"/>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pPr>
                <a:lnSpc>
                  <a:spcPct val="100000"/>
                </a:lnSpc>
                <a:spcBef>
                  <a:spcPct val="50000"/>
                </a:spcBef>
                <a:buSzTx/>
                <a:buFontTx/>
                <a:buNone/>
              </a:pPr>
              <a:r>
                <a:rPr lang="en-US" altLang="en-US" sz="2400" b="0" dirty="0">
                  <a:latin typeface="Gill Sans Light"/>
                </a:rPr>
                <a:t>2</a:t>
              </a:r>
            </a:p>
          </p:txBody>
        </p:sp>
      </p:grpSp>
      <p:grpSp>
        <p:nvGrpSpPr>
          <p:cNvPr id="13" name="Group 12">
            <a:extLst>
              <a:ext uri="{FF2B5EF4-FFF2-40B4-BE49-F238E27FC236}">
                <a16:creationId xmlns:a16="http://schemas.microsoft.com/office/drawing/2014/main" id="{7E68B643-24A9-4079-BC29-88D904F158A8}"/>
              </a:ext>
            </a:extLst>
          </p:cNvPr>
          <p:cNvGrpSpPr/>
          <p:nvPr/>
        </p:nvGrpSpPr>
        <p:grpSpPr>
          <a:xfrm>
            <a:off x="9982200" y="3011732"/>
            <a:ext cx="1439655" cy="1024314"/>
            <a:chOff x="1214997" y="2908288"/>
            <a:chExt cx="1439655" cy="1024314"/>
          </a:xfrm>
        </p:grpSpPr>
        <p:sp>
          <p:nvSpPr>
            <p:cNvPr id="14" name="Rectangle 6">
              <a:extLst>
                <a:ext uri="{FF2B5EF4-FFF2-40B4-BE49-F238E27FC236}">
                  <a16:creationId xmlns:a16="http://schemas.microsoft.com/office/drawing/2014/main" id="{B7EC8A46-3C51-4785-961E-E7C1410E8034}"/>
                </a:ext>
              </a:extLst>
            </p:cNvPr>
            <p:cNvSpPr>
              <a:spLocks noChangeArrowheads="1"/>
            </p:cNvSpPr>
            <p:nvPr/>
          </p:nvSpPr>
          <p:spPr bwMode="auto">
            <a:xfrm>
              <a:off x="1309985" y="2908288"/>
              <a:ext cx="566928" cy="609600"/>
            </a:xfrm>
            <a:prstGeom prst="rect">
              <a:avLst/>
            </a:prstGeom>
            <a:solidFill>
              <a:schemeClr val="accent2">
                <a:lumMod val="20000"/>
                <a:lumOff val="80000"/>
              </a:schemeClr>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pPr algn="ctr">
                <a:lnSpc>
                  <a:spcPct val="100000"/>
                </a:lnSpc>
                <a:spcBef>
                  <a:spcPct val="0"/>
                </a:spcBef>
                <a:buSzTx/>
                <a:buFontTx/>
                <a:buNone/>
              </a:pPr>
              <a:r>
                <a:rPr lang="en-US" altLang="en-US" sz="3200" b="0" dirty="0">
                  <a:latin typeface="Gill Sans Light"/>
                </a:rPr>
                <a:t>T</a:t>
              </a:r>
              <a:r>
                <a:rPr lang="en-US" altLang="en-US" sz="3200" b="0" baseline="-25000" dirty="0">
                  <a:latin typeface="Gill Sans Light"/>
                </a:rPr>
                <a:t>1</a:t>
              </a:r>
              <a:endParaRPr lang="en-US" altLang="en-US" sz="3200" b="0" dirty="0">
                <a:latin typeface="Gill Sans Light"/>
              </a:endParaRPr>
            </a:p>
          </p:txBody>
        </p:sp>
        <p:sp>
          <p:nvSpPr>
            <p:cNvPr id="15" name="Text Box 16">
              <a:extLst>
                <a:ext uri="{FF2B5EF4-FFF2-40B4-BE49-F238E27FC236}">
                  <a16:creationId xmlns:a16="http://schemas.microsoft.com/office/drawing/2014/main" id="{09D6593E-3F00-4D52-81F3-BD2114C29F77}"/>
                </a:ext>
              </a:extLst>
            </p:cNvPr>
            <p:cNvSpPr txBox="1">
              <a:spLocks noChangeArrowheads="1"/>
            </p:cNvSpPr>
            <p:nvPr/>
          </p:nvSpPr>
          <p:spPr bwMode="auto">
            <a:xfrm>
              <a:off x="1214997" y="3470412"/>
              <a:ext cx="356188" cy="461665"/>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pPr>
                <a:lnSpc>
                  <a:spcPct val="100000"/>
                </a:lnSpc>
                <a:spcBef>
                  <a:spcPct val="50000"/>
                </a:spcBef>
                <a:buSzTx/>
                <a:buFontTx/>
                <a:buNone/>
              </a:pPr>
              <a:r>
                <a:rPr lang="en-US" altLang="en-US" sz="2400" b="0" dirty="0">
                  <a:latin typeface="Gill Sans Light"/>
                </a:rPr>
                <a:t>0</a:t>
              </a:r>
            </a:p>
          </p:txBody>
        </p:sp>
        <p:sp>
          <p:nvSpPr>
            <p:cNvPr id="16" name="Text Box 17">
              <a:extLst>
                <a:ext uri="{FF2B5EF4-FFF2-40B4-BE49-F238E27FC236}">
                  <a16:creationId xmlns:a16="http://schemas.microsoft.com/office/drawing/2014/main" id="{D9BB7870-9B03-4485-8962-54FD7784530A}"/>
                </a:ext>
              </a:extLst>
            </p:cNvPr>
            <p:cNvSpPr txBox="1">
              <a:spLocks noChangeArrowheads="1"/>
            </p:cNvSpPr>
            <p:nvPr/>
          </p:nvSpPr>
          <p:spPr bwMode="auto">
            <a:xfrm>
              <a:off x="1734462" y="3469102"/>
              <a:ext cx="356188" cy="461665"/>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pPr>
                <a:lnSpc>
                  <a:spcPct val="100000"/>
                </a:lnSpc>
                <a:spcBef>
                  <a:spcPct val="50000"/>
                </a:spcBef>
                <a:buSzTx/>
                <a:buFontTx/>
                <a:buNone/>
              </a:pPr>
              <a:r>
                <a:rPr lang="en-US" altLang="en-US" sz="2400" b="0" dirty="0">
                  <a:latin typeface="Gill Sans Light"/>
                </a:rPr>
                <a:t>1</a:t>
              </a:r>
            </a:p>
          </p:txBody>
        </p:sp>
        <p:sp>
          <p:nvSpPr>
            <p:cNvPr id="17" name="Rectangle 7">
              <a:extLst>
                <a:ext uri="{FF2B5EF4-FFF2-40B4-BE49-F238E27FC236}">
                  <a16:creationId xmlns:a16="http://schemas.microsoft.com/office/drawing/2014/main" id="{A41CF5C5-0591-4D52-9A68-31988B99C467}"/>
                </a:ext>
              </a:extLst>
            </p:cNvPr>
            <p:cNvSpPr>
              <a:spLocks noChangeArrowheads="1"/>
            </p:cNvSpPr>
            <p:nvPr/>
          </p:nvSpPr>
          <p:spPr bwMode="auto">
            <a:xfrm>
              <a:off x="1890915" y="2908288"/>
              <a:ext cx="564002" cy="609600"/>
            </a:xfrm>
            <a:prstGeom prst="rect">
              <a:avLst/>
            </a:prstGeom>
            <a:solidFill>
              <a:srgbClr val="0070C0"/>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pPr>
                <a:lnSpc>
                  <a:spcPct val="100000"/>
                </a:lnSpc>
                <a:spcBef>
                  <a:spcPct val="0"/>
                </a:spcBef>
                <a:buSzTx/>
                <a:buFontTx/>
                <a:buNone/>
              </a:pPr>
              <a:r>
                <a:rPr lang="en-US" altLang="en-US" sz="3200" b="0" dirty="0">
                  <a:latin typeface="Gill Sans Light"/>
                </a:rPr>
                <a:t>T</a:t>
              </a:r>
              <a:r>
                <a:rPr lang="en-US" altLang="en-US" sz="3200" b="0" baseline="-25000" dirty="0">
                  <a:latin typeface="Gill Sans Light"/>
                </a:rPr>
                <a:t>2</a:t>
              </a:r>
            </a:p>
          </p:txBody>
        </p:sp>
        <p:sp>
          <p:nvSpPr>
            <p:cNvPr id="18" name="Text Box 18">
              <a:extLst>
                <a:ext uri="{FF2B5EF4-FFF2-40B4-BE49-F238E27FC236}">
                  <a16:creationId xmlns:a16="http://schemas.microsoft.com/office/drawing/2014/main" id="{BCA8E295-5F5F-4EF1-9D30-CDC1CDA1AD0C}"/>
                </a:ext>
              </a:extLst>
            </p:cNvPr>
            <p:cNvSpPr txBox="1">
              <a:spLocks noChangeArrowheads="1"/>
            </p:cNvSpPr>
            <p:nvPr/>
          </p:nvSpPr>
          <p:spPr bwMode="auto">
            <a:xfrm>
              <a:off x="2298464" y="3470937"/>
              <a:ext cx="356188" cy="461665"/>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pPr>
                <a:lnSpc>
                  <a:spcPct val="100000"/>
                </a:lnSpc>
                <a:spcBef>
                  <a:spcPct val="50000"/>
                </a:spcBef>
                <a:buSzTx/>
                <a:buFontTx/>
                <a:buNone/>
              </a:pPr>
              <a:r>
                <a:rPr lang="en-US" altLang="en-US" sz="2400" b="0" dirty="0">
                  <a:latin typeface="Gill Sans Light"/>
                </a:rPr>
                <a:t>2</a:t>
              </a:r>
            </a:p>
          </p:txBody>
        </p:sp>
      </p:grpSp>
      <p:sp>
        <p:nvSpPr>
          <p:cNvPr id="4" name="Text Box 18">
            <a:extLst>
              <a:ext uri="{FF2B5EF4-FFF2-40B4-BE49-F238E27FC236}">
                <a16:creationId xmlns:a16="http://schemas.microsoft.com/office/drawing/2014/main" id="{E282C3B6-CD13-3981-8F78-676732548432}"/>
              </a:ext>
            </a:extLst>
          </p:cNvPr>
          <p:cNvSpPr txBox="1">
            <a:spLocks noChangeArrowheads="1"/>
          </p:cNvSpPr>
          <p:nvPr/>
        </p:nvSpPr>
        <p:spPr bwMode="auto">
          <a:xfrm>
            <a:off x="10603800" y="5227657"/>
            <a:ext cx="184731" cy="461665"/>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pPr>
              <a:lnSpc>
                <a:spcPct val="100000"/>
              </a:lnSpc>
              <a:spcBef>
                <a:spcPct val="50000"/>
              </a:spcBef>
              <a:buSzTx/>
              <a:buFontTx/>
              <a:buNone/>
            </a:pPr>
            <a:endParaRPr lang="en-US" altLang="en-US" sz="2400" b="0" dirty="0">
              <a:latin typeface="Gill Sans Light"/>
            </a:endParaRPr>
          </a:p>
        </p:txBody>
      </p:sp>
      <p:grpSp>
        <p:nvGrpSpPr>
          <p:cNvPr id="5" name="Group 4">
            <a:extLst>
              <a:ext uri="{FF2B5EF4-FFF2-40B4-BE49-F238E27FC236}">
                <a16:creationId xmlns:a16="http://schemas.microsoft.com/office/drawing/2014/main" id="{20B8D96C-B79D-2FE9-109B-5C7D82938D8A}"/>
              </a:ext>
            </a:extLst>
          </p:cNvPr>
          <p:cNvGrpSpPr/>
          <p:nvPr/>
        </p:nvGrpSpPr>
        <p:grpSpPr>
          <a:xfrm>
            <a:off x="9982200" y="4641572"/>
            <a:ext cx="1427931" cy="1027347"/>
            <a:chOff x="2670809" y="4665215"/>
            <a:chExt cx="1427931" cy="1027347"/>
          </a:xfrm>
        </p:grpSpPr>
        <p:sp>
          <p:nvSpPr>
            <p:cNvPr id="6" name="Rectangle 6">
              <a:extLst>
                <a:ext uri="{FF2B5EF4-FFF2-40B4-BE49-F238E27FC236}">
                  <a16:creationId xmlns:a16="http://schemas.microsoft.com/office/drawing/2014/main" id="{3D3A02E2-5A4B-1CA7-34A0-9737769A5F64}"/>
                </a:ext>
              </a:extLst>
            </p:cNvPr>
            <p:cNvSpPr>
              <a:spLocks noChangeArrowheads="1"/>
            </p:cNvSpPr>
            <p:nvPr/>
          </p:nvSpPr>
          <p:spPr bwMode="auto">
            <a:xfrm>
              <a:off x="2765797" y="4665215"/>
              <a:ext cx="283464" cy="609600"/>
            </a:xfrm>
            <a:prstGeom prst="rect">
              <a:avLst/>
            </a:prstGeom>
            <a:solidFill>
              <a:schemeClr val="accent2">
                <a:lumMod val="20000"/>
                <a:lumOff val="80000"/>
              </a:schemeClr>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pPr algn="ctr">
                <a:lnSpc>
                  <a:spcPct val="100000"/>
                </a:lnSpc>
                <a:spcBef>
                  <a:spcPct val="0"/>
                </a:spcBef>
                <a:buSzTx/>
                <a:buFontTx/>
                <a:buNone/>
              </a:pPr>
              <a:endParaRPr lang="en-US" altLang="en-US" sz="3200" b="0" dirty="0">
                <a:latin typeface="Gill Sans Light"/>
              </a:endParaRPr>
            </a:p>
          </p:txBody>
        </p:sp>
        <p:sp>
          <p:nvSpPr>
            <p:cNvPr id="19" name="Text Box 16">
              <a:extLst>
                <a:ext uri="{FF2B5EF4-FFF2-40B4-BE49-F238E27FC236}">
                  <a16:creationId xmlns:a16="http://schemas.microsoft.com/office/drawing/2014/main" id="{17DE781B-F074-A728-17A1-31EC5B9C0D04}"/>
                </a:ext>
              </a:extLst>
            </p:cNvPr>
            <p:cNvSpPr txBox="1">
              <a:spLocks noChangeArrowheads="1"/>
            </p:cNvSpPr>
            <p:nvPr/>
          </p:nvSpPr>
          <p:spPr bwMode="auto">
            <a:xfrm>
              <a:off x="2670809" y="5230897"/>
              <a:ext cx="356188" cy="461665"/>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pPr>
                <a:lnSpc>
                  <a:spcPct val="100000"/>
                </a:lnSpc>
                <a:spcBef>
                  <a:spcPct val="50000"/>
                </a:spcBef>
                <a:buSzTx/>
                <a:buFontTx/>
                <a:buNone/>
              </a:pPr>
              <a:r>
                <a:rPr lang="en-US" altLang="en-US" sz="2400" b="0" dirty="0">
                  <a:latin typeface="Gill Sans Light"/>
                </a:rPr>
                <a:t>0</a:t>
              </a:r>
            </a:p>
          </p:txBody>
        </p:sp>
        <p:sp>
          <p:nvSpPr>
            <p:cNvPr id="20" name="Rectangle 7">
              <a:extLst>
                <a:ext uri="{FF2B5EF4-FFF2-40B4-BE49-F238E27FC236}">
                  <a16:creationId xmlns:a16="http://schemas.microsoft.com/office/drawing/2014/main" id="{93C6FEA0-A96E-28AE-B5B4-405FD0CA17E0}"/>
                </a:ext>
              </a:extLst>
            </p:cNvPr>
            <p:cNvSpPr>
              <a:spLocks noChangeArrowheads="1"/>
            </p:cNvSpPr>
            <p:nvPr/>
          </p:nvSpPr>
          <p:spPr bwMode="auto">
            <a:xfrm>
              <a:off x="3048371" y="4665215"/>
              <a:ext cx="283464" cy="609600"/>
            </a:xfrm>
            <a:prstGeom prst="rect">
              <a:avLst/>
            </a:prstGeom>
            <a:solidFill>
              <a:srgbClr val="0070C0"/>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pPr>
                <a:lnSpc>
                  <a:spcPct val="100000"/>
                </a:lnSpc>
                <a:spcBef>
                  <a:spcPct val="0"/>
                </a:spcBef>
                <a:buSzTx/>
                <a:buFontTx/>
                <a:buNone/>
              </a:pPr>
              <a:endParaRPr lang="en-US" altLang="en-US" sz="3200" b="0" baseline="-25000" dirty="0">
                <a:latin typeface="Gill Sans Light"/>
              </a:endParaRPr>
            </a:p>
          </p:txBody>
        </p:sp>
        <p:sp>
          <p:nvSpPr>
            <p:cNvPr id="21" name="Rectangle 6">
              <a:extLst>
                <a:ext uri="{FF2B5EF4-FFF2-40B4-BE49-F238E27FC236}">
                  <a16:creationId xmlns:a16="http://schemas.microsoft.com/office/drawing/2014/main" id="{7B68CA50-DF61-FF7A-24CF-02719089D513}"/>
                </a:ext>
              </a:extLst>
            </p:cNvPr>
            <p:cNvSpPr>
              <a:spLocks noChangeArrowheads="1"/>
            </p:cNvSpPr>
            <p:nvPr/>
          </p:nvSpPr>
          <p:spPr bwMode="auto">
            <a:xfrm>
              <a:off x="3322332" y="4665215"/>
              <a:ext cx="283464" cy="609600"/>
            </a:xfrm>
            <a:prstGeom prst="rect">
              <a:avLst/>
            </a:prstGeom>
            <a:solidFill>
              <a:schemeClr val="accent2">
                <a:lumMod val="20000"/>
                <a:lumOff val="80000"/>
              </a:schemeClr>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pPr algn="ctr">
                <a:lnSpc>
                  <a:spcPct val="100000"/>
                </a:lnSpc>
                <a:spcBef>
                  <a:spcPct val="0"/>
                </a:spcBef>
                <a:buSzTx/>
                <a:buFontTx/>
                <a:buNone/>
              </a:pPr>
              <a:endParaRPr lang="en-US" altLang="en-US" sz="3200" b="0" dirty="0">
                <a:latin typeface="Gill Sans Light"/>
              </a:endParaRPr>
            </a:p>
          </p:txBody>
        </p:sp>
        <p:sp>
          <p:nvSpPr>
            <p:cNvPr id="22" name="Rectangle 7">
              <a:extLst>
                <a:ext uri="{FF2B5EF4-FFF2-40B4-BE49-F238E27FC236}">
                  <a16:creationId xmlns:a16="http://schemas.microsoft.com/office/drawing/2014/main" id="{90407C74-B86B-33A1-F27A-2C63553DD3C6}"/>
                </a:ext>
              </a:extLst>
            </p:cNvPr>
            <p:cNvSpPr>
              <a:spLocks noChangeArrowheads="1"/>
            </p:cNvSpPr>
            <p:nvPr/>
          </p:nvSpPr>
          <p:spPr bwMode="auto">
            <a:xfrm>
              <a:off x="3619194" y="4665215"/>
              <a:ext cx="283464" cy="609600"/>
            </a:xfrm>
            <a:prstGeom prst="rect">
              <a:avLst/>
            </a:prstGeom>
            <a:solidFill>
              <a:srgbClr val="0070C0"/>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pPr>
                <a:lnSpc>
                  <a:spcPct val="100000"/>
                </a:lnSpc>
                <a:spcBef>
                  <a:spcPct val="0"/>
                </a:spcBef>
                <a:buSzTx/>
                <a:buFontTx/>
                <a:buNone/>
              </a:pPr>
              <a:endParaRPr lang="en-US" altLang="en-US" sz="3200" b="0" baseline="-25000" dirty="0">
                <a:latin typeface="Gill Sans Light"/>
              </a:endParaRPr>
            </a:p>
          </p:txBody>
        </p:sp>
        <p:sp>
          <p:nvSpPr>
            <p:cNvPr id="23" name="Text Box 16">
              <a:extLst>
                <a:ext uri="{FF2B5EF4-FFF2-40B4-BE49-F238E27FC236}">
                  <a16:creationId xmlns:a16="http://schemas.microsoft.com/office/drawing/2014/main" id="{6600EAF9-07DE-8D44-BD04-CFB2C6E3FA44}"/>
                </a:ext>
              </a:extLst>
            </p:cNvPr>
            <p:cNvSpPr txBox="1">
              <a:spLocks noChangeArrowheads="1"/>
            </p:cNvSpPr>
            <p:nvPr/>
          </p:nvSpPr>
          <p:spPr bwMode="auto">
            <a:xfrm>
              <a:off x="3742552" y="5210616"/>
              <a:ext cx="356188" cy="461665"/>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pPr>
                <a:lnSpc>
                  <a:spcPct val="100000"/>
                </a:lnSpc>
                <a:spcBef>
                  <a:spcPct val="50000"/>
                </a:spcBef>
                <a:buSzTx/>
                <a:buFontTx/>
                <a:buNone/>
              </a:pPr>
              <a:r>
                <a:rPr lang="en-US" altLang="en-US" sz="2400" b="0" dirty="0">
                  <a:latin typeface="Gill Sans Light"/>
                </a:rPr>
                <a:t>2</a:t>
              </a:r>
            </a:p>
          </p:txBody>
        </p:sp>
      </p:grpSp>
      <p:sp>
        <p:nvSpPr>
          <p:cNvPr id="27" name="TextBox 26">
            <a:extLst>
              <a:ext uri="{FF2B5EF4-FFF2-40B4-BE49-F238E27FC236}">
                <a16:creationId xmlns:a16="http://schemas.microsoft.com/office/drawing/2014/main" id="{A1F0A158-8F53-0A7D-50ED-A12680A8C60B}"/>
              </a:ext>
            </a:extLst>
          </p:cNvPr>
          <p:cNvSpPr txBox="1"/>
          <p:nvPr/>
        </p:nvSpPr>
        <p:spPr>
          <a:xfrm>
            <a:off x="10175454" y="2290524"/>
            <a:ext cx="886781" cy="369332"/>
          </a:xfrm>
          <a:prstGeom prst="rect">
            <a:avLst/>
          </a:prstGeom>
          <a:noFill/>
        </p:spPr>
        <p:txBody>
          <a:bodyPr wrap="none" rtlCol="0">
            <a:spAutoFit/>
          </a:bodyPr>
          <a:lstStyle/>
          <a:p>
            <a:r>
              <a:rPr lang="en-US" b="0" i="1" dirty="0"/>
              <a:t>Q</a:t>
            </a:r>
            <a:r>
              <a:rPr lang="en-US" b="0" dirty="0"/>
              <a:t> = 10</a:t>
            </a:r>
          </a:p>
        </p:txBody>
      </p:sp>
      <p:sp>
        <p:nvSpPr>
          <p:cNvPr id="28" name="TextBox 27">
            <a:extLst>
              <a:ext uri="{FF2B5EF4-FFF2-40B4-BE49-F238E27FC236}">
                <a16:creationId xmlns:a16="http://schemas.microsoft.com/office/drawing/2014/main" id="{9AC8DA41-82BC-1DA8-12F9-D606EFFB64FD}"/>
              </a:ext>
            </a:extLst>
          </p:cNvPr>
          <p:cNvSpPr txBox="1"/>
          <p:nvPr/>
        </p:nvSpPr>
        <p:spPr>
          <a:xfrm>
            <a:off x="10266726" y="3937958"/>
            <a:ext cx="745717" cy="369332"/>
          </a:xfrm>
          <a:prstGeom prst="rect">
            <a:avLst/>
          </a:prstGeom>
          <a:noFill/>
        </p:spPr>
        <p:txBody>
          <a:bodyPr wrap="none" rtlCol="0">
            <a:spAutoFit/>
          </a:bodyPr>
          <a:lstStyle/>
          <a:p>
            <a:r>
              <a:rPr lang="en-US" b="0" i="1" dirty="0"/>
              <a:t>Q</a:t>
            </a:r>
            <a:r>
              <a:rPr lang="en-US" b="0" dirty="0"/>
              <a:t> = 1</a:t>
            </a:r>
          </a:p>
        </p:txBody>
      </p:sp>
      <p:sp>
        <p:nvSpPr>
          <p:cNvPr id="29" name="TextBox 28">
            <a:extLst>
              <a:ext uri="{FF2B5EF4-FFF2-40B4-BE49-F238E27FC236}">
                <a16:creationId xmlns:a16="http://schemas.microsoft.com/office/drawing/2014/main" id="{0B74F70E-4067-77FC-EE01-5E8B2082009F}"/>
              </a:ext>
            </a:extLst>
          </p:cNvPr>
          <p:cNvSpPr txBox="1"/>
          <p:nvPr/>
        </p:nvSpPr>
        <p:spPr>
          <a:xfrm>
            <a:off x="10232690" y="5513971"/>
            <a:ext cx="981359" cy="369332"/>
          </a:xfrm>
          <a:prstGeom prst="rect">
            <a:avLst/>
          </a:prstGeom>
          <a:noFill/>
        </p:spPr>
        <p:txBody>
          <a:bodyPr wrap="none" rtlCol="0">
            <a:spAutoFit/>
          </a:bodyPr>
          <a:lstStyle/>
          <a:p>
            <a:r>
              <a:rPr lang="en-US" b="0" dirty="0"/>
              <a:t>Q = 0.5</a:t>
            </a:r>
          </a:p>
        </p:txBody>
      </p:sp>
    </p:spTree>
    <p:extLst>
      <p:ext uri="{BB962C8B-B14F-4D97-AF65-F5344CB8AC3E}">
        <p14:creationId xmlns:p14="http://schemas.microsoft.com/office/powerpoint/2010/main" val="385226006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1676400" y="152400"/>
            <a:ext cx="8915400" cy="533400"/>
          </a:xfrm>
        </p:spPr>
        <p:txBody>
          <a:bodyPr/>
          <a:lstStyle/>
          <a:p>
            <a:r>
              <a:rPr lang="en-US" altLang="ko-KR" dirty="0">
                <a:ea typeface="굴림" panose="020B0600000101010101" pitchFamily="34" charset="-127"/>
              </a:rPr>
              <a:t>FCFS vs. Round Robin</a:t>
            </a:r>
          </a:p>
        </p:txBody>
      </p:sp>
      <p:sp>
        <p:nvSpPr>
          <p:cNvPr id="592899" name="Rectangle 3"/>
          <p:cNvSpPr>
            <a:spLocks noGrp="1" noChangeArrowheads="1"/>
          </p:cNvSpPr>
          <p:nvPr>
            <p:ph type="body" sz="half" idx="1"/>
          </p:nvPr>
        </p:nvSpPr>
        <p:spPr>
          <a:xfrm>
            <a:off x="838200" y="685800"/>
            <a:ext cx="10820400" cy="6172200"/>
          </a:xfrm>
        </p:spPr>
        <p:txBody>
          <a:bodyPr>
            <a:normAutofit lnSpcReduction="10000"/>
          </a:bodyPr>
          <a:lstStyle/>
          <a:p>
            <a:pPr>
              <a:lnSpc>
                <a:spcPct val="80000"/>
              </a:lnSpc>
              <a:spcBef>
                <a:spcPct val="20000"/>
              </a:spcBef>
              <a:tabLst>
                <a:tab pos="3319463" algn="l"/>
              </a:tabLst>
            </a:pPr>
            <a:r>
              <a:rPr lang="en-US" altLang="ko-KR" dirty="0">
                <a:ea typeface="굴림" panose="020B0600000101010101" pitchFamily="34" charset="-127"/>
              </a:rPr>
              <a:t>Assuming zero-cost context-switching time, RR may not be better than FCFS, e.g., when all jobs have equal execution time</a:t>
            </a:r>
          </a:p>
          <a:p>
            <a:pPr>
              <a:lnSpc>
                <a:spcPct val="80000"/>
              </a:lnSpc>
              <a:spcBef>
                <a:spcPct val="20000"/>
              </a:spcBef>
              <a:tabLst>
                <a:tab pos="3319463" algn="l"/>
              </a:tabLst>
            </a:pPr>
            <a:r>
              <a:rPr lang="en-US" altLang="ko-KR" dirty="0">
                <a:ea typeface="굴림" panose="020B0600000101010101" pitchFamily="34" charset="-127"/>
              </a:rPr>
              <a:t>Simple example:</a:t>
            </a:r>
            <a:r>
              <a:rPr lang="en-US" altLang="ko-KR" sz="2000" dirty="0">
                <a:ea typeface="굴림" panose="020B0600000101010101" pitchFamily="34" charset="-127"/>
              </a:rPr>
              <a:t> 	10 jobs, each take 100s of CPU time</a:t>
            </a:r>
            <a:br>
              <a:rPr lang="en-US" altLang="ko-KR" sz="2000" dirty="0">
                <a:ea typeface="굴림" panose="020B0600000101010101" pitchFamily="34" charset="-127"/>
              </a:rPr>
            </a:br>
            <a:r>
              <a:rPr lang="en-US" altLang="ko-KR" sz="2000" dirty="0">
                <a:ea typeface="굴림" panose="020B0600000101010101" pitchFamily="34" charset="-127"/>
              </a:rPr>
              <a:t>	RR scheduler quantum of 1s</a:t>
            </a:r>
            <a:br>
              <a:rPr lang="en-US" altLang="ko-KR" sz="2000" dirty="0">
                <a:ea typeface="굴림" panose="020B0600000101010101" pitchFamily="34" charset="-127"/>
              </a:rPr>
            </a:br>
            <a:r>
              <a:rPr lang="en-US" altLang="ko-KR" sz="2000" dirty="0">
                <a:ea typeface="굴림" panose="020B0600000101010101" pitchFamily="34" charset="-127"/>
              </a:rPr>
              <a:t>	All jobs start at the same time</a:t>
            </a:r>
          </a:p>
          <a:p>
            <a:pPr>
              <a:lnSpc>
                <a:spcPct val="80000"/>
              </a:lnSpc>
              <a:spcBef>
                <a:spcPct val="20000"/>
              </a:spcBef>
              <a:tabLst>
                <a:tab pos="3319463" algn="l"/>
              </a:tabLst>
            </a:pPr>
            <a:r>
              <a:rPr lang="en-US" altLang="ko-KR" dirty="0">
                <a:ea typeface="굴림" panose="020B0600000101010101" pitchFamily="34" charset="-127"/>
              </a:rPr>
              <a:t>response times:</a:t>
            </a:r>
          </a:p>
          <a:p>
            <a:pPr>
              <a:lnSpc>
                <a:spcPct val="80000"/>
              </a:lnSpc>
              <a:spcBef>
                <a:spcPct val="20000"/>
              </a:spcBef>
              <a:tabLst>
                <a:tab pos="3319463" algn="l"/>
              </a:tabLst>
            </a:pPr>
            <a:endParaRPr lang="en-US" altLang="ko-KR" dirty="0">
              <a:ea typeface="굴림" panose="020B0600000101010101" pitchFamily="34" charset="-127"/>
            </a:endParaRPr>
          </a:p>
          <a:p>
            <a:pPr>
              <a:lnSpc>
                <a:spcPct val="80000"/>
              </a:lnSpc>
              <a:spcBef>
                <a:spcPct val="20000"/>
              </a:spcBef>
              <a:tabLst>
                <a:tab pos="3319463" algn="l"/>
              </a:tabLst>
            </a:pPr>
            <a:endParaRPr lang="en-US" altLang="ko-KR" dirty="0">
              <a:ea typeface="굴림" panose="020B0600000101010101" pitchFamily="34" charset="-127"/>
            </a:endParaRPr>
          </a:p>
          <a:p>
            <a:pPr>
              <a:lnSpc>
                <a:spcPct val="80000"/>
              </a:lnSpc>
              <a:spcBef>
                <a:spcPct val="20000"/>
              </a:spcBef>
              <a:tabLst>
                <a:tab pos="3319463" algn="l"/>
              </a:tabLst>
            </a:pPr>
            <a:endParaRPr lang="en-US" altLang="ko-KR" dirty="0">
              <a:ea typeface="굴림" panose="020B0600000101010101" pitchFamily="34" charset="-127"/>
            </a:endParaRPr>
          </a:p>
          <a:p>
            <a:pPr>
              <a:lnSpc>
                <a:spcPct val="80000"/>
              </a:lnSpc>
              <a:spcBef>
                <a:spcPct val="20000"/>
              </a:spcBef>
              <a:tabLst>
                <a:tab pos="3319463" algn="l"/>
              </a:tabLst>
            </a:pPr>
            <a:endParaRPr lang="en-US" altLang="ko-KR" dirty="0">
              <a:ea typeface="굴림" panose="020B0600000101010101" pitchFamily="34" charset="-127"/>
            </a:endParaRPr>
          </a:p>
          <a:p>
            <a:pPr>
              <a:lnSpc>
                <a:spcPct val="80000"/>
              </a:lnSpc>
              <a:spcBef>
                <a:spcPct val="20000"/>
              </a:spcBef>
              <a:tabLst>
                <a:tab pos="3319463" algn="l"/>
              </a:tabLst>
            </a:pPr>
            <a:endParaRPr lang="en-US" altLang="ko-KR" dirty="0">
              <a:ea typeface="굴림" panose="020B0600000101010101" pitchFamily="34" charset="-127"/>
            </a:endParaRPr>
          </a:p>
          <a:p>
            <a:pPr>
              <a:lnSpc>
                <a:spcPct val="80000"/>
              </a:lnSpc>
              <a:spcBef>
                <a:spcPct val="20000"/>
              </a:spcBef>
              <a:tabLst>
                <a:tab pos="3319463" algn="l"/>
              </a:tabLst>
            </a:pPr>
            <a:endParaRPr lang="en-US" altLang="ko-KR" dirty="0">
              <a:ea typeface="굴림" panose="020B0600000101010101" pitchFamily="34" charset="-127"/>
            </a:endParaRPr>
          </a:p>
          <a:p>
            <a:pPr lvl="1">
              <a:lnSpc>
                <a:spcPct val="80000"/>
              </a:lnSpc>
              <a:spcBef>
                <a:spcPct val="20000"/>
              </a:spcBef>
              <a:tabLst>
                <a:tab pos="3319463" algn="l"/>
              </a:tabLst>
            </a:pPr>
            <a:r>
              <a:rPr lang="en-US" altLang="ko-KR" sz="2400" dirty="0">
                <a:ea typeface="굴림" panose="020B0600000101010101" pitchFamily="34" charset="-127"/>
              </a:rPr>
              <a:t>Both RR and FCFS finish at the same time</a:t>
            </a:r>
          </a:p>
          <a:p>
            <a:pPr lvl="1">
              <a:lnSpc>
                <a:spcPct val="80000"/>
              </a:lnSpc>
              <a:spcBef>
                <a:spcPct val="20000"/>
              </a:spcBef>
              <a:tabLst>
                <a:tab pos="3319463" algn="l"/>
              </a:tabLst>
            </a:pPr>
            <a:r>
              <a:rPr lang="en-US" altLang="ko-KR" sz="2400" dirty="0">
                <a:ea typeface="굴림" panose="020B0600000101010101" pitchFamily="34" charset="-127"/>
              </a:rPr>
              <a:t>Average response time is much worse under RR than FCFS</a:t>
            </a:r>
          </a:p>
          <a:p>
            <a:pPr>
              <a:lnSpc>
                <a:spcPct val="80000"/>
              </a:lnSpc>
              <a:spcBef>
                <a:spcPct val="20000"/>
              </a:spcBef>
              <a:tabLst>
                <a:tab pos="3319463" algn="l"/>
              </a:tabLst>
            </a:pPr>
            <a:r>
              <a:rPr lang="en-US" altLang="ko-KR" dirty="0">
                <a:ea typeface="굴림" panose="020B0600000101010101" pitchFamily="34" charset="-127"/>
              </a:rPr>
              <a:t>Frequent context switches under RR hurts cache locality and increases job execution time due to increased cache miss rate</a:t>
            </a:r>
            <a:endParaRPr lang="en-US" altLang="ko-KR" sz="2400" dirty="0">
              <a:ea typeface="굴림" panose="020B0600000101010101" pitchFamily="34" charset="-127"/>
            </a:endParaRPr>
          </a:p>
        </p:txBody>
      </p:sp>
      <p:graphicFrame>
        <p:nvGraphicFramePr>
          <p:cNvPr id="592938" name="Group 42"/>
          <p:cNvGraphicFramePr>
            <a:graphicFrameLocks noGrp="1"/>
          </p:cNvGraphicFramePr>
          <p:nvPr>
            <p:ph sz="half" idx="2"/>
            <p:extLst>
              <p:ext uri="{D42A27DB-BD31-4B8C-83A1-F6EECF244321}">
                <p14:modId xmlns:p14="http://schemas.microsoft.com/office/powerpoint/2010/main" val="2055925161"/>
              </p:ext>
            </p:extLst>
          </p:nvPr>
        </p:nvGraphicFramePr>
        <p:xfrm>
          <a:off x="4191000" y="2362200"/>
          <a:ext cx="3733800" cy="2194404"/>
        </p:xfrm>
        <a:graphic>
          <a:graphicData uri="http://schemas.openxmlformats.org/drawingml/2006/table">
            <a:tbl>
              <a:tblPr/>
              <a:tblGrid>
                <a:gridCol w="1244600">
                  <a:extLst>
                    <a:ext uri="{9D8B030D-6E8A-4147-A177-3AD203B41FA5}">
                      <a16:colId xmlns:a16="http://schemas.microsoft.com/office/drawing/2014/main" val="20000"/>
                    </a:ext>
                  </a:extLst>
                </a:gridCol>
                <a:gridCol w="1244600">
                  <a:extLst>
                    <a:ext uri="{9D8B030D-6E8A-4147-A177-3AD203B41FA5}">
                      <a16:colId xmlns:a16="http://schemas.microsoft.com/office/drawing/2014/main" val="20001"/>
                    </a:ext>
                  </a:extLst>
                </a:gridCol>
                <a:gridCol w="1244600">
                  <a:extLst>
                    <a:ext uri="{9D8B030D-6E8A-4147-A177-3AD203B41FA5}">
                      <a16:colId xmlns:a16="http://schemas.microsoft.com/office/drawing/2014/main" val="20002"/>
                    </a:ext>
                  </a:extLst>
                </a:gridCol>
              </a:tblGrid>
              <a:tr h="365654">
                <a:tc>
                  <a:txBody>
                    <a:bodyPr/>
                    <a:lstStyle/>
                    <a:p>
                      <a:pPr marL="0" marR="0" lvl="0" indent="0" algn="ctr" defTabSz="914400" rtl="0" eaLnBrk="0" fontAlgn="base" latinLnBrk="0" hangingPunct="0">
                        <a:lnSpc>
                          <a:spcPct val="90000"/>
                        </a:lnSpc>
                        <a:spcBef>
                          <a:spcPct val="30000"/>
                        </a:spcBef>
                        <a:spcAft>
                          <a:spcPct val="0"/>
                        </a:spcAft>
                        <a:buClrTx/>
                        <a:buSzPct val="100000"/>
                        <a:buFontTx/>
                        <a:buNone/>
                        <a:tabLst/>
                      </a:pPr>
                      <a:r>
                        <a:rPr kumimoji="0" lang="en-US" sz="2000" b="0" i="0" u="none" strike="noStrike" cap="none" normalizeH="0" baseline="0">
                          <a:ln>
                            <a:noFill/>
                          </a:ln>
                          <a:solidFill>
                            <a:schemeClr val="tx1"/>
                          </a:solidFill>
                          <a:effectLst/>
                          <a:latin typeface="Gill Sans" charset="0"/>
                          <a:ea typeface="Gill Sans" charset="0"/>
                          <a:cs typeface="Gill Sans" charset="0"/>
                        </a:rPr>
                        <a:t>Job #</a:t>
                      </a:r>
                    </a:p>
                  </a:txBody>
                  <a:tcPr marT="45707" marB="4570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ctr" defTabSz="914400" rtl="0" eaLnBrk="0" fontAlgn="base" latinLnBrk="0" hangingPunct="0">
                        <a:lnSpc>
                          <a:spcPct val="90000"/>
                        </a:lnSpc>
                        <a:spcBef>
                          <a:spcPct val="30000"/>
                        </a:spcBef>
                        <a:spcAft>
                          <a:spcPct val="0"/>
                        </a:spcAft>
                        <a:buClrTx/>
                        <a:buSzPct val="100000"/>
                        <a:buFontTx/>
                        <a:buNone/>
                        <a:tabLst/>
                      </a:pPr>
                      <a:r>
                        <a:rPr kumimoji="0" lang="en-US" sz="2000" b="0" i="0" u="none" strike="noStrike" cap="none" normalizeH="0" baseline="0">
                          <a:ln>
                            <a:noFill/>
                          </a:ln>
                          <a:solidFill>
                            <a:schemeClr val="tx1"/>
                          </a:solidFill>
                          <a:effectLst/>
                          <a:latin typeface="Gill Sans" charset="0"/>
                          <a:ea typeface="Gill Sans" charset="0"/>
                          <a:cs typeface="Gill Sans" charset="0"/>
                        </a:rPr>
                        <a:t>FIFO</a:t>
                      </a:r>
                    </a:p>
                  </a:txBody>
                  <a:tcPr marT="45707" marB="4570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ctr" defTabSz="914400" rtl="0" eaLnBrk="0" fontAlgn="base" latinLnBrk="0" hangingPunct="0">
                        <a:lnSpc>
                          <a:spcPct val="90000"/>
                        </a:lnSpc>
                        <a:spcBef>
                          <a:spcPct val="30000"/>
                        </a:spcBef>
                        <a:spcAft>
                          <a:spcPct val="0"/>
                        </a:spcAft>
                        <a:buClrTx/>
                        <a:buSzPct val="100000"/>
                        <a:buFontTx/>
                        <a:buNone/>
                        <a:tabLst/>
                      </a:pPr>
                      <a:r>
                        <a:rPr kumimoji="0" lang="en-US" sz="2000" b="0" i="0" u="none" strike="noStrike" cap="none" normalizeH="0" baseline="0" dirty="0">
                          <a:ln>
                            <a:noFill/>
                          </a:ln>
                          <a:solidFill>
                            <a:schemeClr val="tx1"/>
                          </a:solidFill>
                          <a:effectLst/>
                          <a:latin typeface="Gill Sans" charset="0"/>
                          <a:ea typeface="Gill Sans" charset="0"/>
                          <a:cs typeface="Gill Sans" charset="0"/>
                        </a:rPr>
                        <a:t>RR</a:t>
                      </a:r>
                    </a:p>
                  </a:txBody>
                  <a:tcPr marT="45707" marB="4570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extLst>
                  <a:ext uri="{0D108BD9-81ED-4DB2-BD59-A6C34878D82A}">
                    <a16:rowId xmlns:a16="http://schemas.microsoft.com/office/drawing/2014/main" val="10000"/>
                  </a:ext>
                </a:extLst>
              </a:tr>
              <a:tr h="365654">
                <a:tc>
                  <a:txBody>
                    <a:bodyPr/>
                    <a:lstStyle/>
                    <a:p>
                      <a:pPr marL="0" marR="0" lvl="0" indent="0" algn="ctr" defTabSz="914400" rtl="0" eaLnBrk="0" fontAlgn="base" latinLnBrk="0" hangingPunct="0">
                        <a:lnSpc>
                          <a:spcPct val="90000"/>
                        </a:lnSpc>
                        <a:spcBef>
                          <a:spcPct val="30000"/>
                        </a:spcBef>
                        <a:spcAft>
                          <a:spcPct val="0"/>
                        </a:spcAft>
                        <a:buClrTx/>
                        <a:buSzPct val="100000"/>
                        <a:buFontTx/>
                        <a:buNone/>
                        <a:tabLst/>
                      </a:pPr>
                      <a:r>
                        <a:rPr kumimoji="0" lang="en-US" sz="2000" b="0" i="0" u="none" strike="noStrike" cap="none" normalizeH="0" baseline="0" dirty="0">
                          <a:ln>
                            <a:noFill/>
                          </a:ln>
                          <a:solidFill>
                            <a:schemeClr val="tx1"/>
                          </a:solidFill>
                          <a:effectLst/>
                          <a:latin typeface="Gill Sans" charset="0"/>
                          <a:ea typeface="Gill Sans" charset="0"/>
                          <a:cs typeface="Gill Sans" charset="0"/>
                        </a:rPr>
                        <a:t>1</a:t>
                      </a:r>
                    </a:p>
                  </a:txBody>
                  <a:tcPr marT="45707" marB="4570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ctr" defTabSz="914400" rtl="0" eaLnBrk="0" fontAlgn="base" latinLnBrk="0" hangingPunct="0">
                        <a:lnSpc>
                          <a:spcPct val="90000"/>
                        </a:lnSpc>
                        <a:spcBef>
                          <a:spcPct val="30000"/>
                        </a:spcBef>
                        <a:spcAft>
                          <a:spcPct val="0"/>
                        </a:spcAft>
                        <a:buClrTx/>
                        <a:buSzPct val="100000"/>
                        <a:buFontTx/>
                        <a:buNone/>
                        <a:tabLst/>
                      </a:pPr>
                      <a:r>
                        <a:rPr kumimoji="0" lang="en-US" sz="2000" b="0" i="0" u="none" strike="noStrike" cap="none" normalizeH="0" baseline="0">
                          <a:ln>
                            <a:noFill/>
                          </a:ln>
                          <a:solidFill>
                            <a:schemeClr val="tx1"/>
                          </a:solidFill>
                          <a:effectLst/>
                          <a:latin typeface="Gill Sans" charset="0"/>
                          <a:ea typeface="Gill Sans" charset="0"/>
                          <a:cs typeface="Gill Sans" charset="0"/>
                        </a:rPr>
                        <a:t>100</a:t>
                      </a:r>
                    </a:p>
                  </a:txBody>
                  <a:tcPr marT="45707" marB="4570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ctr" defTabSz="914400" rtl="0" eaLnBrk="0" fontAlgn="base" latinLnBrk="0" hangingPunct="0">
                        <a:lnSpc>
                          <a:spcPct val="90000"/>
                        </a:lnSpc>
                        <a:spcBef>
                          <a:spcPct val="30000"/>
                        </a:spcBef>
                        <a:spcAft>
                          <a:spcPct val="0"/>
                        </a:spcAft>
                        <a:buClrTx/>
                        <a:buSzPct val="100000"/>
                        <a:buFontTx/>
                        <a:buNone/>
                        <a:tabLst/>
                      </a:pPr>
                      <a:r>
                        <a:rPr kumimoji="0" lang="en-US" sz="2000" b="0" i="0" u="none" strike="noStrike" cap="none" normalizeH="0" baseline="0" dirty="0">
                          <a:ln>
                            <a:noFill/>
                          </a:ln>
                          <a:solidFill>
                            <a:schemeClr val="tx1"/>
                          </a:solidFill>
                          <a:effectLst/>
                          <a:latin typeface="Gill Sans" charset="0"/>
                          <a:ea typeface="Gill Sans" charset="0"/>
                          <a:cs typeface="Gill Sans" charset="0"/>
                        </a:rPr>
                        <a:t>991</a:t>
                      </a:r>
                    </a:p>
                  </a:txBody>
                  <a:tcPr marT="45707" marB="4570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extLst>
                  <a:ext uri="{0D108BD9-81ED-4DB2-BD59-A6C34878D82A}">
                    <a16:rowId xmlns:a16="http://schemas.microsoft.com/office/drawing/2014/main" val="10001"/>
                  </a:ext>
                </a:extLst>
              </a:tr>
              <a:tr h="365654">
                <a:tc>
                  <a:txBody>
                    <a:bodyPr/>
                    <a:lstStyle/>
                    <a:p>
                      <a:pPr marL="0" marR="0" lvl="0" indent="0" algn="ctr" defTabSz="914400" rtl="0" eaLnBrk="0" fontAlgn="base" latinLnBrk="0" hangingPunct="0">
                        <a:lnSpc>
                          <a:spcPct val="90000"/>
                        </a:lnSpc>
                        <a:spcBef>
                          <a:spcPct val="30000"/>
                        </a:spcBef>
                        <a:spcAft>
                          <a:spcPct val="0"/>
                        </a:spcAft>
                        <a:buClrTx/>
                        <a:buSzPct val="100000"/>
                        <a:buFontTx/>
                        <a:buNone/>
                        <a:tabLst/>
                      </a:pPr>
                      <a:r>
                        <a:rPr kumimoji="0" lang="en-US" sz="2000" b="0" i="0" u="none" strike="noStrike" cap="none" normalizeH="0" baseline="0" dirty="0">
                          <a:ln>
                            <a:noFill/>
                          </a:ln>
                          <a:solidFill>
                            <a:schemeClr val="tx1"/>
                          </a:solidFill>
                          <a:effectLst/>
                          <a:latin typeface="Gill Sans" charset="0"/>
                          <a:ea typeface="Gill Sans" charset="0"/>
                          <a:cs typeface="Gill Sans" charset="0"/>
                        </a:rPr>
                        <a:t>2</a:t>
                      </a:r>
                    </a:p>
                  </a:txBody>
                  <a:tcPr marT="45707" marB="4570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ctr" defTabSz="914400" rtl="0" eaLnBrk="0" fontAlgn="base" latinLnBrk="0" hangingPunct="0">
                        <a:lnSpc>
                          <a:spcPct val="90000"/>
                        </a:lnSpc>
                        <a:spcBef>
                          <a:spcPct val="30000"/>
                        </a:spcBef>
                        <a:spcAft>
                          <a:spcPct val="0"/>
                        </a:spcAft>
                        <a:buClrTx/>
                        <a:buSzPct val="100000"/>
                        <a:buFontTx/>
                        <a:buNone/>
                        <a:tabLst/>
                      </a:pPr>
                      <a:r>
                        <a:rPr kumimoji="0" lang="en-US" sz="2000" b="0" i="0" u="none" strike="noStrike" cap="none" normalizeH="0" baseline="0">
                          <a:ln>
                            <a:noFill/>
                          </a:ln>
                          <a:solidFill>
                            <a:schemeClr val="tx1"/>
                          </a:solidFill>
                          <a:effectLst/>
                          <a:latin typeface="Gill Sans" charset="0"/>
                          <a:ea typeface="Gill Sans" charset="0"/>
                          <a:cs typeface="Gill Sans" charset="0"/>
                        </a:rPr>
                        <a:t>200</a:t>
                      </a:r>
                    </a:p>
                  </a:txBody>
                  <a:tcPr marT="45707" marB="4570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ctr" defTabSz="914400" rtl="0" eaLnBrk="0" fontAlgn="base" latinLnBrk="0" hangingPunct="0">
                        <a:lnSpc>
                          <a:spcPct val="90000"/>
                        </a:lnSpc>
                        <a:spcBef>
                          <a:spcPct val="30000"/>
                        </a:spcBef>
                        <a:spcAft>
                          <a:spcPct val="0"/>
                        </a:spcAft>
                        <a:buClrTx/>
                        <a:buSzPct val="100000"/>
                        <a:buFontTx/>
                        <a:buNone/>
                        <a:tabLst/>
                      </a:pPr>
                      <a:r>
                        <a:rPr kumimoji="0" lang="en-US" sz="2000" b="0" i="0" u="none" strike="noStrike" cap="none" normalizeH="0" baseline="0" dirty="0">
                          <a:ln>
                            <a:noFill/>
                          </a:ln>
                          <a:solidFill>
                            <a:schemeClr val="tx1"/>
                          </a:solidFill>
                          <a:effectLst/>
                          <a:latin typeface="Gill Sans" charset="0"/>
                          <a:ea typeface="Gill Sans" charset="0"/>
                          <a:cs typeface="Gill Sans" charset="0"/>
                        </a:rPr>
                        <a:t>992</a:t>
                      </a:r>
                    </a:p>
                  </a:txBody>
                  <a:tcPr marT="45707" marB="4570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extLst>
                  <a:ext uri="{0D108BD9-81ED-4DB2-BD59-A6C34878D82A}">
                    <a16:rowId xmlns:a16="http://schemas.microsoft.com/office/drawing/2014/main" val="10002"/>
                  </a:ext>
                </a:extLst>
              </a:tr>
              <a:tr h="365654">
                <a:tc>
                  <a:txBody>
                    <a:bodyPr/>
                    <a:lstStyle/>
                    <a:p>
                      <a:pPr marL="0" marR="0" lvl="0" indent="0" algn="ctr" defTabSz="914400" rtl="0" eaLnBrk="0" fontAlgn="base" latinLnBrk="0" hangingPunct="0">
                        <a:lnSpc>
                          <a:spcPct val="90000"/>
                        </a:lnSpc>
                        <a:spcBef>
                          <a:spcPct val="30000"/>
                        </a:spcBef>
                        <a:spcAft>
                          <a:spcPct val="0"/>
                        </a:spcAft>
                        <a:buClrTx/>
                        <a:buSzPct val="100000"/>
                        <a:buFontTx/>
                        <a:buNone/>
                        <a:tabLst/>
                      </a:pPr>
                      <a:r>
                        <a:rPr kumimoji="0" lang="en-US" sz="2000" b="0" i="0" u="none" strike="noStrike" cap="none" normalizeH="0" baseline="0" dirty="0">
                          <a:ln>
                            <a:noFill/>
                          </a:ln>
                          <a:solidFill>
                            <a:schemeClr val="tx1"/>
                          </a:solidFill>
                          <a:effectLst/>
                          <a:latin typeface="Gill Sans" charset="0"/>
                          <a:ea typeface="Gill Sans" charset="0"/>
                          <a:cs typeface="Gill Sans" charset="0"/>
                        </a:rPr>
                        <a:t>…</a:t>
                      </a:r>
                    </a:p>
                  </a:txBody>
                  <a:tcPr marT="45707" marB="4570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ctr" defTabSz="914400" rtl="0" eaLnBrk="0" fontAlgn="base" latinLnBrk="0" hangingPunct="0">
                        <a:lnSpc>
                          <a:spcPct val="90000"/>
                        </a:lnSpc>
                        <a:spcBef>
                          <a:spcPct val="30000"/>
                        </a:spcBef>
                        <a:spcAft>
                          <a:spcPct val="0"/>
                        </a:spcAft>
                        <a:buClrTx/>
                        <a:buSzPct val="100000"/>
                        <a:buFontTx/>
                        <a:buNone/>
                        <a:tabLst/>
                      </a:pPr>
                      <a:r>
                        <a:rPr kumimoji="0" lang="en-US" sz="2000" b="0" i="0" u="none" strike="noStrike" cap="none" normalizeH="0" baseline="0">
                          <a:ln>
                            <a:noFill/>
                          </a:ln>
                          <a:solidFill>
                            <a:schemeClr val="tx1"/>
                          </a:solidFill>
                          <a:effectLst/>
                          <a:latin typeface="Gill Sans" charset="0"/>
                          <a:ea typeface="Gill Sans" charset="0"/>
                          <a:cs typeface="Gill Sans" charset="0"/>
                        </a:rPr>
                        <a:t>…</a:t>
                      </a:r>
                    </a:p>
                  </a:txBody>
                  <a:tcPr marT="45707" marB="4570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ctr" defTabSz="914400" rtl="0" eaLnBrk="0" fontAlgn="base" latinLnBrk="0" hangingPunct="0">
                        <a:lnSpc>
                          <a:spcPct val="90000"/>
                        </a:lnSpc>
                        <a:spcBef>
                          <a:spcPct val="30000"/>
                        </a:spcBef>
                        <a:spcAft>
                          <a:spcPct val="0"/>
                        </a:spcAft>
                        <a:buClrTx/>
                        <a:buSzPct val="100000"/>
                        <a:buFontTx/>
                        <a:buNone/>
                        <a:tabLst/>
                      </a:pPr>
                      <a:r>
                        <a:rPr kumimoji="0" lang="en-US" sz="2000" b="0" i="0" u="none" strike="noStrike" cap="none" normalizeH="0" baseline="0">
                          <a:ln>
                            <a:noFill/>
                          </a:ln>
                          <a:solidFill>
                            <a:schemeClr val="tx1"/>
                          </a:solidFill>
                          <a:effectLst/>
                          <a:latin typeface="Gill Sans" charset="0"/>
                          <a:ea typeface="Gill Sans" charset="0"/>
                          <a:cs typeface="Gill Sans" charset="0"/>
                        </a:rPr>
                        <a:t>…</a:t>
                      </a:r>
                    </a:p>
                  </a:txBody>
                  <a:tcPr marT="45707" marB="4570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extLst>
                  <a:ext uri="{0D108BD9-81ED-4DB2-BD59-A6C34878D82A}">
                    <a16:rowId xmlns:a16="http://schemas.microsoft.com/office/drawing/2014/main" val="10003"/>
                  </a:ext>
                </a:extLst>
              </a:tr>
              <a:tr h="365654">
                <a:tc>
                  <a:txBody>
                    <a:bodyPr/>
                    <a:lstStyle/>
                    <a:p>
                      <a:pPr marL="0" marR="0" lvl="0" indent="0" algn="ctr" defTabSz="914400" rtl="0" eaLnBrk="0" fontAlgn="base" latinLnBrk="0" hangingPunct="0">
                        <a:lnSpc>
                          <a:spcPct val="90000"/>
                        </a:lnSpc>
                        <a:spcBef>
                          <a:spcPct val="30000"/>
                        </a:spcBef>
                        <a:spcAft>
                          <a:spcPct val="0"/>
                        </a:spcAft>
                        <a:buClrTx/>
                        <a:buSzPct val="100000"/>
                        <a:buFontTx/>
                        <a:buNone/>
                        <a:tabLst/>
                      </a:pPr>
                      <a:r>
                        <a:rPr kumimoji="0" lang="en-US" sz="2000" b="0" i="0" u="none" strike="noStrike" cap="none" normalizeH="0" baseline="0">
                          <a:ln>
                            <a:noFill/>
                          </a:ln>
                          <a:solidFill>
                            <a:schemeClr val="tx1"/>
                          </a:solidFill>
                          <a:effectLst/>
                          <a:latin typeface="Gill Sans" charset="0"/>
                          <a:ea typeface="Gill Sans" charset="0"/>
                          <a:cs typeface="Gill Sans" charset="0"/>
                        </a:rPr>
                        <a:t>9</a:t>
                      </a:r>
                    </a:p>
                  </a:txBody>
                  <a:tcPr marT="45707" marB="4570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ctr" defTabSz="914400" rtl="0" eaLnBrk="0" fontAlgn="base" latinLnBrk="0" hangingPunct="0">
                        <a:lnSpc>
                          <a:spcPct val="90000"/>
                        </a:lnSpc>
                        <a:spcBef>
                          <a:spcPct val="30000"/>
                        </a:spcBef>
                        <a:spcAft>
                          <a:spcPct val="0"/>
                        </a:spcAft>
                        <a:buClrTx/>
                        <a:buSzPct val="100000"/>
                        <a:buFontTx/>
                        <a:buNone/>
                        <a:tabLst/>
                      </a:pPr>
                      <a:r>
                        <a:rPr kumimoji="0" lang="en-US" sz="2000" b="0" i="0" u="none" strike="noStrike" cap="none" normalizeH="0" baseline="0">
                          <a:ln>
                            <a:noFill/>
                          </a:ln>
                          <a:solidFill>
                            <a:schemeClr val="tx1"/>
                          </a:solidFill>
                          <a:effectLst/>
                          <a:latin typeface="Gill Sans" charset="0"/>
                          <a:ea typeface="Gill Sans" charset="0"/>
                          <a:cs typeface="Gill Sans" charset="0"/>
                        </a:rPr>
                        <a:t>900</a:t>
                      </a:r>
                    </a:p>
                  </a:txBody>
                  <a:tcPr marT="45707" marB="4570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ctr" defTabSz="914400" rtl="0" eaLnBrk="0" fontAlgn="base" latinLnBrk="0" hangingPunct="0">
                        <a:lnSpc>
                          <a:spcPct val="90000"/>
                        </a:lnSpc>
                        <a:spcBef>
                          <a:spcPct val="30000"/>
                        </a:spcBef>
                        <a:spcAft>
                          <a:spcPct val="0"/>
                        </a:spcAft>
                        <a:buClrTx/>
                        <a:buSzPct val="100000"/>
                        <a:buFontTx/>
                        <a:buNone/>
                        <a:tabLst/>
                      </a:pPr>
                      <a:r>
                        <a:rPr kumimoji="0" lang="en-US" sz="2000" b="0" i="0" u="none" strike="noStrike" cap="none" normalizeH="0" baseline="0">
                          <a:ln>
                            <a:noFill/>
                          </a:ln>
                          <a:solidFill>
                            <a:schemeClr val="tx1"/>
                          </a:solidFill>
                          <a:effectLst/>
                          <a:latin typeface="Gill Sans" charset="0"/>
                          <a:ea typeface="Gill Sans" charset="0"/>
                          <a:cs typeface="Gill Sans" charset="0"/>
                        </a:rPr>
                        <a:t>999</a:t>
                      </a:r>
                    </a:p>
                  </a:txBody>
                  <a:tcPr marT="45707" marB="4570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extLst>
                  <a:ext uri="{0D108BD9-81ED-4DB2-BD59-A6C34878D82A}">
                    <a16:rowId xmlns:a16="http://schemas.microsoft.com/office/drawing/2014/main" val="10004"/>
                  </a:ext>
                </a:extLst>
              </a:tr>
              <a:tr h="365654">
                <a:tc>
                  <a:txBody>
                    <a:bodyPr/>
                    <a:lstStyle/>
                    <a:p>
                      <a:pPr marL="0" marR="0" lvl="0" indent="0" algn="ctr" defTabSz="914400" rtl="0" eaLnBrk="0" fontAlgn="base" latinLnBrk="0" hangingPunct="0">
                        <a:lnSpc>
                          <a:spcPct val="90000"/>
                        </a:lnSpc>
                        <a:spcBef>
                          <a:spcPct val="30000"/>
                        </a:spcBef>
                        <a:spcAft>
                          <a:spcPct val="0"/>
                        </a:spcAft>
                        <a:buClrTx/>
                        <a:buSzPct val="100000"/>
                        <a:buFontTx/>
                        <a:buNone/>
                        <a:tabLst/>
                      </a:pPr>
                      <a:r>
                        <a:rPr kumimoji="0" lang="en-US" sz="2000" b="0" i="0" u="none" strike="noStrike" cap="none" normalizeH="0" baseline="0">
                          <a:ln>
                            <a:noFill/>
                          </a:ln>
                          <a:solidFill>
                            <a:schemeClr val="tx1"/>
                          </a:solidFill>
                          <a:effectLst/>
                          <a:latin typeface="Gill Sans" charset="0"/>
                          <a:ea typeface="Gill Sans" charset="0"/>
                          <a:cs typeface="Gill Sans" charset="0"/>
                        </a:rPr>
                        <a:t>10</a:t>
                      </a:r>
                    </a:p>
                  </a:txBody>
                  <a:tcPr marT="45707" marB="4570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ctr" defTabSz="914400" rtl="0" eaLnBrk="0" fontAlgn="base" latinLnBrk="0" hangingPunct="0">
                        <a:lnSpc>
                          <a:spcPct val="90000"/>
                        </a:lnSpc>
                        <a:spcBef>
                          <a:spcPct val="30000"/>
                        </a:spcBef>
                        <a:spcAft>
                          <a:spcPct val="0"/>
                        </a:spcAft>
                        <a:buClrTx/>
                        <a:buSzPct val="100000"/>
                        <a:buFontTx/>
                        <a:buNone/>
                        <a:tabLst/>
                      </a:pPr>
                      <a:r>
                        <a:rPr kumimoji="0" lang="en-US" sz="2000" b="0" i="0" u="none" strike="noStrike" cap="none" normalizeH="0" baseline="0">
                          <a:ln>
                            <a:noFill/>
                          </a:ln>
                          <a:solidFill>
                            <a:schemeClr val="tx1"/>
                          </a:solidFill>
                          <a:effectLst/>
                          <a:latin typeface="Gill Sans" charset="0"/>
                          <a:ea typeface="Gill Sans" charset="0"/>
                          <a:cs typeface="Gill Sans" charset="0"/>
                        </a:rPr>
                        <a:t>1000</a:t>
                      </a:r>
                    </a:p>
                  </a:txBody>
                  <a:tcPr marT="45707" marB="4570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ctr" defTabSz="914400" rtl="0" eaLnBrk="0" fontAlgn="base" latinLnBrk="0" hangingPunct="0">
                        <a:lnSpc>
                          <a:spcPct val="90000"/>
                        </a:lnSpc>
                        <a:spcBef>
                          <a:spcPct val="30000"/>
                        </a:spcBef>
                        <a:spcAft>
                          <a:spcPct val="0"/>
                        </a:spcAft>
                        <a:buClrTx/>
                        <a:buSzPct val="100000"/>
                        <a:buFontTx/>
                        <a:buNone/>
                        <a:tabLst/>
                      </a:pPr>
                      <a:r>
                        <a:rPr kumimoji="0" lang="en-US" sz="2000" b="0" i="0" u="none" strike="noStrike" cap="none" normalizeH="0" baseline="0" dirty="0">
                          <a:ln>
                            <a:noFill/>
                          </a:ln>
                          <a:solidFill>
                            <a:schemeClr val="tx1"/>
                          </a:solidFill>
                          <a:effectLst/>
                          <a:latin typeface="Gill Sans" charset="0"/>
                          <a:ea typeface="Gill Sans" charset="0"/>
                          <a:cs typeface="Gill Sans" charset="0"/>
                        </a:rPr>
                        <a:t>1000</a:t>
                      </a:r>
                    </a:p>
                  </a:txBody>
                  <a:tcPr marT="45707" marB="4570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13431781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9289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9289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92899">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92899">
                                            <p:txEl>
                                              <p:pRg st="9" end="9"/>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92899">
                                            <p:txEl>
                                              <p:pRg st="10" end="10"/>
                                            </p:txEl>
                                          </p:spTgt>
                                        </p:tgtEl>
                                        <p:attrNameLst>
                                          <p:attrName>style.visibility</p:attrName>
                                        </p:attrNameLst>
                                      </p:cBhvr>
                                      <p:to>
                                        <p:strVal val="visible"/>
                                      </p:to>
                                    </p:set>
                                  </p:childTnLst>
                                </p:cTn>
                              </p:par>
                              <p:par>
                                <p:cTn id="19" presetID="2" presetClass="entr" presetSubtype="2" fill="hold" nodeType="withEffect">
                                  <p:stCondLst>
                                    <p:cond delay="0"/>
                                  </p:stCondLst>
                                  <p:childTnLst>
                                    <p:set>
                                      <p:cBhvr>
                                        <p:cTn id="20" dur="1" fill="hold">
                                          <p:stCondLst>
                                            <p:cond delay="0"/>
                                          </p:stCondLst>
                                        </p:cTn>
                                        <p:tgtEl>
                                          <p:spTgt spid="592938"/>
                                        </p:tgtEl>
                                        <p:attrNameLst>
                                          <p:attrName>style.visibility</p:attrName>
                                        </p:attrNameLst>
                                      </p:cBhvr>
                                      <p:to>
                                        <p:strVal val="visible"/>
                                      </p:to>
                                    </p:set>
                                    <p:anim calcmode="lin" valueType="num">
                                      <p:cBhvr additive="base">
                                        <p:cTn id="21" dur="500" fill="hold"/>
                                        <p:tgtEl>
                                          <p:spTgt spid="592938"/>
                                        </p:tgtEl>
                                        <p:attrNameLst>
                                          <p:attrName>ppt_x</p:attrName>
                                        </p:attrNameLst>
                                      </p:cBhvr>
                                      <p:tavLst>
                                        <p:tav tm="0">
                                          <p:val>
                                            <p:strVal val="1+#ppt_w/2"/>
                                          </p:val>
                                        </p:tav>
                                        <p:tav tm="100000">
                                          <p:val>
                                            <p:strVal val="#ppt_x"/>
                                          </p:val>
                                        </p:tav>
                                      </p:tavLst>
                                    </p:anim>
                                    <p:anim calcmode="lin" valueType="num">
                                      <p:cBhvr additive="base">
                                        <p:cTn id="22" dur="500" fill="hold"/>
                                        <p:tgtEl>
                                          <p:spTgt spid="592938"/>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92899">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2899"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0F8BF-D0A0-4E56-620D-BAF080009BC4}"/>
              </a:ext>
            </a:extLst>
          </p:cNvPr>
          <p:cNvSpPr>
            <a:spLocks noGrp="1"/>
          </p:cNvSpPr>
          <p:nvPr>
            <p:ph type="title"/>
          </p:nvPr>
        </p:nvSpPr>
        <p:spPr/>
        <p:txBody>
          <a:bodyPr/>
          <a:lstStyle/>
          <a:p>
            <a:r>
              <a:rPr lang="en-GB" dirty="0"/>
              <a:t>Consider the Previous Example</a:t>
            </a:r>
            <a:endParaRPr lang="en-SE" dirty="0"/>
          </a:p>
        </p:txBody>
      </p:sp>
      <p:sp>
        <p:nvSpPr>
          <p:cNvPr id="5" name="Content Placeholder 2">
            <a:extLst>
              <a:ext uri="{FF2B5EF4-FFF2-40B4-BE49-F238E27FC236}">
                <a16:creationId xmlns:a16="http://schemas.microsoft.com/office/drawing/2014/main" id="{C34208AE-4D07-657E-A110-50C46174E5CC}"/>
              </a:ext>
            </a:extLst>
          </p:cNvPr>
          <p:cNvSpPr txBox="1">
            <a:spLocks/>
          </p:cNvSpPr>
          <p:nvPr/>
        </p:nvSpPr>
        <p:spPr bwMode="auto">
          <a:xfrm>
            <a:off x="1066800" y="5697778"/>
            <a:ext cx="9804400" cy="868851"/>
          </a:xfrm>
          <a:prstGeom prst="rect">
            <a:avLst/>
          </a:prstGeom>
          <a:noFill/>
          <a:ln>
            <a:noFill/>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pattFill prst="narHorz">
                  <a:fgClr>
                    <a:schemeClr val="tx1"/>
                  </a:fgClr>
                  <a:bgClr>
                    <a:schemeClr val="bg1"/>
                  </a:bgClr>
                </a:patt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normAutofit/>
          </a:bodyPr>
          <a:lstStyle>
            <a:lvl1pPr marL="285750" indent="-285750" algn="l" rtl="0" eaLnBrk="0" fontAlgn="base" hangingPunct="0">
              <a:lnSpc>
                <a:spcPct val="90000"/>
              </a:lnSpc>
              <a:spcBef>
                <a:spcPct val="30000"/>
              </a:spcBef>
              <a:spcAft>
                <a:spcPct val="0"/>
              </a:spcAft>
              <a:buSzPct val="100000"/>
              <a:buChar char="•"/>
              <a:defRPr sz="28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4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4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4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4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r>
              <a:rPr lang="en-US" altLang="zh-CN" b="0" kern="0" dirty="0"/>
              <a:t>When jobs have uneven length, it seems to be a good idea to run short jobs first!</a:t>
            </a:r>
          </a:p>
        </p:txBody>
      </p:sp>
      <p:sp>
        <p:nvSpPr>
          <p:cNvPr id="9" name="Rectangle 198">
            <a:extLst>
              <a:ext uri="{FF2B5EF4-FFF2-40B4-BE49-F238E27FC236}">
                <a16:creationId xmlns:a16="http://schemas.microsoft.com/office/drawing/2014/main" id="{F62B9F3E-FF82-B980-C33D-24A05FA08BD3}"/>
              </a:ext>
            </a:extLst>
          </p:cNvPr>
          <p:cNvSpPr>
            <a:spLocks noChangeArrowheads="1"/>
          </p:cNvSpPr>
          <p:nvPr/>
        </p:nvSpPr>
        <p:spPr bwMode="auto">
          <a:xfrm>
            <a:off x="3942666" y="3694337"/>
            <a:ext cx="457200" cy="609600"/>
          </a:xfrm>
          <a:prstGeom prst="rect">
            <a:avLst/>
          </a:prstGeom>
          <a:solidFill>
            <a:schemeClr val="accent1">
              <a:lumMod val="20000"/>
              <a:lumOff val="80000"/>
            </a:schemeClr>
          </a:solidFill>
          <a:ln w="9525">
            <a:solidFill>
              <a:schemeClr val="tx1"/>
            </a:solidFill>
            <a:miter lim="800000"/>
            <a:headEnd/>
            <a:tailEnd/>
          </a:ln>
          <a:effectLst/>
        </p:spPr>
        <p:txBody>
          <a:bodyPr wrap="none" anchor="ctr"/>
          <a:lstStyle/>
          <a:p>
            <a:pPr algn="ctr"/>
            <a:r>
              <a:rPr lang="en-US" b="0">
                <a:solidFill>
                  <a:srgbClr val="000000"/>
                </a:solidFill>
                <a:latin typeface="Helvetica" pitchFamily="34" charset="0"/>
              </a:rPr>
              <a:t>P</a:t>
            </a:r>
            <a:r>
              <a:rPr lang="en-US" b="0" baseline="-25000">
                <a:solidFill>
                  <a:srgbClr val="000000"/>
                </a:solidFill>
                <a:latin typeface="Helvetica" pitchFamily="34" charset="0"/>
              </a:rPr>
              <a:t>2</a:t>
            </a:r>
            <a:endParaRPr lang="en-US" b="0">
              <a:solidFill>
                <a:srgbClr val="000000"/>
              </a:solidFill>
              <a:latin typeface="Helvetica" pitchFamily="34" charset="0"/>
            </a:endParaRPr>
          </a:p>
          <a:p>
            <a:pPr algn="ctr"/>
            <a:r>
              <a:rPr lang="en-US" b="0">
                <a:solidFill>
                  <a:srgbClr val="000000"/>
                </a:solidFill>
                <a:latin typeface="Helvetica" pitchFamily="34" charset="0"/>
              </a:rPr>
              <a:t>[8]</a:t>
            </a:r>
          </a:p>
        </p:txBody>
      </p:sp>
      <p:sp>
        <p:nvSpPr>
          <p:cNvPr id="10" name="Rectangle 199">
            <a:extLst>
              <a:ext uri="{FF2B5EF4-FFF2-40B4-BE49-F238E27FC236}">
                <a16:creationId xmlns:a16="http://schemas.microsoft.com/office/drawing/2014/main" id="{9D528747-6AB6-4C5B-27CB-28854B6B3770}"/>
              </a:ext>
            </a:extLst>
          </p:cNvPr>
          <p:cNvSpPr>
            <a:spLocks noChangeArrowheads="1"/>
          </p:cNvSpPr>
          <p:nvPr/>
        </p:nvSpPr>
        <p:spPr bwMode="auto">
          <a:xfrm>
            <a:off x="4399866" y="3694337"/>
            <a:ext cx="1235075" cy="609600"/>
          </a:xfrm>
          <a:prstGeom prst="rect">
            <a:avLst/>
          </a:prstGeom>
          <a:solidFill>
            <a:schemeClr val="accent1">
              <a:lumMod val="20000"/>
              <a:lumOff val="80000"/>
            </a:schemeClr>
          </a:solidFill>
          <a:ln w="9525">
            <a:solidFill>
              <a:schemeClr val="tx1"/>
            </a:solidFill>
            <a:miter lim="800000"/>
            <a:headEnd/>
            <a:tailEnd/>
          </a:ln>
          <a:effectLst/>
        </p:spPr>
        <p:txBody>
          <a:bodyPr wrap="none" anchor="ctr"/>
          <a:lstStyle/>
          <a:p>
            <a:pPr algn="ctr"/>
            <a:r>
              <a:rPr lang="en-US" b="0">
                <a:solidFill>
                  <a:srgbClr val="000000"/>
                </a:solidFill>
                <a:latin typeface="Helvetica" pitchFamily="34" charset="0"/>
              </a:rPr>
              <a:t>P</a:t>
            </a:r>
            <a:r>
              <a:rPr lang="en-US" b="0" baseline="-25000">
                <a:solidFill>
                  <a:srgbClr val="000000"/>
                </a:solidFill>
                <a:latin typeface="Helvetica" pitchFamily="34" charset="0"/>
              </a:rPr>
              <a:t>4</a:t>
            </a:r>
            <a:endParaRPr lang="en-US" b="0">
              <a:solidFill>
                <a:srgbClr val="000000"/>
              </a:solidFill>
              <a:latin typeface="Helvetica" pitchFamily="34" charset="0"/>
            </a:endParaRPr>
          </a:p>
          <a:p>
            <a:pPr algn="ctr"/>
            <a:r>
              <a:rPr lang="en-US" b="0">
                <a:solidFill>
                  <a:srgbClr val="000000"/>
                </a:solidFill>
                <a:latin typeface="Helvetica" pitchFamily="34" charset="0"/>
              </a:rPr>
              <a:t>[24]</a:t>
            </a:r>
            <a:endParaRPr lang="en-US" b="0" baseline="-25000">
              <a:solidFill>
                <a:srgbClr val="000000"/>
              </a:solidFill>
              <a:latin typeface="Helvetica" pitchFamily="34" charset="0"/>
            </a:endParaRPr>
          </a:p>
        </p:txBody>
      </p:sp>
      <p:sp>
        <p:nvSpPr>
          <p:cNvPr id="11" name="Rectangle 200">
            <a:extLst>
              <a:ext uri="{FF2B5EF4-FFF2-40B4-BE49-F238E27FC236}">
                <a16:creationId xmlns:a16="http://schemas.microsoft.com/office/drawing/2014/main" id="{390FEA13-DFF8-2298-A3E7-16460FB112EB}"/>
              </a:ext>
            </a:extLst>
          </p:cNvPr>
          <p:cNvSpPr>
            <a:spLocks noChangeArrowheads="1"/>
          </p:cNvSpPr>
          <p:nvPr/>
        </p:nvSpPr>
        <p:spPr bwMode="auto">
          <a:xfrm>
            <a:off x="5634941" y="3694337"/>
            <a:ext cx="1660525" cy="609600"/>
          </a:xfrm>
          <a:prstGeom prst="rect">
            <a:avLst/>
          </a:prstGeom>
          <a:solidFill>
            <a:schemeClr val="accent1">
              <a:lumMod val="20000"/>
              <a:lumOff val="80000"/>
            </a:schemeClr>
          </a:solidFill>
          <a:ln w="9525">
            <a:solidFill>
              <a:schemeClr val="tx1"/>
            </a:solidFill>
            <a:miter lim="800000"/>
            <a:headEnd/>
            <a:tailEnd/>
          </a:ln>
          <a:effectLst/>
        </p:spPr>
        <p:txBody>
          <a:bodyPr wrap="none" anchor="ctr"/>
          <a:lstStyle/>
          <a:p>
            <a:pPr algn="ctr"/>
            <a:r>
              <a:rPr lang="en-US" b="0">
                <a:solidFill>
                  <a:srgbClr val="000000"/>
                </a:solidFill>
                <a:latin typeface="Helvetica" pitchFamily="34" charset="0"/>
              </a:rPr>
              <a:t>P</a:t>
            </a:r>
            <a:r>
              <a:rPr lang="en-US" b="0" baseline="-25000">
                <a:solidFill>
                  <a:srgbClr val="000000"/>
                </a:solidFill>
                <a:latin typeface="Helvetica" pitchFamily="34" charset="0"/>
              </a:rPr>
              <a:t>1</a:t>
            </a:r>
            <a:endParaRPr lang="en-US" b="0">
              <a:solidFill>
                <a:srgbClr val="000000"/>
              </a:solidFill>
              <a:latin typeface="Helvetica" pitchFamily="34" charset="0"/>
            </a:endParaRPr>
          </a:p>
          <a:p>
            <a:pPr algn="ctr"/>
            <a:r>
              <a:rPr lang="en-US" b="0">
                <a:solidFill>
                  <a:srgbClr val="000000"/>
                </a:solidFill>
                <a:latin typeface="Helvetica" pitchFamily="34" charset="0"/>
              </a:rPr>
              <a:t>[53]</a:t>
            </a:r>
            <a:endParaRPr lang="en-US" b="0" baseline="-25000">
              <a:solidFill>
                <a:srgbClr val="000000"/>
              </a:solidFill>
              <a:latin typeface="Helvetica" pitchFamily="34" charset="0"/>
            </a:endParaRPr>
          </a:p>
        </p:txBody>
      </p:sp>
      <p:sp>
        <p:nvSpPr>
          <p:cNvPr id="12" name="Rectangle 201">
            <a:extLst>
              <a:ext uri="{FF2B5EF4-FFF2-40B4-BE49-F238E27FC236}">
                <a16:creationId xmlns:a16="http://schemas.microsoft.com/office/drawing/2014/main" id="{2524F2BB-F6D4-B51C-9E6D-A9F02C954337}"/>
              </a:ext>
            </a:extLst>
          </p:cNvPr>
          <p:cNvSpPr>
            <a:spLocks noChangeArrowheads="1"/>
          </p:cNvSpPr>
          <p:nvPr/>
        </p:nvSpPr>
        <p:spPr bwMode="auto">
          <a:xfrm>
            <a:off x="7295467" y="3694337"/>
            <a:ext cx="2286000" cy="609600"/>
          </a:xfrm>
          <a:prstGeom prst="rect">
            <a:avLst/>
          </a:prstGeom>
          <a:solidFill>
            <a:schemeClr val="accent1">
              <a:lumMod val="20000"/>
              <a:lumOff val="80000"/>
            </a:schemeClr>
          </a:solidFill>
          <a:ln w="9525">
            <a:solidFill>
              <a:schemeClr val="tx1"/>
            </a:solidFill>
            <a:miter lim="800000"/>
            <a:headEnd/>
            <a:tailEnd/>
          </a:ln>
          <a:effectLst/>
        </p:spPr>
        <p:txBody>
          <a:bodyPr wrap="none" anchor="ctr"/>
          <a:lstStyle/>
          <a:p>
            <a:pPr algn="ctr"/>
            <a:r>
              <a:rPr lang="en-US" b="0">
                <a:solidFill>
                  <a:srgbClr val="000000"/>
                </a:solidFill>
                <a:latin typeface="Helvetica" pitchFamily="34" charset="0"/>
              </a:rPr>
              <a:t>P</a:t>
            </a:r>
            <a:r>
              <a:rPr lang="en-US" b="0" baseline="-25000">
                <a:solidFill>
                  <a:srgbClr val="000000"/>
                </a:solidFill>
                <a:latin typeface="Helvetica" pitchFamily="34" charset="0"/>
              </a:rPr>
              <a:t>3</a:t>
            </a:r>
            <a:endParaRPr lang="en-US" b="0">
              <a:solidFill>
                <a:srgbClr val="000000"/>
              </a:solidFill>
              <a:latin typeface="Helvetica" pitchFamily="34" charset="0"/>
            </a:endParaRPr>
          </a:p>
          <a:p>
            <a:pPr algn="ctr"/>
            <a:r>
              <a:rPr lang="en-US" b="0">
                <a:solidFill>
                  <a:srgbClr val="000000"/>
                </a:solidFill>
                <a:latin typeface="Helvetica" pitchFamily="34" charset="0"/>
              </a:rPr>
              <a:t>[68]</a:t>
            </a:r>
            <a:endParaRPr lang="en-US" b="0" baseline="-25000">
              <a:solidFill>
                <a:srgbClr val="000000"/>
              </a:solidFill>
              <a:latin typeface="Helvetica" pitchFamily="34" charset="0"/>
            </a:endParaRPr>
          </a:p>
        </p:txBody>
      </p:sp>
      <p:sp>
        <p:nvSpPr>
          <p:cNvPr id="13" name="Text Box 202">
            <a:extLst>
              <a:ext uri="{FF2B5EF4-FFF2-40B4-BE49-F238E27FC236}">
                <a16:creationId xmlns:a16="http://schemas.microsoft.com/office/drawing/2014/main" id="{01E497E6-BB8F-AE72-0B9F-9B95881AB5ED}"/>
              </a:ext>
            </a:extLst>
          </p:cNvPr>
          <p:cNvSpPr txBox="1">
            <a:spLocks noChangeArrowheads="1"/>
          </p:cNvSpPr>
          <p:nvPr/>
        </p:nvSpPr>
        <p:spPr bwMode="auto">
          <a:xfrm>
            <a:off x="3790266" y="4303937"/>
            <a:ext cx="311150" cy="366713"/>
          </a:xfrm>
          <a:prstGeom prst="rect">
            <a:avLst/>
          </a:prstGeom>
          <a:noFill/>
          <a:ln w="9525">
            <a:noFill/>
            <a:miter lim="800000"/>
            <a:headEnd/>
            <a:tailEnd/>
          </a:ln>
          <a:effectLst/>
        </p:spPr>
        <p:txBody>
          <a:bodyPr wrap="none" anchor="ctr">
            <a:spAutoFit/>
          </a:bodyPr>
          <a:lstStyle/>
          <a:p>
            <a:pPr>
              <a:spcBef>
                <a:spcPct val="50000"/>
              </a:spcBef>
            </a:pPr>
            <a:r>
              <a:rPr lang="en-US" b="0">
                <a:solidFill>
                  <a:srgbClr val="000000"/>
                </a:solidFill>
                <a:latin typeface="Helvetica" pitchFamily="34" charset="0"/>
              </a:rPr>
              <a:t>0</a:t>
            </a:r>
          </a:p>
        </p:txBody>
      </p:sp>
      <p:sp>
        <p:nvSpPr>
          <p:cNvPr id="14" name="Text Box 203">
            <a:extLst>
              <a:ext uri="{FF2B5EF4-FFF2-40B4-BE49-F238E27FC236}">
                <a16:creationId xmlns:a16="http://schemas.microsoft.com/office/drawing/2014/main" id="{BBAD8F04-3135-415F-D5A1-DB7D052E24AF}"/>
              </a:ext>
            </a:extLst>
          </p:cNvPr>
          <p:cNvSpPr txBox="1">
            <a:spLocks noChangeArrowheads="1"/>
          </p:cNvSpPr>
          <p:nvPr/>
        </p:nvSpPr>
        <p:spPr bwMode="auto">
          <a:xfrm>
            <a:off x="4234766" y="4303937"/>
            <a:ext cx="311150" cy="366713"/>
          </a:xfrm>
          <a:prstGeom prst="rect">
            <a:avLst/>
          </a:prstGeom>
          <a:noFill/>
          <a:ln w="9525">
            <a:noFill/>
            <a:miter lim="800000"/>
            <a:headEnd/>
            <a:tailEnd/>
          </a:ln>
          <a:effectLst/>
        </p:spPr>
        <p:txBody>
          <a:bodyPr wrap="none" anchor="ctr">
            <a:spAutoFit/>
          </a:bodyPr>
          <a:lstStyle/>
          <a:p>
            <a:pPr>
              <a:spcBef>
                <a:spcPct val="50000"/>
              </a:spcBef>
            </a:pPr>
            <a:r>
              <a:rPr lang="en-US" b="0">
                <a:solidFill>
                  <a:srgbClr val="000000"/>
                </a:solidFill>
                <a:latin typeface="Helvetica" pitchFamily="34" charset="0"/>
              </a:rPr>
              <a:t>8</a:t>
            </a:r>
          </a:p>
        </p:txBody>
      </p:sp>
      <p:sp>
        <p:nvSpPr>
          <p:cNvPr id="15" name="Text Box 204">
            <a:extLst>
              <a:ext uri="{FF2B5EF4-FFF2-40B4-BE49-F238E27FC236}">
                <a16:creationId xmlns:a16="http://schemas.microsoft.com/office/drawing/2014/main" id="{E54C96DE-0B21-2DE2-18E2-CF7B87F1056A}"/>
              </a:ext>
            </a:extLst>
          </p:cNvPr>
          <p:cNvSpPr txBox="1">
            <a:spLocks noChangeArrowheads="1"/>
          </p:cNvSpPr>
          <p:nvPr/>
        </p:nvSpPr>
        <p:spPr bwMode="auto">
          <a:xfrm>
            <a:off x="5396816" y="4303937"/>
            <a:ext cx="438150" cy="366713"/>
          </a:xfrm>
          <a:prstGeom prst="rect">
            <a:avLst/>
          </a:prstGeom>
          <a:noFill/>
          <a:ln w="9525">
            <a:noFill/>
            <a:miter lim="800000"/>
            <a:headEnd/>
            <a:tailEnd/>
          </a:ln>
          <a:effectLst/>
        </p:spPr>
        <p:txBody>
          <a:bodyPr wrap="none" anchor="ctr">
            <a:spAutoFit/>
          </a:bodyPr>
          <a:lstStyle/>
          <a:p>
            <a:pPr>
              <a:spcBef>
                <a:spcPct val="50000"/>
              </a:spcBef>
            </a:pPr>
            <a:r>
              <a:rPr lang="en-US" b="0">
                <a:solidFill>
                  <a:srgbClr val="000000"/>
                </a:solidFill>
                <a:latin typeface="Helvetica" pitchFamily="34" charset="0"/>
              </a:rPr>
              <a:t>32</a:t>
            </a:r>
          </a:p>
        </p:txBody>
      </p:sp>
      <p:sp>
        <p:nvSpPr>
          <p:cNvPr id="16" name="Text Box 205">
            <a:extLst>
              <a:ext uri="{FF2B5EF4-FFF2-40B4-BE49-F238E27FC236}">
                <a16:creationId xmlns:a16="http://schemas.microsoft.com/office/drawing/2014/main" id="{0A26DE1A-F25E-4C9D-BD78-661B49CF712E}"/>
              </a:ext>
            </a:extLst>
          </p:cNvPr>
          <p:cNvSpPr txBox="1">
            <a:spLocks noChangeArrowheads="1"/>
          </p:cNvSpPr>
          <p:nvPr/>
        </p:nvSpPr>
        <p:spPr bwMode="auto">
          <a:xfrm>
            <a:off x="7079567" y="4303937"/>
            <a:ext cx="438150" cy="366713"/>
          </a:xfrm>
          <a:prstGeom prst="rect">
            <a:avLst/>
          </a:prstGeom>
          <a:noFill/>
          <a:ln w="9525">
            <a:noFill/>
            <a:miter lim="800000"/>
            <a:headEnd/>
            <a:tailEnd/>
          </a:ln>
          <a:effectLst/>
        </p:spPr>
        <p:txBody>
          <a:bodyPr wrap="none" anchor="ctr">
            <a:spAutoFit/>
          </a:bodyPr>
          <a:lstStyle/>
          <a:p>
            <a:pPr>
              <a:spcBef>
                <a:spcPct val="50000"/>
              </a:spcBef>
            </a:pPr>
            <a:r>
              <a:rPr lang="en-US" b="0">
                <a:solidFill>
                  <a:srgbClr val="000000"/>
                </a:solidFill>
                <a:latin typeface="Helvetica" pitchFamily="34" charset="0"/>
              </a:rPr>
              <a:t>85</a:t>
            </a:r>
          </a:p>
        </p:txBody>
      </p:sp>
      <p:sp>
        <p:nvSpPr>
          <p:cNvPr id="17" name="Text Box 206">
            <a:extLst>
              <a:ext uri="{FF2B5EF4-FFF2-40B4-BE49-F238E27FC236}">
                <a16:creationId xmlns:a16="http://schemas.microsoft.com/office/drawing/2014/main" id="{479B40AA-9529-C211-6054-5E76B95C7053}"/>
              </a:ext>
            </a:extLst>
          </p:cNvPr>
          <p:cNvSpPr txBox="1">
            <a:spLocks noChangeArrowheads="1"/>
          </p:cNvSpPr>
          <p:nvPr/>
        </p:nvSpPr>
        <p:spPr bwMode="auto">
          <a:xfrm>
            <a:off x="9276667" y="4303937"/>
            <a:ext cx="565150" cy="366713"/>
          </a:xfrm>
          <a:prstGeom prst="rect">
            <a:avLst/>
          </a:prstGeom>
          <a:noFill/>
          <a:ln w="9525">
            <a:noFill/>
            <a:miter lim="800000"/>
            <a:headEnd/>
            <a:tailEnd/>
          </a:ln>
          <a:effectLst/>
        </p:spPr>
        <p:txBody>
          <a:bodyPr wrap="none" anchor="ctr">
            <a:spAutoFit/>
          </a:bodyPr>
          <a:lstStyle/>
          <a:p>
            <a:pPr>
              <a:spcBef>
                <a:spcPct val="50000"/>
              </a:spcBef>
            </a:pPr>
            <a:r>
              <a:rPr lang="en-US" b="0">
                <a:solidFill>
                  <a:srgbClr val="000000"/>
                </a:solidFill>
                <a:latin typeface="Helvetica" pitchFamily="34" charset="0"/>
              </a:rPr>
              <a:t>153</a:t>
            </a:r>
          </a:p>
        </p:txBody>
      </p:sp>
      <p:sp>
        <p:nvSpPr>
          <p:cNvPr id="8" name="Text Box 207">
            <a:extLst>
              <a:ext uri="{FF2B5EF4-FFF2-40B4-BE49-F238E27FC236}">
                <a16:creationId xmlns:a16="http://schemas.microsoft.com/office/drawing/2014/main" id="{7A368B68-FAAB-CD5E-DDDF-6A2E0B5F811B}"/>
              </a:ext>
            </a:extLst>
          </p:cNvPr>
          <p:cNvSpPr txBox="1">
            <a:spLocks noChangeArrowheads="1"/>
          </p:cNvSpPr>
          <p:nvPr/>
        </p:nvSpPr>
        <p:spPr bwMode="auto">
          <a:xfrm>
            <a:off x="2432858" y="3871968"/>
            <a:ext cx="1394934" cy="369332"/>
          </a:xfrm>
          <a:prstGeom prst="rect">
            <a:avLst/>
          </a:prstGeom>
          <a:noFill/>
          <a:ln w="38100" algn="ctr">
            <a:noFill/>
            <a:miter lim="800000"/>
            <a:headEnd/>
            <a:tailEnd/>
          </a:ln>
          <a:effectLst/>
        </p:spPr>
        <p:txBody>
          <a:bodyPr wrap="none">
            <a:spAutoFit/>
          </a:bodyPr>
          <a:lstStyle/>
          <a:p>
            <a:r>
              <a:rPr lang="en-US" b="0">
                <a:solidFill>
                  <a:srgbClr val="000000"/>
                </a:solidFill>
              </a:rPr>
              <a:t>Best FCFS:</a:t>
            </a:r>
            <a:endParaRPr lang="en-US" b="0" dirty="0">
              <a:solidFill>
                <a:srgbClr val="000000"/>
              </a:solidFill>
            </a:endParaRPr>
          </a:p>
        </p:txBody>
      </p:sp>
      <p:sp>
        <p:nvSpPr>
          <p:cNvPr id="18" name="Rectangle 198">
            <a:extLst>
              <a:ext uri="{FF2B5EF4-FFF2-40B4-BE49-F238E27FC236}">
                <a16:creationId xmlns:a16="http://schemas.microsoft.com/office/drawing/2014/main" id="{B626DAA6-92E8-64DA-64E5-4C5B61FF1576}"/>
              </a:ext>
            </a:extLst>
          </p:cNvPr>
          <p:cNvSpPr>
            <a:spLocks noChangeArrowheads="1"/>
          </p:cNvSpPr>
          <p:nvPr/>
        </p:nvSpPr>
        <p:spPr bwMode="auto">
          <a:xfrm>
            <a:off x="9136966" y="4743353"/>
            <a:ext cx="457200" cy="609600"/>
          </a:xfrm>
          <a:prstGeom prst="rect">
            <a:avLst/>
          </a:prstGeom>
          <a:solidFill>
            <a:schemeClr val="accent1">
              <a:lumMod val="20000"/>
              <a:lumOff val="80000"/>
            </a:schemeClr>
          </a:solidFill>
          <a:ln w="9525">
            <a:solidFill>
              <a:schemeClr val="tx1"/>
            </a:solidFill>
            <a:miter lim="800000"/>
            <a:headEnd/>
            <a:tailEnd/>
          </a:ln>
          <a:effectLst/>
        </p:spPr>
        <p:txBody>
          <a:bodyPr wrap="none" anchor="ctr"/>
          <a:lstStyle/>
          <a:p>
            <a:pPr algn="ctr"/>
            <a:r>
              <a:rPr lang="en-US" b="0" dirty="0">
                <a:solidFill>
                  <a:srgbClr val="000000"/>
                </a:solidFill>
                <a:latin typeface="Helvetica" pitchFamily="34" charset="0"/>
              </a:rPr>
              <a:t>P</a:t>
            </a:r>
            <a:r>
              <a:rPr lang="en-US" b="0" baseline="-25000" dirty="0">
                <a:solidFill>
                  <a:srgbClr val="000000"/>
                </a:solidFill>
                <a:latin typeface="Helvetica" pitchFamily="34" charset="0"/>
              </a:rPr>
              <a:t>2</a:t>
            </a:r>
            <a:endParaRPr lang="en-US" b="0" dirty="0">
              <a:solidFill>
                <a:srgbClr val="000000"/>
              </a:solidFill>
              <a:latin typeface="Helvetica" pitchFamily="34" charset="0"/>
            </a:endParaRPr>
          </a:p>
          <a:p>
            <a:pPr algn="ctr"/>
            <a:r>
              <a:rPr lang="en-US" b="0" dirty="0">
                <a:solidFill>
                  <a:srgbClr val="000000"/>
                </a:solidFill>
                <a:latin typeface="Helvetica" pitchFamily="34" charset="0"/>
              </a:rPr>
              <a:t>[8]</a:t>
            </a:r>
          </a:p>
        </p:txBody>
      </p:sp>
      <p:sp>
        <p:nvSpPr>
          <p:cNvPr id="19" name="Rectangle 199">
            <a:extLst>
              <a:ext uri="{FF2B5EF4-FFF2-40B4-BE49-F238E27FC236}">
                <a16:creationId xmlns:a16="http://schemas.microsoft.com/office/drawing/2014/main" id="{90B5257B-34B0-42A3-194E-E622CD078EDD}"/>
              </a:ext>
            </a:extLst>
          </p:cNvPr>
          <p:cNvSpPr>
            <a:spLocks noChangeArrowheads="1"/>
          </p:cNvSpPr>
          <p:nvPr/>
        </p:nvSpPr>
        <p:spPr bwMode="auto">
          <a:xfrm>
            <a:off x="7892366" y="4743353"/>
            <a:ext cx="1235075" cy="609600"/>
          </a:xfrm>
          <a:prstGeom prst="rect">
            <a:avLst/>
          </a:prstGeom>
          <a:solidFill>
            <a:schemeClr val="accent1">
              <a:lumMod val="20000"/>
              <a:lumOff val="80000"/>
            </a:schemeClr>
          </a:solidFill>
          <a:ln w="9525">
            <a:solidFill>
              <a:schemeClr val="tx1"/>
            </a:solidFill>
            <a:miter lim="800000"/>
            <a:headEnd/>
            <a:tailEnd/>
          </a:ln>
          <a:effectLst/>
        </p:spPr>
        <p:txBody>
          <a:bodyPr wrap="none" anchor="ctr"/>
          <a:lstStyle/>
          <a:p>
            <a:pPr algn="ctr"/>
            <a:r>
              <a:rPr lang="en-US" b="0" dirty="0">
                <a:solidFill>
                  <a:srgbClr val="000000"/>
                </a:solidFill>
                <a:latin typeface="Helvetica" pitchFamily="34" charset="0"/>
              </a:rPr>
              <a:t>P</a:t>
            </a:r>
            <a:r>
              <a:rPr lang="en-US" b="0" baseline="-25000" dirty="0">
                <a:solidFill>
                  <a:srgbClr val="000000"/>
                </a:solidFill>
                <a:latin typeface="Helvetica" pitchFamily="34" charset="0"/>
              </a:rPr>
              <a:t>4</a:t>
            </a:r>
            <a:endParaRPr lang="en-US" b="0" dirty="0">
              <a:solidFill>
                <a:srgbClr val="000000"/>
              </a:solidFill>
              <a:latin typeface="Helvetica" pitchFamily="34" charset="0"/>
            </a:endParaRPr>
          </a:p>
          <a:p>
            <a:pPr algn="ctr"/>
            <a:r>
              <a:rPr lang="en-US" b="0" dirty="0">
                <a:solidFill>
                  <a:srgbClr val="000000"/>
                </a:solidFill>
                <a:latin typeface="Helvetica" pitchFamily="34" charset="0"/>
              </a:rPr>
              <a:t>[24]</a:t>
            </a:r>
            <a:endParaRPr lang="en-US" b="0" baseline="-25000" dirty="0">
              <a:solidFill>
                <a:srgbClr val="000000"/>
              </a:solidFill>
              <a:latin typeface="Helvetica" pitchFamily="34" charset="0"/>
            </a:endParaRPr>
          </a:p>
        </p:txBody>
      </p:sp>
      <p:sp>
        <p:nvSpPr>
          <p:cNvPr id="20" name="Rectangle 200">
            <a:extLst>
              <a:ext uri="{FF2B5EF4-FFF2-40B4-BE49-F238E27FC236}">
                <a16:creationId xmlns:a16="http://schemas.microsoft.com/office/drawing/2014/main" id="{B24B96BE-F541-932B-CD7E-9A357A6DFB02}"/>
              </a:ext>
            </a:extLst>
          </p:cNvPr>
          <p:cNvSpPr>
            <a:spLocks noChangeArrowheads="1"/>
          </p:cNvSpPr>
          <p:nvPr/>
        </p:nvSpPr>
        <p:spPr bwMode="auto">
          <a:xfrm>
            <a:off x="6231841" y="4743353"/>
            <a:ext cx="1660525" cy="609600"/>
          </a:xfrm>
          <a:prstGeom prst="rect">
            <a:avLst/>
          </a:prstGeom>
          <a:solidFill>
            <a:schemeClr val="accent1">
              <a:lumMod val="20000"/>
              <a:lumOff val="80000"/>
            </a:schemeClr>
          </a:solidFill>
          <a:ln w="9525">
            <a:solidFill>
              <a:schemeClr val="tx1"/>
            </a:solidFill>
            <a:miter lim="800000"/>
            <a:headEnd/>
            <a:tailEnd/>
          </a:ln>
          <a:effectLst/>
        </p:spPr>
        <p:txBody>
          <a:bodyPr wrap="none" anchor="ctr"/>
          <a:lstStyle/>
          <a:p>
            <a:pPr algn="ctr"/>
            <a:r>
              <a:rPr lang="en-US" b="0" dirty="0">
                <a:solidFill>
                  <a:srgbClr val="000000"/>
                </a:solidFill>
                <a:latin typeface="Helvetica" pitchFamily="34" charset="0"/>
              </a:rPr>
              <a:t>P</a:t>
            </a:r>
            <a:r>
              <a:rPr lang="en-US" b="0" baseline="-25000" dirty="0">
                <a:solidFill>
                  <a:srgbClr val="000000"/>
                </a:solidFill>
                <a:latin typeface="Helvetica" pitchFamily="34" charset="0"/>
              </a:rPr>
              <a:t>1</a:t>
            </a:r>
            <a:endParaRPr lang="en-US" b="0" dirty="0">
              <a:solidFill>
                <a:srgbClr val="000000"/>
              </a:solidFill>
              <a:latin typeface="Helvetica" pitchFamily="34" charset="0"/>
            </a:endParaRPr>
          </a:p>
          <a:p>
            <a:pPr algn="ctr"/>
            <a:r>
              <a:rPr lang="en-US" b="0" dirty="0">
                <a:solidFill>
                  <a:srgbClr val="000000"/>
                </a:solidFill>
                <a:latin typeface="Helvetica" pitchFamily="34" charset="0"/>
              </a:rPr>
              <a:t>[53]</a:t>
            </a:r>
            <a:endParaRPr lang="en-US" b="0" baseline="-25000" dirty="0">
              <a:solidFill>
                <a:srgbClr val="000000"/>
              </a:solidFill>
              <a:latin typeface="Helvetica" pitchFamily="34" charset="0"/>
            </a:endParaRPr>
          </a:p>
        </p:txBody>
      </p:sp>
      <p:sp>
        <p:nvSpPr>
          <p:cNvPr id="21" name="Rectangle 201">
            <a:extLst>
              <a:ext uri="{FF2B5EF4-FFF2-40B4-BE49-F238E27FC236}">
                <a16:creationId xmlns:a16="http://schemas.microsoft.com/office/drawing/2014/main" id="{F2EDC910-AEBC-AAB8-CA08-DA095DA5BDA1}"/>
              </a:ext>
            </a:extLst>
          </p:cNvPr>
          <p:cNvSpPr>
            <a:spLocks noChangeArrowheads="1"/>
          </p:cNvSpPr>
          <p:nvPr/>
        </p:nvSpPr>
        <p:spPr bwMode="auto">
          <a:xfrm>
            <a:off x="3929967" y="4743353"/>
            <a:ext cx="2286000" cy="609600"/>
          </a:xfrm>
          <a:prstGeom prst="rect">
            <a:avLst/>
          </a:prstGeom>
          <a:solidFill>
            <a:schemeClr val="accent1">
              <a:lumMod val="20000"/>
              <a:lumOff val="80000"/>
            </a:schemeClr>
          </a:solidFill>
          <a:ln w="9525">
            <a:solidFill>
              <a:schemeClr val="tx1"/>
            </a:solidFill>
            <a:miter lim="800000"/>
            <a:headEnd/>
            <a:tailEnd/>
          </a:ln>
          <a:effectLst/>
        </p:spPr>
        <p:txBody>
          <a:bodyPr wrap="none" anchor="ctr"/>
          <a:lstStyle/>
          <a:p>
            <a:pPr algn="ctr"/>
            <a:r>
              <a:rPr lang="en-US" b="0">
                <a:solidFill>
                  <a:srgbClr val="000000"/>
                </a:solidFill>
                <a:latin typeface="Helvetica" pitchFamily="34" charset="0"/>
              </a:rPr>
              <a:t>P</a:t>
            </a:r>
            <a:r>
              <a:rPr lang="en-US" b="0" baseline="-25000">
                <a:solidFill>
                  <a:srgbClr val="000000"/>
                </a:solidFill>
                <a:latin typeface="Helvetica" pitchFamily="34" charset="0"/>
              </a:rPr>
              <a:t>3</a:t>
            </a:r>
            <a:endParaRPr lang="en-US" b="0">
              <a:solidFill>
                <a:srgbClr val="000000"/>
              </a:solidFill>
              <a:latin typeface="Helvetica" pitchFamily="34" charset="0"/>
            </a:endParaRPr>
          </a:p>
          <a:p>
            <a:pPr algn="ctr"/>
            <a:r>
              <a:rPr lang="en-US" b="0">
                <a:solidFill>
                  <a:srgbClr val="000000"/>
                </a:solidFill>
                <a:latin typeface="Helvetica" pitchFamily="34" charset="0"/>
              </a:rPr>
              <a:t>[68]</a:t>
            </a:r>
            <a:endParaRPr lang="en-US" b="0" baseline="-25000">
              <a:solidFill>
                <a:srgbClr val="000000"/>
              </a:solidFill>
              <a:latin typeface="Helvetica" pitchFamily="34" charset="0"/>
            </a:endParaRPr>
          </a:p>
        </p:txBody>
      </p:sp>
      <p:sp>
        <p:nvSpPr>
          <p:cNvPr id="22" name="Text Box 202">
            <a:extLst>
              <a:ext uri="{FF2B5EF4-FFF2-40B4-BE49-F238E27FC236}">
                <a16:creationId xmlns:a16="http://schemas.microsoft.com/office/drawing/2014/main" id="{50D9BC69-85BE-9E87-6D44-FDCB90CE8E83}"/>
              </a:ext>
            </a:extLst>
          </p:cNvPr>
          <p:cNvSpPr txBox="1">
            <a:spLocks noChangeArrowheads="1"/>
          </p:cNvSpPr>
          <p:nvPr/>
        </p:nvSpPr>
        <p:spPr bwMode="auto">
          <a:xfrm>
            <a:off x="3790266" y="5327553"/>
            <a:ext cx="311150" cy="366713"/>
          </a:xfrm>
          <a:prstGeom prst="rect">
            <a:avLst/>
          </a:prstGeom>
          <a:noFill/>
          <a:ln w="9525">
            <a:noFill/>
            <a:miter lim="800000"/>
            <a:headEnd/>
            <a:tailEnd/>
          </a:ln>
          <a:effectLst/>
        </p:spPr>
        <p:txBody>
          <a:bodyPr wrap="none" anchor="ctr">
            <a:spAutoFit/>
          </a:bodyPr>
          <a:lstStyle/>
          <a:p>
            <a:pPr>
              <a:spcBef>
                <a:spcPct val="50000"/>
              </a:spcBef>
            </a:pPr>
            <a:r>
              <a:rPr lang="en-US" b="0" dirty="0">
                <a:solidFill>
                  <a:srgbClr val="000000"/>
                </a:solidFill>
                <a:latin typeface="Helvetica" pitchFamily="34" charset="0"/>
              </a:rPr>
              <a:t>0</a:t>
            </a:r>
          </a:p>
        </p:txBody>
      </p:sp>
      <p:sp>
        <p:nvSpPr>
          <p:cNvPr id="23" name="Text Box 206">
            <a:extLst>
              <a:ext uri="{FF2B5EF4-FFF2-40B4-BE49-F238E27FC236}">
                <a16:creationId xmlns:a16="http://schemas.microsoft.com/office/drawing/2014/main" id="{07979B06-9205-BD85-2B70-55C52BDB0A9B}"/>
              </a:ext>
            </a:extLst>
          </p:cNvPr>
          <p:cNvSpPr txBox="1">
            <a:spLocks noChangeArrowheads="1"/>
          </p:cNvSpPr>
          <p:nvPr/>
        </p:nvSpPr>
        <p:spPr bwMode="auto">
          <a:xfrm>
            <a:off x="9276667" y="5327553"/>
            <a:ext cx="565150" cy="366713"/>
          </a:xfrm>
          <a:prstGeom prst="rect">
            <a:avLst/>
          </a:prstGeom>
          <a:noFill/>
          <a:ln w="9525">
            <a:noFill/>
            <a:miter lim="800000"/>
            <a:headEnd/>
            <a:tailEnd/>
          </a:ln>
          <a:effectLst/>
        </p:spPr>
        <p:txBody>
          <a:bodyPr wrap="none" anchor="ctr">
            <a:spAutoFit/>
          </a:bodyPr>
          <a:lstStyle/>
          <a:p>
            <a:pPr>
              <a:spcBef>
                <a:spcPct val="50000"/>
              </a:spcBef>
            </a:pPr>
            <a:r>
              <a:rPr lang="en-US" b="0" dirty="0">
                <a:solidFill>
                  <a:srgbClr val="000000"/>
                </a:solidFill>
                <a:latin typeface="Helvetica" pitchFamily="34" charset="0"/>
              </a:rPr>
              <a:t>153</a:t>
            </a:r>
          </a:p>
        </p:txBody>
      </p:sp>
      <p:sp>
        <p:nvSpPr>
          <p:cNvPr id="24" name="Text Box 207">
            <a:extLst>
              <a:ext uri="{FF2B5EF4-FFF2-40B4-BE49-F238E27FC236}">
                <a16:creationId xmlns:a16="http://schemas.microsoft.com/office/drawing/2014/main" id="{254C3397-FCAA-C7F4-5CC8-9C273B93EEE1}"/>
              </a:ext>
            </a:extLst>
          </p:cNvPr>
          <p:cNvSpPr txBox="1">
            <a:spLocks noChangeArrowheads="1"/>
          </p:cNvSpPr>
          <p:nvPr/>
        </p:nvSpPr>
        <p:spPr bwMode="auto">
          <a:xfrm>
            <a:off x="2342557" y="4959084"/>
            <a:ext cx="1595309" cy="369332"/>
          </a:xfrm>
          <a:prstGeom prst="rect">
            <a:avLst/>
          </a:prstGeom>
          <a:noFill/>
          <a:ln w="38100" algn="ctr">
            <a:noFill/>
            <a:miter lim="800000"/>
            <a:headEnd/>
            <a:tailEnd/>
          </a:ln>
          <a:effectLst/>
        </p:spPr>
        <p:txBody>
          <a:bodyPr wrap="none">
            <a:spAutoFit/>
          </a:bodyPr>
          <a:lstStyle/>
          <a:p>
            <a:r>
              <a:rPr lang="en-US" b="0" dirty="0">
                <a:solidFill>
                  <a:srgbClr val="000000"/>
                </a:solidFill>
              </a:rPr>
              <a:t>Worst FCFS:</a:t>
            </a:r>
          </a:p>
        </p:txBody>
      </p:sp>
      <p:sp>
        <p:nvSpPr>
          <p:cNvPr id="25" name="Text Box 205">
            <a:extLst>
              <a:ext uri="{FF2B5EF4-FFF2-40B4-BE49-F238E27FC236}">
                <a16:creationId xmlns:a16="http://schemas.microsoft.com/office/drawing/2014/main" id="{23D284CC-2672-95C5-FF5A-F08837A97BF8}"/>
              </a:ext>
            </a:extLst>
          </p:cNvPr>
          <p:cNvSpPr txBox="1">
            <a:spLocks noChangeArrowheads="1"/>
          </p:cNvSpPr>
          <p:nvPr/>
        </p:nvSpPr>
        <p:spPr bwMode="auto">
          <a:xfrm>
            <a:off x="6036669" y="5327553"/>
            <a:ext cx="441147" cy="369332"/>
          </a:xfrm>
          <a:prstGeom prst="rect">
            <a:avLst/>
          </a:prstGeom>
          <a:noFill/>
          <a:ln w="9525">
            <a:noFill/>
            <a:miter lim="800000"/>
            <a:headEnd/>
            <a:tailEnd/>
          </a:ln>
          <a:effectLst/>
        </p:spPr>
        <p:txBody>
          <a:bodyPr wrap="none" anchor="ctr">
            <a:spAutoFit/>
          </a:bodyPr>
          <a:lstStyle/>
          <a:p>
            <a:pPr>
              <a:spcBef>
                <a:spcPct val="50000"/>
              </a:spcBef>
            </a:pPr>
            <a:r>
              <a:rPr lang="en-US" b="0" dirty="0">
                <a:solidFill>
                  <a:srgbClr val="000000"/>
                </a:solidFill>
                <a:latin typeface="Helvetica" pitchFamily="34" charset="0"/>
              </a:rPr>
              <a:t>68</a:t>
            </a:r>
          </a:p>
        </p:txBody>
      </p:sp>
      <p:sp>
        <p:nvSpPr>
          <p:cNvPr id="26" name="Text Box 205">
            <a:extLst>
              <a:ext uri="{FF2B5EF4-FFF2-40B4-BE49-F238E27FC236}">
                <a16:creationId xmlns:a16="http://schemas.microsoft.com/office/drawing/2014/main" id="{CCCCB019-5A6E-9C4E-CBD9-A94BFA1875EA}"/>
              </a:ext>
            </a:extLst>
          </p:cNvPr>
          <p:cNvSpPr txBox="1">
            <a:spLocks noChangeArrowheads="1"/>
          </p:cNvSpPr>
          <p:nvPr/>
        </p:nvSpPr>
        <p:spPr bwMode="auto">
          <a:xfrm>
            <a:off x="7623549" y="5327553"/>
            <a:ext cx="569388" cy="369332"/>
          </a:xfrm>
          <a:prstGeom prst="rect">
            <a:avLst/>
          </a:prstGeom>
          <a:noFill/>
          <a:ln w="9525">
            <a:noFill/>
            <a:miter lim="800000"/>
            <a:headEnd/>
            <a:tailEnd/>
          </a:ln>
          <a:effectLst/>
        </p:spPr>
        <p:txBody>
          <a:bodyPr wrap="none" anchor="ctr">
            <a:spAutoFit/>
          </a:bodyPr>
          <a:lstStyle/>
          <a:p>
            <a:pPr>
              <a:spcBef>
                <a:spcPct val="50000"/>
              </a:spcBef>
            </a:pPr>
            <a:r>
              <a:rPr lang="en-US" b="0" dirty="0">
                <a:solidFill>
                  <a:srgbClr val="000000"/>
                </a:solidFill>
                <a:latin typeface="Helvetica" pitchFamily="34" charset="0"/>
              </a:rPr>
              <a:t>121</a:t>
            </a:r>
          </a:p>
        </p:txBody>
      </p:sp>
      <p:sp>
        <p:nvSpPr>
          <p:cNvPr id="27" name="Text Box 205">
            <a:extLst>
              <a:ext uri="{FF2B5EF4-FFF2-40B4-BE49-F238E27FC236}">
                <a16:creationId xmlns:a16="http://schemas.microsoft.com/office/drawing/2014/main" id="{AE391D43-79C5-2C7F-19EB-BDE186F2CB2C}"/>
              </a:ext>
            </a:extLst>
          </p:cNvPr>
          <p:cNvSpPr txBox="1">
            <a:spLocks noChangeArrowheads="1"/>
          </p:cNvSpPr>
          <p:nvPr/>
        </p:nvSpPr>
        <p:spPr bwMode="auto">
          <a:xfrm>
            <a:off x="8804650" y="5327553"/>
            <a:ext cx="569388" cy="369332"/>
          </a:xfrm>
          <a:prstGeom prst="rect">
            <a:avLst/>
          </a:prstGeom>
          <a:noFill/>
          <a:ln w="9525">
            <a:noFill/>
            <a:miter lim="800000"/>
            <a:headEnd/>
            <a:tailEnd/>
          </a:ln>
          <a:effectLst/>
        </p:spPr>
        <p:txBody>
          <a:bodyPr wrap="none" anchor="ctr">
            <a:spAutoFit/>
          </a:bodyPr>
          <a:lstStyle/>
          <a:p>
            <a:pPr>
              <a:spcBef>
                <a:spcPct val="50000"/>
              </a:spcBef>
            </a:pPr>
            <a:r>
              <a:rPr lang="en-US" b="0" dirty="0">
                <a:solidFill>
                  <a:srgbClr val="000000"/>
                </a:solidFill>
                <a:latin typeface="Helvetica" pitchFamily="34" charset="0"/>
              </a:rPr>
              <a:t>145</a:t>
            </a:r>
          </a:p>
        </p:txBody>
      </p:sp>
      <p:grpSp>
        <p:nvGrpSpPr>
          <p:cNvPr id="29" name="Group 5">
            <a:extLst>
              <a:ext uri="{FF2B5EF4-FFF2-40B4-BE49-F238E27FC236}">
                <a16:creationId xmlns:a16="http://schemas.microsoft.com/office/drawing/2014/main" id="{1BEF60C9-4692-453C-3B17-BC710DC9AC44}"/>
              </a:ext>
            </a:extLst>
          </p:cNvPr>
          <p:cNvGrpSpPr>
            <a:grpSpLocks/>
          </p:cNvGrpSpPr>
          <p:nvPr/>
        </p:nvGrpSpPr>
        <p:grpSpPr bwMode="auto">
          <a:xfrm>
            <a:off x="3960813" y="2582600"/>
            <a:ext cx="5635626" cy="609600"/>
            <a:chOff x="1152" y="2736"/>
            <a:chExt cx="2880" cy="288"/>
          </a:xfrm>
          <a:solidFill>
            <a:schemeClr val="accent1">
              <a:lumMod val="20000"/>
              <a:lumOff val="80000"/>
            </a:schemeClr>
          </a:solidFill>
        </p:grpSpPr>
        <p:sp>
          <p:nvSpPr>
            <p:cNvPr id="41" name="Rectangle 6">
              <a:extLst>
                <a:ext uri="{FF2B5EF4-FFF2-40B4-BE49-F238E27FC236}">
                  <a16:creationId xmlns:a16="http://schemas.microsoft.com/office/drawing/2014/main" id="{03357DD0-4B5D-85DC-411D-2C0FFDE9E3EB}"/>
                </a:ext>
              </a:extLst>
            </p:cNvPr>
            <p:cNvSpPr>
              <a:spLocks noChangeArrowheads="1"/>
            </p:cNvSpPr>
            <p:nvPr/>
          </p:nvSpPr>
          <p:spPr bwMode="auto">
            <a:xfrm>
              <a:off x="1152" y="2736"/>
              <a:ext cx="288" cy="288"/>
            </a:xfrm>
            <a:prstGeom prst="rect">
              <a:avLst/>
            </a:prstGeom>
            <a:gr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b="0">
                  <a:solidFill>
                    <a:srgbClr val="000000"/>
                  </a:solidFill>
                  <a:latin typeface="Helvetica" pitchFamily="34" charset="0"/>
                </a:rPr>
                <a:t>P</a:t>
              </a:r>
              <a:r>
                <a:rPr lang="en-US" b="0" baseline="-25000">
                  <a:solidFill>
                    <a:srgbClr val="000000"/>
                  </a:solidFill>
                  <a:latin typeface="Helvetica" pitchFamily="34" charset="0"/>
                </a:rPr>
                <a:t>1</a:t>
              </a:r>
              <a:endParaRPr lang="en-US" b="0">
                <a:solidFill>
                  <a:srgbClr val="000000"/>
                </a:solidFill>
                <a:latin typeface="Helvetica" pitchFamily="34" charset="0"/>
              </a:endParaRPr>
            </a:p>
          </p:txBody>
        </p:sp>
        <p:sp>
          <p:nvSpPr>
            <p:cNvPr id="42" name="Rectangle 7">
              <a:extLst>
                <a:ext uri="{FF2B5EF4-FFF2-40B4-BE49-F238E27FC236}">
                  <a16:creationId xmlns:a16="http://schemas.microsoft.com/office/drawing/2014/main" id="{36DD5D98-F049-116A-7CDD-17DBA1EAA18A}"/>
                </a:ext>
              </a:extLst>
            </p:cNvPr>
            <p:cNvSpPr>
              <a:spLocks noChangeArrowheads="1"/>
            </p:cNvSpPr>
            <p:nvPr/>
          </p:nvSpPr>
          <p:spPr bwMode="auto">
            <a:xfrm>
              <a:off x="1440" y="2736"/>
              <a:ext cx="288" cy="288"/>
            </a:xfrm>
            <a:prstGeom prst="rect">
              <a:avLst/>
            </a:prstGeom>
            <a:gr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b="0">
                  <a:solidFill>
                    <a:srgbClr val="000000"/>
                  </a:solidFill>
                  <a:latin typeface="Helvetica" pitchFamily="34" charset="0"/>
                </a:rPr>
                <a:t>P</a:t>
              </a:r>
              <a:r>
                <a:rPr lang="en-US" b="0" baseline="-25000">
                  <a:solidFill>
                    <a:srgbClr val="000000"/>
                  </a:solidFill>
                  <a:latin typeface="Helvetica" pitchFamily="34" charset="0"/>
                </a:rPr>
                <a:t>2</a:t>
              </a:r>
            </a:p>
          </p:txBody>
        </p:sp>
        <p:sp>
          <p:nvSpPr>
            <p:cNvPr id="43" name="Rectangle 8">
              <a:extLst>
                <a:ext uri="{FF2B5EF4-FFF2-40B4-BE49-F238E27FC236}">
                  <a16:creationId xmlns:a16="http://schemas.microsoft.com/office/drawing/2014/main" id="{D04D0158-6614-94D4-74C0-38AC73B2FDC7}"/>
                </a:ext>
              </a:extLst>
            </p:cNvPr>
            <p:cNvSpPr>
              <a:spLocks noChangeArrowheads="1"/>
            </p:cNvSpPr>
            <p:nvPr/>
          </p:nvSpPr>
          <p:spPr bwMode="auto">
            <a:xfrm>
              <a:off x="1728" y="2736"/>
              <a:ext cx="288" cy="288"/>
            </a:xfrm>
            <a:prstGeom prst="rect">
              <a:avLst/>
            </a:prstGeom>
            <a:gr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b="0">
                  <a:solidFill>
                    <a:srgbClr val="000000"/>
                  </a:solidFill>
                  <a:latin typeface="Helvetica" pitchFamily="34" charset="0"/>
                </a:rPr>
                <a:t>P</a:t>
              </a:r>
              <a:r>
                <a:rPr lang="en-US" b="0" baseline="-25000">
                  <a:solidFill>
                    <a:srgbClr val="000000"/>
                  </a:solidFill>
                  <a:latin typeface="Helvetica" pitchFamily="34" charset="0"/>
                </a:rPr>
                <a:t>3</a:t>
              </a:r>
            </a:p>
          </p:txBody>
        </p:sp>
        <p:sp>
          <p:nvSpPr>
            <p:cNvPr id="44" name="Rectangle 9">
              <a:extLst>
                <a:ext uri="{FF2B5EF4-FFF2-40B4-BE49-F238E27FC236}">
                  <a16:creationId xmlns:a16="http://schemas.microsoft.com/office/drawing/2014/main" id="{7472917C-55FA-539B-8753-F8649B966BB6}"/>
                </a:ext>
              </a:extLst>
            </p:cNvPr>
            <p:cNvSpPr>
              <a:spLocks noChangeArrowheads="1"/>
            </p:cNvSpPr>
            <p:nvPr/>
          </p:nvSpPr>
          <p:spPr bwMode="auto">
            <a:xfrm>
              <a:off x="2016" y="2736"/>
              <a:ext cx="288" cy="288"/>
            </a:xfrm>
            <a:prstGeom prst="rect">
              <a:avLst/>
            </a:prstGeom>
            <a:gr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b="0">
                  <a:solidFill>
                    <a:srgbClr val="000000"/>
                  </a:solidFill>
                  <a:latin typeface="Helvetica" pitchFamily="34" charset="0"/>
                </a:rPr>
                <a:t>P</a:t>
              </a:r>
              <a:r>
                <a:rPr lang="en-US" b="0" baseline="-25000">
                  <a:solidFill>
                    <a:srgbClr val="000000"/>
                  </a:solidFill>
                  <a:latin typeface="Helvetica" pitchFamily="34" charset="0"/>
                </a:rPr>
                <a:t>4</a:t>
              </a:r>
            </a:p>
          </p:txBody>
        </p:sp>
        <p:sp>
          <p:nvSpPr>
            <p:cNvPr id="45" name="Rectangle 10">
              <a:extLst>
                <a:ext uri="{FF2B5EF4-FFF2-40B4-BE49-F238E27FC236}">
                  <a16:creationId xmlns:a16="http://schemas.microsoft.com/office/drawing/2014/main" id="{84CFA6ED-F1E3-C790-A320-28BAAF97155A}"/>
                </a:ext>
              </a:extLst>
            </p:cNvPr>
            <p:cNvSpPr>
              <a:spLocks noChangeArrowheads="1"/>
            </p:cNvSpPr>
            <p:nvPr/>
          </p:nvSpPr>
          <p:spPr bwMode="auto">
            <a:xfrm>
              <a:off x="2304" y="2736"/>
              <a:ext cx="288" cy="288"/>
            </a:xfrm>
            <a:prstGeom prst="rect">
              <a:avLst/>
            </a:prstGeom>
            <a:gr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b="0">
                  <a:solidFill>
                    <a:srgbClr val="000000"/>
                  </a:solidFill>
                  <a:latin typeface="Helvetica" pitchFamily="34" charset="0"/>
                </a:rPr>
                <a:t>P</a:t>
              </a:r>
              <a:r>
                <a:rPr lang="en-US" b="0" baseline="-25000">
                  <a:solidFill>
                    <a:srgbClr val="000000"/>
                  </a:solidFill>
                  <a:latin typeface="Helvetica" pitchFamily="34" charset="0"/>
                </a:rPr>
                <a:t>1</a:t>
              </a:r>
            </a:p>
          </p:txBody>
        </p:sp>
        <p:sp>
          <p:nvSpPr>
            <p:cNvPr id="46" name="Rectangle 11">
              <a:extLst>
                <a:ext uri="{FF2B5EF4-FFF2-40B4-BE49-F238E27FC236}">
                  <a16:creationId xmlns:a16="http://schemas.microsoft.com/office/drawing/2014/main" id="{BA51C97A-DB8B-909C-2EA2-ABAFB81F3590}"/>
                </a:ext>
              </a:extLst>
            </p:cNvPr>
            <p:cNvSpPr>
              <a:spLocks noChangeArrowheads="1"/>
            </p:cNvSpPr>
            <p:nvPr/>
          </p:nvSpPr>
          <p:spPr bwMode="auto">
            <a:xfrm>
              <a:off x="2592" y="2736"/>
              <a:ext cx="288" cy="288"/>
            </a:xfrm>
            <a:prstGeom prst="rect">
              <a:avLst/>
            </a:prstGeom>
            <a:gr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b="0">
                  <a:solidFill>
                    <a:srgbClr val="000000"/>
                  </a:solidFill>
                  <a:latin typeface="Helvetica" pitchFamily="34" charset="0"/>
                </a:rPr>
                <a:t>P</a:t>
              </a:r>
              <a:r>
                <a:rPr lang="en-US" b="0" baseline="-25000">
                  <a:solidFill>
                    <a:srgbClr val="000000"/>
                  </a:solidFill>
                  <a:latin typeface="Helvetica" pitchFamily="34" charset="0"/>
                </a:rPr>
                <a:t>3</a:t>
              </a:r>
            </a:p>
          </p:txBody>
        </p:sp>
        <p:sp>
          <p:nvSpPr>
            <p:cNvPr id="47" name="Rectangle 12">
              <a:extLst>
                <a:ext uri="{FF2B5EF4-FFF2-40B4-BE49-F238E27FC236}">
                  <a16:creationId xmlns:a16="http://schemas.microsoft.com/office/drawing/2014/main" id="{40232775-DB03-CA68-5510-2EB8A756B7F6}"/>
                </a:ext>
              </a:extLst>
            </p:cNvPr>
            <p:cNvSpPr>
              <a:spLocks noChangeArrowheads="1"/>
            </p:cNvSpPr>
            <p:nvPr/>
          </p:nvSpPr>
          <p:spPr bwMode="auto">
            <a:xfrm>
              <a:off x="2880" y="2736"/>
              <a:ext cx="288" cy="288"/>
            </a:xfrm>
            <a:prstGeom prst="rect">
              <a:avLst/>
            </a:prstGeom>
            <a:gr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b="0">
                  <a:solidFill>
                    <a:srgbClr val="000000"/>
                  </a:solidFill>
                  <a:latin typeface="Helvetica" pitchFamily="34" charset="0"/>
                </a:rPr>
                <a:t>P</a:t>
              </a:r>
              <a:r>
                <a:rPr lang="en-US" b="0" baseline="-25000">
                  <a:solidFill>
                    <a:srgbClr val="000000"/>
                  </a:solidFill>
                  <a:latin typeface="Helvetica" pitchFamily="34" charset="0"/>
                </a:rPr>
                <a:t>4</a:t>
              </a:r>
            </a:p>
          </p:txBody>
        </p:sp>
        <p:sp>
          <p:nvSpPr>
            <p:cNvPr id="48" name="Rectangle 13">
              <a:extLst>
                <a:ext uri="{FF2B5EF4-FFF2-40B4-BE49-F238E27FC236}">
                  <a16:creationId xmlns:a16="http://schemas.microsoft.com/office/drawing/2014/main" id="{5BFDC4D7-2769-EB70-372A-E07D15C08856}"/>
                </a:ext>
              </a:extLst>
            </p:cNvPr>
            <p:cNvSpPr>
              <a:spLocks noChangeArrowheads="1"/>
            </p:cNvSpPr>
            <p:nvPr/>
          </p:nvSpPr>
          <p:spPr bwMode="auto">
            <a:xfrm>
              <a:off x="3168" y="2736"/>
              <a:ext cx="288" cy="288"/>
            </a:xfrm>
            <a:prstGeom prst="rect">
              <a:avLst/>
            </a:prstGeom>
            <a:gr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b="0">
                  <a:solidFill>
                    <a:srgbClr val="000000"/>
                  </a:solidFill>
                  <a:latin typeface="Helvetica" pitchFamily="34" charset="0"/>
                </a:rPr>
                <a:t>P</a:t>
              </a:r>
              <a:r>
                <a:rPr lang="en-US" b="0" baseline="-25000">
                  <a:solidFill>
                    <a:srgbClr val="000000"/>
                  </a:solidFill>
                  <a:latin typeface="Helvetica" pitchFamily="34" charset="0"/>
                </a:rPr>
                <a:t>1</a:t>
              </a:r>
            </a:p>
          </p:txBody>
        </p:sp>
        <p:sp>
          <p:nvSpPr>
            <p:cNvPr id="49" name="Rectangle 14">
              <a:extLst>
                <a:ext uri="{FF2B5EF4-FFF2-40B4-BE49-F238E27FC236}">
                  <a16:creationId xmlns:a16="http://schemas.microsoft.com/office/drawing/2014/main" id="{9BF7A3DF-447D-2118-175A-8579D22B8856}"/>
                </a:ext>
              </a:extLst>
            </p:cNvPr>
            <p:cNvSpPr>
              <a:spLocks noChangeArrowheads="1"/>
            </p:cNvSpPr>
            <p:nvPr/>
          </p:nvSpPr>
          <p:spPr bwMode="auto">
            <a:xfrm>
              <a:off x="3456" y="2736"/>
              <a:ext cx="288" cy="288"/>
            </a:xfrm>
            <a:prstGeom prst="rect">
              <a:avLst/>
            </a:prstGeom>
            <a:gr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b="0">
                  <a:solidFill>
                    <a:srgbClr val="000000"/>
                  </a:solidFill>
                  <a:latin typeface="Helvetica" pitchFamily="34" charset="0"/>
                </a:rPr>
                <a:t>P</a:t>
              </a:r>
              <a:r>
                <a:rPr lang="en-US" b="0" baseline="-25000">
                  <a:solidFill>
                    <a:srgbClr val="000000"/>
                  </a:solidFill>
                  <a:latin typeface="Helvetica" pitchFamily="34" charset="0"/>
                </a:rPr>
                <a:t>3</a:t>
              </a:r>
            </a:p>
          </p:txBody>
        </p:sp>
        <p:sp>
          <p:nvSpPr>
            <p:cNvPr id="50" name="Rectangle 15">
              <a:extLst>
                <a:ext uri="{FF2B5EF4-FFF2-40B4-BE49-F238E27FC236}">
                  <a16:creationId xmlns:a16="http://schemas.microsoft.com/office/drawing/2014/main" id="{F0341534-72C5-D88E-FCA9-276BE07690CA}"/>
                </a:ext>
              </a:extLst>
            </p:cNvPr>
            <p:cNvSpPr>
              <a:spLocks noChangeArrowheads="1"/>
            </p:cNvSpPr>
            <p:nvPr/>
          </p:nvSpPr>
          <p:spPr bwMode="auto">
            <a:xfrm>
              <a:off x="3744" y="2736"/>
              <a:ext cx="288" cy="288"/>
            </a:xfrm>
            <a:prstGeom prst="rect">
              <a:avLst/>
            </a:prstGeom>
            <a:gr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b="0">
                  <a:solidFill>
                    <a:srgbClr val="000000"/>
                  </a:solidFill>
                  <a:latin typeface="Helvetica" pitchFamily="34" charset="0"/>
                </a:rPr>
                <a:t>P</a:t>
              </a:r>
              <a:r>
                <a:rPr lang="en-US" b="0" baseline="-25000">
                  <a:solidFill>
                    <a:srgbClr val="000000"/>
                  </a:solidFill>
                  <a:latin typeface="Helvetica" pitchFamily="34" charset="0"/>
                </a:rPr>
                <a:t>3</a:t>
              </a:r>
              <a:endParaRPr lang="en-US" b="0" baseline="-25000" dirty="0">
                <a:solidFill>
                  <a:srgbClr val="000000"/>
                </a:solidFill>
                <a:latin typeface="Helvetica" pitchFamily="34" charset="0"/>
              </a:endParaRPr>
            </a:p>
          </p:txBody>
        </p:sp>
      </p:grpSp>
      <p:sp>
        <p:nvSpPr>
          <p:cNvPr id="30" name="Text Box 16">
            <a:extLst>
              <a:ext uri="{FF2B5EF4-FFF2-40B4-BE49-F238E27FC236}">
                <a16:creationId xmlns:a16="http://schemas.microsoft.com/office/drawing/2014/main" id="{DE427253-45EC-8F8A-7CB8-AC23FC2986BC}"/>
              </a:ext>
            </a:extLst>
          </p:cNvPr>
          <p:cNvSpPr txBox="1">
            <a:spLocks noChangeArrowheads="1"/>
          </p:cNvSpPr>
          <p:nvPr/>
        </p:nvSpPr>
        <p:spPr bwMode="auto">
          <a:xfrm>
            <a:off x="3810000" y="3192200"/>
            <a:ext cx="311150" cy="366713"/>
          </a:xfrm>
          <a:prstGeom prst="rect">
            <a:avLst/>
          </a:prstGeom>
          <a:noFill/>
          <a:ln w="9525">
            <a:noFill/>
            <a:miter lim="800000"/>
            <a:headEnd/>
            <a:tailEnd/>
          </a:ln>
          <a:effectLst/>
        </p:spPr>
        <p:txBody>
          <a:bodyPr wrap="none" anchor="ctr">
            <a:spAutoFit/>
          </a:bodyPr>
          <a:lstStyle/>
          <a:p>
            <a:pPr>
              <a:spcBef>
                <a:spcPct val="50000"/>
              </a:spcBef>
            </a:pPr>
            <a:r>
              <a:rPr lang="en-US" b="0">
                <a:solidFill>
                  <a:srgbClr val="000000"/>
                </a:solidFill>
                <a:latin typeface="Helvetica" pitchFamily="34" charset="0"/>
              </a:rPr>
              <a:t>0</a:t>
            </a:r>
          </a:p>
        </p:txBody>
      </p:sp>
      <p:sp>
        <p:nvSpPr>
          <p:cNvPr id="31" name="Text Box 17">
            <a:extLst>
              <a:ext uri="{FF2B5EF4-FFF2-40B4-BE49-F238E27FC236}">
                <a16:creationId xmlns:a16="http://schemas.microsoft.com/office/drawing/2014/main" id="{46F08880-F272-DECD-A9FA-C4F646C77763}"/>
              </a:ext>
            </a:extLst>
          </p:cNvPr>
          <p:cNvSpPr txBox="1">
            <a:spLocks noChangeArrowheads="1"/>
          </p:cNvSpPr>
          <p:nvPr/>
        </p:nvSpPr>
        <p:spPr bwMode="auto">
          <a:xfrm>
            <a:off x="4279900" y="3192200"/>
            <a:ext cx="438150" cy="366713"/>
          </a:xfrm>
          <a:prstGeom prst="rect">
            <a:avLst/>
          </a:prstGeom>
          <a:noFill/>
          <a:ln w="9525">
            <a:noFill/>
            <a:miter lim="800000"/>
            <a:headEnd/>
            <a:tailEnd/>
          </a:ln>
          <a:effectLst/>
        </p:spPr>
        <p:txBody>
          <a:bodyPr wrap="none" anchor="ctr">
            <a:spAutoFit/>
          </a:bodyPr>
          <a:lstStyle/>
          <a:p>
            <a:pPr>
              <a:spcBef>
                <a:spcPct val="50000"/>
              </a:spcBef>
            </a:pPr>
            <a:r>
              <a:rPr lang="en-US" b="0">
                <a:solidFill>
                  <a:srgbClr val="000000"/>
                </a:solidFill>
                <a:latin typeface="Helvetica" pitchFamily="34" charset="0"/>
              </a:rPr>
              <a:t>20</a:t>
            </a:r>
          </a:p>
        </p:txBody>
      </p:sp>
      <p:sp>
        <p:nvSpPr>
          <p:cNvPr id="32" name="Text Box 18">
            <a:extLst>
              <a:ext uri="{FF2B5EF4-FFF2-40B4-BE49-F238E27FC236}">
                <a16:creationId xmlns:a16="http://schemas.microsoft.com/office/drawing/2014/main" id="{594E71A1-363E-802E-D39B-CE56B5DB6865}"/>
              </a:ext>
            </a:extLst>
          </p:cNvPr>
          <p:cNvSpPr txBox="1">
            <a:spLocks noChangeArrowheads="1"/>
          </p:cNvSpPr>
          <p:nvPr/>
        </p:nvSpPr>
        <p:spPr bwMode="auto">
          <a:xfrm>
            <a:off x="4813300" y="3192200"/>
            <a:ext cx="438150" cy="366713"/>
          </a:xfrm>
          <a:prstGeom prst="rect">
            <a:avLst/>
          </a:prstGeom>
          <a:noFill/>
          <a:ln w="9525">
            <a:noFill/>
            <a:miter lim="800000"/>
            <a:headEnd/>
            <a:tailEnd/>
          </a:ln>
          <a:effectLst/>
        </p:spPr>
        <p:txBody>
          <a:bodyPr wrap="none" anchor="ctr">
            <a:spAutoFit/>
          </a:bodyPr>
          <a:lstStyle/>
          <a:p>
            <a:pPr>
              <a:spcBef>
                <a:spcPct val="50000"/>
              </a:spcBef>
            </a:pPr>
            <a:r>
              <a:rPr lang="en-US" b="0">
                <a:solidFill>
                  <a:srgbClr val="000000"/>
                </a:solidFill>
                <a:latin typeface="Helvetica" pitchFamily="34" charset="0"/>
              </a:rPr>
              <a:t>28</a:t>
            </a:r>
          </a:p>
        </p:txBody>
      </p:sp>
      <p:sp>
        <p:nvSpPr>
          <p:cNvPr id="33" name="Text Box 19">
            <a:extLst>
              <a:ext uri="{FF2B5EF4-FFF2-40B4-BE49-F238E27FC236}">
                <a16:creationId xmlns:a16="http://schemas.microsoft.com/office/drawing/2014/main" id="{75588750-5426-28A2-ED00-318F8CA042F5}"/>
              </a:ext>
            </a:extLst>
          </p:cNvPr>
          <p:cNvSpPr txBox="1">
            <a:spLocks noChangeArrowheads="1"/>
          </p:cNvSpPr>
          <p:nvPr/>
        </p:nvSpPr>
        <p:spPr bwMode="auto">
          <a:xfrm>
            <a:off x="5416550" y="3192200"/>
            <a:ext cx="438150" cy="366713"/>
          </a:xfrm>
          <a:prstGeom prst="rect">
            <a:avLst/>
          </a:prstGeom>
          <a:noFill/>
          <a:ln w="9525">
            <a:noFill/>
            <a:miter lim="800000"/>
            <a:headEnd/>
            <a:tailEnd/>
          </a:ln>
          <a:effectLst/>
        </p:spPr>
        <p:txBody>
          <a:bodyPr wrap="none" anchor="ctr">
            <a:spAutoFit/>
          </a:bodyPr>
          <a:lstStyle/>
          <a:p>
            <a:pPr>
              <a:spcBef>
                <a:spcPct val="50000"/>
              </a:spcBef>
            </a:pPr>
            <a:r>
              <a:rPr lang="en-US" b="0">
                <a:solidFill>
                  <a:srgbClr val="000000"/>
                </a:solidFill>
                <a:latin typeface="Helvetica" pitchFamily="34" charset="0"/>
              </a:rPr>
              <a:t>48</a:t>
            </a:r>
          </a:p>
        </p:txBody>
      </p:sp>
      <p:sp>
        <p:nvSpPr>
          <p:cNvPr id="34" name="Text Box 20">
            <a:extLst>
              <a:ext uri="{FF2B5EF4-FFF2-40B4-BE49-F238E27FC236}">
                <a16:creationId xmlns:a16="http://schemas.microsoft.com/office/drawing/2014/main" id="{432A28A2-E5E1-5D1C-1782-8F6288CC5B48}"/>
              </a:ext>
            </a:extLst>
          </p:cNvPr>
          <p:cNvSpPr txBox="1">
            <a:spLocks noChangeArrowheads="1"/>
          </p:cNvSpPr>
          <p:nvPr/>
        </p:nvSpPr>
        <p:spPr bwMode="auto">
          <a:xfrm>
            <a:off x="6032500" y="3192200"/>
            <a:ext cx="438150" cy="366713"/>
          </a:xfrm>
          <a:prstGeom prst="rect">
            <a:avLst/>
          </a:prstGeom>
          <a:noFill/>
          <a:ln w="9525">
            <a:noFill/>
            <a:miter lim="800000"/>
            <a:headEnd/>
            <a:tailEnd/>
          </a:ln>
          <a:effectLst/>
        </p:spPr>
        <p:txBody>
          <a:bodyPr wrap="none" anchor="ctr">
            <a:spAutoFit/>
          </a:bodyPr>
          <a:lstStyle/>
          <a:p>
            <a:pPr>
              <a:spcBef>
                <a:spcPct val="50000"/>
              </a:spcBef>
            </a:pPr>
            <a:r>
              <a:rPr lang="en-US" b="0">
                <a:solidFill>
                  <a:srgbClr val="000000"/>
                </a:solidFill>
                <a:latin typeface="Helvetica" pitchFamily="34" charset="0"/>
              </a:rPr>
              <a:t>68</a:t>
            </a:r>
          </a:p>
        </p:txBody>
      </p:sp>
      <p:sp>
        <p:nvSpPr>
          <p:cNvPr id="35" name="Text Box 21">
            <a:extLst>
              <a:ext uri="{FF2B5EF4-FFF2-40B4-BE49-F238E27FC236}">
                <a16:creationId xmlns:a16="http://schemas.microsoft.com/office/drawing/2014/main" id="{88427B9F-E2A7-A898-B312-D2C04B9D135F}"/>
              </a:ext>
            </a:extLst>
          </p:cNvPr>
          <p:cNvSpPr txBox="1">
            <a:spLocks noChangeArrowheads="1"/>
          </p:cNvSpPr>
          <p:nvPr/>
        </p:nvSpPr>
        <p:spPr bwMode="auto">
          <a:xfrm>
            <a:off x="6565900" y="3192200"/>
            <a:ext cx="438150" cy="366713"/>
          </a:xfrm>
          <a:prstGeom prst="rect">
            <a:avLst/>
          </a:prstGeom>
          <a:noFill/>
          <a:ln w="9525">
            <a:noFill/>
            <a:miter lim="800000"/>
            <a:headEnd/>
            <a:tailEnd/>
          </a:ln>
          <a:effectLst/>
        </p:spPr>
        <p:txBody>
          <a:bodyPr wrap="none" anchor="ctr">
            <a:spAutoFit/>
          </a:bodyPr>
          <a:lstStyle/>
          <a:p>
            <a:pPr>
              <a:spcBef>
                <a:spcPct val="50000"/>
              </a:spcBef>
            </a:pPr>
            <a:r>
              <a:rPr lang="en-US" b="0">
                <a:solidFill>
                  <a:srgbClr val="000000"/>
                </a:solidFill>
                <a:latin typeface="Helvetica" pitchFamily="34" charset="0"/>
              </a:rPr>
              <a:t>88</a:t>
            </a:r>
          </a:p>
        </p:txBody>
      </p:sp>
      <p:sp>
        <p:nvSpPr>
          <p:cNvPr id="36" name="Text Box 22">
            <a:extLst>
              <a:ext uri="{FF2B5EF4-FFF2-40B4-BE49-F238E27FC236}">
                <a16:creationId xmlns:a16="http://schemas.microsoft.com/office/drawing/2014/main" id="{A1111E90-19D2-4344-9628-35669C45E81D}"/>
              </a:ext>
            </a:extLst>
          </p:cNvPr>
          <p:cNvSpPr txBox="1">
            <a:spLocks noChangeArrowheads="1"/>
          </p:cNvSpPr>
          <p:nvPr/>
        </p:nvSpPr>
        <p:spPr bwMode="auto">
          <a:xfrm>
            <a:off x="7035801" y="3192200"/>
            <a:ext cx="565150" cy="366713"/>
          </a:xfrm>
          <a:prstGeom prst="rect">
            <a:avLst/>
          </a:prstGeom>
          <a:noFill/>
          <a:ln w="9525">
            <a:noFill/>
            <a:miter lim="800000"/>
            <a:headEnd/>
            <a:tailEnd/>
          </a:ln>
          <a:effectLst/>
        </p:spPr>
        <p:txBody>
          <a:bodyPr wrap="none" anchor="ctr">
            <a:spAutoFit/>
          </a:bodyPr>
          <a:lstStyle/>
          <a:p>
            <a:pPr>
              <a:spcBef>
                <a:spcPct val="50000"/>
              </a:spcBef>
            </a:pPr>
            <a:r>
              <a:rPr lang="en-US" b="0">
                <a:solidFill>
                  <a:srgbClr val="000000"/>
                </a:solidFill>
                <a:latin typeface="Helvetica" pitchFamily="34" charset="0"/>
              </a:rPr>
              <a:t>108</a:t>
            </a:r>
          </a:p>
        </p:txBody>
      </p:sp>
      <p:sp>
        <p:nvSpPr>
          <p:cNvPr id="37" name="Text Box 23">
            <a:extLst>
              <a:ext uri="{FF2B5EF4-FFF2-40B4-BE49-F238E27FC236}">
                <a16:creationId xmlns:a16="http://schemas.microsoft.com/office/drawing/2014/main" id="{2AD90EC7-1772-EA16-5D43-D007A95F7EAA}"/>
              </a:ext>
            </a:extLst>
          </p:cNvPr>
          <p:cNvSpPr txBox="1">
            <a:spLocks noChangeArrowheads="1"/>
          </p:cNvSpPr>
          <p:nvPr/>
        </p:nvSpPr>
        <p:spPr bwMode="auto">
          <a:xfrm>
            <a:off x="7645401" y="3192200"/>
            <a:ext cx="565150" cy="366713"/>
          </a:xfrm>
          <a:prstGeom prst="rect">
            <a:avLst/>
          </a:prstGeom>
          <a:noFill/>
          <a:ln w="9525">
            <a:noFill/>
            <a:miter lim="800000"/>
            <a:headEnd/>
            <a:tailEnd/>
          </a:ln>
          <a:effectLst/>
        </p:spPr>
        <p:txBody>
          <a:bodyPr wrap="none" anchor="ctr">
            <a:spAutoFit/>
          </a:bodyPr>
          <a:lstStyle/>
          <a:p>
            <a:pPr>
              <a:spcBef>
                <a:spcPct val="50000"/>
              </a:spcBef>
            </a:pPr>
            <a:r>
              <a:rPr lang="en-US" b="0">
                <a:solidFill>
                  <a:srgbClr val="000000"/>
                </a:solidFill>
                <a:latin typeface="Helvetica" pitchFamily="34" charset="0"/>
              </a:rPr>
              <a:t>112</a:t>
            </a:r>
          </a:p>
        </p:txBody>
      </p:sp>
      <p:sp>
        <p:nvSpPr>
          <p:cNvPr id="38" name="Text Box 24">
            <a:extLst>
              <a:ext uri="{FF2B5EF4-FFF2-40B4-BE49-F238E27FC236}">
                <a16:creationId xmlns:a16="http://schemas.microsoft.com/office/drawing/2014/main" id="{C6927812-A58E-DD71-2166-79CE9FFDA1F1}"/>
              </a:ext>
            </a:extLst>
          </p:cNvPr>
          <p:cNvSpPr txBox="1">
            <a:spLocks noChangeArrowheads="1"/>
          </p:cNvSpPr>
          <p:nvPr/>
        </p:nvSpPr>
        <p:spPr bwMode="auto">
          <a:xfrm>
            <a:off x="8178801" y="3192200"/>
            <a:ext cx="565150" cy="366713"/>
          </a:xfrm>
          <a:prstGeom prst="rect">
            <a:avLst/>
          </a:prstGeom>
          <a:noFill/>
          <a:ln w="9525">
            <a:noFill/>
            <a:miter lim="800000"/>
            <a:headEnd/>
            <a:tailEnd/>
          </a:ln>
          <a:effectLst/>
        </p:spPr>
        <p:txBody>
          <a:bodyPr wrap="none" anchor="ctr">
            <a:spAutoFit/>
          </a:bodyPr>
          <a:lstStyle/>
          <a:p>
            <a:pPr>
              <a:spcBef>
                <a:spcPct val="50000"/>
              </a:spcBef>
            </a:pPr>
            <a:r>
              <a:rPr lang="en-US" b="0">
                <a:solidFill>
                  <a:srgbClr val="000000"/>
                </a:solidFill>
                <a:latin typeface="Helvetica" pitchFamily="34" charset="0"/>
              </a:rPr>
              <a:t>125</a:t>
            </a:r>
          </a:p>
        </p:txBody>
      </p:sp>
      <p:sp>
        <p:nvSpPr>
          <p:cNvPr id="39" name="Text Box 25">
            <a:extLst>
              <a:ext uri="{FF2B5EF4-FFF2-40B4-BE49-F238E27FC236}">
                <a16:creationId xmlns:a16="http://schemas.microsoft.com/office/drawing/2014/main" id="{22DB6E73-4DDB-8D7D-D6F1-C30A60C07E17}"/>
              </a:ext>
            </a:extLst>
          </p:cNvPr>
          <p:cNvSpPr txBox="1">
            <a:spLocks noChangeArrowheads="1"/>
          </p:cNvSpPr>
          <p:nvPr/>
        </p:nvSpPr>
        <p:spPr bwMode="auto">
          <a:xfrm>
            <a:off x="8763001" y="3192200"/>
            <a:ext cx="565150" cy="366713"/>
          </a:xfrm>
          <a:prstGeom prst="rect">
            <a:avLst/>
          </a:prstGeom>
          <a:noFill/>
          <a:ln w="9525">
            <a:noFill/>
            <a:miter lim="800000"/>
            <a:headEnd/>
            <a:tailEnd/>
          </a:ln>
          <a:effectLst/>
        </p:spPr>
        <p:txBody>
          <a:bodyPr wrap="none" anchor="ctr">
            <a:spAutoFit/>
          </a:bodyPr>
          <a:lstStyle/>
          <a:p>
            <a:pPr>
              <a:spcBef>
                <a:spcPct val="50000"/>
              </a:spcBef>
            </a:pPr>
            <a:r>
              <a:rPr lang="en-US" b="0">
                <a:solidFill>
                  <a:srgbClr val="000000"/>
                </a:solidFill>
                <a:latin typeface="Helvetica" pitchFamily="34" charset="0"/>
              </a:rPr>
              <a:t>145</a:t>
            </a:r>
          </a:p>
        </p:txBody>
      </p:sp>
      <p:sp>
        <p:nvSpPr>
          <p:cNvPr id="40" name="Text Box 26">
            <a:extLst>
              <a:ext uri="{FF2B5EF4-FFF2-40B4-BE49-F238E27FC236}">
                <a16:creationId xmlns:a16="http://schemas.microsoft.com/office/drawing/2014/main" id="{0DBED2CE-4020-F158-87D0-BE65BC1FEB0F}"/>
              </a:ext>
            </a:extLst>
          </p:cNvPr>
          <p:cNvSpPr txBox="1">
            <a:spLocks noChangeArrowheads="1"/>
          </p:cNvSpPr>
          <p:nvPr/>
        </p:nvSpPr>
        <p:spPr bwMode="auto">
          <a:xfrm>
            <a:off x="9296401" y="3192200"/>
            <a:ext cx="565150" cy="366713"/>
          </a:xfrm>
          <a:prstGeom prst="rect">
            <a:avLst/>
          </a:prstGeom>
          <a:noFill/>
          <a:ln w="9525">
            <a:noFill/>
            <a:miter lim="800000"/>
            <a:headEnd/>
            <a:tailEnd/>
          </a:ln>
          <a:effectLst/>
        </p:spPr>
        <p:txBody>
          <a:bodyPr wrap="none" anchor="ctr">
            <a:spAutoFit/>
          </a:bodyPr>
          <a:lstStyle/>
          <a:p>
            <a:pPr>
              <a:spcBef>
                <a:spcPct val="50000"/>
              </a:spcBef>
            </a:pPr>
            <a:r>
              <a:rPr lang="en-US" b="0">
                <a:solidFill>
                  <a:srgbClr val="000000"/>
                </a:solidFill>
                <a:latin typeface="Helvetica" pitchFamily="34" charset="0"/>
              </a:rPr>
              <a:t>153</a:t>
            </a:r>
          </a:p>
        </p:txBody>
      </p:sp>
      <p:sp>
        <p:nvSpPr>
          <p:cNvPr id="51" name="Text Box 207">
            <a:extLst>
              <a:ext uri="{FF2B5EF4-FFF2-40B4-BE49-F238E27FC236}">
                <a16:creationId xmlns:a16="http://schemas.microsoft.com/office/drawing/2014/main" id="{774D56EF-65CF-5B5F-B5D5-66F7AA2E6384}"/>
              </a:ext>
            </a:extLst>
          </p:cNvPr>
          <p:cNvSpPr txBox="1">
            <a:spLocks noChangeArrowheads="1"/>
          </p:cNvSpPr>
          <p:nvPr/>
        </p:nvSpPr>
        <p:spPr bwMode="auto">
          <a:xfrm>
            <a:off x="2478501" y="2772345"/>
            <a:ext cx="1130438" cy="369332"/>
          </a:xfrm>
          <a:prstGeom prst="rect">
            <a:avLst/>
          </a:prstGeom>
          <a:noFill/>
          <a:ln w="38100" algn="ctr">
            <a:noFill/>
            <a:miter lim="800000"/>
            <a:headEnd/>
            <a:tailEnd/>
          </a:ln>
          <a:effectLst/>
        </p:spPr>
        <p:txBody>
          <a:bodyPr wrap="none">
            <a:spAutoFit/>
          </a:bodyPr>
          <a:lstStyle/>
          <a:p>
            <a:r>
              <a:rPr lang="en-US" b="0" dirty="0">
                <a:solidFill>
                  <a:srgbClr val="000000"/>
                </a:solidFill>
              </a:rPr>
              <a:t>RR q=20:</a:t>
            </a:r>
          </a:p>
        </p:txBody>
      </p:sp>
      <p:sp>
        <p:nvSpPr>
          <p:cNvPr id="52" name="矩形 55">
            <a:extLst>
              <a:ext uri="{FF2B5EF4-FFF2-40B4-BE49-F238E27FC236}">
                <a16:creationId xmlns:a16="http://schemas.microsoft.com/office/drawing/2014/main" id="{15CB409C-4EC2-9782-2045-8D123FB90C6D}"/>
              </a:ext>
            </a:extLst>
          </p:cNvPr>
          <p:cNvSpPr/>
          <p:nvPr/>
        </p:nvSpPr>
        <p:spPr>
          <a:xfrm>
            <a:off x="3464116" y="895534"/>
            <a:ext cx="4572000" cy="1477328"/>
          </a:xfrm>
          <a:prstGeom prst="rect">
            <a:avLst/>
          </a:prstGeom>
        </p:spPr>
        <p:txBody>
          <a:bodyPr>
            <a:spAutoFit/>
          </a:bodyPr>
          <a:lstStyle/>
          <a:p>
            <a:r>
              <a:rPr lang="en-US" altLang="zh-CN" b="0" kern="0" dirty="0">
                <a:solidFill>
                  <a:srgbClr val="000000"/>
                </a:solidFill>
                <a:latin typeface="Helvetica"/>
              </a:rPr>
              <a:t>	</a:t>
            </a:r>
            <a:r>
              <a:rPr lang="en-US" altLang="zh-CN" b="0" u="sng" kern="0" dirty="0">
                <a:solidFill>
                  <a:srgbClr val="000000"/>
                </a:solidFill>
                <a:latin typeface="Helvetica"/>
              </a:rPr>
              <a:t>Job</a:t>
            </a:r>
            <a:r>
              <a:rPr lang="en-US" altLang="zh-CN" b="0" kern="0" dirty="0">
                <a:solidFill>
                  <a:srgbClr val="000000"/>
                </a:solidFill>
                <a:latin typeface="Helvetica"/>
              </a:rPr>
              <a:t>		</a:t>
            </a:r>
            <a:r>
              <a:rPr lang="en-US" altLang="zh-CN" b="0" u="sng" kern="0" dirty="0">
                <a:solidFill>
                  <a:srgbClr val="000000"/>
                </a:solidFill>
                <a:latin typeface="Helvetica"/>
              </a:rPr>
              <a:t>Burst Time</a:t>
            </a:r>
            <a:br>
              <a:rPr lang="en-US" altLang="zh-CN" b="0" u="sng" kern="0" dirty="0">
                <a:solidFill>
                  <a:srgbClr val="000000"/>
                </a:solidFill>
                <a:latin typeface="Helvetica"/>
              </a:rPr>
            </a:br>
            <a:r>
              <a:rPr lang="en-US" altLang="zh-CN" b="0" i="1" kern="0" dirty="0">
                <a:solidFill>
                  <a:srgbClr val="000000"/>
                </a:solidFill>
                <a:latin typeface="Helvetica"/>
              </a:rPr>
              <a:t>	P</a:t>
            </a:r>
            <a:r>
              <a:rPr lang="en-US" altLang="zh-CN" b="0" i="1" kern="0" baseline="-25000" dirty="0">
                <a:solidFill>
                  <a:srgbClr val="000000"/>
                </a:solidFill>
                <a:latin typeface="Helvetica"/>
              </a:rPr>
              <a:t>1		</a:t>
            </a:r>
            <a:r>
              <a:rPr lang="en-US" altLang="zh-CN" b="0" kern="0" dirty="0">
                <a:solidFill>
                  <a:srgbClr val="000000"/>
                </a:solidFill>
                <a:latin typeface="Helvetica"/>
              </a:rPr>
              <a:t>53</a:t>
            </a:r>
            <a:br>
              <a:rPr lang="en-US" altLang="zh-CN" b="0" kern="0" dirty="0">
                <a:solidFill>
                  <a:srgbClr val="000000"/>
                </a:solidFill>
                <a:latin typeface="Helvetica"/>
              </a:rPr>
            </a:br>
            <a:r>
              <a:rPr lang="en-US" altLang="zh-CN" b="0" kern="0" dirty="0">
                <a:solidFill>
                  <a:srgbClr val="000000"/>
                </a:solidFill>
                <a:latin typeface="Helvetica"/>
              </a:rPr>
              <a:t>	</a:t>
            </a:r>
            <a:r>
              <a:rPr lang="en-US" altLang="zh-CN" b="0" i="1" kern="0" dirty="0">
                <a:solidFill>
                  <a:srgbClr val="000000"/>
                </a:solidFill>
                <a:latin typeface="Helvetica"/>
              </a:rPr>
              <a:t>P</a:t>
            </a:r>
            <a:r>
              <a:rPr lang="en-US" altLang="zh-CN" b="0" i="1" kern="0" baseline="-25000" dirty="0">
                <a:solidFill>
                  <a:srgbClr val="000000"/>
                </a:solidFill>
                <a:latin typeface="Helvetica"/>
              </a:rPr>
              <a:t>2		 </a:t>
            </a:r>
            <a:r>
              <a:rPr lang="en-US" altLang="zh-CN" b="0" kern="0" dirty="0">
                <a:solidFill>
                  <a:srgbClr val="000000"/>
                </a:solidFill>
                <a:latin typeface="Helvetica"/>
              </a:rPr>
              <a:t>8</a:t>
            </a:r>
            <a:br>
              <a:rPr lang="en-US" altLang="zh-CN" b="0" kern="0" dirty="0">
                <a:solidFill>
                  <a:srgbClr val="000000"/>
                </a:solidFill>
                <a:latin typeface="Helvetica"/>
              </a:rPr>
            </a:br>
            <a:r>
              <a:rPr lang="en-US" altLang="zh-CN" b="0" kern="0" dirty="0">
                <a:solidFill>
                  <a:srgbClr val="000000"/>
                </a:solidFill>
                <a:latin typeface="Helvetica"/>
              </a:rPr>
              <a:t>	</a:t>
            </a:r>
            <a:r>
              <a:rPr lang="en-US" altLang="zh-CN" b="0" i="1" kern="0" dirty="0">
                <a:solidFill>
                  <a:srgbClr val="000000"/>
                </a:solidFill>
                <a:latin typeface="Helvetica"/>
              </a:rPr>
              <a:t>P</a:t>
            </a:r>
            <a:r>
              <a:rPr lang="en-US" altLang="zh-CN" b="0" i="1" kern="0" baseline="-25000" dirty="0">
                <a:solidFill>
                  <a:srgbClr val="000000"/>
                </a:solidFill>
                <a:latin typeface="Helvetica"/>
              </a:rPr>
              <a:t>3		</a:t>
            </a:r>
            <a:r>
              <a:rPr lang="en-US" altLang="zh-CN" b="0" kern="0" dirty="0">
                <a:solidFill>
                  <a:srgbClr val="000000"/>
                </a:solidFill>
                <a:latin typeface="Helvetica"/>
              </a:rPr>
              <a:t>68</a:t>
            </a:r>
            <a:br>
              <a:rPr lang="en-US" altLang="zh-CN" b="0" kern="0" dirty="0">
                <a:solidFill>
                  <a:srgbClr val="000000"/>
                </a:solidFill>
                <a:latin typeface="Helvetica"/>
              </a:rPr>
            </a:br>
            <a:r>
              <a:rPr lang="en-US" altLang="zh-CN" b="0" kern="0" dirty="0">
                <a:solidFill>
                  <a:srgbClr val="000000"/>
                </a:solidFill>
                <a:latin typeface="Helvetica"/>
              </a:rPr>
              <a:t>	</a:t>
            </a:r>
            <a:r>
              <a:rPr lang="en-US" altLang="zh-CN" b="0" i="1" kern="0" dirty="0">
                <a:solidFill>
                  <a:srgbClr val="000000"/>
                </a:solidFill>
                <a:latin typeface="Helvetica"/>
              </a:rPr>
              <a:t>P</a:t>
            </a:r>
            <a:r>
              <a:rPr lang="en-US" altLang="zh-CN" b="0" i="1" kern="0" baseline="-25000" dirty="0">
                <a:solidFill>
                  <a:srgbClr val="000000"/>
                </a:solidFill>
                <a:latin typeface="Helvetica"/>
              </a:rPr>
              <a:t>4		 </a:t>
            </a:r>
            <a:r>
              <a:rPr lang="en-US" altLang="zh-CN" b="0" kern="0" dirty="0">
                <a:solidFill>
                  <a:srgbClr val="000000"/>
                </a:solidFill>
                <a:latin typeface="Helvetica"/>
              </a:rPr>
              <a:t>24</a:t>
            </a:r>
            <a:endParaRPr lang="zh-CN" altLang="en-US" b="0" dirty="0"/>
          </a:p>
        </p:txBody>
      </p:sp>
    </p:spTree>
    <p:extLst>
      <p:ext uri="{BB962C8B-B14F-4D97-AF65-F5344CB8AC3E}">
        <p14:creationId xmlns:p14="http://schemas.microsoft.com/office/powerpoint/2010/main" val="441580218"/>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98EFEA-4DBD-94C7-9289-47AB19AC077E}"/>
              </a:ext>
            </a:extLst>
          </p:cNvPr>
          <p:cNvSpPr>
            <a:spLocks noGrp="1"/>
          </p:cNvSpPr>
          <p:nvPr>
            <p:ph type="title"/>
          </p:nvPr>
        </p:nvSpPr>
        <p:spPr/>
        <p:txBody>
          <a:bodyPr/>
          <a:lstStyle/>
          <a:p>
            <a:r>
              <a:rPr lang="en-GB" dirty="0"/>
              <a:t>Earlier Example with Different Time Quantum</a:t>
            </a:r>
            <a:endParaRPr lang="en-SE" dirty="0"/>
          </a:p>
        </p:txBody>
      </p:sp>
      <p:pic>
        <p:nvPicPr>
          <p:cNvPr id="243" name="Picture 242">
            <a:extLst>
              <a:ext uri="{FF2B5EF4-FFF2-40B4-BE49-F238E27FC236}">
                <a16:creationId xmlns:a16="http://schemas.microsoft.com/office/drawing/2014/main" id="{BD2F42BC-29CD-3E33-44E3-E9DF20087EC2}"/>
              </a:ext>
            </a:extLst>
          </p:cNvPr>
          <p:cNvPicPr>
            <a:picLocks noChangeAspect="1"/>
          </p:cNvPicPr>
          <p:nvPr/>
        </p:nvPicPr>
        <p:blipFill>
          <a:blip r:embed="rId2"/>
          <a:stretch>
            <a:fillRect/>
          </a:stretch>
        </p:blipFill>
        <p:spPr>
          <a:xfrm>
            <a:off x="1932071" y="999533"/>
            <a:ext cx="8327858" cy="4858933"/>
          </a:xfrm>
          <a:prstGeom prst="rect">
            <a:avLst/>
          </a:prstGeom>
        </p:spPr>
      </p:pic>
      <p:sp>
        <p:nvSpPr>
          <p:cNvPr id="3" name="TextBox 2">
            <a:extLst>
              <a:ext uri="{FF2B5EF4-FFF2-40B4-BE49-F238E27FC236}">
                <a16:creationId xmlns:a16="http://schemas.microsoft.com/office/drawing/2014/main" id="{A4B08391-46FB-C330-8134-C58D9FB35EAC}"/>
              </a:ext>
            </a:extLst>
          </p:cNvPr>
          <p:cNvSpPr txBox="1"/>
          <p:nvPr/>
        </p:nvSpPr>
        <p:spPr>
          <a:xfrm>
            <a:off x="404891" y="6071825"/>
            <a:ext cx="11382218" cy="400110"/>
          </a:xfrm>
          <a:prstGeom prst="rect">
            <a:avLst/>
          </a:prstGeom>
          <a:solidFill>
            <a:schemeClr val="bg1">
              <a:lumMod val="85000"/>
            </a:schemeClr>
          </a:solidFill>
          <a:ln w="12700">
            <a:solidFill>
              <a:schemeClr val="tx1"/>
            </a:solidFill>
          </a:ln>
        </p:spPr>
        <p:txBody>
          <a:bodyPr wrap="none" rtlCol="0">
            <a:spAutoFit/>
          </a:bodyPr>
          <a:lstStyle/>
          <a:p>
            <a:r>
              <a:rPr lang="en-US" sz="2000" dirty="0">
                <a:latin typeface="Gill Sans Light"/>
              </a:rPr>
              <a:t>Average Wait Time and Response Time (Completion Time) may increase or decrease with varying time quantum</a:t>
            </a:r>
          </a:p>
        </p:txBody>
      </p:sp>
    </p:spTree>
    <p:extLst>
      <p:ext uri="{BB962C8B-B14F-4D97-AF65-F5344CB8AC3E}">
        <p14:creationId xmlns:p14="http://schemas.microsoft.com/office/powerpoint/2010/main" val="3126246725"/>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r>
              <a:rPr lang="en-US" altLang="ko-KR" dirty="0"/>
              <a:t>SJF and SRTF</a:t>
            </a:r>
          </a:p>
        </p:txBody>
      </p:sp>
      <p:sp>
        <p:nvSpPr>
          <p:cNvPr id="574467" name="Rectangle 3"/>
          <p:cNvSpPr>
            <a:spLocks noGrp="1" noChangeArrowheads="1"/>
          </p:cNvSpPr>
          <p:nvPr>
            <p:ph type="body" idx="1"/>
          </p:nvPr>
        </p:nvSpPr>
        <p:spPr>
          <a:xfrm>
            <a:off x="914400" y="762000"/>
            <a:ext cx="9753600" cy="5867400"/>
          </a:xfrm>
        </p:spPr>
        <p:txBody>
          <a:bodyPr>
            <a:normAutofit fontScale="92500"/>
          </a:bodyPr>
          <a:lstStyle/>
          <a:p>
            <a:r>
              <a:rPr lang="en-US" altLang="ko-KR" dirty="0"/>
              <a:t>If we know job execution times at arrival time (predict the future), then we can implement SJF and SRTF</a:t>
            </a:r>
          </a:p>
          <a:p>
            <a:r>
              <a:rPr lang="en-US" altLang="ko-KR" dirty="0"/>
              <a:t>Shortest Job First (SJF):</a:t>
            </a:r>
          </a:p>
          <a:p>
            <a:pPr lvl="1"/>
            <a:r>
              <a:rPr lang="en-US" altLang="ko-KR" dirty="0"/>
              <a:t>Non-preemptive scheduling: Run whatever job has least amount of computation to do</a:t>
            </a:r>
          </a:p>
          <a:p>
            <a:pPr lvl="1"/>
            <a:r>
              <a:rPr lang="en-US" altLang="ko-KR" dirty="0"/>
              <a:t>Still suffers from convoy effect due to non-preemption</a:t>
            </a:r>
          </a:p>
          <a:p>
            <a:r>
              <a:rPr lang="en-US" altLang="ko-KR" dirty="0"/>
              <a:t>Shortest Remaining Time First (SRTF):</a:t>
            </a:r>
          </a:p>
          <a:p>
            <a:pPr lvl="1"/>
            <a:r>
              <a:rPr lang="en-US" altLang="ko-KR" dirty="0"/>
              <a:t>Preemptive scheduling: </a:t>
            </a:r>
            <a:r>
              <a:rPr lang="en-GB" altLang="ko-KR" dirty="0"/>
              <a:t>if a new job arrives with remaining time less than remaining time of currently-executing job, </a:t>
            </a:r>
            <a:r>
              <a:rPr lang="en-GB" altLang="ko-KR" dirty="0" err="1"/>
              <a:t>preempt</a:t>
            </a:r>
            <a:r>
              <a:rPr lang="en-GB" altLang="ko-KR" dirty="0"/>
              <a:t> the current job</a:t>
            </a:r>
          </a:p>
          <a:p>
            <a:pPr lvl="2"/>
            <a:r>
              <a:rPr lang="en-GB" altLang="ko-KR" dirty="0"/>
              <a:t>In case of a tie (a new job arrives with remaining time equal to remaining time of currently-executing job), then do not </a:t>
            </a:r>
            <a:r>
              <a:rPr lang="en-GB" altLang="ko-KR"/>
              <a:t>preempt</a:t>
            </a:r>
            <a:r>
              <a:rPr lang="en-GB" altLang="ko-KR" dirty="0"/>
              <a:t> the current job</a:t>
            </a:r>
          </a:p>
          <a:p>
            <a:r>
              <a:rPr lang="en-US" altLang="ko-KR" dirty="0"/>
              <a:t>Key idea: Give higher priority to short jobs and finish them quickly</a:t>
            </a:r>
          </a:p>
          <a:p>
            <a:pPr lvl="1"/>
            <a:r>
              <a:rPr lang="en-US" altLang="ko-KR" dirty="0"/>
              <a:t>Big benefit for short jobs, only small delay effect on long ones</a:t>
            </a:r>
          </a:p>
          <a:p>
            <a:pPr lvl="1"/>
            <a:r>
              <a:rPr lang="en-US" altLang="ko-KR" dirty="0"/>
              <a:t>Result is better average response time</a:t>
            </a:r>
          </a:p>
        </p:txBody>
      </p:sp>
      <p:pic>
        <p:nvPicPr>
          <p:cNvPr id="574468" name="Picture 4"/>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0287000" y="770021"/>
            <a:ext cx="1682678" cy="1554590"/>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5715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val="424718149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7446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74467">
                                            <p:txEl>
                                              <p:pRg st="1" end="1"/>
                                            </p:txEl>
                                          </p:spTgt>
                                        </p:tgtEl>
                                        <p:attrNameLst>
                                          <p:attrName>style.visibility</p:attrName>
                                        </p:attrNameLst>
                                      </p:cBhvr>
                                      <p:to>
                                        <p:strVal val="visible"/>
                                      </p:to>
                                    </p:set>
                                  </p:childTnLst>
                                </p:cTn>
                              </p:par>
                              <p:par>
                                <p:cTn id="11" presetID="2" presetClass="entr" presetSubtype="2" fill="hold" nodeType="withEffect">
                                  <p:stCondLst>
                                    <p:cond delay="0"/>
                                  </p:stCondLst>
                                  <p:childTnLst>
                                    <p:set>
                                      <p:cBhvr>
                                        <p:cTn id="12" dur="1" fill="hold">
                                          <p:stCondLst>
                                            <p:cond delay="0"/>
                                          </p:stCondLst>
                                        </p:cTn>
                                        <p:tgtEl>
                                          <p:spTgt spid="574468"/>
                                        </p:tgtEl>
                                        <p:attrNameLst>
                                          <p:attrName>style.visibility</p:attrName>
                                        </p:attrNameLst>
                                      </p:cBhvr>
                                      <p:to>
                                        <p:strVal val="visible"/>
                                      </p:to>
                                    </p:set>
                                    <p:anim calcmode="lin" valueType="num">
                                      <p:cBhvr additive="base">
                                        <p:cTn id="13" dur="500" fill="hold"/>
                                        <p:tgtEl>
                                          <p:spTgt spid="574468"/>
                                        </p:tgtEl>
                                        <p:attrNameLst>
                                          <p:attrName>ppt_x</p:attrName>
                                        </p:attrNameLst>
                                      </p:cBhvr>
                                      <p:tavLst>
                                        <p:tav tm="0">
                                          <p:val>
                                            <p:strVal val="1+#ppt_w/2"/>
                                          </p:val>
                                        </p:tav>
                                        <p:tav tm="100000">
                                          <p:val>
                                            <p:strVal val="#ppt_x"/>
                                          </p:val>
                                        </p:tav>
                                      </p:tavLst>
                                    </p:anim>
                                    <p:anim calcmode="lin" valueType="num">
                                      <p:cBhvr additive="base">
                                        <p:cTn id="14" dur="500" fill="hold"/>
                                        <p:tgtEl>
                                          <p:spTgt spid="574468"/>
                                        </p:tgtEl>
                                        <p:attrNameLst>
                                          <p:attrName>ppt_y</p:attrName>
                                        </p:attrNameLst>
                                      </p:cBhvr>
                                      <p:tavLst>
                                        <p:tav tm="0">
                                          <p:val>
                                            <p:strVal val="#ppt_y"/>
                                          </p:val>
                                        </p:tav>
                                        <p:tav tm="100000">
                                          <p:val>
                                            <p:strVal val="#ppt_y"/>
                                          </p:val>
                                        </p:tav>
                                      </p:tavLst>
                                    </p:anim>
                                  </p:childTnLst>
                                </p:cTn>
                              </p:par>
                              <p:par>
                                <p:cTn id="15" presetID="1" presetClass="entr" presetSubtype="0" fill="hold" grpId="0" nodeType="withEffect">
                                  <p:stCondLst>
                                    <p:cond delay="0"/>
                                  </p:stCondLst>
                                  <p:childTnLst>
                                    <p:set>
                                      <p:cBhvr>
                                        <p:cTn id="16" dur="1" fill="hold">
                                          <p:stCondLst>
                                            <p:cond delay="0"/>
                                          </p:stCondLst>
                                        </p:cTn>
                                        <p:tgtEl>
                                          <p:spTgt spid="574467">
                                            <p:txEl>
                                              <p:pRg st="2" end="2"/>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7446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74467">
                                            <p:txEl>
                                              <p:pRg st="4" end="4"/>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74467">
                                            <p:txEl>
                                              <p:pRg st="5" end="5"/>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74467">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74467">
                                            <p:txEl>
                                              <p:pRg st="7" end="7"/>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574467">
                                            <p:txEl>
                                              <p:pRg st="8" end="8"/>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574467">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4467"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AE8027-5F46-AE07-1A33-4FEF2B5E971C}"/>
              </a:ext>
            </a:extLst>
          </p:cNvPr>
          <p:cNvSpPr>
            <a:spLocks noGrp="1"/>
          </p:cNvSpPr>
          <p:nvPr>
            <p:ph type="title"/>
          </p:nvPr>
        </p:nvSpPr>
        <p:spPr/>
        <p:txBody>
          <a:bodyPr/>
          <a:lstStyle/>
          <a:p>
            <a:r>
              <a:rPr lang="en-US" altLang="ko-KR" dirty="0"/>
              <a:t>SJF and SRTF Example</a:t>
            </a:r>
            <a:endParaRPr lang="en-SE" dirty="0"/>
          </a:p>
        </p:txBody>
      </p:sp>
      <p:sp>
        <p:nvSpPr>
          <p:cNvPr id="3" name="Content Placeholder 2">
            <a:extLst>
              <a:ext uri="{FF2B5EF4-FFF2-40B4-BE49-F238E27FC236}">
                <a16:creationId xmlns:a16="http://schemas.microsoft.com/office/drawing/2014/main" id="{A5D44000-6110-4092-FCB6-DE3CEEC556AB}"/>
              </a:ext>
            </a:extLst>
          </p:cNvPr>
          <p:cNvSpPr>
            <a:spLocks noGrp="1"/>
          </p:cNvSpPr>
          <p:nvPr>
            <p:ph idx="1"/>
          </p:nvPr>
        </p:nvSpPr>
        <p:spPr>
          <a:xfrm>
            <a:off x="812800" y="914400"/>
            <a:ext cx="3525890" cy="5105400"/>
          </a:xfrm>
        </p:spPr>
        <p:txBody>
          <a:bodyPr/>
          <a:lstStyle/>
          <a:p>
            <a:r>
              <a:rPr lang="en-GB" dirty="0"/>
              <a:t>SRTF achieves shorter average response time (</a:t>
            </a:r>
            <a:r>
              <a:rPr lang="en-GB" dirty="0" err="1"/>
              <a:t>Avg</a:t>
            </a:r>
            <a:r>
              <a:rPr lang="en-GB" dirty="0"/>
              <a:t> RT) than SJF, thanks to </a:t>
            </a:r>
            <a:r>
              <a:rPr lang="en-GB" dirty="0" err="1"/>
              <a:t>preemptive</a:t>
            </a:r>
            <a:r>
              <a:rPr lang="en-GB" dirty="0"/>
              <a:t> scheduling</a:t>
            </a:r>
            <a:endParaRPr lang="en-SE" dirty="0"/>
          </a:p>
        </p:txBody>
      </p:sp>
      <p:graphicFrame>
        <p:nvGraphicFramePr>
          <p:cNvPr id="6" name="表格 6">
            <a:extLst>
              <a:ext uri="{FF2B5EF4-FFF2-40B4-BE49-F238E27FC236}">
                <a16:creationId xmlns:a16="http://schemas.microsoft.com/office/drawing/2014/main" id="{F56D55BF-D2CA-CC53-ED25-ACF1ECCD8AEA}"/>
              </a:ext>
            </a:extLst>
          </p:cNvPr>
          <p:cNvGraphicFramePr>
            <a:graphicFrameLocks noGrp="1"/>
          </p:cNvGraphicFramePr>
          <p:nvPr>
            <p:extLst>
              <p:ext uri="{D42A27DB-BD31-4B8C-83A1-F6EECF244321}">
                <p14:modId xmlns:p14="http://schemas.microsoft.com/office/powerpoint/2010/main" val="2189780090"/>
              </p:ext>
            </p:extLst>
          </p:nvPr>
        </p:nvGraphicFramePr>
        <p:xfrm>
          <a:off x="4495800" y="854242"/>
          <a:ext cx="7529838" cy="2397760"/>
        </p:xfrm>
        <a:graphic>
          <a:graphicData uri="http://schemas.openxmlformats.org/drawingml/2006/table">
            <a:tbl>
              <a:tblPr firstRow="1" bandRow="1">
                <a:tableStyleId>{5C22544A-7EE6-4342-B048-85BDC9FD1C3A}</a:tableStyleId>
              </a:tblPr>
              <a:tblGrid>
                <a:gridCol w="381000">
                  <a:extLst>
                    <a:ext uri="{9D8B030D-6E8A-4147-A177-3AD203B41FA5}">
                      <a16:colId xmlns:a16="http://schemas.microsoft.com/office/drawing/2014/main" val="3897766631"/>
                    </a:ext>
                  </a:extLst>
                </a:gridCol>
                <a:gridCol w="996551">
                  <a:extLst>
                    <a:ext uri="{9D8B030D-6E8A-4147-A177-3AD203B41FA5}">
                      <a16:colId xmlns:a16="http://schemas.microsoft.com/office/drawing/2014/main" val="3850674632"/>
                    </a:ext>
                  </a:extLst>
                </a:gridCol>
                <a:gridCol w="945607">
                  <a:extLst>
                    <a:ext uri="{9D8B030D-6E8A-4147-A177-3AD203B41FA5}">
                      <a16:colId xmlns:a16="http://schemas.microsoft.com/office/drawing/2014/main" val="3839086762"/>
                    </a:ext>
                  </a:extLst>
                </a:gridCol>
                <a:gridCol w="1301670">
                  <a:extLst>
                    <a:ext uri="{9D8B030D-6E8A-4147-A177-3AD203B41FA5}">
                      <a16:colId xmlns:a16="http://schemas.microsoft.com/office/drawing/2014/main" val="3306942541"/>
                    </a:ext>
                  </a:extLst>
                </a:gridCol>
                <a:gridCol w="1301670">
                  <a:extLst>
                    <a:ext uri="{9D8B030D-6E8A-4147-A177-3AD203B41FA5}">
                      <a16:colId xmlns:a16="http://schemas.microsoft.com/office/drawing/2014/main" val="3517187588"/>
                    </a:ext>
                  </a:extLst>
                </a:gridCol>
                <a:gridCol w="1301670">
                  <a:extLst>
                    <a:ext uri="{9D8B030D-6E8A-4147-A177-3AD203B41FA5}">
                      <a16:colId xmlns:a16="http://schemas.microsoft.com/office/drawing/2014/main" val="2248621"/>
                    </a:ext>
                  </a:extLst>
                </a:gridCol>
                <a:gridCol w="1301670">
                  <a:extLst>
                    <a:ext uri="{9D8B030D-6E8A-4147-A177-3AD203B41FA5}">
                      <a16:colId xmlns:a16="http://schemas.microsoft.com/office/drawing/2014/main" val="2712044097"/>
                    </a:ext>
                  </a:extLst>
                </a:gridCol>
              </a:tblGrid>
              <a:tr h="370840">
                <a:tc>
                  <a:txBody>
                    <a:bodyPr/>
                    <a:lstStyle/>
                    <a:p>
                      <a:pPr algn="r"/>
                      <a:r>
                        <a:rPr lang="en-US" b="0" dirty="0">
                          <a:solidFill>
                            <a:schemeClr val="tx1"/>
                          </a:solidFill>
                        </a:rPr>
                        <a:t>J</a:t>
                      </a:r>
                      <a:r>
                        <a:rPr lang="en-US" altLang="zh-CN" b="0" dirty="0">
                          <a:solidFill>
                            <a:schemeClr val="tx1"/>
                          </a:solidFill>
                        </a:rPr>
                        <a:t>ob</a:t>
                      </a:r>
                      <a:endParaRPr lang="en-US" b="0" dirty="0">
                        <a:solidFill>
                          <a:schemeClr val="tx1"/>
                        </a:solidFill>
                      </a:endParaRPr>
                    </a:p>
                  </a:txBody>
                  <a:tcPr/>
                </a:tc>
                <a:tc>
                  <a:txBody>
                    <a:bodyPr/>
                    <a:lstStyle/>
                    <a:p>
                      <a:pPr algn="r"/>
                      <a:r>
                        <a:rPr lang="en-US" altLang="zh-CN" b="0" dirty="0">
                          <a:solidFill>
                            <a:schemeClr val="tx1"/>
                          </a:solidFill>
                        </a:rPr>
                        <a:t>Arrival</a:t>
                      </a:r>
                      <a:r>
                        <a:rPr lang="zh-CN" altLang="en-US" b="0" dirty="0">
                          <a:solidFill>
                            <a:schemeClr val="tx1"/>
                          </a:solidFill>
                        </a:rPr>
                        <a:t> </a:t>
                      </a:r>
                      <a:r>
                        <a:rPr lang="en-US" altLang="zh-CN" b="0" dirty="0">
                          <a:solidFill>
                            <a:schemeClr val="tx1"/>
                          </a:solidFill>
                        </a:rPr>
                        <a:t>time</a:t>
                      </a:r>
                      <a:endParaRPr lang="en-US" b="0" dirty="0">
                        <a:solidFill>
                          <a:schemeClr val="tx1"/>
                        </a:solidFill>
                      </a:endParaRPr>
                    </a:p>
                  </a:txBody>
                  <a:tcPr/>
                </a:tc>
                <a:tc>
                  <a:txBody>
                    <a:bodyPr/>
                    <a:lstStyle/>
                    <a:p>
                      <a:pPr algn="r"/>
                      <a:r>
                        <a:rPr lang="en-GB" altLang="zh-CN" b="0" dirty="0">
                          <a:solidFill>
                            <a:schemeClr val="tx1"/>
                          </a:solidFill>
                        </a:rPr>
                        <a:t>Exec Time</a:t>
                      </a:r>
                      <a:endParaRPr lang="en-US" b="0" dirty="0">
                        <a:solidFill>
                          <a:schemeClr val="tx1"/>
                        </a:solidFill>
                      </a:endParaRPr>
                    </a:p>
                  </a:txBody>
                  <a:tcPr/>
                </a:tc>
                <a:tc>
                  <a:txBody>
                    <a:bodyPr/>
                    <a:lstStyle/>
                    <a:p>
                      <a:pPr algn="r"/>
                      <a:r>
                        <a:rPr lang="en-US" altLang="zh-CN" b="0" dirty="0">
                          <a:solidFill>
                            <a:schemeClr val="tx1"/>
                          </a:solidFill>
                        </a:rPr>
                        <a:t>SJF Finishing</a:t>
                      </a:r>
                      <a:r>
                        <a:rPr lang="zh-CN" altLang="en-US" b="0" dirty="0">
                          <a:solidFill>
                            <a:schemeClr val="tx1"/>
                          </a:solidFill>
                        </a:rPr>
                        <a:t> </a:t>
                      </a:r>
                      <a:r>
                        <a:rPr lang="en-US" altLang="zh-CN" b="0" dirty="0">
                          <a:solidFill>
                            <a:schemeClr val="tx1"/>
                          </a:solidFill>
                        </a:rPr>
                        <a:t>Time</a:t>
                      </a:r>
                      <a:endParaRPr lang="en-US" b="0" dirty="0">
                        <a:solidFill>
                          <a:schemeClr val="tx1"/>
                        </a:solidFill>
                      </a:endParaRPr>
                    </a:p>
                  </a:txBody>
                  <a:tcPr/>
                </a:tc>
                <a:tc>
                  <a:txBody>
                    <a:bodyPr/>
                    <a:lstStyle/>
                    <a:p>
                      <a:pPr algn="r"/>
                      <a:r>
                        <a:rPr lang="en-US" b="0" dirty="0">
                          <a:solidFill>
                            <a:schemeClr val="tx1"/>
                          </a:solidFill>
                        </a:rPr>
                        <a:t>SJF Response Time</a:t>
                      </a:r>
                    </a:p>
                  </a:txBody>
                  <a:tcPr/>
                </a:tc>
                <a:tc>
                  <a:txBody>
                    <a:bodyPr/>
                    <a:lstStyle/>
                    <a:p>
                      <a:pPr algn="r"/>
                      <a:r>
                        <a:rPr lang="en-US" b="0" dirty="0">
                          <a:solidFill>
                            <a:schemeClr val="tx1"/>
                          </a:solidFill>
                        </a:rPr>
                        <a:t>SRTF Finishing Time</a:t>
                      </a:r>
                    </a:p>
                  </a:txBody>
                  <a:tcPr/>
                </a:tc>
                <a:tc>
                  <a:txBody>
                    <a:bodyPr/>
                    <a:lstStyle/>
                    <a:p>
                      <a:pPr algn="r"/>
                      <a:r>
                        <a:rPr lang="en-US" b="0" dirty="0">
                          <a:solidFill>
                            <a:schemeClr val="tx1"/>
                          </a:solidFill>
                        </a:rPr>
                        <a:t>SRTF Response Time</a:t>
                      </a:r>
                    </a:p>
                  </a:txBody>
                  <a:tcPr/>
                </a:tc>
                <a:extLst>
                  <a:ext uri="{0D108BD9-81ED-4DB2-BD59-A6C34878D82A}">
                    <a16:rowId xmlns:a16="http://schemas.microsoft.com/office/drawing/2014/main" val="4182839917"/>
                  </a:ext>
                </a:extLst>
              </a:tr>
              <a:tr h="370840">
                <a:tc>
                  <a:txBody>
                    <a:bodyPr/>
                    <a:lstStyle/>
                    <a:p>
                      <a:pPr algn="r"/>
                      <a:r>
                        <a:rPr lang="en-US" altLang="zh-CN" dirty="0">
                          <a:solidFill>
                            <a:schemeClr val="tx1"/>
                          </a:solidFill>
                        </a:rPr>
                        <a:t>A</a:t>
                      </a:r>
                      <a:endParaRPr lang="en-US" dirty="0">
                        <a:solidFill>
                          <a:schemeClr val="tx1"/>
                        </a:solidFill>
                      </a:endParaRPr>
                    </a:p>
                  </a:txBody>
                  <a:tcPr/>
                </a:tc>
                <a:tc>
                  <a:txBody>
                    <a:bodyPr/>
                    <a:lstStyle/>
                    <a:p>
                      <a:pPr algn="r"/>
                      <a:r>
                        <a:rPr lang="en-US" altLang="zh-CN" dirty="0">
                          <a:solidFill>
                            <a:schemeClr val="tx1"/>
                          </a:solidFill>
                        </a:rPr>
                        <a:t>0</a:t>
                      </a:r>
                      <a:endParaRPr lang="en-US" dirty="0">
                        <a:solidFill>
                          <a:schemeClr val="tx1"/>
                        </a:solidFill>
                      </a:endParaRPr>
                    </a:p>
                  </a:txBody>
                  <a:tcPr/>
                </a:tc>
                <a:tc>
                  <a:txBody>
                    <a:bodyPr/>
                    <a:lstStyle/>
                    <a:p>
                      <a:pPr algn="r"/>
                      <a:r>
                        <a:rPr lang="en-US" altLang="zh-CN" strike="noStrike" dirty="0">
                          <a:solidFill>
                            <a:schemeClr val="tx1"/>
                          </a:solidFill>
                        </a:rPr>
                        <a:t>70</a:t>
                      </a:r>
                      <a:endParaRPr lang="en-US" strike="noStrike" dirty="0">
                        <a:solidFill>
                          <a:schemeClr val="tx1"/>
                        </a:solidFill>
                      </a:endParaRPr>
                    </a:p>
                  </a:txBody>
                  <a:tcPr/>
                </a:tc>
                <a:tc>
                  <a:txBody>
                    <a:bodyPr/>
                    <a:lstStyle/>
                    <a:p>
                      <a:pPr algn="r"/>
                      <a:r>
                        <a:rPr lang="en-US" altLang="zh-CN" dirty="0">
                          <a:solidFill>
                            <a:schemeClr val="tx1"/>
                          </a:solidFill>
                        </a:rPr>
                        <a:t>70</a:t>
                      </a:r>
                      <a:endParaRPr lang="en-US" dirty="0">
                        <a:solidFill>
                          <a:schemeClr val="tx1"/>
                        </a:solidFill>
                      </a:endParaRPr>
                    </a:p>
                  </a:txBody>
                  <a:tcPr/>
                </a:tc>
                <a:tc>
                  <a:txBody>
                    <a:bodyPr/>
                    <a:lstStyle/>
                    <a:p>
                      <a:pPr algn="r"/>
                      <a:r>
                        <a:rPr lang="en-US" dirty="0">
                          <a:solidFill>
                            <a:schemeClr val="tx1"/>
                          </a:solidFill>
                        </a:rPr>
                        <a:t>70</a:t>
                      </a:r>
                    </a:p>
                  </a:txBody>
                  <a:tcPr/>
                </a:tc>
                <a:tc>
                  <a:txBody>
                    <a:bodyPr/>
                    <a:lstStyle/>
                    <a:p>
                      <a:pPr algn="r"/>
                      <a:r>
                        <a:rPr lang="en-US" altLang="zh-CN" dirty="0">
                          <a:solidFill>
                            <a:schemeClr val="tx1"/>
                          </a:solidFill>
                        </a:rPr>
                        <a:t>90</a:t>
                      </a:r>
                      <a:endParaRPr lang="en-US" dirty="0">
                        <a:solidFill>
                          <a:schemeClr val="tx1"/>
                        </a:solidFill>
                      </a:endParaRPr>
                    </a:p>
                  </a:txBody>
                  <a:tcPr/>
                </a:tc>
                <a:tc>
                  <a:txBody>
                    <a:bodyPr/>
                    <a:lstStyle/>
                    <a:p>
                      <a:pPr algn="r"/>
                      <a:r>
                        <a:rPr lang="en-US" dirty="0">
                          <a:solidFill>
                            <a:schemeClr val="tx1"/>
                          </a:solidFill>
                        </a:rPr>
                        <a:t>90</a:t>
                      </a:r>
                    </a:p>
                  </a:txBody>
                  <a:tcPr/>
                </a:tc>
                <a:extLst>
                  <a:ext uri="{0D108BD9-81ED-4DB2-BD59-A6C34878D82A}">
                    <a16:rowId xmlns:a16="http://schemas.microsoft.com/office/drawing/2014/main" val="2311278232"/>
                  </a:ext>
                </a:extLst>
              </a:tr>
              <a:tr h="370840">
                <a:tc>
                  <a:txBody>
                    <a:bodyPr/>
                    <a:lstStyle/>
                    <a:p>
                      <a:pPr algn="r"/>
                      <a:r>
                        <a:rPr lang="en-US" altLang="zh-CN" dirty="0">
                          <a:solidFill>
                            <a:schemeClr val="tx1"/>
                          </a:solidFill>
                        </a:rPr>
                        <a:t>B</a:t>
                      </a:r>
                      <a:endParaRPr lang="en-US" dirty="0">
                        <a:solidFill>
                          <a:schemeClr val="tx1"/>
                        </a:solidFill>
                      </a:endParaRPr>
                    </a:p>
                  </a:txBody>
                  <a:tcPr/>
                </a:tc>
                <a:tc>
                  <a:txBody>
                    <a:bodyPr/>
                    <a:lstStyle/>
                    <a:p>
                      <a:pPr algn="r"/>
                      <a:r>
                        <a:rPr lang="en-US" altLang="zh-CN" baseline="0" dirty="0">
                          <a:solidFill>
                            <a:schemeClr val="tx1"/>
                          </a:solidFill>
                        </a:rPr>
                        <a:t>10</a:t>
                      </a:r>
                      <a:endParaRPr lang="en-US" baseline="0" dirty="0">
                        <a:solidFill>
                          <a:schemeClr val="tx1"/>
                        </a:solidFill>
                      </a:endParaRPr>
                    </a:p>
                  </a:txBody>
                  <a:tcPr/>
                </a:tc>
                <a:tc>
                  <a:txBody>
                    <a:bodyPr/>
                    <a:lstStyle/>
                    <a:p>
                      <a:pPr algn="r"/>
                      <a:r>
                        <a:rPr lang="en-US" altLang="zh-CN" dirty="0">
                          <a:solidFill>
                            <a:schemeClr val="tx1"/>
                          </a:solidFill>
                        </a:rPr>
                        <a:t>10</a:t>
                      </a:r>
                      <a:endParaRPr lang="en-US" dirty="0">
                        <a:solidFill>
                          <a:schemeClr val="tx1"/>
                        </a:solidFill>
                      </a:endParaRPr>
                    </a:p>
                  </a:txBody>
                  <a:tcPr/>
                </a:tc>
                <a:tc>
                  <a:txBody>
                    <a:bodyPr/>
                    <a:lstStyle/>
                    <a:p>
                      <a:pPr algn="r"/>
                      <a:r>
                        <a:rPr lang="en-US" altLang="zh-CN" dirty="0">
                          <a:solidFill>
                            <a:schemeClr val="tx1"/>
                          </a:solidFill>
                        </a:rPr>
                        <a:t>80</a:t>
                      </a:r>
                      <a:endParaRPr lang="en-US" dirty="0">
                        <a:solidFill>
                          <a:schemeClr val="tx1"/>
                        </a:solidFill>
                      </a:endParaRPr>
                    </a:p>
                  </a:txBody>
                  <a:tcPr/>
                </a:tc>
                <a:tc>
                  <a:txBody>
                    <a:bodyPr/>
                    <a:lstStyle/>
                    <a:p>
                      <a:pPr algn="r"/>
                      <a:r>
                        <a:rPr lang="en-US" dirty="0">
                          <a:solidFill>
                            <a:schemeClr val="tx1"/>
                          </a:solidFill>
                        </a:rPr>
                        <a:t>70</a:t>
                      </a:r>
                    </a:p>
                  </a:txBody>
                  <a:tcPr/>
                </a:tc>
                <a:tc>
                  <a:txBody>
                    <a:bodyPr/>
                    <a:lstStyle/>
                    <a:p>
                      <a:pPr algn="r"/>
                      <a:r>
                        <a:rPr lang="en-US" altLang="zh-CN" dirty="0">
                          <a:solidFill>
                            <a:schemeClr val="tx1"/>
                          </a:solidFill>
                        </a:rPr>
                        <a:t>20</a:t>
                      </a:r>
                      <a:endParaRPr lang="en-US" dirty="0">
                        <a:solidFill>
                          <a:schemeClr val="tx1"/>
                        </a:solidFill>
                      </a:endParaRPr>
                    </a:p>
                  </a:txBody>
                  <a:tcPr/>
                </a:tc>
                <a:tc>
                  <a:txBody>
                    <a:bodyPr/>
                    <a:lstStyle/>
                    <a:p>
                      <a:pPr algn="r"/>
                      <a:r>
                        <a:rPr lang="en-US" dirty="0">
                          <a:solidFill>
                            <a:schemeClr val="tx1"/>
                          </a:solidFill>
                        </a:rPr>
                        <a:t>10</a:t>
                      </a:r>
                    </a:p>
                  </a:txBody>
                  <a:tcPr/>
                </a:tc>
                <a:extLst>
                  <a:ext uri="{0D108BD9-81ED-4DB2-BD59-A6C34878D82A}">
                    <a16:rowId xmlns:a16="http://schemas.microsoft.com/office/drawing/2014/main" val="1749603488"/>
                  </a:ext>
                </a:extLst>
              </a:tr>
              <a:tr h="370840">
                <a:tc>
                  <a:txBody>
                    <a:bodyPr/>
                    <a:lstStyle/>
                    <a:p>
                      <a:pPr algn="r"/>
                      <a:r>
                        <a:rPr lang="en-US" dirty="0">
                          <a:solidFill>
                            <a:schemeClr val="tx1"/>
                          </a:solidFill>
                        </a:rPr>
                        <a:t>C</a:t>
                      </a:r>
                    </a:p>
                  </a:txBody>
                  <a:tcPr/>
                </a:tc>
                <a:tc>
                  <a:txBody>
                    <a:bodyPr/>
                    <a:lstStyle/>
                    <a:p>
                      <a:pPr algn="r"/>
                      <a:r>
                        <a:rPr lang="en-US" altLang="zh-CN" dirty="0">
                          <a:solidFill>
                            <a:schemeClr val="tx1"/>
                          </a:solidFill>
                        </a:rPr>
                        <a:t>20</a:t>
                      </a:r>
                      <a:endParaRPr lang="en-US" baseline="30000" dirty="0">
                        <a:solidFill>
                          <a:schemeClr val="tx1"/>
                        </a:solidFill>
                      </a:endParaRPr>
                    </a:p>
                  </a:txBody>
                  <a:tcPr/>
                </a:tc>
                <a:tc>
                  <a:txBody>
                    <a:bodyPr/>
                    <a:lstStyle/>
                    <a:p>
                      <a:pPr algn="r"/>
                      <a:r>
                        <a:rPr lang="en-US" altLang="zh-CN" dirty="0">
                          <a:solidFill>
                            <a:schemeClr val="tx1"/>
                          </a:solidFill>
                        </a:rPr>
                        <a:t>10</a:t>
                      </a:r>
                      <a:endParaRPr lang="en-US" dirty="0">
                        <a:solidFill>
                          <a:schemeClr val="tx1"/>
                        </a:solidFill>
                      </a:endParaRPr>
                    </a:p>
                  </a:txBody>
                  <a:tcPr/>
                </a:tc>
                <a:tc>
                  <a:txBody>
                    <a:bodyPr/>
                    <a:lstStyle/>
                    <a:p>
                      <a:pPr algn="r"/>
                      <a:r>
                        <a:rPr lang="en-US" altLang="zh-CN" dirty="0">
                          <a:solidFill>
                            <a:schemeClr val="tx1"/>
                          </a:solidFill>
                        </a:rPr>
                        <a:t>90</a:t>
                      </a:r>
                      <a:endParaRPr lang="en-US" dirty="0">
                        <a:solidFill>
                          <a:schemeClr val="tx1"/>
                        </a:solidFill>
                      </a:endParaRPr>
                    </a:p>
                  </a:txBody>
                  <a:tcPr/>
                </a:tc>
                <a:tc>
                  <a:txBody>
                    <a:bodyPr/>
                    <a:lstStyle/>
                    <a:p>
                      <a:pPr algn="r"/>
                      <a:r>
                        <a:rPr lang="en-US" dirty="0">
                          <a:solidFill>
                            <a:schemeClr val="tx1"/>
                          </a:solidFill>
                        </a:rPr>
                        <a:t>70</a:t>
                      </a:r>
                    </a:p>
                  </a:txBody>
                  <a:tcPr/>
                </a:tc>
                <a:tc>
                  <a:txBody>
                    <a:bodyPr/>
                    <a:lstStyle/>
                    <a:p>
                      <a:pPr algn="r"/>
                      <a:r>
                        <a:rPr lang="en-US" altLang="zh-CN" dirty="0">
                          <a:solidFill>
                            <a:schemeClr val="tx1"/>
                          </a:solidFill>
                        </a:rPr>
                        <a:t>30</a:t>
                      </a:r>
                      <a:endParaRPr lang="en-US" dirty="0">
                        <a:solidFill>
                          <a:schemeClr val="tx1"/>
                        </a:solidFill>
                      </a:endParaRPr>
                    </a:p>
                  </a:txBody>
                  <a:tcPr/>
                </a:tc>
                <a:tc>
                  <a:txBody>
                    <a:bodyPr/>
                    <a:lstStyle/>
                    <a:p>
                      <a:pPr algn="r"/>
                      <a:r>
                        <a:rPr lang="en-US" dirty="0">
                          <a:solidFill>
                            <a:schemeClr val="tx1"/>
                          </a:solidFill>
                        </a:rPr>
                        <a:t>10</a:t>
                      </a:r>
                    </a:p>
                  </a:txBody>
                  <a:tcPr/>
                </a:tc>
                <a:extLst>
                  <a:ext uri="{0D108BD9-81ED-4DB2-BD59-A6C34878D82A}">
                    <a16:rowId xmlns:a16="http://schemas.microsoft.com/office/drawing/2014/main" val="1233945708"/>
                  </a:ext>
                </a:extLst>
              </a:tr>
              <a:tr h="370840">
                <a:tc>
                  <a:txBody>
                    <a:bodyPr/>
                    <a:lstStyle/>
                    <a:p>
                      <a:pPr algn="r"/>
                      <a:endParaRPr lang="en-US" dirty="0">
                        <a:solidFill>
                          <a:schemeClr val="tx1"/>
                        </a:solidFill>
                      </a:endParaRPr>
                    </a:p>
                  </a:txBody>
                  <a:tcPr/>
                </a:tc>
                <a:tc gridSpan="2">
                  <a:txBody>
                    <a:bodyPr/>
                    <a:lstStyle/>
                    <a:p>
                      <a:pPr algn="r"/>
                      <a:endParaRPr lang="en-US" dirty="0">
                        <a:solidFill>
                          <a:schemeClr val="tx1"/>
                        </a:solidFill>
                      </a:endParaRPr>
                    </a:p>
                  </a:txBody>
                  <a:tcPr/>
                </a:tc>
                <a:tc hMerge="1">
                  <a:txBody>
                    <a:bodyPr/>
                    <a:lstStyle/>
                    <a:p>
                      <a:r>
                        <a:rPr lang="en-US" altLang="zh-CN" dirty="0"/>
                        <a:t>Average</a:t>
                      </a:r>
                      <a:r>
                        <a:rPr lang="zh-CN" altLang="en-US" dirty="0"/>
                        <a:t> </a:t>
                      </a:r>
                      <a:r>
                        <a:rPr lang="en-US" altLang="zh-CN" dirty="0"/>
                        <a:t>Turnaround</a:t>
                      </a:r>
                      <a:endParaRPr lang="en-US" dirty="0"/>
                    </a:p>
                  </a:txBody>
                  <a:tcPr/>
                </a:tc>
                <a:tc>
                  <a:txBody>
                    <a:bodyPr/>
                    <a:lstStyle/>
                    <a:p>
                      <a:pPr algn="r"/>
                      <a:endParaRPr lang="en-US" dirty="0">
                        <a:solidFill>
                          <a:schemeClr val="tx1"/>
                        </a:solidFill>
                      </a:endParaRPr>
                    </a:p>
                  </a:txBody>
                  <a:tcPr/>
                </a:tc>
                <a:tc>
                  <a:txBody>
                    <a:bodyPr/>
                    <a:lstStyle/>
                    <a:p>
                      <a:pPr algn="r"/>
                      <a:r>
                        <a:rPr lang="en-US" dirty="0">
                          <a:solidFill>
                            <a:schemeClr val="tx1"/>
                          </a:solidFill>
                        </a:rPr>
                        <a:t>Avg RT 70</a:t>
                      </a:r>
                    </a:p>
                  </a:txBody>
                  <a:tcPr/>
                </a:tc>
                <a:tc>
                  <a:txBody>
                    <a:bodyPr/>
                    <a:lstStyle/>
                    <a:p>
                      <a:pPr algn="r"/>
                      <a:endParaRPr lang="en-US" dirty="0">
                        <a:solidFill>
                          <a:schemeClr val="tx1"/>
                        </a:solidFill>
                      </a:endParaRPr>
                    </a:p>
                  </a:txBody>
                  <a:tcPr/>
                </a:tc>
                <a:tc>
                  <a:txBody>
                    <a:bodyPr/>
                    <a:lstStyle/>
                    <a:p>
                      <a:pPr algn="r"/>
                      <a:r>
                        <a:rPr lang="en-US" dirty="0">
                          <a:solidFill>
                            <a:schemeClr val="tx1"/>
                          </a:solidFill>
                        </a:rPr>
                        <a:t>Avg RT 37</a:t>
                      </a:r>
                    </a:p>
                  </a:txBody>
                  <a:tcPr/>
                </a:tc>
                <a:extLst>
                  <a:ext uri="{0D108BD9-81ED-4DB2-BD59-A6C34878D82A}">
                    <a16:rowId xmlns:a16="http://schemas.microsoft.com/office/drawing/2014/main" val="2879113726"/>
                  </a:ext>
                </a:extLst>
              </a:tr>
            </a:tbl>
          </a:graphicData>
        </a:graphic>
      </p:graphicFrame>
      <p:cxnSp>
        <p:nvCxnSpPr>
          <p:cNvPr id="7" name="直线箭头连接符 6">
            <a:extLst>
              <a:ext uri="{FF2B5EF4-FFF2-40B4-BE49-F238E27FC236}">
                <a16:creationId xmlns:a16="http://schemas.microsoft.com/office/drawing/2014/main" id="{E5961FF1-FBE7-CD53-5B79-373FB2262F14}"/>
              </a:ext>
            </a:extLst>
          </p:cNvPr>
          <p:cNvCxnSpPr>
            <a:cxnSpLocks/>
          </p:cNvCxnSpPr>
          <p:nvPr/>
        </p:nvCxnSpPr>
        <p:spPr>
          <a:xfrm>
            <a:off x="5169513" y="3954148"/>
            <a:ext cx="5638800" cy="0"/>
          </a:xfrm>
          <a:prstGeom prst="straightConnector1">
            <a:avLst/>
          </a:prstGeom>
          <a:noFill/>
          <a:ln w="25400" cap="flat" cmpd="sng" algn="ctr">
            <a:solidFill>
              <a:srgbClr val="B6C8E9"/>
            </a:solidFill>
            <a:prstDash val="solid"/>
            <a:tailEnd type="triangle"/>
          </a:ln>
          <a:effectLst/>
        </p:spPr>
      </p:cxnSp>
      <p:sp>
        <p:nvSpPr>
          <p:cNvPr id="8" name="圆角矩形 7">
            <a:extLst>
              <a:ext uri="{FF2B5EF4-FFF2-40B4-BE49-F238E27FC236}">
                <a16:creationId xmlns:a16="http://schemas.microsoft.com/office/drawing/2014/main" id="{59B26C62-7CC6-03B4-3D54-3156CB41C615}"/>
              </a:ext>
            </a:extLst>
          </p:cNvPr>
          <p:cNvSpPr/>
          <p:nvPr/>
        </p:nvSpPr>
        <p:spPr>
          <a:xfrm>
            <a:off x="5158642" y="3400840"/>
            <a:ext cx="3340194" cy="537210"/>
          </a:xfrm>
          <a:prstGeom prst="roundRect">
            <a:avLst/>
          </a:prstGeom>
          <a:solidFill>
            <a:srgbClr val="43B7B0"/>
          </a:solidFill>
          <a:ln w="9525" cap="flat" cmpd="sng" algn="ctr">
            <a:solidFill>
              <a:srgbClr val="00B0F0"/>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altLang="zh-CN" sz="1800" b="0" i="0" u="none" strike="noStrike" kern="0" cap="none" spc="0" normalizeH="0" baseline="0" noProof="0" dirty="0">
                <a:ln>
                  <a:noFill/>
                </a:ln>
                <a:solidFill>
                  <a:srgbClr val="FFFFFF"/>
                </a:solidFill>
                <a:effectLst/>
                <a:uLnTx/>
                <a:uFillTx/>
                <a:latin typeface="Arial" panose="020B0604020202020204"/>
                <a:ea typeface="黑体" panose="02010609060101010101" pitchFamily="49" charset="-122"/>
                <a:cs typeface="+mn-cs"/>
              </a:rPr>
              <a:t>A</a:t>
            </a: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9" name="圆角矩形 8">
            <a:extLst>
              <a:ext uri="{FF2B5EF4-FFF2-40B4-BE49-F238E27FC236}">
                <a16:creationId xmlns:a16="http://schemas.microsoft.com/office/drawing/2014/main" id="{97FF7DC0-DEE1-DAB9-8FA7-6578EF17572E}"/>
              </a:ext>
            </a:extLst>
          </p:cNvPr>
          <p:cNvSpPr/>
          <p:nvPr/>
        </p:nvSpPr>
        <p:spPr>
          <a:xfrm>
            <a:off x="8526295" y="3400840"/>
            <a:ext cx="674370" cy="537210"/>
          </a:xfrm>
          <a:prstGeom prst="roundRect">
            <a:avLst/>
          </a:prstGeom>
          <a:solidFill>
            <a:srgbClr val="BCD024"/>
          </a:solidFill>
          <a:ln w="25400" cap="flat" cmpd="sng" algn="ctr">
            <a:solidFill>
              <a:srgbClr val="BCD024">
                <a:shade val="50000"/>
              </a:srgbClr>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altLang="zh-CN" sz="1800" b="0" i="0" u="none" strike="noStrike" kern="0" cap="none" spc="0" normalizeH="0" baseline="0" noProof="0" dirty="0">
                <a:ln>
                  <a:noFill/>
                </a:ln>
                <a:solidFill>
                  <a:srgbClr val="FFFFFF"/>
                </a:solidFill>
                <a:effectLst/>
                <a:uLnTx/>
                <a:uFillTx/>
                <a:latin typeface="Arial" panose="020B0604020202020204"/>
                <a:ea typeface="黑体" panose="02010609060101010101" pitchFamily="49" charset="-122"/>
                <a:cs typeface="+mn-cs"/>
              </a:rPr>
              <a:t>B</a:t>
            </a: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10" name="圆角矩形 9">
            <a:extLst>
              <a:ext uri="{FF2B5EF4-FFF2-40B4-BE49-F238E27FC236}">
                <a16:creationId xmlns:a16="http://schemas.microsoft.com/office/drawing/2014/main" id="{7CD02A72-0719-EB1E-A8C3-F7F36D4CA6AD}"/>
              </a:ext>
            </a:extLst>
          </p:cNvPr>
          <p:cNvSpPr/>
          <p:nvPr/>
        </p:nvSpPr>
        <p:spPr>
          <a:xfrm>
            <a:off x="9228124" y="3400840"/>
            <a:ext cx="674370" cy="537210"/>
          </a:xfrm>
          <a:prstGeom prst="roundRect">
            <a:avLst/>
          </a:prstGeom>
          <a:solidFill>
            <a:srgbClr val="ED8013"/>
          </a:solidFill>
          <a:ln w="25400" cap="flat" cmpd="sng" algn="ctr">
            <a:solidFill>
              <a:srgbClr val="ED8013">
                <a:shade val="50000"/>
              </a:srgbClr>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altLang="zh-CN" sz="1800" b="0" i="0" u="none" strike="noStrike" kern="0" cap="none" spc="0" normalizeH="0" baseline="0" noProof="0" dirty="0">
                <a:ln>
                  <a:noFill/>
                </a:ln>
                <a:solidFill>
                  <a:srgbClr val="FFFFFF"/>
                </a:solidFill>
                <a:effectLst/>
                <a:uLnTx/>
                <a:uFillTx/>
                <a:latin typeface="Arial" panose="020B0604020202020204"/>
                <a:ea typeface="黑体" panose="02010609060101010101" pitchFamily="49" charset="-122"/>
                <a:cs typeface="+mn-cs"/>
              </a:rPr>
              <a:t>C</a:t>
            </a: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11" name="文本框 10">
            <a:extLst>
              <a:ext uri="{FF2B5EF4-FFF2-40B4-BE49-F238E27FC236}">
                <a16:creationId xmlns:a16="http://schemas.microsoft.com/office/drawing/2014/main" id="{7B95E552-BB9C-9DD5-CCC3-40AA06825068}"/>
              </a:ext>
            </a:extLst>
          </p:cNvPr>
          <p:cNvSpPr txBox="1"/>
          <p:nvPr/>
        </p:nvSpPr>
        <p:spPr>
          <a:xfrm>
            <a:off x="5279412" y="6083670"/>
            <a:ext cx="1095172" cy="369332"/>
          </a:xfrm>
          <a:prstGeom prst="rect">
            <a:avLst/>
          </a:prstGeom>
          <a:noFill/>
        </p:spPr>
        <p:txBody>
          <a:bodyPr wrap="none" rtlCol="0">
            <a:spAutoFit/>
          </a:bodyPr>
          <a:lstStyle/>
          <a:p>
            <a:pPr defTabSz="457200" eaLnBrk="1" fontAlgn="auto" hangingPunct="1">
              <a:spcBef>
                <a:spcPts val="0"/>
              </a:spcBef>
              <a:spcAft>
                <a:spcPts val="0"/>
              </a:spcAft>
            </a:pPr>
            <a:r>
              <a:rPr lang="en-US" altLang="zh-CN" b="0" dirty="0">
                <a:solidFill>
                  <a:srgbClr val="000000"/>
                </a:solidFill>
                <a:latin typeface="Arial" panose="020B0604020202020204"/>
                <a:ea typeface="黑体" panose="02010609060101010101" pitchFamily="49" charset="-122"/>
                <a:cs typeface="+mn-cs"/>
              </a:rPr>
              <a:t>B arrives</a:t>
            </a:r>
            <a:endParaRPr lang="en-US" b="0" dirty="0">
              <a:solidFill>
                <a:srgbClr val="000000"/>
              </a:solidFill>
              <a:latin typeface="Arial" panose="020B0604020202020204"/>
              <a:ea typeface="+mn-ea"/>
              <a:cs typeface="+mn-cs"/>
            </a:endParaRPr>
          </a:p>
        </p:txBody>
      </p:sp>
      <p:sp>
        <p:nvSpPr>
          <p:cNvPr id="12" name="文本框 11">
            <a:extLst>
              <a:ext uri="{FF2B5EF4-FFF2-40B4-BE49-F238E27FC236}">
                <a16:creationId xmlns:a16="http://schemas.microsoft.com/office/drawing/2014/main" id="{D5FABE3E-BC68-0179-03F4-D9AC35CCDFED}"/>
              </a:ext>
            </a:extLst>
          </p:cNvPr>
          <p:cNvSpPr txBox="1"/>
          <p:nvPr/>
        </p:nvSpPr>
        <p:spPr>
          <a:xfrm>
            <a:off x="5013060" y="3965688"/>
            <a:ext cx="312906" cy="369332"/>
          </a:xfrm>
          <a:prstGeom prst="rect">
            <a:avLst/>
          </a:prstGeom>
          <a:noFill/>
        </p:spPr>
        <p:txBody>
          <a:bodyPr wrap="none" rtlCol="0">
            <a:spAutoFit/>
          </a:bodyPr>
          <a:lstStyle/>
          <a:p>
            <a:pPr defTabSz="457200" eaLnBrk="1" fontAlgn="auto" hangingPunct="1">
              <a:spcBef>
                <a:spcPts val="0"/>
              </a:spcBef>
              <a:spcAft>
                <a:spcPts val="0"/>
              </a:spcAft>
            </a:pPr>
            <a:r>
              <a:rPr lang="en-US" altLang="zh-CN" b="0" dirty="0">
                <a:solidFill>
                  <a:srgbClr val="000000"/>
                </a:solidFill>
                <a:latin typeface="Arial" panose="020B0604020202020204"/>
                <a:ea typeface="黑体" panose="02010609060101010101" pitchFamily="49" charset="-122"/>
                <a:cs typeface="+mn-cs"/>
              </a:rPr>
              <a:t>0</a:t>
            </a:r>
            <a:endParaRPr lang="en-US" b="0" dirty="0">
              <a:solidFill>
                <a:srgbClr val="000000"/>
              </a:solidFill>
              <a:latin typeface="Arial" panose="020B0604020202020204"/>
              <a:ea typeface="+mn-ea"/>
              <a:cs typeface="+mn-cs"/>
            </a:endParaRPr>
          </a:p>
        </p:txBody>
      </p:sp>
      <p:sp>
        <p:nvSpPr>
          <p:cNvPr id="13" name="文本框 12">
            <a:extLst>
              <a:ext uri="{FF2B5EF4-FFF2-40B4-BE49-F238E27FC236}">
                <a16:creationId xmlns:a16="http://schemas.microsoft.com/office/drawing/2014/main" id="{A33E20A7-4119-A625-BE67-7AEAC3969099}"/>
              </a:ext>
            </a:extLst>
          </p:cNvPr>
          <p:cNvSpPr txBox="1"/>
          <p:nvPr/>
        </p:nvSpPr>
        <p:spPr>
          <a:xfrm>
            <a:off x="8274394" y="4011158"/>
            <a:ext cx="441146" cy="369332"/>
          </a:xfrm>
          <a:prstGeom prst="rect">
            <a:avLst/>
          </a:prstGeom>
          <a:noFill/>
        </p:spPr>
        <p:txBody>
          <a:bodyPr wrap="none" rtlCol="0">
            <a:spAutoFit/>
          </a:bodyPr>
          <a:lstStyle/>
          <a:p>
            <a:pPr defTabSz="457200" eaLnBrk="1" fontAlgn="auto" hangingPunct="1">
              <a:spcBef>
                <a:spcPts val="0"/>
              </a:spcBef>
              <a:spcAft>
                <a:spcPts val="0"/>
              </a:spcAft>
            </a:pPr>
            <a:r>
              <a:rPr lang="en-US" altLang="zh-CN" b="0" dirty="0">
                <a:solidFill>
                  <a:srgbClr val="000000"/>
                </a:solidFill>
                <a:latin typeface="Arial" panose="020B0604020202020204"/>
                <a:ea typeface="黑体" panose="02010609060101010101" pitchFamily="49" charset="-122"/>
                <a:cs typeface="+mn-cs"/>
              </a:rPr>
              <a:t>70</a:t>
            </a:r>
            <a:endParaRPr lang="en-US" b="0" dirty="0">
              <a:solidFill>
                <a:srgbClr val="000000"/>
              </a:solidFill>
              <a:latin typeface="Arial" panose="020B0604020202020204"/>
              <a:ea typeface="+mn-ea"/>
              <a:cs typeface="+mn-cs"/>
            </a:endParaRPr>
          </a:p>
        </p:txBody>
      </p:sp>
      <p:sp>
        <p:nvSpPr>
          <p:cNvPr id="14" name="文本框 13">
            <a:extLst>
              <a:ext uri="{FF2B5EF4-FFF2-40B4-BE49-F238E27FC236}">
                <a16:creationId xmlns:a16="http://schemas.microsoft.com/office/drawing/2014/main" id="{8EB15867-6434-F10E-7521-3D1484C51719}"/>
              </a:ext>
            </a:extLst>
          </p:cNvPr>
          <p:cNvSpPr txBox="1"/>
          <p:nvPr/>
        </p:nvSpPr>
        <p:spPr>
          <a:xfrm>
            <a:off x="9007551" y="3978272"/>
            <a:ext cx="441146" cy="369332"/>
          </a:xfrm>
          <a:prstGeom prst="rect">
            <a:avLst/>
          </a:prstGeom>
          <a:noFill/>
        </p:spPr>
        <p:txBody>
          <a:bodyPr wrap="none" rtlCol="0">
            <a:spAutoFit/>
          </a:bodyPr>
          <a:lstStyle/>
          <a:p>
            <a:pPr defTabSz="457200" eaLnBrk="1" fontAlgn="auto" hangingPunct="1">
              <a:spcBef>
                <a:spcPts val="0"/>
              </a:spcBef>
              <a:spcAft>
                <a:spcPts val="0"/>
              </a:spcAft>
            </a:pPr>
            <a:r>
              <a:rPr lang="en-US" altLang="zh-CN" b="0" dirty="0">
                <a:solidFill>
                  <a:srgbClr val="000000"/>
                </a:solidFill>
                <a:latin typeface="Arial" panose="020B0604020202020204"/>
                <a:ea typeface="黑体" panose="02010609060101010101" pitchFamily="49" charset="-122"/>
                <a:cs typeface="+mn-cs"/>
              </a:rPr>
              <a:t>80</a:t>
            </a:r>
            <a:endParaRPr lang="en-US" b="0" dirty="0">
              <a:solidFill>
                <a:srgbClr val="000000"/>
              </a:solidFill>
              <a:latin typeface="Arial" panose="020B0604020202020204"/>
              <a:ea typeface="+mn-ea"/>
              <a:cs typeface="+mn-cs"/>
            </a:endParaRPr>
          </a:p>
        </p:txBody>
      </p:sp>
      <p:sp>
        <p:nvSpPr>
          <p:cNvPr id="15" name="文本框 14">
            <a:extLst>
              <a:ext uri="{FF2B5EF4-FFF2-40B4-BE49-F238E27FC236}">
                <a16:creationId xmlns:a16="http://schemas.microsoft.com/office/drawing/2014/main" id="{76A3EC6D-D81F-A01B-5BB9-7CCEF6ED72F2}"/>
              </a:ext>
            </a:extLst>
          </p:cNvPr>
          <p:cNvSpPr txBox="1"/>
          <p:nvPr/>
        </p:nvSpPr>
        <p:spPr>
          <a:xfrm>
            <a:off x="9640049" y="3965688"/>
            <a:ext cx="441146" cy="369332"/>
          </a:xfrm>
          <a:prstGeom prst="rect">
            <a:avLst/>
          </a:prstGeom>
          <a:noFill/>
        </p:spPr>
        <p:txBody>
          <a:bodyPr wrap="none" rtlCol="0">
            <a:spAutoFit/>
          </a:bodyPr>
          <a:lstStyle/>
          <a:p>
            <a:pPr defTabSz="457200" eaLnBrk="1" fontAlgn="auto" hangingPunct="1">
              <a:spcBef>
                <a:spcPts val="0"/>
              </a:spcBef>
              <a:spcAft>
                <a:spcPts val="0"/>
              </a:spcAft>
            </a:pPr>
            <a:r>
              <a:rPr lang="en-US" altLang="zh-CN" b="0" dirty="0">
                <a:solidFill>
                  <a:srgbClr val="000000"/>
                </a:solidFill>
                <a:latin typeface="Arial" panose="020B0604020202020204"/>
                <a:ea typeface="黑体" panose="02010609060101010101" pitchFamily="49" charset="-122"/>
                <a:cs typeface="+mn-cs"/>
              </a:rPr>
              <a:t>90</a:t>
            </a:r>
            <a:endParaRPr lang="en-US" b="0" dirty="0">
              <a:solidFill>
                <a:srgbClr val="000000"/>
              </a:solidFill>
              <a:latin typeface="Arial" panose="020B0604020202020204"/>
              <a:ea typeface="+mn-ea"/>
              <a:cs typeface="+mn-cs"/>
            </a:endParaRPr>
          </a:p>
        </p:txBody>
      </p:sp>
      <p:cxnSp>
        <p:nvCxnSpPr>
          <p:cNvPr id="18" name="直线箭头连接符 5">
            <a:extLst>
              <a:ext uri="{FF2B5EF4-FFF2-40B4-BE49-F238E27FC236}">
                <a16:creationId xmlns:a16="http://schemas.microsoft.com/office/drawing/2014/main" id="{CC405F72-FE40-3FA4-6232-D918B0FEE353}"/>
              </a:ext>
            </a:extLst>
          </p:cNvPr>
          <p:cNvCxnSpPr>
            <a:cxnSpLocks/>
          </p:cNvCxnSpPr>
          <p:nvPr/>
        </p:nvCxnSpPr>
        <p:spPr>
          <a:xfrm>
            <a:off x="5133418" y="5413383"/>
            <a:ext cx="5638800" cy="0"/>
          </a:xfrm>
          <a:prstGeom prst="straightConnector1">
            <a:avLst/>
          </a:prstGeom>
          <a:noFill/>
          <a:ln w="25400" cap="flat" cmpd="sng" algn="ctr">
            <a:solidFill>
              <a:srgbClr val="B6C8E9"/>
            </a:solidFill>
            <a:prstDash val="solid"/>
            <a:tailEnd type="triangle"/>
          </a:ln>
          <a:effectLst/>
        </p:spPr>
      </p:cxnSp>
      <p:sp>
        <p:nvSpPr>
          <p:cNvPr id="19" name="圆角矩形 6">
            <a:extLst>
              <a:ext uri="{FF2B5EF4-FFF2-40B4-BE49-F238E27FC236}">
                <a16:creationId xmlns:a16="http://schemas.microsoft.com/office/drawing/2014/main" id="{AEE25778-ACE1-8F82-EC36-7DAF290BF17A}"/>
              </a:ext>
            </a:extLst>
          </p:cNvPr>
          <p:cNvSpPr/>
          <p:nvPr/>
        </p:nvSpPr>
        <p:spPr>
          <a:xfrm>
            <a:off x="5122547" y="4852050"/>
            <a:ext cx="674370" cy="537210"/>
          </a:xfrm>
          <a:prstGeom prst="roundRect">
            <a:avLst/>
          </a:prstGeom>
          <a:solidFill>
            <a:srgbClr val="43B7B0"/>
          </a:solidFill>
          <a:ln w="9525" cap="flat" cmpd="sng" algn="ctr">
            <a:solidFill>
              <a:srgbClr val="00B0F0"/>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altLang="zh-CN" sz="1800" b="0" i="0" u="none" strike="noStrike" kern="0" cap="none" spc="0" normalizeH="0" baseline="0" noProof="0" dirty="0">
                <a:ln>
                  <a:noFill/>
                </a:ln>
                <a:solidFill>
                  <a:srgbClr val="FFFFFF"/>
                </a:solidFill>
                <a:effectLst/>
                <a:uLnTx/>
                <a:uFillTx/>
                <a:latin typeface="Arial" panose="020B0604020202020204"/>
                <a:ea typeface="黑体" panose="02010609060101010101" pitchFamily="49" charset="-122"/>
                <a:cs typeface="+mn-cs"/>
              </a:rPr>
              <a:t>A</a:t>
            </a: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20" name="圆角矩形 7">
            <a:extLst>
              <a:ext uri="{FF2B5EF4-FFF2-40B4-BE49-F238E27FC236}">
                <a16:creationId xmlns:a16="http://schemas.microsoft.com/office/drawing/2014/main" id="{E8C5F88A-1216-8F1A-280D-4DB326000328}"/>
              </a:ext>
            </a:extLst>
          </p:cNvPr>
          <p:cNvSpPr/>
          <p:nvPr/>
        </p:nvSpPr>
        <p:spPr>
          <a:xfrm>
            <a:off x="5802360" y="4852050"/>
            <a:ext cx="674370" cy="537210"/>
          </a:xfrm>
          <a:prstGeom prst="roundRect">
            <a:avLst/>
          </a:prstGeom>
          <a:solidFill>
            <a:srgbClr val="BCD024"/>
          </a:solidFill>
          <a:ln w="25400" cap="flat" cmpd="sng" algn="ctr">
            <a:solidFill>
              <a:srgbClr val="BCD024">
                <a:shade val="50000"/>
              </a:srgbClr>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altLang="zh-CN" sz="1800" b="0" i="0" u="none" strike="noStrike" kern="0" cap="none" spc="0" normalizeH="0" baseline="0" noProof="0" dirty="0">
                <a:ln>
                  <a:noFill/>
                </a:ln>
                <a:solidFill>
                  <a:srgbClr val="FFFFFF"/>
                </a:solidFill>
                <a:effectLst/>
                <a:uLnTx/>
                <a:uFillTx/>
                <a:latin typeface="Arial" panose="020B0604020202020204"/>
                <a:ea typeface="黑体" panose="02010609060101010101" pitchFamily="49" charset="-122"/>
                <a:cs typeface="+mn-cs"/>
              </a:rPr>
              <a:t>B</a:t>
            </a: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21" name="圆角矩形 8">
            <a:extLst>
              <a:ext uri="{FF2B5EF4-FFF2-40B4-BE49-F238E27FC236}">
                <a16:creationId xmlns:a16="http://schemas.microsoft.com/office/drawing/2014/main" id="{3ECAC4BF-9697-B774-68F7-55F1BE4582FD}"/>
              </a:ext>
            </a:extLst>
          </p:cNvPr>
          <p:cNvSpPr/>
          <p:nvPr/>
        </p:nvSpPr>
        <p:spPr>
          <a:xfrm>
            <a:off x="6476730" y="4852050"/>
            <a:ext cx="674370" cy="537210"/>
          </a:xfrm>
          <a:prstGeom prst="roundRect">
            <a:avLst/>
          </a:prstGeom>
          <a:solidFill>
            <a:srgbClr val="ED8013"/>
          </a:solidFill>
          <a:ln w="25400" cap="flat" cmpd="sng" algn="ctr">
            <a:solidFill>
              <a:srgbClr val="ED8013">
                <a:shade val="50000"/>
              </a:srgbClr>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altLang="zh-CN" sz="1800" b="0" i="0" u="none" strike="noStrike" kern="0" cap="none" spc="0" normalizeH="0" baseline="0" noProof="0" dirty="0">
                <a:ln>
                  <a:noFill/>
                </a:ln>
                <a:solidFill>
                  <a:srgbClr val="FFFFFF"/>
                </a:solidFill>
                <a:effectLst/>
                <a:uLnTx/>
                <a:uFillTx/>
                <a:latin typeface="Arial" panose="020B0604020202020204"/>
                <a:ea typeface="黑体" panose="02010609060101010101" pitchFamily="49" charset="-122"/>
                <a:cs typeface="+mn-cs"/>
              </a:rPr>
              <a:t>C</a:t>
            </a: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23" name="文本框 10">
            <a:extLst>
              <a:ext uri="{FF2B5EF4-FFF2-40B4-BE49-F238E27FC236}">
                <a16:creationId xmlns:a16="http://schemas.microsoft.com/office/drawing/2014/main" id="{33810BB7-D8F7-29FD-DD20-822B8124C9CC}"/>
              </a:ext>
            </a:extLst>
          </p:cNvPr>
          <p:cNvSpPr txBox="1"/>
          <p:nvPr/>
        </p:nvSpPr>
        <p:spPr>
          <a:xfrm>
            <a:off x="4976965" y="5424923"/>
            <a:ext cx="312906" cy="369332"/>
          </a:xfrm>
          <a:prstGeom prst="rect">
            <a:avLst/>
          </a:prstGeom>
          <a:noFill/>
        </p:spPr>
        <p:txBody>
          <a:bodyPr wrap="none" rtlCol="0">
            <a:spAutoFit/>
          </a:bodyPr>
          <a:lstStyle/>
          <a:p>
            <a:pPr defTabSz="457200" eaLnBrk="1" fontAlgn="auto" hangingPunct="1">
              <a:spcBef>
                <a:spcPts val="0"/>
              </a:spcBef>
              <a:spcAft>
                <a:spcPts val="0"/>
              </a:spcAft>
            </a:pPr>
            <a:r>
              <a:rPr lang="en-US" altLang="zh-CN" b="0" dirty="0">
                <a:solidFill>
                  <a:srgbClr val="000000"/>
                </a:solidFill>
                <a:latin typeface="Arial" panose="020B0604020202020204"/>
                <a:ea typeface="黑体" panose="02010609060101010101" pitchFamily="49" charset="-122"/>
                <a:cs typeface="+mn-cs"/>
              </a:rPr>
              <a:t>0</a:t>
            </a:r>
            <a:endParaRPr lang="en-US" b="0" dirty="0">
              <a:solidFill>
                <a:srgbClr val="000000"/>
              </a:solidFill>
              <a:latin typeface="Arial" panose="020B0604020202020204"/>
              <a:ea typeface="+mn-ea"/>
              <a:cs typeface="+mn-cs"/>
            </a:endParaRPr>
          </a:p>
        </p:txBody>
      </p:sp>
      <p:sp>
        <p:nvSpPr>
          <p:cNvPr id="24" name="文本框 11">
            <a:extLst>
              <a:ext uri="{FF2B5EF4-FFF2-40B4-BE49-F238E27FC236}">
                <a16:creationId xmlns:a16="http://schemas.microsoft.com/office/drawing/2014/main" id="{A29572EB-3CDD-7F62-A2D6-DA4B115634C8}"/>
              </a:ext>
            </a:extLst>
          </p:cNvPr>
          <p:cNvSpPr txBox="1"/>
          <p:nvPr/>
        </p:nvSpPr>
        <p:spPr>
          <a:xfrm>
            <a:off x="5624890" y="5853084"/>
            <a:ext cx="441146" cy="369332"/>
          </a:xfrm>
          <a:prstGeom prst="rect">
            <a:avLst/>
          </a:prstGeom>
          <a:noFill/>
        </p:spPr>
        <p:txBody>
          <a:bodyPr wrap="none" rtlCol="0">
            <a:spAutoFit/>
          </a:bodyPr>
          <a:lstStyle/>
          <a:p>
            <a:pPr defTabSz="457200" eaLnBrk="1" fontAlgn="auto" hangingPunct="1">
              <a:spcBef>
                <a:spcPts val="0"/>
              </a:spcBef>
              <a:spcAft>
                <a:spcPts val="0"/>
              </a:spcAft>
            </a:pPr>
            <a:r>
              <a:rPr lang="en-US" altLang="zh-CN" b="0" dirty="0">
                <a:solidFill>
                  <a:srgbClr val="000000"/>
                </a:solidFill>
                <a:latin typeface="Arial" panose="020B0604020202020204"/>
                <a:ea typeface="黑体" panose="02010609060101010101" pitchFamily="49" charset="-122"/>
                <a:cs typeface="+mn-cs"/>
              </a:rPr>
              <a:t>10</a:t>
            </a:r>
            <a:endParaRPr lang="en-US" b="0" dirty="0">
              <a:solidFill>
                <a:srgbClr val="000000"/>
              </a:solidFill>
              <a:latin typeface="Arial" panose="020B0604020202020204"/>
              <a:ea typeface="+mn-ea"/>
              <a:cs typeface="+mn-cs"/>
            </a:endParaRPr>
          </a:p>
        </p:txBody>
      </p:sp>
      <p:sp>
        <p:nvSpPr>
          <p:cNvPr id="25" name="文本框 12">
            <a:extLst>
              <a:ext uri="{FF2B5EF4-FFF2-40B4-BE49-F238E27FC236}">
                <a16:creationId xmlns:a16="http://schemas.microsoft.com/office/drawing/2014/main" id="{C9628951-2AB2-21C2-2837-846572A9DEF1}"/>
              </a:ext>
            </a:extLst>
          </p:cNvPr>
          <p:cNvSpPr txBox="1"/>
          <p:nvPr/>
        </p:nvSpPr>
        <p:spPr>
          <a:xfrm>
            <a:off x="6249458" y="5866452"/>
            <a:ext cx="441146" cy="369332"/>
          </a:xfrm>
          <a:prstGeom prst="rect">
            <a:avLst/>
          </a:prstGeom>
          <a:noFill/>
        </p:spPr>
        <p:txBody>
          <a:bodyPr wrap="none" rtlCol="0">
            <a:spAutoFit/>
          </a:bodyPr>
          <a:lstStyle/>
          <a:p>
            <a:pPr defTabSz="457200" eaLnBrk="1" fontAlgn="auto" hangingPunct="1">
              <a:spcBef>
                <a:spcPts val="0"/>
              </a:spcBef>
              <a:spcAft>
                <a:spcPts val="0"/>
              </a:spcAft>
            </a:pPr>
            <a:r>
              <a:rPr lang="en-US" altLang="zh-CN" b="0" dirty="0">
                <a:solidFill>
                  <a:srgbClr val="000000"/>
                </a:solidFill>
                <a:latin typeface="Arial" panose="020B0604020202020204"/>
                <a:ea typeface="黑体" panose="02010609060101010101" pitchFamily="49" charset="-122"/>
                <a:cs typeface="+mn-cs"/>
              </a:rPr>
              <a:t>20</a:t>
            </a:r>
            <a:endParaRPr lang="en-US" b="0" dirty="0">
              <a:solidFill>
                <a:srgbClr val="000000"/>
              </a:solidFill>
              <a:latin typeface="Arial" panose="020B0604020202020204"/>
              <a:ea typeface="+mn-ea"/>
              <a:cs typeface="+mn-cs"/>
            </a:endParaRPr>
          </a:p>
        </p:txBody>
      </p:sp>
      <p:sp>
        <p:nvSpPr>
          <p:cNvPr id="26" name="文本框 13">
            <a:extLst>
              <a:ext uri="{FF2B5EF4-FFF2-40B4-BE49-F238E27FC236}">
                <a16:creationId xmlns:a16="http://schemas.microsoft.com/office/drawing/2014/main" id="{C5255506-A7D2-982A-F9BC-358E50582F5A}"/>
              </a:ext>
            </a:extLst>
          </p:cNvPr>
          <p:cNvSpPr txBox="1"/>
          <p:nvPr/>
        </p:nvSpPr>
        <p:spPr>
          <a:xfrm>
            <a:off x="9603954" y="5424923"/>
            <a:ext cx="441146" cy="369332"/>
          </a:xfrm>
          <a:prstGeom prst="rect">
            <a:avLst/>
          </a:prstGeom>
          <a:noFill/>
        </p:spPr>
        <p:txBody>
          <a:bodyPr wrap="none" rtlCol="0">
            <a:spAutoFit/>
          </a:bodyPr>
          <a:lstStyle/>
          <a:p>
            <a:pPr defTabSz="457200" eaLnBrk="1" fontAlgn="auto" hangingPunct="1">
              <a:spcBef>
                <a:spcPts val="0"/>
              </a:spcBef>
              <a:spcAft>
                <a:spcPts val="0"/>
              </a:spcAft>
            </a:pPr>
            <a:r>
              <a:rPr lang="en-US" altLang="zh-CN" b="0" dirty="0">
                <a:solidFill>
                  <a:srgbClr val="000000"/>
                </a:solidFill>
                <a:latin typeface="Arial" panose="020B0604020202020204"/>
                <a:ea typeface="黑体" panose="02010609060101010101" pitchFamily="49" charset="-122"/>
                <a:cs typeface="+mn-cs"/>
              </a:rPr>
              <a:t>90</a:t>
            </a:r>
            <a:endParaRPr lang="en-US" b="0" dirty="0">
              <a:solidFill>
                <a:srgbClr val="000000"/>
              </a:solidFill>
              <a:latin typeface="Arial" panose="020B0604020202020204"/>
              <a:ea typeface="+mn-ea"/>
              <a:cs typeface="+mn-cs"/>
            </a:endParaRPr>
          </a:p>
        </p:txBody>
      </p:sp>
      <p:sp>
        <p:nvSpPr>
          <p:cNvPr id="27" name="左箭头 14">
            <a:extLst>
              <a:ext uri="{FF2B5EF4-FFF2-40B4-BE49-F238E27FC236}">
                <a16:creationId xmlns:a16="http://schemas.microsoft.com/office/drawing/2014/main" id="{A3C74129-8191-D087-0A53-24E55BA378F5}"/>
              </a:ext>
            </a:extLst>
          </p:cNvPr>
          <p:cNvSpPr/>
          <p:nvPr/>
        </p:nvSpPr>
        <p:spPr>
          <a:xfrm rot="5400000" flipV="1">
            <a:off x="5639282" y="5532247"/>
            <a:ext cx="412362" cy="134085"/>
          </a:xfrm>
          <a:prstGeom prst="leftArrow">
            <a:avLst/>
          </a:prstGeom>
          <a:solidFill>
            <a:srgbClr val="BCD024"/>
          </a:solidFill>
          <a:ln w="25400" cap="flat" cmpd="sng" algn="ctr">
            <a:solidFill>
              <a:srgbClr val="BCD024">
                <a:shade val="50000"/>
              </a:srgbClr>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28" name="左箭头 15">
            <a:extLst>
              <a:ext uri="{FF2B5EF4-FFF2-40B4-BE49-F238E27FC236}">
                <a16:creationId xmlns:a16="http://schemas.microsoft.com/office/drawing/2014/main" id="{E9CD62FA-2608-8AF4-C74C-819A6ECAB563}"/>
              </a:ext>
            </a:extLst>
          </p:cNvPr>
          <p:cNvSpPr/>
          <p:nvPr/>
        </p:nvSpPr>
        <p:spPr>
          <a:xfrm rot="5400000" flipV="1">
            <a:off x="6263850" y="5525796"/>
            <a:ext cx="412362" cy="134085"/>
          </a:xfrm>
          <a:prstGeom prst="leftArrow">
            <a:avLst/>
          </a:prstGeom>
          <a:solidFill>
            <a:srgbClr val="ED8013"/>
          </a:solidFill>
          <a:ln w="25400" cap="flat" cmpd="sng" algn="ctr">
            <a:solidFill>
              <a:srgbClr val="ED8013">
                <a:shade val="50000"/>
              </a:srgbClr>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29" name="圆角矩形 16">
            <a:extLst>
              <a:ext uri="{FF2B5EF4-FFF2-40B4-BE49-F238E27FC236}">
                <a16:creationId xmlns:a16="http://schemas.microsoft.com/office/drawing/2014/main" id="{7D15B1DC-D250-90A5-1D46-C517572A84C5}"/>
              </a:ext>
            </a:extLst>
          </p:cNvPr>
          <p:cNvSpPr/>
          <p:nvPr/>
        </p:nvSpPr>
        <p:spPr>
          <a:xfrm>
            <a:off x="7151100" y="4852050"/>
            <a:ext cx="2674417" cy="537210"/>
          </a:xfrm>
          <a:prstGeom prst="roundRect">
            <a:avLst/>
          </a:prstGeom>
          <a:solidFill>
            <a:srgbClr val="43B7B0"/>
          </a:solidFill>
          <a:ln w="9525" cap="flat" cmpd="sng" algn="ctr">
            <a:solidFill>
              <a:srgbClr val="00B0F0"/>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altLang="zh-CN" sz="1800" b="0" i="0" u="none" strike="noStrike" kern="0" cap="none" spc="0" normalizeH="0" baseline="0" noProof="0" dirty="0">
                <a:ln>
                  <a:noFill/>
                </a:ln>
                <a:solidFill>
                  <a:srgbClr val="FFFFFF"/>
                </a:solidFill>
                <a:effectLst/>
                <a:uLnTx/>
                <a:uFillTx/>
                <a:latin typeface="Arial" panose="020B0604020202020204"/>
                <a:ea typeface="黑体" panose="02010609060101010101" pitchFamily="49" charset="-122"/>
                <a:cs typeface="+mn-cs"/>
              </a:rPr>
              <a:t>A</a:t>
            </a: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30" name="文本框 17">
            <a:extLst>
              <a:ext uri="{FF2B5EF4-FFF2-40B4-BE49-F238E27FC236}">
                <a16:creationId xmlns:a16="http://schemas.microsoft.com/office/drawing/2014/main" id="{ACC9B989-5476-6CFD-A8DB-ABA2283216B7}"/>
              </a:ext>
            </a:extLst>
          </p:cNvPr>
          <p:cNvSpPr txBox="1"/>
          <p:nvPr/>
        </p:nvSpPr>
        <p:spPr>
          <a:xfrm>
            <a:off x="6936519" y="5483752"/>
            <a:ext cx="441146" cy="369332"/>
          </a:xfrm>
          <a:prstGeom prst="rect">
            <a:avLst/>
          </a:prstGeom>
          <a:noFill/>
        </p:spPr>
        <p:txBody>
          <a:bodyPr wrap="none" rtlCol="0">
            <a:spAutoFit/>
          </a:bodyPr>
          <a:lstStyle/>
          <a:p>
            <a:pPr defTabSz="457200" eaLnBrk="1" fontAlgn="auto" hangingPunct="1">
              <a:spcBef>
                <a:spcPts val="0"/>
              </a:spcBef>
              <a:spcAft>
                <a:spcPts val="0"/>
              </a:spcAft>
            </a:pPr>
            <a:r>
              <a:rPr lang="en-US" altLang="zh-CN" b="0" dirty="0">
                <a:solidFill>
                  <a:srgbClr val="000000"/>
                </a:solidFill>
                <a:latin typeface="Arial" panose="020B0604020202020204"/>
                <a:ea typeface="黑体" panose="02010609060101010101" pitchFamily="49" charset="-122"/>
                <a:cs typeface="+mn-cs"/>
              </a:rPr>
              <a:t>30</a:t>
            </a:r>
            <a:endParaRPr lang="en-US" b="0" dirty="0">
              <a:solidFill>
                <a:srgbClr val="000000"/>
              </a:solidFill>
              <a:latin typeface="Arial" panose="020B0604020202020204"/>
              <a:ea typeface="+mn-ea"/>
              <a:cs typeface="+mn-cs"/>
            </a:endParaRPr>
          </a:p>
        </p:txBody>
      </p:sp>
      <p:sp>
        <p:nvSpPr>
          <p:cNvPr id="38" name="文本框 11">
            <a:extLst>
              <a:ext uri="{FF2B5EF4-FFF2-40B4-BE49-F238E27FC236}">
                <a16:creationId xmlns:a16="http://schemas.microsoft.com/office/drawing/2014/main" id="{BAFDFB1F-530E-F158-8AC8-92FEC3345267}"/>
              </a:ext>
            </a:extLst>
          </p:cNvPr>
          <p:cNvSpPr txBox="1"/>
          <p:nvPr/>
        </p:nvSpPr>
        <p:spPr>
          <a:xfrm>
            <a:off x="5669520" y="4432365"/>
            <a:ext cx="441146" cy="369332"/>
          </a:xfrm>
          <a:prstGeom prst="rect">
            <a:avLst/>
          </a:prstGeom>
          <a:noFill/>
        </p:spPr>
        <p:txBody>
          <a:bodyPr wrap="none" rtlCol="0">
            <a:spAutoFit/>
          </a:bodyPr>
          <a:lstStyle/>
          <a:p>
            <a:pPr defTabSz="457200" eaLnBrk="1" fontAlgn="auto" hangingPunct="1">
              <a:spcBef>
                <a:spcPts val="0"/>
              </a:spcBef>
              <a:spcAft>
                <a:spcPts val="0"/>
              </a:spcAft>
            </a:pPr>
            <a:r>
              <a:rPr lang="en-US" altLang="zh-CN" b="0" dirty="0">
                <a:solidFill>
                  <a:srgbClr val="000000"/>
                </a:solidFill>
                <a:latin typeface="Arial" panose="020B0604020202020204"/>
                <a:ea typeface="黑体" panose="02010609060101010101" pitchFamily="49" charset="-122"/>
                <a:cs typeface="+mn-cs"/>
              </a:rPr>
              <a:t>10</a:t>
            </a:r>
            <a:endParaRPr lang="en-US" b="0" dirty="0">
              <a:solidFill>
                <a:srgbClr val="000000"/>
              </a:solidFill>
              <a:latin typeface="Arial" panose="020B0604020202020204"/>
              <a:ea typeface="+mn-ea"/>
              <a:cs typeface="+mn-cs"/>
            </a:endParaRPr>
          </a:p>
        </p:txBody>
      </p:sp>
      <p:sp>
        <p:nvSpPr>
          <p:cNvPr id="39" name="文本框 12">
            <a:extLst>
              <a:ext uri="{FF2B5EF4-FFF2-40B4-BE49-F238E27FC236}">
                <a16:creationId xmlns:a16="http://schemas.microsoft.com/office/drawing/2014/main" id="{4F0B744B-F7C1-A878-22CD-6262D59C3525}"/>
              </a:ext>
            </a:extLst>
          </p:cNvPr>
          <p:cNvSpPr txBox="1"/>
          <p:nvPr/>
        </p:nvSpPr>
        <p:spPr>
          <a:xfrm>
            <a:off x="6294088" y="4445733"/>
            <a:ext cx="441146" cy="369332"/>
          </a:xfrm>
          <a:prstGeom prst="rect">
            <a:avLst/>
          </a:prstGeom>
          <a:noFill/>
        </p:spPr>
        <p:txBody>
          <a:bodyPr wrap="none" rtlCol="0">
            <a:spAutoFit/>
          </a:bodyPr>
          <a:lstStyle/>
          <a:p>
            <a:pPr defTabSz="457200" eaLnBrk="1" fontAlgn="auto" hangingPunct="1">
              <a:spcBef>
                <a:spcPts val="0"/>
              </a:spcBef>
              <a:spcAft>
                <a:spcPts val="0"/>
              </a:spcAft>
            </a:pPr>
            <a:r>
              <a:rPr lang="en-US" altLang="zh-CN" b="0" dirty="0">
                <a:solidFill>
                  <a:srgbClr val="000000"/>
                </a:solidFill>
                <a:latin typeface="Arial" panose="020B0604020202020204"/>
                <a:ea typeface="黑体" panose="02010609060101010101" pitchFamily="49" charset="-122"/>
                <a:cs typeface="+mn-cs"/>
              </a:rPr>
              <a:t>20</a:t>
            </a:r>
            <a:endParaRPr lang="en-US" b="0" dirty="0">
              <a:solidFill>
                <a:srgbClr val="000000"/>
              </a:solidFill>
              <a:latin typeface="Arial" panose="020B0604020202020204"/>
              <a:ea typeface="+mn-ea"/>
              <a:cs typeface="+mn-cs"/>
            </a:endParaRPr>
          </a:p>
        </p:txBody>
      </p:sp>
      <p:sp>
        <p:nvSpPr>
          <p:cNvPr id="40" name="左箭头 14">
            <a:extLst>
              <a:ext uri="{FF2B5EF4-FFF2-40B4-BE49-F238E27FC236}">
                <a16:creationId xmlns:a16="http://schemas.microsoft.com/office/drawing/2014/main" id="{2D5A6683-AEF6-4ED5-F368-166DDC7B9F84}"/>
              </a:ext>
            </a:extLst>
          </p:cNvPr>
          <p:cNvSpPr/>
          <p:nvPr/>
        </p:nvSpPr>
        <p:spPr>
          <a:xfrm rot="5400000" flipV="1">
            <a:off x="5683912" y="4111528"/>
            <a:ext cx="412362" cy="134085"/>
          </a:xfrm>
          <a:prstGeom prst="leftArrow">
            <a:avLst/>
          </a:prstGeom>
          <a:solidFill>
            <a:srgbClr val="BCD024"/>
          </a:solidFill>
          <a:ln w="25400" cap="flat" cmpd="sng" algn="ctr">
            <a:solidFill>
              <a:srgbClr val="BCD024">
                <a:shade val="50000"/>
              </a:srgbClr>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41" name="左箭头 15">
            <a:extLst>
              <a:ext uri="{FF2B5EF4-FFF2-40B4-BE49-F238E27FC236}">
                <a16:creationId xmlns:a16="http://schemas.microsoft.com/office/drawing/2014/main" id="{94BE336C-A2F4-525C-1A12-D0FEA92A734A}"/>
              </a:ext>
            </a:extLst>
          </p:cNvPr>
          <p:cNvSpPr/>
          <p:nvPr/>
        </p:nvSpPr>
        <p:spPr>
          <a:xfrm rot="5400000" flipV="1">
            <a:off x="6308480" y="4105077"/>
            <a:ext cx="412362" cy="134085"/>
          </a:xfrm>
          <a:prstGeom prst="leftArrow">
            <a:avLst/>
          </a:prstGeom>
          <a:solidFill>
            <a:srgbClr val="ED8013"/>
          </a:solidFill>
          <a:ln w="25400" cap="flat" cmpd="sng" algn="ctr">
            <a:solidFill>
              <a:srgbClr val="ED8013">
                <a:shade val="50000"/>
              </a:srgbClr>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42" name="文本框 10">
            <a:extLst>
              <a:ext uri="{FF2B5EF4-FFF2-40B4-BE49-F238E27FC236}">
                <a16:creationId xmlns:a16="http://schemas.microsoft.com/office/drawing/2014/main" id="{2193EE09-BEED-D6C1-361A-A16E6E3D7CBF}"/>
              </a:ext>
            </a:extLst>
          </p:cNvPr>
          <p:cNvSpPr txBox="1"/>
          <p:nvPr/>
        </p:nvSpPr>
        <p:spPr>
          <a:xfrm>
            <a:off x="6281153" y="6083670"/>
            <a:ext cx="1107996" cy="369332"/>
          </a:xfrm>
          <a:prstGeom prst="rect">
            <a:avLst/>
          </a:prstGeom>
          <a:noFill/>
        </p:spPr>
        <p:txBody>
          <a:bodyPr wrap="none" rtlCol="0">
            <a:spAutoFit/>
          </a:bodyPr>
          <a:lstStyle/>
          <a:p>
            <a:pPr defTabSz="457200" eaLnBrk="1" fontAlgn="auto" hangingPunct="1">
              <a:spcBef>
                <a:spcPts val="0"/>
              </a:spcBef>
              <a:spcAft>
                <a:spcPts val="0"/>
              </a:spcAft>
            </a:pPr>
            <a:r>
              <a:rPr lang="en-US" altLang="zh-CN" b="0" dirty="0">
                <a:solidFill>
                  <a:srgbClr val="000000"/>
                </a:solidFill>
                <a:latin typeface="Arial" panose="020B0604020202020204"/>
                <a:ea typeface="黑体" panose="02010609060101010101" pitchFamily="49" charset="-122"/>
                <a:cs typeface="+mn-cs"/>
              </a:rPr>
              <a:t>C arrives</a:t>
            </a:r>
            <a:endParaRPr lang="en-US" b="0" dirty="0">
              <a:solidFill>
                <a:srgbClr val="000000"/>
              </a:solidFill>
              <a:latin typeface="Arial" panose="020B0604020202020204"/>
              <a:ea typeface="+mn-ea"/>
              <a:cs typeface="+mn-cs"/>
            </a:endParaRPr>
          </a:p>
        </p:txBody>
      </p:sp>
      <p:sp>
        <p:nvSpPr>
          <p:cNvPr id="4" name="TextBox 3">
            <a:extLst>
              <a:ext uri="{FF2B5EF4-FFF2-40B4-BE49-F238E27FC236}">
                <a16:creationId xmlns:a16="http://schemas.microsoft.com/office/drawing/2014/main" id="{DC5EC41B-2C26-A404-E596-697573B82F42}"/>
              </a:ext>
            </a:extLst>
          </p:cNvPr>
          <p:cNvSpPr txBox="1"/>
          <p:nvPr/>
        </p:nvSpPr>
        <p:spPr>
          <a:xfrm>
            <a:off x="4043935" y="3510724"/>
            <a:ext cx="518091" cy="461665"/>
          </a:xfrm>
          <a:prstGeom prst="rect">
            <a:avLst/>
          </a:prstGeom>
          <a:noFill/>
        </p:spPr>
        <p:txBody>
          <a:bodyPr wrap="none" rtlCol="0">
            <a:spAutoFit/>
          </a:bodyPr>
          <a:lstStyle/>
          <a:p>
            <a:r>
              <a:rPr lang="en-US" sz="2400" dirty="0">
                <a:latin typeface="Gill Sans Light"/>
              </a:rPr>
              <a:t>SJF</a:t>
            </a:r>
          </a:p>
        </p:txBody>
      </p:sp>
      <p:sp>
        <p:nvSpPr>
          <p:cNvPr id="5" name="TextBox 4">
            <a:extLst>
              <a:ext uri="{FF2B5EF4-FFF2-40B4-BE49-F238E27FC236}">
                <a16:creationId xmlns:a16="http://schemas.microsoft.com/office/drawing/2014/main" id="{1A6669E1-F62B-3B31-9C72-36E9F948DCF0}"/>
              </a:ext>
            </a:extLst>
          </p:cNvPr>
          <p:cNvSpPr txBox="1"/>
          <p:nvPr/>
        </p:nvSpPr>
        <p:spPr>
          <a:xfrm>
            <a:off x="3995722" y="4951718"/>
            <a:ext cx="789640" cy="461665"/>
          </a:xfrm>
          <a:prstGeom prst="rect">
            <a:avLst/>
          </a:prstGeom>
          <a:noFill/>
        </p:spPr>
        <p:txBody>
          <a:bodyPr wrap="none" rtlCol="0">
            <a:spAutoFit/>
          </a:bodyPr>
          <a:lstStyle/>
          <a:p>
            <a:r>
              <a:rPr lang="en-US" sz="2400" dirty="0">
                <a:latin typeface="Gill Sans Light"/>
              </a:rPr>
              <a:t>SRTF</a:t>
            </a:r>
          </a:p>
        </p:txBody>
      </p:sp>
    </p:spTree>
    <p:extLst>
      <p:ext uri="{BB962C8B-B14F-4D97-AF65-F5344CB8AC3E}">
        <p14:creationId xmlns:p14="http://schemas.microsoft.com/office/powerpoint/2010/main" val="8207681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9"/>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0"/>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7"/>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4"/>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21"/>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8"/>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5"/>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29"/>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40"/>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38"/>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41"/>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39"/>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p:bldP spid="12" grpId="0"/>
      <p:bldP spid="13" grpId="0"/>
      <p:bldP spid="14" grpId="0"/>
      <p:bldP spid="15" grpId="0"/>
      <p:bldP spid="19" grpId="0" animBg="1"/>
      <p:bldP spid="20" grpId="0" animBg="1"/>
      <p:bldP spid="21" grpId="0" animBg="1"/>
      <p:bldP spid="24" grpId="0"/>
      <p:bldP spid="25" grpId="0"/>
      <p:bldP spid="27" grpId="0" animBg="1"/>
      <p:bldP spid="28" grpId="0" animBg="1"/>
      <p:bldP spid="29" grpId="0" animBg="1"/>
      <p:bldP spid="38" grpId="0"/>
      <p:bldP spid="39" grpId="0"/>
      <p:bldP spid="40" grpId="0" animBg="1"/>
      <p:bldP spid="41" grpId="0" animBg="1"/>
      <p:bldP spid="4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2399BC-16ED-0FAA-46EA-E2F13DCCF64B}"/>
              </a:ext>
            </a:extLst>
          </p:cNvPr>
          <p:cNvSpPr>
            <a:spLocks noGrp="1"/>
          </p:cNvSpPr>
          <p:nvPr>
            <p:ph type="title"/>
          </p:nvPr>
        </p:nvSpPr>
        <p:spPr/>
        <p:txBody>
          <a:bodyPr/>
          <a:lstStyle/>
          <a:p>
            <a:r>
              <a:rPr lang="en-GB" dirty="0"/>
              <a:t>CPU/IO Bursts</a:t>
            </a:r>
            <a:endParaRPr lang="en-SE" dirty="0"/>
          </a:p>
        </p:txBody>
      </p:sp>
      <p:sp>
        <p:nvSpPr>
          <p:cNvPr id="3" name="Content Placeholder 2">
            <a:extLst>
              <a:ext uri="{FF2B5EF4-FFF2-40B4-BE49-F238E27FC236}">
                <a16:creationId xmlns:a16="http://schemas.microsoft.com/office/drawing/2014/main" id="{27C3F8DB-83E0-A478-3BA5-2B7AC780C074}"/>
              </a:ext>
            </a:extLst>
          </p:cNvPr>
          <p:cNvSpPr>
            <a:spLocks noGrp="1"/>
          </p:cNvSpPr>
          <p:nvPr>
            <p:ph idx="1"/>
          </p:nvPr>
        </p:nvSpPr>
        <p:spPr>
          <a:xfrm>
            <a:off x="812800" y="914400"/>
            <a:ext cx="7264400" cy="5105400"/>
          </a:xfrm>
        </p:spPr>
        <p:txBody>
          <a:bodyPr/>
          <a:lstStyle/>
          <a:p>
            <a:r>
              <a:rPr lang="en-GB" dirty="0"/>
              <a:t>A typical task alternates between bursts of CPU and I/O</a:t>
            </a:r>
          </a:p>
          <a:p>
            <a:pPr lvl="1"/>
            <a:r>
              <a:rPr lang="en-GB" dirty="0"/>
              <a:t>It uses the CPU for some period of time, then does I/O, then uses CPU again (A job may be pre-empted and forced to give up CPU before finishing current CPU burst)</a:t>
            </a:r>
          </a:p>
          <a:p>
            <a:endParaRPr lang="en-GB" dirty="0"/>
          </a:p>
          <a:p>
            <a:endParaRPr lang="en-SE" dirty="0"/>
          </a:p>
        </p:txBody>
      </p:sp>
      <p:pic>
        <p:nvPicPr>
          <p:cNvPr id="4" name="Picture 5">
            <a:extLst>
              <a:ext uri="{FF2B5EF4-FFF2-40B4-BE49-F238E27FC236}">
                <a16:creationId xmlns:a16="http://schemas.microsoft.com/office/drawing/2014/main" id="{64ABE8EE-7ED5-D905-B718-03B24E597D9C}"/>
              </a:ext>
            </a:extLst>
          </p:cNvPr>
          <p:cNvPicPr>
            <a:picLocks noChangeAspect="1" noChangeArrowheads="1"/>
          </p:cNvPicPr>
          <p:nvPr/>
        </p:nvPicPr>
        <p:blipFill>
          <a:blip r:embed="rId3" cstate="print"/>
          <a:srcRect l="30032" t="789" r="30032" b="1576"/>
          <a:stretch>
            <a:fillRect/>
          </a:stretch>
        </p:blipFill>
        <p:spPr bwMode="auto">
          <a:xfrm>
            <a:off x="8153400" y="802105"/>
            <a:ext cx="3663496" cy="5958698"/>
          </a:xfrm>
          <a:prstGeom prst="rect">
            <a:avLst/>
          </a:prstGeom>
          <a:noFill/>
          <a:ln w="38100" cmpd="dbl">
            <a:solidFill>
              <a:srgbClr val="CC6600"/>
            </a:solidFill>
            <a:miter lim="800000"/>
            <a:headEnd/>
            <a:tailEnd/>
          </a:ln>
          <a:effectLst/>
        </p:spPr>
      </p:pic>
      <p:pic>
        <p:nvPicPr>
          <p:cNvPr id="5" name="Picture 2">
            <a:extLst>
              <a:ext uri="{FF2B5EF4-FFF2-40B4-BE49-F238E27FC236}">
                <a16:creationId xmlns:a16="http://schemas.microsoft.com/office/drawing/2014/main" id="{ECD8511F-68A8-D18B-FF1F-83A60161AC6A}"/>
              </a:ext>
            </a:extLst>
          </p:cNvPr>
          <p:cNvPicPr>
            <a:picLocks noChangeAspect="1" noChangeArrowheads="1"/>
          </p:cNvPicPr>
          <p:nvPr/>
        </p:nvPicPr>
        <p:blipFill>
          <a:blip r:embed="rId4" cstate="print"/>
          <a:srcRect/>
          <a:stretch>
            <a:fillRect/>
          </a:stretch>
        </p:blipFill>
        <p:spPr bwMode="auto">
          <a:xfrm>
            <a:off x="191990" y="3276600"/>
            <a:ext cx="6992848" cy="3429000"/>
          </a:xfrm>
          <a:prstGeom prst="rect">
            <a:avLst/>
          </a:prstGeom>
          <a:noFill/>
          <a:ln w="9525">
            <a:noFill/>
            <a:miter lim="800000"/>
            <a:headEnd/>
            <a:tailEnd/>
          </a:ln>
        </p:spPr>
      </p:pic>
      <p:sp>
        <p:nvSpPr>
          <p:cNvPr id="6" name="TextBox 5">
            <a:extLst>
              <a:ext uri="{FF2B5EF4-FFF2-40B4-BE49-F238E27FC236}">
                <a16:creationId xmlns:a16="http://schemas.microsoft.com/office/drawing/2014/main" id="{307B9525-E804-0F34-0D91-48AD56174F94}"/>
              </a:ext>
            </a:extLst>
          </p:cNvPr>
          <p:cNvSpPr txBox="1"/>
          <p:nvPr/>
        </p:nvSpPr>
        <p:spPr>
          <a:xfrm>
            <a:off x="5985114" y="3467100"/>
            <a:ext cx="1816523" cy="369332"/>
          </a:xfrm>
          <a:prstGeom prst="rect">
            <a:avLst/>
          </a:prstGeom>
          <a:noFill/>
        </p:spPr>
        <p:txBody>
          <a:bodyPr wrap="none" rtlCol="0">
            <a:spAutoFit/>
          </a:bodyPr>
          <a:lstStyle/>
          <a:p>
            <a:r>
              <a:rPr lang="en-GB" dirty="0">
                <a:latin typeface="Gill Sans Light"/>
              </a:rPr>
              <a:t>A CPU bound job</a:t>
            </a:r>
            <a:endParaRPr lang="en-SE" dirty="0">
              <a:latin typeface="Gill Sans Light"/>
            </a:endParaRPr>
          </a:p>
        </p:txBody>
      </p:sp>
      <p:sp>
        <p:nvSpPr>
          <p:cNvPr id="9" name="TextBox 8">
            <a:extLst>
              <a:ext uri="{FF2B5EF4-FFF2-40B4-BE49-F238E27FC236}">
                <a16:creationId xmlns:a16="http://schemas.microsoft.com/office/drawing/2014/main" id="{C35474A1-EE93-4173-0CC7-DCC0DE91D8F9}"/>
              </a:ext>
            </a:extLst>
          </p:cNvPr>
          <p:cNvSpPr txBox="1"/>
          <p:nvPr/>
        </p:nvSpPr>
        <p:spPr>
          <a:xfrm>
            <a:off x="5985114" y="5574268"/>
            <a:ext cx="1789272" cy="369332"/>
          </a:xfrm>
          <a:prstGeom prst="rect">
            <a:avLst/>
          </a:prstGeom>
          <a:noFill/>
        </p:spPr>
        <p:txBody>
          <a:bodyPr wrap="none" rtlCol="0">
            <a:spAutoFit/>
          </a:bodyPr>
          <a:lstStyle/>
          <a:p>
            <a:r>
              <a:rPr lang="en-GB" dirty="0">
                <a:latin typeface="Gill Sans Light"/>
              </a:rPr>
              <a:t>An I/O bound job</a:t>
            </a:r>
            <a:endParaRPr lang="en-SE" dirty="0">
              <a:latin typeface="Gill Sans Light"/>
            </a:endParaRPr>
          </a:p>
        </p:txBody>
      </p:sp>
    </p:spTree>
    <p:extLst>
      <p:ext uri="{BB962C8B-B14F-4D97-AF65-F5344CB8AC3E}">
        <p14:creationId xmlns:p14="http://schemas.microsoft.com/office/powerpoint/2010/main" val="147676760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r>
              <a:rPr lang="en-US" altLang="ko-KR" dirty="0"/>
              <a:t>Optimality of SJF and SRTF</a:t>
            </a:r>
          </a:p>
        </p:txBody>
      </p:sp>
      <p:sp>
        <p:nvSpPr>
          <p:cNvPr id="28675" name="Rectangle 3"/>
          <p:cNvSpPr>
            <a:spLocks noGrp="1" noChangeArrowheads="1"/>
          </p:cNvSpPr>
          <p:nvPr>
            <p:ph type="body" idx="1"/>
          </p:nvPr>
        </p:nvSpPr>
        <p:spPr>
          <a:xfrm>
            <a:off x="1143000" y="838200"/>
            <a:ext cx="9982200" cy="5638800"/>
          </a:xfrm>
        </p:spPr>
        <p:txBody>
          <a:bodyPr>
            <a:normAutofit fontScale="85000" lnSpcReduction="10000"/>
          </a:bodyPr>
          <a:lstStyle/>
          <a:p>
            <a:r>
              <a:rPr lang="en-GB" dirty="0"/>
              <a:t>SJF is the optimal scheduling algorithm for minimizing the average response time under the following assumptions:</a:t>
            </a:r>
          </a:p>
          <a:p>
            <a:pPr lvl="1"/>
            <a:r>
              <a:rPr lang="en-GB" dirty="0"/>
              <a:t>All jobs only use the CPU (no I/O)</a:t>
            </a:r>
          </a:p>
          <a:p>
            <a:pPr lvl="1"/>
            <a:r>
              <a:rPr lang="en-GB" dirty="0"/>
              <a:t>All jobs arrive at the same time</a:t>
            </a:r>
          </a:p>
          <a:p>
            <a:pPr lvl="1"/>
            <a:r>
              <a:rPr lang="en-GB" dirty="0"/>
              <a:t>Job execution times are known in advance</a:t>
            </a:r>
          </a:p>
          <a:p>
            <a:pPr lvl="1"/>
            <a:r>
              <a:rPr lang="en-GB" dirty="0"/>
              <a:t>Non-</a:t>
            </a:r>
            <a:r>
              <a:rPr lang="en-GB" dirty="0" err="1"/>
              <a:t>preemptive</a:t>
            </a:r>
            <a:r>
              <a:rPr lang="en-GB" dirty="0"/>
              <a:t> scheduling</a:t>
            </a:r>
          </a:p>
          <a:p>
            <a:r>
              <a:rPr lang="en-US" altLang="ko-KR" dirty="0"/>
              <a:t>SRTF </a:t>
            </a:r>
            <a:r>
              <a:rPr lang="en-GB" dirty="0"/>
              <a:t>is the optimal scheduling algorithm for minimizing the average response time under the following assumptions:</a:t>
            </a:r>
          </a:p>
          <a:p>
            <a:pPr lvl="1"/>
            <a:r>
              <a:rPr lang="en-GB" dirty="0"/>
              <a:t>All jobs only use the CPU (no I/O)</a:t>
            </a:r>
          </a:p>
          <a:p>
            <a:pPr lvl="1"/>
            <a:r>
              <a:rPr lang="en-GB" dirty="0"/>
              <a:t>Job execution times are known in advance</a:t>
            </a:r>
          </a:p>
          <a:p>
            <a:pPr lvl="1"/>
            <a:r>
              <a:rPr lang="en-GB"/>
              <a:t>Preemptive</a:t>
            </a:r>
            <a:r>
              <a:rPr lang="en-GB" dirty="0"/>
              <a:t> scheduling</a:t>
            </a:r>
          </a:p>
          <a:p>
            <a:r>
              <a:rPr lang="en-US" altLang="ko-KR" dirty="0"/>
              <a:t>Comparison of SRTF with FCFS</a:t>
            </a:r>
          </a:p>
          <a:p>
            <a:pPr lvl="1"/>
            <a:r>
              <a:rPr lang="en-US" altLang="ko-KR" dirty="0"/>
              <a:t>If all jobs have the same length (execution time)</a:t>
            </a:r>
          </a:p>
          <a:p>
            <a:pPr lvl="2"/>
            <a:r>
              <a:rPr lang="en-US" altLang="ko-KR" dirty="0"/>
              <a:t>SRTF becomes the same as FCFS (i.e. FCFS is optimal if all jobs the same length)</a:t>
            </a:r>
          </a:p>
          <a:p>
            <a:pPr lvl="1"/>
            <a:r>
              <a:rPr lang="en-US" altLang="ko-KR" dirty="0"/>
              <a:t>If jobs have varying length</a:t>
            </a:r>
          </a:p>
          <a:p>
            <a:pPr lvl="2"/>
            <a:r>
              <a:rPr lang="en-US" altLang="ko-KR" dirty="0"/>
              <a:t>SRTF is better, since short jobs are not stuck behind long ones</a:t>
            </a:r>
          </a:p>
        </p:txBody>
      </p:sp>
    </p:spTree>
    <p:extLst>
      <p:ext uri="{BB962C8B-B14F-4D97-AF65-F5344CB8AC3E}">
        <p14:creationId xmlns:p14="http://schemas.microsoft.com/office/powerpoint/2010/main" val="420253398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67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8675">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8675">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8675">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867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8675">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8675">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8675">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8675">
                                            <p:txEl>
                                              <p:pRg st="8" end="8"/>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8675">
                                            <p:txEl>
                                              <p:pRg st="9" end="9"/>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8675">
                                            <p:txEl>
                                              <p:pRg st="10" end="1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8675">
                                            <p:txEl>
                                              <p:pRg st="11" end="1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8675">
                                            <p:txEl>
                                              <p:pRg st="12" end="12"/>
                                            </p:tx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8675">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5" grpId="0" uiExpand="1" build="p"/>
    </p:bld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r>
              <a:rPr lang="en-US" altLang="ko-KR" dirty="0"/>
              <a:t>Example to illustrate benefits of SRTF</a:t>
            </a:r>
          </a:p>
        </p:txBody>
      </p:sp>
      <p:sp>
        <p:nvSpPr>
          <p:cNvPr id="595971" name="Rectangle 3"/>
          <p:cNvSpPr>
            <a:spLocks noGrp="1" noChangeArrowheads="1"/>
          </p:cNvSpPr>
          <p:nvPr>
            <p:ph type="body" idx="1"/>
          </p:nvPr>
        </p:nvSpPr>
        <p:spPr>
          <a:xfrm>
            <a:off x="1320795" y="2819400"/>
            <a:ext cx="9550399" cy="3517900"/>
          </a:xfrm>
        </p:spPr>
        <p:txBody>
          <a:bodyPr>
            <a:normAutofit lnSpcReduction="10000"/>
          </a:bodyPr>
          <a:lstStyle/>
          <a:p>
            <a:r>
              <a:rPr lang="en-US" altLang="ko-KR" dirty="0"/>
              <a:t>Three jobs:	</a:t>
            </a:r>
          </a:p>
          <a:p>
            <a:pPr lvl="1"/>
            <a:r>
              <a:rPr lang="en-US" altLang="ko-KR" dirty="0"/>
              <a:t>A, B: both CPU bound, run for an hour</a:t>
            </a:r>
            <a:br>
              <a:rPr lang="en-US" altLang="ko-KR" dirty="0"/>
            </a:br>
            <a:r>
              <a:rPr lang="en-US" altLang="ko-KR" dirty="0"/>
              <a:t>C: I/O bound, runs in a loop of 1ms CPU followed by 9ms disk I/O</a:t>
            </a:r>
          </a:p>
          <a:p>
            <a:pPr lvl="1"/>
            <a:r>
              <a:rPr lang="en-US" altLang="ko-KR" dirty="0"/>
              <a:t>If each job runs alone without interference, then C uses 90% of disk, A or B uses 100% of CPU</a:t>
            </a:r>
          </a:p>
          <a:p>
            <a:r>
              <a:rPr lang="en-US" altLang="ko-KR" dirty="0"/>
              <a:t>With FCFS:</a:t>
            </a:r>
          </a:p>
          <a:p>
            <a:pPr lvl="1"/>
            <a:r>
              <a:rPr lang="en-US" altLang="ko-KR" dirty="0"/>
              <a:t>A and B may arrive and keep CPU busy for two weeks before C is scheduled</a:t>
            </a:r>
          </a:p>
          <a:p>
            <a:r>
              <a:rPr lang="en-US" altLang="ko-KR" dirty="0"/>
              <a:t>What about RR or SRTF?</a:t>
            </a:r>
          </a:p>
        </p:txBody>
      </p:sp>
      <p:grpSp>
        <p:nvGrpSpPr>
          <p:cNvPr id="596002" name="Group 34"/>
          <p:cNvGrpSpPr>
            <a:grpSpLocks/>
          </p:cNvGrpSpPr>
          <p:nvPr/>
        </p:nvGrpSpPr>
        <p:grpSpPr bwMode="auto">
          <a:xfrm>
            <a:off x="6924675" y="914401"/>
            <a:ext cx="2146300" cy="1893889"/>
            <a:chOff x="568" y="576"/>
            <a:chExt cx="1352" cy="1193"/>
          </a:xfrm>
        </p:grpSpPr>
        <p:sp>
          <p:nvSpPr>
            <p:cNvPr id="29706" name="Line 6"/>
            <p:cNvSpPr>
              <a:spLocks noChangeShapeType="1"/>
            </p:cNvSpPr>
            <p:nvPr/>
          </p:nvSpPr>
          <p:spPr bwMode="auto">
            <a:xfrm>
              <a:off x="574" y="1036"/>
              <a:ext cx="1346" cy="0"/>
            </a:xfrm>
            <a:prstGeom prst="line">
              <a:avLst/>
            </a:prstGeom>
            <a:noFill/>
            <a:ln w="3810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sz="2000" b="0">
                <a:latin typeface="Gill Sans" charset="0"/>
                <a:ea typeface="Gill Sans" charset="0"/>
                <a:cs typeface="Gill Sans" charset="0"/>
              </a:endParaRPr>
            </a:p>
          </p:txBody>
        </p:sp>
        <p:grpSp>
          <p:nvGrpSpPr>
            <p:cNvPr id="29707" name="Group 33"/>
            <p:cNvGrpSpPr>
              <a:grpSpLocks/>
            </p:cNvGrpSpPr>
            <p:nvPr/>
          </p:nvGrpSpPr>
          <p:grpSpPr bwMode="auto">
            <a:xfrm>
              <a:off x="568" y="576"/>
              <a:ext cx="1305" cy="1193"/>
              <a:chOff x="568" y="576"/>
              <a:chExt cx="1305" cy="1193"/>
            </a:xfrm>
          </p:grpSpPr>
          <p:sp>
            <p:nvSpPr>
              <p:cNvPr id="29708" name="Text Box 18"/>
              <p:cNvSpPr txBox="1">
                <a:spLocks noChangeArrowheads="1"/>
              </p:cNvSpPr>
              <p:nvPr/>
            </p:nvSpPr>
            <p:spPr bwMode="auto">
              <a:xfrm>
                <a:off x="1076" y="576"/>
                <a:ext cx="233" cy="252"/>
              </a:xfrm>
              <a:prstGeom prst="rect">
                <a:avLst/>
              </a:prstGeom>
              <a:noFill/>
              <a:ln>
                <a:noFill/>
              </a:ln>
              <a:effectLst/>
              <a:extLst>
                <a:ext uri="{909E8E84-426E-40dd-AFC4-6F175D3DCCD1}">
                  <a14:hiddenFill xmlns:a14="http://schemas.microsoft.com/office/drawing/2010/main" xmlns="">
                    <a:solidFill>
                      <a:srgbClr val="FF66CC"/>
                    </a:solidFill>
                  </a14:hiddenFill>
                </a:ext>
                <a:ext uri="{91240B29-F687-4f45-9708-019B960494DF}">
                  <a14:hiddenLine xmlns:a14="http://schemas.microsoft.com/office/drawing/2010/main" xmlns="" w="38100"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pPr algn="r">
                  <a:lnSpc>
                    <a:spcPct val="100000"/>
                  </a:lnSpc>
                  <a:spcBef>
                    <a:spcPct val="0"/>
                  </a:spcBef>
                  <a:buSzTx/>
                  <a:buFontTx/>
                  <a:buNone/>
                </a:pPr>
                <a:r>
                  <a:rPr lang="en-US" altLang="en-US" b="0">
                    <a:latin typeface="Gill Sans" charset="0"/>
                    <a:ea typeface="Gill Sans" charset="0"/>
                    <a:cs typeface="Gill Sans" charset="0"/>
                  </a:rPr>
                  <a:t>C</a:t>
                </a:r>
              </a:p>
            </p:txBody>
          </p:sp>
          <p:grpSp>
            <p:nvGrpSpPr>
              <p:cNvPr id="29709" name="Group 20"/>
              <p:cNvGrpSpPr>
                <a:grpSpLocks/>
              </p:cNvGrpSpPr>
              <p:nvPr/>
            </p:nvGrpSpPr>
            <p:grpSpPr bwMode="auto">
              <a:xfrm>
                <a:off x="568" y="844"/>
                <a:ext cx="439" cy="925"/>
                <a:chOff x="568" y="844"/>
                <a:chExt cx="439" cy="925"/>
              </a:xfrm>
            </p:grpSpPr>
            <p:sp>
              <p:nvSpPr>
                <p:cNvPr id="29722" name="Line 7"/>
                <p:cNvSpPr>
                  <a:spLocks noChangeShapeType="1"/>
                </p:cNvSpPr>
                <p:nvPr/>
              </p:nvSpPr>
              <p:spPr bwMode="auto">
                <a:xfrm>
                  <a:off x="574" y="844"/>
                  <a:ext cx="0" cy="384"/>
                </a:xfrm>
                <a:prstGeom prst="line">
                  <a:avLst/>
                </a:prstGeom>
                <a:noFill/>
                <a:ln w="3810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sz="2000" b="0">
                    <a:latin typeface="Gill Sans" charset="0"/>
                    <a:ea typeface="Gill Sans" charset="0"/>
                    <a:cs typeface="Gill Sans" charset="0"/>
                  </a:endParaRPr>
                </a:p>
              </p:txBody>
            </p:sp>
            <p:sp>
              <p:nvSpPr>
                <p:cNvPr id="29723" name="Line 8"/>
                <p:cNvSpPr>
                  <a:spLocks noChangeShapeType="1"/>
                </p:cNvSpPr>
                <p:nvPr/>
              </p:nvSpPr>
              <p:spPr bwMode="auto">
                <a:xfrm>
                  <a:off x="622" y="844"/>
                  <a:ext cx="0" cy="384"/>
                </a:xfrm>
                <a:prstGeom prst="line">
                  <a:avLst/>
                </a:prstGeom>
                <a:noFill/>
                <a:ln w="3810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sz="2000" b="0">
                    <a:latin typeface="Gill Sans" charset="0"/>
                    <a:ea typeface="Gill Sans" charset="0"/>
                    <a:cs typeface="Gill Sans" charset="0"/>
                  </a:endParaRPr>
                </a:p>
              </p:txBody>
            </p:sp>
            <p:grpSp>
              <p:nvGrpSpPr>
                <p:cNvPr id="29724" name="Group 12"/>
                <p:cNvGrpSpPr>
                  <a:grpSpLocks/>
                </p:cNvGrpSpPr>
                <p:nvPr/>
              </p:nvGrpSpPr>
              <p:grpSpPr bwMode="auto">
                <a:xfrm>
                  <a:off x="568" y="1276"/>
                  <a:ext cx="439" cy="493"/>
                  <a:chOff x="609" y="1296"/>
                  <a:chExt cx="351" cy="493"/>
                </a:xfrm>
              </p:grpSpPr>
              <p:sp>
                <p:nvSpPr>
                  <p:cNvPr id="29725" name="Line 13"/>
                  <p:cNvSpPr>
                    <a:spLocks noChangeShapeType="1"/>
                  </p:cNvSpPr>
                  <p:nvPr/>
                </p:nvSpPr>
                <p:spPr bwMode="auto">
                  <a:xfrm>
                    <a:off x="656" y="1296"/>
                    <a:ext cx="304" cy="0"/>
                  </a:xfrm>
                  <a:prstGeom prst="line">
                    <a:avLst/>
                  </a:prstGeom>
                  <a:noFill/>
                  <a:ln w="38100">
                    <a:solidFill>
                      <a:schemeClr val="tx1"/>
                    </a:solidFill>
                    <a:round/>
                    <a:headEnd/>
                    <a:tailEnd type="stealth"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sz="2000" b="0">
                      <a:latin typeface="Gill Sans" charset="0"/>
                      <a:ea typeface="Gill Sans" charset="0"/>
                      <a:cs typeface="Gill Sans" charset="0"/>
                    </a:endParaRPr>
                  </a:p>
                </p:txBody>
              </p:sp>
              <p:sp>
                <p:nvSpPr>
                  <p:cNvPr id="29726" name="Text Box 14"/>
                  <p:cNvSpPr txBox="1">
                    <a:spLocks noChangeArrowheads="1"/>
                  </p:cNvSpPr>
                  <p:nvPr/>
                </p:nvSpPr>
                <p:spPr bwMode="auto">
                  <a:xfrm>
                    <a:off x="609" y="1343"/>
                    <a:ext cx="313" cy="446"/>
                  </a:xfrm>
                  <a:prstGeom prst="rect">
                    <a:avLst/>
                  </a:prstGeom>
                  <a:noFill/>
                  <a:ln>
                    <a:noFill/>
                  </a:ln>
                  <a:effectLst/>
                  <a:extLst>
                    <a:ext uri="{909E8E84-426E-40dd-AFC4-6F175D3DCCD1}">
                      <a14:hiddenFill xmlns:a14="http://schemas.microsoft.com/office/drawing/2010/main" xmlns="">
                        <a:solidFill>
                          <a:srgbClr val="FF66CC"/>
                        </a:solidFill>
                      </a14:hiddenFill>
                    </a:ext>
                    <a:ext uri="{91240B29-F687-4f45-9708-019B960494DF}">
                      <a14:hiddenLine xmlns:a14="http://schemas.microsoft.com/office/drawing/2010/main" xmlns="" w="38100"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pPr algn="r">
                      <a:lnSpc>
                        <a:spcPct val="100000"/>
                      </a:lnSpc>
                      <a:spcBef>
                        <a:spcPct val="0"/>
                      </a:spcBef>
                      <a:buSzTx/>
                      <a:buFontTx/>
                      <a:buNone/>
                    </a:pPr>
                    <a:r>
                      <a:rPr lang="en-US" altLang="en-US" b="0">
                        <a:latin typeface="Gill Sans" charset="0"/>
                        <a:ea typeface="Gill Sans" charset="0"/>
                        <a:cs typeface="Gill Sans" charset="0"/>
                      </a:rPr>
                      <a:t>C’s </a:t>
                    </a:r>
                  </a:p>
                  <a:p>
                    <a:pPr algn="r">
                      <a:lnSpc>
                        <a:spcPct val="100000"/>
                      </a:lnSpc>
                      <a:spcBef>
                        <a:spcPct val="0"/>
                      </a:spcBef>
                      <a:buSzTx/>
                      <a:buFontTx/>
                      <a:buNone/>
                    </a:pPr>
                    <a:r>
                      <a:rPr lang="en-US" altLang="en-US" b="0">
                        <a:latin typeface="Gill Sans" charset="0"/>
                        <a:ea typeface="Gill Sans" charset="0"/>
                        <a:cs typeface="Gill Sans" charset="0"/>
                      </a:rPr>
                      <a:t>I/O</a:t>
                    </a:r>
                  </a:p>
                </p:txBody>
              </p:sp>
            </p:grpSp>
          </p:grpSp>
          <p:grpSp>
            <p:nvGrpSpPr>
              <p:cNvPr id="29710" name="Group 21"/>
              <p:cNvGrpSpPr>
                <a:grpSpLocks/>
              </p:cNvGrpSpPr>
              <p:nvPr/>
            </p:nvGrpSpPr>
            <p:grpSpPr bwMode="auto">
              <a:xfrm>
                <a:off x="1002" y="844"/>
                <a:ext cx="439" cy="925"/>
                <a:chOff x="568" y="844"/>
                <a:chExt cx="439" cy="925"/>
              </a:xfrm>
            </p:grpSpPr>
            <p:sp>
              <p:nvSpPr>
                <p:cNvPr id="29717" name="Line 22"/>
                <p:cNvSpPr>
                  <a:spLocks noChangeShapeType="1"/>
                </p:cNvSpPr>
                <p:nvPr/>
              </p:nvSpPr>
              <p:spPr bwMode="auto">
                <a:xfrm>
                  <a:off x="574" y="844"/>
                  <a:ext cx="0" cy="384"/>
                </a:xfrm>
                <a:prstGeom prst="line">
                  <a:avLst/>
                </a:prstGeom>
                <a:noFill/>
                <a:ln w="3810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sz="2000" b="0">
                    <a:latin typeface="Gill Sans" charset="0"/>
                    <a:ea typeface="Gill Sans" charset="0"/>
                    <a:cs typeface="Gill Sans" charset="0"/>
                  </a:endParaRPr>
                </a:p>
              </p:txBody>
            </p:sp>
            <p:sp>
              <p:nvSpPr>
                <p:cNvPr id="29718" name="Line 23"/>
                <p:cNvSpPr>
                  <a:spLocks noChangeShapeType="1"/>
                </p:cNvSpPr>
                <p:nvPr/>
              </p:nvSpPr>
              <p:spPr bwMode="auto">
                <a:xfrm>
                  <a:off x="622" y="844"/>
                  <a:ext cx="0" cy="384"/>
                </a:xfrm>
                <a:prstGeom prst="line">
                  <a:avLst/>
                </a:prstGeom>
                <a:noFill/>
                <a:ln w="3810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sz="2000" b="0">
                    <a:latin typeface="Gill Sans" charset="0"/>
                    <a:ea typeface="Gill Sans" charset="0"/>
                    <a:cs typeface="Gill Sans" charset="0"/>
                  </a:endParaRPr>
                </a:p>
              </p:txBody>
            </p:sp>
            <p:grpSp>
              <p:nvGrpSpPr>
                <p:cNvPr id="29719" name="Group 24"/>
                <p:cNvGrpSpPr>
                  <a:grpSpLocks/>
                </p:cNvGrpSpPr>
                <p:nvPr/>
              </p:nvGrpSpPr>
              <p:grpSpPr bwMode="auto">
                <a:xfrm>
                  <a:off x="568" y="1276"/>
                  <a:ext cx="439" cy="493"/>
                  <a:chOff x="609" y="1296"/>
                  <a:chExt cx="351" cy="493"/>
                </a:xfrm>
              </p:grpSpPr>
              <p:sp>
                <p:nvSpPr>
                  <p:cNvPr id="29720" name="Line 25"/>
                  <p:cNvSpPr>
                    <a:spLocks noChangeShapeType="1"/>
                  </p:cNvSpPr>
                  <p:nvPr/>
                </p:nvSpPr>
                <p:spPr bwMode="auto">
                  <a:xfrm>
                    <a:off x="656" y="1296"/>
                    <a:ext cx="304" cy="0"/>
                  </a:xfrm>
                  <a:prstGeom prst="line">
                    <a:avLst/>
                  </a:prstGeom>
                  <a:noFill/>
                  <a:ln w="38100">
                    <a:solidFill>
                      <a:schemeClr val="tx1"/>
                    </a:solidFill>
                    <a:round/>
                    <a:headEnd/>
                    <a:tailEnd type="stealth"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sz="2000" b="0">
                      <a:latin typeface="Gill Sans" charset="0"/>
                      <a:ea typeface="Gill Sans" charset="0"/>
                      <a:cs typeface="Gill Sans" charset="0"/>
                    </a:endParaRPr>
                  </a:p>
                </p:txBody>
              </p:sp>
              <p:sp>
                <p:nvSpPr>
                  <p:cNvPr id="29721" name="Text Box 26"/>
                  <p:cNvSpPr txBox="1">
                    <a:spLocks noChangeArrowheads="1"/>
                  </p:cNvSpPr>
                  <p:nvPr/>
                </p:nvSpPr>
                <p:spPr bwMode="auto">
                  <a:xfrm>
                    <a:off x="609" y="1343"/>
                    <a:ext cx="313" cy="446"/>
                  </a:xfrm>
                  <a:prstGeom prst="rect">
                    <a:avLst/>
                  </a:prstGeom>
                  <a:noFill/>
                  <a:ln>
                    <a:noFill/>
                  </a:ln>
                  <a:effectLst/>
                  <a:extLst>
                    <a:ext uri="{909E8E84-426E-40dd-AFC4-6F175D3DCCD1}">
                      <a14:hiddenFill xmlns:a14="http://schemas.microsoft.com/office/drawing/2010/main" xmlns="">
                        <a:solidFill>
                          <a:srgbClr val="FF66CC"/>
                        </a:solidFill>
                      </a14:hiddenFill>
                    </a:ext>
                    <a:ext uri="{91240B29-F687-4f45-9708-019B960494DF}">
                      <a14:hiddenLine xmlns:a14="http://schemas.microsoft.com/office/drawing/2010/main" xmlns="" w="38100"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pPr algn="r">
                      <a:lnSpc>
                        <a:spcPct val="100000"/>
                      </a:lnSpc>
                      <a:spcBef>
                        <a:spcPct val="0"/>
                      </a:spcBef>
                      <a:buSzTx/>
                      <a:buFontTx/>
                      <a:buNone/>
                    </a:pPr>
                    <a:r>
                      <a:rPr lang="en-US" altLang="en-US" b="0">
                        <a:latin typeface="Gill Sans" charset="0"/>
                        <a:ea typeface="Gill Sans" charset="0"/>
                        <a:cs typeface="Gill Sans" charset="0"/>
                      </a:rPr>
                      <a:t>C’s </a:t>
                    </a:r>
                  </a:p>
                  <a:p>
                    <a:pPr algn="r">
                      <a:lnSpc>
                        <a:spcPct val="100000"/>
                      </a:lnSpc>
                      <a:spcBef>
                        <a:spcPct val="0"/>
                      </a:spcBef>
                      <a:buSzTx/>
                      <a:buFontTx/>
                      <a:buNone/>
                    </a:pPr>
                    <a:r>
                      <a:rPr lang="en-US" altLang="en-US" b="0">
                        <a:latin typeface="Gill Sans" charset="0"/>
                        <a:ea typeface="Gill Sans" charset="0"/>
                        <a:cs typeface="Gill Sans" charset="0"/>
                      </a:rPr>
                      <a:t>I/O</a:t>
                    </a:r>
                  </a:p>
                </p:txBody>
              </p:sp>
            </p:grpSp>
          </p:grpSp>
          <p:grpSp>
            <p:nvGrpSpPr>
              <p:cNvPr id="29711" name="Group 27"/>
              <p:cNvGrpSpPr>
                <a:grpSpLocks/>
              </p:cNvGrpSpPr>
              <p:nvPr/>
            </p:nvGrpSpPr>
            <p:grpSpPr bwMode="auto">
              <a:xfrm>
                <a:off x="1434" y="844"/>
                <a:ext cx="439" cy="925"/>
                <a:chOff x="568" y="844"/>
                <a:chExt cx="439" cy="925"/>
              </a:xfrm>
            </p:grpSpPr>
            <p:sp>
              <p:nvSpPr>
                <p:cNvPr id="29712" name="Line 28"/>
                <p:cNvSpPr>
                  <a:spLocks noChangeShapeType="1"/>
                </p:cNvSpPr>
                <p:nvPr/>
              </p:nvSpPr>
              <p:spPr bwMode="auto">
                <a:xfrm>
                  <a:off x="574" y="844"/>
                  <a:ext cx="0" cy="384"/>
                </a:xfrm>
                <a:prstGeom prst="line">
                  <a:avLst/>
                </a:prstGeom>
                <a:noFill/>
                <a:ln w="3810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sz="2000" b="0">
                    <a:latin typeface="Gill Sans" charset="0"/>
                    <a:ea typeface="Gill Sans" charset="0"/>
                    <a:cs typeface="Gill Sans" charset="0"/>
                  </a:endParaRPr>
                </a:p>
              </p:txBody>
            </p:sp>
            <p:sp>
              <p:nvSpPr>
                <p:cNvPr id="29713" name="Line 29"/>
                <p:cNvSpPr>
                  <a:spLocks noChangeShapeType="1"/>
                </p:cNvSpPr>
                <p:nvPr/>
              </p:nvSpPr>
              <p:spPr bwMode="auto">
                <a:xfrm>
                  <a:off x="622" y="844"/>
                  <a:ext cx="0" cy="384"/>
                </a:xfrm>
                <a:prstGeom prst="line">
                  <a:avLst/>
                </a:prstGeom>
                <a:noFill/>
                <a:ln w="3810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sz="2000" b="0">
                    <a:latin typeface="Gill Sans" charset="0"/>
                    <a:ea typeface="Gill Sans" charset="0"/>
                    <a:cs typeface="Gill Sans" charset="0"/>
                  </a:endParaRPr>
                </a:p>
              </p:txBody>
            </p:sp>
            <p:grpSp>
              <p:nvGrpSpPr>
                <p:cNvPr id="29714" name="Group 30"/>
                <p:cNvGrpSpPr>
                  <a:grpSpLocks/>
                </p:cNvGrpSpPr>
                <p:nvPr/>
              </p:nvGrpSpPr>
              <p:grpSpPr bwMode="auto">
                <a:xfrm>
                  <a:off x="568" y="1276"/>
                  <a:ext cx="439" cy="493"/>
                  <a:chOff x="609" y="1296"/>
                  <a:chExt cx="351" cy="493"/>
                </a:xfrm>
              </p:grpSpPr>
              <p:sp>
                <p:nvSpPr>
                  <p:cNvPr id="29715" name="Line 31"/>
                  <p:cNvSpPr>
                    <a:spLocks noChangeShapeType="1"/>
                  </p:cNvSpPr>
                  <p:nvPr/>
                </p:nvSpPr>
                <p:spPr bwMode="auto">
                  <a:xfrm>
                    <a:off x="656" y="1296"/>
                    <a:ext cx="304" cy="0"/>
                  </a:xfrm>
                  <a:prstGeom prst="line">
                    <a:avLst/>
                  </a:prstGeom>
                  <a:noFill/>
                  <a:ln w="38100">
                    <a:solidFill>
                      <a:schemeClr val="tx1"/>
                    </a:solidFill>
                    <a:round/>
                    <a:headEnd/>
                    <a:tailEnd type="stealth"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sz="2000" b="0">
                      <a:latin typeface="Gill Sans" charset="0"/>
                      <a:ea typeface="Gill Sans" charset="0"/>
                      <a:cs typeface="Gill Sans" charset="0"/>
                    </a:endParaRPr>
                  </a:p>
                </p:txBody>
              </p:sp>
              <p:sp>
                <p:nvSpPr>
                  <p:cNvPr id="29716" name="Text Box 32"/>
                  <p:cNvSpPr txBox="1">
                    <a:spLocks noChangeArrowheads="1"/>
                  </p:cNvSpPr>
                  <p:nvPr/>
                </p:nvSpPr>
                <p:spPr bwMode="auto">
                  <a:xfrm>
                    <a:off x="609" y="1343"/>
                    <a:ext cx="313" cy="446"/>
                  </a:xfrm>
                  <a:prstGeom prst="rect">
                    <a:avLst/>
                  </a:prstGeom>
                  <a:noFill/>
                  <a:ln>
                    <a:noFill/>
                  </a:ln>
                  <a:effectLst/>
                  <a:extLst>
                    <a:ext uri="{909E8E84-426E-40dd-AFC4-6F175D3DCCD1}">
                      <a14:hiddenFill xmlns:a14="http://schemas.microsoft.com/office/drawing/2010/main" xmlns="">
                        <a:solidFill>
                          <a:srgbClr val="FF66CC"/>
                        </a:solidFill>
                      </a14:hiddenFill>
                    </a:ext>
                    <a:ext uri="{91240B29-F687-4f45-9708-019B960494DF}">
                      <a14:hiddenLine xmlns:a14="http://schemas.microsoft.com/office/drawing/2010/main" xmlns="" w="38100"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pPr algn="r">
                      <a:lnSpc>
                        <a:spcPct val="100000"/>
                      </a:lnSpc>
                      <a:spcBef>
                        <a:spcPct val="0"/>
                      </a:spcBef>
                      <a:buSzTx/>
                      <a:buFontTx/>
                      <a:buNone/>
                    </a:pPr>
                    <a:r>
                      <a:rPr lang="en-US" altLang="en-US" b="0">
                        <a:latin typeface="Gill Sans" charset="0"/>
                        <a:ea typeface="Gill Sans" charset="0"/>
                        <a:cs typeface="Gill Sans" charset="0"/>
                      </a:rPr>
                      <a:t>C’s </a:t>
                    </a:r>
                  </a:p>
                  <a:p>
                    <a:pPr algn="r">
                      <a:lnSpc>
                        <a:spcPct val="100000"/>
                      </a:lnSpc>
                      <a:spcBef>
                        <a:spcPct val="0"/>
                      </a:spcBef>
                      <a:buSzTx/>
                      <a:buFontTx/>
                      <a:buNone/>
                    </a:pPr>
                    <a:r>
                      <a:rPr lang="en-US" altLang="en-US" b="0">
                        <a:latin typeface="Gill Sans" charset="0"/>
                        <a:ea typeface="Gill Sans" charset="0"/>
                        <a:cs typeface="Gill Sans" charset="0"/>
                      </a:rPr>
                      <a:t>I/O</a:t>
                    </a:r>
                  </a:p>
                </p:txBody>
              </p:sp>
            </p:grpSp>
          </p:grpSp>
        </p:grpSp>
      </p:grpSp>
      <p:grpSp>
        <p:nvGrpSpPr>
          <p:cNvPr id="596019" name="Group 51"/>
          <p:cNvGrpSpPr>
            <a:grpSpLocks/>
          </p:cNvGrpSpPr>
          <p:nvPr/>
        </p:nvGrpSpPr>
        <p:grpSpPr bwMode="auto">
          <a:xfrm>
            <a:off x="2663826" y="957264"/>
            <a:ext cx="3127375" cy="992187"/>
            <a:chOff x="574" y="603"/>
            <a:chExt cx="1970" cy="625"/>
          </a:xfrm>
        </p:grpSpPr>
        <p:sp>
          <p:nvSpPr>
            <p:cNvPr id="29702" name="Line 37"/>
            <p:cNvSpPr>
              <a:spLocks noChangeShapeType="1"/>
            </p:cNvSpPr>
            <p:nvPr/>
          </p:nvSpPr>
          <p:spPr bwMode="auto">
            <a:xfrm>
              <a:off x="574" y="1036"/>
              <a:ext cx="1970" cy="0"/>
            </a:xfrm>
            <a:prstGeom prst="line">
              <a:avLst/>
            </a:prstGeom>
            <a:noFill/>
            <a:ln w="3810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sz="2000" b="0">
                <a:latin typeface="Gill Sans" charset="0"/>
                <a:ea typeface="Gill Sans" charset="0"/>
                <a:cs typeface="Gill Sans" charset="0"/>
              </a:endParaRPr>
            </a:p>
          </p:txBody>
        </p:sp>
        <p:sp>
          <p:nvSpPr>
            <p:cNvPr id="29703" name="Line 38"/>
            <p:cNvSpPr>
              <a:spLocks noChangeShapeType="1"/>
            </p:cNvSpPr>
            <p:nvPr/>
          </p:nvSpPr>
          <p:spPr bwMode="auto">
            <a:xfrm>
              <a:off x="574" y="844"/>
              <a:ext cx="0" cy="384"/>
            </a:xfrm>
            <a:prstGeom prst="line">
              <a:avLst/>
            </a:prstGeom>
            <a:noFill/>
            <a:ln w="3810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sz="2000" b="0">
                <a:latin typeface="Gill Sans" charset="0"/>
                <a:ea typeface="Gill Sans" charset="0"/>
                <a:cs typeface="Gill Sans" charset="0"/>
              </a:endParaRPr>
            </a:p>
          </p:txBody>
        </p:sp>
        <p:sp>
          <p:nvSpPr>
            <p:cNvPr id="29704" name="Line 40"/>
            <p:cNvSpPr>
              <a:spLocks noChangeShapeType="1"/>
            </p:cNvSpPr>
            <p:nvPr/>
          </p:nvSpPr>
          <p:spPr bwMode="auto">
            <a:xfrm>
              <a:off x="2542" y="844"/>
              <a:ext cx="0" cy="384"/>
            </a:xfrm>
            <a:prstGeom prst="line">
              <a:avLst/>
            </a:prstGeom>
            <a:noFill/>
            <a:ln w="3810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sz="2000" b="0">
                <a:latin typeface="Gill Sans" charset="0"/>
                <a:ea typeface="Gill Sans" charset="0"/>
                <a:cs typeface="Gill Sans" charset="0"/>
              </a:endParaRPr>
            </a:p>
          </p:txBody>
        </p:sp>
        <p:sp>
          <p:nvSpPr>
            <p:cNvPr id="29705" name="Text Box 47"/>
            <p:cNvSpPr txBox="1">
              <a:spLocks noChangeArrowheads="1"/>
            </p:cNvSpPr>
            <p:nvPr/>
          </p:nvSpPr>
          <p:spPr bwMode="auto">
            <a:xfrm>
              <a:off x="1251" y="603"/>
              <a:ext cx="557" cy="252"/>
            </a:xfrm>
            <a:prstGeom prst="rect">
              <a:avLst/>
            </a:prstGeom>
            <a:noFill/>
            <a:ln>
              <a:noFill/>
            </a:ln>
            <a:effectLst/>
            <a:extLst>
              <a:ext uri="{909E8E84-426E-40dd-AFC4-6F175D3DCCD1}">
                <a14:hiddenFill xmlns:a14="http://schemas.microsoft.com/office/drawing/2010/main" xmlns="">
                  <a:solidFill>
                    <a:srgbClr val="FF66CC"/>
                  </a:solidFill>
                </a14:hiddenFill>
              </a:ext>
              <a:ext uri="{91240B29-F687-4f45-9708-019B960494DF}">
                <a14:hiddenLine xmlns:a14="http://schemas.microsoft.com/office/drawing/2010/main" xmlns="" w="38100"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pPr>
                <a:lnSpc>
                  <a:spcPct val="100000"/>
                </a:lnSpc>
                <a:spcBef>
                  <a:spcPct val="0"/>
                </a:spcBef>
                <a:buSzTx/>
                <a:buFontTx/>
                <a:buNone/>
              </a:pPr>
              <a:r>
                <a:rPr lang="en-US" altLang="en-US" b="0" dirty="0">
                  <a:latin typeface="Gill Sans" charset="0"/>
                  <a:ea typeface="Gill Sans" charset="0"/>
                  <a:cs typeface="Gill Sans" charset="0"/>
                </a:rPr>
                <a:t>A or B</a:t>
              </a:r>
            </a:p>
          </p:txBody>
        </p:sp>
      </p:grpSp>
    </p:spTree>
    <p:extLst>
      <p:ext uri="{BB962C8B-B14F-4D97-AF65-F5344CB8AC3E}">
        <p14:creationId xmlns:p14="http://schemas.microsoft.com/office/powerpoint/2010/main" val="3601384304"/>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r>
              <a:rPr lang="en-US" altLang="ko-KR" dirty="0"/>
              <a:t>SRTF Example continued:</a:t>
            </a:r>
          </a:p>
        </p:txBody>
      </p:sp>
      <p:grpSp>
        <p:nvGrpSpPr>
          <p:cNvPr id="597079" name="Group 87"/>
          <p:cNvGrpSpPr>
            <a:grpSpLocks/>
          </p:cNvGrpSpPr>
          <p:nvPr/>
        </p:nvGrpSpPr>
        <p:grpSpPr bwMode="auto">
          <a:xfrm>
            <a:off x="2259013" y="2786065"/>
            <a:ext cx="7567612" cy="1743076"/>
            <a:chOff x="463" y="1755"/>
            <a:chExt cx="4767" cy="1098"/>
          </a:xfrm>
        </p:grpSpPr>
        <p:sp>
          <p:nvSpPr>
            <p:cNvPr id="30768" name="Line 22"/>
            <p:cNvSpPr>
              <a:spLocks noChangeShapeType="1"/>
            </p:cNvSpPr>
            <p:nvPr/>
          </p:nvSpPr>
          <p:spPr bwMode="auto">
            <a:xfrm>
              <a:off x="574" y="2092"/>
              <a:ext cx="4656" cy="0"/>
            </a:xfrm>
            <a:prstGeom prst="line">
              <a:avLst/>
            </a:prstGeom>
            <a:noFill/>
            <a:ln w="3810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sz="2000" b="0">
                <a:latin typeface="Gill Sans" charset="0"/>
                <a:ea typeface="Gill Sans" charset="0"/>
                <a:cs typeface="Gill Sans" charset="0"/>
              </a:endParaRPr>
            </a:p>
          </p:txBody>
        </p:sp>
        <p:grpSp>
          <p:nvGrpSpPr>
            <p:cNvPr id="30769" name="Group 28"/>
            <p:cNvGrpSpPr>
              <a:grpSpLocks/>
            </p:cNvGrpSpPr>
            <p:nvPr/>
          </p:nvGrpSpPr>
          <p:grpSpPr bwMode="auto">
            <a:xfrm>
              <a:off x="574" y="1900"/>
              <a:ext cx="48" cy="384"/>
              <a:chOff x="672" y="1776"/>
              <a:chExt cx="48" cy="384"/>
            </a:xfrm>
          </p:grpSpPr>
          <p:sp>
            <p:nvSpPr>
              <p:cNvPr id="30788" name="Line 23"/>
              <p:cNvSpPr>
                <a:spLocks noChangeShapeType="1"/>
              </p:cNvSpPr>
              <p:nvPr/>
            </p:nvSpPr>
            <p:spPr bwMode="auto">
              <a:xfrm>
                <a:off x="672" y="1776"/>
                <a:ext cx="0" cy="384"/>
              </a:xfrm>
              <a:prstGeom prst="line">
                <a:avLst/>
              </a:prstGeom>
              <a:noFill/>
              <a:ln w="3810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sz="2000" b="0">
                  <a:latin typeface="Gill Sans" charset="0"/>
                  <a:ea typeface="Gill Sans" charset="0"/>
                  <a:cs typeface="Gill Sans" charset="0"/>
                </a:endParaRPr>
              </a:p>
            </p:txBody>
          </p:sp>
          <p:sp>
            <p:nvSpPr>
              <p:cNvPr id="30789" name="Line 24"/>
              <p:cNvSpPr>
                <a:spLocks noChangeShapeType="1"/>
              </p:cNvSpPr>
              <p:nvPr/>
            </p:nvSpPr>
            <p:spPr bwMode="auto">
              <a:xfrm>
                <a:off x="720" y="1776"/>
                <a:ext cx="0" cy="384"/>
              </a:xfrm>
              <a:prstGeom prst="line">
                <a:avLst/>
              </a:prstGeom>
              <a:noFill/>
              <a:ln w="3810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sz="2000" b="0">
                  <a:latin typeface="Gill Sans" charset="0"/>
                  <a:ea typeface="Gill Sans" charset="0"/>
                  <a:cs typeface="Gill Sans" charset="0"/>
                </a:endParaRPr>
              </a:p>
            </p:txBody>
          </p:sp>
        </p:grpSp>
        <p:grpSp>
          <p:nvGrpSpPr>
            <p:cNvPr id="30770" name="Group 29"/>
            <p:cNvGrpSpPr>
              <a:grpSpLocks/>
            </p:cNvGrpSpPr>
            <p:nvPr/>
          </p:nvGrpSpPr>
          <p:grpSpPr bwMode="auto">
            <a:xfrm>
              <a:off x="670" y="1900"/>
              <a:ext cx="48" cy="384"/>
              <a:chOff x="672" y="1776"/>
              <a:chExt cx="48" cy="384"/>
            </a:xfrm>
          </p:grpSpPr>
          <p:sp>
            <p:nvSpPr>
              <p:cNvPr id="30786" name="Line 30"/>
              <p:cNvSpPr>
                <a:spLocks noChangeShapeType="1"/>
              </p:cNvSpPr>
              <p:nvPr/>
            </p:nvSpPr>
            <p:spPr bwMode="auto">
              <a:xfrm>
                <a:off x="672" y="1776"/>
                <a:ext cx="0" cy="384"/>
              </a:xfrm>
              <a:prstGeom prst="line">
                <a:avLst/>
              </a:prstGeom>
              <a:noFill/>
              <a:ln w="3810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sz="2000" b="0">
                  <a:latin typeface="Gill Sans" charset="0"/>
                  <a:ea typeface="Gill Sans" charset="0"/>
                  <a:cs typeface="Gill Sans" charset="0"/>
                </a:endParaRPr>
              </a:p>
            </p:txBody>
          </p:sp>
          <p:sp>
            <p:nvSpPr>
              <p:cNvPr id="30787" name="Line 31"/>
              <p:cNvSpPr>
                <a:spLocks noChangeShapeType="1"/>
              </p:cNvSpPr>
              <p:nvPr/>
            </p:nvSpPr>
            <p:spPr bwMode="auto">
              <a:xfrm>
                <a:off x="720" y="1776"/>
                <a:ext cx="0" cy="384"/>
              </a:xfrm>
              <a:prstGeom prst="line">
                <a:avLst/>
              </a:prstGeom>
              <a:noFill/>
              <a:ln w="3810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sz="2000" b="0">
                  <a:latin typeface="Gill Sans" charset="0"/>
                  <a:ea typeface="Gill Sans" charset="0"/>
                  <a:cs typeface="Gill Sans" charset="0"/>
                </a:endParaRPr>
              </a:p>
            </p:txBody>
          </p:sp>
        </p:grpSp>
        <p:grpSp>
          <p:nvGrpSpPr>
            <p:cNvPr id="30771" name="Group 32"/>
            <p:cNvGrpSpPr>
              <a:grpSpLocks/>
            </p:cNvGrpSpPr>
            <p:nvPr/>
          </p:nvGrpSpPr>
          <p:grpSpPr bwMode="auto">
            <a:xfrm>
              <a:off x="766" y="1900"/>
              <a:ext cx="48" cy="384"/>
              <a:chOff x="672" y="1776"/>
              <a:chExt cx="48" cy="384"/>
            </a:xfrm>
          </p:grpSpPr>
          <p:sp>
            <p:nvSpPr>
              <p:cNvPr id="30784" name="Line 33"/>
              <p:cNvSpPr>
                <a:spLocks noChangeShapeType="1"/>
              </p:cNvSpPr>
              <p:nvPr/>
            </p:nvSpPr>
            <p:spPr bwMode="auto">
              <a:xfrm>
                <a:off x="672" y="1776"/>
                <a:ext cx="0" cy="384"/>
              </a:xfrm>
              <a:prstGeom prst="line">
                <a:avLst/>
              </a:prstGeom>
              <a:noFill/>
              <a:ln w="3810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sz="2000" b="0">
                  <a:latin typeface="Gill Sans" charset="0"/>
                  <a:ea typeface="Gill Sans" charset="0"/>
                  <a:cs typeface="Gill Sans" charset="0"/>
                </a:endParaRPr>
              </a:p>
            </p:txBody>
          </p:sp>
          <p:sp>
            <p:nvSpPr>
              <p:cNvPr id="30785" name="Line 34"/>
              <p:cNvSpPr>
                <a:spLocks noChangeShapeType="1"/>
              </p:cNvSpPr>
              <p:nvPr/>
            </p:nvSpPr>
            <p:spPr bwMode="auto">
              <a:xfrm>
                <a:off x="720" y="1776"/>
                <a:ext cx="0" cy="384"/>
              </a:xfrm>
              <a:prstGeom prst="line">
                <a:avLst/>
              </a:prstGeom>
              <a:noFill/>
              <a:ln w="3810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sz="2000" b="0">
                  <a:latin typeface="Gill Sans" charset="0"/>
                  <a:ea typeface="Gill Sans" charset="0"/>
                  <a:cs typeface="Gill Sans" charset="0"/>
                </a:endParaRPr>
              </a:p>
            </p:txBody>
          </p:sp>
        </p:grpSp>
        <p:grpSp>
          <p:nvGrpSpPr>
            <p:cNvPr id="30772" name="Group 35"/>
            <p:cNvGrpSpPr>
              <a:grpSpLocks/>
            </p:cNvGrpSpPr>
            <p:nvPr/>
          </p:nvGrpSpPr>
          <p:grpSpPr bwMode="auto">
            <a:xfrm>
              <a:off x="1054" y="1900"/>
              <a:ext cx="48" cy="384"/>
              <a:chOff x="672" y="1776"/>
              <a:chExt cx="48" cy="384"/>
            </a:xfrm>
          </p:grpSpPr>
          <p:sp>
            <p:nvSpPr>
              <p:cNvPr id="30782" name="Line 36"/>
              <p:cNvSpPr>
                <a:spLocks noChangeShapeType="1"/>
              </p:cNvSpPr>
              <p:nvPr/>
            </p:nvSpPr>
            <p:spPr bwMode="auto">
              <a:xfrm>
                <a:off x="672" y="1776"/>
                <a:ext cx="0" cy="384"/>
              </a:xfrm>
              <a:prstGeom prst="line">
                <a:avLst/>
              </a:prstGeom>
              <a:noFill/>
              <a:ln w="3810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sz="2000" b="0">
                  <a:latin typeface="Gill Sans" charset="0"/>
                  <a:ea typeface="Gill Sans" charset="0"/>
                  <a:cs typeface="Gill Sans" charset="0"/>
                </a:endParaRPr>
              </a:p>
            </p:txBody>
          </p:sp>
          <p:sp>
            <p:nvSpPr>
              <p:cNvPr id="30783" name="Line 37"/>
              <p:cNvSpPr>
                <a:spLocks noChangeShapeType="1"/>
              </p:cNvSpPr>
              <p:nvPr/>
            </p:nvSpPr>
            <p:spPr bwMode="auto">
              <a:xfrm>
                <a:off x="720" y="1776"/>
                <a:ext cx="0" cy="384"/>
              </a:xfrm>
              <a:prstGeom prst="line">
                <a:avLst/>
              </a:prstGeom>
              <a:noFill/>
              <a:ln w="3810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sz="2000" b="0">
                  <a:latin typeface="Gill Sans" charset="0"/>
                  <a:ea typeface="Gill Sans" charset="0"/>
                  <a:cs typeface="Gill Sans" charset="0"/>
                </a:endParaRPr>
              </a:p>
            </p:txBody>
          </p:sp>
        </p:grpSp>
        <p:grpSp>
          <p:nvGrpSpPr>
            <p:cNvPr id="30773" name="Group 41"/>
            <p:cNvGrpSpPr>
              <a:grpSpLocks/>
            </p:cNvGrpSpPr>
            <p:nvPr/>
          </p:nvGrpSpPr>
          <p:grpSpPr bwMode="auto">
            <a:xfrm>
              <a:off x="584" y="2360"/>
              <a:ext cx="422" cy="493"/>
              <a:chOff x="622" y="1296"/>
              <a:chExt cx="338" cy="493"/>
            </a:xfrm>
          </p:grpSpPr>
          <p:sp>
            <p:nvSpPr>
              <p:cNvPr id="30780" name="Line 42"/>
              <p:cNvSpPr>
                <a:spLocks noChangeShapeType="1"/>
              </p:cNvSpPr>
              <p:nvPr/>
            </p:nvSpPr>
            <p:spPr bwMode="auto">
              <a:xfrm>
                <a:off x="656" y="1296"/>
                <a:ext cx="304" cy="0"/>
              </a:xfrm>
              <a:prstGeom prst="line">
                <a:avLst/>
              </a:prstGeom>
              <a:noFill/>
              <a:ln w="38100">
                <a:solidFill>
                  <a:schemeClr val="tx1"/>
                </a:solidFill>
                <a:round/>
                <a:headEnd/>
                <a:tailEnd type="stealth"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sz="2000" b="0">
                  <a:latin typeface="Gill Sans" charset="0"/>
                  <a:ea typeface="Gill Sans" charset="0"/>
                  <a:cs typeface="Gill Sans" charset="0"/>
                </a:endParaRPr>
              </a:p>
            </p:txBody>
          </p:sp>
          <p:sp>
            <p:nvSpPr>
              <p:cNvPr id="30781" name="Text Box 43"/>
              <p:cNvSpPr txBox="1">
                <a:spLocks noChangeArrowheads="1"/>
              </p:cNvSpPr>
              <p:nvPr/>
            </p:nvSpPr>
            <p:spPr bwMode="auto">
              <a:xfrm>
                <a:off x="622" y="1343"/>
                <a:ext cx="314" cy="446"/>
              </a:xfrm>
              <a:prstGeom prst="rect">
                <a:avLst/>
              </a:prstGeom>
              <a:noFill/>
              <a:ln>
                <a:noFill/>
              </a:ln>
              <a:effectLst/>
              <a:extLst>
                <a:ext uri="{909E8E84-426E-40dd-AFC4-6F175D3DCCD1}">
                  <a14:hiddenFill xmlns:a14="http://schemas.microsoft.com/office/drawing/2010/main" xmlns="">
                    <a:solidFill>
                      <a:srgbClr val="FF66CC"/>
                    </a:solidFill>
                  </a14:hiddenFill>
                </a:ext>
                <a:ext uri="{91240B29-F687-4f45-9708-019B960494DF}">
                  <a14:hiddenLine xmlns:a14="http://schemas.microsoft.com/office/drawing/2010/main" xmlns="" w="38100"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pPr>
                  <a:lnSpc>
                    <a:spcPct val="100000"/>
                  </a:lnSpc>
                  <a:spcBef>
                    <a:spcPct val="0"/>
                  </a:spcBef>
                  <a:buSzTx/>
                  <a:buFontTx/>
                  <a:buNone/>
                </a:pPr>
                <a:r>
                  <a:rPr lang="en-US" altLang="en-US" b="0">
                    <a:latin typeface="Gill Sans" charset="0"/>
                    <a:ea typeface="Gill Sans" charset="0"/>
                    <a:cs typeface="Gill Sans" charset="0"/>
                  </a:rPr>
                  <a:t>C’s </a:t>
                </a:r>
              </a:p>
              <a:p>
                <a:pPr>
                  <a:lnSpc>
                    <a:spcPct val="100000"/>
                  </a:lnSpc>
                  <a:spcBef>
                    <a:spcPct val="0"/>
                  </a:spcBef>
                  <a:buSzTx/>
                  <a:buFontTx/>
                  <a:buNone/>
                </a:pPr>
                <a:r>
                  <a:rPr lang="en-US" altLang="en-US" b="0">
                    <a:latin typeface="Gill Sans" charset="0"/>
                    <a:ea typeface="Gill Sans" charset="0"/>
                    <a:cs typeface="Gill Sans" charset="0"/>
                  </a:rPr>
                  <a:t>I/O</a:t>
                </a:r>
              </a:p>
            </p:txBody>
          </p:sp>
        </p:grpSp>
        <p:sp>
          <p:nvSpPr>
            <p:cNvPr id="30774" name="Text Box 44"/>
            <p:cNvSpPr txBox="1">
              <a:spLocks noChangeArrowheads="1"/>
            </p:cNvSpPr>
            <p:nvPr/>
          </p:nvSpPr>
          <p:spPr bwMode="auto">
            <a:xfrm>
              <a:off x="463" y="1755"/>
              <a:ext cx="614" cy="194"/>
            </a:xfrm>
            <a:prstGeom prst="rect">
              <a:avLst/>
            </a:prstGeom>
            <a:noFill/>
            <a:ln>
              <a:noFill/>
            </a:ln>
            <a:effectLst/>
            <a:extLst>
              <a:ext uri="{909E8E84-426E-40dd-AFC4-6F175D3DCCD1}">
                <a14:hiddenFill xmlns:a14="http://schemas.microsoft.com/office/drawing/2010/main" xmlns="">
                  <a:solidFill>
                    <a:srgbClr val="FF66CC"/>
                  </a:solidFill>
                </a14:hiddenFill>
              </a:ext>
              <a:ext uri="{91240B29-F687-4f45-9708-019B960494DF}">
                <a14:hiddenLine xmlns:a14="http://schemas.microsoft.com/office/drawing/2010/main" xmlns="" w="38100"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pPr>
                <a:lnSpc>
                  <a:spcPct val="100000"/>
                </a:lnSpc>
                <a:spcBef>
                  <a:spcPct val="0"/>
                </a:spcBef>
                <a:buSzTx/>
                <a:buFontTx/>
                <a:buNone/>
              </a:pPr>
              <a:r>
                <a:rPr lang="en-US" altLang="en-US" sz="1400" b="0" dirty="0">
                  <a:latin typeface="Gill Sans" charset="0"/>
                  <a:ea typeface="Gill Sans" charset="0"/>
                  <a:cs typeface="Gill Sans" charset="0"/>
                </a:rPr>
                <a:t>CABAB…</a:t>
              </a:r>
            </a:p>
          </p:txBody>
        </p:sp>
        <p:sp>
          <p:nvSpPr>
            <p:cNvPr id="30775" name="Text Box 45"/>
            <p:cNvSpPr txBox="1">
              <a:spLocks noChangeArrowheads="1"/>
            </p:cNvSpPr>
            <p:nvPr/>
          </p:nvSpPr>
          <p:spPr bwMode="auto">
            <a:xfrm>
              <a:off x="1001" y="1755"/>
              <a:ext cx="198" cy="194"/>
            </a:xfrm>
            <a:prstGeom prst="rect">
              <a:avLst/>
            </a:prstGeom>
            <a:noFill/>
            <a:ln>
              <a:noFill/>
            </a:ln>
            <a:effectLst/>
            <a:extLst>
              <a:ext uri="{909E8E84-426E-40dd-AFC4-6F175D3DCCD1}">
                <a14:hiddenFill xmlns:a14="http://schemas.microsoft.com/office/drawing/2010/main" xmlns="">
                  <a:solidFill>
                    <a:srgbClr val="FF66CC"/>
                  </a:solidFill>
                </a14:hiddenFill>
              </a:ext>
              <a:ext uri="{91240B29-F687-4f45-9708-019B960494DF}">
                <a14:hiddenLine xmlns:a14="http://schemas.microsoft.com/office/drawing/2010/main" xmlns="" w="38100"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pPr>
                <a:lnSpc>
                  <a:spcPct val="100000"/>
                </a:lnSpc>
                <a:spcBef>
                  <a:spcPct val="0"/>
                </a:spcBef>
                <a:buSzTx/>
                <a:buFontTx/>
                <a:buNone/>
              </a:pPr>
              <a:r>
                <a:rPr lang="en-US" altLang="en-US" sz="1400" b="0">
                  <a:latin typeface="Gill Sans" charset="0"/>
                  <a:ea typeface="Gill Sans" charset="0"/>
                  <a:cs typeface="Gill Sans" charset="0"/>
                </a:rPr>
                <a:t>C</a:t>
              </a:r>
            </a:p>
          </p:txBody>
        </p:sp>
        <p:grpSp>
          <p:nvGrpSpPr>
            <p:cNvPr id="30776" name="Group 75"/>
            <p:cNvGrpSpPr>
              <a:grpSpLocks/>
            </p:cNvGrpSpPr>
            <p:nvPr/>
          </p:nvGrpSpPr>
          <p:grpSpPr bwMode="auto">
            <a:xfrm>
              <a:off x="1064" y="2360"/>
              <a:ext cx="422" cy="493"/>
              <a:chOff x="622" y="1296"/>
              <a:chExt cx="338" cy="493"/>
            </a:xfrm>
          </p:grpSpPr>
          <p:sp>
            <p:nvSpPr>
              <p:cNvPr id="30778" name="Line 76"/>
              <p:cNvSpPr>
                <a:spLocks noChangeShapeType="1"/>
              </p:cNvSpPr>
              <p:nvPr/>
            </p:nvSpPr>
            <p:spPr bwMode="auto">
              <a:xfrm>
                <a:off x="656" y="1296"/>
                <a:ext cx="304" cy="0"/>
              </a:xfrm>
              <a:prstGeom prst="line">
                <a:avLst/>
              </a:prstGeom>
              <a:noFill/>
              <a:ln w="38100">
                <a:solidFill>
                  <a:schemeClr val="tx1"/>
                </a:solidFill>
                <a:round/>
                <a:headEnd/>
                <a:tailEnd type="stealth"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sz="2000" b="0">
                  <a:latin typeface="Gill Sans" charset="0"/>
                  <a:ea typeface="Gill Sans" charset="0"/>
                  <a:cs typeface="Gill Sans" charset="0"/>
                </a:endParaRPr>
              </a:p>
            </p:txBody>
          </p:sp>
          <p:sp>
            <p:nvSpPr>
              <p:cNvPr id="30779" name="Text Box 77"/>
              <p:cNvSpPr txBox="1">
                <a:spLocks noChangeArrowheads="1"/>
              </p:cNvSpPr>
              <p:nvPr/>
            </p:nvSpPr>
            <p:spPr bwMode="auto">
              <a:xfrm>
                <a:off x="622" y="1343"/>
                <a:ext cx="314" cy="446"/>
              </a:xfrm>
              <a:prstGeom prst="rect">
                <a:avLst/>
              </a:prstGeom>
              <a:noFill/>
              <a:ln>
                <a:noFill/>
              </a:ln>
              <a:effectLst/>
              <a:extLst>
                <a:ext uri="{909E8E84-426E-40dd-AFC4-6F175D3DCCD1}">
                  <a14:hiddenFill xmlns:a14="http://schemas.microsoft.com/office/drawing/2010/main" xmlns="">
                    <a:solidFill>
                      <a:srgbClr val="FF66CC"/>
                    </a:solidFill>
                  </a14:hiddenFill>
                </a:ext>
                <a:ext uri="{91240B29-F687-4f45-9708-019B960494DF}">
                  <a14:hiddenLine xmlns:a14="http://schemas.microsoft.com/office/drawing/2010/main" xmlns="" w="38100"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pPr>
                  <a:lnSpc>
                    <a:spcPct val="100000"/>
                  </a:lnSpc>
                  <a:spcBef>
                    <a:spcPct val="0"/>
                  </a:spcBef>
                  <a:buSzTx/>
                  <a:buFontTx/>
                  <a:buNone/>
                </a:pPr>
                <a:r>
                  <a:rPr lang="en-US" altLang="en-US" b="0">
                    <a:latin typeface="Gill Sans" charset="0"/>
                    <a:ea typeface="Gill Sans" charset="0"/>
                    <a:cs typeface="Gill Sans" charset="0"/>
                  </a:rPr>
                  <a:t>C’s </a:t>
                </a:r>
              </a:p>
              <a:p>
                <a:pPr>
                  <a:lnSpc>
                    <a:spcPct val="100000"/>
                  </a:lnSpc>
                  <a:spcBef>
                    <a:spcPct val="0"/>
                  </a:spcBef>
                  <a:buSzTx/>
                  <a:buFontTx/>
                  <a:buNone/>
                </a:pPr>
                <a:r>
                  <a:rPr lang="en-US" altLang="en-US" b="0">
                    <a:latin typeface="Gill Sans" charset="0"/>
                    <a:ea typeface="Gill Sans" charset="0"/>
                    <a:cs typeface="Gill Sans" charset="0"/>
                  </a:rPr>
                  <a:t>I/O</a:t>
                </a:r>
              </a:p>
            </p:txBody>
          </p:sp>
        </p:grpSp>
        <p:sp>
          <p:nvSpPr>
            <p:cNvPr id="30777" name="Text Box 78"/>
            <p:cNvSpPr txBox="1">
              <a:spLocks noChangeArrowheads="1"/>
            </p:cNvSpPr>
            <p:nvPr/>
          </p:nvSpPr>
          <p:spPr bwMode="auto">
            <a:xfrm>
              <a:off x="2046" y="2187"/>
              <a:ext cx="2074" cy="330"/>
            </a:xfrm>
            <a:prstGeom prst="rect">
              <a:avLst/>
            </a:prstGeom>
            <a:noFill/>
            <a:ln>
              <a:noFill/>
            </a:ln>
            <a:effectLst/>
            <a:extLst>
              <a:ext uri="{909E8E84-426E-40dd-AFC4-6F175D3DCCD1}">
                <a14:hiddenFill xmlns:a14="http://schemas.microsoft.com/office/drawing/2010/main" xmlns="">
                  <a:solidFill>
                    <a:srgbClr val="FF66CC"/>
                  </a:solidFill>
                </a14:hiddenFill>
              </a:ext>
              <a:ext uri="{91240B29-F687-4f45-9708-019B960494DF}">
                <a14:hiddenLine xmlns:a14="http://schemas.microsoft.com/office/drawing/2010/main" xmlns="" w="38100"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pPr>
                <a:lnSpc>
                  <a:spcPct val="100000"/>
                </a:lnSpc>
                <a:spcBef>
                  <a:spcPct val="0"/>
                </a:spcBef>
                <a:buSzTx/>
                <a:buFontTx/>
                <a:buNone/>
              </a:pPr>
              <a:r>
                <a:rPr lang="en-US" altLang="en-US" sz="2800" b="0" dirty="0">
                  <a:latin typeface="Gill Sans" charset="0"/>
                  <a:ea typeface="Gill Sans" charset="0"/>
                  <a:cs typeface="Gill Sans" charset="0"/>
                </a:rPr>
                <a:t>RR w/ 1 </a:t>
              </a:r>
              <a:r>
                <a:rPr lang="en-US" altLang="en-US" sz="2800" b="0" dirty="0" err="1">
                  <a:latin typeface="Gill Sans" charset="0"/>
                  <a:ea typeface="Gill Sans" charset="0"/>
                  <a:cs typeface="Gill Sans" charset="0"/>
                </a:rPr>
                <a:t>ms</a:t>
              </a:r>
              <a:r>
                <a:rPr lang="en-US" altLang="en-US" sz="2800" b="0" dirty="0">
                  <a:latin typeface="Gill Sans" charset="0"/>
                  <a:ea typeface="Gill Sans" charset="0"/>
                  <a:cs typeface="Gill Sans" charset="0"/>
                </a:rPr>
                <a:t> time slice</a:t>
              </a:r>
            </a:p>
          </p:txBody>
        </p:sp>
      </p:grpSp>
      <p:grpSp>
        <p:nvGrpSpPr>
          <p:cNvPr id="597081" name="Group 89"/>
          <p:cNvGrpSpPr>
            <a:grpSpLocks/>
          </p:cNvGrpSpPr>
          <p:nvPr/>
        </p:nvGrpSpPr>
        <p:grpSpPr bwMode="auto">
          <a:xfrm>
            <a:off x="2359025" y="957263"/>
            <a:ext cx="7467600" cy="1851026"/>
            <a:chOff x="526" y="603"/>
            <a:chExt cx="4704" cy="1166"/>
          </a:xfrm>
        </p:grpSpPr>
        <p:grpSp>
          <p:nvGrpSpPr>
            <p:cNvPr id="30750" name="Group 72"/>
            <p:cNvGrpSpPr>
              <a:grpSpLocks/>
            </p:cNvGrpSpPr>
            <p:nvPr/>
          </p:nvGrpSpPr>
          <p:grpSpPr bwMode="auto">
            <a:xfrm>
              <a:off x="4424" y="1276"/>
              <a:ext cx="422" cy="493"/>
              <a:chOff x="622" y="1296"/>
              <a:chExt cx="338" cy="493"/>
            </a:xfrm>
          </p:grpSpPr>
          <p:sp>
            <p:nvSpPr>
              <p:cNvPr id="30766" name="Line 73"/>
              <p:cNvSpPr>
                <a:spLocks noChangeShapeType="1"/>
              </p:cNvSpPr>
              <p:nvPr/>
            </p:nvSpPr>
            <p:spPr bwMode="auto">
              <a:xfrm>
                <a:off x="656" y="1296"/>
                <a:ext cx="304" cy="0"/>
              </a:xfrm>
              <a:prstGeom prst="line">
                <a:avLst/>
              </a:prstGeom>
              <a:noFill/>
              <a:ln w="38100">
                <a:solidFill>
                  <a:schemeClr val="tx1"/>
                </a:solidFill>
                <a:round/>
                <a:headEnd/>
                <a:tailEnd type="stealth"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sz="2000" b="0">
                  <a:latin typeface="Gill Sans" charset="0"/>
                  <a:ea typeface="Gill Sans" charset="0"/>
                  <a:cs typeface="Gill Sans" charset="0"/>
                </a:endParaRPr>
              </a:p>
            </p:txBody>
          </p:sp>
          <p:sp>
            <p:nvSpPr>
              <p:cNvPr id="30767" name="Text Box 74"/>
              <p:cNvSpPr txBox="1">
                <a:spLocks noChangeArrowheads="1"/>
              </p:cNvSpPr>
              <p:nvPr/>
            </p:nvSpPr>
            <p:spPr bwMode="auto">
              <a:xfrm>
                <a:off x="622" y="1343"/>
                <a:ext cx="314" cy="446"/>
              </a:xfrm>
              <a:prstGeom prst="rect">
                <a:avLst/>
              </a:prstGeom>
              <a:noFill/>
              <a:ln>
                <a:noFill/>
              </a:ln>
              <a:effectLst/>
              <a:extLst>
                <a:ext uri="{909E8E84-426E-40dd-AFC4-6F175D3DCCD1}">
                  <a14:hiddenFill xmlns:a14="http://schemas.microsoft.com/office/drawing/2010/main" xmlns="">
                    <a:solidFill>
                      <a:srgbClr val="FF66CC"/>
                    </a:solidFill>
                  </a14:hiddenFill>
                </a:ext>
                <a:ext uri="{91240B29-F687-4f45-9708-019B960494DF}">
                  <a14:hiddenLine xmlns:a14="http://schemas.microsoft.com/office/drawing/2010/main" xmlns="" w="38100"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pPr>
                  <a:lnSpc>
                    <a:spcPct val="100000"/>
                  </a:lnSpc>
                  <a:spcBef>
                    <a:spcPct val="0"/>
                  </a:spcBef>
                  <a:buSzTx/>
                  <a:buFontTx/>
                  <a:buNone/>
                </a:pPr>
                <a:r>
                  <a:rPr lang="en-US" altLang="en-US" b="0">
                    <a:latin typeface="Gill Sans" charset="0"/>
                    <a:ea typeface="Gill Sans" charset="0"/>
                    <a:cs typeface="Gill Sans" charset="0"/>
                  </a:rPr>
                  <a:t>C’s </a:t>
                </a:r>
              </a:p>
              <a:p>
                <a:pPr>
                  <a:lnSpc>
                    <a:spcPct val="100000"/>
                  </a:lnSpc>
                  <a:spcBef>
                    <a:spcPct val="0"/>
                  </a:spcBef>
                  <a:buSzTx/>
                  <a:buFontTx/>
                  <a:buNone/>
                </a:pPr>
                <a:r>
                  <a:rPr lang="en-US" altLang="en-US" b="0">
                    <a:latin typeface="Gill Sans" charset="0"/>
                    <a:ea typeface="Gill Sans" charset="0"/>
                    <a:cs typeface="Gill Sans" charset="0"/>
                  </a:rPr>
                  <a:t>I/O</a:t>
                </a:r>
              </a:p>
            </p:txBody>
          </p:sp>
        </p:grpSp>
        <p:grpSp>
          <p:nvGrpSpPr>
            <p:cNvPr id="30751" name="Group 20"/>
            <p:cNvGrpSpPr>
              <a:grpSpLocks/>
            </p:cNvGrpSpPr>
            <p:nvPr/>
          </p:nvGrpSpPr>
          <p:grpSpPr bwMode="auto">
            <a:xfrm>
              <a:off x="574" y="844"/>
              <a:ext cx="4656" cy="384"/>
              <a:chOff x="672" y="672"/>
              <a:chExt cx="4656" cy="384"/>
            </a:xfrm>
          </p:grpSpPr>
          <p:sp>
            <p:nvSpPr>
              <p:cNvPr id="30760" name="Line 4"/>
              <p:cNvSpPr>
                <a:spLocks noChangeShapeType="1"/>
              </p:cNvSpPr>
              <p:nvPr/>
            </p:nvSpPr>
            <p:spPr bwMode="auto">
              <a:xfrm>
                <a:off x="672" y="864"/>
                <a:ext cx="4656" cy="0"/>
              </a:xfrm>
              <a:prstGeom prst="line">
                <a:avLst/>
              </a:prstGeom>
              <a:noFill/>
              <a:ln w="3810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sz="2000" b="0">
                  <a:latin typeface="Gill Sans" charset="0"/>
                  <a:ea typeface="Gill Sans" charset="0"/>
                  <a:cs typeface="Gill Sans" charset="0"/>
                </a:endParaRPr>
              </a:p>
            </p:txBody>
          </p:sp>
          <p:sp>
            <p:nvSpPr>
              <p:cNvPr id="30761" name="Line 5"/>
              <p:cNvSpPr>
                <a:spLocks noChangeShapeType="1"/>
              </p:cNvSpPr>
              <p:nvPr/>
            </p:nvSpPr>
            <p:spPr bwMode="auto">
              <a:xfrm>
                <a:off x="672" y="672"/>
                <a:ext cx="0" cy="384"/>
              </a:xfrm>
              <a:prstGeom prst="line">
                <a:avLst/>
              </a:prstGeom>
              <a:noFill/>
              <a:ln w="3810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sz="2000" b="0">
                  <a:latin typeface="Gill Sans" charset="0"/>
                  <a:ea typeface="Gill Sans" charset="0"/>
                  <a:cs typeface="Gill Sans" charset="0"/>
                </a:endParaRPr>
              </a:p>
            </p:txBody>
          </p:sp>
          <p:sp>
            <p:nvSpPr>
              <p:cNvPr id="30762" name="Line 6"/>
              <p:cNvSpPr>
                <a:spLocks noChangeShapeType="1"/>
              </p:cNvSpPr>
              <p:nvPr/>
            </p:nvSpPr>
            <p:spPr bwMode="auto">
              <a:xfrm>
                <a:off x="720" y="672"/>
                <a:ext cx="0" cy="384"/>
              </a:xfrm>
              <a:prstGeom prst="line">
                <a:avLst/>
              </a:prstGeom>
              <a:noFill/>
              <a:ln w="3810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sz="2000" b="0">
                  <a:latin typeface="Gill Sans" charset="0"/>
                  <a:ea typeface="Gill Sans" charset="0"/>
                  <a:cs typeface="Gill Sans" charset="0"/>
                </a:endParaRPr>
              </a:p>
            </p:txBody>
          </p:sp>
          <p:sp>
            <p:nvSpPr>
              <p:cNvPr id="30763" name="Line 7"/>
              <p:cNvSpPr>
                <a:spLocks noChangeShapeType="1"/>
              </p:cNvSpPr>
              <p:nvPr/>
            </p:nvSpPr>
            <p:spPr bwMode="auto">
              <a:xfrm>
                <a:off x="2640" y="672"/>
                <a:ext cx="0" cy="384"/>
              </a:xfrm>
              <a:prstGeom prst="line">
                <a:avLst/>
              </a:prstGeom>
              <a:noFill/>
              <a:ln w="3810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sz="2000" b="0">
                  <a:latin typeface="Gill Sans" charset="0"/>
                  <a:ea typeface="Gill Sans" charset="0"/>
                  <a:cs typeface="Gill Sans" charset="0"/>
                </a:endParaRPr>
              </a:p>
            </p:txBody>
          </p:sp>
          <p:sp>
            <p:nvSpPr>
              <p:cNvPr id="30764" name="Line 9"/>
              <p:cNvSpPr>
                <a:spLocks noChangeShapeType="1"/>
              </p:cNvSpPr>
              <p:nvPr/>
            </p:nvSpPr>
            <p:spPr bwMode="auto">
              <a:xfrm>
                <a:off x="4512" y="672"/>
                <a:ext cx="0" cy="384"/>
              </a:xfrm>
              <a:prstGeom prst="line">
                <a:avLst/>
              </a:prstGeom>
              <a:noFill/>
              <a:ln w="3810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sz="2000" b="0">
                  <a:latin typeface="Gill Sans" charset="0"/>
                  <a:ea typeface="Gill Sans" charset="0"/>
                  <a:cs typeface="Gill Sans" charset="0"/>
                </a:endParaRPr>
              </a:p>
            </p:txBody>
          </p:sp>
          <p:sp>
            <p:nvSpPr>
              <p:cNvPr id="30765" name="Line 11"/>
              <p:cNvSpPr>
                <a:spLocks noChangeShapeType="1"/>
              </p:cNvSpPr>
              <p:nvPr/>
            </p:nvSpPr>
            <p:spPr bwMode="auto">
              <a:xfrm>
                <a:off x="4560" y="672"/>
                <a:ext cx="0" cy="384"/>
              </a:xfrm>
              <a:prstGeom prst="line">
                <a:avLst/>
              </a:prstGeom>
              <a:noFill/>
              <a:ln w="3810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sz="2000" b="0">
                  <a:latin typeface="Gill Sans" charset="0"/>
                  <a:ea typeface="Gill Sans" charset="0"/>
                  <a:cs typeface="Gill Sans" charset="0"/>
                </a:endParaRPr>
              </a:p>
            </p:txBody>
          </p:sp>
        </p:grpSp>
        <p:grpSp>
          <p:nvGrpSpPr>
            <p:cNvPr id="30752" name="Group 14"/>
            <p:cNvGrpSpPr>
              <a:grpSpLocks/>
            </p:cNvGrpSpPr>
            <p:nvPr/>
          </p:nvGrpSpPr>
          <p:grpSpPr bwMode="auto">
            <a:xfrm>
              <a:off x="575" y="1276"/>
              <a:ext cx="431" cy="493"/>
              <a:chOff x="615" y="1296"/>
              <a:chExt cx="345" cy="493"/>
            </a:xfrm>
          </p:grpSpPr>
          <p:sp>
            <p:nvSpPr>
              <p:cNvPr id="30758" name="Line 12"/>
              <p:cNvSpPr>
                <a:spLocks noChangeShapeType="1"/>
              </p:cNvSpPr>
              <p:nvPr/>
            </p:nvSpPr>
            <p:spPr bwMode="auto">
              <a:xfrm>
                <a:off x="656" y="1296"/>
                <a:ext cx="304" cy="0"/>
              </a:xfrm>
              <a:prstGeom prst="line">
                <a:avLst/>
              </a:prstGeom>
              <a:noFill/>
              <a:ln w="38100">
                <a:solidFill>
                  <a:schemeClr val="tx1"/>
                </a:solidFill>
                <a:round/>
                <a:headEnd/>
                <a:tailEnd type="stealth"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sz="2000" b="0">
                  <a:latin typeface="Gill Sans" charset="0"/>
                  <a:ea typeface="Gill Sans" charset="0"/>
                  <a:cs typeface="Gill Sans" charset="0"/>
                </a:endParaRPr>
              </a:p>
            </p:txBody>
          </p:sp>
          <p:sp>
            <p:nvSpPr>
              <p:cNvPr id="30759" name="Text Box 13"/>
              <p:cNvSpPr txBox="1">
                <a:spLocks noChangeArrowheads="1"/>
              </p:cNvSpPr>
              <p:nvPr/>
            </p:nvSpPr>
            <p:spPr bwMode="auto">
              <a:xfrm>
                <a:off x="615" y="1343"/>
                <a:ext cx="314" cy="446"/>
              </a:xfrm>
              <a:prstGeom prst="rect">
                <a:avLst/>
              </a:prstGeom>
              <a:noFill/>
              <a:ln>
                <a:noFill/>
              </a:ln>
              <a:effectLst/>
              <a:extLst>
                <a:ext uri="{909E8E84-426E-40dd-AFC4-6F175D3DCCD1}">
                  <a14:hiddenFill xmlns:a14="http://schemas.microsoft.com/office/drawing/2010/main" xmlns="">
                    <a:solidFill>
                      <a:srgbClr val="FF66CC"/>
                    </a:solidFill>
                  </a14:hiddenFill>
                </a:ext>
                <a:ext uri="{91240B29-F687-4f45-9708-019B960494DF}">
                  <a14:hiddenLine xmlns:a14="http://schemas.microsoft.com/office/drawing/2010/main" xmlns="" w="38100"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pPr>
                  <a:lnSpc>
                    <a:spcPct val="100000"/>
                  </a:lnSpc>
                  <a:spcBef>
                    <a:spcPct val="0"/>
                  </a:spcBef>
                  <a:buSzTx/>
                  <a:buFontTx/>
                  <a:buNone/>
                </a:pPr>
                <a:r>
                  <a:rPr lang="en-US" altLang="en-US" b="0">
                    <a:latin typeface="Gill Sans" charset="0"/>
                    <a:ea typeface="Gill Sans" charset="0"/>
                    <a:cs typeface="Gill Sans" charset="0"/>
                  </a:rPr>
                  <a:t>C’s </a:t>
                </a:r>
              </a:p>
              <a:p>
                <a:pPr>
                  <a:lnSpc>
                    <a:spcPct val="100000"/>
                  </a:lnSpc>
                  <a:spcBef>
                    <a:spcPct val="0"/>
                  </a:spcBef>
                  <a:buSzTx/>
                  <a:buFontTx/>
                  <a:buNone/>
                </a:pPr>
                <a:r>
                  <a:rPr lang="en-US" altLang="en-US" b="0">
                    <a:latin typeface="Gill Sans" charset="0"/>
                    <a:ea typeface="Gill Sans" charset="0"/>
                    <a:cs typeface="Gill Sans" charset="0"/>
                  </a:rPr>
                  <a:t>I/O</a:t>
                </a:r>
              </a:p>
            </p:txBody>
          </p:sp>
        </p:grpSp>
        <p:sp>
          <p:nvSpPr>
            <p:cNvPr id="30753" name="Text Box 15"/>
            <p:cNvSpPr txBox="1">
              <a:spLocks noChangeArrowheads="1"/>
            </p:cNvSpPr>
            <p:nvPr/>
          </p:nvSpPr>
          <p:spPr bwMode="auto">
            <a:xfrm>
              <a:off x="4366" y="603"/>
              <a:ext cx="233" cy="252"/>
            </a:xfrm>
            <a:prstGeom prst="rect">
              <a:avLst/>
            </a:prstGeom>
            <a:noFill/>
            <a:ln>
              <a:noFill/>
            </a:ln>
            <a:effectLst/>
            <a:extLst>
              <a:ext uri="{909E8E84-426E-40dd-AFC4-6F175D3DCCD1}">
                <a14:hiddenFill xmlns:a14="http://schemas.microsoft.com/office/drawing/2010/main" xmlns="">
                  <a:solidFill>
                    <a:srgbClr val="FF66CC"/>
                  </a:solidFill>
                </a14:hiddenFill>
              </a:ext>
              <a:ext uri="{91240B29-F687-4f45-9708-019B960494DF}">
                <a14:hiddenLine xmlns:a14="http://schemas.microsoft.com/office/drawing/2010/main" xmlns="" w="38100"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pPr>
                <a:lnSpc>
                  <a:spcPct val="100000"/>
                </a:lnSpc>
                <a:spcBef>
                  <a:spcPct val="0"/>
                </a:spcBef>
                <a:buSzTx/>
                <a:buFontTx/>
                <a:buNone/>
              </a:pPr>
              <a:r>
                <a:rPr lang="en-US" altLang="en-US" b="0">
                  <a:latin typeface="Gill Sans" charset="0"/>
                  <a:ea typeface="Gill Sans" charset="0"/>
                  <a:cs typeface="Gill Sans" charset="0"/>
                </a:rPr>
                <a:t>C</a:t>
              </a:r>
            </a:p>
          </p:txBody>
        </p:sp>
        <p:sp>
          <p:nvSpPr>
            <p:cNvPr id="30754" name="Text Box 16"/>
            <p:cNvSpPr txBox="1">
              <a:spLocks noChangeArrowheads="1"/>
            </p:cNvSpPr>
            <p:nvPr/>
          </p:nvSpPr>
          <p:spPr bwMode="auto">
            <a:xfrm>
              <a:off x="1391" y="732"/>
              <a:ext cx="229" cy="252"/>
            </a:xfrm>
            <a:prstGeom prst="rect">
              <a:avLst/>
            </a:prstGeom>
            <a:noFill/>
            <a:ln>
              <a:noFill/>
            </a:ln>
            <a:effectLst/>
            <a:extLst>
              <a:ext uri="{909E8E84-426E-40dd-AFC4-6F175D3DCCD1}">
                <a14:hiddenFill xmlns:a14="http://schemas.microsoft.com/office/drawing/2010/main" xmlns="">
                  <a:solidFill>
                    <a:srgbClr val="FF66CC"/>
                  </a:solidFill>
                </a14:hiddenFill>
              </a:ext>
              <a:ext uri="{91240B29-F687-4f45-9708-019B960494DF}">
                <a14:hiddenLine xmlns:a14="http://schemas.microsoft.com/office/drawing/2010/main" xmlns="" w="38100"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pPr>
                <a:lnSpc>
                  <a:spcPct val="100000"/>
                </a:lnSpc>
                <a:spcBef>
                  <a:spcPct val="0"/>
                </a:spcBef>
                <a:buSzTx/>
                <a:buFontTx/>
                <a:buNone/>
              </a:pPr>
              <a:r>
                <a:rPr lang="en-US" altLang="en-US" b="0">
                  <a:latin typeface="Gill Sans" charset="0"/>
                  <a:ea typeface="Gill Sans" charset="0"/>
                  <a:cs typeface="Gill Sans" charset="0"/>
                </a:rPr>
                <a:t>A</a:t>
              </a:r>
            </a:p>
          </p:txBody>
        </p:sp>
        <p:sp>
          <p:nvSpPr>
            <p:cNvPr id="30755" name="Text Box 17"/>
            <p:cNvSpPr txBox="1">
              <a:spLocks noChangeArrowheads="1"/>
            </p:cNvSpPr>
            <p:nvPr/>
          </p:nvSpPr>
          <p:spPr bwMode="auto">
            <a:xfrm>
              <a:off x="3374" y="732"/>
              <a:ext cx="224" cy="252"/>
            </a:xfrm>
            <a:prstGeom prst="rect">
              <a:avLst/>
            </a:prstGeom>
            <a:noFill/>
            <a:ln>
              <a:noFill/>
            </a:ln>
            <a:effectLst/>
            <a:extLst>
              <a:ext uri="{909E8E84-426E-40dd-AFC4-6F175D3DCCD1}">
                <a14:hiddenFill xmlns:a14="http://schemas.microsoft.com/office/drawing/2010/main" xmlns="">
                  <a:solidFill>
                    <a:srgbClr val="FF66CC"/>
                  </a:solidFill>
                </a14:hiddenFill>
              </a:ext>
              <a:ext uri="{91240B29-F687-4f45-9708-019B960494DF}">
                <a14:hiddenLine xmlns:a14="http://schemas.microsoft.com/office/drawing/2010/main" xmlns="" w="38100"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pPr>
                <a:lnSpc>
                  <a:spcPct val="100000"/>
                </a:lnSpc>
                <a:spcBef>
                  <a:spcPct val="0"/>
                </a:spcBef>
                <a:buSzTx/>
                <a:buFontTx/>
                <a:buNone/>
              </a:pPr>
              <a:r>
                <a:rPr lang="en-US" altLang="en-US" b="0">
                  <a:latin typeface="Gill Sans" charset="0"/>
                  <a:ea typeface="Gill Sans" charset="0"/>
                  <a:cs typeface="Gill Sans" charset="0"/>
                </a:rPr>
                <a:t>B</a:t>
              </a:r>
            </a:p>
          </p:txBody>
        </p:sp>
        <p:sp>
          <p:nvSpPr>
            <p:cNvPr id="30756" name="Text Box 18"/>
            <p:cNvSpPr txBox="1">
              <a:spLocks noChangeArrowheads="1"/>
            </p:cNvSpPr>
            <p:nvPr/>
          </p:nvSpPr>
          <p:spPr bwMode="auto">
            <a:xfrm>
              <a:off x="526" y="603"/>
              <a:ext cx="233" cy="252"/>
            </a:xfrm>
            <a:prstGeom prst="rect">
              <a:avLst/>
            </a:prstGeom>
            <a:noFill/>
            <a:ln>
              <a:noFill/>
            </a:ln>
            <a:effectLst/>
            <a:extLst>
              <a:ext uri="{909E8E84-426E-40dd-AFC4-6F175D3DCCD1}">
                <a14:hiddenFill xmlns:a14="http://schemas.microsoft.com/office/drawing/2010/main" xmlns="">
                  <a:solidFill>
                    <a:srgbClr val="FF66CC"/>
                  </a:solidFill>
                </a14:hiddenFill>
              </a:ext>
              <a:ext uri="{91240B29-F687-4f45-9708-019B960494DF}">
                <a14:hiddenLine xmlns:a14="http://schemas.microsoft.com/office/drawing/2010/main" xmlns="" w="38100"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pPr>
                <a:lnSpc>
                  <a:spcPct val="100000"/>
                </a:lnSpc>
                <a:spcBef>
                  <a:spcPct val="0"/>
                </a:spcBef>
                <a:buSzTx/>
                <a:buFontTx/>
                <a:buNone/>
              </a:pPr>
              <a:r>
                <a:rPr lang="en-US" altLang="en-US" b="0">
                  <a:latin typeface="Gill Sans" charset="0"/>
                  <a:ea typeface="Gill Sans" charset="0"/>
                  <a:cs typeface="Gill Sans" charset="0"/>
                </a:rPr>
                <a:t>C</a:t>
              </a:r>
            </a:p>
          </p:txBody>
        </p:sp>
        <p:sp>
          <p:nvSpPr>
            <p:cNvPr id="30757" name="Text Box 79"/>
            <p:cNvSpPr txBox="1">
              <a:spLocks noChangeArrowheads="1"/>
            </p:cNvSpPr>
            <p:nvPr/>
          </p:nvSpPr>
          <p:spPr bwMode="auto">
            <a:xfrm>
              <a:off x="1873" y="1230"/>
              <a:ext cx="2304" cy="330"/>
            </a:xfrm>
            <a:prstGeom prst="rect">
              <a:avLst/>
            </a:prstGeom>
            <a:noFill/>
            <a:ln>
              <a:noFill/>
            </a:ln>
            <a:effectLst/>
            <a:extLst>
              <a:ext uri="{909E8E84-426E-40dd-AFC4-6F175D3DCCD1}">
                <a14:hiddenFill xmlns:a14="http://schemas.microsoft.com/office/drawing/2010/main" xmlns="">
                  <a:solidFill>
                    <a:srgbClr val="FF66CC"/>
                  </a:solidFill>
                </a14:hiddenFill>
              </a:ext>
              <a:ext uri="{91240B29-F687-4f45-9708-019B960494DF}">
                <a14:hiddenLine xmlns:a14="http://schemas.microsoft.com/office/drawing/2010/main" xmlns="" w="38100"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pPr>
                <a:lnSpc>
                  <a:spcPct val="100000"/>
                </a:lnSpc>
                <a:spcBef>
                  <a:spcPct val="0"/>
                </a:spcBef>
                <a:buSzTx/>
                <a:buFontTx/>
                <a:buNone/>
              </a:pPr>
              <a:r>
                <a:rPr lang="en-US" altLang="en-US" sz="2800" b="0" dirty="0">
                  <a:latin typeface="Gill Sans" charset="0"/>
                  <a:ea typeface="Gill Sans" charset="0"/>
                  <a:cs typeface="Gill Sans" charset="0"/>
                </a:rPr>
                <a:t>RR w/ 100 </a:t>
              </a:r>
              <a:r>
                <a:rPr lang="en-US" altLang="en-US" sz="2800" b="0" dirty="0" err="1">
                  <a:latin typeface="Gill Sans" charset="0"/>
                  <a:ea typeface="Gill Sans" charset="0"/>
                  <a:cs typeface="Gill Sans" charset="0"/>
                </a:rPr>
                <a:t>ms</a:t>
              </a:r>
              <a:r>
                <a:rPr lang="en-US" altLang="en-US" sz="2800" b="0" dirty="0">
                  <a:latin typeface="Gill Sans" charset="0"/>
                  <a:ea typeface="Gill Sans" charset="0"/>
                  <a:cs typeface="Gill Sans" charset="0"/>
                </a:rPr>
                <a:t> time slice</a:t>
              </a:r>
            </a:p>
          </p:txBody>
        </p:sp>
      </p:grpSp>
      <p:sp>
        <p:nvSpPr>
          <p:cNvPr id="30729" name="Line 47"/>
          <p:cNvSpPr>
            <a:spLocks noChangeShapeType="1"/>
          </p:cNvSpPr>
          <p:nvPr/>
        </p:nvSpPr>
        <p:spPr bwMode="auto">
          <a:xfrm>
            <a:off x="2435225" y="5302253"/>
            <a:ext cx="7391400" cy="0"/>
          </a:xfrm>
          <a:prstGeom prst="line">
            <a:avLst/>
          </a:prstGeom>
          <a:noFill/>
          <a:ln w="3810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sz="2000" b="0">
              <a:latin typeface="Gill Sans" charset="0"/>
              <a:ea typeface="Gill Sans" charset="0"/>
              <a:cs typeface="Gill Sans" charset="0"/>
            </a:endParaRPr>
          </a:p>
        </p:txBody>
      </p:sp>
      <p:grpSp>
        <p:nvGrpSpPr>
          <p:cNvPr id="25" name="Group 24">
            <a:extLst>
              <a:ext uri="{FF2B5EF4-FFF2-40B4-BE49-F238E27FC236}">
                <a16:creationId xmlns:a16="http://schemas.microsoft.com/office/drawing/2014/main" id="{80368500-892F-3662-DE0E-3847607143A7}"/>
              </a:ext>
            </a:extLst>
          </p:cNvPr>
          <p:cNvGrpSpPr/>
          <p:nvPr/>
        </p:nvGrpSpPr>
        <p:grpSpPr>
          <a:xfrm>
            <a:off x="2347913" y="4614865"/>
            <a:ext cx="2057399" cy="1851026"/>
            <a:chOff x="2347913" y="4614865"/>
            <a:chExt cx="2057399" cy="1851026"/>
          </a:xfrm>
        </p:grpSpPr>
        <p:grpSp>
          <p:nvGrpSpPr>
            <p:cNvPr id="30730" name="Group 60"/>
            <p:cNvGrpSpPr>
              <a:grpSpLocks/>
            </p:cNvGrpSpPr>
            <p:nvPr/>
          </p:nvGrpSpPr>
          <p:grpSpPr bwMode="auto">
            <a:xfrm>
              <a:off x="2435225" y="4997453"/>
              <a:ext cx="76200" cy="609600"/>
              <a:chOff x="672" y="3072"/>
              <a:chExt cx="48" cy="384"/>
            </a:xfrm>
          </p:grpSpPr>
          <p:sp>
            <p:nvSpPr>
              <p:cNvPr id="30748" name="Line 48"/>
              <p:cNvSpPr>
                <a:spLocks noChangeShapeType="1"/>
              </p:cNvSpPr>
              <p:nvPr/>
            </p:nvSpPr>
            <p:spPr bwMode="auto">
              <a:xfrm>
                <a:off x="672" y="3072"/>
                <a:ext cx="0" cy="384"/>
              </a:xfrm>
              <a:prstGeom prst="line">
                <a:avLst/>
              </a:prstGeom>
              <a:noFill/>
              <a:ln w="3810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sz="2000" b="0">
                  <a:latin typeface="Gill Sans" charset="0"/>
                  <a:ea typeface="Gill Sans" charset="0"/>
                  <a:cs typeface="Gill Sans" charset="0"/>
                </a:endParaRPr>
              </a:p>
            </p:txBody>
          </p:sp>
          <p:sp>
            <p:nvSpPr>
              <p:cNvPr id="30749" name="Line 49"/>
              <p:cNvSpPr>
                <a:spLocks noChangeShapeType="1"/>
              </p:cNvSpPr>
              <p:nvPr/>
            </p:nvSpPr>
            <p:spPr bwMode="auto">
              <a:xfrm>
                <a:off x="720" y="3072"/>
                <a:ext cx="0" cy="384"/>
              </a:xfrm>
              <a:prstGeom prst="line">
                <a:avLst/>
              </a:prstGeom>
              <a:noFill/>
              <a:ln w="3810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sz="2000" b="0">
                  <a:latin typeface="Gill Sans" charset="0"/>
                  <a:ea typeface="Gill Sans" charset="0"/>
                  <a:cs typeface="Gill Sans" charset="0"/>
                </a:endParaRPr>
              </a:p>
            </p:txBody>
          </p:sp>
        </p:grpSp>
        <p:grpSp>
          <p:nvGrpSpPr>
            <p:cNvPr id="30731" name="Group 53"/>
            <p:cNvGrpSpPr>
              <a:grpSpLocks/>
            </p:cNvGrpSpPr>
            <p:nvPr/>
          </p:nvGrpSpPr>
          <p:grpSpPr bwMode="auto">
            <a:xfrm>
              <a:off x="2451100" y="5683253"/>
              <a:ext cx="669925" cy="782638"/>
              <a:chOff x="622" y="1296"/>
              <a:chExt cx="338" cy="493"/>
            </a:xfrm>
          </p:grpSpPr>
          <p:sp>
            <p:nvSpPr>
              <p:cNvPr id="30746" name="Line 54"/>
              <p:cNvSpPr>
                <a:spLocks noChangeShapeType="1"/>
              </p:cNvSpPr>
              <p:nvPr/>
            </p:nvSpPr>
            <p:spPr bwMode="auto">
              <a:xfrm>
                <a:off x="656" y="1296"/>
                <a:ext cx="304" cy="0"/>
              </a:xfrm>
              <a:prstGeom prst="line">
                <a:avLst/>
              </a:prstGeom>
              <a:noFill/>
              <a:ln w="38100">
                <a:solidFill>
                  <a:schemeClr val="tx1"/>
                </a:solidFill>
                <a:round/>
                <a:headEnd/>
                <a:tailEnd type="stealth"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sz="2000" b="0">
                  <a:latin typeface="Gill Sans" charset="0"/>
                  <a:ea typeface="Gill Sans" charset="0"/>
                  <a:cs typeface="Gill Sans" charset="0"/>
                </a:endParaRPr>
              </a:p>
            </p:txBody>
          </p:sp>
          <p:sp>
            <p:nvSpPr>
              <p:cNvPr id="30747" name="Text Box 55"/>
              <p:cNvSpPr txBox="1">
                <a:spLocks noChangeArrowheads="1"/>
              </p:cNvSpPr>
              <p:nvPr/>
            </p:nvSpPr>
            <p:spPr bwMode="auto">
              <a:xfrm>
                <a:off x="622" y="1343"/>
                <a:ext cx="314" cy="446"/>
              </a:xfrm>
              <a:prstGeom prst="rect">
                <a:avLst/>
              </a:prstGeom>
              <a:noFill/>
              <a:ln>
                <a:noFill/>
              </a:ln>
              <a:effectLst/>
              <a:extLst>
                <a:ext uri="{909E8E84-426E-40dd-AFC4-6F175D3DCCD1}">
                  <a14:hiddenFill xmlns:a14="http://schemas.microsoft.com/office/drawing/2010/main" xmlns="">
                    <a:solidFill>
                      <a:srgbClr val="FF66CC"/>
                    </a:solidFill>
                  </a14:hiddenFill>
                </a:ext>
                <a:ext uri="{91240B29-F687-4f45-9708-019B960494DF}">
                  <a14:hiddenLine xmlns:a14="http://schemas.microsoft.com/office/drawing/2010/main" xmlns="" w="38100"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pPr>
                  <a:lnSpc>
                    <a:spcPct val="100000"/>
                  </a:lnSpc>
                  <a:spcBef>
                    <a:spcPct val="0"/>
                  </a:spcBef>
                  <a:buSzTx/>
                  <a:buFontTx/>
                  <a:buNone/>
                </a:pPr>
                <a:r>
                  <a:rPr lang="en-US" altLang="en-US" b="0">
                    <a:latin typeface="Gill Sans" charset="0"/>
                    <a:ea typeface="Gill Sans" charset="0"/>
                    <a:cs typeface="Gill Sans" charset="0"/>
                  </a:rPr>
                  <a:t>C’s </a:t>
                </a:r>
              </a:p>
              <a:p>
                <a:pPr>
                  <a:lnSpc>
                    <a:spcPct val="100000"/>
                  </a:lnSpc>
                  <a:spcBef>
                    <a:spcPct val="0"/>
                  </a:spcBef>
                  <a:buSzTx/>
                  <a:buFontTx/>
                  <a:buNone/>
                </a:pPr>
                <a:r>
                  <a:rPr lang="en-US" altLang="en-US" b="0">
                    <a:latin typeface="Gill Sans" charset="0"/>
                    <a:ea typeface="Gill Sans" charset="0"/>
                    <a:cs typeface="Gill Sans" charset="0"/>
                  </a:rPr>
                  <a:t>I/O</a:t>
                </a:r>
              </a:p>
            </p:txBody>
          </p:sp>
        </p:grpSp>
        <p:sp>
          <p:nvSpPr>
            <p:cNvPr id="30732" name="Text Box 57"/>
            <p:cNvSpPr txBox="1">
              <a:spLocks noChangeArrowheads="1"/>
            </p:cNvSpPr>
            <p:nvPr/>
          </p:nvSpPr>
          <p:spPr bwMode="auto">
            <a:xfrm>
              <a:off x="2746375" y="4614865"/>
              <a:ext cx="363537" cy="400050"/>
            </a:xfrm>
            <a:prstGeom prst="rect">
              <a:avLst/>
            </a:prstGeom>
            <a:noFill/>
            <a:ln>
              <a:noFill/>
            </a:ln>
            <a:effectLst/>
            <a:extLst>
              <a:ext uri="{909E8E84-426E-40dd-AFC4-6F175D3DCCD1}">
                <a14:hiddenFill xmlns:a14="http://schemas.microsoft.com/office/drawing/2010/main" xmlns="">
                  <a:solidFill>
                    <a:srgbClr val="FF66CC"/>
                  </a:solidFill>
                </a14:hiddenFill>
              </a:ext>
              <a:ext uri="{91240B29-F687-4f45-9708-019B960494DF}">
                <a14:hiddenLine xmlns:a14="http://schemas.microsoft.com/office/drawing/2010/main" xmlns="" w="38100"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pPr>
                <a:lnSpc>
                  <a:spcPct val="100000"/>
                </a:lnSpc>
                <a:spcBef>
                  <a:spcPct val="0"/>
                </a:spcBef>
                <a:buSzTx/>
                <a:buFontTx/>
                <a:buNone/>
              </a:pPr>
              <a:r>
                <a:rPr lang="en-US" altLang="en-US" b="0">
                  <a:latin typeface="Gill Sans" charset="0"/>
                  <a:ea typeface="Gill Sans" charset="0"/>
                  <a:cs typeface="Gill Sans" charset="0"/>
                </a:rPr>
                <a:t>A</a:t>
              </a:r>
            </a:p>
          </p:txBody>
        </p:sp>
        <p:sp>
          <p:nvSpPr>
            <p:cNvPr id="30733" name="Text Box 59"/>
            <p:cNvSpPr txBox="1">
              <a:spLocks noChangeArrowheads="1"/>
            </p:cNvSpPr>
            <p:nvPr/>
          </p:nvSpPr>
          <p:spPr bwMode="auto">
            <a:xfrm>
              <a:off x="2347913" y="4614865"/>
              <a:ext cx="369887" cy="400050"/>
            </a:xfrm>
            <a:prstGeom prst="rect">
              <a:avLst/>
            </a:prstGeom>
            <a:noFill/>
            <a:ln>
              <a:noFill/>
            </a:ln>
            <a:effectLst/>
            <a:extLst>
              <a:ext uri="{909E8E84-426E-40dd-AFC4-6F175D3DCCD1}">
                <a14:hiddenFill xmlns:a14="http://schemas.microsoft.com/office/drawing/2010/main" xmlns="">
                  <a:solidFill>
                    <a:srgbClr val="FF66CC"/>
                  </a:solidFill>
                </a14:hiddenFill>
              </a:ext>
              <a:ext uri="{91240B29-F687-4f45-9708-019B960494DF}">
                <a14:hiddenLine xmlns:a14="http://schemas.microsoft.com/office/drawing/2010/main" xmlns="" w="38100"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pPr>
                <a:lnSpc>
                  <a:spcPct val="100000"/>
                </a:lnSpc>
                <a:spcBef>
                  <a:spcPct val="0"/>
                </a:spcBef>
                <a:buSzTx/>
                <a:buFontTx/>
                <a:buNone/>
              </a:pPr>
              <a:r>
                <a:rPr lang="en-US" altLang="en-US" b="0">
                  <a:latin typeface="Gill Sans" charset="0"/>
                  <a:ea typeface="Gill Sans" charset="0"/>
                  <a:cs typeface="Gill Sans" charset="0"/>
                </a:rPr>
                <a:t>C</a:t>
              </a:r>
            </a:p>
          </p:txBody>
        </p:sp>
        <p:grpSp>
          <p:nvGrpSpPr>
            <p:cNvPr id="30734" name="Group 61"/>
            <p:cNvGrpSpPr>
              <a:grpSpLocks/>
            </p:cNvGrpSpPr>
            <p:nvPr/>
          </p:nvGrpSpPr>
          <p:grpSpPr bwMode="auto">
            <a:xfrm>
              <a:off x="3121025" y="4997453"/>
              <a:ext cx="76200" cy="609600"/>
              <a:chOff x="672" y="3072"/>
              <a:chExt cx="48" cy="384"/>
            </a:xfrm>
          </p:grpSpPr>
          <p:sp>
            <p:nvSpPr>
              <p:cNvPr id="30744" name="Line 62"/>
              <p:cNvSpPr>
                <a:spLocks noChangeShapeType="1"/>
              </p:cNvSpPr>
              <p:nvPr/>
            </p:nvSpPr>
            <p:spPr bwMode="auto">
              <a:xfrm>
                <a:off x="672" y="3072"/>
                <a:ext cx="0" cy="384"/>
              </a:xfrm>
              <a:prstGeom prst="line">
                <a:avLst/>
              </a:prstGeom>
              <a:noFill/>
              <a:ln w="3810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sz="2000" b="0">
                  <a:latin typeface="Gill Sans" charset="0"/>
                  <a:ea typeface="Gill Sans" charset="0"/>
                  <a:cs typeface="Gill Sans" charset="0"/>
                </a:endParaRPr>
              </a:p>
            </p:txBody>
          </p:sp>
          <p:sp>
            <p:nvSpPr>
              <p:cNvPr id="30745" name="Line 63"/>
              <p:cNvSpPr>
                <a:spLocks noChangeShapeType="1"/>
              </p:cNvSpPr>
              <p:nvPr/>
            </p:nvSpPr>
            <p:spPr bwMode="auto">
              <a:xfrm>
                <a:off x="720" y="3072"/>
                <a:ext cx="0" cy="384"/>
              </a:xfrm>
              <a:prstGeom prst="line">
                <a:avLst/>
              </a:prstGeom>
              <a:noFill/>
              <a:ln w="3810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sz="2000" b="0">
                  <a:latin typeface="Gill Sans" charset="0"/>
                  <a:ea typeface="Gill Sans" charset="0"/>
                  <a:cs typeface="Gill Sans" charset="0"/>
                </a:endParaRPr>
              </a:p>
            </p:txBody>
          </p:sp>
        </p:grpSp>
        <p:grpSp>
          <p:nvGrpSpPr>
            <p:cNvPr id="30735" name="Group 64"/>
            <p:cNvGrpSpPr>
              <a:grpSpLocks/>
            </p:cNvGrpSpPr>
            <p:nvPr/>
          </p:nvGrpSpPr>
          <p:grpSpPr bwMode="auto">
            <a:xfrm>
              <a:off x="3136900" y="5683253"/>
              <a:ext cx="669925" cy="782638"/>
              <a:chOff x="622" y="1296"/>
              <a:chExt cx="338" cy="493"/>
            </a:xfrm>
          </p:grpSpPr>
          <p:sp>
            <p:nvSpPr>
              <p:cNvPr id="30742" name="Line 65"/>
              <p:cNvSpPr>
                <a:spLocks noChangeShapeType="1"/>
              </p:cNvSpPr>
              <p:nvPr/>
            </p:nvSpPr>
            <p:spPr bwMode="auto">
              <a:xfrm>
                <a:off x="656" y="1296"/>
                <a:ext cx="304" cy="0"/>
              </a:xfrm>
              <a:prstGeom prst="line">
                <a:avLst/>
              </a:prstGeom>
              <a:noFill/>
              <a:ln w="38100">
                <a:solidFill>
                  <a:schemeClr val="tx1"/>
                </a:solidFill>
                <a:round/>
                <a:headEnd/>
                <a:tailEnd type="stealth"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sz="2000" b="0">
                  <a:latin typeface="Gill Sans" charset="0"/>
                  <a:ea typeface="Gill Sans" charset="0"/>
                  <a:cs typeface="Gill Sans" charset="0"/>
                </a:endParaRPr>
              </a:p>
            </p:txBody>
          </p:sp>
          <p:sp>
            <p:nvSpPr>
              <p:cNvPr id="30743" name="Text Box 66"/>
              <p:cNvSpPr txBox="1">
                <a:spLocks noChangeArrowheads="1"/>
              </p:cNvSpPr>
              <p:nvPr/>
            </p:nvSpPr>
            <p:spPr bwMode="auto">
              <a:xfrm>
                <a:off x="622" y="1343"/>
                <a:ext cx="314" cy="446"/>
              </a:xfrm>
              <a:prstGeom prst="rect">
                <a:avLst/>
              </a:prstGeom>
              <a:noFill/>
              <a:ln>
                <a:noFill/>
              </a:ln>
              <a:effectLst/>
              <a:extLst>
                <a:ext uri="{909E8E84-426E-40dd-AFC4-6F175D3DCCD1}">
                  <a14:hiddenFill xmlns:a14="http://schemas.microsoft.com/office/drawing/2010/main" xmlns="">
                    <a:solidFill>
                      <a:srgbClr val="FF66CC"/>
                    </a:solidFill>
                  </a14:hiddenFill>
                </a:ext>
                <a:ext uri="{91240B29-F687-4f45-9708-019B960494DF}">
                  <a14:hiddenLine xmlns:a14="http://schemas.microsoft.com/office/drawing/2010/main" xmlns="" w="38100"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pPr>
                  <a:lnSpc>
                    <a:spcPct val="100000"/>
                  </a:lnSpc>
                  <a:spcBef>
                    <a:spcPct val="0"/>
                  </a:spcBef>
                  <a:buSzTx/>
                  <a:buFontTx/>
                  <a:buNone/>
                </a:pPr>
                <a:r>
                  <a:rPr lang="en-US" altLang="en-US" b="0">
                    <a:latin typeface="Gill Sans" charset="0"/>
                    <a:ea typeface="Gill Sans" charset="0"/>
                    <a:cs typeface="Gill Sans" charset="0"/>
                  </a:rPr>
                  <a:t>C’s </a:t>
                </a:r>
              </a:p>
              <a:p>
                <a:pPr>
                  <a:lnSpc>
                    <a:spcPct val="100000"/>
                  </a:lnSpc>
                  <a:spcBef>
                    <a:spcPct val="0"/>
                  </a:spcBef>
                  <a:buSzTx/>
                  <a:buFontTx/>
                  <a:buNone/>
                </a:pPr>
                <a:r>
                  <a:rPr lang="en-US" altLang="en-US" b="0">
                    <a:latin typeface="Gill Sans" charset="0"/>
                    <a:ea typeface="Gill Sans" charset="0"/>
                    <a:cs typeface="Gill Sans" charset="0"/>
                  </a:rPr>
                  <a:t>I/O</a:t>
                </a:r>
              </a:p>
            </p:txBody>
          </p:sp>
        </p:grpSp>
        <p:grpSp>
          <p:nvGrpSpPr>
            <p:cNvPr id="30736" name="Group 67"/>
            <p:cNvGrpSpPr>
              <a:grpSpLocks/>
            </p:cNvGrpSpPr>
            <p:nvPr/>
          </p:nvGrpSpPr>
          <p:grpSpPr bwMode="auto">
            <a:xfrm>
              <a:off x="3806825" y="4997453"/>
              <a:ext cx="76200" cy="609600"/>
              <a:chOff x="672" y="3072"/>
              <a:chExt cx="48" cy="384"/>
            </a:xfrm>
          </p:grpSpPr>
          <p:sp>
            <p:nvSpPr>
              <p:cNvPr id="30740" name="Line 68"/>
              <p:cNvSpPr>
                <a:spLocks noChangeShapeType="1"/>
              </p:cNvSpPr>
              <p:nvPr/>
            </p:nvSpPr>
            <p:spPr bwMode="auto">
              <a:xfrm>
                <a:off x="672" y="3072"/>
                <a:ext cx="0" cy="384"/>
              </a:xfrm>
              <a:prstGeom prst="line">
                <a:avLst/>
              </a:prstGeom>
              <a:noFill/>
              <a:ln w="3810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sz="2000" b="0">
                  <a:latin typeface="Gill Sans" charset="0"/>
                  <a:ea typeface="Gill Sans" charset="0"/>
                  <a:cs typeface="Gill Sans" charset="0"/>
                </a:endParaRPr>
              </a:p>
            </p:txBody>
          </p:sp>
          <p:sp>
            <p:nvSpPr>
              <p:cNvPr id="30741" name="Line 69"/>
              <p:cNvSpPr>
                <a:spLocks noChangeShapeType="1"/>
              </p:cNvSpPr>
              <p:nvPr/>
            </p:nvSpPr>
            <p:spPr bwMode="auto">
              <a:xfrm>
                <a:off x="720" y="3072"/>
                <a:ext cx="0" cy="384"/>
              </a:xfrm>
              <a:prstGeom prst="line">
                <a:avLst/>
              </a:prstGeom>
              <a:noFill/>
              <a:ln w="3810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sz="2000" b="0">
                  <a:latin typeface="Gill Sans" charset="0"/>
                  <a:ea typeface="Gill Sans" charset="0"/>
                  <a:cs typeface="Gill Sans" charset="0"/>
                </a:endParaRPr>
              </a:p>
            </p:txBody>
          </p:sp>
        </p:grpSp>
        <p:sp>
          <p:nvSpPr>
            <p:cNvPr id="30737" name="Text Box 70"/>
            <p:cNvSpPr txBox="1">
              <a:spLocks noChangeArrowheads="1"/>
            </p:cNvSpPr>
            <p:nvPr/>
          </p:nvSpPr>
          <p:spPr bwMode="auto">
            <a:xfrm>
              <a:off x="4041775" y="4614865"/>
              <a:ext cx="363537" cy="400050"/>
            </a:xfrm>
            <a:prstGeom prst="rect">
              <a:avLst/>
            </a:prstGeom>
            <a:noFill/>
            <a:ln>
              <a:noFill/>
            </a:ln>
            <a:effectLst/>
            <a:extLst>
              <a:ext uri="{909E8E84-426E-40dd-AFC4-6F175D3DCCD1}">
                <a14:hiddenFill xmlns:a14="http://schemas.microsoft.com/office/drawing/2010/main" xmlns="">
                  <a:solidFill>
                    <a:srgbClr val="FF66CC"/>
                  </a:solidFill>
                </a14:hiddenFill>
              </a:ext>
              <a:ext uri="{91240B29-F687-4f45-9708-019B960494DF}">
                <a14:hiddenLine xmlns:a14="http://schemas.microsoft.com/office/drawing/2010/main" xmlns="" w="38100"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pPr>
                <a:lnSpc>
                  <a:spcPct val="100000"/>
                </a:lnSpc>
                <a:spcBef>
                  <a:spcPct val="0"/>
                </a:spcBef>
                <a:buSzTx/>
                <a:buFontTx/>
                <a:buNone/>
              </a:pPr>
              <a:r>
                <a:rPr lang="en-US" altLang="en-US" b="0">
                  <a:latin typeface="Gill Sans" charset="0"/>
                  <a:ea typeface="Gill Sans" charset="0"/>
                  <a:cs typeface="Gill Sans" charset="0"/>
                </a:rPr>
                <a:t>A</a:t>
              </a:r>
            </a:p>
          </p:txBody>
        </p:sp>
        <p:sp>
          <p:nvSpPr>
            <p:cNvPr id="30738" name="Text Box 71"/>
            <p:cNvSpPr txBox="1">
              <a:spLocks noChangeArrowheads="1"/>
            </p:cNvSpPr>
            <p:nvPr/>
          </p:nvSpPr>
          <p:spPr bwMode="auto">
            <a:xfrm>
              <a:off x="3355975" y="4614865"/>
              <a:ext cx="363537" cy="400050"/>
            </a:xfrm>
            <a:prstGeom prst="rect">
              <a:avLst/>
            </a:prstGeom>
            <a:noFill/>
            <a:ln>
              <a:noFill/>
            </a:ln>
            <a:effectLst/>
            <a:extLst>
              <a:ext uri="{909E8E84-426E-40dd-AFC4-6F175D3DCCD1}">
                <a14:hiddenFill xmlns:a14="http://schemas.microsoft.com/office/drawing/2010/main" xmlns="">
                  <a:solidFill>
                    <a:srgbClr val="FF66CC"/>
                  </a:solidFill>
                </a14:hiddenFill>
              </a:ext>
              <a:ext uri="{91240B29-F687-4f45-9708-019B960494DF}">
                <a14:hiddenLine xmlns:a14="http://schemas.microsoft.com/office/drawing/2010/main" xmlns="" w="38100"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pPr>
                <a:lnSpc>
                  <a:spcPct val="100000"/>
                </a:lnSpc>
                <a:spcBef>
                  <a:spcPct val="0"/>
                </a:spcBef>
                <a:buSzTx/>
                <a:buFontTx/>
                <a:buNone/>
              </a:pPr>
              <a:r>
                <a:rPr lang="en-US" altLang="en-US" b="0">
                  <a:latin typeface="Gill Sans" charset="0"/>
                  <a:ea typeface="Gill Sans" charset="0"/>
                  <a:cs typeface="Gill Sans" charset="0"/>
                </a:rPr>
                <a:t>A</a:t>
              </a:r>
            </a:p>
          </p:txBody>
        </p:sp>
      </p:grpSp>
      <p:sp>
        <p:nvSpPr>
          <p:cNvPr id="30739" name="Text Box 81"/>
          <p:cNvSpPr txBox="1">
            <a:spLocks noChangeArrowheads="1"/>
          </p:cNvSpPr>
          <p:nvPr/>
        </p:nvSpPr>
        <p:spPr bwMode="auto">
          <a:xfrm>
            <a:off x="4746825" y="5487669"/>
            <a:ext cx="1116012" cy="523875"/>
          </a:xfrm>
          <a:prstGeom prst="rect">
            <a:avLst/>
          </a:prstGeom>
          <a:noFill/>
          <a:ln>
            <a:noFill/>
          </a:ln>
          <a:effectLst/>
          <a:extLst>
            <a:ext uri="{909E8E84-426E-40dd-AFC4-6F175D3DCCD1}">
              <a14:hiddenFill xmlns:a14="http://schemas.microsoft.com/office/drawing/2010/main" xmlns="">
                <a:solidFill>
                  <a:srgbClr val="FF66CC"/>
                </a:solidFill>
              </a14:hiddenFill>
            </a:ext>
            <a:ext uri="{91240B29-F687-4f45-9708-019B960494DF}">
              <a14:hiddenLine xmlns:a14="http://schemas.microsoft.com/office/drawing/2010/main" xmlns="" w="38100"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pPr>
              <a:lnSpc>
                <a:spcPct val="100000"/>
              </a:lnSpc>
              <a:spcBef>
                <a:spcPct val="0"/>
              </a:spcBef>
              <a:buSzTx/>
              <a:buFontTx/>
              <a:buNone/>
            </a:pPr>
            <a:r>
              <a:rPr lang="en-US" altLang="en-US" sz="2800" b="0" dirty="0">
                <a:latin typeface="Gill Sans" charset="0"/>
                <a:ea typeface="Gill Sans" charset="0"/>
                <a:cs typeface="Gill Sans" charset="0"/>
              </a:rPr>
              <a:t>SRTF</a:t>
            </a:r>
          </a:p>
        </p:txBody>
      </p:sp>
      <p:sp>
        <p:nvSpPr>
          <p:cNvPr id="597075" name="AutoShape 83"/>
          <p:cNvSpPr>
            <a:spLocks noChangeArrowheads="1"/>
          </p:cNvSpPr>
          <p:nvPr/>
        </p:nvSpPr>
        <p:spPr bwMode="auto">
          <a:xfrm>
            <a:off x="8115298" y="1838409"/>
            <a:ext cx="3020099" cy="1787439"/>
          </a:xfrm>
          <a:prstGeom prst="wedgeRoundRectCallout">
            <a:avLst>
              <a:gd name="adj1" fmla="val -70326"/>
              <a:gd name="adj2" fmla="val 43087"/>
              <a:gd name="adj3" fmla="val 16667"/>
            </a:avLst>
          </a:prstGeom>
          <a:solidFill>
            <a:srgbClr val="DFE9FF"/>
          </a:solidFill>
          <a:ln w="38100" algn="ctr">
            <a:solidFill>
              <a:schemeClr val="tx1"/>
            </a:solidFill>
            <a:miter lim="800000"/>
            <a:headEnd/>
            <a:tailEnd/>
          </a:ln>
          <a:effectLst/>
        </p:spPr>
        <p:txBody>
          <a:bodyPr lIns="90478" tIns="44445" rIns="90478" bIns="44445" anchor="ct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pPr>
              <a:buFontTx/>
              <a:buNone/>
            </a:pPr>
            <a:r>
              <a:rPr lang="en-US" altLang="en-US" sz="2400" b="0" dirty="0">
                <a:latin typeface="Gill Sans" charset="0"/>
                <a:ea typeface="Gill Sans" charset="0"/>
                <a:cs typeface="Gill Sans" charset="0"/>
              </a:rPr>
              <a:t>C runs every</a:t>
            </a:r>
            <a:r>
              <a:rPr lang="zh-CN" altLang="en-US" sz="2400" b="0" dirty="0">
                <a:latin typeface="Gill Sans" charset="0"/>
                <a:ea typeface="Gill Sans" charset="0"/>
                <a:cs typeface="Gill Sans" charset="0"/>
              </a:rPr>
              <a:t> </a:t>
            </a:r>
            <a:r>
              <a:rPr lang="en-US" altLang="zh-CN" sz="2400" b="0" dirty="0">
                <a:latin typeface="Gill Sans" charset="0"/>
                <a:ea typeface="Gill Sans" charset="0"/>
                <a:cs typeface="Gill Sans" charset="0"/>
              </a:rPr>
              <a:t>10 </a:t>
            </a:r>
            <a:r>
              <a:rPr lang="en-US" altLang="zh-CN" sz="2400" b="0" dirty="0" err="1">
                <a:latin typeface="Gill Sans" charset="0"/>
                <a:ea typeface="Gill Sans" charset="0"/>
                <a:cs typeface="Gill Sans" charset="0"/>
              </a:rPr>
              <a:t>ms</a:t>
            </a:r>
            <a:endParaRPr lang="en-US" altLang="en-US" sz="2400" b="0" dirty="0">
              <a:latin typeface="Gill Sans" charset="0"/>
              <a:ea typeface="Gill Sans" charset="0"/>
              <a:cs typeface="Gill Sans" charset="0"/>
            </a:endParaRPr>
          </a:p>
          <a:p>
            <a:pPr>
              <a:buFontTx/>
              <a:buNone/>
            </a:pPr>
            <a:r>
              <a:rPr lang="en-US" altLang="en-US" sz="2400" b="0" dirty="0">
                <a:latin typeface="Gill Sans" charset="0"/>
                <a:ea typeface="Gill Sans" charset="0"/>
                <a:cs typeface="Gill Sans" charset="0"/>
              </a:rPr>
              <a:t>Disk Utilization:</a:t>
            </a:r>
          </a:p>
          <a:p>
            <a:pPr>
              <a:buFontTx/>
              <a:buNone/>
            </a:pPr>
            <a:r>
              <a:rPr lang="en-US" altLang="en-US" sz="2400" b="0" dirty="0">
                <a:latin typeface="Gill Sans" charset="0"/>
                <a:ea typeface="Gill Sans" charset="0"/>
                <a:cs typeface="Gill Sans" charset="0"/>
              </a:rPr>
              <a:t>9/10=90%, but </a:t>
            </a:r>
            <a:r>
              <a:rPr lang="en-US" altLang="zh-CN" sz="2400" b="0" dirty="0">
                <a:latin typeface="Gill Sans" charset="0"/>
                <a:ea typeface="Gill Sans" charset="0"/>
                <a:cs typeface="Gill Sans" charset="0"/>
              </a:rPr>
              <a:t>frequent</a:t>
            </a:r>
            <a:r>
              <a:rPr lang="en-US" altLang="en-US" sz="2400" b="0" dirty="0">
                <a:latin typeface="Gill Sans" charset="0"/>
                <a:ea typeface="Gill Sans" charset="0"/>
                <a:cs typeface="Gill Sans" charset="0"/>
              </a:rPr>
              <a:t> CPU context switches</a:t>
            </a:r>
          </a:p>
        </p:txBody>
      </p:sp>
      <p:sp>
        <p:nvSpPr>
          <p:cNvPr id="597076" name="AutoShape 84"/>
          <p:cNvSpPr>
            <a:spLocks noChangeArrowheads="1"/>
          </p:cNvSpPr>
          <p:nvPr/>
        </p:nvSpPr>
        <p:spPr bwMode="auto">
          <a:xfrm>
            <a:off x="8115299" y="4190999"/>
            <a:ext cx="3047998" cy="1416054"/>
          </a:xfrm>
          <a:prstGeom prst="wedgeRoundRectCallout">
            <a:avLst>
              <a:gd name="adj1" fmla="val -69806"/>
              <a:gd name="adj2" fmla="val 42885"/>
              <a:gd name="adj3" fmla="val 16667"/>
            </a:avLst>
          </a:prstGeom>
          <a:solidFill>
            <a:srgbClr val="DFE9FF"/>
          </a:solidFill>
          <a:ln w="38100" algn="ctr">
            <a:solidFill>
              <a:schemeClr val="tx1"/>
            </a:solidFill>
            <a:miter lim="800000"/>
            <a:headEnd/>
            <a:tailEnd/>
          </a:ln>
          <a:effectLst/>
        </p:spPr>
        <p:txBody>
          <a:bodyPr lIns="90478" tIns="44445" rIns="90478" bIns="44445" anchor="ct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r>
              <a:rPr lang="en-US" altLang="en-US" sz="2400" b="0" dirty="0">
                <a:latin typeface="Gill Sans" charset="0"/>
                <a:ea typeface="Gill Sans" charset="0"/>
                <a:cs typeface="Gill Sans" charset="0"/>
              </a:rPr>
              <a:t>C runs every</a:t>
            </a:r>
            <a:r>
              <a:rPr lang="zh-CN" altLang="en-US" sz="2400" b="0" dirty="0">
                <a:latin typeface="Gill Sans" charset="0"/>
                <a:ea typeface="Gill Sans" charset="0"/>
                <a:cs typeface="Gill Sans" charset="0"/>
              </a:rPr>
              <a:t> </a:t>
            </a:r>
            <a:r>
              <a:rPr lang="en-US" altLang="zh-CN" sz="2400" b="0" dirty="0">
                <a:latin typeface="Gill Sans" charset="0"/>
                <a:ea typeface="Gill Sans" charset="0"/>
                <a:cs typeface="Gill Sans" charset="0"/>
              </a:rPr>
              <a:t>10 </a:t>
            </a:r>
            <a:r>
              <a:rPr lang="en-US" altLang="zh-CN" sz="2400" b="0" dirty="0" err="1">
                <a:latin typeface="Gill Sans" charset="0"/>
                <a:ea typeface="Gill Sans" charset="0"/>
                <a:cs typeface="Gill Sans" charset="0"/>
              </a:rPr>
              <a:t>ms</a:t>
            </a:r>
            <a:endParaRPr lang="en-US" altLang="en-US" sz="2400" b="0" dirty="0">
              <a:latin typeface="Gill Sans" charset="0"/>
              <a:ea typeface="Gill Sans" charset="0"/>
              <a:cs typeface="Gill Sans" charset="0"/>
            </a:endParaRPr>
          </a:p>
          <a:p>
            <a:pPr>
              <a:buFontTx/>
              <a:buNone/>
            </a:pPr>
            <a:r>
              <a:rPr lang="en-US" altLang="en-US" sz="2400" b="0" dirty="0">
                <a:latin typeface="Gill Sans" charset="0"/>
                <a:ea typeface="Gill Sans" charset="0"/>
                <a:cs typeface="Gill Sans" charset="0"/>
              </a:rPr>
              <a:t>Disk Utilization:</a:t>
            </a:r>
          </a:p>
          <a:p>
            <a:pPr>
              <a:buFontTx/>
              <a:buNone/>
            </a:pPr>
            <a:r>
              <a:rPr lang="en-US" altLang="en-US" sz="2400" b="0" dirty="0">
                <a:latin typeface="Gill Sans" charset="0"/>
                <a:ea typeface="Gill Sans" charset="0"/>
                <a:cs typeface="Gill Sans" charset="0"/>
              </a:rPr>
              <a:t>9/10=90%, in</a:t>
            </a:r>
            <a:r>
              <a:rPr lang="en-US" altLang="zh-CN" sz="2400" b="0" dirty="0">
                <a:latin typeface="Gill Sans" charset="0"/>
                <a:ea typeface="Gill Sans" charset="0"/>
                <a:cs typeface="Gill Sans" charset="0"/>
              </a:rPr>
              <a:t>frequent</a:t>
            </a:r>
            <a:r>
              <a:rPr lang="en-US" altLang="en-US" sz="2400" b="0" dirty="0">
                <a:latin typeface="Gill Sans" charset="0"/>
                <a:ea typeface="Gill Sans" charset="0"/>
                <a:cs typeface="Gill Sans" charset="0"/>
              </a:rPr>
              <a:t> CPU context switches</a:t>
            </a:r>
          </a:p>
        </p:txBody>
      </p:sp>
      <p:sp>
        <p:nvSpPr>
          <p:cNvPr id="597077" name="AutoShape 85"/>
          <p:cNvSpPr>
            <a:spLocks noChangeArrowheads="1"/>
          </p:cNvSpPr>
          <p:nvPr/>
        </p:nvSpPr>
        <p:spPr bwMode="auto">
          <a:xfrm>
            <a:off x="8115299" y="349252"/>
            <a:ext cx="3020098" cy="1098548"/>
          </a:xfrm>
          <a:prstGeom prst="wedgeRoundRectCallout">
            <a:avLst>
              <a:gd name="adj1" fmla="val -72569"/>
              <a:gd name="adj2" fmla="val 59028"/>
              <a:gd name="adj3" fmla="val 16667"/>
            </a:avLst>
          </a:prstGeom>
          <a:solidFill>
            <a:srgbClr val="DFE9FF"/>
          </a:solidFill>
          <a:ln w="38100" algn="ctr">
            <a:solidFill>
              <a:schemeClr val="tx1"/>
            </a:solidFill>
            <a:miter lim="800000"/>
            <a:headEnd/>
            <a:tailEnd/>
          </a:ln>
          <a:effectLst/>
        </p:spPr>
        <p:txBody>
          <a:bodyPr lIns="90478" tIns="44445" rIns="90478" bIns="44445" anchor="ct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pPr>
              <a:buFontTx/>
              <a:buNone/>
            </a:pPr>
            <a:r>
              <a:rPr lang="en-US" altLang="en-US" sz="2400" b="0" dirty="0">
                <a:latin typeface="Gill Sans" charset="0"/>
                <a:ea typeface="Gill Sans" charset="0"/>
                <a:cs typeface="Gill Sans" charset="0"/>
              </a:rPr>
              <a:t>C runs every 201 </a:t>
            </a:r>
            <a:r>
              <a:rPr lang="en-US" altLang="en-US" sz="2400" b="0" dirty="0" err="1">
                <a:latin typeface="Gill Sans" charset="0"/>
                <a:ea typeface="Gill Sans" charset="0"/>
                <a:cs typeface="Gill Sans" charset="0"/>
              </a:rPr>
              <a:t>ms</a:t>
            </a:r>
            <a:endParaRPr lang="en-US" altLang="en-US" sz="2400" b="0" dirty="0">
              <a:latin typeface="Gill Sans" charset="0"/>
              <a:ea typeface="Gill Sans" charset="0"/>
              <a:cs typeface="Gill Sans" charset="0"/>
            </a:endParaRPr>
          </a:p>
          <a:p>
            <a:pPr>
              <a:buFontTx/>
              <a:buNone/>
            </a:pPr>
            <a:r>
              <a:rPr lang="en-US" altLang="en-US" sz="2400" b="0" dirty="0">
                <a:latin typeface="Gill Sans" charset="0"/>
                <a:ea typeface="Gill Sans" charset="0"/>
                <a:cs typeface="Gill Sans" charset="0"/>
              </a:rPr>
              <a:t>Disk Utilization:</a:t>
            </a:r>
          </a:p>
          <a:p>
            <a:pPr>
              <a:buFontTx/>
              <a:buNone/>
            </a:pPr>
            <a:r>
              <a:rPr lang="en-US" altLang="en-US" sz="2400" b="0" dirty="0">
                <a:latin typeface="Gill Sans" charset="0"/>
                <a:ea typeface="Gill Sans" charset="0"/>
                <a:cs typeface="Gill Sans" charset="0"/>
              </a:rPr>
              <a:t>9/201≈4.5%</a:t>
            </a:r>
          </a:p>
        </p:txBody>
      </p:sp>
      <p:pic>
        <p:nvPicPr>
          <p:cNvPr id="10" name="Graphic 9" descr="Thumbs up sign outline">
            <a:extLst>
              <a:ext uri="{FF2B5EF4-FFF2-40B4-BE49-F238E27FC236}">
                <a16:creationId xmlns:a16="http://schemas.microsoft.com/office/drawing/2014/main" id="{CAC3B7D0-C43D-87E7-FD66-5F62A3A7380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189487" y="4667253"/>
            <a:ext cx="628438" cy="628438"/>
          </a:xfrm>
          <a:prstGeom prst="rect">
            <a:avLst/>
          </a:prstGeom>
        </p:spPr>
      </p:pic>
      <p:pic>
        <p:nvPicPr>
          <p:cNvPr id="12" name="Graphic 11" descr="Thumbs Down outline">
            <a:extLst>
              <a:ext uri="{FF2B5EF4-FFF2-40B4-BE49-F238E27FC236}">
                <a16:creationId xmlns:a16="http://schemas.microsoft.com/office/drawing/2014/main" id="{0FC6F90F-CA25-D4B9-5FFE-A0700B6002B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205120" y="636482"/>
            <a:ext cx="628438" cy="628438"/>
          </a:xfrm>
          <a:prstGeom prst="rect">
            <a:avLst/>
          </a:prstGeom>
        </p:spPr>
      </p:pic>
      <p:pic>
        <p:nvPicPr>
          <p:cNvPr id="13" name="Graphic 12" descr="Thumbs Down outline">
            <a:extLst>
              <a:ext uri="{FF2B5EF4-FFF2-40B4-BE49-F238E27FC236}">
                <a16:creationId xmlns:a16="http://schemas.microsoft.com/office/drawing/2014/main" id="{C3685C14-39E1-6C55-8E5B-4856C3D1CF7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252980" y="2418022"/>
            <a:ext cx="628438" cy="628438"/>
          </a:xfrm>
          <a:prstGeom prst="rect">
            <a:avLst/>
          </a:prstGeom>
        </p:spPr>
      </p:pic>
      <p:grpSp>
        <p:nvGrpSpPr>
          <p:cNvPr id="24" name="Group 23">
            <a:extLst>
              <a:ext uri="{FF2B5EF4-FFF2-40B4-BE49-F238E27FC236}">
                <a16:creationId xmlns:a16="http://schemas.microsoft.com/office/drawing/2014/main" id="{0EC4349C-71D4-570B-B737-0A22B377015A}"/>
              </a:ext>
            </a:extLst>
          </p:cNvPr>
          <p:cNvGrpSpPr/>
          <p:nvPr/>
        </p:nvGrpSpPr>
        <p:grpSpPr>
          <a:xfrm>
            <a:off x="5983010" y="4614865"/>
            <a:ext cx="2017990" cy="1851026"/>
            <a:chOff x="5729291" y="4660232"/>
            <a:chExt cx="2017990" cy="1851026"/>
          </a:xfrm>
        </p:grpSpPr>
        <p:grpSp>
          <p:nvGrpSpPr>
            <p:cNvPr id="2" name="Group 60">
              <a:extLst>
                <a:ext uri="{FF2B5EF4-FFF2-40B4-BE49-F238E27FC236}">
                  <a16:creationId xmlns:a16="http://schemas.microsoft.com/office/drawing/2014/main" id="{E213F526-2632-99D0-E82E-891CF1238130}"/>
                </a:ext>
              </a:extLst>
            </p:cNvPr>
            <p:cNvGrpSpPr>
              <a:grpSpLocks/>
            </p:cNvGrpSpPr>
            <p:nvPr/>
          </p:nvGrpSpPr>
          <p:grpSpPr bwMode="auto">
            <a:xfrm>
              <a:off x="5816603" y="5042820"/>
              <a:ext cx="76200" cy="609600"/>
              <a:chOff x="672" y="3072"/>
              <a:chExt cx="48" cy="384"/>
            </a:xfrm>
          </p:grpSpPr>
          <p:sp>
            <p:nvSpPr>
              <p:cNvPr id="3" name="Line 48">
                <a:extLst>
                  <a:ext uri="{FF2B5EF4-FFF2-40B4-BE49-F238E27FC236}">
                    <a16:creationId xmlns:a16="http://schemas.microsoft.com/office/drawing/2014/main" id="{0AF774E4-A0B1-5EF9-A056-20BB85A9E819}"/>
                  </a:ext>
                </a:extLst>
              </p:cNvPr>
              <p:cNvSpPr>
                <a:spLocks noChangeShapeType="1"/>
              </p:cNvSpPr>
              <p:nvPr/>
            </p:nvSpPr>
            <p:spPr bwMode="auto">
              <a:xfrm>
                <a:off x="672" y="3072"/>
                <a:ext cx="0" cy="384"/>
              </a:xfrm>
              <a:prstGeom prst="line">
                <a:avLst/>
              </a:prstGeom>
              <a:noFill/>
              <a:ln w="3810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sz="2000" b="0">
                  <a:latin typeface="Gill Sans" charset="0"/>
                  <a:ea typeface="Gill Sans" charset="0"/>
                  <a:cs typeface="Gill Sans" charset="0"/>
                </a:endParaRPr>
              </a:p>
            </p:txBody>
          </p:sp>
          <p:sp>
            <p:nvSpPr>
              <p:cNvPr id="4" name="Line 49">
                <a:extLst>
                  <a:ext uri="{FF2B5EF4-FFF2-40B4-BE49-F238E27FC236}">
                    <a16:creationId xmlns:a16="http://schemas.microsoft.com/office/drawing/2014/main" id="{2D5C42CC-F226-4D8F-EEED-F70B44A38FD3}"/>
                  </a:ext>
                </a:extLst>
              </p:cNvPr>
              <p:cNvSpPr>
                <a:spLocks noChangeShapeType="1"/>
              </p:cNvSpPr>
              <p:nvPr/>
            </p:nvSpPr>
            <p:spPr bwMode="auto">
              <a:xfrm>
                <a:off x="720" y="3072"/>
                <a:ext cx="0" cy="384"/>
              </a:xfrm>
              <a:prstGeom prst="line">
                <a:avLst/>
              </a:prstGeom>
              <a:noFill/>
              <a:ln w="3810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sz="2000" b="0">
                  <a:latin typeface="Gill Sans" charset="0"/>
                  <a:ea typeface="Gill Sans" charset="0"/>
                  <a:cs typeface="Gill Sans" charset="0"/>
                </a:endParaRPr>
              </a:p>
            </p:txBody>
          </p:sp>
        </p:grpSp>
        <p:grpSp>
          <p:nvGrpSpPr>
            <p:cNvPr id="5" name="Group 53">
              <a:extLst>
                <a:ext uri="{FF2B5EF4-FFF2-40B4-BE49-F238E27FC236}">
                  <a16:creationId xmlns:a16="http://schemas.microsoft.com/office/drawing/2014/main" id="{B872107C-496F-F868-33BB-059FAF9CFC80}"/>
                </a:ext>
              </a:extLst>
            </p:cNvPr>
            <p:cNvGrpSpPr>
              <a:grpSpLocks/>
            </p:cNvGrpSpPr>
            <p:nvPr/>
          </p:nvGrpSpPr>
          <p:grpSpPr bwMode="auto">
            <a:xfrm>
              <a:off x="5832478" y="5728620"/>
              <a:ext cx="669925" cy="782638"/>
              <a:chOff x="622" y="1296"/>
              <a:chExt cx="338" cy="493"/>
            </a:xfrm>
          </p:grpSpPr>
          <p:sp>
            <p:nvSpPr>
              <p:cNvPr id="6" name="Line 54">
                <a:extLst>
                  <a:ext uri="{FF2B5EF4-FFF2-40B4-BE49-F238E27FC236}">
                    <a16:creationId xmlns:a16="http://schemas.microsoft.com/office/drawing/2014/main" id="{6D024BA7-B573-43F9-7506-9A97F6914F6D}"/>
                  </a:ext>
                </a:extLst>
              </p:cNvPr>
              <p:cNvSpPr>
                <a:spLocks noChangeShapeType="1"/>
              </p:cNvSpPr>
              <p:nvPr/>
            </p:nvSpPr>
            <p:spPr bwMode="auto">
              <a:xfrm>
                <a:off x="656" y="1296"/>
                <a:ext cx="304" cy="0"/>
              </a:xfrm>
              <a:prstGeom prst="line">
                <a:avLst/>
              </a:prstGeom>
              <a:noFill/>
              <a:ln w="38100">
                <a:solidFill>
                  <a:schemeClr val="tx1"/>
                </a:solidFill>
                <a:round/>
                <a:headEnd/>
                <a:tailEnd type="stealth"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sz="2000" b="0">
                  <a:latin typeface="Gill Sans" charset="0"/>
                  <a:ea typeface="Gill Sans" charset="0"/>
                  <a:cs typeface="Gill Sans" charset="0"/>
                </a:endParaRPr>
              </a:p>
            </p:txBody>
          </p:sp>
          <p:sp>
            <p:nvSpPr>
              <p:cNvPr id="7" name="Text Box 55">
                <a:extLst>
                  <a:ext uri="{FF2B5EF4-FFF2-40B4-BE49-F238E27FC236}">
                    <a16:creationId xmlns:a16="http://schemas.microsoft.com/office/drawing/2014/main" id="{AA824559-6F35-BA71-1BE7-A8626D055CFB}"/>
                  </a:ext>
                </a:extLst>
              </p:cNvPr>
              <p:cNvSpPr txBox="1">
                <a:spLocks noChangeArrowheads="1"/>
              </p:cNvSpPr>
              <p:nvPr/>
            </p:nvSpPr>
            <p:spPr bwMode="auto">
              <a:xfrm>
                <a:off x="622" y="1343"/>
                <a:ext cx="314" cy="446"/>
              </a:xfrm>
              <a:prstGeom prst="rect">
                <a:avLst/>
              </a:prstGeom>
              <a:noFill/>
              <a:ln>
                <a:noFill/>
              </a:ln>
              <a:effectLst/>
              <a:extLst>
                <a:ext uri="{909E8E84-426E-40dd-AFC4-6F175D3DCCD1}">
                  <a14:hiddenFill xmlns:a14="http://schemas.microsoft.com/office/drawing/2010/main" xmlns="">
                    <a:solidFill>
                      <a:srgbClr val="FF66CC"/>
                    </a:solidFill>
                  </a14:hiddenFill>
                </a:ext>
                <a:ext uri="{91240B29-F687-4f45-9708-019B960494DF}">
                  <a14:hiddenLine xmlns:a14="http://schemas.microsoft.com/office/drawing/2010/main" xmlns="" w="38100"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pPr>
                  <a:lnSpc>
                    <a:spcPct val="100000"/>
                  </a:lnSpc>
                  <a:spcBef>
                    <a:spcPct val="0"/>
                  </a:spcBef>
                  <a:buSzTx/>
                  <a:buFontTx/>
                  <a:buNone/>
                </a:pPr>
                <a:r>
                  <a:rPr lang="en-US" altLang="en-US" b="0">
                    <a:latin typeface="Gill Sans" charset="0"/>
                    <a:ea typeface="Gill Sans" charset="0"/>
                    <a:cs typeface="Gill Sans" charset="0"/>
                  </a:rPr>
                  <a:t>C’s </a:t>
                </a:r>
              </a:p>
              <a:p>
                <a:pPr>
                  <a:lnSpc>
                    <a:spcPct val="100000"/>
                  </a:lnSpc>
                  <a:spcBef>
                    <a:spcPct val="0"/>
                  </a:spcBef>
                  <a:buSzTx/>
                  <a:buFontTx/>
                  <a:buNone/>
                </a:pPr>
                <a:r>
                  <a:rPr lang="en-US" altLang="en-US" b="0">
                    <a:latin typeface="Gill Sans" charset="0"/>
                    <a:ea typeface="Gill Sans" charset="0"/>
                    <a:cs typeface="Gill Sans" charset="0"/>
                  </a:rPr>
                  <a:t>I/O</a:t>
                </a:r>
              </a:p>
            </p:txBody>
          </p:sp>
        </p:grpSp>
        <p:sp>
          <p:nvSpPr>
            <p:cNvPr id="8" name="Text Box 57">
              <a:extLst>
                <a:ext uri="{FF2B5EF4-FFF2-40B4-BE49-F238E27FC236}">
                  <a16:creationId xmlns:a16="http://schemas.microsoft.com/office/drawing/2014/main" id="{6B223A38-CCC6-ADC3-6FF9-5460B44D642B}"/>
                </a:ext>
              </a:extLst>
            </p:cNvPr>
            <p:cNvSpPr txBox="1">
              <a:spLocks noChangeArrowheads="1"/>
            </p:cNvSpPr>
            <p:nvPr/>
          </p:nvSpPr>
          <p:spPr bwMode="auto">
            <a:xfrm>
              <a:off x="6127753" y="4660232"/>
              <a:ext cx="324128" cy="400110"/>
            </a:xfrm>
            <a:prstGeom prst="rect">
              <a:avLst/>
            </a:prstGeom>
            <a:noFill/>
            <a:ln>
              <a:noFill/>
            </a:ln>
            <a:effectLst/>
            <a:extLst>
              <a:ext uri="{909E8E84-426E-40dd-AFC4-6F175D3DCCD1}">
                <a14:hiddenFill xmlns:a14="http://schemas.microsoft.com/office/drawing/2010/main" xmlns="">
                  <a:solidFill>
                    <a:srgbClr val="FF66CC"/>
                  </a:solidFill>
                </a14:hiddenFill>
              </a:ext>
              <a:ext uri="{91240B29-F687-4f45-9708-019B960494DF}">
                <a14:hiddenLine xmlns:a14="http://schemas.microsoft.com/office/drawing/2010/main" xmlns="" w="38100"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pPr>
                <a:lnSpc>
                  <a:spcPct val="100000"/>
                </a:lnSpc>
                <a:spcBef>
                  <a:spcPct val="0"/>
                </a:spcBef>
                <a:buSzTx/>
                <a:buFontTx/>
                <a:buNone/>
              </a:pPr>
              <a:r>
                <a:rPr lang="en-US" altLang="en-US" b="0" dirty="0">
                  <a:latin typeface="Gill Sans" charset="0"/>
                  <a:ea typeface="Gill Sans" charset="0"/>
                  <a:cs typeface="Gill Sans" charset="0"/>
                </a:rPr>
                <a:t>B</a:t>
              </a:r>
            </a:p>
          </p:txBody>
        </p:sp>
        <p:sp>
          <p:nvSpPr>
            <p:cNvPr id="9" name="Text Box 59">
              <a:extLst>
                <a:ext uri="{FF2B5EF4-FFF2-40B4-BE49-F238E27FC236}">
                  <a16:creationId xmlns:a16="http://schemas.microsoft.com/office/drawing/2014/main" id="{13174BD9-BDC9-A75D-DBBE-23F877CC380E}"/>
                </a:ext>
              </a:extLst>
            </p:cNvPr>
            <p:cNvSpPr txBox="1">
              <a:spLocks noChangeArrowheads="1"/>
            </p:cNvSpPr>
            <p:nvPr/>
          </p:nvSpPr>
          <p:spPr bwMode="auto">
            <a:xfrm>
              <a:off x="5729291" y="4660232"/>
              <a:ext cx="369887" cy="400050"/>
            </a:xfrm>
            <a:prstGeom prst="rect">
              <a:avLst/>
            </a:prstGeom>
            <a:noFill/>
            <a:ln>
              <a:noFill/>
            </a:ln>
            <a:effectLst/>
            <a:extLst>
              <a:ext uri="{909E8E84-426E-40dd-AFC4-6F175D3DCCD1}">
                <a14:hiddenFill xmlns:a14="http://schemas.microsoft.com/office/drawing/2010/main" xmlns="">
                  <a:solidFill>
                    <a:srgbClr val="FF66CC"/>
                  </a:solidFill>
                </a14:hiddenFill>
              </a:ext>
              <a:ext uri="{91240B29-F687-4f45-9708-019B960494DF}">
                <a14:hiddenLine xmlns:a14="http://schemas.microsoft.com/office/drawing/2010/main" xmlns="" w="38100"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pPr>
                <a:lnSpc>
                  <a:spcPct val="100000"/>
                </a:lnSpc>
                <a:spcBef>
                  <a:spcPct val="0"/>
                </a:spcBef>
                <a:buSzTx/>
                <a:buFontTx/>
                <a:buNone/>
              </a:pPr>
              <a:r>
                <a:rPr lang="en-US" altLang="en-US" b="0">
                  <a:latin typeface="Gill Sans" charset="0"/>
                  <a:ea typeface="Gill Sans" charset="0"/>
                  <a:cs typeface="Gill Sans" charset="0"/>
                </a:rPr>
                <a:t>C</a:t>
              </a:r>
            </a:p>
          </p:txBody>
        </p:sp>
        <p:grpSp>
          <p:nvGrpSpPr>
            <p:cNvPr id="11" name="Group 61">
              <a:extLst>
                <a:ext uri="{FF2B5EF4-FFF2-40B4-BE49-F238E27FC236}">
                  <a16:creationId xmlns:a16="http://schemas.microsoft.com/office/drawing/2014/main" id="{890A427E-23C9-9548-3D59-9B737137474F}"/>
                </a:ext>
              </a:extLst>
            </p:cNvPr>
            <p:cNvGrpSpPr>
              <a:grpSpLocks/>
            </p:cNvGrpSpPr>
            <p:nvPr/>
          </p:nvGrpSpPr>
          <p:grpSpPr bwMode="auto">
            <a:xfrm>
              <a:off x="6502403" y="5042820"/>
              <a:ext cx="76200" cy="609600"/>
              <a:chOff x="672" y="3072"/>
              <a:chExt cx="48" cy="384"/>
            </a:xfrm>
          </p:grpSpPr>
          <p:sp>
            <p:nvSpPr>
              <p:cNvPr id="14" name="Line 62">
                <a:extLst>
                  <a:ext uri="{FF2B5EF4-FFF2-40B4-BE49-F238E27FC236}">
                    <a16:creationId xmlns:a16="http://schemas.microsoft.com/office/drawing/2014/main" id="{5BA1CAFD-C072-0320-E412-297617800111}"/>
                  </a:ext>
                </a:extLst>
              </p:cNvPr>
              <p:cNvSpPr>
                <a:spLocks noChangeShapeType="1"/>
              </p:cNvSpPr>
              <p:nvPr/>
            </p:nvSpPr>
            <p:spPr bwMode="auto">
              <a:xfrm>
                <a:off x="672" y="3072"/>
                <a:ext cx="0" cy="384"/>
              </a:xfrm>
              <a:prstGeom prst="line">
                <a:avLst/>
              </a:prstGeom>
              <a:noFill/>
              <a:ln w="3810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sz="2000" b="0">
                  <a:latin typeface="Gill Sans" charset="0"/>
                  <a:ea typeface="Gill Sans" charset="0"/>
                  <a:cs typeface="Gill Sans" charset="0"/>
                </a:endParaRPr>
              </a:p>
            </p:txBody>
          </p:sp>
          <p:sp>
            <p:nvSpPr>
              <p:cNvPr id="15" name="Line 63">
                <a:extLst>
                  <a:ext uri="{FF2B5EF4-FFF2-40B4-BE49-F238E27FC236}">
                    <a16:creationId xmlns:a16="http://schemas.microsoft.com/office/drawing/2014/main" id="{0EF72482-70DC-2881-65F2-76F8166F9EED}"/>
                  </a:ext>
                </a:extLst>
              </p:cNvPr>
              <p:cNvSpPr>
                <a:spLocks noChangeShapeType="1"/>
              </p:cNvSpPr>
              <p:nvPr/>
            </p:nvSpPr>
            <p:spPr bwMode="auto">
              <a:xfrm>
                <a:off x="720" y="3072"/>
                <a:ext cx="0" cy="384"/>
              </a:xfrm>
              <a:prstGeom prst="line">
                <a:avLst/>
              </a:prstGeom>
              <a:noFill/>
              <a:ln w="3810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sz="2000" b="0">
                  <a:latin typeface="Gill Sans" charset="0"/>
                  <a:ea typeface="Gill Sans" charset="0"/>
                  <a:cs typeface="Gill Sans" charset="0"/>
                </a:endParaRPr>
              </a:p>
            </p:txBody>
          </p:sp>
        </p:grpSp>
        <p:grpSp>
          <p:nvGrpSpPr>
            <p:cNvPr id="16" name="Group 64">
              <a:extLst>
                <a:ext uri="{FF2B5EF4-FFF2-40B4-BE49-F238E27FC236}">
                  <a16:creationId xmlns:a16="http://schemas.microsoft.com/office/drawing/2014/main" id="{E7ADBEB3-AEDD-778C-6441-A3C6ADE84741}"/>
                </a:ext>
              </a:extLst>
            </p:cNvPr>
            <p:cNvGrpSpPr>
              <a:grpSpLocks/>
            </p:cNvGrpSpPr>
            <p:nvPr/>
          </p:nvGrpSpPr>
          <p:grpSpPr bwMode="auto">
            <a:xfrm>
              <a:off x="6518278" y="5728620"/>
              <a:ext cx="669925" cy="782638"/>
              <a:chOff x="622" y="1296"/>
              <a:chExt cx="338" cy="493"/>
            </a:xfrm>
          </p:grpSpPr>
          <p:sp>
            <p:nvSpPr>
              <p:cNvPr id="17" name="Line 65">
                <a:extLst>
                  <a:ext uri="{FF2B5EF4-FFF2-40B4-BE49-F238E27FC236}">
                    <a16:creationId xmlns:a16="http://schemas.microsoft.com/office/drawing/2014/main" id="{CB2E9FE7-3979-AC3D-7B7A-3D85C10B8F5C}"/>
                  </a:ext>
                </a:extLst>
              </p:cNvPr>
              <p:cNvSpPr>
                <a:spLocks noChangeShapeType="1"/>
              </p:cNvSpPr>
              <p:nvPr/>
            </p:nvSpPr>
            <p:spPr bwMode="auto">
              <a:xfrm>
                <a:off x="656" y="1296"/>
                <a:ext cx="304" cy="0"/>
              </a:xfrm>
              <a:prstGeom prst="line">
                <a:avLst/>
              </a:prstGeom>
              <a:noFill/>
              <a:ln w="38100">
                <a:solidFill>
                  <a:schemeClr val="tx1"/>
                </a:solidFill>
                <a:round/>
                <a:headEnd/>
                <a:tailEnd type="stealth"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sz="2000" b="0">
                  <a:latin typeface="Gill Sans" charset="0"/>
                  <a:ea typeface="Gill Sans" charset="0"/>
                  <a:cs typeface="Gill Sans" charset="0"/>
                </a:endParaRPr>
              </a:p>
            </p:txBody>
          </p:sp>
          <p:sp>
            <p:nvSpPr>
              <p:cNvPr id="18" name="Text Box 66">
                <a:extLst>
                  <a:ext uri="{FF2B5EF4-FFF2-40B4-BE49-F238E27FC236}">
                    <a16:creationId xmlns:a16="http://schemas.microsoft.com/office/drawing/2014/main" id="{D65FA707-EC2B-E3AB-ECCC-82A3A0D3C881}"/>
                  </a:ext>
                </a:extLst>
              </p:cNvPr>
              <p:cNvSpPr txBox="1">
                <a:spLocks noChangeArrowheads="1"/>
              </p:cNvSpPr>
              <p:nvPr/>
            </p:nvSpPr>
            <p:spPr bwMode="auto">
              <a:xfrm>
                <a:off x="622" y="1343"/>
                <a:ext cx="314" cy="446"/>
              </a:xfrm>
              <a:prstGeom prst="rect">
                <a:avLst/>
              </a:prstGeom>
              <a:noFill/>
              <a:ln>
                <a:noFill/>
              </a:ln>
              <a:effectLst/>
              <a:extLst>
                <a:ext uri="{909E8E84-426E-40dd-AFC4-6F175D3DCCD1}">
                  <a14:hiddenFill xmlns:a14="http://schemas.microsoft.com/office/drawing/2010/main" xmlns="">
                    <a:solidFill>
                      <a:srgbClr val="FF66CC"/>
                    </a:solidFill>
                  </a14:hiddenFill>
                </a:ext>
                <a:ext uri="{91240B29-F687-4f45-9708-019B960494DF}">
                  <a14:hiddenLine xmlns:a14="http://schemas.microsoft.com/office/drawing/2010/main" xmlns="" w="38100"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pPr>
                  <a:lnSpc>
                    <a:spcPct val="100000"/>
                  </a:lnSpc>
                  <a:spcBef>
                    <a:spcPct val="0"/>
                  </a:spcBef>
                  <a:buSzTx/>
                  <a:buFontTx/>
                  <a:buNone/>
                </a:pPr>
                <a:r>
                  <a:rPr lang="en-US" altLang="en-US" b="0" dirty="0">
                    <a:latin typeface="Gill Sans" charset="0"/>
                    <a:ea typeface="Gill Sans" charset="0"/>
                    <a:cs typeface="Gill Sans" charset="0"/>
                  </a:rPr>
                  <a:t>C’s </a:t>
                </a:r>
              </a:p>
              <a:p>
                <a:pPr>
                  <a:lnSpc>
                    <a:spcPct val="100000"/>
                  </a:lnSpc>
                  <a:spcBef>
                    <a:spcPct val="0"/>
                  </a:spcBef>
                  <a:buSzTx/>
                  <a:buFontTx/>
                  <a:buNone/>
                </a:pPr>
                <a:r>
                  <a:rPr lang="en-US" altLang="en-US" b="0" dirty="0">
                    <a:latin typeface="Gill Sans" charset="0"/>
                    <a:ea typeface="Gill Sans" charset="0"/>
                    <a:cs typeface="Gill Sans" charset="0"/>
                  </a:rPr>
                  <a:t>I/O</a:t>
                </a:r>
              </a:p>
            </p:txBody>
          </p:sp>
        </p:grpSp>
        <p:grpSp>
          <p:nvGrpSpPr>
            <p:cNvPr id="19" name="Group 67">
              <a:extLst>
                <a:ext uri="{FF2B5EF4-FFF2-40B4-BE49-F238E27FC236}">
                  <a16:creationId xmlns:a16="http://schemas.microsoft.com/office/drawing/2014/main" id="{F402342F-28E8-3164-269D-BFC0922AD089}"/>
                </a:ext>
              </a:extLst>
            </p:cNvPr>
            <p:cNvGrpSpPr>
              <a:grpSpLocks/>
            </p:cNvGrpSpPr>
            <p:nvPr/>
          </p:nvGrpSpPr>
          <p:grpSpPr bwMode="auto">
            <a:xfrm>
              <a:off x="7188203" y="5042820"/>
              <a:ext cx="76200" cy="609600"/>
              <a:chOff x="672" y="3072"/>
              <a:chExt cx="48" cy="384"/>
            </a:xfrm>
          </p:grpSpPr>
          <p:sp>
            <p:nvSpPr>
              <p:cNvPr id="20" name="Line 68">
                <a:extLst>
                  <a:ext uri="{FF2B5EF4-FFF2-40B4-BE49-F238E27FC236}">
                    <a16:creationId xmlns:a16="http://schemas.microsoft.com/office/drawing/2014/main" id="{4F020CC8-4AF8-6552-EA56-A2D780C57C1A}"/>
                  </a:ext>
                </a:extLst>
              </p:cNvPr>
              <p:cNvSpPr>
                <a:spLocks noChangeShapeType="1"/>
              </p:cNvSpPr>
              <p:nvPr/>
            </p:nvSpPr>
            <p:spPr bwMode="auto">
              <a:xfrm>
                <a:off x="672" y="3072"/>
                <a:ext cx="0" cy="384"/>
              </a:xfrm>
              <a:prstGeom prst="line">
                <a:avLst/>
              </a:prstGeom>
              <a:noFill/>
              <a:ln w="3810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sz="2000" b="0">
                  <a:latin typeface="Gill Sans" charset="0"/>
                  <a:ea typeface="Gill Sans" charset="0"/>
                  <a:cs typeface="Gill Sans" charset="0"/>
                </a:endParaRPr>
              </a:p>
            </p:txBody>
          </p:sp>
          <p:sp>
            <p:nvSpPr>
              <p:cNvPr id="21" name="Line 69">
                <a:extLst>
                  <a:ext uri="{FF2B5EF4-FFF2-40B4-BE49-F238E27FC236}">
                    <a16:creationId xmlns:a16="http://schemas.microsoft.com/office/drawing/2014/main" id="{5E8D1BB0-C176-4BB1-8DE6-1C3A4BC0166A}"/>
                  </a:ext>
                </a:extLst>
              </p:cNvPr>
              <p:cNvSpPr>
                <a:spLocks noChangeShapeType="1"/>
              </p:cNvSpPr>
              <p:nvPr/>
            </p:nvSpPr>
            <p:spPr bwMode="auto">
              <a:xfrm>
                <a:off x="720" y="3072"/>
                <a:ext cx="0" cy="384"/>
              </a:xfrm>
              <a:prstGeom prst="line">
                <a:avLst/>
              </a:prstGeom>
              <a:noFill/>
              <a:ln w="3810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sz="2000" b="0">
                  <a:latin typeface="Gill Sans" charset="0"/>
                  <a:ea typeface="Gill Sans" charset="0"/>
                  <a:cs typeface="Gill Sans" charset="0"/>
                </a:endParaRPr>
              </a:p>
            </p:txBody>
          </p:sp>
        </p:grpSp>
        <p:sp>
          <p:nvSpPr>
            <p:cNvPr id="22" name="Text Box 70">
              <a:extLst>
                <a:ext uri="{FF2B5EF4-FFF2-40B4-BE49-F238E27FC236}">
                  <a16:creationId xmlns:a16="http://schemas.microsoft.com/office/drawing/2014/main" id="{5FACAFF7-B57E-4344-1062-93D8455CD72A}"/>
                </a:ext>
              </a:extLst>
            </p:cNvPr>
            <p:cNvSpPr txBox="1">
              <a:spLocks noChangeArrowheads="1"/>
            </p:cNvSpPr>
            <p:nvPr/>
          </p:nvSpPr>
          <p:spPr bwMode="auto">
            <a:xfrm>
              <a:off x="7423153" y="4660232"/>
              <a:ext cx="324128" cy="400110"/>
            </a:xfrm>
            <a:prstGeom prst="rect">
              <a:avLst/>
            </a:prstGeom>
            <a:noFill/>
            <a:ln>
              <a:noFill/>
            </a:ln>
            <a:effectLst/>
            <a:extLst>
              <a:ext uri="{909E8E84-426E-40dd-AFC4-6F175D3DCCD1}">
                <a14:hiddenFill xmlns:a14="http://schemas.microsoft.com/office/drawing/2010/main" xmlns="">
                  <a:solidFill>
                    <a:srgbClr val="FF66CC"/>
                  </a:solidFill>
                </a14:hiddenFill>
              </a:ext>
              <a:ext uri="{91240B29-F687-4f45-9708-019B960494DF}">
                <a14:hiddenLine xmlns:a14="http://schemas.microsoft.com/office/drawing/2010/main" xmlns="" w="38100"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pPr>
                <a:lnSpc>
                  <a:spcPct val="100000"/>
                </a:lnSpc>
                <a:spcBef>
                  <a:spcPct val="0"/>
                </a:spcBef>
                <a:buSzTx/>
                <a:buFontTx/>
                <a:buNone/>
              </a:pPr>
              <a:r>
                <a:rPr lang="en-US" altLang="en-US" b="0" dirty="0">
                  <a:latin typeface="Gill Sans" charset="0"/>
                  <a:ea typeface="Gill Sans" charset="0"/>
                  <a:cs typeface="Gill Sans" charset="0"/>
                </a:rPr>
                <a:t>B</a:t>
              </a:r>
            </a:p>
          </p:txBody>
        </p:sp>
        <p:sp>
          <p:nvSpPr>
            <p:cNvPr id="23" name="Text Box 71">
              <a:extLst>
                <a:ext uri="{FF2B5EF4-FFF2-40B4-BE49-F238E27FC236}">
                  <a16:creationId xmlns:a16="http://schemas.microsoft.com/office/drawing/2014/main" id="{2407A982-1B53-C01F-B536-4DF6077DFBB3}"/>
                </a:ext>
              </a:extLst>
            </p:cNvPr>
            <p:cNvSpPr txBox="1">
              <a:spLocks noChangeArrowheads="1"/>
            </p:cNvSpPr>
            <p:nvPr/>
          </p:nvSpPr>
          <p:spPr bwMode="auto">
            <a:xfrm>
              <a:off x="6737353" y="4660232"/>
              <a:ext cx="324128" cy="400110"/>
            </a:xfrm>
            <a:prstGeom prst="rect">
              <a:avLst/>
            </a:prstGeom>
            <a:noFill/>
            <a:ln>
              <a:noFill/>
            </a:ln>
            <a:effectLst/>
            <a:extLst>
              <a:ext uri="{909E8E84-426E-40dd-AFC4-6F175D3DCCD1}">
                <a14:hiddenFill xmlns:a14="http://schemas.microsoft.com/office/drawing/2010/main" xmlns="">
                  <a:solidFill>
                    <a:srgbClr val="FF66CC"/>
                  </a:solidFill>
                </a14:hiddenFill>
              </a:ext>
              <a:ext uri="{91240B29-F687-4f45-9708-019B960494DF}">
                <a14:hiddenLine xmlns:a14="http://schemas.microsoft.com/office/drawing/2010/main" xmlns="" w="38100"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pPr>
                <a:lnSpc>
                  <a:spcPct val="100000"/>
                </a:lnSpc>
                <a:spcBef>
                  <a:spcPct val="0"/>
                </a:spcBef>
                <a:buSzTx/>
                <a:buFontTx/>
                <a:buNone/>
              </a:pPr>
              <a:r>
                <a:rPr lang="en-US" altLang="en-US" b="0" dirty="0">
                  <a:latin typeface="Gill Sans" charset="0"/>
                  <a:ea typeface="Gill Sans" charset="0"/>
                  <a:cs typeface="Gill Sans" charset="0"/>
                </a:rPr>
                <a:t>B</a:t>
              </a:r>
            </a:p>
          </p:txBody>
        </p:sp>
      </p:grpSp>
    </p:spTree>
    <p:extLst>
      <p:ext uri="{BB962C8B-B14F-4D97-AF65-F5344CB8AC3E}">
        <p14:creationId xmlns:p14="http://schemas.microsoft.com/office/powerpoint/2010/main" val="1425482219"/>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98019" name="Rectangle 3"/>
          <p:cNvSpPr>
            <a:spLocks noGrp="1" noChangeArrowheads="1"/>
          </p:cNvSpPr>
          <p:nvPr>
            <p:ph type="body" idx="1"/>
          </p:nvPr>
        </p:nvSpPr>
        <p:spPr>
          <a:xfrm>
            <a:off x="990600" y="838200"/>
            <a:ext cx="9207500" cy="5791200"/>
          </a:xfrm>
        </p:spPr>
        <p:txBody>
          <a:bodyPr>
            <a:normAutofit/>
          </a:bodyPr>
          <a:lstStyle/>
          <a:p>
            <a:r>
              <a:rPr lang="en-US" altLang="ko-KR" dirty="0"/>
              <a:t>How to predict job execution ti</a:t>
            </a:r>
            <a:r>
              <a:rPr lang="en-US" altLang="zh-CN" dirty="0"/>
              <a:t>me</a:t>
            </a:r>
            <a:r>
              <a:rPr lang="en-GB" altLang="zh-CN" dirty="0"/>
              <a:t>?</a:t>
            </a:r>
          </a:p>
          <a:p>
            <a:pPr lvl="1"/>
            <a:r>
              <a:rPr lang="en-GB" altLang="ko-KR" dirty="0"/>
              <a:t>Runtime measurement and profiling for typical inputs</a:t>
            </a:r>
          </a:p>
          <a:p>
            <a:pPr lvl="1"/>
            <a:r>
              <a:rPr lang="en-GB" altLang="ko-KR" dirty="0"/>
              <a:t>Offline static analysis</a:t>
            </a:r>
          </a:p>
          <a:p>
            <a:pPr lvl="1"/>
            <a:r>
              <a:rPr lang="en-GB" altLang="ko-KR" dirty="0"/>
              <a:t>Difficult and error-prone in general</a:t>
            </a:r>
          </a:p>
          <a:p>
            <a:r>
              <a:rPr lang="en-US" altLang="ko-KR" dirty="0"/>
              <a:t>Unfair</a:t>
            </a:r>
          </a:p>
          <a:p>
            <a:pPr lvl="1"/>
            <a:r>
              <a:rPr lang="en-US" altLang="ko-KR" dirty="0"/>
              <a:t>SRTF can lead to starvation if many small jobs arrive so large jobs never get to run</a:t>
            </a:r>
          </a:p>
          <a:p>
            <a:r>
              <a:rPr lang="en-US" altLang="ko-KR" dirty="0"/>
              <a:t>SRTF Pros &amp; Cons</a:t>
            </a:r>
          </a:p>
          <a:p>
            <a:pPr lvl="1"/>
            <a:r>
              <a:rPr lang="en-US" altLang="ko-KR" dirty="0"/>
              <a:t>Pros: Optimal in minimizing average response time)</a:t>
            </a:r>
          </a:p>
          <a:p>
            <a:pPr lvl="1"/>
            <a:r>
              <a:rPr lang="en-US" altLang="ko-KR" dirty="0"/>
              <a:t>Cons: Hard to predict job execution time; Unfair</a:t>
            </a:r>
          </a:p>
          <a:p>
            <a:endParaRPr lang="en-US" altLang="ko-KR" dirty="0"/>
          </a:p>
        </p:txBody>
      </p:sp>
      <p:pic>
        <p:nvPicPr>
          <p:cNvPr id="598034" name="Picture 18"/>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9829800" y="838200"/>
            <a:ext cx="2273300" cy="2501900"/>
          </a:xfrm>
          <a:prstGeom prst="rect">
            <a:avLst/>
          </a:prstGeom>
          <a:noFill/>
          <a:ln>
            <a:noFill/>
          </a:ln>
          <a:effectLst/>
          <a:extLst>
            <a:ext uri="{909E8E84-426E-40dd-AFC4-6F175D3DCCD1}">
              <a14:hiddenFill xmlns:a14="http://schemas.microsoft.com/office/drawing/2010/main" xmlns="">
                <a:solidFill>
                  <a:srgbClr val="FF66CC"/>
                </a:solidFill>
              </a14:hiddenFill>
            </a:ext>
            <a:ext uri="{91240B29-F687-4f45-9708-019B960494DF}">
              <a14:hiddenLine xmlns:a14="http://schemas.microsoft.com/office/drawing/2010/main" xmlns="" w="38100"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1747" name="Rectangle 2"/>
          <p:cNvSpPr>
            <a:spLocks noGrp="1" noChangeArrowheads="1"/>
          </p:cNvSpPr>
          <p:nvPr>
            <p:ph type="title"/>
          </p:nvPr>
        </p:nvSpPr>
        <p:spPr/>
        <p:txBody>
          <a:bodyPr/>
          <a:lstStyle/>
          <a:p>
            <a:r>
              <a:rPr lang="en-US" altLang="ko-KR" dirty="0"/>
              <a:t>SRTF Discussions</a:t>
            </a:r>
          </a:p>
        </p:txBody>
      </p:sp>
    </p:spTree>
    <p:extLst>
      <p:ext uri="{BB962C8B-B14F-4D97-AF65-F5344CB8AC3E}">
        <p14:creationId xmlns:p14="http://schemas.microsoft.com/office/powerpoint/2010/main" val="110762389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98019">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98019">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98019">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98019">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98019">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98019">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98019">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98019">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98019">
                                            <p:txEl>
                                              <p:pRg st="8" end="8"/>
                                            </p:txEl>
                                          </p:spTgt>
                                        </p:tgtEl>
                                        <p:attrNameLst>
                                          <p:attrName>style.visibility</p:attrName>
                                        </p:attrNameLst>
                                      </p:cBhvr>
                                      <p:to>
                                        <p:strVal val="visible"/>
                                      </p:to>
                                    </p:set>
                                  </p:childTnLst>
                                </p:cTn>
                              </p:par>
                              <p:par>
                                <p:cTn id="27" presetID="2" presetClass="entr" presetSubtype="2" fill="hold" nodeType="withEffect">
                                  <p:stCondLst>
                                    <p:cond delay="0"/>
                                  </p:stCondLst>
                                  <p:childTnLst>
                                    <p:set>
                                      <p:cBhvr>
                                        <p:cTn id="28" dur="1" fill="hold">
                                          <p:stCondLst>
                                            <p:cond delay="0"/>
                                          </p:stCondLst>
                                        </p:cTn>
                                        <p:tgtEl>
                                          <p:spTgt spid="598034"/>
                                        </p:tgtEl>
                                        <p:attrNameLst>
                                          <p:attrName>style.visibility</p:attrName>
                                        </p:attrNameLst>
                                      </p:cBhvr>
                                      <p:to>
                                        <p:strVal val="visible"/>
                                      </p:to>
                                    </p:set>
                                    <p:anim calcmode="lin" valueType="num">
                                      <p:cBhvr additive="base">
                                        <p:cTn id="29" dur="500" fill="hold"/>
                                        <p:tgtEl>
                                          <p:spTgt spid="598034"/>
                                        </p:tgtEl>
                                        <p:attrNameLst>
                                          <p:attrName>ppt_x</p:attrName>
                                        </p:attrNameLst>
                                      </p:cBhvr>
                                      <p:tavLst>
                                        <p:tav tm="0">
                                          <p:val>
                                            <p:strVal val="1+#ppt_w/2"/>
                                          </p:val>
                                        </p:tav>
                                        <p:tav tm="100000">
                                          <p:val>
                                            <p:strVal val="#ppt_x"/>
                                          </p:val>
                                        </p:tav>
                                      </p:tavLst>
                                    </p:anim>
                                    <p:anim calcmode="lin" valueType="num">
                                      <p:cBhvr additive="base">
                                        <p:cTn id="30" dur="500" fill="hold"/>
                                        <p:tgtEl>
                                          <p:spTgt spid="59803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8019" grpId="0" uiExpand="1" build="p"/>
    </p:bld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1371600" y="152400"/>
            <a:ext cx="9448800" cy="533400"/>
          </a:xfrm>
        </p:spPr>
        <p:txBody>
          <a:bodyPr/>
          <a:lstStyle/>
          <a:p>
            <a:r>
              <a:rPr lang="en-US" altLang="ko-KR" dirty="0"/>
              <a:t>Predicting Length of the Next CPU Burst</a:t>
            </a:r>
          </a:p>
        </p:txBody>
      </p:sp>
      <mc:AlternateContent xmlns:mc="http://schemas.openxmlformats.org/markup-compatibility/2006" xmlns:a14="http://schemas.microsoft.com/office/drawing/2010/main">
        <mc:Choice Requires="a14">
          <p:sp>
            <p:nvSpPr>
              <p:cNvPr id="626691" name="Rectangle 3"/>
              <p:cNvSpPr>
                <a:spLocks noGrp="1" noChangeArrowheads="1"/>
              </p:cNvSpPr>
              <p:nvPr>
                <p:ph type="body" idx="1"/>
              </p:nvPr>
            </p:nvSpPr>
            <p:spPr>
              <a:xfrm>
                <a:off x="914400" y="762000"/>
                <a:ext cx="10591800" cy="6096000"/>
              </a:xfrm>
            </p:spPr>
            <p:txBody>
              <a:bodyPr>
                <a:normAutofit/>
              </a:bodyPr>
              <a:lstStyle/>
              <a:p>
                <a:r>
                  <a:rPr lang="en-US" altLang="ko-KR" dirty="0">
                    <a:solidFill>
                      <a:srgbClr val="FF0000"/>
                    </a:solidFill>
                    <a:sym typeface="Symbol" panose="05050102010706020507" pitchFamily="18" charset="2"/>
                  </a:rPr>
                  <a:t>Adaptive: </a:t>
                </a:r>
                <a:r>
                  <a:rPr lang="en-US" altLang="ko-KR" dirty="0">
                    <a:sym typeface="Symbol" panose="05050102010706020507" pitchFamily="18" charset="2"/>
                  </a:rPr>
                  <a:t>Changing policy based on past behavior</a:t>
                </a:r>
              </a:p>
              <a:p>
                <a:pPr lvl="1"/>
                <a:r>
                  <a:rPr lang="en-US" altLang="ko-KR" dirty="0">
                    <a:sym typeface="Symbol" panose="05050102010706020507" pitchFamily="18" charset="2"/>
                  </a:rPr>
                  <a:t>Works because programs have predictable behavior</a:t>
                </a:r>
              </a:p>
              <a:p>
                <a:pPr lvl="2"/>
                <a:r>
                  <a:rPr lang="en-US" altLang="ko-KR" dirty="0">
                    <a:sym typeface="Symbol" panose="05050102010706020507" pitchFamily="18" charset="2"/>
                  </a:rPr>
                  <a:t>If program was I/O bound in recent past, it is likely to be I/O bound in future</a:t>
                </a:r>
              </a:p>
              <a:p>
                <a:r>
                  <a:rPr lang="en-US" altLang="ko-KR" dirty="0"/>
                  <a:t>We can use </a:t>
                </a:r>
                <a:r>
                  <a:rPr lang="en-US" altLang="ko-KR" dirty="0">
                    <a:solidFill>
                      <a:srgbClr val="FF0000"/>
                    </a:solidFill>
                  </a:rPr>
                  <a:t>exponential moving averaging </a:t>
                </a:r>
                <a14:m>
                  <m:oMath xmlns:m="http://schemas.openxmlformats.org/officeDocument/2006/math">
                    <m:sSub>
                      <m:sSubPr>
                        <m:ctrlPr>
                          <a:rPr lang="ar-AE" i="1">
                            <a:latin typeface="Cambria Math" panose="02040503050406030204" pitchFamily="18" charset="0"/>
                          </a:rPr>
                        </m:ctrlPr>
                      </m:sSubPr>
                      <m:e>
                        <m:sSub>
                          <m:sSubPr>
                            <m:ctrlPr>
                              <a:rPr lang="ar-AE" i="1">
                                <a:latin typeface="Cambria Math" panose="02040503050406030204" pitchFamily="18" charset="0"/>
                              </a:rPr>
                            </m:ctrlPr>
                          </m:sSubPr>
                          <m:e>
                            <m:r>
                              <a:rPr lang="en-US" i="1">
                                <a:latin typeface="Cambria Math" panose="02040503050406030204" pitchFamily="18" charset="0"/>
                              </a:rPr>
                              <m:t>𝑡</m:t>
                            </m:r>
                          </m:e>
                          <m:sub>
                            <m:r>
                              <a:rPr lang="ar-AE" i="1">
                                <a:latin typeface="Cambria Math" panose="02040503050406030204" pitchFamily="18" charset="0"/>
                              </a:rPr>
                              <m:t>𝑛</m:t>
                            </m:r>
                          </m:sub>
                        </m:sSub>
                        <m:r>
                          <a:rPr lang="en-US" b="0" i="1" smtClean="0">
                            <a:latin typeface="Cambria Math" panose="02040503050406030204" pitchFamily="18" charset="0"/>
                          </a:rPr>
                          <m:t>=</m:t>
                        </m:r>
                        <m:r>
                          <a:rPr lang="en-US" i="1">
                            <a:latin typeface="Cambria Math" panose="02040503050406030204" pitchFamily="18" charset="0"/>
                          </a:rPr>
                          <m:t>𝛼</m:t>
                        </m:r>
                        <m:sSub>
                          <m:sSubPr>
                            <m:ctrlPr>
                              <a:rPr lang="ar-AE" i="1">
                                <a:latin typeface="Cambria Math" panose="02040503050406030204" pitchFamily="18" charset="0"/>
                              </a:rPr>
                            </m:ctrlPr>
                          </m:sSubPr>
                          <m:e>
                            <m:r>
                              <a:rPr lang="ar-AE" i="1">
                                <a:latin typeface="Cambria Math" panose="02040503050406030204" pitchFamily="18" charset="0"/>
                              </a:rPr>
                              <m:t>𝑥</m:t>
                            </m:r>
                          </m:e>
                          <m:sub>
                            <m:r>
                              <a:rPr lang="ar-AE" i="1">
                                <a:latin typeface="Cambria Math" panose="02040503050406030204" pitchFamily="18" charset="0"/>
                              </a:rPr>
                              <m:t>𝑛</m:t>
                            </m:r>
                          </m:sub>
                        </m:sSub>
                        <m:r>
                          <a:rPr lang="en-US" b="0" i="1" smtClean="0">
                            <a:latin typeface="Cambria Math" panose="02040503050406030204" pitchFamily="18" charset="0"/>
                          </a:rPr>
                          <m:t>+(</m:t>
                        </m:r>
                        <m:r>
                          <a:rPr lang="en-US" b="0" i="1" smtClean="0">
                            <a:latin typeface="Cambria Math" panose="02040503050406030204" pitchFamily="18" charset="0"/>
                          </a:rPr>
                          <m:t>1</m:t>
                        </m:r>
                        <m:r>
                          <a:rPr lang="en-US" b="0" i="1" smtClean="0">
                            <a:latin typeface="Cambria Math" panose="02040503050406030204" pitchFamily="18" charset="0"/>
                          </a:rPr>
                          <m:t>−</m:t>
                        </m:r>
                        <m:r>
                          <a:rPr lang="en-US" i="1">
                            <a:latin typeface="Cambria Math" panose="02040503050406030204" pitchFamily="18" charset="0"/>
                          </a:rPr>
                          <m:t>𝛼</m:t>
                        </m:r>
                        <m:r>
                          <a:rPr lang="en-US" b="0" i="1" smtClean="0">
                            <a:latin typeface="Cambria Math" panose="02040503050406030204" pitchFamily="18" charset="0"/>
                          </a:rPr>
                          <m:t>)</m:t>
                        </m:r>
                        <m:r>
                          <a:rPr lang="en-US" i="1">
                            <a:latin typeface="Cambria Math" panose="02040503050406030204" pitchFamily="18" charset="0"/>
                          </a:rPr>
                          <m:t>𝑡</m:t>
                        </m:r>
                      </m:e>
                      <m:sub>
                        <m:r>
                          <a:rPr lang="ar-AE" i="1">
                            <a:latin typeface="Cambria Math" panose="02040503050406030204" pitchFamily="18" charset="0"/>
                          </a:rPr>
                          <m:t>𝑛</m:t>
                        </m:r>
                        <m:r>
                          <a:rPr lang="ar-AE">
                            <a:latin typeface="Cambria Math" panose="02040503050406030204" pitchFamily="18" charset="0"/>
                          </a:rPr>
                          <m:t>−</m:t>
                        </m:r>
                        <m:r>
                          <a:rPr lang="ar-AE">
                            <a:latin typeface="Cambria Math" panose="02040503050406030204" pitchFamily="18" charset="0"/>
                          </a:rPr>
                          <m:t>1</m:t>
                        </m:r>
                      </m:sub>
                    </m:sSub>
                  </m:oMath>
                </a14:m>
                <a:r>
                  <a:rPr lang="en-US" dirty="0"/>
                  <a:t>, where:</a:t>
                </a:r>
              </a:p>
              <a:p>
                <a:pPr lvl="1"/>
                <a14:m>
                  <m:oMath xmlns:m="http://schemas.openxmlformats.org/officeDocument/2006/math">
                    <m:sSub>
                      <m:sSubPr>
                        <m:ctrlPr>
                          <a:rPr lang="ar-AE" i="1">
                            <a:latin typeface="Cambria Math" panose="02040503050406030204" pitchFamily="18" charset="0"/>
                          </a:rPr>
                        </m:ctrlPr>
                      </m:sSubPr>
                      <m:e>
                        <m:r>
                          <a:rPr lang="ar-AE" i="1">
                            <a:latin typeface="Cambria Math" panose="02040503050406030204" pitchFamily="18" charset="0"/>
                          </a:rPr>
                          <m:t>𝑥</m:t>
                        </m:r>
                      </m:e>
                      <m:sub>
                        <m:r>
                          <a:rPr lang="ar-AE" i="1">
                            <a:latin typeface="Cambria Math" panose="02040503050406030204" pitchFamily="18" charset="0"/>
                          </a:rPr>
                          <m:t>𝑛</m:t>
                        </m:r>
                      </m:sub>
                    </m:sSub>
                  </m:oMath>
                </a14:m>
                <a:r>
                  <a:rPr lang="ar-AE" dirty="0"/>
                  <a:t> </a:t>
                </a:r>
                <a:r>
                  <a:rPr lang="en-US" dirty="0"/>
                  <a:t>is the new input data point</a:t>
                </a:r>
              </a:p>
              <a:p>
                <a:pPr lvl="1"/>
                <a14:m>
                  <m:oMath xmlns:m="http://schemas.openxmlformats.org/officeDocument/2006/math">
                    <m:sSub>
                      <m:sSubPr>
                        <m:ctrlPr>
                          <a:rPr lang="ar-AE" i="1">
                            <a:latin typeface="Cambria Math" panose="02040503050406030204" pitchFamily="18" charset="0"/>
                          </a:rPr>
                        </m:ctrlPr>
                      </m:sSubPr>
                      <m:e>
                        <m:r>
                          <a:rPr lang="en-US" b="0" i="1" smtClean="0">
                            <a:latin typeface="Cambria Math" panose="02040503050406030204" pitchFamily="18" charset="0"/>
                          </a:rPr>
                          <m:t>𝑡</m:t>
                        </m:r>
                      </m:e>
                      <m:sub>
                        <m:r>
                          <a:rPr lang="ar-AE" i="1">
                            <a:latin typeface="Cambria Math" panose="02040503050406030204" pitchFamily="18" charset="0"/>
                          </a:rPr>
                          <m:t>𝑛</m:t>
                        </m:r>
                        <m:r>
                          <a:rPr lang="ar-AE">
                            <a:latin typeface="Cambria Math" panose="02040503050406030204" pitchFamily="18" charset="0"/>
                          </a:rPr>
                          <m:t>−</m:t>
                        </m:r>
                        <m:r>
                          <a:rPr lang="ar-AE">
                            <a:latin typeface="Cambria Math" panose="02040503050406030204" pitchFamily="18" charset="0"/>
                          </a:rPr>
                          <m:t>1</m:t>
                        </m:r>
                      </m:sub>
                    </m:sSub>
                  </m:oMath>
                </a14:m>
                <a:r>
                  <a:rPr lang="ar-AE" dirty="0"/>
                  <a:t> </a:t>
                </a:r>
                <a:r>
                  <a:rPr lang="en-US" dirty="0"/>
                  <a:t>is the previous exponential moving average</a:t>
                </a:r>
              </a:p>
              <a:p>
                <a:pPr lvl="1"/>
                <a14:m>
                  <m:oMath xmlns:m="http://schemas.openxmlformats.org/officeDocument/2006/math">
                    <m:r>
                      <a:rPr lang="en-US" i="1">
                        <a:latin typeface="Cambria Math" panose="02040503050406030204" pitchFamily="18" charset="0"/>
                      </a:rPr>
                      <m:t>𝛼</m:t>
                    </m:r>
                  </m:oMath>
                </a14:m>
                <a:r>
                  <a:rPr lang="en-US" dirty="0"/>
                  <a:t> is the smoothing factor (0&lt;</a:t>
                </a:r>
                <a14:m>
                  <m:oMath xmlns:m="http://schemas.openxmlformats.org/officeDocument/2006/math">
                    <m:r>
                      <a:rPr lang="en-US" i="1">
                        <a:latin typeface="Cambria Math" panose="02040503050406030204" pitchFamily="18" charset="0"/>
                      </a:rPr>
                      <m:t>𝛼</m:t>
                    </m:r>
                  </m:oMath>
                </a14:m>
                <a:r>
                  <a:rPr lang="en-US" dirty="0"/>
                  <a:t>&lt;1)</a:t>
                </a:r>
              </a:p>
              <a:p>
                <a:pPr lvl="2">
                  <a:spcBef>
                    <a:spcPts val="300"/>
                  </a:spcBef>
                  <a:spcAft>
                    <a:spcPts val="300"/>
                  </a:spcAft>
                  <a:buFont typeface="Arial" panose="020B0604020202020204" pitchFamily="34" charset="0"/>
                  <a:buChar char="•"/>
                </a:pPr>
                <a14:m>
                  <m:oMath xmlns:m="http://schemas.openxmlformats.org/officeDocument/2006/math">
                    <m:r>
                      <a:rPr lang="en-US" i="1">
                        <a:latin typeface="Cambria Math" panose="02040503050406030204" pitchFamily="18" charset="0"/>
                      </a:rPr>
                      <m:t>𝛼</m:t>
                    </m:r>
                  </m:oMath>
                </a14:m>
                <a:r>
                  <a:rPr lang="en-GB" dirty="0"/>
                  <a:t> large: fast update of </a:t>
                </a:r>
                <a:r>
                  <a:rPr lang="en-US" altLang="ko-KR" dirty="0">
                    <a:sym typeface="Symbol" panose="05050102010706020507" pitchFamily="18" charset="2"/>
                  </a:rPr>
                  <a:t></a:t>
                </a:r>
                <a:r>
                  <a:rPr lang="en-US" altLang="ko-KR" baseline="-25000" dirty="0">
                    <a:sym typeface="Symbol" panose="05050102010706020507" pitchFamily="18" charset="2"/>
                  </a:rPr>
                  <a:t>n</a:t>
                </a:r>
                <a:r>
                  <a:rPr lang="en-GB" dirty="0"/>
                  <a:t> based on new input. </a:t>
                </a:r>
                <a14:m>
                  <m:oMath xmlns:m="http://schemas.openxmlformats.org/officeDocument/2006/math">
                    <m:r>
                      <a:rPr lang="en-US" i="1">
                        <a:latin typeface="Cambria Math" panose="02040503050406030204" pitchFamily="18" charset="0"/>
                      </a:rPr>
                      <m:t>𝛼</m:t>
                    </m:r>
                    <m:r>
                      <a:rPr lang="en-US" i="1">
                        <a:latin typeface="Cambria Math" panose="02040503050406030204" pitchFamily="18" charset="0"/>
                      </a:rPr>
                      <m:t>=</m:t>
                    </m:r>
                    <m:r>
                      <a:rPr lang="en-US" b="0" i="1" smtClean="0">
                        <a:latin typeface="Cambria Math" panose="02040503050406030204" pitchFamily="18" charset="0"/>
                      </a:rPr>
                      <m:t>1</m:t>
                    </m:r>
                    <m:r>
                      <a:rPr lang="en-US" i="1">
                        <a:latin typeface="Cambria Math" panose="02040503050406030204" pitchFamily="18" charset="0"/>
                      </a:rPr>
                      <m:t>→</m:t>
                    </m:r>
                  </m:oMath>
                </a14:m>
                <a:r>
                  <a:rPr lang="en-US" dirty="0"/>
                  <a:t> </a:t>
                </a:r>
                <a14:m>
                  <m:oMath xmlns:m="http://schemas.openxmlformats.org/officeDocument/2006/math">
                    <m:sSub>
                      <m:sSubPr>
                        <m:ctrlPr>
                          <a:rPr lang="ar-AE" i="1">
                            <a:latin typeface="Cambria Math" panose="02040503050406030204" pitchFamily="18" charset="0"/>
                          </a:rPr>
                        </m:ctrlPr>
                      </m:sSubPr>
                      <m:e>
                        <m:r>
                          <a:rPr lang="en-US" i="1">
                            <a:latin typeface="Cambria Math" panose="02040503050406030204" pitchFamily="18" charset="0"/>
                          </a:rPr>
                          <m:t>𝑡</m:t>
                        </m:r>
                      </m:e>
                      <m:sub>
                        <m:r>
                          <a:rPr lang="ar-AE" i="1">
                            <a:latin typeface="Cambria Math" panose="02040503050406030204" pitchFamily="18" charset="0"/>
                          </a:rPr>
                          <m:t>𝑛</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𝑛</m:t>
                        </m:r>
                      </m:sub>
                    </m:sSub>
                  </m:oMath>
                </a14:m>
                <a:r>
                  <a:rPr lang="en-US" dirty="0"/>
                  <a:t> is equal to the new input data point at each step</a:t>
                </a:r>
                <a:endParaRPr lang="en-GB" dirty="0"/>
              </a:p>
              <a:p>
                <a:pPr lvl="2">
                  <a:spcBef>
                    <a:spcPts val="300"/>
                  </a:spcBef>
                  <a:spcAft>
                    <a:spcPts val="300"/>
                  </a:spcAft>
                  <a:buFont typeface="Arial" panose="020B0604020202020204" pitchFamily="34" charset="0"/>
                  <a:buChar char="•"/>
                </a:pPr>
                <a14:m>
                  <m:oMath xmlns:m="http://schemas.openxmlformats.org/officeDocument/2006/math">
                    <m:r>
                      <a:rPr lang="en-US" i="1">
                        <a:latin typeface="Cambria Math" panose="02040503050406030204" pitchFamily="18" charset="0"/>
                      </a:rPr>
                      <m:t>𝛼</m:t>
                    </m:r>
                  </m:oMath>
                </a14:m>
                <a:r>
                  <a:rPr lang="en-GB" dirty="0"/>
                  <a:t> small: slow update of </a:t>
                </a:r>
                <a:r>
                  <a:rPr lang="en-US" altLang="ko-KR" dirty="0">
                    <a:sym typeface="Symbol" panose="05050102010706020507" pitchFamily="18" charset="2"/>
                  </a:rPr>
                  <a:t></a:t>
                </a:r>
                <a:r>
                  <a:rPr lang="en-US" altLang="ko-KR" baseline="-25000" dirty="0">
                    <a:sym typeface="Symbol" panose="05050102010706020507" pitchFamily="18" charset="2"/>
                  </a:rPr>
                  <a:t>n</a:t>
                </a:r>
                <a:r>
                  <a:rPr lang="en-GB" dirty="0"/>
                  <a:t> based on new input. </a:t>
                </a:r>
                <a14:m>
                  <m:oMath xmlns:m="http://schemas.openxmlformats.org/officeDocument/2006/math">
                    <m:r>
                      <a:rPr lang="en-US" i="1">
                        <a:latin typeface="Cambria Math" panose="02040503050406030204" pitchFamily="18" charset="0"/>
                      </a:rPr>
                      <m:t>𝛼</m:t>
                    </m:r>
                    <m:r>
                      <a:rPr lang="en-US" b="0" i="1" smtClean="0">
                        <a:latin typeface="Cambria Math" panose="02040503050406030204" pitchFamily="18" charset="0"/>
                      </a:rPr>
                      <m:t>=</m:t>
                    </m:r>
                    <m:r>
                      <a:rPr lang="en-US" b="0" i="1" smtClean="0">
                        <a:latin typeface="Cambria Math" panose="02040503050406030204" pitchFamily="18" charset="0"/>
                      </a:rPr>
                      <m:t>0</m:t>
                    </m:r>
                    <m:r>
                      <a:rPr lang="en-US" b="0" i="1" smtClean="0">
                        <a:latin typeface="Cambria Math" panose="02040503050406030204" pitchFamily="18" charset="0"/>
                      </a:rPr>
                      <m:t>→</m:t>
                    </m:r>
                  </m:oMath>
                </a14:m>
                <a:r>
                  <a:rPr lang="en-US" dirty="0"/>
                  <a:t> </a:t>
                </a:r>
                <a14:m>
                  <m:oMath xmlns:m="http://schemas.openxmlformats.org/officeDocument/2006/math">
                    <m:sSub>
                      <m:sSubPr>
                        <m:ctrlPr>
                          <a:rPr lang="ar-AE" i="1">
                            <a:latin typeface="Cambria Math" panose="02040503050406030204" pitchFamily="18" charset="0"/>
                          </a:rPr>
                        </m:ctrlPr>
                      </m:sSubPr>
                      <m:e>
                        <m:r>
                          <a:rPr lang="en-US" i="1">
                            <a:latin typeface="Cambria Math" panose="02040503050406030204" pitchFamily="18" charset="0"/>
                          </a:rPr>
                          <m:t>𝑡</m:t>
                        </m:r>
                      </m:e>
                      <m:sub>
                        <m:r>
                          <a:rPr lang="ar-AE" i="1">
                            <a:latin typeface="Cambria Math" panose="02040503050406030204" pitchFamily="18" charset="0"/>
                          </a:rPr>
                          <m:t>𝑛</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𝑡</m:t>
                        </m:r>
                      </m:e>
                      <m:sub>
                        <m:r>
                          <a:rPr lang="en-US" b="0" i="1" smtClean="0">
                            <a:latin typeface="Cambria Math" panose="02040503050406030204" pitchFamily="18" charset="0"/>
                          </a:rPr>
                          <m:t>0</m:t>
                        </m:r>
                      </m:sub>
                    </m:sSub>
                  </m:oMath>
                </a14:m>
                <a:r>
                  <a:rPr lang="en-US" dirty="0"/>
                  <a:t> stays constant and not affected by new input data point</a:t>
                </a:r>
              </a:p>
              <a:p>
                <a:pPr lvl="2">
                  <a:spcBef>
                    <a:spcPts val="300"/>
                  </a:spcBef>
                  <a:spcAft>
                    <a:spcPts val="300"/>
                  </a:spcAft>
                  <a:buFont typeface="Arial" panose="020B0604020202020204" pitchFamily="34" charset="0"/>
                  <a:buChar char="•"/>
                </a:pPr>
                <a:r>
                  <a:rPr lang="en-US" dirty="0"/>
                  <a:t>Appropriate choice of </a:t>
                </a:r>
                <a14:m>
                  <m:oMath xmlns:m="http://schemas.openxmlformats.org/officeDocument/2006/math">
                    <m:r>
                      <a:rPr lang="en-US" i="1">
                        <a:latin typeface="Cambria Math" panose="02040503050406030204" pitchFamily="18" charset="0"/>
                      </a:rPr>
                      <m:t>𝛼</m:t>
                    </m:r>
                  </m:oMath>
                </a14:m>
                <a:r>
                  <a:rPr lang="en-US" dirty="0"/>
                  <a:t> lets </a:t>
                </a:r>
                <a14:m>
                  <m:oMath xmlns:m="http://schemas.openxmlformats.org/officeDocument/2006/math">
                    <m:sSub>
                      <m:sSubPr>
                        <m:ctrlPr>
                          <a:rPr lang="ar-AE" i="1">
                            <a:latin typeface="Cambria Math" panose="02040503050406030204" pitchFamily="18" charset="0"/>
                          </a:rPr>
                        </m:ctrlPr>
                      </m:sSubPr>
                      <m:e>
                        <m:r>
                          <a:rPr lang="en-US" i="1">
                            <a:latin typeface="Cambria Math" panose="02040503050406030204" pitchFamily="18" charset="0"/>
                          </a:rPr>
                          <m:t>𝑡</m:t>
                        </m:r>
                      </m:e>
                      <m:sub>
                        <m:r>
                          <a:rPr lang="ar-AE" i="1">
                            <a:latin typeface="Cambria Math" panose="02040503050406030204" pitchFamily="18" charset="0"/>
                          </a:rPr>
                          <m:t>𝑛</m:t>
                        </m:r>
                      </m:sub>
                    </m:sSub>
                  </m:oMath>
                </a14:m>
                <a:r>
                  <a:rPr lang="en-US" dirty="0"/>
                  <a:t> track the input data points while smoothing out sensor noise</a:t>
                </a:r>
                <a:endParaRPr lang="en-SE" dirty="0"/>
              </a:p>
            </p:txBody>
          </p:sp>
        </mc:Choice>
        <mc:Fallback xmlns="">
          <p:sp>
            <p:nvSpPr>
              <p:cNvPr id="626691" name="Rectangle 3"/>
              <p:cNvSpPr>
                <a:spLocks noGrp="1" noRot="1" noChangeAspect="1" noMove="1" noResize="1" noEditPoints="1" noAdjustHandles="1" noChangeArrowheads="1" noChangeShapeType="1" noTextEdit="1"/>
              </p:cNvSpPr>
              <p:nvPr>
                <p:ph type="body" idx="1"/>
              </p:nvPr>
            </p:nvSpPr>
            <p:spPr>
              <a:xfrm>
                <a:off x="914400" y="762000"/>
                <a:ext cx="10591800" cy="6096000"/>
              </a:xfrm>
              <a:blipFill>
                <a:blip r:embed="rId3"/>
                <a:stretch>
                  <a:fillRect l="-1208" t="-1800" r="-1151" b="-1700"/>
                </a:stretch>
              </a:blipFill>
            </p:spPr>
            <p:txBody>
              <a:bodyPr/>
              <a:lstStyle/>
              <a:p>
                <a:r>
                  <a:rPr lang="en-US">
                    <a:noFill/>
                  </a:rPr>
                  <a:t> </a:t>
                </a:r>
              </a:p>
            </p:txBody>
          </p:sp>
        </mc:Fallback>
      </mc:AlternateContent>
    </p:spTree>
    <p:extLst>
      <p:ext uri="{BB962C8B-B14F-4D97-AF65-F5344CB8AC3E}">
        <p14:creationId xmlns:p14="http://schemas.microsoft.com/office/powerpoint/2010/main" val="3288640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26691">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26691">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26691">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26691">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26691">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26691">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26691">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26691">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26691">
                                            <p:txEl>
                                              <p:pRg st="8" end="8"/>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626691">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6691"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D75F68-5FB0-2F8A-FAB2-5F37B8808013}"/>
              </a:ext>
            </a:extLst>
          </p:cNvPr>
          <p:cNvSpPr>
            <a:spLocks noGrp="1"/>
          </p:cNvSpPr>
          <p:nvPr>
            <p:ph type="title"/>
          </p:nvPr>
        </p:nvSpPr>
        <p:spPr/>
        <p:txBody>
          <a:bodyPr/>
          <a:lstStyle/>
          <a:p>
            <a:r>
              <a:rPr lang="en-US" altLang="ko-KR" dirty="0"/>
              <a:t>Predicting Length of the Next CPU Burst: </a:t>
            </a:r>
            <a:r>
              <a:rPr lang="en-US" altLang="ko-KR" dirty="0">
                <a:sym typeface="Symbol" panose="05050102010706020507" pitchFamily="18" charset="2"/>
              </a:rPr>
              <a:t>=0.5</a:t>
            </a:r>
            <a:endParaRPr lang="en-SE"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A2A7C0D9-B9D2-EF12-6CD5-DD69AE4BAFC7}"/>
                  </a:ext>
                </a:extLst>
              </p:cNvPr>
              <p:cNvSpPr>
                <a:spLocks noGrp="1"/>
              </p:cNvSpPr>
              <p:nvPr>
                <p:ph idx="1"/>
              </p:nvPr>
            </p:nvSpPr>
            <p:spPr>
              <a:xfrm>
                <a:off x="152400" y="914400"/>
                <a:ext cx="5943600" cy="5105400"/>
              </a:xfrm>
            </p:spPr>
            <p:txBody>
              <a:bodyPr>
                <a:normAutofit fontScale="92500"/>
              </a:bodyPr>
              <a:lstStyle/>
              <a:p>
                <a:r>
                  <a:rPr lang="en-US" altLang="ko-KR" dirty="0">
                    <a:sym typeface="Symbol" panose="05050102010706020507" pitchFamily="18" charset="2"/>
                  </a:rPr>
                  <a:t>Compute </a:t>
                </a:r>
                <a14:m>
                  <m:oMath xmlns:m="http://schemas.openxmlformats.org/officeDocument/2006/math">
                    <m:sSub>
                      <m:sSubPr>
                        <m:ctrlPr>
                          <a:rPr lang="ar-AE" i="1">
                            <a:latin typeface="Cambria Math" panose="02040503050406030204" pitchFamily="18" charset="0"/>
                          </a:rPr>
                        </m:ctrlPr>
                      </m:sSubPr>
                      <m:e>
                        <m:sSub>
                          <m:sSubPr>
                            <m:ctrlPr>
                              <a:rPr lang="ar-AE" i="1">
                                <a:latin typeface="Cambria Math" panose="02040503050406030204" pitchFamily="18" charset="0"/>
                              </a:rPr>
                            </m:ctrlPr>
                          </m:sSubPr>
                          <m:e>
                            <m:r>
                              <a:rPr lang="en-US" i="1">
                                <a:latin typeface="Cambria Math" panose="02040503050406030204" pitchFamily="18" charset="0"/>
                              </a:rPr>
                              <m:t>𝑡</m:t>
                            </m:r>
                          </m:e>
                          <m:sub>
                            <m:r>
                              <a:rPr lang="ar-AE" i="1">
                                <a:latin typeface="Cambria Math" panose="02040503050406030204" pitchFamily="18" charset="0"/>
                              </a:rPr>
                              <m:t>𝑛</m:t>
                            </m:r>
                          </m:sub>
                        </m:sSub>
                        <m:r>
                          <a:rPr lang="en-US" i="1">
                            <a:latin typeface="Cambria Math" panose="02040503050406030204" pitchFamily="18" charset="0"/>
                          </a:rPr>
                          <m:t>=</m:t>
                        </m:r>
                        <m:r>
                          <a:rPr lang="en-US" i="1">
                            <a:latin typeface="Cambria Math" panose="02040503050406030204" pitchFamily="18" charset="0"/>
                          </a:rPr>
                          <m:t>𝛼</m:t>
                        </m:r>
                        <m:sSub>
                          <m:sSubPr>
                            <m:ctrlPr>
                              <a:rPr lang="ar-AE" i="1">
                                <a:latin typeface="Cambria Math" panose="02040503050406030204" pitchFamily="18" charset="0"/>
                              </a:rPr>
                            </m:ctrlPr>
                          </m:sSubPr>
                          <m:e>
                            <m:r>
                              <a:rPr lang="ar-AE" i="1">
                                <a:latin typeface="Cambria Math" panose="02040503050406030204" pitchFamily="18" charset="0"/>
                              </a:rPr>
                              <m:t>𝑥</m:t>
                            </m:r>
                          </m:e>
                          <m:sub>
                            <m:r>
                              <a:rPr lang="ar-AE" i="1">
                                <a:latin typeface="Cambria Math" panose="02040503050406030204" pitchFamily="18" charset="0"/>
                              </a:rPr>
                              <m:t>𝑛</m:t>
                            </m:r>
                          </m:sub>
                        </m:sSub>
                        <m:r>
                          <a:rPr lang="en-US" i="1">
                            <a:latin typeface="Cambria Math" panose="02040503050406030204" pitchFamily="18" charset="0"/>
                          </a:rPr>
                          <m:t>+(</m:t>
                        </m:r>
                        <m:r>
                          <a:rPr lang="en-US" i="1">
                            <a:latin typeface="Cambria Math" panose="02040503050406030204" pitchFamily="18" charset="0"/>
                          </a:rPr>
                          <m:t>1</m:t>
                        </m:r>
                        <m:r>
                          <a:rPr lang="en-US" i="1">
                            <a:latin typeface="Cambria Math" panose="02040503050406030204" pitchFamily="18" charset="0"/>
                          </a:rPr>
                          <m:t>−</m:t>
                        </m:r>
                        <m:r>
                          <a:rPr lang="en-US" i="1">
                            <a:latin typeface="Cambria Math" panose="02040503050406030204" pitchFamily="18" charset="0"/>
                          </a:rPr>
                          <m:t>𝛼</m:t>
                        </m:r>
                        <m:r>
                          <a:rPr lang="en-US" i="1">
                            <a:latin typeface="Cambria Math" panose="02040503050406030204" pitchFamily="18" charset="0"/>
                          </a:rPr>
                          <m:t>)</m:t>
                        </m:r>
                        <m:r>
                          <a:rPr lang="en-US" i="1">
                            <a:latin typeface="Cambria Math" panose="02040503050406030204" pitchFamily="18" charset="0"/>
                          </a:rPr>
                          <m:t>𝑡</m:t>
                        </m:r>
                      </m:e>
                      <m:sub>
                        <m:r>
                          <a:rPr lang="ar-AE" i="1">
                            <a:latin typeface="Cambria Math" panose="02040503050406030204" pitchFamily="18" charset="0"/>
                          </a:rPr>
                          <m:t>𝑛</m:t>
                        </m:r>
                        <m:r>
                          <a:rPr lang="ar-AE">
                            <a:latin typeface="Cambria Math" panose="02040503050406030204" pitchFamily="18" charset="0"/>
                          </a:rPr>
                          <m:t>−</m:t>
                        </m:r>
                        <m:r>
                          <a:rPr lang="ar-AE">
                            <a:latin typeface="Cambria Math" panose="02040503050406030204" pitchFamily="18" charset="0"/>
                          </a:rPr>
                          <m:t>1</m:t>
                        </m:r>
                      </m:sub>
                    </m:sSub>
                  </m:oMath>
                </a14:m>
                <a:r>
                  <a:rPr lang="en-US" altLang="ko-KR" dirty="0">
                    <a:sym typeface="Symbol" panose="05050102010706020507" pitchFamily="18" charset="2"/>
                  </a:rPr>
                  <a:t> with initial guess </a:t>
                </a:r>
                <a14:m>
                  <m:oMath xmlns:m="http://schemas.openxmlformats.org/officeDocument/2006/math">
                    <m:sSub>
                      <m:sSubPr>
                        <m:ctrlPr>
                          <a:rPr lang="ar-AE" i="1">
                            <a:latin typeface="Cambria Math" panose="02040503050406030204" pitchFamily="18" charset="0"/>
                          </a:rPr>
                        </m:ctrlPr>
                      </m:sSubPr>
                      <m:e>
                        <m:r>
                          <a:rPr lang="en-US" i="1">
                            <a:latin typeface="Cambria Math" panose="02040503050406030204" pitchFamily="18" charset="0"/>
                          </a:rPr>
                          <m:t>𝑡</m:t>
                        </m:r>
                      </m:e>
                      <m:sub>
                        <m:r>
                          <a:rPr lang="en-US" b="0" i="1" smtClean="0">
                            <a:latin typeface="Cambria Math" panose="02040503050406030204" pitchFamily="18" charset="0"/>
                          </a:rPr>
                          <m:t>0</m:t>
                        </m:r>
                      </m:sub>
                    </m:sSub>
                    <m:r>
                      <a:rPr lang="en-US" b="0" i="1" smtClean="0">
                        <a:latin typeface="Cambria Math" panose="02040503050406030204" pitchFamily="18" charset="0"/>
                      </a:rPr>
                      <m:t>=</m:t>
                    </m:r>
                    <m:r>
                      <a:rPr lang="en-US" b="0" i="1" smtClean="0">
                        <a:latin typeface="Cambria Math" panose="02040503050406030204" pitchFamily="18" charset="0"/>
                      </a:rPr>
                      <m:t>10</m:t>
                    </m:r>
                  </m:oMath>
                </a14:m>
                <a:r>
                  <a:rPr lang="en-US" altLang="ko-KR" dirty="0">
                    <a:sym typeface="Symbol" panose="05050102010706020507" pitchFamily="18" charset="2"/>
                  </a:rPr>
                  <a:t>, assuming </a:t>
                </a:r>
                <a:r>
                  <a:rPr lang="en-US" dirty="0"/>
                  <a:t>smoothing factor</a:t>
                </a:r>
                <a:r>
                  <a:rPr lang="en-US" altLang="ko-KR" dirty="0">
                    <a:sym typeface="Symbol" panose="05050102010706020507" pitchFamily="18" charset="2"/>
                  </a:rPr>
                  <a:t> =0.5</a:t>
                </a:r>
              </a:p>
              <a:p>
                <a14:m>
                  <m:oMath xmlns:m="http://schemas.openxmlformats.org/officeDocument/2006/math">
                    <m:sSub>
                      <m:sSubPr>
                        <m:ctrlPr>
                          <a:rPr lang="ar-AE" sz="2400" i="1">
                            <a:latin typeface="Cambria Math" panose="02040503050406030204" pitchFamily="18" charset="0"/>
                            <a:ea typeface="Cambria Math" panose="02040503050406030204" pitchFamily="18" charset="0"/>
                          </a:rPr>
                        </m:ctrlPr>
                      </m:sSubPr>
                      <m:e>
                        <m:sSub>
                          <m:sSubPr>
                            <m:ctrlPr>
                              <a:rPr lang="ar-AE" sz="2400" i="1">
                                <a:latin typeface="Cambria Math" panose="02040503050406030204" pitchFamily="18" charset="0"/>
                                <a:ea typeface="Cambria Math" panose="02040503050406030204" pitchFamily="18" charset="0"/>
                              </a:rPr>
                            </m:ctrlPr>
                          </m:sSubPr>
                          <m:e>
                            <m:r>
                              <a:rPr lang="en-US" sz="2400" i="1">
                                <a:latin typeface="Cambria Math" panose="02040503050406030204" pitchFamily="18" charset="0"/>
                                <a:ea typeface="Cambria Math" panose="02040503050406030204" pitchFamily="18" charset="0"/>
                              </a:rPr>
                              <m:t>𝑡</m:t>
                            </m:r>
                          </m:e>
                          <m:sub>
                            <m:r>
                              <a:rPr lang="en-US" sz="2400" b="0" i="1" smtClean="0">
                                <a:latin typeface="Cambria Math" panose="02040503050406030204" pitchFamily="18" charset="0"/>
                                <a:ea typeface="Cambria Math" panose="02040503050406030204" pitchFamily="18" charset="0"/>
                              </a:rPr>
                              <m:t>1</m:t>
                            </m:r>
                          </m:sub>
                        </m:sSub>
                        <m:r>
                          <a:rPr lang="en-US" sz="2400" i="1">
                            <a:latin typeface="Cambria Math" panose="02040503050406030204" pitchFamily="18" charset="0"/>
                            <a:ea typeface="Cambria Math" panose="02040503050406030204" pitchFamily="18" charset="0"/>
                          </a:rPr>
                          <m:t>=</m:t>
                        </m:r>
                        <m:r>
                          <a:rPr lang="en-US" sz="2400" i="1">
                            <a:latin typeface="Cambria Math" panose="02040503050406030204" pitchFamily="18" charset="0"/>
                            <a:ea typeface="Cambria Math" panose="02040503050406030204" pitchFamily="18" charset="0"/>
                          </a:rPr>
                          <m:t>𝛼</m:t>
                        </m:r>
                        <m:sSub>
                          <m:sSubPr>
                            <m:ctrlPr>
                              <a:rPr lang="ar-AE" sz="2400" i="1">
                                <a:latin typeface="Cambria Math" panose="02040503050406030204" pitchFamily="18" charset="0"/>
                                <a:ea typeface="Cambria Math" panose="02040503050406030204" pitchFamily="18" charset="0"/>
                              </a:rPr>
                            </m:ctrlPr>
                          </m:sSubPr>
                          <m:e>
                            <m:r>
                              <a:rPr lang="ar-AE" sz="2400" i="1">
                                <a:latin typeface="Cambria Math" panose="02040503050406030204" pitchFamily="18" charset="0"/>
                                <a:ea typeface="Cambria Math" panose="02040503050406030204" pitchFamily="18" charset="0"/>
                              </a:rPr>
                              <m:t>𝑥</m:t>
                            </m:r>
                          </m:e>
                          <m:sub>
                            <m:r>
                              <a:rPr lang="en-US" sz="2400" b="0" i="1" smtClean="0">
                                <a:latin typeface="Cambria Math" panose="02040503050406030204" pitchFamily="18" charset="0"/>
                                <a:ea typeface="Cambria Math" panose="02040503050406030204" pitchFamily="18" charset="0"/>
                              </a:rPr>
                              <m:t>1</m:t>
                            </m:r>
                          </m:sub>
                        </m:sSub>
                        <m:r>
                          <a:rPr lang="en-US" sz="2400" i="1">
                            <a:latin typeface="Cambria Math" panose="02040503050406030204" pitchFamily="18" charset="0"/>
                            <a:ea typeface="Cambria Math" panose="02040503050406030204" pitchFamily="18" charset="0"/>
                          </a:rPr>
                          <m:t>+(</m:t>
                        </m:r>
                        <m:r>
                          <a:rPr lang="en-US" sz="2400" i="1">
                            <a:latin typeface="Cambria Math" panose="02040503050406030204" pitchFamily="18" charset="0"/>
                            <a:ea typeface="Cambria Math" panose="02040503050406030204" pitchFamily="18" charset="0"/>
                          </a:rPr>
                          <m:t>1</m:t>
                        </m:r>
                        <m:r>
                          <a:rPr lang="en-US" sz="2400" i="1">
                            <a:latin typeface="Cambria Math" panose="02040503050406030204" pitchFamily="18" charset="0"/>
                            <a:ea typeface="Cambria Math" panose="02040503050406030204" pitchFamily="18" charset="0"/>
                          </a:rPr>
                          <m:t>−</m:t>
                        </m:r>
                        <m:r>
                          <a:rPr lang="en-US" sz="2400" i="1">
                            <a:latin typeface="Cambria Math" panose="02040503050406030204" pitchFamily="18" charset="0"/>
                            <a:ea typeface="Cambria Math" panose="02040503050406030204" pitchFamily="18" charset="0"/>
                          </a:rPr>
                          <m:t>𝛼</m:t>
                        </m:r>
                        <m:r>
                          <a:rPr lang="en-US" sz="2400" i="1">
                            <a:latin typeface="Cambria Math" panose="02040503050406030204" pitchFamily="18" charset="0"/>
                            <a:ea typeface="Cambria Math" panose="02040503050406030204" pitchFamily="18" charset="0"/>
                          </a:rPr>
                          <m:t>)</m:t>
                        </m:r>
                        <m:r>
                          <a:rPr lang="en-US" sz="2400" i="1">
                            <a:latin typeface="Cambria Math" panose="02040503050406030204" pitchFamily="18" charset="0"/>
                            <a:ea typeface="Cambria Math" panose="02040503050406030204" pitchFamily="18" charset="0"/>
                          </a:rPr>
                          <m:t>𝑡</m:t>
                        </m:r>
                      </m:e>
                      <m:sub>
                        <m:r>
                          <a:rPr lang="en-US" sz="2400" b="0" i="1" smtClean="0">
                            <a:latin typeface="Cambria Math" panose="02040503050406030204" pitchFamily="18" charset="0"/>
                            <a:ea typeface="Cambria Math" panose="02040503050406030204" pitchFamily="18" charset="0"/>
                          </a:rPr>
                          <m:t>0</m:t>
                        </m:r>
                      </m:sub>
                    </m:sSub>
                    <m:r>
                      <a:rPr lang="en-US" sz="2400" b="0" i="1" smtClean="0">
                        <a:latin typeface="Cambria Math" panose="02040503050406030204" pitchFamily="18" charset="0"/>
                        <a:ea typeface="Cambria Math" panose="02040503050406030204" pitchFamily="18" charset="0"/>
                      </a:rPr>
                      <m:t>=</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0.5</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6 </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 </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0.5</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10 </m:t>
                    </m:r>
                    <m:r>
                      <m:rPr>
                        <m:nor/>
                      </m:rPr>
                      <a:rPr lang="en-US" altLang="ko-KR" sz="2400" b="0" i="0" dirty="0" smtClean="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 </m:t>
                    </m:r>
                    <m:r>
                      <m:rPr>
                        <m:nor/>
                      </m:rPr>
                      <a:rPr lang="en-US" altLang="ko-KR" sz="2400" b="0" i="0" dirty="0" smtClean="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8</m:t>
                    </m:r>
                  </m:oMath>
                </a14:m>
                <a:endPar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endParaRPr>
              </a:p>
              <a:p>
                <a14:m>
                  <m:oMath xmlns:m="http://schemas.openxmlformats.org/officeDocument/2006/math">
                    <m:sSub>
                      <m:sSubPr>
                        <m:ctrlPr>
                          <a:rPr lang="ar-AE" sz="2400" i="1" smtClean="0">
                            <a:latin typeface="Cambria Math" panose="02040503050406030204" pitchFamily="18" charset="0"/>
                            <a:ea typeface="Cambria Math" panose="02040503050406030204" pitchFamily="18" charset="0"/>
                          </a:rPr>
                        </m:ctrlPr>
                      </m:sSubPr>
                      <m:e>
                        <m:sSub>
                          <m:sSubPr>
                            <m:ctrlPr>
                              <a:rPr lang="ar-AE" sz="2400" i="1">
                                <a:latin typeface="Cambria Math" panose="02040503050406030204" pitchFamily="18" charset="0"/>
                                <a:ea typeface="Cambria Math" panose="02040503050406030204" pitchFamily="18" charset="0"/>
                              </a:rPr>
                            </m:ctrlPr>
                          </m:sSubPr>
                          <m:e>
                            <m:r>
                              <a:rPr lang="en-US" sz="2400" i="1">
                                <a:latin typeface="Cambria Math" panose="02040503050406030204" pitchFamily="18" charset="0"/>
                                <a:ea typeface="Cambria Math" panose="02040503050406030204" pitchFamily="18" charset="0"/>
                              </a:rPr>
                              <m:t>𝑡</m:t>
                            </m:r>
                          </m:e>
                          <m:sub>
                            <m:r>
                              <a:rPr lang="en-US" sz="2400" b="0" i="1" smtClean="0">
                                <a:latin typeface="Cambria Math" panose="02040503050406030204" pitchFamily="18" charset="0"/>
                                <a:ea typeface="Cambria Math" panose="02040503050406030204" pitchFamily="18" charset="0"/>
                              </a:rPr>
                              <m:t>2</m:t>
                            </m:r>
                          </m:sub>
                        </m:sSub>
                        <m:r>
                          <a:rPr lang="en-US" sz="2400" i="1">
                            <a:latin typeface="Cambria Math" panose="02040503050406030204" pitchFamily="18" charset="0"/>
                            <a:ea typeface="Cambria Math" panose="02040503050406030204" pitchFamily="18" charset="0"/>
                          </a:rPr>
                          <m:t>=</m:t>
                        </m:r>
                        <m:r>
                          <a:rPr lang="en-US" sz="2400" i="1">
                            <a:latin typeface="Cambria Math" panose="02040503050406030204" pitchFamily="18" charset="0"/>
                            <a:ea typeface="Cambria Math" panose="02040503050406030204" pitchFamily="18" charset="0"/>
                          </a:rPr>
                          <m:t>𝛼</m:t>
                        </m:r>
                        <m:sSub>
                          <m:sSubPr>
                            <m:ctrlPr>
                              <a:rPr lang="ar-AE" sz="2400" i="1">
                                <a:latin typeface="Cambria Math" panose="02040503050406030204" pitchFamily="18" charset="0"/>
                                <a:ea typeface="Cambria Math" panose="02040503050406030204" pitchFamily="18" charset="0"/>
                              </a:rPr>
                            </m:ctrlPr>
                          </m:sSubPr>
                          <m:e>
                            <m:r>
                              <a:rPr lang="ar-AE" sz="2400" i="1">
                                <a:latin typeface="Cambria Math" panose="02040503050406030204" pitchFamily="18" charset="0"/>
                                <a:ea typeface="Cambria Math" panose="02040503050406030204" pitchFamily="18" charset="0"/>
                              </a:rPr>
                              <m:t>𝑥</m:t>
                            </m:r>
                          </m:e>
                          <m:sub>
                            <m:r>
                              <a:rPr lang="en-US" sz="2400" b="0" i="1" smtClean="0">
                                <a:latin typeface="Cambria Math" panose="02040503050406030204" pitchFamily="18" charset="0"/>
                                <a:ea typeface="Cambria Math" panose="02040503050406030204" pitchFamily="18" charset="0"/>
                              </a:rPr>
                              <m:t>2</m:t>
                            </m:r>
                          </m:sub>
                        </m:sSub>
                        <m:r>
                          <a:rPr lang="en-US" sz="2400" i="1">
                            <a:latin typeface="Cambria Math" panose="02040503050406030204" pitchFamily="18" charset="0"/>
                            <a:ea typeface="Cambria Math" panose="02040503050406030204" pitchFamily="18" charset="0"/>
                          </a:rPr>
                          <m:t>+(</m:t>
                        </m:r>
                        <m:r>
                          <a:rPr lang="en-US" sz="2400" i="1">
                            <a:latin typeface="Cambria Math" panose="02040503050406030204" pitchFamily="18" charset="0"/>
                            <a:ea typeface="Cambria Math" panose="02040503050406030204" pitchFamily="18" charset="0"/>
                          </a:rPr>
                          <m:t>1</m:t>
                        </m:r>
                        <m:r>
                          <a:rPr lang="en-US" sz="2400" i="1">
                            <a:latin typeface="Cambria Math" panose="02040503050406030204" pitchFamily="18" charset="0"/>
                            <a:ea typeface="Cambria Math" panose="02040503050406030204" pitchFamily="18" charset="0"/>
                          </a:rPr>
                          <m:t>−</m:t>
                        </m:r>
                        <m:r>
                          <a:rPr lang="en-US" sz="2400" i="1">
                            <a:latin typeface="Cambria Math" panose="02040503050406030204" pitchFamily="18" charset="0"/>
                            <a:ea typeface="Cambria Math" panose="02040503050406030204" pitchFamily="18" charset="0"/>
                          </a:rPr>
                          <m:t>𝛼</m:t>
                        </m:r>
                        <m:r>
                          <a:rPr lang="en-US" sz="2400" i="1">
                            <a:latin typeface="Cambria Math" panose="02040503050406030204" pitchFamily="18" charset="0"/>
                            <a:ea typeface="Cambria Math" panose="02040503050406030204" pitchFamily="18" charset="0"/>
                          </a:rPr>
                          <m:t>)</m:t>
                        </m:r>
                        <m:r>
                          <a:rPr lang="en-US" sz="2400" i="1">
                            <a:latin typeface="Cambria Math" panose="02040503050406030204" pitchFamily="18" charset="0"/>
                            <a:ea typeface="Cambria Math" panose="02040503050406030204" pitchFamily="18" charset="0"/>
                          </a:rPr>
                          <m:t>𝑡</m:t>
                        </m:r>
                      </m:e>
                      <m:sub>
                        <m:r>
                          <a:rPr lang="en-US" sz="2400" b="0" i="1" smtClean="0">
                            <a:latin typeface="Cambria Math" panose="02040503050406030204" pitchFamily="18" charset="0"/>
                            <a:ea typeface="Cambria Math" panose="02040503050406030204" pitchFamily="18" charset="0"/>
                          </a:rPr>
                          <m:t>1</m:t>
                        </m:r>
                      </m:sub>
                    </m:sSub>
                    <m:r>
                      <a:rPr lang="en-US" sz="2400" i="1">
                        <a:latin typeface="Cambria Math" panose="02040503050406030204" pitchFamily="18" charset="0"/>
                        <a:ea typeface="Cambria Math" panose="02040503050406030204" pitchFamily="18" charset="0"/>
                      </a:rPr>
                      <m:t>=</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0.5</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4 </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 </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0.5</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8 </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 </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6</m:t>
                    </m:r>
                  </m:oMath>
                </a14:m>
                <a:endPar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endParaRPr>
              </a:p>
              <a:p>
                <a14:m>
                  <m:oMath xmlns:m="http://schemas.openxmlformats.org/officeDocument/2006/math">
                    <m:sSub>
                      <m:sSubPr>
                        <m:ctrlPr>
                          <a:rPr lang="ar-AE" sz="2400" i="1">
                            <a:latin typeface="Cambria Math" panose="02040503050406030204" pitchFamily="18" charset="0"/>
                            <a:ea typeface="Cambria Math" panose="02040503050406030204" pitchFamily="18" charset="0"/>
                          </a:rPr>
                        </m:ctrlPr>
                      </m:sSubPr>
                      <m:e>
                        <m:sSub>
                          <m:sSubPr>
                            <m:ctrlPr>
                              <a:rPr lang="ar-AE" sz="2400" i="1">
                                <a:latin typeface="Cambria Math" panose="02040503050406030204" pitchFamily="18" charset="0"/>
                                <a:ea typeface="Cambria Math" panose="02040503050406030204" pitchFamily="18" charset="0"/>
                              </a:rPr>
                            </m:ctrlPr>
                          </m:sSubPr>
                          <m:e>
                            <m:r>
                              <a:rPr lang="en-US" sz="2400" i="1">
                                <a:latin typeface="Cambria Math" panose="02040503050406030204" pitchFamily="18" charset="0"/>
                                <a:ea typeface="Cambria Math" panose="02040503050406030204" pitchFamily="18" charset="0"/>
                              </a:rPr>
                              <m:t>𝑡</m:t>
                            </m:r>
                          </m:e>
                          <m:sub>
                            <m:r>
                              <a:rPr lang="en-US" sz="2400" b="0" i="1" smtClean="0">
                                <a:latin typeface="Cambria Math" panose="02040503050406030204" pitchFamily="18" charset="0"/>
                                <a:ea typeface="Cambria Math" panose="02040503050406030204" pitchFamily="18" charset="0"/>
                              </a:rPr>
                              <m:t>3</m:t>
                            </m:r>
                          </m:sub>
                        </m:sSub>
                        <m:r>
                          <a:rPr lang="en-US" sz="2400" i="1">
                            <a:latin typeface="Cambria Math" panose="02040503050406030204" pitchFamily="18" charset="0"/>
                            <a:ea typeface="Cambria Math" panose="02040503050406030204" pitchFamily="18" charset="0"/>
                          </a:rPr>
                          <m:t>=</m:t>
                        </m:r>
                        <m:r>
                          <a:rPr lang="en-US" sz="2400" i="1">
                            <a:latin typeface="Cambria Math" panose="02040503050406030204" pitchFamily="18" charset="0"/>
                            <a:ea typeface="Cambria Math" panose="02040503050406030204" pitchFamily="18" charset="0"/>
                          </a:rPr>
                          <m:t>𝛼</m:t>
                        </m:r>
                        <m:sSub>
                          <m:sSubPr>
                            <m:ctrlPr>
                              <a:rPr lang="ar-AE" sz="2400" i="1">
                                <a:latin typeface="Cambria Math" panose="02040503050406030204" pitchFamily="18" charset="0"/>
                                <a:ea typeface="Cambria Math" panose="02040503050406030204" pitchFamily="18" charset="0"/>
                              </a:rPr>
                            </m:ctrlPr>
                          </m:sSubPr>
                          <m:e>
                            <m:r>
                              <a:rPr lang="ar-AE" sz="2400" i="1">
                                <a:latin typeface="Cambria Math" panose="02040503050406030204" pitchFamily="18" charset="0"/>
                                <a:ea typeface="Cambria Math" panose="02040503050406030204" pitchFamily="18" charset="0"/>
                              </a:rPr>
                              <m:t>𝑥</m:t>
                            </m:r>
                          </m:e>
                          <m:sub>
                            <m:r>
                              <a:rPr lang="en-US" sz="2400" b="0" i="1" smtClean="0">
                                <a:latin typeface="Cambria Math" panose="02040503050406030204" pitchFamily="18" charset="0"/>
                                <a:ea typeface="Cambria Math" panose="02040503050406030204" pitchFamily="18" charset="0"/>
                              </a:rPr>
                              <m:t>3</m:t>
                            </m:r>
                          </m:sub>
                        </m:sSub>
                        <m:r>
                          <a:rPr lang="en-US" sz="2400" i="1">
                            <a:latin typeface="Cambria Math" panose="02040503050406030204" pitchFamily="18" charset="0"/>
                            <a:ea typeface="Cambria Math" panose="02040503050406030204" pitchFamily="18" charset="0"/>
                          </a:rPr>
                          <m:t>+(</m:t>
                        </m:r>
                        <m:r>
                          <a:rPr lang="en-US" sz="2400" i="1">
                            <a:latin typeface="Cambria Math" panose="02040503050406030204" pitchFamily="18" charset="0"/>
                            <a:ea typeface="Cambria Math" panose="02040503050406030204" pitchFamily="18" charset="0"/>
                          </a:rPr>
                          <m:t>1</m:t>
                        </m:r>
                        <m:r>
                          <a:rPr lang="en-US" sz="2400" i="1">
                            <a:latin typeface="Cambria Math" panose="02040503050406030204" pitchFamily="18" charset="0"/>
                            <a:ea typeface="Cambria Math" panose="02040503050406030204" pitchFamily="18" charset="0"/>
                          </a:rPr>
                          <m:t>−</m:t>
                        </m:r>
                        <m:r>
                          <a:rPr lang="en-US" sz="2400" i="1">
                            <a:latin typeface="Cambria Math" panose="02040503050406030204" pitchFamily="18" charset="0"/>
                            <a:ea typeface="Cambria Math" panose="02040503050406030204" pitchFamily="18" charset="0"/>
                          </a:rPr>
                          <m:t>𝛼</m:t>
                        </m:r>
                        <m:r>
                          <a:rPr lang="en-US" sz="2400" i="1">
                            <a:latin typeface="Cambria Math" panose="02040503050406030204" pitchFamily="18" charset="0"/>
                            <a:ea typeface="Cambria Math" panose="02040503050406030204" pitchFamily="18" charset="0"/>
                          </a:rPr>
                          <m:t>)</m:t>
                        </m:r>
                        <m:r>
                          <a:rPr lang="en-US" sz="2400" i="1">
                            <a:latin typeface="Cambria Math" panose="02040503050406030204" pitchFamily="18" charset="0"/>
                            <a:ea typeface="Cambria Math" panose="02040503050406030204" pitchFamily="18" charset="0"/>
                          </a:rPr>
                          <m:t>𝑡</m:t>
                        </m:r>
                      </m:e>
                      <m:sub>
                        <m:r>
                          <a:rPr lang="en-US" sz="2400" b="0" i="1" smtClean="0">
                            <a:latin typeface="Cambria Math" panose="02040503050406030204" pitchFamily="18" charset="0"/>
                            <a:ea typeface="Cambria Math" panose="02040503050406030204" pitchFamily="18" charset="0"/>
                          </a:rPr>
                          <m:t>2</m:t>
                        </m:r>
                      </m:sub>
                    </m:sSub>
                    <m:r>
                      <a:rPr lang="en-US" sz="2400" i="1">
                        <a:latin typeface="Cambria Math" panose="02040503050406030204" pitchFamily="18" charset="0"/>
                        <a:ea typeface="Cambria Math" panose="02040503050406030204" pitchFamily="18" charset="0"/>
                      </a:rPr>
                      <m:t>=</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0.5</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6 </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 </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0.5</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6 </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 </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6</m:t>
                    </m:r>
                  </m:oMath>
                </a14:m>
                <a:endPar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endParaRPr>
              </a:p>
              <a:p>
                <a14:m>
                  <m:oMath xmlns:m="http://schemas.openxmlformats.org/officeDocument/2006/math">
                    <m:sSub>
                      <m:sSubPr>
                        <m:ctrlPr>
                          <a:rPr lang="ar-AE" sz="2400" i="1">
                            <a:latin typeface="Cambria Math" panose="02040503050406030204" pitchFamily="18" charset="0"/>
                            <a:ea typeface="Cambria Math" panose="02040503050406030204" pitchFamily="18" charset="0"/>
                          </a:rPr>
                        </m:ctrlPr>
                      </m:sSubPr>
                      <m:e>
                        <m:sSub>
                          <m:sSubPr>
                            <m:ctrlPr>
                              <a:rPr lang="ar-AE" sz="2400" i="1">
                                <a:latin typeface="Cambria Math" panose="02040503050406030204" pitchFamily="18" charset="0"/>
                                <a:ea typeface="Cambria Math" panose="02040503050406030204" pitchFamily="18" charset="0"/>
                              </a:rPr>
                            </m:ctrlPr>
                          </m:sSubPr>
                          <m:e>
                            <m:r>
                              <a:rPr lang="en-US" sz="2400" i="1">
                                <a:latin typeface="Cambria Math" panose="02040503050406030204" pitchFamily="18" charset="0"/>
                                <a:ea typeface="Cambria Math" panose="02040503050406030204" pitchFamily="18" charset="0"/>
                              </a:rPr>
                              <m:t>𝑡</m:t>
                            </m:r>
                          </m:e>
                          <m:sub>
                            <m:r>
                              <a:rPr lang="en-US" sz="2400" b="0" i="1" smtClean="0">
                                <a:latin typeface="Cambria Math" panose="02040503050406030204" pitchFamily="18" charset="0"/>
                                <a:ea typeface="Cambria Math" panose="02040503050406030204" pitchFamily="18" charset="0"/>
                              </a:rPr>
                              <m:t>4</m:t>
                            </m:r>
                          </m:sub>
                        </m:sSub>
                        <m:r>
                          <a:rPr lang="en-US" sz="2400" i="1">
                            <a:latin typeface="Cambria Math" panose="02040503050406030204" pitchFamily="18" charset="0"/>
                            <a:ea typeface="Cambria Math" panose="02040503050406030204" pitchFamily="18" charset="0"/>
                          </a:rPr>
                          <m:t>=</m:t>
                        </m:r>
                        <m:r>
                          <a:rPr lang="en-US" sz="2400" i="1">
                            <a:latin typeface="Cambria Math" panose="02040503050406030204" pitchFamily="18" charset="0"/>
                            <a:ea typeface="Cambria Math" panose="02040503050406030204" pitchFamily="18" charset="0"/>
                          </a:rPr>
                          <m:t>𝛼</m:t>
                        </m:r>
                        <m:sSub>
                          <m:sSubPr>
                            <m:ctrlPr>
                              <a:rPr lang="ar-AE" sz="2400" i="1">
                                <a:latin typeface="Cambria Math" panose="02040503050406030204" pitchFamily="18" charset="0"/>
                                <a:ea typeface="Cambria Math" panose="02040503050406030204" pitchFamily="18" charset="0"/>
                              </a:rPr>
                            </m:ctrlPr>
                          </m:sSubPr>
                          <m:e>
                            <m:r>
                              <a:rPr lang="ar-AE" sz="2400" i="1">
                                <a:latin typeface="Cambria Math" panose="02040503050406030204" pitchFamily="18" charset="0"/>
                                <a:ea typeface="Cambria Math" panose="02040503050406030204" pitchFamily="18" charset="0"/>
                              </a:rPr>
                              <m:t>𝑥</m:t>
                            </m:r>
                          </m:e>
                          <m:sub>
                            <m:r>
                              <a:rPr lang="en-US" sz="2400" b="0" i="1" smtClean="0">
                                <a:latin typeface="Cambria Math" panose="02040503050406030204" pitchFamily="18" charset="0"/>
                                <a:ea typeface="Cambria Math" panose="02040503050406030204" pitchFamily="18" charset="0"/>
                              </a:rPr>
                              <m:t>4</m:t>
                            </m:r>
                          </m:sub>
                        </m:sSub>
                        <m:r>
                          <a:rPr lang="en-US" sz="2400" i="1">
                            <a:latin typeface="Cambria Math" panose="02040503050406030204" pitchFamily="18" charset="0"/>
                            <a:ea typeface="Cambria Math" panose="02040503050406030204" pitchFamily="18" charset="0"/>
                          </a:rPr>
                          <m:t>+(</m:t>
                        </m:r>
                        <m:r>
                          <a:rPr lang="en-US" sz="2400" i="1">
                            <a:latin typeface="Cambria Math" panose="02040503050406030204" pitchFamily="18" charset="0"/>
                            <a:ea typeface="Cambria Math" panose="02040503050406030204" pitchFamily="18" charset="0"/>
                          </a:rPr>
                          <m:t>1</m:t>
                        </m:r>
                        <m:r>
                          <a:rPr lang="en-US" sz="2400" i="1">
                            <a:latin typeface="Cambria Math" panose="02040503050406030204" pitchFamily="18" charset="0"/>
                            <a:ea typeface="Cambria Math" panose="02040503050406030204" pitchFamily="18" charset="0"/>
                          </a:rPr>
                          <m:t>−</m:t>
                        </m:r>
                        <m:r>
                          <a:rPr lang="en-US" sz="2400" i="1">
                            <a:latin typeface="Cambria Math" panose="02040503050406030204" pitchFamily="18" charset="0"/>
                            <a:ea typeface="Cambria Math" panose="02040503050406030204" pitchFamily="18" charset="0"/>
                          </a:rPr>
                          <m:t>𝛼</m:t>
                        </m:r>
                        <m:r>
                          <a:rPr lang="en-US" sz="2400" i="1">
                            <a:latin typeface="Cambria Math" panose="02040503050406030204" pitchFamily="18" charset="0"/>
                            <a:ea typeface="Cambria Math" panose="02040503050406030204" pitchFamily="18" charset="0"/>
                          </a:rPr>
                          <m:t>)</m:t>
                        </m:r>
                        <m:r>
                          <a:rPr lang="en-US" sz="2400" i="1">
                            <a:latin typeface="Cambria Math" panose="02040503050406030204" pitchFamily="18" charset="0"/>
                            <a:ea typeface="Cambria Math" panose="02040503050406030204" pitchFamily="18" charset="0"/>
                          </a:rPr>
                          <m:t>𝑡</m:t>
                        </m:r>
                      </m:e>
                      <m:sub>
                        <m:r>
                          <a:rPr lang="en-US" sz="2400" b="0" i="1" smtClean="0">
                            <a:latin typeface="Cambria Math" panose="02040503050406030204" pitchFamily="18" charset="0"/>
                            <a:ea typeface="Cambria Math" panose="02040503050406030204" pitchFamily="18" charset="0"/>
                          </a:rPr>
                          <m:t>3</m:t>
                        </m:r>
                      </m:sub>
                    </m:sSub>
                    <m:r>
                      <a:rPr lang="en-US" sz="2400" i="1">
                        <a:latin typeface="Cambria Math" panose="02040503050406030204" pitchFamily="18" charset="0"/>
                        <a:ea typeface="Cambria Math" panose="02040503050406030204" pitchFamily="18" charset="0"/>
                      </a:rPr>
                      <m:t>=</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0.5</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4 </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 </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0.5</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6 </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 </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5</m:t>
                    </m:r>
                  </m:oMath>
                </a14:m>
                <a:endPar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endParaRPr>
              </a:p>
              <a:p>
                <a14:m>
                  <m:oMath xmlns:m="http://schemas.openxmlformats.org/officeDocument/2006/math">
                    <m:sSub>
                      <m:sSubPr>
                        <m:ctrlPr>
                          <a:rPr lang="ar-AE" sz="2400" i="1">
                            <a:latin typeface="Cambria Math" panose="02040503050406030204" pitchFamily="18" charset="0"/>
                            <a:ea typeface="Cambria Math" panose="02040503050406030204" pitchFamily="18" charset="0"/>
                          </a:rPr>
                        </m:ctrlPr>
                      </m:sSubPr>
                      <m:e>
                        <m:sSub>
                          <m:sSubPr>
                            <m:ctrlPr>
                              <a:rPr lang="ar-AE" sz="2400" i="1">
                                <a:latin typeface="Cambria Math" panose="02040503050406030204" pitchFamily="18" charset="0"/>
                                <a:ea typeface="Cambria Math" panose="02040503050406030204" pitchFamily="18" charset="0"/>
                              </a:rPr>
                            </m:ctrlPr>
                          </m:sSubPr>
                          <m:e>
                            <m:r>
                              <a:rPr lang="en-US" sz="2400" i="1">
                                <a:latin typeface="Cambria Math" panose="02040503050406030204" pitchFamily="18" charset="0"/>
                                <a:ea typeface="Cambria Math" panose="02040503050406030204" pitchFamily="18" charset="0"/>
                              </a:rPr>
                              <m:t>𝑡</m:t>
                            </m:r>
                          </m:e>
                          <m:sub>
                            <m:r>
                              <a:rPr lang="en-US" sz="2400" b="0" i="1" smtClean="0">
                                <a:latin typeface="Cambria Math" panose="02040503050406030204" pitchFamily="18" charset="0"/>
                                <a:ea typeface="Cambria Math" panose="02040503050406030204" pitchFamily="18" charset="0"/>
                              </a:rPr>
                              <m:t>5</m:t>
                            </m:r>
                          </m:sub>
                        </m:sSub>
                        <m:r>
                          <a:rPr lang="en-US" sz="2400" i="1">
                            <a:latin typeface="Cambria Math" panose="02040503050406030204" pitchFamily="18" charset="0"/>
                            <a:ea typeface="Cambria Math" panose="02040503050406030204" pitchFamily="18" charset="0"/>
                          </a:rPr>
                          <m:t>=</m:t>
                        </m:r>
                        <m:r>
                          <a:rPr lang="en-US" sz="2400" i="1">
                            <a:latin typeface="Cambria Math" panose="02040503050406030204" pitchFamily="18" charset="0"/>
                            <a:ea typeface="Cambria Math" panose="02040503050406030204" pitchFamily="18" charset="0"/>
                          </a:rPr>
                          <m:t>𝛼</m:t>
                        </m:r>
                        <m:sSub>
                          <m:sSubPr>
                            <m:ctrlPr>
                              <a:rPr lang="ar-AE" sz="2400" i="1">
                                <a:latin typeface="Cambria Math" panose="02040503050406030204" pitchFamily="18" charset="0"/>
                                <a:ea typeface="Cambria Math" panose="02040503050406030204" pitchFamily="18" charset="0"/>
                              </a:rPr>
                            </m:ctrlPr>
                          </m:sSubPr>
                          <m:e>
                            <m:r>
                              <a:rPr lang="ar-AE" sz="2400" i="1">
                                <a:latin typeface="Cambria Math" panose="02040503050406030204" pitchFamily="18" charset="0"/>
                                <a:ea typeface="Cambria Math" panose="02040503050406030204" pitchFamily="18" charset="0"/>
                              </a:rPr>
                              <m:t>𝑥</m:t>
                            </m:r>
                          </m:e>
                          <m:sub>
                            <m:r>
                              <a:rPr lang="en-US" sz="2400" b="0" i="1" smtClean="0">
                                <a:latin typeface="Cambria Math" panose="02040503050406030204" pitchFamily="18" charset="0"/>
                                <a:ea typeface="Cambria Math" panose="02040503050406030204" pitchFamily="18" charset="0"/>
                              </a:rPr>
                              <m:t>5</m:t>
                            </m:r>
                          </m:sub>
                        </m:sSub>
                        <m:r>
                          <a:rPr lang="en-US" sz="2400" i="1">
                            <a:latin typeface="Cambria Math" panose="02040503050406030204" pitchFamily="18" charset="0"/>
                            <a:ea typeface="Cambria Math" panose="02040503050406030204" pitchFamily="18" charset="0"/>
                          </a:rPr>
                          <m:t>+(</m:t>
                        </m:r>
                        <m:r>
                          <a:rPr lang="en-US" sz="2400" i="1">
                            <a:latin typeface="Cambria Math" panose="02040503050406030204" pitchFamily="18" charset="0"/>
                            <a:ea typeface="Cambria Math" panose="02040503050406030204" pitchFamily="18" charset="0"/>
                          </a:rPr>
                          <m:t>1</m:t>
                        </m:r>
                        <m:r>
                          <a:rPr lang="en-US" sz="2400" i="1">
                            <a:latin typeface="Cambria Math" panose="02040503050406030204" pitchFamily="18" charset="0"/>
                            <a:ea typeface="Cambria Math" panose="02040503050406030204" pitchFamily="18" charset="0"/>
                          </a:rPr>
                          <m:t>−</m:t>
                        </m:r>
                        <m:r>
                          <a:rPr lang="en-US" sz="2400" i="1">
                            <a:latin typeface="Cambria Math" panose="02040503050406030204" pitchFamily="18" charset="0"/>
                            <a:ea typeface="Cambria Math" panose="02040503050406030204" pitchFamily="18" charset="0"/>
                          </a:rPr>
                          <m:t>𝛼</m:t>
                        </m:r>
                        <m:r>
                          <a:rPr lang="en-US" sz="2400" i="1">
                            <a:latin typeface="Cambria Math" panose="02040503050406030204" pitchFamily="18" charset="0"/>
                            <a:ea typeface="Cambria Math" panose="02040503050406030204" pitchFamily="18" charset="0"/>
                          </a:rPr>
                          <m:t>)</m:t>
                        </m:r>
                        <m:r>
                          <a:rPr lang="en-US" sz="2400" i="1">
                            <a:latin typeface="Cambria Math" panose="02040503050406030204" pitchFamily="18" charset="0"/>
                            <a:ea typeface="Cambria Math" panose="02040503050406030204" pitchFamily="18" charset="0"/>
                          </a:rPr>
                          <m:t>𝑡</m:t>
                        </m:r>
                      </m:e>
                      <m:sub>
                        <m:r>
                          <a:rPr lang="en-US" sz="2400" b="0" i="1" smtClean="0">
                            <a:latin typeface="Cambria Math" panose="02040503050406030204" pitchFamily="18" charset="0"/>
                            <a:ea typeface="Cambria Math" panose="02040503050406030204" pitchFamily="18" charset="0"/>
                          </a:rPr>
                          <m:t>4</m:t>
                        </m:r>
                      </m:sub>
                    </m:sSub>
                    <m:r>
                      <a:rPr lang="en-US" sz="2400" i="1">
                        <a:latin typeface="Cambria Math" panose="02040503050406030204" pitchFamily="18" charset="0"/>
                        <a:ea typeface="Cambria Math" panose="02040503050406030204" pitchFamily="18" charset="0"/>
                      </a:rPr>
                      <m:t>=</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0.5</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13 </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 </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0.5</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5 </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 </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9</m:t>
                    </m:r>
                  </m:oMath>
                </a14:m>
                <a:endPar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endParaRPr>
              </a:p>
              <a:p>
                <a14:m>
                  <m:oMath xmlns:m="http://schemas.openxmlformats.org/officeDocument/2006/math">
                    <m:sSub>
                      <m:sSubPr>
                        <m:ctrlPr>
                          <a:rPr lang="ar-AE" sz="2400" i="1">
                            <a:latin typeface="Cambria Math" panose="02040503050406030204" pitchFamily="18" charset="0"/>
                            <a:ea typeface="Cambria Math" panose="02040503050406030204" pitchFamily="18" charset="0"/>
                          </a:rPr>
                        </m:ctrlPr>
                      </m:sSubPr>
                      <m:e>
                        <m:sSub>
                          <m:sSubPr>
                            <m:ctrlPr>
                              <a:rPr lang="ar-AE" sz="2400" i="1">
                                <a:latin typeface="Cambria Math" panose="02040503050406030204" pitchFamily="18" charset="0"/>
                                <a:ea typeface="Cambria Math" panose="02040503050406030204" pitchFamily="18" charset="0"/>
                              </a:rPr>
                            </m:ctrlPr>
                          </m:sSubPr>
                          <m:e>
                            <m:r>
                              <a:rPr lang="en-US" sz="2400" i="1">
                                <a:latin typeface="Cambria Math" panose="02040503050406030204" pitchFamily="18" charset="0"/>
                                <a:ea typeface="Cambria Math" panose="02040503050406030204" pitchFamily="18" charset="0"/>
                              </a:rPr>
                              <m:t>𝑡</m:t>
                            </m:r>
                          </m:e>
                          <m:sub>
                            <m:r>
                              <a:rPr lang="en-US" sz="2400" b="0" i="1" smtClean="0">
                                <a:latin typeface="Cambria Math" panose="02040503050406030204" pitchFamily="18" charset="0"/>
                                <a:ea typeface="Cambria Math" panose="02040503050406030204" pitchFamily="18" charset="0"/>
                              </a:rPr>
                              <m:t>6</m:t>
                            </m:r>
                          </m:sub>
                        </m:sSub>
                        <m:r>
                          <a:rPr lang="en-US" sz="2400" i="1">
                            <a:latin typeface="Cambria Math" panose="02040503050406030204" pitchFamily="18" charset="0"/>
                            <a:ea typeface="Cambria Math" panose="02040503050406030204" pitchFamily="18" charset="0"/>
                          </a:rPr>
                          <m:t>=</m:t>
                        </m:r>
                        <m:r>
                          <a:rPr lang="en-US" sz="2400" i="1">
                            <a:latin typeface="Cambria Math" panose="02040503050406030204" pitchFamily="18" charset="0"/>
                            <a:ea typeface="Cambria Math" panose="02040503050406030204" pitchFamily="18" charset="0"/>
                          </a:rPr>
                          <m:t>𝛼</m:t>
                        </m:r>
                        <m:sSub>
                          <m:sSubPr>
                            <m:ctrlPr>
                              <a:rPr lang="ar-AE" sz="2400" i="1">
                                <a:latin typeface="Cambria Math" panose="02040503050406030204" pitchFamily="18" charset="0"/>
                                <a:ea typeface="Cambria Math" panose="02040503050406030204" pitchFamily="18" charset="0"/>
                              </a:rPr>
                            </m:ctrlPr>
                          </m:sSubPr>
                          <m:e>
                            <m:r>
                              <a:rPr lang="ar-AE" sz="2400" i="1">
                                <a:latin typeface="Cambria Math" panose="02040503050406030204" pitchFamily="18" charset="0"/>
                                <a:ea typeface="Cambria Math" panose="02040503050406030204" pitchFamily="18" charset="0"/>
                              </a:rPr>
                              <m:t>𝑥</m:t>
                            </m:r>
                          </m:e>
                          <m:sub>
                            <m:r>
                              <a:rPr lang="en-US" sz="2400" b="0" i="1" smtClean="0">
                                <a:latin typeface="Cambria Math" panose="02040503050406030204" pitchFamily="18" charset="0"/>
                                <a:ea typeface="Cambria Math" panose="02040503050406030204" pitchFamily="18" charset="0"/>
                              </a:rPr>
                              <m:t>6</m:t>
                            </m:r>
                          </m:sub>
                        </m:sSub>
                        <m:r>
                          <a:rPr lang="en-US" sz="2400" i="1">
                            <a:latin typeface="Cambria Math" panose="02040503050406030204" pitchFamily="18" charset="0"/>
                            <a:ea typeface="Cambria Math" panose="02040503050406030204" pitchFamily="18" charset="0"/>
                          </a:rPr>
                          <m:t>+(</m:t>
                        </m:r>
                        <m:r>
                          <a:rPr lang="en-US" sz="2400" i="1">
                            <a:latin typeface="Cambria Math" panose="02040503050406030204" pitchFamily="18" charset="0"/>
                            <a:ea typeface="Cambria Math" panose="02040503050406030204" pitchFamily="18" charset="0"/>
                          </a:rPr>
                          <m:t>1</m:t>
                        </m:r>
                        <m:r>
                          <a:rPr lang="en-US" sz="2400" i="1">
                            <a:latin typeface="Cambria Math" panose="02040503050406030204" pitchFamily="18" charset="0"/>
                            <a:ea typeface="Cambria Math" panose="02040503050406030204" pitchFamily="18" charset="0"/>
                          </a:rPr>
                          <m:t>−</m:t>
                        </m:r>
                        <m:r>
                          <a:rPr lang="en-US" sz="2400" i="1">
                            <a:latin typeface="Cambria Math" panose="02040503050406030204" pitchFamily="18" charset="0"/>
                            <a:ea typeface="Cambria Math" panose="02040503050406030204" pitchFamily="18" charset="0"/>
                          </a:rPr>
                          <m:t>𝛼</m:t>
                        </m:r>
                        <m:r>
                          <a:rPr lang="en-US" sz="2400" i="1">
                            <a:latin typeface="Cambria Math" panose="02040503050406030204" pitchFamily="18" charset="0"/>
                            <a:ea typeface="Cambria Math" panose="02040503050406030204" pitchFamily="18" charset="0"/>
                          </a:rPr>
                          <m:t>)</m:t>
                        </m:r>
                        <m:r>
                          <a:rPr lang="en-US" sz="2400" i="1">
                            <a:latin typeface="Cambria Math" panose="02040503050406030204" pitchFamily="18" charset="0"/>
                            <a:ea typeface="Cambria Math" panose="02040503050406030204" pitchFamily="18" charset="0"/>
                          </a:rPr>
                          <m:t>𝑡</m:t>
                        </m:r>
                      </m:e>
                      <m:sub>
                        <m:r>
                          <a:rPr lang="en-US" sz="2400" b="0" i="1" smtClean="0">
                            <a:latin typeface="Cambria Math" panose="02040503050406030204" pitchFamily="18" charset="0"/>
                            <a:ea typeface="Cambria Math" panose="02040503050406030204" pitchFamily="18" charset="0"/>
                          </a:rPr>
                          <m:t>5</m:t>
                        </m:r>
                      </m:sub>
                    </m:sSub>
                    <m:r>
                      <a:rPr lang="en-US" sz="2400" i="1">
                        <a:latin typeface="Cambria Math" panose="02040503050406030204" pitchFamily="18" charset="0"/>
                        <a:ea typeface="Cambria Math" panose="02040503050406030204" pitchFamily="18" charset="0"/>
                      </a:rPr>
                      <m:t>=</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0.5</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13 </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 </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0.5</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9 </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 </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11</m:t>
                    </m:r>
                  </m:oMath>
                </a14:m>
                <a:endPar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endParaRPr>
              </a:p>
              <a:p>
                <a14:m>
                  <m:oMath xmlns:m="http://schemas.openxmlformats.org/officeDocument/2006/math">
                    <m:sSub>
                      <m:sSubPr>
                        <m:ctrlPr>
                          <a:rPr lang="ar-AE" sz="2400" i="1">
                            <a:latin typeface="Cambria Math" panose="02040503050406030204" pitchFamily="18" charset="0"/>
                            <a:ea typeface="Cambria Math" panose="02040503050406030204" pitchFamily="18" charset="0"/>
                          </a:rPr>
                        </m:ctrlPr>
                      </m:sSubPr>
                      <m:e>
                        <m:sSub>
                          <m:sSubPr>
                            <m:ctrlPr>
                              <a:rPr lang="ar-AE" sz="2400" i="1">
                                <a:latin typeface="Cambria Math" panose="02040503050406030204" pitchFamily="18" charset="0"/>
                                <a:ea typeface="Cambria Math" panose="02040503050406030204" pitchFamily="18" charset="0"/>
                              </a:rPr>
                            </m:ctrlPr>
                          </m:sSubPr>
                          <m:e>
                            <m:r>
                              <a:rPr lang="en-US" sz="2400" i="1">
                                <a:latin typeface="Cambria Math" panose="02040503050406030204" pitchFamily="18" charset="0"/>
                                <a:ea typeface="Cambria Math" panose="02040503050406030204" pitchFamily="18" charset="0"/>
                              </a:rPr>
                              <m:t>𝑡</m:t>
                            </m:r>
                          </m:e>
                          <m:sub>
                            <m:r>
                              <a:rPr lang="en-US" sz="2400" b="0" i="1" smtClean="0">
                                <a:latin typeface="Cambria Math" panose="02040503050406030204" pitchFamily="18" charset="0"/>
                                <a:ea typeface="Cambria Math" panose="02040503050406030204" pitchFamily="18" charset="0"/>
                              </a:rPr>
                              <m:t>7</m:t>
                            </m:r>
                          </m:sub>
                        </m:sSub>
                        <m:r>
                          <a:rPr lang="en-US" sz="2400" i="1">
                            <a:latin typeface="Cambria Math" panose="02040503050406030204" pitchFamily="18" charset="0"/>
                            <a:ea typeface="Cambria Math" panose="02040503050406030204" pitchFamily="18" charset="0"/>
                          </a:rPr>
                          <m:t>=</m:t>
                        </m:r>
                        <m:r>
                          <a:rPr lang="en-US" sz="2400" i="1">
                            <a:latin typeface="Cambria Math" panose="02040503050406030204" pitchFamily="18" charset="0"/>
                            <a:ea typeface="Cambria Math" panose="02040503050406030204" pitchFamily="18" charset="0"/>
                          </a:rPr>
                          <m:t>𝛼</m:t>
                        </m:r>
                        <m:sSub>
                          <m:sSubPr>
                            <m:ctrlPr>
                              <a:rPr lang="ar-AE" sz="2400" i="1">
                                <a:latin typeface="Cambria Math" panose="02040503050406030204" pitchFamily="18" charset="0"/>
                                <a:ea typeface="Cambria Math" panose="02040503050406030204" pitchFamily="18" charset="0"/>
                              </a:rPr>
                            </m:ctrlPr>
                          </m:sSubPr>
                          <m:e>
                            <m:r>
                              <a:rPr lang="ar-AE" sz="2400" i="1">
                                <a:latin typeface="Cambria Math" panose="02040503050406030204" pitchFamily="18" charset="0"/>
                                <a:ea typeface="Cambria Math" panose="02040503050406030204" pitchFamily="18" charset="0"/>
                              </a:rPr>
                              <m:t>𝑥</m:t>
                            </m:r>
                          </m:e>
                          <m:sub>
                            <m:r>
                              <a:rPr lang="en-US" sz="2400" b="0" i="1" smtClean="0">
                                <a:latin typeface="Cambria Math" panose="02040503050406030204" pitchFamily="18" charset="0"/>
                                <a:ea typeface="Cambria Math" panose="02040503050406030204" pitchFamily="18" charset="0"/>
                              </a:rPr>
                              <m:t>7</m:t>
                            </m:r>
                          </m:sub>
                        </m:sSub>
                        <m:r>
                          <a:rPr lang="en-US" sz="2400" i="1">
                            <a:latin typeface="Cambria Math" panose="02040503050406030204" pitchFamily="18" charset="0"/>
                            <a:ea typeface="Cambria Math" panose="02040503050406030204" pitchFamily="18" charset="0"/>
                          </a:rPr>
                          <m:t>+(</m:t>
                        </m:r>
                        <m:r>
                          <a:rPr lang="en-US" sz="2400" i="1">
                            <a:latin typeface="Cambria Math" panose="02040503050406030204" pitchFamily="18" charset="0"/>
                            <a:ea typeface="Cambria Math" panose="02040503050406030204" pitchFamily="18" charset="0"/>
                          </a:rPr>
                          <m:t>1</m:t>
                        </m:r>
                        <m:r>
                          <a:rPr lang="en-US" sz="2400" i="1">
                            <a:latin typeface="Cambria Math" panose="02040503050406030204" pitchFamily="18" charset="0"/>
                            <a:ea typeface="Cambria Math" panose="02040503050406030204" pitchFamily="18" charset="0"/>
                          </a:rPr>
                          <m:t>−</m:t>
                        </m:r>
                        <m:r>
                          <a:rPr lang="en-US" sz="2400" i="1">
                            <a:latin typeface="Cambria Math" panose="02040503050406030204" pitchFamily="18" charset="0"/>
                            <a:ea typeface="Cambria Math" panose="02040503050406030204" pitchFamily="18" charset="0"/>
                          </a:rPr>
                          <m:t>𝛼</m:t>
                        </m:r>
                        <m:r>
                          <a:rPr lang="en-US" sz="2400" i="1">
                            <a:latin typeface="Cambria Math" panose="02040503050406030204" pitchFamily="18" charset="0"/>
                            <a:ea typeface="Cambria Math" panose="02040503050406030204" pitchFamily="18" charset="0"/>
                          </a:rPr>
                          <m:t>)</m:t>
                        </m:r>
                        <m:r>
                          <a:rPr lang="en-US" sz="2400" i="1">
                            <a:latin typeface="Cambria Math" panose="02040503050406030204" pitchFamily="18" charset="0"/>
                            <a:ea typeface="Cambria Math" panose="02040503050406030204" pitchFamily="18" charset="0"/>
                          </a:rPr>
                          <m:t>𝑡</m:t>
                        </m:r>
                      </m:e>
                      <m:sub>
                        <m:r>
                          <a:rPr lang="en-US" sz="2400" b="0" i="1" smtClean="0">
                            <a:latin typeface="Cambria Math" panose="02040503050406030204" pitchFamily="18" charset="0"/>
                            <a:ea typeface="Cambria Math" panose="02040503050406030204" pitchFamily="18" charset="0"/>
                          </a:rPr>
                          <m:t>6</m:t>
                        </m:r>
                      </m:sub>
                    </m:sSub>
                    <m:r>
                      <a:rPr lang="en-US" sz="2400" i="1">
                        <a:latin typeface="Cambria Math" panose="02040503050406030204" pitchFamily="18" charset="0"/>
                        <a:ea typeface="Cambria Math" panose="02040503050406030204" pitchFamily="18" charset="0"/>
                      </a:rPr>
                      <m:t>=</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0.5</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13 </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 </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0.5</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11 </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 </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12</m:t>
                    </m:r>
                  </m:oMath>
                </a14:m>
                <a:endPar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endParaRPr>
              </a:p>
            </p:txBody>
          </p:sp>
        </mc:Choice>
        <mc:Fallback xmlns="">
          <p:sp>
            <p:nvSpPr>
              <p:cNvPr id="3" name="Content Placeholder 2">
                <a:extLst>
                  <a:ext uri="{FF2B5EF4-FFF2-40B4-BE49-F238E27FC236}">
                    <a16:creationId xmlns:a16="http://schemas.microsoft.com/office/drawing/2014/main" id="{A2A7C0D9-B9D2-EF12-6CD5-DD69AE4BAFC7}"/>
                  </a:ext>
                </a:extLst>
              </p:cNvPr>
              <p:cNvSpPr>
                <a:spLocks noGrp="1" noRot="1" noChangeAspect="1" noMove="1" noResize="1" noEditPoints="1" noAdjustHandles="1" noChangeArrowheads="1" noChangeShapeType="1" noTextEdit="1"/>
              </p:cNvSpPr>
              <p:nvPr>
                <p:ph idx="1"/>
              </p:nvPr>
            </p:nvSpPr>
            <p:spPr>
              <a:xfrm>
                <a:off x="152400" y="914400"/>
                <a:ext cx="5943600" cy="5105400"/>
              </a:xfrm>
              <a:blipFill>
                <a:blip r:embed="rId3"/>
                <a:stretch>
                  <a:fillRect l="-1949" t="-2029" r="-718"/>
                </a:stretch>
              </a:blipFill>
            </p:spPr>
            <p:txBody>
              <a:bodyPr/>
              <a:lstStyle/>
              <a:p>
                <a:r>
                  <a:rPr lang="en-US">
                    <a:noFill/>
                  </a:rPr>
                  <a:t> </a:t>
                </a:r>
              </a:p>
            </p:txBody>
          </p:sp>
        </mc:Fallback>
      </mc:AlternateContent>
      <p:pic>
        <p:nvPicPr>
          <p:cNvPr id="6" name="Picture 4">
            <a:extLst>
              <a:ext uri="{FF2B5EF4-FFF2-40B4-BE49-F238E27FC236}">
                <a16:creationId xmlns:a16="http://schemas.microsoft.com/office/drawing/2014/main" id="{9BE89AE7-6CA7-4A9F-C291-B13229D7A0E6}"/>
              </a:ext>
            </a:extLst>
          </p:cNvPr>
          <p:cNvPicPr>
            <a:picLocks noChangeAspect="1" noChangeArrowheads="1"/>
          </p:cNvPicPr>
          <p:nvPr/>
        </p:nvPicPr>
        <p:blipFill>
          <a:blip r:embed="rId4" cstate="email">
            <a:extLst>
              <a:ext uri="{28A0092B-C50C-407E-A947-70E740481C1C}">
                <a14:useLocalDpi xmlns:a14="http://schemas.microsoft.com/office/drawing/2010/main" val="0"/>
              </a:ext>
            </a:extLst>
          </a:blip>
          <a:srcRect l="641" t="2280" r="641" b="2849"/>
          <a:stretch>
            <a:fillRect/>
          </a:stretch>
        </p:blipFill>
        <p:spPr bwMode="auto">
          <a:xfrm>
            <a:off x="6096000" y="950495"/>
            <a:ext cx="5839027" cy="3733800"/>
          </a:xfrm>
          <a:prstGeom prst="rect">
            <a:avLst/>
          </a:prstGeom>
          <a:noFill/>
          <a:ln w="38100" cmpd="dbl">
            <a:solidFill>
              <a:srgbClr val="CC6600"/>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4" name="TextBox 3">
            <a:extLst>
              <a:ext uri="{FF2B5EF4-FFF2-40B4-BE49-F238E27FC236}">
                <a16:creationId xmlns:a16="http://schemas.microsoft.com/office/drawing/2014/main" id="{E5C0E0F5-0894-33DE-86B8-2E4046329D54}"/>
              </a:ext>
            </a:extLst>
          </p:cNvPr>
          <p:cNvSpPr txBox="1"/>
          <p:nvPr/>
        </p:nvSpPr>
        <p:spPr>
          <a:xfrm>
            <a:off x="3657600" y="6041221"/>
            <a:ext cx="5839027" cy="646331"/>
          </a:xfrm>
          <a:prstGeom prst="rect">
            <a:avLst/>
          </a:prstGeom>
          <a:solidFill>
            <a:schemeClr val="bg1">
              <a:lumMod val="85000"/>
            </a:schemeClr>
          </a:solidFill>
        </p:spPr>
        <p:style>
          <a:lnRef idx="1">
            <a:schemeClr val="dk1"/>
          </a:lnRef>
          <a:fillRef idx="2">
            <a:schemeClr val="dk1"/>
          </a:fillRef>
          <a:effectRef idx="1">
            <a:schemeClr val="dk1"/>
          </a:effectRef>
          <a:fontRef idx="minor">
            <a:schemeClr val="dk1"/>
          </a:fontRef>
        </p:style>
        <p:txBody>
          <a:bodyPr wrap="square" rtlCol="0">
            <a:spAutoFit/>
          </a:bodyPr>
          <a:lstStyle/>
          <a:p>
            <a:r>
              <a:rPr lang="en-US" b="0" dirty="0">
                <a:latin typeface="Gill Sans Light"/>
              </a:rPr>
              <a:t>Time Series 101: Exponential Moving Average, A Visual Guide</a:t>
            </a:r>
          </a:p>
          <a:p>
            <a:r>
              <a:rPr lang="en-US" b="0" dirty="0">
                <a:latin typeface="Gill Sans Light"/>
                <a:hlinkClick r:id="rId5"/>
              </a:rPr>
              <a:t>https://www.youtube.com/watch?v=joHKNtPYtLo</a:t>
            </a:r>
            <a:endParaRPr lang="en-US" b="0" dirty="0">
              <a:latin typeface="Gill Sans Light"/>
            </a:endParaRPr>
          </a:p>
        </p:txBody>
      </p:sp>
    </p:spTree>
    <p:extLst>
      <p:ext uri="{BB962C8B-B14F-4D97-AF65-F5344CB8AC3E}">
        <p14:creationId xmlns:p14="http://schemas.microsoft.com/office/powerpoint/2010/main" val="30195894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1F1F8C-6BB2-3056-4400-94C36A21C0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F41A67D-4C6F-598E-C71F-D306AFE81886}"/>
              </a:ext>
            </a:extLst>
          </p:cNvPr>
          <p:cNvSpPr>
            <a:spLocks noGrp="1"/>
          </p:cNvSpPr>
          <p:nvPr>
            <p:ph type="title"/>
          </p:nvPr>
        </p:nvSpPr>
        <p:spPr>
          <a:xfrm>
            <a:off x="1143000" y="152400"/>
            <a:ext cx="9753600" cy="533400"/>
          </a:xfrm>
        </p:spPr>
        <p:txBody>
          <a:bodyPr/>
          <a:lstStyle/>
          <a:p>
            <a:r>
              <a:rPr lang="en-US" altLang="ko-KR" dirty="0"/>
              <a:t>Predicting the Length of the Next CPU Burst: </a:t>
            </a:r>
            <a:r>
              <a:rPr lang="en-US" altLang="ko-KR" dirty="0">
                <a:sym typeface="Symbol" panose="05050102010706020507" pitchFamily="18" charset="2"/>
              </a:rPr>
              <a:t>=0.1 or 0.9</a:t>
            </a:r>
            <a:endParaRPr lang="en-SE"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DAA8077A-85B5-A96E-B832-515B4C6B9C6F}"/>
                  </a:ext>
                </a:extLst>
              </p:cNvPr>
              <p:cNvSpPr>
                <a:spLocks noGrp="1"/>
              </p:cNvSpPr>
              <p:nvPr>
                <p:ph idx="1"/>
              </p:nvPr>
            </p:nvSpPr>
            <p:spPr>
              <a:xfrm>
                <a:off x="152400" y="876300"/>
                <a:ext cx="5791200" cy="4457700"/>
              </a:xfrm>
            </p:spPr>
            <p:txBody>
              <a:bodyPr>
                <a:normAutofit fontScale="70000" lnSpcReduction="20000"/>
              </a:bodyPr>
              <a:lstStyle/>
              <a:p>
                <a:r>
                  <a:rPr lang="en-US" altLang="ko-KR" dirty="0">
                    <a:sym typeface="Symbol" panose="05050102010706020507" pitchFamily="18" charset="2"/>
                  </a:rPr>
                  <a:t>Compute </a:t>
                </a:r>
                <a14:m>
                  <m:oMath xmlns:m="http://schemas.openxmlformats.org/officeDocument/2006/math">
                    <m:sSub>
                      <m:sSubPr>
                        <m:ctrlPr>
                          <a:rPr lang="ar-AE" i="1">
                            <a:latin typeface="Cambria Math" panose="02040503050406030204" pitchFamily="18" charset="0"/>
                          </a:rPr>
                        </m:ctrlPr>
                      </m:sSubPr>
                      <m:e>
                        <m:sSub>
                          <m:sSubPr>
                            <m:ctrlPr>
                              <a:rPr lang="ar-AE" i="1">
                                <a:latin typeface="Cambria Math" panose="02040503050406030204" pitchFamily="18" charset="0"/>
                              </a:rPr>
                            </m:ctrlPr>
                          </m:sSubPr>
                          <m:e>
                            <m:r>
                              <a:rPr lang="en-US" i="1">
                                <a:latin typeface="Cambria Math" panose="02040503050406030204" pitchFamily="18" charset="0"/>
                              </a:rPr>
                              <m:t>𝑡</m:t>
                            </m:r>
                          </m:e>
                          <m:sub>
                            <m:r>
                              <a:rPr lang="ar-AE" i="1">
                                <a:latin typeface="Cambria Math" panose="02040503050406030204" pitchFamily="18" charset="0"/>
                              </a:rPr>
                              <m:t>𝑛</m:t>
                            </m:r>
                          </m:sub>
                        </m:sSub>
                        <m:r>
                          <a:rPr lang="en-US" i="1">
                            <a:latin typeface="Cambria Math" panose="02040503050406030204" pitchFamily="18" charset="0"/>
                          </a:rPr>
                          <m:t>=</m:t>
                        </m:r>
                        <m:r>
                          <a:rPr lang="en-US" i="1">
                            <a:latin typeface="Cambria Math" panose="02040503050406030204" pitchFamily="18" charset="0"/>
                          </a:rPr>
                          <m:t>𝛼</m:t>
                        </m:r>
                        <m:sSub>
                          <m:sSubPr>
                            <m:ctrlPr>
                              <a:rPr lang="ar-AE" i="1">
                                <a:latin typeface="Cambria Math" panose="02040503050406030204" pitchFamily="18" charset="0"/>
                              </a:rPr>
                            </m:ctrlPr>
                          </m:sSubPr>
                          <m:e>
                            <m:r>
                              <a:rPr lang="ar-AE" i="1">
                                <a:latin typeface="Cambria Math" panose="02040503050406030204" pitchFamily="18" charset="0"/>
                              </a:rPr>
                              <m:t>𝑥</m:t>
                            </m:r>
                          </m:e>
                          <m:sub>
                            <m:r>
                              <a:rPr lang="ar-AE" i="1">
                                <a:latin typeface="Cambria Math" panose="02040503050406030204" pitchFamily="18" charset="0"/>
                              </a:rPr>
                              <m:t>𝑛</m:t>
                            </m:r>
                          </m:sub>
                        </m:sSub>
                        <m:r>
                          <a:rPr lang="en-US" i="1">
                            <a:latin typeface="Cambria Math" panose="02040503050406030204" pitchFamily="18" charset="0"/>
                          </a:rPr>
                          <m:t>+(</m:t>
                        </m:r>
                        <m:r>
                          <a:rPr lang="en-US" i="1">
                            <a:latin typeface="Cambria Math" panose="02040503050406030204" pitchFamily="18" charset="0"/>
                          </a:rPr>
                          <m:t>1</m:t>
                        </m:r>
                        <m:r>
                          <a:rPr lang="en-US" i="1">
                            <a:latin typeface="Cambria Math" panose="02040503050406030204" pitchFamily="18" charset="0"/>
                          </a:rPr>
                          <m:t>−</m:t>
                        </m:r>
                        <m:r>
                          <a:rPr lang="en-US" i="1">
                            <a:latin typeface="Cambria Math" panose="02040503050406030204" pitchFamily="18" charset="0"/>
                          </a:rPr>
                          <m:t>𝛼</m:t>
                        </m:r>
                        <m:r>
                          <a:rPr lang="en-US" i="1">
                            <a:latin typeface="Cambria Math" panose="02040503050406030204" pitchFamily="18" charset="0"/>
                          </a:rPr>
                          <m:t>)</m:t>
                        </m:r>
                        <m:r>
                          <a:rPr lang="en-US" i="1">
                            <a:latin typeface="Cambria Math" panose="02040503050406030204" pitchFamily="18" charset="0"/>
                          </a:rPr>
                          <m:t>𝑡</m:t>
                        </m:r>
                      </m:e>
                      <m:sub>
                        <m:r>
                          <a:rPr lang="ar-AE" i="1">
                            <a:latin typeface="Cambria Math" panose="02040503050406030204" pitchFamily="18" charset="0"/>
                          </a:rPr>
                          <m:t>𝑛</m:t>
                        </m:r>
                        <m:r>
                          <a:rPr lang="ar-AE">
                            <a:latin typeface="Cambria Math" panose="02040503050406030204" pitchFamily="18" charset="0"/>
                          </a:rPr>
                          <m:t>−</m:t>
                        </m:r>
                        <m:r>
                          <a:rPr lang="ar-AE">
                            <a:latin typeface="Cambria Math" panose="02040503050406030204" pitchFamily="18" charset="0"/>
                          </a:rPr>
                          <m:t>1</m:t>
                        </m:r>
                      </m:sub>
                    </m:sSub>
                  </m:oMath>
                </a14:m>
                <a:r>
                  <a:rPr lang="en-US" altLang="ko-KR" dirty="0">
                    <a:sym typeface="Symbol" panose="05050102010706020507" pitchFamily="18" charset="2"/>
                  </a:rPr>
                  <a:t> with initial guess </a:t>
                </a:r>
                <a:r>
                  <a:rPr lang="en-US" altLang="ko-KR" baseline="-25000" dirty="0">
                    <a:sym typeface="Symbol" panose="05050102010706020507" pitchFamily="18" charset="2"/>
                  </a:rPr>
                  <a:t>0 </a:t>
                </a:r>
                <a:r>
                  <a:rPr lang="en-US" altLang="ko-KR" dirty="0">
                    <a:sym typeface="Symbol" panose="05050102010706020507" pitchFamily="18" charset="2"/>
                  </a:rPr>
                  <a:t>= 10, assuming =0.1.</a:t>
                </a:r>
              </a:p>
              <a:p>
                <a14:m>
                  <m:oMath xmlns:m="http://schemas.openxmlformats.org/officeDocument/2006/math">
                    <m:sSub>
                      <m:sSubPr>
                        <m:ctrlPr>
                          <a:rPr lang="ar-AE" i="1">
                            <a:latin typeface="Cambria Math" panose="02040503050406030204" pitchFamily="18" charset="0"/>
                            <a:ea typeface="Cambria Math" panose="02040503050406030204" pitchFamily="18" charset="0"/>
                          </a:rPr>
                        </m:ctrlPr>
                      </m:sSubPr>
                      <m:e>
                        <m:sSub>
                          <m:sSubPr>
                            <m:ctrlPr>
                              <a:rPr lang="ar-AE"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𝑡</m:t>
                            </m:r>
                          </m:e>
                          <m:sub>
                            <m:r>
                              <a:rPr lang="en-US" i="1">
                                <a:latin typeface="Cambria Math" panose="02040503050406030204" pitchFamily="18" charset="0"/>
                                <a:ea typeface="Cambria Math" panose="02040503050406030204" pitchFamily="18" charset="0"/>
                              </a:rPr>
                              <m:t>1</m:t>
                            </m:r>
                          </m:sub>
                        </m:sSub>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𝛼</m:t>
                        </m:r>
                        <m:sSub>
                          <m:sSubPr>
                            <m:ctrlPr>
                              <a:rPr lang="ar-AE" i="1">
                                <a:latin typeface="Cambria Math" panose="02040503050406030204" pitchFamily="18" charset="0"/>
                                <a:ea typeface="Cambria Math" panose="02040503050406030204" pitchFamily="18" charset="0"/>
                              </a:rPr>
                            </m:ctrlPr>
                          </m:sSubPr>
                          <m:e>
                            <m:r>
                              <a:rPr lang="ar-AE" i="1">
                                <a:latin typeface="Cambria Math" panose="02040503050406030204" pitchFamily="18" charset="0"/>
                                <a:ea typeface="Cambria Math" panose="02040503050406030204" pitchFamily="18" charset="0"/>
                              </a:rPr>
                              <m:t>𝑥</m:t>
                            </m:r>
                          </m:e>
                          <m:sub>
                            <m:r>
                              <a:rPr lang="en-US" i="1">
                                <a:latin typeface="Cambria Math" panose="02040503050406030204" pitchFamily="18" charset="0"/>
                                <a:ea typeface="Cambria Math" panose="02040503050406030204" pitchFamily="18" charset="0"/>
                              </a:rPr>
                              <m:t>1</m:t>
                            </m:r>
                          </m:sub>
                        </m:sSub>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1</m:t>
                        </m:r>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𝛼</m:t>
                        </m:r>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𝑡</m:t>
                        </m:r>
                      </m:e>
                      <m:sub>
                        <m:r>
                          <a:rPr lang="en-US" i="1">
                            <a:latin typeface="Cambria Math" panose="02040503050406030204" pitchFamily="18" charset="0"/>
                            <a:ea typeface="Cambria Math" panose="02040503050406030204" pitchFamily="18" charset="0"/>
                          </a:rPr>
                          <m:t>0</m:t>
                        </m:r>
                      </m:sub>
                    </m:sSub>
                    <m:r>
                      <a:rPr lang="en-US" b="0" i="1" smtClean="0">
                        <a:latin typeface="Cambria Math" panose="02040503050406030204" pitchFamily="18" charset="0"/>
                        <a:ea typeface="Cambria Math" panose="02040503050406030204" pitchFamily="18" charset="0"/>
                      </a:rPr>
                      <m:t>=</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0.</m:t>
                    </m:r>
                    <m:r>
                      <m:rPr>
                        <m:nor/>
                      </m:rPr>
                      <a:rPr lang="en-US" altLang="ko-KR" b="0" i="0" dirty="0" smtClean="0">
                        <a:latin typeface="Cambria Math" panose="02040503050406030204" pitchFamily="18" charset="0"/>
                        <a:ea typeface="Cambria Math" panose="02040503050406030204" pitchFamily="18" charset="0"/>
                        <a:sym typeface="Symbol" panose="05050102010706020507" pitchFamily="18" charset="2"/>
                      </a:rPr>
                      <m:t>1</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6 </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 </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0.9</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10 </m:t>
                    </m:r>
                    <m:r>
                      <m:rPr>
                        <m:nor/>
                      </m:rPr>
                      <a:rPr lang="en-US" altLang="ko-KR" b="0" i="0" dirty="0" smtClean="0">
                        <a:latin typeface="Cambria Math" panose="02040503050406030204" pitchFamily="18" charset="0"/>
                        <a:ea typeface="Cambria Math" panose="02040503050406030204" pitchFamily="18" charset="0"/>
                        <a:sym typeface="Symbol" panose="05050102010706020507" pitchFamily="18" charset="2"/>
                      </a:rPr>
                      <m:t>= </m:t>
                    </m:r>
                    <m:r>
                      <m:rPr>
                        <m:nor/>
                      </m:rPr>
                      <a:rPr lang="en-US" altLang="ko-KR" b="0" i="0" dirty="0" smtClean="0">
                        <a:latin typeface="Cambria Math" panose="02040503050406030204" pitchFamily="18" charset="0"/>
                        <a:ea typeface="Cambria Math" panose="02040503050406030204" pitchFamily="18" charset="0"/>
                        <a:sym typeface="Symbol" panose="05050102010706020507" pitchFamily="18" charset="2"/>
                      </a:rPr>
                      <m:t>9.6</m:t>
                    </m:r>
                  </m:oMath>
                </a14:m>
                <a:endParaRPr lang="en-US" altLang="ko-KR" dirty="0">
                  <a:latin typeface="Cambria Math" panose="02040503050406030204" pitchFamily="18" charset="0"/>
                  <a:ea typeface="Cambria Math" panose="02040503050406030204" pitchFamily="18" charset="0"/>
                  <a:sym typeface="Symbol" panose="05050102010706020507" pitchFamily="18" charset="2"/>
                </a:endParaRPr>
              </a:p>
              <a:p>
                <a14:m>
                  <m:oMath xmlns:m="http://schemas.openxmlformats.org/officeDocument/2006/math">
                    <m:sSub>
                      <m:sSubPr>
                        <m:ctrlPr>
                          <a:rPr lang="ar-AE" i="1" smtClean="0">
                            <a:latin typeface="Cambria Math" panose="02040503050406030204" pitchFamily="18" charset="0"/>
                            <a:ea typeface="Cambria Math" panose="02040503050406030204" pitchFamily="18" charset="0"/>
                          </a:rPr>
                        </m:ctrlPr>
                      </m:sSubPr>
                      <m:e>
                        <m:sSub>
                          <m:sSubPr>
                            <m:ctrlPr>
                              <a:rPr lang="ar-AE"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𝑡</m:t>
                            </m:r>
                          </m:e>
                          <m:sub>
                            <m:r>
                              <a:rPr lang="en-US" b="0" i="1" smtClean="0">
                                <a:latin typeface="Cambria Math" panose="02040503050406030204" pitchFamily="18" charset="0"/>
                                <a:ea typeface="Cambria Math" panose="02040503050406030204" pitchFamily="18" charset="0"/>
                              </a:rPr>
                              <m:t>2</m:t>
                            </m:r>
                          </m:sub>
                        </m:sSub>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𝛼</m:t>
                        </m:r>
                        <m:sSub>
                          <m:sSubPr>
                            <m:ctrlPr>
                              <a:rPr lang="ar-AE" i="1">
                                <a:latin typeface="Cambria Math" panose="02040503050406030204" pitchFamily="18" charset="0"/>
                                <a:ea typeface="Cambria Math" panose="02040503050406030204" pitchFamily="18" charset="0"/>
                              </a:rPr>
                            </m:ctrlPr>
                          </m:sSubPr>
                          <m:e>
                            <m:r>
                              <a:rPr lang="ar-AE" i="1">
                                <a:latin typeface="Cambria Math" panose="02040503050406030204" pitchFamily="18" charset="0"/>
                                <a:ea typeface="Cambria Math" panose="02040503050406030204" pitchFamily="18" charset="0"/>
                              </a:rPr>
                              <m:t>𝑥</m:t>
                            </m:r>
                          </m:e>
                          <m:sub>
                            <m:r>
                              <a:rPr lang="en-US" b="0" i="1" smtClean="0">
                                <a:latin typeface="Cambria Math" panose="02040503050406030204" pitchFamily="18" charset="0"/>
                                <a:ea typeface="Cambria Math" panose="02040503050406030204" pitchFamily="18" charset="0"/>
                              </a:rPr>
                              <m:t>2</m:t>
                            </m:r>
                          </m:sub>
                        </m:sSub>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1</m:t>
                        </m:r>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𝛼</m:t>
                        </m:r>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𝑡</m:t>
                        </m:r>
                      </m:e>
                      <m:sub>
                        <m:r>
                          <a:rPr lang="en-US" b="0" i="1" smtClean="0">
                            <a:latin typeface="Cambria Math" panose="02040503050406030204" pitchFamily="18" charset="0"/>
                            <a:ea typeface="Cambria Math" panose="02040503050406030204" pitchFamily="18" charset="0"/>
                          </a:rPr>
                          <m:t>1</m:t>
                        </m:r>
                      </m:sub>
                    </m:sSub>
                    <m:r>
                      <a:rPr lang="en-US" i="1">
                        <a:latin typeface="Cambria Math" panose="02040503050406030204" pitchFamily="18" charset="0"/>
                        <a:ea typeface="Cambria Math" panose="02040503050406030204" pitchFamily="18" charset="0"/>
                      </a:rPr>
                      <m:t>=</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0.</m:t>
                    </m:r>
                    <m:r>
                      <m:rPr>
                        <m:nor/>
                      </m:rPr>
                      <a:rPr lang="en-US" altLang="ko-KR" b="0" i="0" dirty="0" smtClean="0">
                        <a:latin typeface="Cambria Math" panose="02040503050406030204" pitchFamily="18" charset="0"/>
                        <a:ea typeface="Cambria Math" panose="02040503050406030204" pitchFamily="18" charset="0"/>
                        <a:sym typeface="Symbol" panose="05050102010706020507" pitchFamily="18" charset="2"/>
                      </a:rPr>
                      <m:t>1</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4 </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 </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0.9</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m:t>
                    </m:r>
                    <m:r>
                      <m:rPr>
                        <m:nor/>
                      </m:rPr>
                      <a:rPr lang="en-US" altLang="ko-KR" b="0" i="0" dirty="0" smtClean="0">
                        <a:latin typeface="Cambria Math" panose="02040503050406030204" pitchFamily="18" charset="0"/>
                        <a:ea typeface="Cambria Math" panose="02040503050406030204" pitchFamily="18" charset="0"/>
                        <a:sym typeface="Symbol" panose="05050102010706020507" pitchFamily="18" charset="2"/>
                      </a:rPr>
                      <m:t>9.6</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 </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 </m:t>
                    </m:r>
                    <m:r>
                      <m:rPr>
                        <m:nor/>
                      </m:rPr>
                      <a:rPr lang="en-US" altLang="ko-KR" b="0" i="0" dirty="0" smtClean="0">
                        <a:latin typeface="Cambria Math" panose="02040503050406030204" pitchFamily="18" charset="0"/>
                        <a:ea typeface="Cambria Math" panose="02040503050406030204" pitchFamily="18" charset="0"/>
                        <a:sym typeface="Symbol" panose="05050102010706020507" pitchFamily="18" charset="2"/>
                      </a:rPr>
                      <m:t>9.0</m:t>
                    </m:r>
                  </m:oMath>
                </a14:m>
                <a:endParaRPr lang="en-US" altLang="ko-KR" dirty="0">
                  <a:latin typeface="Cambria Math" panose="02040503050406030204" pitchFamily="18" charset="0"/>
                  <a:ea typeface="Cambria Math" panose="02040503050406030204" pitchFamily="18" charset="0"/>
                  <a:sym typeface="Symbol" panose="05050102010706020507" pitchFamily="18" charset="2"/>
                </a:endParaRPr>
              </a:p>
              <a:p>
                <a14:m>
                  <m:oMath xmlns:m="http://schemas.openxmlformats.org/officeDocument/2006/math">
                    <m:sSub>
                      <m:sSubPr>
                        <m:ctrlPr>
                          <a:rPr lang="ar-AE" i="1">
                            <a:latin typeface="Cambria Math" panose="02040503050406030204" pitchFamily="18" charset="0"/>
                            <a:ea typeface="Cambria Math" panose="02040503050406030204" pitchFamily="18" charset="0"/>
                          </a:rPr>
                        </m:ctrlPr>
                      </m:sSubPr>
                      <m:e>
                        <m:sSub>
                          <m:sSubPr>
                            <m:ctrlPr>
                              <a:rPr lang="ar-AE"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𝑡</m:t>
                            </m:r>
                          </m:e>
                          <m:sub>
                            <m:r>
                              <a:rPr lang="en-US" b="0" i="1" smtClean="0">
                                <a:latin typeface="Cambria Math" panose="02040503050406030204" pitchFamily="18" charset="0"/>
                                <a:ea typeface="Cambria Math" panose="02040503050406030204" pitchFamily="18" charset="0"/>
                              </a:rPr>
                              <m:t>3</m:t>
                            </m:r>
                          </m:sub>
                        </m:sSub>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𝛼</m:t>
                        </m:r>
                        <m:sSub>
                          <m:sSubPr>
                            <m:ctrlPr>
                              <a:rPr lang="ar-AE" i="1">
                                <a:latin typeface="Cambria Math" panose="02040503050406030204" pitchFamily="18" charset="0"/>
                                <a:ea typeface="Cambria Math" panose="02040503050406030204" pitchFamily="18" charset="0"/>
                              </a:rPr>
                            </m:ctrlPr>
                          </m:sSubPr>
                          <m:e>
                            <m:r>
                              <a:rPr lang="ar-AE" i="1">
                                <a:latin typeface="Cambria Math" panose="02040503050406030204" pitchFamily="18" charset="0"/>
                                <a:ea typeface="Cambria Math" panose="02040503050406030204" pitchFamily="18" charset="0"/>
                              </a:rPr>
                              <m:t>𝑥</m:t>
                            </m:r>
                          </m:e>
                          <m:sub>
                            <m:r>
                              <a:rPr lang="en-US" b="0" i="1" smtClean="0">
                                <a:latin typeface="Cambria Math" panose="02040503050406030204" pitchFamily="18" charset="0"/>
                                <a:ea typeface="Cambria Math" panose="02040503050406030204" pitchFamily="18" charset="0"/>
                              </a:rPr>
                              <m:t>3</m:t>
                            </m:r>
                          </m:sub>
                        </m:sSub>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1</m:t>
                        </m:r>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𝛼</m:t>
                        </m:r>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𝑡</m:t>
                        </m:r>
                      </m:e>
                      <m:sub>
                        <m:r>
                          <a:rPr lang="en-US" b="0" i="1" smtClean="0">
                            <a:latin typeface="Cambria Math" panose="02040503050406030204" pitchFamily="18" charset="0"/>
                            <a:ea typeface="Cambria Math" panose="02040503050406030204" pitchFamily="18" charset="0"/>
                          </a:rPr>
                          <m:t>2</m:t>
                        </m:r>
                      </m:sub>
                    </m:sSub>
                    <m:r>
                      <a:rPr lang="en-US" i="1">
                        <a:latin typeface="Cambria Math" panose="02040503050406030204" pitchFamily="18" charset="0"/>
                        <a:ea typeface="Cambria Math" panose="02040503050406030204" pitchFamily="18" charset="0"/>
                      </a:rPr>
                      <m:t>=</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0.</m:t>
                    </m:r>
                    <m:r>
                      <m:rPr>
                        <m:nor/>
                      </m:rPr>
                      <a:rPr lang="en-US" altLang="ko-KR" b="0" i="0" dirty="0" smtClean="0">
                        <a:latin typeface="Cambria Math" panose="02040503050406030204" pitchFamily="18" charset="0"/>
                        <a:ea typeface="Cambria Math" panose="02040503050406030204" pitchFamily="18" charset="0"/>
                        <a:sym typeface="Symbol" panose="05050102010706020507" pitchFamily="18" charset="2"/>
                      </a:rPr>
                      <m:t>1</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6 </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 </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0.9</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m:t>
                    </m:r>
                    <m:r>
                      <m:rPr>
                        <m:nor/>
                      </m:rPr>
                      <a:rPr lang="en-US" altLang="ko-KR" b="0" i="0" dirty="0" smtClean="0">
                        <a:latin typeface="Cambria Math" panose="02040503050406030204" pitchFamily="18" charset="0"/>
                        <a:ea typeface="Cambria Math" panose="02040503050406030204" pitchFamily="18" charset="0"/>
                        <a:sym typeface="Symbol" panose="05050102010706020507" pitchFamily="18" charset="2"/>
                      </a:rPr>
                      <m:t>9.0 </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 </m:t>
                    </m:r>
                    <m:r>
                      <m:rPr>
                        <m:nor/>
                      </m:rPr>
                      <a:rPr lang="en-US" altLang="ko-KR" b="0" i="0" dirty="0" smtClean="0">
                        <a:latin typeface="Cambria Math" panose="02040503050406030204" pitchFamily="18" charset="0"/>
                        <a:ea typeface="Cambria Math" panose="02040503050406030204" pitchFamily="18" charset="0"/>
                        <a:sym typeface="Symbol" panose="05050102010706020507" pitchFamily="18" charset="2"/>
                      </a:rPr>
                      <m:t>8.7</m:t>
                    </m:r>
                  </m:oMath>
                </a14:m>
                <a:endParaRPr lang="en-US" altLang="ko-KR" dirty="0">
                  <a:latin typeface="Cambria Math" panose="02040503050406030204" pitchFamily="18" charset="0"/>
                  <a:ea typeface="Cambria Math" panose="02040503050406030204" pitchFamily="18" charset="0"/>
                  <a:sym typeface="Symbol" panose="05050102010706020507" pitchFamily="18" charset="2"/>
                </a:endParaRPr>
              </a:p>
              <a:p>
                <a14:m>
                  <m:oMath xmlns:m="http://schemas.openxmlformats.org/officeDocument/2006/math">
                    <m:sSub>
                      <m:sSubPr>
                        <m:ctrlPr>
                          <a:rPr lang="ar-AE" i="1">
                            <a:latin typeface="Cambria Math" panose="02040503050406030204" pitchFamily="18" charset="0"/>
                            <a:ea typeface="Cambria Math" panose="02040503050406030204" pitchFamily="18" charset="0"/>
                          </a:rPr>
                        </m:ctrlPr>
                      </m:sSubPr>
                      <m:e>
                        <m:sSub>
                          <m:sSubPr>
                            <m:ctrlPr>
                              <a:rPr lang="ar-AE"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𝑡</m:t>
                            </m:r>
                          </m:e>
                          <m:sub>
                            <m:r>
                              <a:rPr lang="en-US" b="0" i="1" smtClean="0">
                                <a:latin typeface="Cambria Math" panose="02040503050406030204" pitchFamily="18" charset="0"/>
                                <a:ea typeface="Cambria Math" panose="02040503050406030204" pitchFamily="18" charset="0"/>
                              </a:rPr>
                              <m:t>4</m:t>
                            </m:r>
                          </m:sub>
                        </m:sSub>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𝛼</m:t>
                        </m:r>
                        <m:sSub>
                          <m:sSubPr>
                            <m:ctrlPr>
                              <a:rPr lang="ar-AE" i="1">
                                <a:latin typeface="Cambria Math" panose="02040503050406030204" pitchFamily="18" charset="0"/>
                                <a:ea typeface="Cambria Math" panose="02040503050406030204" pitchFamily="18" charset="0"/>
                              </a:rPr>
                            </m:ctrlPr>
                          </m:sSubPr>
                          <m:e>
                            <m:r>
                              <a:rPr lang="ar-AE" i="1">
                                <a:latin typeface="Cambria Math" panose="02040503050406030204" pitchFamily="18" charset="0"/>
                                <a:ea typeface="Cambria Math" panose="02040503050406030204" pitchFamily="18" charset="0"/>
                              </a:rPr>
                              <m:t>𝑥</m:t>
                            </m:r>
                          </m:e>
                          <m:sub>
                            <m:r>
                              <a:rPr lang="en-US" b="0" i="1" smtClean="0">
                                <a:latin typeface="Cambria Math" panose="02040503050406030204" pitchFamily="18" charset="0"/>
                                <a:ea typeface="Cambria Math" panose="02040503050406030204" pitchFamily="18" charset="0"/>
                              </a:rPr>
                              <m:t>4</m:t>
                            </m:r>
                          </m:sub>
                        </m:sSub>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1</m:t>
                        </m:r>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𝛼</m:t>
                        </m:r>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𝑡</m:t>
                        </m:r>
                      </m:e>
                      <m:sub>
                        <m:r>
                          <a:rPr lang="en-US" b="0" i="1" smtClean="0">
                            <a:latin typeface="Cambria Math" panose="02040503050406030204" pitchFamily="18" charset="0"/>
                            <a:ea typeface="Cambria Math" panose="02040503050406030204" pitchFamily="18" charset="0"/>
                          </a:rPr>
                          <m:t>3</m:t>
                        </m:r>
                      </m:sub>
                    </m:sSub>
                    <m:r>
                      <a:rPr lang="en-US" i="1">
                        <a:latin typeface="Cambria Math" panose="02040503050406030204" pitchFamily="18" charset="0"/>
                        <a:ea typeface="Cambria Math" panose="02040503050406030204" pitchFamily="18" charset="0"/>
                      </a:rPr>
                      <m:t>=</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0</m:t>
                    </m:r>
                    <m:r>
                      <m:rPr>
                        <m:nor/>
                      </m:rPr>
                      <a:rPr lang="en-US" altLang="ko-KR" dirty="0" smtClean="0">
                        <a:latin typeface="Cambria Math" panose="02040503050406030204" pitchFamily="18" charset="0"/>
                        <a:ea typeface="Cambria Math" panose="02040503050406030204" pitchFamily="18" charset="0"/>
                        <a:sym typeface="Symbol" panose="05050102010706020507" pitchFamily="18" charset="2"/>
                      </a:rPr>
                      <m:t>.</m:t>
                    </m:r>
                    <m:r>
                      <m:rPr>
                        <m:nor/>
                      </m:rPr>
                      <a:rPr lang="en-US" altLang="ko-KR" b="0" i="0" dirty="0" smtClean="0">
                        <a:latin typeface="Cambria Math" panose="02040503050406030204" pitchFamily="18" charset="0"/>
                        <a:ea typeface="Cambria Math" panose="02040503050406030204" pitchFamily="18" charset="0"/>
                        <a:sym typeface="Symbol" panose="05050102010706020507" pitchFamily="18" charset="2"/>
                      </a:rPr>
                      <m:t>1</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4 </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 </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0.9</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m:t>
                    </m:r>
                    <m:r>
                      <m:rPr>
                        <m:nor/>
                      </m:rPr>
                      <a:rPr lang="en-US" altLang="ko-KR" b="0" i="0" dirty="0" smtClean="0">
                        <a:latin typeface="Cambria Math" panose="02040503050406030204" pitchFamily="18" charset="0"/>
                        <a:ea typeface="Cambria Math" panose="02040503050406030204" pitchFamily="18" charset="0"/>
                        <a:sym typeface="Symbol" panose="05050102010706020507" pitchFamily="18" charset="2"/>
                      </a:rPr>
                      <m:t>8.7</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 </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 </m:t>
                    </m:r>
                    <m:r>
                      <m:rPr>
                        <m:nor/>
                      </m:rPr>
                      <a:rPr lang="en-US" altLang="ko-KR" b="0" i="0" dirty="0" smtClean="0">
                        <a:latin typeface="Cambria Math" panose="02040503050406030204" pitchFamily="18" charset="0"/>
                        <a:ea typeface="Cambria Math" panose="02040503050406030204" pitchFamily="18" charset="0"/>
                        <a:sym typeface="Symbol" panose="05050102010706020507" pitchFamily="18" charset="2"/>
                      </a:rPr>
                      <m:t>8.3</m:t>
                    </m:r>
                  </m:oMath>
                </a14:m>
                <a:endParaRPr lang="en-US" altLang="ko-KR" dirty="0">
                  <a:latin typeface="Cambria Math" panose="02040503050406030204" pitchFamily="18" charset="0"/>
                  <a:ea typeface="Cambria Math" panose="02040503050406030204" pitchFamily="18" charset="0"/>
                  <a:sym typeface="Symbol" panose="05050102010706020507" pitchFamily="18" charset="2"/>
                </a:endParaRPr>
              </a:p>
              <a:p>
                <a14:m>
                  <m:oMath xmlns:m="http://schemas.openxmlformats.org/officeDocument/2006/math">
                    <m:sSub>
                      <m:sSubPr>
                        <m:ctrlPr>
                          <a:rPr lang="ar-AE" i="1">
                            <a:latin typeface="Cambria Math" panose="02040503050406030204" pitchFamily="18" charset="0"/>
                            <a:ea typeface="Cambria Math" panose="02040503050406030204" pitchFamily="18" charset="0"/>
                          </a:rPr>
                        </m:ctrlPr>
                      </m:sSubPr>
                      <m:e>
                        <m:sSub>
                          <m:sSubPr>
                            <m:ctrlPr>
                              <a:rPr lang="ar-AE"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𝑡</m:t>
                            </m:r>
                          </m:e>
                          <m:sub>
                            <m:r>
                              <a:rPr lang="en-US" b="0" i="1" smtClean="0">
                                <a:latin typeface="Cambria Math" panose="02040503050406030204" pitchFamily="18" charset="0"/>
                                <a:ea typeface="Cambria Math" panose="02040503050406030204" pitchFamily="18" charset="0"/>
                              </a:rPr>
                              <m:t>5</m:t>
                            </m:r>
                          </m:sub>
                        </m:sSub>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𝛼</m:t>
                        </m:r>
                        <m:sSub>
                          <m:sSubPr>
                            <m:ctrlPr>
                              <a:rPr lang="ar-AE" i="1">
                                <a:latin typeface="Cambria Math" panose="02040503050406030204" pitchFamily="18" charset="0"/>
                                <a:ea typeface="Cambria Math" panose="02040503050406030204" pitchFamily="18" charset="0"/>
                              </a:rPr>
                            </m:ctrlPr>
                          </m:sSubPr>
                          <m:e>
                            <m:r>
                              <a:rPr lang="ar-AE" i="1">
                                <a:latin typeface="Cambria Math" panose="02040503050406030204" pitchFamily="18" charset="0"/>
                                <a:ea typeface="Cambria Math" panose="02040503050406030204" pitchFamily="18" charset="0"/>
                              </a:rPr>
                              <m:t>𝑥</m:t>
                            </m:r>
                          </m:e>
                          <m:sub>
                            <m:r>
                              <a:rPr lang="en-US" b="0" i="1" smtClean="0">
                                <a:latin typeface="Cambria Math" panose="02040503050406030204" pitchFamily="18" charset="0"/>
                                <a:ea typeface="Cambria Math" panose="02040503050406030204" pitchFamily="18" charset="0"/>
                              </a:rPr>
                              <m:t>5</m:t>
                            </m:r>
                          </m:sub>
                        </m:sSub>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1</m:t>
                        </m:r>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𝛼</m:t>
                        </m:r>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𝑡</m:t>
                        </m:r>
                      </m:e>
                      <m:sub>
                        <m:r>
                          <a:rPr lang="en-US" b="0" i="1" smtClean="0">
                            <a:latin typeface="Cambria Math" panose="02040503050406030204" pitchFamily="18" charset="0"/>
                            <a:ea typeface="Cambria Math" panose="02040503050406030204" pitchFamily="18" charset="0"/>
                          </a:rPr>
                          <m:t>4</m:t>
                        </m:r>
                      </m:sub>
                    </m:sSub>
                    <m:r>
                      <a:rPr lang="en-US" i="1">
                        <a:latin typeface="Cambria Math" panose="02040503050406030204" pitchFamily="18" charset="0"/>
                        <a:ea typeface="Cambria Math" panose="02040503050406030204" pitchFamily="18" charset="0"/>
                      </a:rPr>
                      <m:t>=</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0.</m:t>
                    </m:r>
                    <m:r>
                      <m:rPr>
                        <m:nor/>
                      </m:rPr>
                      <a:rPr lang="en-US" altLang="ko-KR" b="0" i="0" dirty="0" smtClean="0">
                        <a:latin typeface="Cambria Math" panose="02040503050406030204" pitchFamily="18" charset="0"/>
                        <a:ea typeface="Cambria Math" panose="02040503050406030204" pitchFamily="18" charset="0"/>
                        <a:sym typeface="Symbol" panose="05050102010706020507" pitchFamily="18" charset="2"/>
                      </a:rPr>
                      <m:t>1</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13 </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 </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0.9</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8.3</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 </m:t>
                    </m:r>
                    <m:r>
                      <m:rPr>
                        <m:nor/>
                      </m:rPr>
                      <a:rPr lang="en-US" altLang="ko-KR" b="0" i="0" dirty="0" smtClean="0">
                        <a:latin typeface="Cambria Math" panose="02040503050406030204" pitchFamily="18" charset="0"/>
                        <a:ea typeface="Cambria Math" panose="02040503050406030204" pitchFamily="18" charset="0"/>
                        <a:sym typeface="Symbol" panose="05050102010706020507" pitchFamily="18" charset="2"/>
                      </a:rPr>
                      <m:t>8.7</m:t>
                    </m:r>
                  </m:oMath>
                </a14:m>
                <a:endParaRPr lang="en-US" altLang="ko-KR" dirty="0">
                  <a:latin typeface="Cambria Math" panose="02040503050406030204" pitchFamily="18" charset="0"/>
                  <a:ea typeface="Cambria Math" panose="02040503050406030204" pitchFamily="18" charset="0"/>
                  <a:sym typeface="Symbol" panose="05050102010706020507" pitchFamily="18" charset="2"/>
                </a:endParaRPr>
              </a:p>
              <a:p>
                <a14:m>
                  <m:oMath xmlns:m="http://schemas.openxmlformats.org/officeDocument/2006/math">
                    <m:sSub>
                      <m:sSubPr>
                        <m:ctrlPr>
                          <a:rPr lang="ar-AE" i="1">
                            <a:latin typeface="Cambria Math" panose="02040503050406030204" pitchFamily="18" charset="0"/>
                            <a:ea typeface="Cambria Math" panose="02040503050406030204" pitchFamily="18" charset="0"/>
                          </a:rPr>
                        </m:ctrlPr>
                      </m:sSubPr>
                      <m:e>
                        <m:sSub>
                          <m:sSubPr>
                            <m:ctrlPr>
                              <a:rPr lang="ar-AE"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𝑡</m:t>
                            </m:r>
                          </m:e>
                          <m:sub>
                            <m:r>
                              <a:rPr lang="en-US" b="0" i="1" smtClean="0">
                                <a:latin typeface="Cambria Math" panose="02040503050406030204" pitchFamily="18" charset="0"/>
                                <a:ea typeface="Cambria Math" panose="02040503050406030204" pitchFamily="18" charset="0"/>
                              </a:rPr>
                              <m:t>6</m:t>
                            </m:r>
                          </m:sub>
                        </m:sSub>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𝛼</m:t>
                        </m:r>
                        <m:sSub>
                          <m:sSubPr>
                            <m:ctrlPr>
                              <a:rPr lang="ar-AE" i="1">
                                <a:latin typeface="Cambria Math" panose="02040503050406030204" pitchFamily="18" charset="0"/>
                                <a:ea typeface="Cambria Math" panose="02040503050406030204" pitchFamily="18" charset="0"/>
                              </a:rPr>
                            </m:ctrlPr>
                          </m:sSubPr>
                          <m:e>
                            <m:r>
                              <a:rPr lang="ar-AE" i="1">
                                <a:latin typeface="Cambria Math" panose="02040503050406030204" pitchFamily="18" charset="0"/>
                                <a:ea typeface="Cambria Math" panose="02040503050406030204" pitchFamily="18" charset="0"/>
                              </a:rPr>
                              <m:t>𝑥</m:t>
                            </m:r>
                          </m:e>
                          <m:sub>
                            <m:r>
                              <a:rPr lang="en-US" b="0" i="1" smtClean="0">
                                <a:latin typeface="Cambria Math" panose="02040503050406030204" pitchFamily="18" charset="0"/>
                                <a:ea typeface="Cambria Math" panose="02040503050406030204" pitchFamily="18" charset="0"/>
                              </a:rPr>
                              <m:t>6</m:t>
                            </m:r>
                          </m:sub>
                        </m:sSub>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1</m:t>
                        </m:r>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𝛼</m:t>
                        </m:r>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𝑡</m:t>
                        </m:r>
                      </m:e>
                      <m:sub>
                        <m:r>
                          <a:rPr lang="en-US" b="0" i="1" smtClean="0">
                            <a:latin typeface="Cambria Math" panose="02040503050406030204" pitchFamily="18" charset="0"/>
                            <a:ea typeface="Cambria Math" panose="02040503050406030204" pitchFamily="18" charset="0"/>
                          </a:rPr>
                          <m:t>5</m:t>
                        </m:r>
                      </m:sub>
                    </m:sSub>
                    <m:r>
                      <a:rPr lang="en-US" i="1">
                        <a:latin typeface="Cambria Math" panose="02040503050406030204" pitchFamily="18" charset="0"/>
                        <a:ea typeface="Cambria Math" panose="02040503050406030204" pitchFamily="18" charset="0"/>
                      </a:rPr>
                      <m:t>=</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0.</m:t>
                    </m:r>
                    <m:r>
                      <m:rPr>
                        <m:nor/>
                      </m:rPr>
                      <a:rPr lang="en-US" altLang="ko-KR" b="0" i="0" dirty="0" smtClean="0">
                        <a:latin typeface="Cambria Math" panose="02040503050406030204" pitchFamily="18" charset="0"/>
                        <a:ea typeface="Cambria Math" panose="02040503050406030204" pitchFamily="18" charset="0"/>
                        <a:sym typeface="Symbol" panose="05050102010706020507" pitchFamily="18" charset="2"/>
                      </a:rPr>
                      <m:t>1</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13 </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 </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0.9</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8.7</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 </m:t>
                    </m:r>
                    <m:r>
                      <m:rPr>
                        <m:nor/>
                      </m:rPr>
                      <a:rPr lang="en-US" altLang="ko-KR" b="0" i="0" dirty="0" smtClean="0">
                        <a:latin typeface="Cambria Math" panose="02040503050406030204" pitchFamily="18" charset="0"/>
                        <a:ea typeface="Cambria Math" panose="02040503050406030204" pitchFamily="18" charset="0"/>
                        <a:sym typeface="Symbol" panose="05050102010706020507" pitchFamily="18" charset="2"/>
                      </a:rPr>
                      <m:t>9.2</m:t>
                    </m:r>
                  </m:oMath>
                </a14:m>
                <a:endParaRPr lang="en-US" altLang="ko-KR" dirty="0">
                  <a:latin typeface="Cambria Math" panose="02040503050406030204" pitchFamily="18" charset="0"/>
                  <a:ea typeface="Cambria Math" panose="02040503050406030204" pitchFamily="18" charset="0"/>
                  <a:sym typeface="Symbol" panose="05050102010706020507" pitchFamily="18" charset="2"/>
                </a:endParaRPr>
              </a:p>
              <a:p>
                <a14:m>
                  <m:oMath xmlns:m="http://schemas.openxmlformats.org/officeDocument/2006/math">
                    <m:sSub>
                      <m:sSubPr>
                        <m:ctrlPr>
                          <a:rPr lang="ar-AE" i="1">
                            <a:latin typeface="Cambria Math" panose="02040503050406030204" pitchFamily="18" charset="0"/>
                            <a:ea typeface="Cambria Math" panose="02040503050406030204" pitchFamily="18" charset="0"/>
                          </a:rPr>
                        </m:ctrlPr>
                      </m:sSubPr>
                      <m:e>
                        <m:sSub>
                          <m:sSubPr>
                            <m:ctrlPr>
                              <a:rPr lang="ar-AE"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𝑡</m:t>
                            </m:r>
                          </m:e>
                          <m:sub>
                            <m:r>
                              <a:rPr lang="en-US" b="0" i="1" smtClean="0">
                                <a:latin typeface="Cambria Math" panose="02040503050406030204" pitchFamily="18" charset="0"/>
                                <a:ea typeface="Cambria Math" panose="02040503050406030204" pitchFamily="18" charset="0"/>
                              </a:rPr>
                              <m:t>7</m:t>
                            </m:r>
                          </m:sub>
                        </m:sSub>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𝛼</m:t>
                        </m:r>
                        <m:sSub>
                          <m:sSubPr>
                            <m:ctrlPr>
                              <a:rPr lang="ar-AE" i="1">
                                <a:latin typeface="Cambria Math" panose="02040503050406030204" pitchFamily="18" charset="0"/>
                                <a:ea typeface="Cambria Math" panose="02040503050406030204" pitchFamily="18" charset="0"/>
                              </a:rPr>
                            </m:ctrlPr>
                          </m:sSubPr>
                          <m:e>
                            <m:r>
                              <a:rPr lang="ar-AE" i="1">
                                <a:latin typeface="Cambria Math" panose="02040503050406030204" pitchFamily="18" charset="0"/>
                                <a:ea typeface="Cambria Math" panose="02040503050406030204" pitchFamily="18" charset="0"/>
                              </a:rPr>
                              <m:t>𝑥</m:t>
                            </m:r>
                          </m:e>
                          <m:sub>
                            <m:r>
                              <a:rPr lang="en-US" b="0" i="1" smtClean="0">
                                <a:latin typeface="Cambria Math" panose="02040503050406030204" pitchFamily="18" charset="0"/>
                                <a:ea typeface="Cambria Math" panose="02040503050406030204" pitchFamily="18" charset="0"/>
                              </a:rPr>
                              <m:t>7</m:t>
                            </m:r>
                          </m:sub>
                        </m:sSub>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1</m:t>
                        </m:r>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𝛼</m:t>
                        </m:r>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𝑡</m:t>
                        </m:r>
                      </m:e>
                      <m:sub>
                        <m:r>
                          <a:rPr lang="en-US" b="0" i="1" smtClean="0">
                            <a:latin typeface="Cambria Math" panose="02040503050406030204" pitchFamily="18" charset="0"/>
                            <a:ea typeface="Cambria Math" panose="02040503050406030204" pitchFamily="18" charset="0"/>
                          </a:rPr>
                          <m:t>6</m:t>
                        </m:r>
                      </m:sub>
                    </m:sSub>
                    <m:r>
                      <a:rPr lang="en-US" i="1">
                        <a:latin typeface="Cambria Math" panose="02040503050406030204" pitchFamily="18" charset="0"/>
                        <a:ea typeface="Cambria Math" panose="02040503050406030204" pitchFamily="18" charset="0"/>
                      </a:rPr>
                      <m:t>=</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0.</m:t>
                    </m:r>
                    <m:r>
                      <m:rPr>
                        <m:nor/>
                      </m:rPr>
                      <a:rPr lang="en-US" altLang="ko-KR" b="0" i="0" dirty="0" smtClean="0">
                        <a:latin typeface="Cambria Math" panose="02040503050406030204" pitchFamily="18" charset="0"/>
                        <a:ea typeface="Cambria Math" panose="02040503050406030204" pitchFamily="18" charset="0"/>
                        <a:sym typeface="Symbol" panose="05050102010706020507" pitchFamily="18" charset="2"/>
                      </a:rPr>
                      <m:t>1</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13 </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 </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0.9</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9.2</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 </m:t>
                    </m:r>
                    <m:r>
                      <m:rPr>
                        <m:nor/>
                      </m:rPr>
                      <a:rPr lang="en-US" altLang="ko-KR" b="0" i="0" dirty="0" smtClean="0">
                        <a:latin typeface="Cambria Math" panose="02040503050406030204" pitchFamily="18" charset="0"/>
                        <a:ea typeface="Cambria Math" panose="02040503050406030204" pitchFamily="18" charset="0"/>
                        <a:sym typeface="Symbol" panose="05050102010706020507" pitchFamily="18" charset="2"/>
                      </a:rPr>
                      <m:t>9.5</m:t>
                    </m:r>
                  </m:oMath>
                </a14:m>
                <a:endParaRPr lang="en-US" altLang="ko-KR" dirty="0">
                  <a:latin typeface="Cambria Math" panose="02040503050406030204" pitchFamily="18" charset="0"/>
                  <a:ea typeface="Cambria Math" panose="02040503050406030204" pitchFamily="18" charset="0"/>
                  <a:sym typeface="Symbol" panose="05050102010706020507" pitchFamily="18" charset="2"/>
                </a:endParaRPr>
              </a:p>
            </p:txBody>
          </p:sp>
        </mc:Choice>
        <mc:Fallback xmlns="">
          <p:sp>
            <p:nvSpPr>
              <p:cNvPr id="3" name="Content Placeholder 2">
                <a:extLst>
                  <a:ext uri="{FF2B5EF4-FFF2-40B4-BE49-F238E27FC236}">
                    <a16:creationId xmlns:a16="http://schemas.microsoft.com/office/drawing/2014/main" id="{DAA8077A-85B5-A96E-B832-515B4C6B9C6F}"/>
                  </a:ext>
                </a:extLst>
              </p:cNvPr>
              <p:cNvSpPr>
                <a:spLocks noGrp="1" noRot="1" noChangeAspect="1" noMove="1" noResize="1" noEditPoints="1" noAdjustHandles="1" noChangeArrowheads="1" noChangeShapeType="1" noTextEdit="1"/>
              </p:cNvSpPr>
              <p:nvPr>
                <p:ph idx="1"/>
              </p:nvPr>
            </p:nvSpPr>
            <p:spPr>
              <a:xfrm>
                <a:off x="152400" y="876300"/>
                <a:ext cx="5791200" cy="4457700"/>
              </a:xfrm>
              <a:blipFill>
                <a:blip r:embed="rId3"/>
                <a:stretch>
                  <a:fillRect l="-1158" t="-273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Content Placeholder 2">
                <a:extLst>
                  <a:ext uri="{FF2B5EF4-FFF2-40B4-BE49-F238E27FC236}">
                    <a16:creationId xmlns:a16="http://schemas.microsoft.com/office/drawing/2014/main" id="{F5B220A4-92D3-CBE1-1C7B-CF3BBFF4D5AF}"/>
                  </a:ext>
                </a:extLst>
              </p:cNvPr>
              <p:cNvSpPr txBox="1">
                <a:spLocks/>
              </p:cNvSpPr>
              <p:nvPr/>
            </p:nvSpPr>
            <p:spPr bwMode="auto">
              <a:xfrm>
                <a:off x="5943600" y="876300"/>
                <a:ext cx="5943600" cy="4152900"/>
              </a:xfrm>
              <a:prstGeom prst="rect">
                <a:avLst/>
              </a:prstGeom>
              <a:noFill/>
              <a:ln>
                <a:noFill/>
              </a:ln>
              <a:effectLst/>
              <a:extLst>
                <a:ext uri="{FAA26D3D-D897-4be2-8F04-BA451C77F1D7}">
                  <ma14:placeholderFlag xmlns="" xmlns:ma14="http://schemas.microsoft.com/office/mac/drawingml/2011/main" val="1"/>
                </a:ext>
                <a:ext uri="{909E8E84-426E-40dd-AFC4-6F175D3DCCD1}">
                  <a14:hiddenFill xmlns="">
                    <a:solidFill>
                      <a:schemeClr val="bg1"/>
                    </a:solidFill>
                  </a14:hiddenFill>
                </a:ext>
                <a:ext uri="{91240B29-F687-4f45-9708-019B960494DF}">
                  <a14:hiddenLine xmlns="" w="12700">
                    <a:pattFill prst="narHorz">
                      <a:fgClr>
                        <a:schemeClr val="tx1"/>
                      </a:fgClr>
                      <a:bgClr>
                        <a:schemeClr val="bg1"/>
                      </a:bgClr>
                    </a:pattFill>
                    <a:miter lim="800000"/>
                    <a:headEnd/>
                    <a:tailEnd/>
                  </a14:hiddenLine>
                </a:ext>
                <a:ext uri="{AF507438-7753-43e0-B8FC-AC1667EBCBE1}">
                  <a14:hiddenEffects xmlns="">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normAutofit fontScale="70000" lnSpcReduction="20000"/>
              </a:bodyPr>
              <a:lstStyle>
                <a:lvl1pPr marL="285750" indent="-285750" algn="l" rtl="0" eaLnBrk="0" fontAlgn="base" hangingPunct="0">
                  <a:lnSpc>
                    <a:spcPct val="90000"/>
                  </a:lnSpc>
                  <a:spcBef>
                    <a:spcPct val="30000"/>
                  </a:spcBef>
                  <a:spcAft>
                    <a:spcPct val="0"/>
                  </a:spcAft>
                  <a:buSzPct val="100000"/>
                  <a:buChar char="•"/>
                  <a:defRPr sz="2800" b="0" i="0">
                    <a:solidFill>
                      <a:schemeClr val="tx1"/>
                    </a:solidFill>
                    <a:latin typeface="Gill Sans" panose="020B0502020104020203"/>
                    <a:ea typeface="Gill Sans" panose="020B0502020104020203"/>
                    <a:cs typeface="Gill Sans" panose="020B0502020104020203"/>
                  </a:defRPr>
                </a:lvl1pPr>
                <a:lvl2pPr marL="685800" indent="-228600" algn="l" rtl="0" eaLnBrk="0" fontAlgn="base" hangingPunct="0">
                  <a:lnSpc>
                    <a:spcPct val="90000"/>
                  </a:lnSpc>
                  <a:spcBef>
                    <a:spcPct val="30000"/>
                  </a:spcBef>
                  <a:spcAft>
                    <a:spcPct val="0"/>
                  </a:spcAft>
                  <a:buSzPct val="100000"/>
                  <a:buChar char="–"/>
                  <a:defRPr sz="2400" b="0" i="0">
                    <a:solidFill>
                      <a:schemeClr val="tx1"/>
                    </a:solidFill>
                    <a:latin typeface="Gill Sans" panose="020B0502020104020203"/>
                    <a:ea typeface="Gill Sans" panose="020B0502020104020203"/>
                    <a:cs typeface="Gill Sans" panose="020B0502020104020203"/>
                  </a:defRPr>
                </a:lvl2pPr>
                <a:lvl3pPr marL="1143000" indent="-228600" algn="l" rtl="0" eaLnBrk="0" fontAlgn="base" hangingPunct="0">
                  <a:lnSpc>
                    <a:spcPct val="90000"/>
                  </a:lnSpc>
                  <a:spcBef>
                    <a:spcPct val="30000"/>
                  </a:spcBef>
                  <a:spcAft>
                    <a:spcPct val="0"/>
                  </a:spcAft>
                  <a:buSzPct val="100000"/>
                  <a:buChar char="»"/>
                  <a:defRPr sz="2400" b="0" i="0">
                    <a:solidFill>
                      <a:schemeClr val="tx1"/>
                    </a:solidFill>
                    <a:latin typeface="Gill Sans" panose="020B0502020104020203"/>
                    <a:ea typeface="Gill Sans" panose="020B0502020104020203"/>
                    <a:cs typeface="Gill Sans" panose="020B0502020104020203"/>
                  </a:defRPr>
                </a:lvl3pPr>
                <a:lvl4pPr marL="1543050" indent="-171450" algn="l" rtl="0" eaLnBrk="0" fontAlgn="base" hangingPunct="0">
                  <a:lnSpc>
                    <a:spcPct val="90000"/>
                  </a:lnSpc>
                  <a:spcBef>
                    <a:spcPct val="30000"/>
                  </a:spcBef>
                  <a:spcAft>
                    <a:spcPct val="0"/>
                  </a:spcAft>
                  <a:buSzPct val="100000"/>
                  <a:buChar char="•"/>
                  <a:defRPr sz="2400" b="0" i="0">
                    <a:solidFill>
                      <a:schemeClr val="tx1"/>
                    </a:solidFill>
                    <a:latin typeface="Gill Sans" panose="020B0502020104020203"/>
                    <a:ea typeface="Gill Sans" panose="020B0502020104020203"/>
                    <a:cs typeface="Gill Sans" panose="020B0502020104020203"/>
                  </a:defRPr>
                </a:lvl4pPr>
                <a:lvl5pPr marL="2000250" indent="-171450" algn="l" rtl="0" eaLnBrk="0" fontAlgn="base" hangingPunct="0">
                  <a:lnSpc>
                    <a:spcPct val="90000"/>
                  </a:lnSpc>
                  <a:spcBef>
                    <a:spcPct val="30000"/>
                  </a:spcBef>
                  <a:spcAft>
                    <a:spcPct val="0"/>
                  </a:spcAft>
                  <a:buSzPct val="100000"/>
                  <a:buChar char="–"/>
                  <a:defRPr sz="2400" b="0" i="0">
                    <a:solidFill>
                      <a:schemeClr val="tx1"/>
                    </a:solidFill>
                    <a:latin typeface="Gill Sans" panose="020B0502020104020203"/>
                    <a:ea typeface="Gill Sans" panose="020B0502020104020203"/>
                    <a:cs typeface="Gill Sans" panose="020B0502020104020203"/>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r>
                  <a:rPr lang="en-US" altLang="ko-KR" kern="0" dirty="0">
                    <a:sym typeface="Symbol" panose="05050102010706020507" pitchFamily="18" charset="2"/>
                  </a:rPr>
                  <a:t>Compute </a:t>
                </a:r>
                <a14:m>
                  <m:oMath xmlns:m="http://schemas.openxmlformats.org/officeDocument/2006/math">
                    <m:sSub>
                      <m:sSubPr>
                        <m:ctrlPr>
                          <a:rPr lang="ar-AE" i="1" kern="0">
                            <a:latin typeface="Cambria Math" panose="02040503050406030204" pitchFamily="18" charset="0"/>
                          </a:rPr>
                        </m:ctrlPr>
                      </m:sSubPr>
                      <m:e>
                        <m:sSub>
                          <m:sSubPr>
                            <m:ctrlPr>
                              <a:rPr lang="ar-AE" i="1" kern="0">
                                <a:latin typeface="Cambria Math" panose="02040503050406030204" pitchFamily="18" charset="0"/>
                              </a:rPr>
                            </m:ctrlPr>
                          </m:sSubPr>
                          <m:e>
                            <m:r>
                              <a:rPr lang="en-US" i="1" kern="0">
                                <a:latin typeface="Cambria Math" panose="02040503050406030204" pitchFamily="18" charset="0"/>
                              </a:rPr>
                              <m:t>𝑡</m:t>
                            </m:r>
                          </m:e>
                          <m:sub>
                            <m:r>
                              <a:rPr lang="ar-AE" i="1" kern="0">
                                <a:latin typeface="Cambria Math" panose="02040503050406030204" pitchFamily="18" charset="0"/>
                              </a:rPr>
                              <m:t>𝑛</m:t>
                            </m:r>
                          </m:sub>
                        </m:sSub>
                        <m:r>
                          <a:rPr lang="en-US" i="1" kern="0">
                            <a:latin typeface="Cambria Math" panose="02040503050406030204" pitchFamily="18" charset="0"/>
                          </a:rPr>
                          <m:t>=</m:t>
                        </m:r>
                        <m:r>
                          <a:rPr lang="en-US" i="1" kern="0">
                            <a:latin typeface="Cambria Math" panose="02040503050406030204" pitchFamily="18" charset="0"/>
                          </a:rPr>
                          <m:t>𝛼</m:t>
                        </m:r>
                        <m:sSub>
                          <m:sSubPr>
                            <m:ctrlPr>
                              <a:rPr lang="ar-AE" i="1" kern="0">
                                <a:latin typeface="Cambria Math" panose="02040503050406030204" pitchFamily="18" charset="0"/>
                              </a:rPr>
                            </m:ctrlPr>
                          </m:sSubPr>
                          <m:e>
                            <m:r>
                              <a:rPr lang="ar-AE" i="1" kern="0">
                                <a:latin typeface="Cambria Math" panose="02040503050406030204" pitchFamily="18" charset="0"/>
                              </a:rPr>
                              <m:t>𝑥</m:t>
                            </m:r>
                          </m:e>
                          <m:sub>
                            <m:r>
                              <a:rPr lang="ar-AE" i="1" kern="0">
                                <a:latin typeface="Cambria Math" panose="02040503050406030204" pitchFamily="18" charset="0"/>
                              </a:rPr>
                              <m:t>𝑛</m:t>
                            </m:r>
                          </m:sub>
                        </m:sSub>
                        <m:r>
                          <a:rPr lang="en-US" i="1" kern="0">
                            <a:latin typeface="Cambria Math" panose="02040503050406030204" pitchFamily="18" charset="0"/>
                          </a:rPr>
                          <m:t>+(</m:t>
                        </m:r>
                        <m:r>
                          <a:rPr lang="en-US" i="1" kern="0">
                            <a:latin typeface="Cambria Math" panose="02040503050406030204" pitchFamily="18" charset="0"/>
                          </a:rPr>
                          <m:t>1</m:t>
                        </m:r>
                        <m:r>
                          <a:rPr lang="en-US" i="1" kern="0">
                            <a:latin typeface="Cambria Math" panose="02040503050406030204" pitchFamily="18" charset="0"/>
                          </a:rPr>
                          <m:t>−</m:t>
                        </m:r>
                        <m:r>
                          <a:rPr lang="en-US" i="1" kern="0">
                            <a:latin typeface="Cambria Math" panose="02040503050406030204" pitchFamily="18" charset="0"/>
                          </a:rPr>
                          <m:t>𝛼</m:t>
                        </m:r>
                        <m:r>
                          <a:rPr lang="en-US" i="1" kern="0">
                            <a:latin typeface="Cambria Math" panose="02040503050406030204" pitchFamily="18" charset="0"/>
                          </a:rPr>
                          <m:t>)</m:t>
                        </m:r>
                        <m:r>
                          <a:rPr lang="en-US" i="1" kern="0">
                            <a:latin typeface="Cambria Math" panose="02040503050406030204" pitchFamily="18" charset="0"/>
                          </a:rPr>
                          <m:t>𝑡</m:t>
                        </m:r>
                      </m:e>
                      <m:sub>
                        <m:r>
                          <a:rPr lang="ar-AE" i="1" kern="0">
                            <a:latin typeface="Cambria Math" panose="02040503050406030204" pitchFamily="18" charset="0"/>
                          </a:rPr>
                          <m:t>𝑛</m:t>
                        </m:r>
                        <m:r>
                          <a:rPr lang="ar-AE" kern="0">
                            <a:latin typeface="Cambria Math" panose="02040503050406030204" pitchFamily="18" charset="0"/>
                          </a:rPr>
                          <m:t>−</m:t>
                        </m:r>
                        <m:r>
                          <a:rPr lang="ar-AE" kern="0">
                            <a:latin typeface="Cambria Math" panose="02040503050406030204" pitchFamily="18" charset="0"/>
                          </a:rPr>
                          <m:t>1</m:t>
                        </m:r>
                      </m:sub>
                    </m:sSub>
                  </m:oMath>
                </a14:m>
                <a:r>
                  <a:rPr lang="en-US" altLang="ko-KR" kern="0" dirty="0">
                    <a:sym typeface="Symbol" panose="05050102010706020507" pitchFamily="18" charset="2"/>
                  </a:rPr>
                  <a:t> with initial guess </a:t>
                </a:r>
                <a:r>
                  <a:rPr lang="en-US" altLang="ko-KR" kern="0" baseline="-25000" dirty="0">
                    <a:sym typeface="Symbol" panose="05050102010706020507" pitchFamily="18" charset="2"/>
                  </a:rPr>
                  <a:t>0 </a:t>
                </a:r>
                <a:r>
                  <a:rPr lang="en-US" altLang="ko-KR" kern="0" dirty="0">
                    <a:sym typeface="Symbol" panose="05050102010706020507" pitchFamily="18" charset="2"/>
                  </a:rPr>
                  <a:t>= 10, assuming =0.9.</a:t>
                </a:r>
              </a:p>
              <a:p>
                <a14:m>
                  <m:oMath xmlns:m="http://schemas.openxmlformats.org/officeDocument/2006/math">
                    <m:sSub>
                      <m:sSubPr>
                        <m:ctrlPr>
                          <a:rPr lang="ar-AE" i="1" kern="0">
                            <a:latin typeface="Cambria Math" panose="02040503050406030204" pitchFamily="18" charset="0"/>
                            <a:ea typeface="Cambria Math" panose="02040503050406030204" pitchFamily="18" charset="0"/>
                          </a:rPr>
                        </m:ctrlPr>
                      </m:sSubPr>
                      <m:e>
                        <m:sSub>
                          <m:sSubPr>
                            <m:ctrlPr>
                              <a:rPr lang="ar-AE" i="1" kern="0">
                                <a:latin typeface="Cambria Math" panose="02040503050406030204" pitchFamily="18" charset="0"/>
                                <a:ea typeface="Cambria Math" panose="02040503050406030204" pitchFamily="18" charset="0"/>
                              </a:rPr>
                            </m:ctrlPr>
                          </m:sSubPr>
                          <m:e>
                            <m:r>
                              <a:rPr lang="en-US" i="1" kern="0">
                                <a:latin typeface="Cambria Math" panose="02040503050406030204" pitchFamily="18" charset="0"/>
                                <a:ea typeface="Cambria Math" panose="02040503050406030204" pitchFamily="18" charset="0"/>
                              </a:rPr>
                              <m:t>𝑡</m:t>
                            </m:r>
                          </m:e>
                          <m:sub>
                            <m:r>
                              <a:rPr lang="en-US" i="1" kern="0" smtClean="0">
                                <a:latin typeface="Cambria Math" panose="02040503050406030204" pitchFamily="18" charset="0"/>
                                <a:ea typeface="Cambria Math" panose="02040503050406030204" pitchFamily="18" charset="0"/>
                              </a:rPr>
                              <m:t>1</m:t>
                            </m:r>
                          </m:sub>
                        </m:sSub>
                        <m:r>
                          <a:rPr lang="en-US" i="1" kern="0">
                            <a:latin typeface="Cambria Math" panose="02040503050406030204" pitchFamily="18" charset="0"/>
                            <a:ea typeface="Cambria Math" panose="02040503050406030204" pitchFamily="18" charset="0"/>
                          </a:rPr>
                          <m:t>=</m:t>
                        </m:r>
                        <m:r>
                          <a:rPr lang="en-US" i="1" kern="0">
                            <a:latin typeface="Cambria Math" panose="02040503050406030204" pitchFamily="18" charset="0"/>
                            <a:ea typeface="Cambria Math" panose="02040503050406030204" pitchFamily="18" charset="0"/>
                          </a:rPr>
                          <m:t>𝛼</m:t>
                        </m:r>
                        <m:sSub>
                          <m:sSubPr>
                            <m:ctrlPr>
                              <a:rPr lang="ar-AE" i="1" kern="0">
                                <a:latin typeface="Cambria Math" panose="02040503050406030204" pitchFamily="18" charset="0"/>
                                <a:ea typeface="Cambria Math" panose="02040503050406030204" pitchFamily="18" charset="0"/>
                              </a:rPr>
                            </m:ctrlPr>
                          </m:sSubPr>
                          <m:e>
                            <m:r>
                              <a:rPr lang="ar-AE" i="1" kern="0">
                                <a:latin typeface="Cambria Math" panose="02040503050406030204" pitchFamily="18" charset="0"/>
                                <a:ea typeface="Cambria Math" panose="02040503050406030204" pitchFamily="18" charset="0"/>
                              </a:rPr>
                              <m:t>𝑥</m:t>
                            </m:r>
                          </m:e>
                          <m:sub>
                            <m:r>
                              <a:rPr lang="en-US" i="1" kern="0" smtClean="0">
                                <a:latin typeface="Cambria Math" panose="02040503050406030204" pitchFamily="18" charset="0"/>
                                <a:ea typeface="Cambria Math" panose="02040503050406030204" pitchFamily="18" charset="0"/>
                              </a:rPr>
                              <m:t>1</m:t>
                            </m:r>
                          </m:sub>
                        </m:sSub>
                        <m:r>
                          <a:rPr lang="en-US" i="1" kern="0">
                            <a:latin typeface="Cambria Math" panose="02040503050406030204" pitchFamily="18" charset="0"/>
                            <a:ea typeface="Cambria Math" panose="02040503050406030204" pitchFamily="18" charset="0"/>
                          </a:rPr>
                          <m:t>+(</m:t>
                        </m:r>
                        <m:r>
                          <a:rPr lang="en-US" i="1" kern="0">
                            <a:latin typeface="Cambria Math" panose="02040503050406030204" pitchFamily="18" charset="0"/>
                            <a:ea typeface="Cambria Math" panose="02040503050406030204" pitchFamily="18" charset="0"/>
                          </a:rPr>
                          <m:t>1</m:t>
                        </m:r>
                        <m:r>
                          <a:rPr lang="en-US" i="1" kern="0">
                            <a:latin typeface="Cambria Math" panose="02040503050406030204" pitchFamily="18" charset="0"/>
                            <a:ea typeface="Cambria Math" panose="02040503050406030204" pitchFamily="18" charset="0"/>
                          </a:rPr>
                          <m:t>−</m:t>
                        </m:r>
                        <m:r>
                          <a:rPr lang="en-US" i="1" kern="0">
                            <a:latin typeface="Cambria Math" panose="02040503050406030204" pitchFamily="18" charset="0"/>
                            <a:ea typeface="Cambria Math" panose="02040503050406030204" pitchFamily="18" charset="0"/>
                          </a:rPr>
                          <m:t>𝛼</m:t>
                        </m:r>
                        <m:r>
                          <a:rPr lang="en-US" i="1" kern="0">
                            <a:latin typeface="Cambria Math" panose="02040503050406030204" pitchFamily="18" charset="0"/>
                            <a:ea typeface="Cambria Math" panose="02040503050406030204" pitchFamily="18" charset="0"/>
                          </a:rPr>
                          <m:t>)</m:t>
                        </m:r>
                        <m:r>
                          <a:rPr lang="en-US" i="1" kern="0">
                            <a:latin typeface="Cambria Math" panose="02040503050406030204" pitchFamily="18" charset="0"/>
                            <a:ea typeface="Cambria Math" panose="02040503050406030204" pitchFamily="18" charset="0"/>
                          </a:rPr>
                          <m:t>𝑡</m:t>
                        </m:r>
                      </m:e>
                      <m:sub>
                        <m:r>
                          <a:rPr lang="en-US" i="1" kern="0" smtClean="0">
                            <a:latin typeface="Cambria Math" panose="02040503050406030204" pitchFamily="18" charset="0"/>
                            <a:ea typeface="Cambria Math" panose="02040503050406030204" pitchFamily="18" charset="0"/>
                          </a:rPr>
                          <m:t>0</m:t>
                        </m:r>
                      </m:sub>
                    </m:sSub>
                    <m:r>
                      <a:rPr lang="en-US" i="1" kern="0" smtClean="0">
                        <a:latin typeface="Cambria Math" panose="02040503050406030204" pitchFamily="18" charset="0"/>
                        <a:ea typeface="Cambria Math" panose="02040503050406030204" pitchFamily="18" charset="0"/>
                      </a:rPr>
                      <m:t>=</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0.</m:t>
                    </m:r>
                    <m:r>
                      <m:rPr>
                        <m:nor/>
                      </m:rPr>
                      <a:rPr lang="en-US" altLang="ko-KR" b="0" i="0" kern="0" dirty="0" smtClean="0">
                        <a:latin typeface="Cambria Math" panose="02040503050406030204" pitchFamily="18" charset="0"/>
                        <a:ea typeface="Cambria Math" panose="02040503050406030204" pitchFamily="18" charset="0"/>
                        <a:sym typeface="Symbol" panose="05050102010706020507" pitchFamily="18" charset="2"/>
                      </a:rPr>
                      <m:t>9</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6 </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 </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0.1</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10 </m:t>
                    </m:r>
                    <m:r>
                      <m:rPr>
                        <m:nor/>
                      </m:rPr>
                      <a:rPr lang="en-US" altLang="ko-KR" kern="0" dirty="0" smtClean="0">
                        <a:latin typeface="Cambria Math" panose="02040503050406030204" pitchFamily="18" charset="0"/>
                        <a:ea typeface="Cambria Math" panose="02040503050406030204" pitchFamily="18" charset="0"/>
                        <a:sym typeface="Symbol" panose="05050102010706020507" pitchFamily="18" charset="2"/>
                      </a:rPr>
                      <m:t>=</m:t>
                    </m:r>
                    <m:r>
                      <m:rPr>
                        <m:nor/>
                      </m:rPr>
                      <a:rPr lang="en-US" altLang="ko-KR" b="0" i="0" kern="0" dirty="0" smtClean="0">
                        <a:latin typeface="Cambria Math" panose="02040503050406030204" pitchFamily="18" charset="0"/>
                        <a:ea typeface="Cambria Math" panose="02040503050406030204" pitchFamily="18" charset="0"/>
                        <a:sym typeface="Symbol" panose="05050102010706020507" pitchFamily="18" charset="2"/>
                      </a:rPr>
                      <m:t> </m:t>
                    </m:r>
                    <m:r>
                      <m:rPr>
                        <m:nor/>
                      </m:rPr>
                      <a:rPr lang="en-US" altLang="ko-KR" b="0" i="0" kern="0" dirty="0" smtClean="0">
                        <a:latin typeface="Cambria Math" panose="02040503050406030204" pitchFamily="18" charset="0"/>
                        <a:ea typeface="Cambria Math" panose="02040503050406030204" pitchFamily="18" charset="0"/>
                        <a:sym typeface="Symbol" panose="05050102010706020507" pitchFamily="18" charset="2"/>
                      </a:rPr>
                      <m:t>6.4</m:t>
                    </m:r>
                  </m:oMath>
                </a14:m>
                <a:endParaRPr lang="en-US" altLang="ko-KR" kern="0" dirty="0">
                  <a:latin typeface="Cambria Math" panose="02040503050406030204" pitchFamily="18" charset="0"/>
                  <a:ea typeface="Cambria Math" panose="02040503050406030204" pitchFamily="18" charset="0"/>
                  <a:sym typeface="Symbol" panose="05050102010706020507" pitchFamily="18" charset="2"/>
                </a:endParaRPr>
              </a:p>
              <a:p>
                <a14:m>
                  <m:oMath xmlns:m="http://schemas.openxmlformats.org/officeDocument/2006/math">
                    <m:sSub>
                      <m:sSubPr>
                        <m:ctrlPr>
                          <a:rPr lang="ar-AE" i="1" kern="0" smtClean="0">
                            <a:latin typeface="Cambria Math" panose="02040503050406030204" pitchFamily="18" charset="0"/>
                            <a:ea typeface="Cambria Math" panose="02040503050406030204" pitchFamily="18" charset="0"/>
                          </a:rPr>
                        </m:ctrlPr>
                      </m:sSubPr>
                      <m:e>
                        <m:sSub>
                          <m:sSubPr>
                            <m:ctrlPr>
                              <a:rPr lang="ar-AE" i="1" kern="0">
                                <a:latin typeface="Cambria Math" panose="02040503050406030204" pitchFamily="18" charset="0"/>
                                <a:ea typeface="Cambria Math" panose="02040503050406030204" pitchFamily="18" charset="0"/>
                              </a:rPr>
                            </m:ctrlPr>
                          </m:sSubPr>
                          <m:e>
                            <m:r>
                              <a:rPr lang="en-US" i="1" kern="0">
                                <a:latin typeface="Cambria Math" panose="02040503050406030204" pitchFamily="18" charset="0"/>
                                <a:ea typeface="Cambria Math" panose="02040503050406030204" pitchFamily="18" charset="0"/>
                              </a:rPr>
                              <m:t>𝑡</m:t>
                            </m:r>
                          </m:e>
                          <m:sub>
                            <m:r>
                              <a:rPr lang="en-US" i="1" kern="0" smtClean="0">
                                <a:latin typeface="Cambria Math" panose="02040503050406030204" pitchFamily="18" charset="0"/>
                                <a:ea typeface="Cambria Math" panose="02040503050406030204" pitchFamily="18" charset="0"/>
                              </a:rPr>
                              <m:t>2</m:t>
                            </m:r>
                          </m:sub>
                        </m:sSub>
                        <m:r>
                          <a:rPr lang="en-US" i="1" kern="0">
                            <a:latin typeface="Cambria Math" panose="02040503050406030204" pitchFamily="18" charset="0"/>
                            <a:ea typeface="Cambria Math" panose="02040503050406030204" pitchFamily="18" charset="0"/>
                          </a:rPr>
                          <m:t>=</m:t>
                        </m:r>
                        <m:r>
                          <a:rPr lang="en-US" i="1" kern="0">
                            <a:latin typeface="Cambria Math" panose="02040503050406030204" pitchFamily="18" charset="0"/>
                            <a:ea typeface="Cambria Math" panose="02040503050406030204" pitchFamily="18" charset="0"/>
                          </a:rPr>
                          <m:t>𝛼</m:t>
                        </m:r>
                        <m:sSub>
                          <m:sSubPr>
                            <m:ctrlPr>
                              <a:rPr lang="ar-AE" i="1" kern="0">
                                <a:latin typeface="Cambria Math" panose="02040503050406030204" pitchFamily="18" charset="0"/>
                                <a:ea typeface="Cambria Math" panose="02040503050406030204" pitchFamily="18" charset="0"/>
                              </a:rPr>
                            </m:ctrlPr>
                          </m:sSubPr>
                          <m:e>
                            <m:r>
                              <a:rPr lang="ar-AE" i="1" kern="0">
                                <a:latin typeface="Cambria Math" panose="02040503050406030204" pitchFamily="18" charset="0"/>
                                <a:ea typeface="Cambria Math" panose="02040503050406030204" pitchFamily="18" charset="0"/>
                              </a:rPr>
                              <m:t>𝑥</m:t>
                            </m:r>
                          </m:e>
                          <m:sub>
                            <m:r>
                              <a:rPr lang="en-US" i="1" kern="0" smtClean="0">
                                <a:latin typeface="Cambria Math" panose="02040503050406030204" pitchFamily="18" charset="0"/>
                                <a:ea typeface="Cambria Math" panose="02040503050406030204" pitchFamily="18" charset="0"/>
                              </a:rPr>
                              <m:t>2</m:t>
                            </m:r>
                          </m:sub>
                        </m:sSub>
                        <m:r>
                          <a:rPr lang="en-US" i="1" kern="0">
                            <a:latin typeface="Cambria Math" panose="02040503050406030204" pitchFamily="18" charset="0"/>
                            <a:ea typeface="Cambria Math" panose="02040503050406030204" pitchFamily="18" charset="0"/>
                          </a:rPr>
                          <m:t>+(</m:t>
                        </m:r>
                        <m:r>
                          <a:rPr lang="en-US" i="1" kern="0">
                            <a:latin typeface="Cambria Math" panose="02040503050406030204" pitchFamily="18" charset="0"/>
                            <a:ea typeface="Cambria Math" panose="02040503050406030204" pitchFamily="18" charset="0"/>
                          </a:rPr>
                          <m:t>1</m:t>
                        </m:r>
                        <m:r>
                          <a:rPr lang="en-US" i="1" kern="0">
                            <a:latin typeface="Cambria Math" panose="02040503050406030204" pitchFamily="18" charset="0"/>
                            <a:ea typeface="Cambria Math" panose="02040503050406030204" pitchFamily="18" charset="0"/>
                          </a:rPr>
                          <m:t>−</m:t>
                        </m:r>
                        <m:r>
                          <a:rPr lang="en-US" i="1" kern="0">
                            <a:latin typeface="Cambria Math" panose="02040503050406030204" pitchFamily="18" charset="0"/>
                            <a:ea typeface="Cambria Math" panose="02040503050406030204" pitchFamily="18" charset="0"/>
                          </a:rPr>
                          <m:t>𝛼</m:t>
                        </m:r>
                        <m:r>
                          <a:rPr lang="en-US" i="1" kern="0">
                            <a:latin typeface="Cambria Math" panose="02040503050406030204" pitchFamily="18" charset="0"/>
                            <a:ea typeface="Cambria Math" panose="02040503050406030204" pitchFamily="18" charset="0"/>
                          </a:rPr>
                          <m:t>)</m:t>
                        </m:r>
                        <m:r>
                          <a:rPr lang="en-US" i="1" kern="0">
                            <a:latin typeface="Cambria Math" panose="02040503050406030204" pitchFamily="18" charset="0"/>
                            <a:ea typeface="Cambria Math" panose="02040503050406030204" pitchFamily="18" charset="0"/>
                          </a:rPr>
                          <m:t>𝑡</m:t>
                        </m:r>
                      </m:e>
                      <m:sub>
                        <m:r>
                          <a:rPr lang="en-US" i="1" kern="0" smtClean="0">
                            <a:latin typeface="Cambria Math" panose="02040503050406030204" pitchFamily="18" charset="0"/>
                            <a:ea typeface="Cambria Math" panose="02040503050406030204" pitchFamily="18" charset="0"/>
                          </a:rPr>
                          <m:t>1</m:t>
                        </m:r>
                      </m:sub>
                    </m:sSub>
                    <m:r>
                      <a:rPr lang="en-US" i="1" kern="0">
                        <a:latin typeface="Cambria Math" panose="02040503050406030204" pitchFamily="18" charset="0"/>
                        <a:ea typeface="Cambria Math" panose="02040503050406030204" pitchFamily="18" charset="0"/>
                      </a:rPr>
                      <m:t>=</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0.</m:t>
                    </m:r>
                    <m:r>
                      <m:rPr>
                        <m:nor/>
                      </m:rPr>
                      <a:rPr lang="en-US" altLang="ko-KR" b="0" i="0" kern="0" dirty="0" smtClean="0">
                        <a:latin typeface="Cambria Math" panose="02040503050406030204" pitchFamily="18" charset="0"/>
                        <a:ea typeface="Cambria Math" panose="02040503050406030204" pitchFamily="18" charset="0"/>
                        <a:sym typeface="Symbol" panose="05050102010706020507" pitchFamily="18" charset="2"/>
                      </a:rPr>
                      <m:t>9</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4 </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 </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0.1</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m:t>
                    </m:r>
                    <m:r>
                      <m:rPr>
                        <m:nor/>
                      </m:rPr>
                      <a:rPr lang="en-US" altLang="ko-KR" b="0" i="0" kern="0" dirty="0" smtClean="0">
                        <a:latin typeface="Cambria Math" panose="02040503050406030204" pitchFamily="18" charset="0"/>
                        <a:ea typeface="Cambria Math" panose="02040503050406030204" pitchFamily="18" charset="0"/>
                        <a:sym typeface="Symbol" panose="05050102010706020507" pitchFamily="18" charset="2"/>
                      </a:rPr>
                      <m:t>6.4</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 </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 </m:t>
                    </m:r>
                    <m:r>
                      <m:rPr>
                        <m:nor/>
                      </m:rPr>
                      <a:rPr lang="en-US" altLang="ko-KR" b="0" i="0" kern="0" dirty="0" smtClean="0">
                        <a:latin typeface="Cambria Math" panose="02040503050406030204" pitchFamily="18" charset="0"/>
                        <a:ea typeface="Cambria Math" panose="02040503050406030204" pitchFamily="18" charset="0"/>
                        <a:sym typeface="Symbol" panose="05050102010706020507" pitchFamily="18" charset="2"/>
                      </a:rPr>
                      <m:t>4.2</m:t>
                    </m:r>
                  </m:oMath>
                </a14:m>
                <a:endParaRPr lang="en-US" altLang="ko-KR" kern="0" dirty="0">
                  <a:latin typeface="Cambria Math" panose="02040503050406030204" pitchFamily="18" charset="0"/>
                  <a:ea typeface="Cambria Math" panose="02040503050406030204" pitchFamily="18" charset="0"/>
                  <a:sym typeface="Symbol" panose="05050102010706020507" pitchFamily="18" charset="2"/>
                </a:endParaRPr>
              </a:p>
              <a:p>
                <a14:m>
                  <m:oMath xmlns:m="http://schemas.openxmlformats.org/officeDocument/2006/math">
                    <m:sSub>
                      <m:sSubPr>
                        <m:ctrlPr>
                          <a:rPr lang="ar-AE" i="1" kern="0">
                            <a:latin typeface="Cambria Math" panose="02040503050406030204" pitchFamily="18" charset="0"/>
                            <a:ea typeface="Cambria Math" panose="02040503050406030204" pitchFamily="18" charset="0"/>
                          </a:rPr>
                        </m:ctrlPr>
                      </m:sSubPr>
                      <m:e>
                        <m:sSub>
                          <m:sSubPr>
                            <m:ctrlPr>
                              <a:rPr lang="ar-AE" i="1" kern="0">
                                <a:latin typeface="Cambria Math" panose="02040503050406030204" pitchFamily="18" charset="0"/>
                                <a:ea typeface="Cambria Math" panose="02040503050406030204" pitchFamily="18" charset="0"/>
                              </a:rPr>
                            </m:ctrlPr>
                          </m:sSubPr>
                          <m:e>
                            <m:r>
                              <a:rPr lang="en-US" i="1" kern="0">
                                <a:latin typeface="Cambria Math" panose="02040503050406030204" pitchFamily="18" charset="0"/>
                                <a:ea typeface="Cambria Math" panose="02040503050406030204" pitchFamily="18" charset="0"/>
                              </a:rPr>
                              <m:t>𝑡</m:t>
                            </m:r>
                          </m:e>
                          <m:sub>
                            <m:r>
                              <a:rPr lang="en-US" i="1" kern="0" smtClean="0">
                                <a:latin typeface="Cambria Math" panose="02040503050406030204" pitchFamily="18" charset="0"/>
                                <a:ea typeface="Cambria Math" panose="02040503050406030204" pitchFamily="18" charset="0"/>
                              </a:rPr>
                              <m:t>3</m:t>
                            </m:r>
                          </m:sub>
                        </m:sSub>
                        <m:r>
                          <a:rPr lang="en-US" i="1" kern="0">
                            <a:latin typeface="Cambria Math" panose="02040503050406030204" pitchFamily="18" charset="0"/>
                            <a:ea typeface="Cambria Math" panose="02040503050406030204" pitchFamily="18" charset="0"/>
                          </a:rPr>
                          <m:t>=</m:t>
                        </m:r>
                        <m:r>
                          <a:rPr lang="en-US" i="1" kern="0">
                            <a:latin typeface="Cambria Math" panose="02040503050406030204" pitchFamily="18" charset="0"/>
                            <a:ea typeface="Cambria Math" panose="02040503050406030204" pitchFamily="18" charset="0"/>
                          </a:rPr>
                          <m:t>𝛼</m:t>
                        </m:r>
                        <m:sSub>
                          <m:sSubPr>
                            <m:ctrlPr>
                              <a:rPr lang="ar-AE" i="1" kern="0">
                                <a:latin typeface="Cambria Math" panose="02040503050406030204" pitchFamily="18" charset="0"/>
                                <a:ea typeface="Cambria Math" panose="02040503050406030204" pitchFamily="18" charset="0"/>
                              </a:rPr>
                            </m:ctrlPr>
                          </m:sSubPr>
                          <m:e>
                            <m:r>
                              <a:rPr lang="ar-AE" i="1" kern="0">
                                <a:latin typeface="Cambria Math" panose="02040503050406030204" pitchFamily="18" charset="0"/>
                                <a:ea typeface="Cambria Math" panose="02040503050406030204" pitchFamily="18" charset="0"/>
                              </a:rPr>
                              <m:t>𝑥</m:t>
                            </m:r>
                          </m:e>
                          <m:sub>
                            <m:r>
                              <a:rPr lang="en-US" i="1" kern="0" smtClean="0">
                                <a:latin typeface="Cambria Math" panose="02040503050406030204" pitchFamily="18" charset="0"/>
                                <a:ea typeface="Cambria Math" panose="02040503050406030204" pitchFamily="18" charset="0"/>
                              </a:rPr>
                              <m:t>3</m:t>
                            </m:r>
                          </m:sub>
                        </m:sSub>
                        <m:r>
                          <a:rPr lang="en-US" i="1" kern="0">
                            <a:latin typeface="Cambria Math" panose="02040503050406030204" pitchFamily="18" charset="0"/>
                            <a:ea typeface="Cambria Math" panose="02040503050406030204" pitchFamily="18" charset="0"/>
                          </a:rPr>
                          <m:t>+(</m:t>
                        </m:r>
                        <m:r>
                          <a:rPr lang="en-US" i="1" kern="0">
                            <a:latin typeface="Cambria Math" panose="02040503050406030204" pitchFamily="18" charset="0"/>
                            <a:ea typeface="Cambria Math" panose="02040503050406030204" pitchFamily="18" charset="0"/>
                          </a:rPr>
                          <m:t>1</m:t>
                        </m:r>
                        <m:r>
                          <a:rPr lang="en-US" i="1" kern="0">
                            <a:latin typeface="Cambria Math" panose="02040503050406030204" pitchFamily="18" charset="0"/>
                            <a:ea typeface="Cambria Math" panose="02040503050406030204" pitchFamily="18" charset="0"/>
                          </a:rPr>
                          <m:t>−</m:t>
                        </m:r>
                        <m:r>
                          <a:rPr lang="en-US" i="1" kern="0">
                            <a:latin typeface="Cambria Math" panose="02040503050406030204" pitchFamily="18" charset="0"/>
                            <a:ea typeface="Cambria Math" panose="02040503050406030204" pitchFamily="18" charset="0"/>
                          </a:rPr>
                          <m:t>𝛼</m:t>
                        </m:r>
                        <m:r>
                          <a:rPr lang="en-US" i="1" kern="0">
                            <a:latin typeface="Cambria Math" panose="02040503050406030204" pitchFamily="18" charset="0"/>
                            <a:ea typeface="Cambria Math" panose="02040503050406030204" pitchFamily="18" charset="0"/>
                          </a:rPr>
                          <m:t>)</m:t>
                        </m:r>
                        <m:r>
                          <a:rPr lang="en-US" i="1" kern="0">
                            <a:latin typeface="Cambria Math" panose="02040503050406030204" pitchFamily="18" charset="0"/>
                            <a:ea typeface="Cambria Math" panose="02040503050406030204" pitchFamily="18" charset="0"/>
                          </a:rPr>
                          <m:t>𝑡</m:t>
                        </m:r>
                      </m:e>
                      <m:sub>
                        <m:r>
                          <a:rPr lang="en-US" i="1" kern="0" smtClean="0">
                            <a:latin typeface="Cambria Math" panose="02040503050406030204" pitchFamily="18" charset="0"/>
                            <a:ea typeface="Cambria Math" panose="02040503050406030204" pitchFamily="18" charset="0"/>
                          </a:rPr>
                          <m:t>2</m:t>
                        </m:r>
                      </m:sub>
                    </m:sSub>
                    <m:r>
                      <a:rPr lang="en-US" i="1" kern="0">
                        <a:latin typeface="Cambria Math" panose="02040503050406030204" pitchFamily="18" charset="0"/>
                        <a:ea typeface="Cambria Math" panose="02040503050406030204" pitchFamily="18" charset="0"/>
                      </a:rPr>
                      <m:t>=</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0.</m:t>
                    </m:r>
                    <m:r>
                      <m:rPr>
                        <m:nor/>
                      </m:rPr>
                      <a:rPr lang="en-US" altLang="ko-KR" b="0" i="0" kern="0" dirty="0" smtClean="0">
                        <a:latin typeface="Cambria Math" panose="02040503050406030204" pitchFamily="18" charset="0"/>
                        <a:ea typeface="Cambria Math" panose="02040503050406030204" pitchFamily="18" charset="0"/>
                        <a:sym typeface="Symbol" panose="05050102010706020507" pitchFamily="18" charset="2"/>
                      </a:rPr>
                      <m:t>9</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6 </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 </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0.1</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4.2 </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 </m:t>
                    </m:r>
                    <m:r>
                      <m:rPr>
                        <m:nor/>
                      </m:rPr>
                      <a:rPr lang="en-US" altLang="ko-KR" b="0" i="0" kern="0" dirty="0" smtClean="0">
                        <a:latin typeface="Cambria Math" panose="02040503050406030204" pitchFamily="18" charset="0"/>
                        <a:ea typeface="Cambria Math" panose="02040503050406030204" pitchFamily="18" charset="0"/>
                        <a:sym typeface="Symbol" panose="05050102010706020507" pitchFamily="18" charset="2"/>
                      </a:rPr>
                      <m:t>5.8</m:t>
                    </m:r>
                  </m:oMath>
                </a14:m>
                <a:endParaRPr lang="en-US" altLang="ko-KR" kern="0" dirty="0">
                  <a:latin typeface="Cambria Math" panose="02040503050406030204" pitchFamily="18" charset="0"/>
                  <a:ea typeface="Cambria Math" panose="02040503050406030204" pitchFamily="18" charset="0"/>
                  <a:sym typeface="Symbol" panose="05050102010706020507" pitchFamily="18" charset="2"/>
                </a:endParaRPr>
              </a:p>
              <a:p>
                <a14:m>
                  <m:oMath xmlns:m="http://schemas.openxmlformats.org/officeDocument/2006/math">
                    <m:sSub>
                      <m:sSubPr>
                        <m:ctrlPr>
                          <a:rPr lang="ar-AE" i="1" kern="0">
                            <a:latin typeface="Cambria Math" panose="02040503050406030204" pitchFamily="18" charset="0"/>
                            <a:ea typeface="Cambria Math" panose="02040503050406030204" pitchFamily="18" charset="0"/>
                          </a:rPr>
                        </m:ctrlPr>
                      </m:sSubPr>
                      <m:e>
                        <m:sSub>
                          <m:sSubPr>
                            <m:ctrlPr>
                              <a:rPr lang="ar-AE" i="1" kern="0">
                                <a:latin typeface="Cambria Math" panose="02040503050406030204" pitchFamily="18" charset="0"/>
                                <a:ea typeface="Cambria Math" panose="02040503050406030204" pitchFamily="18" charset="0"/>
                              </a:rPr>
                            </m:ctrlPr>
                          </m:sSubPr>
                          <m:e>
                            <m:r>
                              <a:rPr lang="en-US" i="1" kern="0">
                                <a:latin typeface="Cambria Math" panose="02040503050406030204" pitchFamily="18" charset="0"/>
                                <a:ea typeface="Cambria Math" panose="02040503050406030204" pitchFamily="18" charset="0"/>
                              </a:rPr>
                              <m:t>𝑡</m:t>
                            </m:r>
                          </m:e>
                          <m:sub>
                            <m:r>
                              <a:rPr lang="en-US" i="1" kern="0" smtClean="0">
                                <a:latin typeface="Cambria Math" panose="02040503050406030204" pitchFamily="18" charset="0"/>
                                <a:ea typeface="Cambria Math" panose="02040503050406030204" pitchFamily="18" charset="0"/>
                              </a:rPr>
                              <m:t>4</m:t>
                            </m:r>
                          </m:sub>
                        </m:sSub>
                        <m:r>
                          <a:rPr lang="en-US" i="1" kern="0">
                            <a:latin typeface="Cambria Math" panose="02040503050406030204" pitchFamily="18" charset="0"/>
                            <a:ea typeface="Cambria Math" panose="02040503050406030204" pitchFamily="18" charset="0"/>
                          </a:rPr>
                          <m:t>=</m:t>
                        </m:r>
                        <m:r>
                          <a:rPr lang="en-US" i="1" kern="0">
                            <a:latin typeface="Cambria Math" panose="02040503050406030204" pitchFamily="18" charset="0"/>
                            <a:ea typeface="Cambria Math" panose="02040503050406030204" pitchFamily="18" charset="0"/>
                          </a:rPr>
                          <m:t>𝛼</m:t>
                        </m:r>
                        <m:sSub>
                          <m:sSubPr>
                            <m:ctrlPr>
                              <a:rPr lang="ar-AE" i="1" kern="0">
                                <a:latin typeface="Cambria Math" panose="02040503050406030204" pitchFamily="18" charset="0"/>
                                <a:ea typeface="Cambria Math" panose="02040503050406030204" pitchFamily="18" charset="0"/>
                              </a:rPr>
                            </m:ctrlPr>
                          </m:sSubPr>
                          <m:e>
                            <m:r>
                              <a:rPr lang="ar-AE" i="1" kern="0">
                                <a:latin typeface="Cambria Math" panose="02040503050406030204" pitchFamily="18" charset="0"/>
                                <a:ea typeface="Cambria Math" panose="02040503050406030204" pitchFamily="18" charset="0"/>
                              </a:rPr>
                              <m:t>𝑥</m:t>
                            </m:r>
                          </m:e>
                          <m:sub>
                            <m:r>
                              <a:rPr lang="en-US" i="1" kern="0" smtClean="0">
                                <a:latin typeface="Cambria Math" panose="02040503050406030204" pitchFamily="18" charset="0"/>
                                <a:ea typeface="Cambria Math" panose="02040503050406030204" pitchFamily="18" charset="0"/>
                              </a:rPr>
                              <m:t>4</m:t>
                            </m:r>
                          </m:sub>
                        </m:sSub>
                        <m:r>
                          <a:rPr lang="en-US" i="1" kern="0">
                            <a:latin typeface="Cambria Math" panose="02040503050406030204" pitchFamily="18" charset="0"/>
                            <a:ea typeface="Cambria Math" panose="02040503050406030204" pitchFamily="18" charset="0"/>
                          </a:rPr>
                          <m:t>+(</m:t>
                        </m:r>
                        <m:r>
                          <a:rPr lang="en-US" i="1" kern="0">
                            <a:latin typeface="Cambria Math" panose="02040503050406030204" pitchFamily="18" charset="0"/>
                            <a:ea typeface="Cambria Math" panose="02040503050406030204" pitchFamily="18" charset="0"/>
                          </a:rPr>
                          <m:t>1</m:t>
                        </m:r>
                        <m:r>
                          <a:rPr lang="en-US" i="1" kern="0">
                            <a:latin typeface="Cambria Math" panose="02040503050406030204" pitchFamily="18" charset="0"/>
                            <a:ea typeface="Cambria Math" panose="02040503050406030204" pitchFamily="18" charset="0"/>
                          </a:rPr>
                          <m:t>−</m:t>
                        </m:r>
                        <m:r>
                          <a:rPr lang="en-US" i="1" kern="0">
                            <a:latin typeface="Cambria Math" panose="02040503050406030204" pitchFamily="18" charset="0"/>
                            <a:ea typeface="Cambria Math" panose="02040503050406030204" pitchFamily="18" charset="0"/>
                          </a:rPr>
                          <m:t>𝛼</m:t>
                        </m:r>
                        <m:r>
                          <a:rPr lang="en-US" i="1" kern="0">
                            <a:latin typeface="Cambria Math" panose="02040503050406030204" pitchFamily="18" charset="0"/>
                            <a:ea typeface="Cambria Math" panose="02040503050406030204" pitchFamily="18" charset="0"/>
                          </a:rPr>
                          <m:t>)</m:t>
                        </m:r>
                        <m:r>
                          <a:rPr lang="en-US" i="1" kern="0">
                            <a:latin typeface="Cambria Math" panose="02040503050406030204" pitchFamily="18" charset="0"/>
                            <a:ea typeface="Cambria Math" panose="02040503050406030204" pitchFamily="18" charset="0"/>
                          </a:rPr>
                          <m:t>𝑡</m:t>
                        </m:r>
                      </m:e>
                      <m:sub>
                        <m:r>
                          <a:rPr lang="en-US" i="1" kern="0" smtClean="0">
                            <a:latin typeface="Cambria Math" panose="02040503050406030204" pitchFamily="18" charset="0"/>
                            <a:ea typeface="Cambria Math" panose="02040503050406030204" pitchFamily="18" charset="0"/>
                          </a:rPr>
                          <m:t>3</m:t>
                        </m:r>
                      </m:sub>
                    </m:sSub>
                    <m:r>
                      <a:rPr lang="en-US" i="1" kern="0">
                        <a:latin typeface="Cambria Math" panose="02040503050406030204" pitchFamily="18" charset="0"/>
                        <a:ea typeface="Cambria Math" panose="02040503050406030204" pitchFamily="18" charset="0"/>
                      </a:rPr>
                      <m:t>=</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0.</m:t>
                    </m:r>
                    <m:r>
                      <m:rPr>
                        <m:nor/>
                      </m:rPr>
                      <a:rPr lang="en-US" altLang="ko-KR" b="0" i="0" kern="0" dirty="0" smtClean="0">
                        <a:latin typeface="Cambria Math" panose="02040503050406030204" pitchFamily="18" charset="0"/>
                        <a:ea typeface="Cambria Math" panose="02040503050406030204" pitchFamily="18" charset="0"/>
                        <a:sym typeface="Symbol" panose="05050102010706020507" pitchFamily="18" charset="2"/>
                      </a:rPr>
                      <m:t>9</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4 </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 </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0.1</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5.8 </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 </m:t>
                    </m:r>
                    <m:r>
                      <m:rPr>
                        <m:nor/>
                      </m:rPr>
                      <a:rPr lang="en-US" altLang="ko-KR" b="0" i="0" kern="0" dirty="0" smtClean="0">
                        <a:latin typeface="Cambria Math" panose="02040503050406030204" pitchFamily="18" charset="0"/>
                        <a:ea typeface="Cambria Math" panose="02040503050406030204" pitchFamily="18" charset="0"/>
                        <a:sym typeface="Symbol" panose="05050102010706020507" pitchFamily="18" charset="2"/>
                      </a:rPr>
                      <m:t>4.2</m:t>
                    </m:r>
                  </m:oMath>
                </a14:m>
                <a:endParaRPr lang="en-US" altLang="ko-KR" kern="0" dirty="0">
                  <a:latin typeface="Cambria Math" panose="02040503050406030204" pitchFamily="18" charset="0"/>
                  <a:ea typeface="Cambria Math" panose="02040503050406030204" pitchFamily="18" charset="0"/>
                  <a:sym typeface="Symbol" panose="05050102010706020507" pitchFamily="18" charset="2"/>
                </a:endParaRPr>
              </a:p>
              <a:p>
                <a14:m>
                  <m:oMath xmlns:m="http://schemas.openxmlformats.org/officeDocument/2006/math">
                    <m:sSub>
                      <m:sSubPr>
                        <m:ctrlPr>
                          <a:rPr lang="ar-AE" i="1" kern="0">
                            <a:latin typeface="Cambria Math" panose="02040503050406030204" pitchFamily="18" charset="0"/>
                            <a:ea typeface="Cambria Math" panose="02040503050406030204" pitchFamily="18" charset="0"/>
                          </a:rPr>
                        </m:ctrlPr>
                      </m:sSubPr>
                      <m:e>
                        <m:sSub>
                          <m:sSubPr>
                            <m:ctrlPr>
                              <a:rPr lang="ar-AE" i="1" kern="0">
                                <a:latin typeface="Cambria Math" panose="02040503050406030204" pitchFamily="18" charset="0"/>
                                <a:ea typeface="Cambria Math" panose="02040503050406030204" pitchFamily="18" charset="0"/>
                              </a:rPr>
                            </m:ctrlPr>
                          </m:sSubPr>
                          <m:e>
                            <m:r>
                              <a:rPr lang="en-US" i="1" kern="0">
                                <a:latin typeface="Cambria Math" panose="02040503050406030204" pitchFamily="18" charset="0"/>
                                <a:ea typeface="Cambria Math" panose="02040503050406030204" pitchFamily="18" charset="0"/>
                              </a:rPr>
                              <m:t>𝑡</m:t>
                            </m:r>
                          </m:e>
                          <m:sub>
                            <m:r>
                              <a:rPr lang="en-US" i="1" kern="0" smtClean="0">
                                <a:latin typeface="Cambria Math" panose="02040503050406030204" pitchFamily="18" charset="0"/>
                                <a:ea typeface="Cambria Math" panose="02040503050406030204" pitchFamily="18" charset="0"/>
                              </a:rPr>
                              <m:t>5</m:t>
                            </m:r>
                          </m:sub>
                        </m:sSub>
                        <m:r>
                          <a:rPr lang="en-US" i="1" kern="0">
                            <a:latin typeface="Cambria Math" panose="02040503050406030204" pitchFamily="18" charset="0"/>
                            <a:ea typeface="Cambria Math" panose="02040503050406030204" pitchFamily="18" charset="0"/>
                          </a:rPr>
                          <m:t>=</m:t>
                        </m:r>
                        <m:r>
                          <a:rPr lang="en-US" i="1" kern="0">
                            <a:latin typeface="Cambria Math" panose="02040503050406030204" pitchFamily="18" charset="0"/>
                            <a:ea typeface="Cambria Math" panose="02040503050406030204" pitchFamily="18" charset="0"/>
                          </a:rPr>
                          <m:t>𝛼</m:t>
                        </m:r>
                        <m:sSub>
                          <m:sSubPr>
                            <m:ctrlPr>
                              <a:rPr lang="ar-AE" i="1" kern="0">
                                <a:latin typeface="Cambria Math" panose="02040503050406030204" pitchFamily="18" charset="0"/>
                                <a:ea typeface="Cambria Math" panose="02040503050406030204" pitchFamily="18" charset="0"/>
                              </a:rPr>
                            </m:ctrlPr>
                          </m:sSubPr>
                          <m:e>
                            <m:r>
                              <a:rPr lang="ar-AE" i="1" kern="0">
                                <a:latin typeface="Cambria Math" panose="02040503050406030204" pitchFamily="18" charset="0"/>
                                <a:ea typeface="Cambria Math" panose="02040503050406030204" pitchFamily="18" charset="0"/>
                              </a:rPr>
                              <m:t>𝑥</m:t>
                            </m:r>
                          </m:e>
                          <m:sub>
                            <m:r>
                              <a:rPr lang="en-US" i="1" kern="0" smtClean="0">
                                <a:latin typeface="Cambria Math" panose="02040503050406030204" pitchFamily="18" charset="0"/>
                                <a:ea typeface="Cambria Math" panose="02040503050406030204" pitchFamily="18" charset="0"/>
                              </a:rPr>
                              <m:t>5</m:t>
                            </m:r>
                          </m:sub>
                        </m:sSub>
                        <m:r>
                          <a:rPr lang="en-US" i="1" kern="0">
                            <a:latin typeface="Cambria Math" panose="02040503050406030204" pitchFamily="18" charset="0"/>
                            <a:ea typeface="Cambria Math" panose="02040503050406030204" pitchFamily="18" charset="0"/>
                          </a:rPr>
                          <m:t>+(</m:t>
                        </m:r>
                        <m:r>
                          <a:rPr lang="en-US" i="1" kern="0">
                            <a:latin typeface="Cambria Math" panose="02040503050406030204" pitchFamily="18" charset="0"/>
                            <a:ea typeface="Cambria Math" panose="02040503050406030204" pitchFamily="18" charset="0"/>
                          </a:rPr>
                          <m:t>1</m:t>
                        </m:r>
                        <m:r>
                          <a:rPr lang="en-US" i="1" kern="0">
                            <a:latin typeface="Cambria Math" panose="02040503050406030204" pitchFamily="18" charset="0"/>
                            <a:ea typeface="Cambria Math" panose="02040503050406030204" pitchFamily="18" charset="0"/>
                          </a:rPr>
                          <m:t>−</m:t>
                        </m:r>
                        <m:r>
                          <a:rPr lang="en-US" i="1" kern="0">
                            <a:latin typeface="Cambria Math" panose="02040503050406030204" pitchFamily="18" charset="0"/>
                            <a:ea typeface="Cambria Math" panose="02040503050406030204" pitchFamily="18" charset="0"/>
                          </a:rPr>
                          <m:t>𝛼</m:t>
                        </m:r>
                        <m:r>
                          <a:rPr lang="en-US" i="1" kern="0">
                            <a:latin typeface="Cambria Math" panose="02040503050406030204" pitchFamily="18" charset="0"/>
                            <a:ea typeface="Cambria Math" panose="02040503050406030204" pitchFamily="18" charset="0"/>
                          </a:rPr>
                          <m:t>)</m:t>
                        </m:r>
                        <m:r>
                          <a:rPr lang="en-US" i="1" kern="0">
                            <a:latin typeface="Cambria Math" panose="02040503050406030204" pitchFamily="18" charset="0"/>
                            <a:ea typeface="Cambria Math" panose="02040503050406030204" pitchFamily="18" charset="0"/>
                          </a:rPr>
                          <m:t>𝑡</m:t>
                        </m:r>
                      </m:e>
                      <m:sub>
                        <m:r>
                          <a:rPr lang="en-US" i="1" kern="0" smtClean="0">
                            <a:latin typeface="Cambria Math" panose="02040503050406030204" pitchFamily="18" charset="0"/>
                            <a:ea typeface="Cambria Math" panose="02040503050406030204" pitchFamily="18" charset="0"/>
                          </a:rPr>
                          <m:t>4</m:t>
                        </m:r>
                      </m:sub>
                    </m:sSub>
                    <m:r>
                      <a:rPr lang="en-US" i="1" kern="0">
                        <a:latin typeface="Cambria Math" panose="02040503050406030204" pitchFamily="18" charset="0"/>
                        <a:ea typeface="Cambria Math" panose="02040503050406030204" pitchFamily="18" charset="0"/>
                      </a:rPr>
                      <m:t>=</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0.</m:t>
                    </m:r>
                    <m:r>
                      <m:rPr>
                        <m:nor/>
                      </m:rPr>
                      <a:rPr lang="en-US" altLang="ko-KR" b="0" i="0" kern="0" dirty="0" smtClean="0">
                        <a:latin typeface="Cambria Math" panose="02040503050406030204" pitchFamily="18" charset="0"/>
                        <a:ea typeface="Cambria Math" panose="02040503050406030204" pitchFamily="18" charset="0"/>
                        <a:sym typeface="Symbol" panose="05050102010706020507" pitchFamily="18" charset="2"/>
                      </a:rPr>
                      <m:t>9</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13 </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 </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0.1</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m:t>
                    </m:r>
                    <m:r>
                      <m:rPr>
                        <m:nor/>
                      </m:rPr>
                      <a:rPr lang="en-US" altLang="ko-KR" b="0" i="0" kern="0" dirty="0" smtClean="0">
                        <a:latin typeface="Cambria Math" panose="02040503050406030204" pitchFamily="18" charset="0"/>
                        <a:ea typeface="Cambria Math" panose="02040503050406030204" pitchFamily="18" charset="0"/>
                        <a:sym typeface="Symbol" panose="05050102010706020507" pitchFamily="18" charset="2"/>
                      </a:rPr>
                      <m:t>4.2</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 </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 </m:t>
                    </m:r>
                    <m:r>
                      <m:rPr>
                        <m:nor/>
                      </m:rPr>
                      <a:rPr lang="en-US" altLang="ko-KR" b="0" i="0" kern="0" dirty="0" smtClean="0">
                        <a:latin typeface="Cambria Math" panose="02040503050406030204" pitchFamily="18" charset="0"/>
                        <a:ea typeface="Cambria Math" panose="02040503050406030204" pitchFamily="18" charset="0"/>
                        <a:sym typeface="Symbol" panose="05050102010706020507" pitchFamily="18" charset="2"/>
                      </a:rPr>
                      <m:t>12.1</m:t>
                    </m:r>
                  </m:oMath>
                </a14:m>
                <a:endParaRPr lang="en-US" altLang="ko-KR" kern="0" dirty="0">
                  <a:latin typeface="Cambria Math" panose="02040503050406030204" pitchFamily="18" charset="0"/>
                  <a:ea typeface="Cambria Math" panose="02040503050406030204" pitchFamily="18" charset="0"/>
                  <a:sym typeface="Symbol" panose="05050102010706020507" pitchFamily="18" charset="2"/>
                </a:endParaRPr>
              </a:p>
              <a:p>
                <a14:m>
                  <m:oMath xmlns:m="http://schemas.openxmlformats.org/officeDocument/2006/math">
                    <m:sSub>
                      <m:sSubPr>
                        <m:ctrlPr>
                          <a:rPr lang="ar-AE" i="1" kern="0">
                            <a:latin typeface="Cambria Math" panose="02040503050406030204" pitchFamily="18" charset="0"/>
                            <a:ea typeface="Cambria Math" panose="02040503050406030204" pitchFamily="18" charset="0"/>
                          </a:rPr>
                        </m:ctrlPr>
                      </m:sSubPr>
                      <m:e>
                        <m:sSub>
                          <m:sSubPr>
                            <m:ctrlPr>
                              <a:rPr lang="ar-AE" i="1" kern="0">
                                <a:latin typeface="Cambria Math" panose="02040503050406030204" pitchFamily="18" charset="0"/>
                                <a:ea typeface="Cambria Math" panose="02040503050406030204" pitchFamily="18" charset="0"/>
                              </a:rPr>
                            </m:ctrlPr>
                          </m:sSubPr>
                          <m:e>
                            <m:r>
                              <a:rPr lang="en-US" i="1" kern="0">
                                <a:latin typeface="Cambria Math" panose="02040503050406030204" pitchFamily="18" charset="0"/>
                                <a:ea typeface="Cambria Math" panose="02040503050406030204" pitchFamily="18" charset="0"/>
                              </a:rPr>
                              <m:t>𝑡</m:t>
                            </m:r>
                          </m:e>
                          <m:sub>
                            <m:r>
                              <a:rPr lang="en-US" i="1" kern="0" smtClean="0">
                                <a:latin typeface="Cambria Math" panose="02040503050406030204" pitchFamily="18" charset="0"/>
                                <a:ea typeface="Cambria Math" panose="02040503050406030204" pitchFamily="18" charset="0"/>
                              </a:rPr>
                              <m:t>6</m:t>
                            </m:r>
                          </m:sub>
                        </m:sSub>
                        <m:r>
                          <a:rPr lang="en-US" i="1" kern="0">
                            <a:latin typeface="Cambria Math" panose="02040503050406030204" pitchFamily="18" charset="0"/>
                            <a:ea typeface="Cambria Math" panose="02040503050406030204" pitchFamily="18" charset="0"/>
                          </a:rPr>
                          <m:t>=</m:t>
                        </m:r>
                        <m:r>
                          <a:rPr lang="en-US" i="1" kern="0">
                            <a:latin typeface="Cambria Math" panose="02040503050406030204" pitchFamily="18" charset="0"/>
                            <a:ea typeface="Cambria Math" panose="02040503050406030204" pitchFamily="18" charset="0"/>
                          </a:rPr>
                          <m:t>𝛼</m:t>
                        </m:r>
                        <m:sSub>
                          <m:sSubPr>
                            <m:ctrlPr>
                              <a:rPr lang="ar-AE" i="1" kern="0">
                                <a:latin typeface="Cambria Math" panose="02040503050406030204" pitchFamily="18" charset="0"/>
                                <a:ea typeface="Cambria Math" panose="02040503050406030204" pitchFamily="18" charset="0"/>
                              </a:rPr>
                            </m:ctrlPr>
                          </m:sSubPr>
                          <m:e>
                            <m:r>
                              <a:rPr lang="ar-AE" i="1" kern="0">
                                <a:latin typeface="Cambria Math" panose="02040503050406030204" pitchFamily="18" charset="0"/>
                                <a:ea typeface="Cambria Math" panose="02040503050406030204" pitchFamily="18" charset="0"/>
                              </a:rPr>
                              <m:t>𝑥</m:t>
                            </m:r>
                          </m:e>
                          <m:sub>
                            <m:r>
                              <a:rPr lang="en-US" i="1" kern="0" smtClean="0">
                                <a:latin typeface="Cambria Math" panose="02040503050406030204" pitchFamily="18" charset="0"/>
                                <a:ea typeface="Cambria Math" panose="02040503050406030204" pitchFamily="18" charset="0"/>
                              </a:rPr>
                              <m:t>6</m:t>
                            </m:r>
                          </m:sub>
                        </m:sSub>
                        <m:r>
                          <a:rPr lang="en-US" i="1" kern="0">
                            <a:latin typeface="Cambria Math" panose="02040503050406030204" pitchFamily="18" charset="0"/>
                            <a:ea typeface="Cambria Math" panose="02040503050406030204" pitchFamily="18" charset="0"/>
                          </a:rPr>
                          <m:t>+(</m:t>
                        </m:r>
                        <m:r>
                          <a:rPr lang="en-US" i="1" kern="0">
                            <a:latin typeface="Cambria Math" panose="02040503050406030204" pitchFamily="18" charset="0"/>
                            <a:ea typeface="Cambria Math" panose="02040503050406030204" pitchFamily="18" charset="0"/>
                          </a:rPr>
                          <m:t>1</m:t>
                        </m:r>
                        <m:r>
                          <a:rPr lang="en-US" i="1" kern="0">
                            <a:latin typeface="Cambria Math" panose="02040503050406030204" pitchFamily="18" charset="0"/>
                            <a:ea typeface="Cambria Math" panose="02040503050406030204" pitchFamily="18" charset="0"/>
                          </a:rPr>
                          <m:t>−</m:t>
                        </m:r>
                        <m:r>
                          <a:rPr lang="en-US" i="1" kern="0">
                            <a:latin typeface="Cambria Math" panose="02040503050406030204" pitchFamily="18" charset="0"/>
                            <a:ea typeface="Cambria Math" panose="02040503050406030204" pitchFamily="18" charset="0"/>
                          </a:rPr>
                          <m:t>𝛼</m:t>
                        </m:r>
                        <m:r>
                          <a:rPr lang="en-US" i="1" kern="0">
                            <a:latin typeface="Cambria Math" panose="02040503050406030204" pitchFamily="18" charset="0"/>
                            <a:ea typeface="Cambria Math" panose="02040503050406030204" pitchFamily="18" charset="0"/>
                          </a:rPr>
                          <m:t>)</m:t>
                        </m:r>
                        <m:r>
                          <a:rPr lang="en-US" i="1" kern="0">
                            <a:latin typeface="Cambria Math" panose="02040503050406030204" pitchFamily="18" charset="0"/>
                            <a:ea typeface="Cambria Math" panose="02040503050406030204" pitchFamily="18" charset="0"/>
                          </a:rPr>
                          <m:t>𝑡</m:t>
                        </m:r>
                      </m:e>
                      <m:sub>
                        <m:r>
                          <a:rPr lang="en-US" i="1" kern="0" smtClean="0">
                            <a:latin typeface="Cambria Math" panose="02040503050406030204" pitchFamily="18" charset="0"/>
                            <a:ea typeface="Cambria Math" panose="02040503050406030204" pitchFamily="18" charset="0"/>
                          </a:rPr>
                          <m:t>5</m:t>
                        </m:r>
                      </m:sub>
                    </m:sSub>
                    <m:r>
                      <a:rPr lang="en-US" i="1" kern="0">
                        <a:latin typeface="Cambria Math" panose="02040503050406030204" pitchFamily="18" charset="0"/>
                        <a:ea typeface="Cambria Math" panose="02040503050406030204" pitchFamily="18" charset="0"/>
                      </a:rPr>
                      <m:t>=</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0.</m:t>
                    </m:r>
                    <m:r>
                      <m:rPr>
                        <m:nor/>
                      </m:rPr>
                      <a:rPr lang="en-US" altLang="ko-KR" b="0" i="0" kern="0" dirty="0" smtClean="0">
                        <a:latin typeface="Cambria Math" panose="02040503050406030204" pitchFamily="18" charset="0"/>
                        <a:ea typeface="Cambria Math" panose="02040503050406030204" pitchFamily="18" charset="0"/>
                        <a:sym typeface="Symbol" panose="05050102010706020507" pitchFamily="18" charset="2"/>
                      </a:rPr>
                      <m:t>9</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13 </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 </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0.1</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m:t>
                    </m:r>
                    <m:r>
                      <m:rPr>
                        <m:nor/>
                      </m:rPr>
                      <a:rPr lang="en-US" altLang="ko-KR" b="0" i="0" kern="0" dirty="0" smtClean="0">
                        <a:latin typeface="Cambria Math" panose="02040503050406030204" pitchFamily="18" charset="0"/>
                        <a:ea typeface="Cambria Math" panose="02040503050406030204" pitchFamily="18" charset="0"/>
                        <a:sym typeface="Symbol" panose="05050102010706020507" pitchFamily="18" charset="2"/>
                      </a:rPr>
                      <m:t>12.1</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 </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 </m:t>
                    </m:r>
                    <m:r>
                      <m:rPr>
                        <m:nor/>
                      </m:rPr>
                      <a:rPr lang="en-US" altLang="ko-KR" b="0" i="0" kern="0" dirty="0" smtClean="0">
                        <a:latin typeface="Cambria Math" panose="02040503050406030204" pitchFamily="18" charset="0"/>
                        <a:ea typeface="Cambria Math" panose="02040503050406030204" pitchFamily="18" charset="0"/>
                        <a:sym typeface="Symbol" panose="05050102010706020507" pitchFamily="18" charset="2"/>
                      </a:rPr>
                      <m:t>13.0</m:t>
                    </m:r>
                  </m:oMath>
                </a14:m>
                <a:endParaRPr lang="en-US" altLang="ko-KR" kern="0" dirty="0">
                  <a:latin typeface="Cambria Math" panose="02040503050406030204" pitchFamily="18" charset="0"/>
                  <a:ea typeface="Cambria Math" panose="02040503050406030204" pitchFamily="18" charset="0"/>
                  <a:sym typeface="Symbol" panose="05050102010706020507" pitchFamily="18" charset="2"/>
                </a:endParaRPr>
              </a:p>
              <a:p>
                <a14:m>
                  <m:oMath xmlns:m="http://schemas.openxmlformats.org/officeDocument/2006/math">
                    <m:sSub>
                      <m:sSubPr>
                        <m:ctrlPr>
                          <a:rPr lang="ar-AE" i="1" kern="0">
                            <a:latin typeface="Cambria Math" panose="02040503050406030204" pitchFamily="18" charset="0"/>
                            <a:ea typeface="Cambria Math" panose="02040503050406030204" pitchFamily="18" charset="0"/>
                          </a:rPr>
                        </m:ctrlPr>
                      </m:sSubPr>
                      <m:e>
                        <m:sSub>
                          <m:sSubPr>
                            <m:ctrlPr>
                              <a:rPr lang="ar-AE" i="1" kern="0">
                                <a:latin typeface="Cambria Math" panose="02040503050406030204" pitchFamily="18" charset="0"/>
                                <a:ea typeface="Cambria Math" panose="02040503050406030204" pitchFamily="18" charset="0"/>
                              </a:rPr>
                            </m:ctrlPr>
                          </m:sSubPr>
                          <m:e>
                            <m:r>
                              <a:rPr lang="en-US" i="1" kern="0">
                                <a:latin typeface="Cambria Math" panose="02040503050406030204" pitchFamily="18" charset="0"/>
                                <a:ea typeface="Cambria Math" panose="02040503050406030204" pitchFamily="18" charset="0"/>
                              </a:rPr>
                              <m:t>𝑡</m:t>
                            </m:r>
                          </m:e>
                          <m:sub>
                            <m:r>
                              <a:rPr lang="en-US" i="1" kern="0" smtClean="0">
                                <a:latin typeface="Cambria Math" panose="02040503050406030204" pitchFamily="18" charset="0"/>
                                <a:ea typeface="Cambria Math" panose="02040503050406030204" pitchFamily="18" charset="0"/>
                              </a:rPr>
                              <m:t>7</m:t>
                            </m:r>
                          </m:sub>
                        </m:sSub>
                        <m:r>
                          <a:rPr lang="en-US" i="1" kern="0">
                            <a:latin typeface="Cambria Math" panose="02040503050406030204" pitchFamily="18" charset="0"/>
                            <a:ea typeface="Cambria Math" panose="02040503050406030204" pitchFamily="18" charset="0"/>
                          </a:rPr>
                          <m:t>=</m:t>
                        </m:r>
                        <m:r>
                          <a:rPr lang="en-US" i="1" kern="0">
                            <a:latin typeface="Cambria Math" panose="02040503050406030204" pitchFamily="18" charset="0"/>
                            <a:ea typeface="Cambria Math" panose="02040503050406030204" pitchFamily="18" charset="0"/>
                          </a:rPr>
                          <m:t>𝛼</m:t>
                        </m:r>
                        <m:sSub>
                          <m:sSubPr>
                            <m:ctrlPr>
                              <a:rPr lang="ar-AE" i="1" kern="0">
                                <a:latin typeface="Cambria Math" panose="02040503050406030204" pitchFamily="18" charset="0"/>
                                <a:ea typeface="Cambria Math" panose="02040503050406030204" pitchFamily="18" charset="0"/>
                              </a:rPr>
                            </m:ctrlPr>
                          </m:sSubPr>
                          <m:e>
                            <m:r>
                              <a:rPr lang="ar-AE" i="1" kern="0">
                                <a:latin typeface="Cambria Math" panose="02040503050406030204" pitchFamily="18" charset="0"/>
                                <a:ea typeface="Cambria Math" panose="02040503050406030204" pitchFamily="18" charset="0"/>
                              </a:rPr>
                              <m:t>𝑥</m:t>
                            </m:r>
                          </m:e>
                          <m:sub>
                            <m:r>
                              <a:rPr lang="en-US" i="1" kern="0" smtClean="0">
                                <a:latin typeface="Cambria Math" panose="02040503050406030204" pitchFamily="18" charset="0"/>
                                <a:ea typeface="Cambria Math" panose="02040503050406030204" pitchFamily="18" charset="0"/>
                              </a:rPr>
                              <m:t>7</m:t>
                            </m:r>
                          </m:sub>
                        </m:sSub>
                        <m:r>
                          <a:rPr lang="en-US" i="1" kern="0">
                            <a:latin typeface="Cambria Math" panose="02040503050406030204" pitchFamily="18" charset="0"/>
                            <a:ea typeface="Cambria Math" panose="02040503050406030204" pitchFamily="18" charset="0"/>
                          </a:rPr>
                          <m:t>+(</m:t>
                        </m:r>
                        <m:r>
                          <a:rPr lang="en-US" i="1" kern="0">
                            <a:latin typeface="Cambria Math" panose="02040503050406030204" pitchFamily="18" charset="0"/>
                            <a:ea typeface="Cambria Math" panose="02040503050406030204" pitchFamily="18" charset="0"/>
                          </a:rPr>
                          <m:t>1</m:t>
                        </m:r>
                        <m:r>
                          <a:rPr lang="en-US" i="1" kern="0">
                            <a:latin typeface="Cambria Math" panose="02040503050406030204" pitchFamily="18" charset="0"/>
                            <a:ea typeface="Cambria Math" panose="02040503050406030204" pitchFamily="18" charset="0"/>
                          </a:rPr>
                          <m:t>−</m:t>
                        </m:r>
                        <m:r>
                          <a:rPr lang="en-US" i="1" kern="0">
                            <a:latin typeface="Cambria Math" panose="02040503050406030204" pitchFamily="18" charset="0"/>
                            <a:ea typeface="Cambria Math" panose="02040503050406030204" pitchFamily="18" charset="0"/>
                          </a:rPr>
                          <m:t>𝛼</m:t>
                        </m:r>
                        <m:r>
                          <a:rPr lang="en-US" i="1" kern="0">
                            <a:latin typeface="Cambria Math" panose="02040503050406030204" pitchFamily="18" charset="0"/>
                            <a:ea typeface="Cambria Math" panose="02040503050406030204" pitchFamily="18" charset="0"/>
                          </a:rPr>
                          <m:t>)</m:t>
                        </m:r>
                        <m:r>
                          <a:rPr lang="en-US" i="1" kern="0">
                            <a:latin typeface="Cambria Math" panose="02040503050406030204" pitchFamily="18" charset="0"/>
                            <a:ea typeface="Cambria Math" panose="02040503050406030204" pitchFamily="18" charset="0"/>
                          </a:rPr>
                          <m:t>𝑡</m:t>
                        </m:r>
                      </m:e>
                      <m:sub>
                        <m:r>
                          <a:rPr lang="en-US" i="1" kern="0" smtClean="0">
                            <a:latin typeface="Cambria Math" panose="02040503050406030204" pitchFamily="18" charset="0"/>
                            <a:ea typeface="Cambria Math" panose="02040503050406030204" pitchFamily="18" charset="0"/>
                          </a:rPr>
                          <m:t>6</m:t>
                        </m:r>
                      </m:sub>
                    </m:sSub>
                    <m:r>
                      <a:rPr lang="en-US" i="1" kern="0">
                        <a:latin typeface="Cambria Math" panose="02040503050406030204" pitchFamily="18" charset="0"/>
                        <a:ea typeface="Cambria Math" panose="02040503050406030204" pitchFamily="18" charset="0"/>
                      </a:rPr>
                      <m:t>=</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0.</m:t>
                    </m:r>
                    <m:r>
                      <m:rPr>
                        <m:nor/>
                      </m:rPr>
                      <a:rPr lang="en-US" altLang="ko-KR" b="0" i="0" kern="0" dirty="0" smtClean="0">
                        <a:latin typeface="Cambria Math" panose="02040503050406030204" pitchFamily="18" charset="0"/>
                        <a:ea typeface="Cambria Math" panose="02040503050406030204" pitchFamily="18" charset="0"/>
                        <a:sym typeface="Symbol" panose="05050102010706020507" pitchFamily="18" charset="2"/>
                      </a:rPr>
                      <m:t>9</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13 </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 </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0.1</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m:t>
                    </m:r>
                    <m:r>
                      <m:rPr>
                        <m:nor/>
                      </m:rPr>
                      <a:rPr lang="en-US" altLang="ko-KR" b="0" i="0" kern="0" dirty="0" smtClean="0">
                        <a:latin typeface="Cambria Math" panose="02040503050406030204" pitchFamily="18" charset="0"/>
                        <a:ea typeface="Cambria Math" panose="02040503050406030204" pitchFamily="18" charset="0"/>
                        <a:sym typeface="Symbol" panose="05050102010706020507" pitchFamily="18" charset="2"/>
                      </a:rPr>
                      <m:t>13.0</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 </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 </m:t>
                    </m:r>
                    <m:r>
                      <m:rPr>
                        <m:nor/>
                      </m:rPr>
                      <a:rPr lang="en-US" altLang="ko-KR" b="0" i="0" kern="0" dirty="0" smtClean="0">
                        <a:latin typeface="Cambria Math" panose="02040503050406030204" pitchFamily="18" charset="0"/>
                        <a:ea typeface="Cambria Math" panose="02040503050406030204" pitchFamily="18" charset="0"/>
                        <a:sym typeface="Symbol" panose="05050102010706020507" pitchFamily="18" charset="2"/>
                      </a:rPr>
                      <m:t>13.0</m:t>
                    </m:r>
                  </m:oMath>
                </a14:m>
                <a:endParaRPr lang="en-SE" kern="0" dirty="0"/>
              </a:p>
            </p:txBody>
          </p:sp>
        </mc:Choice>
        <mc:Fallback xmlns="">
          <p:sp>
            <p:nvSpPr>
              <p:cNvPr id="5" name="Content Placeholder 2">
                <a:extLst>
                  <a:ext uri="{FF2B5EF4-FFF2-40B4-BE49-F238E27FC236}">
                    <a16:creationId xmlns:a16="http://schemas.microsoft.com/office/drawing/2014/main" id="{F5B220A4-92D3-CBE1-1C7B-CF3BBFF4D5AF}"/>
                  </a:ext>
                </a:extLst>
              </p:cNvPr>
              <p:cNvSpPr txBox="1">
                <a:spLocks noRot="1" noChangeAspect="1" noMove="1" noResize="1" noEditPoints="1" noAdjustHandles="1" noChangeArrowheads="1" noChangeShapeType="1" noTextEdit="1"/>
              </p:cNvSpPr>
              <p:nvPr/>
            </p:nvSpPr>
            <p:spPr bwMode="auto">
              <a:xfrm>
                <a:off x="5943600" y="876300"/>
                <a:ext cx="5943600" cy="4152900"/>
              </a:xfrm>
              <a:prstGeom prst="rect">
                <a:avLst/>
              </a:prstGeom>
              <a:blipFill>
                <a:blip r:embed="rId4"/>
                <a:stretch>
                  <a:fillRect l="-1128" t="-2937" r="-308"/>
                </a:stretch>
              </a:blipFill>
              <a:ln>
                <a:noFill/>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pattFill prst="narHorz">
                      <a:fgClr>
                        <a:schemeClr val="tx1"/>
                      </a:fgClr>
                      <a:bgClr>
                        <a:schemeClr val="bg1"/>
                      </a:bgClr>
                    </a:patt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r>
                  <a:rPr lang="en-US">
                    <a:noFill/>
                  </a:rPr>
                  <a:t> </a:t>
                </a:r>
              </a:p>
            </p:txBody>
          </p:sp>
        </mc:Fallback>
      </mc:AlternateContent>
      <p:sp>
        <p:nvSpPr>
          <p:cNvPr id="11" name="TextBox 10">
            <a:extLst>
              <a:ext uri="{FF2B5EF4-FFF2-40B4-BE49-F238E27FC236}">
                <a16:creationId xmlns:a16="http://schemas.microsoft.com/office/drawing/2014/main" id="{9A0BC6AB-DCB3-FC8E-B40A-3285A62A841D}"/>
              </a:ext>
            </a:extLst>
          </p:cNvPr>
          <p:cNvSpPr txBox="1"/>
          <p:nvPr/>
        </p:nvSpPr>
        <p:spPr>
          <a:xfrm>
            <a:off x="3124200" y="5029200"/>
            <a:ext cx="184731" cy="369332"/>
          </a:xfrm>
          <a:prstGeom prst="rect">
            <a:avLst/>
          </a:prstGeom>
          <a:noFill/>
        </p:spPr>
        <p:txBody>
          <a:bodyPr wrap="none" rtlCol="0">
            <a:spAutoFit/>
          </a:bodyPr>
          <a:lstStyle/>
          <a:p>
            <a:endParaRPr lang="en-US" dirty="0">
              <a:latin typeface="Gill Sans Light"/>
            </a:endParaRPr>
          </a:p>
        </p:txBody>
      </p: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EBFBB59A-B006-CAFD-BD09-966C289AF4CA}"/>
                  </a:ext>
                </a:extLst>
              </p:cNvPr>
              <p:cNvSpPr txBox="1"/>
              <p:nvPr/>
            </p:nvSpPr>
            <p:spPr>
              <a:xfrm>
                <a:off x="952500" y="4673769"/>
                <a:ext cx="10287000" cy="1569660"/>
              </a:xfrm>
              <a:prstGeom prst="rect">
                <a:avLst/>
              </a:prstGeom>
              <a:solidFill>
                <a:schemeClr val="bg1">
                  <a:lumMod val="85000"/>
                </a:schemeClr>
              </a:solidFill>
            </p:spPr>
            <p:style>
              <a:lnRef idx="1">
                <a:schemeClr val="dk1"/>
              </a:lnRef>
              <a:fillRef idx="2">
                <a:schemeClr val="dk1"/>
              </a:fillRef>
              <a:effectRef idx="1">
                <a:schemeClr val="dk1"/>
              </a:effectRef>
              <a:fontRef idx="minor">
                <a:schemeClr val="dk1"/>
              </a:fontRef>
            </p:style>
            <p:txBody>
              <a:bodyPr wrap="square" rtlCol="0">
                <a:spAutoFit/>
              </a:bodyPr>
              <a:lstStyle/>
              <a:p>
                <a:r>
                  <a:rPr lang="en-US" sz="2400" b="0" dirty="0">
                    <a:latin typeface="Gill Sans" panose="020B0502020104020203"/>
                    <a:ea typeface="Gill Sans" panose="020B0502020104020203"/>
                    <a:cs typeface="Gill Sans" panose="020B0502020104020203"/>
                  </a:rPr>
                  <a:t>With low </a:t>
                </a:r>
                <a14:m>
                  <m:oMath xmlns:m="http://schemas.openxmlformats.org/officeDocument/2006/math">
                    <m:r>
                      <a:rPr lang="en-US" sz="2400" b="0">
                        <a:latin typeface="Cambria Math" panose="02040503050406030204" pitchFamily="18" charset="0"/>
                        <a:ea typeface="Gill Sans" panose="020B0502020104020203"/>
                        <a:cs typeface="Gill Sans" panose="020B0502020104020203"/>
                      </a:rPr>
                      <m:t>𝛼</m:t>
                    </m:r>
                    <m:r>
                      <a:rPr lang="en-US" sz="2400" b="0">
                        <a:latin typeface="Cambria Math" panose="02040503050406030204" pitchFamily="18" charset="0"/>
                        <a:ea typeface="Gill Sans" panose="020B0502020104020203"/>
                        <a:cs typeface="Gill Sans" panose="020B0502020104020203"/>
                      </a:rPr>
                      <m:t>=</m:t>
                    </m:r>
                    <m:r>
                      <a:rPr lang="en-US" sz="2400" b="0">
                        <a:latin typeface="Cambria Math" panose="02040503050406030204" pitchFamily="18" charset="0"/>
                        <a:ea typeface="Gill Sans" panose="020B0502020104020203"/>
                        <a:cs typeface="Gill Sans" panose="020B0502020104020203"/>
                      </a:rPr>
                      <m:t>0</m:t>
                    </m:r>
                    <m:r>
                      <a:rPr lang="en-US" sz="2400" b="0">
                        <a:latin typeface="Cambria Math" panose="02040503050406030204" pitchFamily="18" charset="0"/>
                        <a:ea typeface="Gill Sans" panose="020B0502020104020203"/>
                        <a:cs typeface="Gill Sans" panose="020B0502020104020203"/>
                      </a:rPr>
                      <m:t>.</m:t>
                    </m:r>
                    <m:r>
                      <a:rPr lang="en-US" sz="2400" b="0">
                        <a:latin typeface="Cambria Math" panose="02040503050406030204" pitchFamily="18" charset="0"/>
                        <a:ea typeface="Gill Sans" panose="020B0502020104020203"/>
                        <a:cs typeface="Gill Sans" panose="020B0502020104020203"/>
                      </a:rPr>
                      <m:t>1</m:t>
                    </m:r>
                  </m:oMath>
                </a14:m>
                <a:r>
                  <a:rPr lang="en-US" sz="2400" b="0" dirty="0">
                    <a:latin typeface="Gill Sans" panose="020B0502020104020203"/>
                    <a:ea typeface="Gill Sans" panose="020B0502020104020203"/>
                    <a:cs typeface="Gill Sans" panose="020B0502020104020203"/>
                  </a:rPr>
                  <a:t>, the EMA changes gradually and reacts slowly to new data, staying closer to the starting value.</a:t>
                </a:r>
              </a:p>
              <a:p>
                <a:r>
                  <a:rPr lang="en-US" sz="2400" b="0" dirty="0">
                    <a:latin typeface="Gill Sans" panose="020B0502020104020203"/>
                    <a:ea typeface="Gill Sans" panose="020B0502020104020203"/>
                    <a:cs typeface="Gill Sans" panose="020B0502020104020203"/>
                  </a:rPr>
                  <a:t>With high </a:t>
                </a:r>
                <a14:m>
                  <m:oMath xmlns:m="http://schemas.openxmlformats.org/officeDocument/2006/math">
                    <m:r>
                      <a:rPr lang="en-US" sz="2400" b="0">
                        <a:latin typeface="Cambria Math" panose="02040503050406030204" pitchFamily="18" charset="0"/>
                        <a:ea typeface="Gill Sans" panose="020B0502020104020203"/>
                        <a:cs typeface="Gill Sans" panose="020B0502020104020203"/>
                      </a:rPr>
                      <m:t>𝛼</m:t>
                    </m:r>
                    <m:r>
                      <a:rPr lang="en-US" sz="2400" b="0">
                        <a:latin typeface="Cambria Math" panose="02040503050406030204" pitchFamily="18" charset="0"/>
                        <a:ea typeface="Gill Sans" panose="020B0502020104020203"/>
                        <a:cs typeface="Gill Sans" panose="020B0502020104020203"/>
                      </a:rPr>
                      <m:t>=</m:t>
                    </m:r>
                    <m:r>
                      <a:rPr lang="en-US" sz="2400" b="0">
                        <a:latin typeface="Cambria Math" panose="02040503050406030204" pitchFamily="18" charset="0"/>
                        <a:ea typeface="Gill Sans" panose="020B0502020104020203"/>
                        <a:cs typeface="Gill Sans" panose="020B0502020104020203"/>
                      </a:rPr>
                      <m:t>0</m:t>
                    </m:r>
                    <m:r>
                      <a:rPr lang="en-US" sz="2400" b="0">
                        <a:latin typeface="Cambria Math" panose="02040503050406030204" pitchFamily="18" charset="0"/>
                        <a:ea typeface="Gill Sans" panose="020B0502020104020203"/>
                        <a:cs typeface="Gill Sans" panose="020B0502020104020203"/>
                      </a:rPr>
                      <m:t>.</m:t>
                    </m:r>
                    <m:r>
                      <a:rPr lang="en-US" sz="2400" b="0">
                        <a:latin typeface="Cambria Math" panose="02040503050406030204" pitchFamily="18" charset="0"/>
                        <a:ea typeface="Gill Sans" panose="020B0502020104020203"/>
                        <a:cs typeface="Gill Sans" panose="020B0502020104020203"/>
                      </a:rPr>
                      <m:t>9</m:t>
                    </m:r>
                  </m:oMath>
                </a14:m>
                <a:r>
                  <a:rPr lang="en-US" sz="2400" b="0" dirty="0">
                    <a:latin typeface="Gill Sans" panose="020B0502020104020203"/>
                    <a:ea typeface="Gill Sans" panose="020B0502020104020203"/>
                    <a:cs typeface="Gill Sans" panose="020B0502020104020203"/>
                  </a:rPr>
                  <a:t>, the EMA responds quickly and closely tracks the latest data points.</a:t>
                </a:r>
              </a:p>
            </p:txBody>
          </p:sp>
        </mc:Choice>
        <mc:Fallback xmlns="">
          <p:sp>
            <p:nvSpPr>
              <p:cNvPr id="12" name="TextBox 11">
                <a:extLst>
                  <a:ext uri="{FF2B5EF4-FFF2-40B4-BE49-F238E27FC236}">
                    <a16:creationId xmlns:a16="http://schemas.microsoft.com/office/drawing/2014/main" id="{EBFBB59A-B006-CAFD-BD09-966C289AF4CA}"/>
                  </a:ext>
                </a:extLst>
              </p:cNvPr>
              <p:cNvSpPr txBox="1">
                <a:spLocks noRot="1" noChangeAspect="1" noMove="1" noResize="1" noEditPoints="1" noAdjustHandles="1" noChangeArrowheads="1" noChangeShapeType="1" noTextEdit="1"/>
              </p:cNvSpPr>
              <p:nvPr/>
            </p:nvSpPr>
            <p:spPr>
              <a:xfrm>
                <a:off x="952500" y="4673769"/>
                <a:ext cx="10287000" cy="1569660"/>
              </a:xfrm>
              <a:prstGeom prst="rect">
                <a:avLst/>
              </a:prstGeom>
              <a:blipFill>
                <a:blip r:embed="rId5"/>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988999268"/>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CF5E02-E944-501F-46D0-03660C304347}"/>
              </a:ext>
            </a:extLst>
          </p:cNvPr>
          <p:cNvSpPr>
            <a:spLocks noGrp="1"/>
          </p:cNvSpPr>
          <p:nvPr>
            <p:ph type="title"/>
          </p:nvPr>
        </p:nvSpPr>
        <p:spPr/>
        <p:txBody>
          <a:bodyPr/>
          <a:lstStyle/>
          <a:p>
            <a:r>
              <a:rPr lang="en-GB" dirty="0"/>
              <a:t>Comparison Chart</a:t>
            </a:r>
            <a:endParaRPr lang="en-SE" dirty="0"/>
          </a:p>
        </p:txBody>
      </p:sp>
      <p:sp>
        <p:nvSpPr>
          <p:cNvPr id="3" name="Content Placeholder 2">
            <a:extLst>
              <a:ext uri="{FF2B5EF4-FFF2-40B4-BE49-F238E27FC236}">
                <a16:creationId xmlns:a16="http://schemas.microsoft.com/office/drawing/2014/main" id="{DAAA074D-1676-86AB-633D-8F3127B61FB4}"/>
              </a:ext>
            </a:extLst>
          </p:cNvPr>
          <p:cNvSpPr>
            <a:spLocks noGrp="1"/>
          </p:cNvSpPr>
          <p:nvPr>
            <p:ph idx="1"/>
          </p:nvPr>
        </p:nvSpPr>
        <p:spPr/>
        <p:txBody>
          <a:bodyPr/>
          <a:lstStyle/>
          <a:p>
            <a:endParaRPr lang="en-SE" dirty="0"/>
          </a:p>
        </p:txBody>
      </p:sp>
      <p:graphicFrame>
        <p:nvGraphicFramePr>
          <p:cNvPr id="15" name="Table 4">
            <a:extLst>
              <a:ext uri="{FF2B5EF4-FFF2-40B4-BE49-F238E27FC236}">
                <a16:creationId xmlns:a16="http://schemas.microsoft.com/office/drawing/2014/main" id="{D7B93907-CAA6-8B78-1479-869FD9E0D5B9}"/>
              </a:ext>
            </a:extLst>
          </p:cNvPr>
          <p:cNvGraphicFramePr>
            <a:graphicFrameLocks/>
          </p:cNvGraphicFramePr>
          <p:nvPr>
            <p:extLst>
              <p:ext uri="{D42A27DB-BD31-4B8C-83A1-F6EECF244321}">
                <p14:modId xmlns:p14="http://schemas.microsoft.com/office/powerpoint/2010/main" val="1475378727"/>
              </p:ext>
            </p:extLst>
          </p:nvPr>
        </p:nvGraphicFramePr>
        <p:xfrm>
          <a:off x="1600200" y="1219200"/>
          <a:ext cx="8834120" cy="4131118"/>
        </p:xfrm>
        <a:graphic>
          <a:graphicData uri="http://schemas.openxmlformats.org/drawingml/2006/table">
            <a:tbl>
              <a:tblPr firstRow="1" bandRow="1"/>
              <a:tblGrid>
                <a:gridCol w="1766824">
                  <a:extLst>
                    <a:ext uri="{9D8B030D-6E8A-4147-A177-3AD203B41FA5}">
                      <a16:colId xmlns:a16="http://schemas.microsoft.com/office/drawing/2014/main" val="3630885568"/>
                    </a:ext>
                  </a:extLst>
                </a:gridCol>
                <a:gridCol w="1766824">
                  <a:extLst>
                    <a:ext uri="{9D8B030D-6E8A-4147-A177-3AD203B41FA5}">
                      <a16:colId xmlns:a16="http://schemas.microsoft.com/office/drawing/2014/main" val="664523570"/>
                    </a:ext>
                  </a:extLst>
                </a:gridCol>
                <a:gridCol w="1766824">
                  <a:extLst>
                    <a:ext uri="{9D8B030D-6E8A-4147-A177-3AD203B41FA5}">
                      <a16:colId xmlns:a16="http://schemas.microsoft.com/office/drawing/2014/main" val="3646623971"/>
                    </a:ext>
                  </a:extLst>
                </a:gridCol>
                <a:gridCol w="1766824">
                  <a:extLst>
                    <a:ext uri="{9D8B030D-6E8A-4147-A177-3AD203B41FA5}">
                      <a16:colId xmlns:a16="http://schemas.microsoft.com/office/drawing/2014/main" val="3635761700"/>
                    </a:ext>
                  </a:extLst>
                </a:gridCol>
                <a:gridCol w="1766824">
                  <a:extLst>
                    <a:ext uri="{9D8B030D-6E8A-4147-A177-3AD203B41FA5}">
                      <a16:colId xmlns:a16="http://schemas.microsoft.com/office/drawing/2014/main" val="1506459872"/>
                    </a:ext>
                  </a:extLst>
                </a:gridCol>
              </a:tblGrid>
              <a:tr h="476058">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r>
                        <a:rPr lang="en-US" sz="2400" dirty="0"/>
                        <a:t>Property</a:t>
                      </a:r>
                    </a:p>
                  </a:txBody>
                  <a:tcP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618FFD"/>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r>
                        <a:rPr lang="en-US" sz="2400" dirty="0"/>
                        <a:t>FCFS</a:t>
                      </a:r>
                    </a:p>
                  </a:txBody>
                  <a:tcP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618FFD"/>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r>
                        <a:rPr lang="en-US" sz="2400" dirty="0"/>
                        <a:t>SJF</a:t>
                      </a:r>
                    </a:p>
                  </a:txBody>
                  <a:tcP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618FFD"/>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r>
                        <a:rPr lang="en-US" sz="2400" dirty="0"/>
                        <a:t>SRTF</a:t>
                      </a:r>
                    </a:p>
                  </a:txBody>
                  <a:tcP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618FFD"/>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r>
                        <a:rPr lang="en-US" sz="2400" dirty="0"/>
                        <a:t>RR</a:t>
                      </a:r>
                    </a:p>
                  </a:txBody>
                  <a:tcP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618FFD"/>
                    </a:solidFill>
                  </a:tcPr>
                </a:tc>
                <a:extLst>
                  <a:ext uri="{0D108BD9-81ED-4DB2-BD59-A6C34878D82A}">
                    <a16:rowId xmlns:a16="http://schemas.microsoft.com/office/drawing/2014/main" val="161956350"/>
                  </a:ext>
                </a:extLst>
              </a:tr>
              <a:tr h="971742">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sz="2000" dirty="0"/>
                        <a:t>Optimize Average Response Time</a:t>
                      </a:r>
                    </a:p>
                  </a:txBody>
                  <a:tcP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618FF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endParaRPr lang="en-US" dirty="0"/>
                    </a:p>
                  </a:txBody>
                  <a:tcP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618FF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endParaRPr lang="en-US"/>
                    </a:p>
                  </a:txBody>
                  <a:tcP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618FF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endParaRPr lang="en-US"/>
                    </a:p>
                  </a:txBody>
                  <a:tcP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618FF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endParaRPr lang="en-US" dirty="0"/>
                    </a:p>
                  </a:txBody>
                  <a:tcP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618FFD">
                        <a:tint val="40000"/>
                      </a:srgbClr>
                    </a:solidFill>
                  </a:tcPr>
                </a:tc>
                <a:extLst>
                  <a:ext uri="{0D108BD9-81ED-4DB2-BD59-A6C34878D82A}">
                    <a16:rowId xmlns:a16="http://schemas.microsoft.com/office/drawing/2014/main" val="651786244"/>
                  </a:ext>
                </a:extLst>
              </a:tr>
              <a:tr h="821690">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sz="2000" dirty="0"/>
                        <a:t>Prevent Starvation</a:t>
                      </a:r>
                    </a:p>
                  </a:txBody>
                  <a:tcPr>
                    <a:lnL w="12700" cmpd="sng">
                      <a:solidFill>
                        <a:srgbClr val="FFFFFF"/>
                      </a:solid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618FF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endParaRPr lang="en-US"/>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618FF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endParaRPr lang="en-US" dirty="0"/>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618FF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endParaRPr lang="en-US" dirty="0"/>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618FF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endParaRPr lang="en-US" dirty="0"/>
                    </a:p>
                  </a:txBody>
                  <a:tcPr>
                    <a:lnL w="12700" cap="flat" cmpd="sng" algn="ctr">
                      <a:solidFill>
                        <a:srgbClr val="FFFFFF"/>
                      </a:solidFill>
                      <a:prstDash val="solid"/>
                      <a:round/>
                      <a:headEnd type="none" w="med" len="med"/>
                      <a:tailEnd type="none" w="med" len="med"/>
                    </a:lnL>
                    <a:lnR w="12700" cmpd="sng">
                      <a:solidFill>
                        <a:srgbClr val="FFFFFF"/>
                      </a:solidFill>
                    </a:lnR>
                    <a:lnT w="127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618FFD">
                        <a:tint val="40000"/>
                      </a:srgbClr>
                    </a:solidFill>
                  </a:tcPr>
                </a:tc>
                <a:extLst>
                  <a:ext uri="{0D108BD9-81ED-4DB2-BD59-A6C34878D82A}">
                    <a16:rowId xmlns:a16="http://schemas.microsoft.com/office/drawing/2014/main" val="2565441256"/>
                  </a:ext>
                </a:extLst>
              </a:tr>
              <a:tr h="821690">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sz="2000" dirty="0"/>
                        <a:t>Prevent</a:t>
                      </a:r>
                    </a:p>
                    <a:p>
                      <a:pPr algn="ctr"/>
                      <a:r>
                        <a:rPr lang="en-US" sz="2000" dirty="0"/>
                        <a:t>Convoy Effect</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618FF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endParaRPr lang="en-US"/>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618FF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endParaRPr lang="en-US"/>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618FF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endParaRPr lang="en-US"/>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618FF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endParaRPr lang="en-US"/>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618FFD">
                        <a:tint val="20000"/>
                      </a:srgbClr>
                    </a:solidFill>
                  </a:tcPr>
                </a:tc>
                <a:extLst>
                  <a:ext uri="{0D108BD9-81ED-4DB2-BD59-A6C34878D82A}">
                    <a16:rowId xmlns:a16="http://schemas.microsoft.com/office/drawing/2014/main" val="2843501791"/>
                  </a:ext>
                </a:extLst>
              </a:tr>
              <a:tr h="821690">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sz="2000" dirty="0"/>
                        <a:t>No Need to Predict Exec Time</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618FF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endParaRPr lang="en-US"/>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618FF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endParaRPr lang="en-US" dirty="0"/>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618FF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endParaRPr lang="en-US" dirty="0"/>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618FF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endParaRPr lang="en-US" dirty="0"/>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618FFD">
                        <a:tint val="40000"/>
                      </a:srgbClr>
                    </a:solidFill>
                  </a:tcPr>
                </a:tc>
                <a:extLst>
                  <a:ext uri="{0D108BD9-81ED-4DB2-BD59-A6C34878D82A}">
                    <a16:rowId xmlns:a16="http://schemas.microsoft.com/office/drawing/2014/main" val="1645457379"/>
                  </a:ext>
                </a:extLst>
              </a:tr>
            </a:tbl>
          </a:graphicData>
        </a:graphic>
      </p:graphicFrame>
      <p:pic>
        <p:nvPicPr>
          <p:cNvPr id="16" name="Graphic 15" descr="Checkmark with solid fill">
            <a:extLst>
              <a:ext uri="{FF2B5EF4-FFF2-40B4-BE49-F238E27FC236}">
                <a16:creationId xmlns:a16="http://schemas.microsoft.com/office/drawing/2014/main" id="{7F05806F-3ADC-E047-0786-5A07264320F6}"/>
              </a:ext>
            </a:extLst>
          </p:cNvPr>
          <p:cNvPicPr>
            <a:picLocks noChangeAspect="1"/>
          </p:cNvPicPr>
          <p:nvPr/>
        </p:nvPicPr>
        <p:blipFill>
          <a:blip r:embed="rId2" cstate="email">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864860" y="2063181"/>
            <a:ext cx="527619" cy="527619"/>
          </a:xfrm>
          <a:prstGeom prst="rect">
            <a:avLst/>
          </a:prstGeom>
        </p:spPr>
      </p:pic>
      <p:pic>
        <p:nvPicPr>
          <p:cNvPr id="17" name="Graphic 16" descr="Checkmark with solid fill">
            <a:extLst>
              <a:ext uri="{FF2B5EF4-FFF2-40B4-BE49-F238E27FC236}">
                <a16:creationId xmlns:a16="http://schemas.microsoft.com/office/drawing/2014/main" id="{2F778B1A-A80C-2332-1646-5CD79B6CCD0F}"/>
              </a:ext>
            </a:extLst>
          </p:cNvPr>
          <p:cNvPicPr>
            <a:picLocks noChangeAspect="1"/>
          </p:cNvPicPr>
          <p:nvPr/>
        </p:nvPicPr>
        <p:blipFill>
          <a:blip r:embed="rId2" cstate="email">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463790" y="2063181"/>
            <a:ext cx="527619" cy="527619"/>
          </a:xfrm>
          <a:prstGeom prst="rect">
            <a:avLst/>
          </a:prstGeom>
        </p:spPr>
      </p:pic>
      <p:pic>
        <p:nvPicPr>
          <p:cNvPr id="18" name="Graphic 17" descr="Checkmark with solid fill">
            <a:extLst>
              <a:ext uri="{FF2B5EF4-FFF2-40B4-BE49-F238E27FC236}">
                <a16:creationId xmlns:a16="http://schemas.microsoft.com/office/drawing/2014/main" id="{F705FB6C-B528-12FD-3139-E5E8A33ED80B}"/>
              </a:ext>
            </a:extLst>
          </p:cNvPr>
          <p:cNvPicPr>
            <a:picLocks noChangeAspect="1"/>
          </p:cNvPicPr>
          <p:nvPr/>
        </p:nvPicPr>
        <p:blipFill>
          <a:blip r:embed="rId2" cstate="email">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191000" y="2819400"/>
            <a:ext cx="527619" cy="527619"/>
          </a:xfrm>
          <a:prstGeom prst="rect">
            <a:avLst/>
          </a:prstGeom>
        </p:spPr>
      </p:pic>
      <p:pic>
        <p:nvPicPr>
          <p:cNvPr id="19" name="Graphic 18" descr="Checkmark with solid fill">
            <a:extLst>
              <a:ext uri="{FF2B5EF4-FFF2-40B4-BE49-F238E27FC236}">
                <a16:creationId xmlns:a16="http://schemas.microsoft.com/office/drawing/2014/main" id="{DE31B9FD-8E2C-D18F-1690-3989BA6BE863}"/>
              </a:ext>
            </a:extLst>
          </p:cNvPr>
          <p:cNvPicPr>
            <a:picLocks noChangeAspect="1"/>
          </p:cNvPicPr>
          <p:nvPr/>
        </p:nvPicPr>
        <p:blipFill>
          <a:blip r:embed="rId2" cstate="email">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620000" y="3663381"/>
            <a:ext cx="527619" cy="527619"/>
          </a:xfrm>
          <a:prstGeom prst="rect">
            <a:avLst/>
          </a:prstGeom>
        </p:spPr>
      </p:pic>
      <p:pic>
        <p:nvPicPr>
          <p:cNvPr id="21" name="Graphic 20" descr="Checkmark with solid fill">
            <a:extLst>
              <a:ext uri="{FF2B5EF4-FFF2-40B4-BE49-F238E27FC236}">
                <a16:creationId xmlns:a16="http://schemas.microsoft.com/office/drawing/2014/main" id="{1D5F567E-4FAA-C285-9AA7-2AFE8D3D826A}"/>
              </a:ext>
            </a:extLst>
          </p:cNvPr>
          <p:cNvPicPr>
            <a:picLocks noChangeAspect="1"/>
          </p:cNvPicPr>
          <p:nvPr/>
        </p:nvPicPr>
        <p:blipFill>
          <a:blip r:embed="rId2" cstate="email">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237017" y="2825181"/>
            <a:ext cx="527619" cy="527619"/>
          </a:xfrm>
          <a:prstGeom prst="rect">
            <a:avLst/>
          </a:prstGeom>
        </p:spPr>
      </p:pic>
      <p:pic>
        <p:nvPicPr>
          <p:cNvPr id="22" name="Graphic 21" descr="Checkmark with solid fill">
            <a:extLst>
              <a:ext uri="{FF2B5EF4-FFF2-40B4-BE49-F238E27FC236}">
                <a16:creationId xmlns:a16="http://schemas.microsoft.com/office/drawing/2014/main" id="{EED8EB1A-C3E2-06D7-F5C7-625F74940B47}"/>
              </a:ext>
            </a:extLst>
          </p:cNvPr>
          <p:cNvPicPr>
            <a:picLocks noChangeAspect="1"/>
          </p:cNvPicPr>
          <p:nvPr/>
        </p:nvPicPr>
        <p:blipFill>
          <a:blip r:embed="rId2" cstate="email">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191000" y="4653981"/>
            <a:ext cx="527619" cy="527619"/>
          </a:xfrm>
          <a:prstGeom prst="rect">
            <a:avLst/>
          </a:prstGeom>
        </p:spPr>
      </p:pic>
      <p:pic>
        <p:nvPicPr>
          <p:cNvPr id="23" name="Graphic 22" descr="Checkmark with solid fill">
            <a:extLst>
              <a:ext uri="{FF2B5EF4-FFF2-40B4-BE49-F238E27FC236}">
                <a16:creationId xmlns:a16="http://schemas.microsoft.com/office/drawing/2014/main" id="{B4F20043-F130-C049-997F-940B24C781F8}"/>
              </a:ext>
            </a:extLst>
          </p:cNvPr>
          <p:cNvPicPr>
            <a:picLocks noChangeAspect="1"/>
          </p:cNvPicPr>
          <p:nvPr/>
        </p:nvPicPr>
        <p:blipFill>
          <a:blip r:embed="rId2" cstate="email">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220200" y="3663381"/>
            <a:ext cx="527619" cy="527619"/>
          </a:xfrm>
          <a:prstGeom prst="rect">
            <a:avLst/>
          </a:prstGeom>
        </p:spPr>
      </p:pic>
      <p:pic>
        <p:nvPicPr>
          <p:cNvPr id="24" name="Graphic 23" descr="Checkmark with solid fill">
            <a:extLst>
              <a:ext uri="{FF2B5EF4-FFF2-40B4-BE49-F238E27FC236}">
                <a16:creationId xmlns:a16="http://schemas.microsoft.com/office/drawing/2014/main" id="{494317EC-6A9B-4DE2-3753-B8EC963ACF66}"/>
              </a:ext>
            </a:extLst>
          </p:cNvPr>
          <p:cNvPicPr>
            <a:picLocks noChangeAspect="1"/>
          </p:cNvPicPr>
          <p:nvPr/>
        </p:nvPicPr>
        <p:blipFill>
          <a:blip r:embed="rId2" cstate="email">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220200" y="4591707"/>
            <a:ext cx="527619" cy="527619"/>
          </a:xfrm>
          <a:prstGeom prst="rect">
            <a:avLst/>
          </a:prstGeom>
        </p:spPr>
      </p:pic>
    </p:spTree>
    <p:extLst>
      <p:ext uri="{BB962C8B-B14F-4D97-AF65-F5344CB8AC3E}">
        <p14:creationId xmlns:p14="http://schemas.microsoft.com/office/powerpoint/2010/main" val="1209007269"/>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Straight Arrow Connector 32"/>
          <p:cNvCxnSpPr>
            <a:endCxn id="32" idx="1"/>
          </p:cNvCxnSpPr>
          <p:nvPr/>
        </p:nvCxnSpPr>
        <p:spPr bwMode="auto">
          <a:xfrm>
            <a:off x="7239000" y="1028700"/>
            <a:ext cx="431800" cy="0"/>
          </a:xfrm>
          <a:prstGeom prst="straightConnector1">
            <a:avLst/>
          </a:prstGeom>
          <a:solidFill>
            <a:schemeClr val="bg1"/>
          </a:solidFill>
          <a:ln w="57150" cap="flat" cmpd="sng" algn="ctr">
            <a:solidFill>
              <a:schemeClr val="tx1"/>
            </a:solidFill>
            <a:prstDash val="solid"/>
            <a:round/>
            <a:headEnd type="none" w="med" len="med"/>
            <a:tailEnd type="triangl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35" name="Straight Arrow Connector 34"/>
          <p:cNvCxnSpPr>
            <a:endCxn id="34" idx="1"/>
          </p:cNvCxnSpPr>
          <p:nvPr/>
        </p:nvCxnSpPr>
        <p:spPr bwMode="auto">
          <a:xfrm>
            <a:off x="7239000" y="2171700"/>
            <a:ext cx="431800" cy="0"/>
          </a:xfrm>
          <a:prstGeom prst="straightConnector1">
            <a:avLst/>
          </a:prstGeom>
          <a:solidFill>
            <a:schemeClr val="bg1"/>
          </a:solidFill>
          <a:ln w="57150" cap="flat" cmpd="sng" algn="ctr">
            <a:solidFill>
              <a:schemeClr val="tx1"/>
            </a:solidFill>
            <a:prstDash val="solid"/>
            <a:round/>
            <a:headEnd type="none" w="med" len="med"/>
            <a:tailEnd type="triangl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3" name="Content Placeholder 2"/>
          <p:cNvSpPr>
            <a:spLocks noGrp="1"/>
          </p:cNvSpPr>
          <p:nvPr>
            <p:ph idx="1"/>
          </p:nvPr>
        </p:nvSpPr>
        <p:spPr>
          <a:xfrm>
            <a:off x="381000" y="2336799"/>
            <a:ext cx="11658600" cy="4216401"/>
          </a:xfrm>
        </p:spPr>
        <p:txBody>
          <a:bodyPr>
            <a:normAutofit/>
          </a:bodyPr>
          <a:lstStyle/>
          <a:p>
            <a:r>
              <a:rPr lang="en-US" dirty="0"/>
              <a:t>Fixed-Priority Scheduling</a:t>
            </a:r>
          </a:p>
          <a:p>
            <a:pPr lvl="1"/>
            <a:r>
              <a:rPr lang="en-US" dirty="0"/>
              <a:t>Each job is assigned a fixed priority</a:t>
            </a:r>
          </a:p>
          <a:p>
            <a:pPr lvl="1"/>
            <a:r>
              <a:rPr lang="en-US" dirty="0"/>
              <a:t>Run the highest-priority job in the ready queue at any given time (</a:t>
            </a:r>
            <a:r>
              <a:rPr lang="en-GB" dirty="0"/>
              <a:t>may be </a:t>
            </a:r>
            <a:r>
              <a:rPr lang="en-GB" dirty="0" err="1"/>
              <a:t>preemptive</a:t>
            </a:r>
            <a:r>
              <a:rPr lang="en-GB" dirty="0"/>
              <a:t> or non-</a:t>
            </a:r>
            <a:r>
              <a:rPr lang="en-GB" dirty="0" err="1"/>
              <a:t>preemptive</a:t>
            </a:r>
            <a:r>
              <a:rPr lang="en-US" dirty="0"/>
              <a:t>)</a:t>
            </a:r>
          </a:p>
          <a:p>
            <a:pPr lvl="1"/>
            <a:r>
              <a:rPr lang="en-US" dirty="0"/>
              <a:t>Jobs of equal priority are scheduled with RR</a:t>
            </a:r>
          </a:p>
          <a:p>
            <a:r>
              <a:rPr lang="en-GB" dirty="0"/>
              <a:t>SJF/SRTF are special cases of priority-based scheduling where priority is the predicted (remaining) job execution time</a:t>
            </a:r>
          </a:p>
          <a:p>
            <a:r>
              <a:rPr lang="en-GB" dirty="0"/>
              <a:t>Problem: starvation – low priority jobs may never execute</a:t>
            </a:r>
          </a:p>
          <a:p>
            <a:pPr lvl="1"/>
            <a:r>
              <a:rPr lang="en-GB" dirty="0"/>
              <a:t>Sometimes this is the desired </a:t>
            </a:r>
            <a:r>
              <a:rPr lang="en-GB" dirty="0" err="1"/>
              <a:t>behavior</a:t>
            </a:r>
            <a:r>
              <a:rPr lang="en-GB" dirty="0"/>
              <a:t>!</a:t>
            </a:r>
            <a:endParaRPr lang="en-US" dirty="0"/>
          </a:p>
        </p:txBody>
      </p:sp>
      <p:sp>
        <p:nvSpPr>
          <p:cNvPr id="4" name="Rectangle 3"/>
          <p:cNvSpPr/>
          <p:nvPr/>
        </p:nvSpPr>
        <p:spPr bwMode="auto">
          <a:xfrm>
            <a:off x="3124200" y="838200"/>
            <a:ext cx="1371600" cy="381000"/>
          </a:xfrm>
          <a:prstGeom prst="rect">
            <a:avLst/>
          </a:prstGeom>
          <a:solidFill>
            <a:schemeClr val="accent1">
              <a:lumMod val="40000"/>
              <a:lumOff val="60000"/>
            </a:schemeClr>
          </a:solid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r>
              <a:rPr lang="en-US" sz="2000" b="0" dirty="0">
                <a:latin typeface="Gill Sans" charset="0"/>
                <a:ea typeface="Gill Sans" charset="0"/>
                <a:cs typeface="Gill Sans" charset="0"/>
              </a:rPr>
              <a:t>Priority 3</a:t>
            </a:r>
          </a:p>
        </p:txBody>
      </p:sp>
      <p:sp>
        <p:nvSpPr>
          <p:cNvPr id="5" name="Rectangle 4"/>
          <p:cNvSpPr/>
          <p:nvPr/>
        </p:nvSpPr>
        <p:spPr bwMode="auto">
          <a:xfrm>
            <a:off x="3124200" y="1219200"/>
            <a:ext cx="1371600" cy="381000"/>
          </a:xfrm>
          <a:prstGeom prst="rect">
            <a:avLst/>
          </a:prstGeom>
          <a:solidFill>
            <a:schemeClr val="accent1">
              <a:lumMod val="40000"/>
              <a:lumOff val="60000"/>
            </a:schemeClr>
          </a:solid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r>
              <a:rPr lang="en-US" sz="2000" b="0" dirty="0">
                <a:latin typeface="Gill Sans" charset="0"/>
                <a:ea typeface="Gill Sans" charset="0"/>
                <a:cs typeface="Gill Sans" charset="0"/>
              </a:rPr>
              <a:t>Priority 2</a:t>
            </a:r>
          </a:p>
        </p:txBody>
      </p:sp>
      <p:sp>
        <p:nvSpPr>
          <p:cNvPr id="6" name="Rectangle 5"/>
          <p:cNvSpPr/>
          <p:nvPr/>
        </p:nvSpPr>
        <p:spPr bwMode="auto">
          <a:xfrm>
            <a:off x="3124200" y="1600200"/>
            <a:ext cx="1371600" cy="381000"/>
          </a:xfrm>
          <a:prstGeom prst="rect">
            <a:avLst/>
          </a:prstGeom>
          <a:solidFill>
            <a:schemeClr val="accent1">
              <a:lumMod val="40000"/>
              <a:lumOff val="60000"/>
            </a:schemeClr>
          </a:solid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r>
              <a:rPr lang="en-US" sz="2000" b="0" dirty="0">
                <a:latin typeface="Gill Sans" charset="0"/>
                <a:ea typeface="Gill Sans" charset="0"/>
                <a:cs typeface="Gill Sans" charset="0"/>
              </a:rPr>
              <a:t>Priority 1</a:t>
            </a:r>
          </a:p>
        </p:txBody>
      </p:sp>
      <p:sp>
        <p:nvSpPr>
          <p:cNvPr id="7" name="Rectangle 6"/>
          <p:cNvSpPr/>
          <p:nvPr/>
        </p:nvSpPr>
        <p:spPr bwMode="auto">
          <a:xfrm>
            <a:off x="3124200" y="1981200"/>
            <a:ext cx="1371600" cy="381000"/>
          </a:xfrm>
          <a:prstGeom prst="rect">
            <a:avLst/>
          </a:prstGeom>
          <a:solidFill>
            <a:schemeClr val="accent1">
              <a:lumMod val="40000"/>
              <a:lumOff val="60000"/>
            </a:schemeClr>
          </a:solid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r>
              <a:rPr lang="en-US" sz="2000" b="0" dirty="0">
                <a:latin typeface="Gill Sans" charset="0"/>
                <a:ea typeface="Gill Sans" charset="0"/>
                <a:cs typeface="Gill Sans" charset="0"/>
              </a:rPr>
              <a:t>Priority 0</a:t>
            </a:r>
          </a:p>
        </p:txBody>
      </p:sp>
      <p:sp>
        <p:nvSpPr>
          <p:cNvPr id="8" name="Rectangle 7"/>
          <p:cNvSpPr/>
          <p:nvPr/>
        </p:nvSpPr>
        <p:spPr bwMode="auto">
          <a:xfrm>
            <a:off x="5029200" y="1981200"/>
            <a:ext cx="914400" cy="381000"/>
          </a:xfrm>
          <a:prstGeom prst="rect">
            <a:avLst/>
          </a:prstGeom>
          <a:solidFill>
            <a:schemeClr val="accent2">
              <a:lumMod val="40000"/>
              <a:lumOff val="60000"/>
            </a:schemeClr>
          </a:solid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r>
              <a:rPr lang="en-US" sz="2000" b="0" dirty="0">
                <a:latin typeface="Gill Sans" charset="0"/>
                <a:ea typeface="Gill Sans" charset="0"/>
                <a:cs typeface="Gill Sans" charset="0"/>
              </a:rPr>
              <a:t>Job 5</a:t>
            </a:r>
          </a:p>
        </p:txBody>
      </p:sp>
      <p:sp>
        <p:nvSpPr>
          <p:cNvPr id="9" name="Rectangle 8"/>
          <p:cNvSpPr/>
          <p:nvPr/>
        </p:nvSpPr>
        <p:spPr bwMode="auto">
          <a:xfrm>
            <a:off x="6362700" y="1981200"/>
            <a:ext cx="914400" cy="381000"/>
          </a:xfrm>
          <a:prstGeom prst="rect">
            <a:avLst/>
          </a:prstGeom>
          <a:solidFill>
            <a:schemeClr val="accent2">
              <a:lumMod val="40000"/>
              <a:lumOff val="60000"/>
            </a:schemeClr>
          </a:solid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r>
              <a:rPr lang="en-US" sz="2000" b="0" dirty="0">
                <a:latin typeface="Gill Sans" charset="0"/>
                <a:ea typeface="Gill Sans" charset="0"/>
                <a:cs typeface="Gill Sans" charset="0"/>
              </a:rPr>
              <a:t>Job 6</a:t>
            </a:r>
          </a:p>
        </p:txBody>
      </p:sp>
      <p:sp>
        <p:nvSpPr>
          <p:cNvPr id="13" name="Rectangle 12"/>
          <p:cNvSpPr/>
          <p:nvPr/>
        </p:nvSpPr>
        <p:spPr bwMode="auto">
          <a:xfrm>
            <a:off x="5029200" y="838200"/>
            <a:ext cx="914400" cy="381000"/>
          </a:xfrm>
          <a:prstGeom prst="rect">
            <a:avLst/>
          </a:prstGeom>
          <a:solidFill>
            <a:schemeClr val="accent2">
              <a:lumMod val="40000"/>
              <a:lumOff val="60000"/>
            </a:schemeClr>
          </a:solid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r>
              <a:rPr lang="en-US" sz="2000" b="0" dirty="0">
                <a:latin typeface="Gill Sans" charset="0"/>
                <a:ea typeface="Gill Sans" charset="0"/>
                <a:cs typeface="Gill Sans" charset="0"/>
              </a:rPr>
              <a:t>Job 1</a:t>
            </a:r>
          </a:p>
        </p:txBody>
      </p:sp>
      <p:sp>
        <p:nvSpPr>
          <p:cNvPr id="16" name="Rectangle 15"/>
          <p:cNvSpPr/>
          <p:nvPr/>
        </p:nvSpPr>
        <p:spPr bwMode="auto">
          <a:xfrm>
            <a:off x="6362700" y="850900"/>
            <a:ext cx="914400" cy="381000"/>
          </a:xfrm>
          <a:prstGeom prst="rect">
            <a:avLst/>
          </a:prstGeom>
          <a:solidFill>
            <a:schemeClr val="accent2">
              <a:lumMod val="40000"/>
              <a:lumOff val="60000"/>
            </a:schemeClr>
          </a:solid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r>
              <a:rPr lang="en-US" sz="2000" b="0" dirty="0">
                <a:latin typeface="Gill Sans" charset="0"/>
                <a:ea typeface="Gill Sans" charset="0"/>
                <a:cs typeface="Gill Sans" charset="0"/>
              </a:rPr>
              <a:t>Job 2</a:t>
            </a:r>
          </a:p>
        </p:txBody>
      </p:sp>
      <p:cxnSp>
        <p:nvCxnSpPr>
          <p:cNvPr id="26" name="Straight Arrow Connector 25"/>
          <p:cNvCxnSpPr/>
          <p:nvPr/>
        </p:nvCxnSpPr>
        <p:spPr bwMode="auto">
          <a:xfrm>
            <a:off x="4483100" y="2159000"/>
            <a:ext cx="546100" cy="0"/>
          </a:xfrm>
          <a:prstGeom prst="straightConnector1">
            <a:avLst/>
          </a:prstGeom>
          <a:solidFill>
            <a:schemeClr val="bg1"/>
          </a:solidFill>
          <a:ln w="57150" cap="flat" cmpd="sng" algn="ctr">
            <a:solidFill>
              <a:schemeClr val="tx1"/>
            </a:solidFill>
            <a:prstDash val="solid"/>
            <a:round/>
            <a:headEnd type="none" w="med" len="med"/>
            <a:tailEnd type="triangl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28" name="Straight Arrow Connector 27"/>
          <p:cNvCxnSpPr/>
          <p:nvPr/>
        </p:nvCxnSpPr>
        <p:spPr bwMode="auto">
          <a:xfrm>
            <a:off x="4495800" y="1041400"/>
            <a:ext cx="546100" cy="0"/>
          </a:xfrm>
          <a:prstGeom prst="straightConnector1">
            <a:avLst/>
          </a:prstGeom>
          <a:solidFill>
            <a:schemeClr val="bg1"/>
          </a:solidFill>
          <a:ln w="57150" cap="flat" cmpd="sng" algn="ctr">
            <a:solidFill>
              <a:schemeClr val="tx1"/>
            </a:solidFill>
            <a:prstDash val="solid"/>
            <a:round/>
            <a:headEnd type="none" w="med" len="med"/>
            <a:tailEnd type="triangl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29" name="Straight Arrow Connector 28"/>
          <p:cNvCxnSpPr>
            <a:endCxn id="16" idx="1"/>
          </p:cNvCxnSpPr>
          <p:nvPr/>
        </p:nvCxnSpPr>
        <p:spPr bwMode="auto">
          <a:xfrm>
            <a:off x="5930900" y="1041400"/>
            <a:ext cx="431800" cy="0"/>
          </a:xfrm>
          <a:prstGeom prst="straightConnector1">
            <a:avLst/>
          </a:prstGeom>
          <a:solidFill>
            <a:schemeClr val="bg1"/>
          </a:solidFill>
          <a:ln w="57150" cap="flat" cmpd="sng" algn="ctr">
            <a:solidFill>
              <a:schemeClr val="tx1"/>
            </a:solidFill>
            <a:prstDash val="solid"/>
            <a:round/>
            <a:headEnd type="none" w="med" len="med"/>
            <a:tailEnd type="triangl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31" name="Straight Arrow Connector 30"/>
          <p:cNvCxnSpPr/>
          <p:nvPr/>
        </p:nvCxnSpPr>
        <p:spPr bwMode="auto">
          <a:xfrm>
            <a:off x="5911850" y="2171700"/>
            <a:ext cx="469900" cy="0"/>
          </a:xfrm>
          <a:prstGeom prst="straightConnector1">
            <a:avLst/>
          </a:prstGeom>
          <a:solidFill>
            <a:schemeClr val="bg1"/>
          </a:solidFill>
          <a:ln w="57150" cap="flat" cmpd="sng" algn="ctr">
            <a:solidFill>
              <a:schemeClr val="tx1"/>
            </a:solidFill>
            <a:prstDash val="solid"/>
            <a:round/>
            <a:headEnd type="none" w="med" len="med"/>
            <a:tailEnd type="triangl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32" name="Rectangle 31"/>
          <p:cNvSpPr/>
          <p:nvPr/>
        </p:nvSpPr>
        <p:spPr bwMode="auto">
          <a:xfrm>
            <a:off x="7670800" y="838200"/>
            <a:ext cx="914400" cy="381000"/>
          </a:xfrm>
          <a:prstGeom prst="rect">
            <a:avLst/>
          </a:prstGeom>
          <a:solidFill>
            <a:schemeClr val="accent2">
              <a:lumMod val="40000"/>
              <a:lumOff val="60000"/>
            </a:schemeClr>
          </a:solid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r>
              <a:rPr lang="en-US" sz="2000" b="0" dirty="0">
                <a:latin typeface="Gill Sans" charset="0"/>
                <a:ea typeface="Gill Sans" charset="0"/>
                <a:cs typeface="Gill Sans" charset="0"/>
              </a:rPr>
              <a:t>Job 3</a:t>
            </a:r>
          </a:p>
        </p:txBody>
      </p:sp>
      <p:sp>
        <p:nvSpPr>
          <p:cNvPr id="34" name="Rectangle 33"/>
          <p:cNvSpPr/>
          <p:nvPr/>
        </p:nvSpPr>
        <p:spPr bwMode="auto">
          <a:xfrm>
            <a:off x="7670800" y="1981200"/>
            <a:ext cx="914400" cy="381000"/>
          </a:xfrm>
          <a:prstGeom prst="rect">
            <a:avLst/>
          </a:prstGeom>
          <a:solidFill>
            <a:schemeClr val="accent2">
              <a:lumMod val="40000"/>
              <a:lumOff val="60000"/>
            </a:schemeClr>
          </a:solid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r>
              <a:rPr lang="en-US" sz="2000" b="0" dirty="0">
                <a:latin typeface="Gill Sans" charset="0"/>
                <a:ea typeface="Gill Sans" charset="0"/>
                <a:cs typeface="Gill Sans" charset="0"/>
              </a:rPr>
              <a:t>Job 7</a:t>
            </a:r>
          </a:p>
        </p:txBody>
      </p:sp>
      <p:sp>
        <p:nvSpPr>
          <p:cNvPr id="36" name="Rectangle 35"/>
          <p:cNvSpPr/>
          <p:nvPr/>
        </p:nvSpPr>
        <p:spPr bwMode="auto">
          <a:xfrm>
            <a:off x="5029200" y="1219200"/>
            <a:ext cx="914400" cy="381000"/>
          </a:xfrm>
          <a:prstGeom prst="rect">
            <a:avLst/>
          </a:prstGeom>
          <a:solidFill>
            <a:schemeClr val="accent2">
              <a:lumMod val="40000"/>
              <a:lumOff val="60000"/>
            </a:schemeClr>
          </a:solid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r>
              <a:rPr lang="en-US" sz="2000" b="0" dirty="0">
                <a:latin typeface="Gill Sans" charset="0"/>
                <a:ea typeface="Gill Sans" charset="0"/>
                <a:cs typeface="Gill Sans" charset="0"/>
              </a:rPr>
              <a:t>Job 4</a:t>
            </a:r>
          </a:p>
        </p:txBody>
      </p:sp>
      <p:cxnSp>
        <p:nvCxnSpPr>
          <p:cNvPr id="37" name="Straight Arrow Connector 36"/>
          <p:cNvCxnSpPr/>
          <p:nvPr/>
        </p:nvCxnSpPr>
        <p:spPr bwMode="auto">
          <a:xfrm>
            <a:off x="4495800" y="1422400"/>
            <a:ext cx="546100" cy="0"/>
          </a:xfrm>
          <a:prstGeom prst="straightConnector1">
            <a:avLst/>
          </a:prstGeom>
          <a:solidFill>
            <a:schemeClr val="bg1"/>
          </a:solidFill>
          <a:ln w="57150" cap="flat" cmpd="sng" algn="ctr">
            <a:solidFill>
              <a:schemeClr val="tx1"/>
            </a:solidFill>
            <a:prstDash val="solid"/>
            <a:round/>
            <a:headEnd type="none" w="med" len="med"/>
            <a:tailEnd type="triangl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10" name="Title 9"/>
          <p:cNvSpPr>
            <a:spLocks noGrp="1"/>
          </p:cNvSpPr>
          <p:nvPr>
            <p:ph type="title"/>
          </p:nvPr>
        </p:nvSpPr>
        <p:spPr>
          <a:xfrm>
            <a:off x="152400" y="152400"/>
            <a:ext cx="11887200" cy="533400"/>
          </a:xfrm>
        </p:spPr>
        <p:txBody>
          <a:bodyPr/>
          <a:lstStyle/>
          <a:p>
            <a:r>
              <a:rPr lang="en-US" dirty="0"/>
              <a:t>Fixed-Priority Scheduling</a:t>
            </a:r>
          </a:p>
        </p:txBody>
      </p:sp>
    </p:spTree>
    <p:extLst>
      <p:ext uri="{BB962C8B-B14F-4D97-AF65-F5344CB8AC3E}">
        <p14:creationId xmlns:p14="http://schemas.microsoft.com/office/powerpoint/2010/main" val="103339370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592BF1-A711-D6B4-0621-2438F4322032}"/>
              </a:ext>
            </a:extLst>
          </p:cNvPr>
          <p:cNvSpPr>
            <a:spLocks noGrp="1"/>
          </p:cNvSpPr>
          <p:nvPr>
            <p:ph type="title"/>
          </p:nvPr>
        </p:nvSpPr>
        <p:spPr/>
        <p:txBody>
          <a:bodyPr/>
          <a:lstStyle/>
          <a:p>
            <a:r>
              <a:rPr lang="en-GB" dirty="0"/>
              <a:t>Multi-Level Queue Scheduling</a:t>
            </a:r>
            <a:endParaRPr lang="en-SE" dirty="0"/>
          </a:p>
        </p:txBody>
      </p:sp>
      <p:sp>
        <p:nvSpPr>
          <p:cNvPr id="3" name="Content Placeholder 2">
            <a:extLst>
              <a:ext uri="{FF2B5EF4-FFF2-40B4-BE49-F238E27FC236}">
                <a16:creationId xmlns:a16="http://schemas.microsoft.com/office/drawing/2014/main" id="{3C455D0D-C69C-5F9E-9035-D9DD5409B131}"/>
              </a:ext>
            </a:extLst>
          </p:cNvPr>
          <p:cNvSpPr>
            <a:spLocks noGrp="1"/>
          </p:cNvSpPr>
          <p:nvPr>
            <p:ph idx="1"/>
          </p:nvPr>
        </p:nvSpPr>
        <p:spPr>
          <a:xfrm>
            <a:off x="244273" y="914400"/>
            <a:ext cx="5318327" cy="5791200"/>
          </a:xfrm>
        </p:spPr>
        <p:txBody>
          <a:bodyPr>
            <a:normAutofit fontScale="92500" lnSpcReduction="20000"/>
          </a:bodyPr>
          <a:lstStyle/>
          <a:p>
            <a:r>
              <a:rPr lang="en-GB" dirty="0"/>
              <a:t>Ready queue is partitioned into multiple queues, each with different priority</a:t>
            </a:r>
          </a:p>
          <a:p>
            <a:pPr lvl="1"/>
            <a:r>
              <a:rPr lang="en-GB" dirty="0"/>
              <a:t>Higher priority queues often considered “foreground” tasks</a:t>
            </a:r>
          </a:p>
          <a:p>
            <a:r>
              <a:rPr lang="en-GB" dirty="0"/>
              <a:t>Each queue has its own scheduling algorithm</a:t>
            </a:r>
          </a:p>
          <a:p>
            <a:pPr lvl="1"/>
            <a:r>
              <a:rPr lang="en-GB" dirty="0"/>
              <a:t>e.g., foreground queue (interactive jobs/processes) with RR scheduling;  background queue (batch jobs/processes) with FCFS scheduling</a:t>
            </a:r>
          </a:p>
          <a:p>
            <a:pPr lvl="1"/>
            <a:r>
              <a:rPr lang="en-GB" dirty="0"/>
              <a:t>Typically time quantum increases with decreasing priority </a:t>
            </a:r>
            <a:br>
              <a:rPr lang="en-GB" dirty="0"/>
            </a:br>
            <a:r>
              <a:rPr lang="en-GB" dirty="0"/>
              <a:t>(highest:1ms, next: 2ms, next: 4ms, etc)</a:t>
            </a:r>
          </a:p>
          <a:p>
            <a:r>
              <a:rPr lang="en-GB" dirty="0"/>
              <a:t>Scheduling between the queues</a:t>
            </a:r>
          </a:p>
          <a:p>
            <a:pPr lvl="1"/>
            <a:r>
              <a:rPr lang="en-GB" dirty="0"/>
              <a:t>Fixed priority, e.g., serve all from foreground queue, then from background queue</a:t>
            </a:r>
          </a:p>
          <a:p>
            <a:endParaRPr lang="en-SE" dirty="0"/>
          </a:p>
        </p:txBody>
      </p:sp>
      <p:pic>
        <p:nvPicPr>
          <p:cNvPr id="4" name="Picture 6">
            <a:extLst>
              <a:ext uri="{FF2B5EF4-FFF2-40B4-BE49-F238E27FC236}">
                <a16:creationId xmlns:a16="http://schemas.microsoft.com/office/drawing/2014/main" id="{A0499A1E-0D4A-1A51-E5B0-02442694021A}"/>
              </a:ext>
            </a:extLst>
          </p:cNvPr>
          <p:cNvPicPr>
            <a:picLocks noChangeAspect="1" noChangeArrowheads="1"/>
          </p:cNvPicPr>
          <p:nvPr/>
        </p:nvPicPr>
        <p:blipFill>
          <a:blip r:embed="rId3" cstate="print"/>
          <a:srcRect l="232" t="6743" r="459" b="6743"/>
          <a:stretch>
            <a:fillRect/>
          </a:stretch>
        </p:blipFill>
        <p:spPr bwMode="auto">
          <a:xfrm>
            <a:off x="5715000" y="1295400"/>
            <a:ext cx="6232727" cy="4096510"/>
          </a:xfrm>
          <a:prstGeom prst="rect">
            <a:avLst/>
          </a:prstGeom>
          <a:noFill/>
          <a:ln w="38100" cmpd="dbl">
            <a:solidFill>
              <a:srgbClr val="CC6600"/>
            </a:solidFill>
            <a:miter lim="800000"/>
            <a:headEnd/>
            <a:tailEnd/>
          </a:ln>
        </p:spPr>
      </p:pic>
    </p:spTree>
    <p:extLst>
      <p:ext uri="{BB962C8B-B14F-4D97-AF65-F5344CB8AC3E}">
        <p14:creationId xmlns:p14="http://schemas.microsoft.com/office/powerpoint/2010/main" val="659614282"/>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en-US" altLang="ko-KR" dirty="0">
                <a:ea typeface="굴림" panose="020B0600000101010101" pitchFamily="34" charset="-127"/>
              </a:rPr>
              <a:t>The Scheduling Problem</a:t>
            </a:r>
          </a:p>
        </p:txBody>
      </p:sp>
      <p:sp>
        <p:nvSpPr>
          <p:cNvPr id="575491" name="Rectangle 3"/>
          <p:cNvSpPr>
            <a:spLocks noGrp="1" noChangeArrowheads="1"/>
          </p:cNvSpPr>
          <p:nvPr>
            <p:ph type="body" idx="1"/>
          </p:nvPr>
        </p:nvSpPr>
        <p:spPr>
          <a:xfrm>
            <a:off x="838200" y="3886200"/>
            <a:ext cx="11049000" cy="2362200"/>
          </a:xfrm>
        </p:spPr>
        <p:txBody>
          <a:bodyPr>
            <a:normAutofit/>
          </a:bodyPr>
          <a:lstStyle/>
          <a:p>
            <a:pPr>
              <a:lnSpc>
                <a:spcPct val="80000"/>
              </a:lnSpc>
              <a:spcBef>
                <a:spcPct val="20000"/>
              </a:spcBef>
            </a:pPr>
            <a:r>
              <a:rPr lang="en-US" altLang="ko-KR" dirty="0">
                <a:solidFill>
                  <a:schemeClr val="hlink"/>
                </a:solidFill>
                <a:ea typeface="굴림" panose="020B0600000101010101" pitchFamily="34" charset="-127"/>
              </a:rPr>
              <a:t>Scheduling</a:t>
            </a:r>
            <a:r>
              <a:rPr lang="en-US" altLang="ko-KR" dirty="0">
                <a:ea typeface="굴림" panose="020B0600000101010101" pitchFamily="34" charset="-127"/>
              </a:rPr>
              <a:t>: </a:t>
            </a:r>
            <a:r>
              <a:rPr lang="en-GB" altLang="ko-KR" dirty="0">
                <a:ea typeface="굴림" panose="020B0600000101010101" pitchFamily="34" charset="-127"/>
              </a:rPr>
              <a:t>When multiple jobs are ready, the scheduling algorithm decides which one is given access to the CPU</a:t>
            </a:r>
          </a:p>
          <a:p>
            <a:pPr lvl="1">
              <a:lnSpc>
                <a:spcPct val="80000"/>
              </a:lnSpc>
              <a:spcBef>
                <a:spcPct val="20000"/>
              </a:spcBef>
            </a:pPr>
            <a:r>
              <a:rPr lang="en-US" altLang="ko-KR" dirty="0">
                <a:ea typeface="굴림" panose="020B0600000101010101" pitchFamily="34" charset="-127"/>
              </a:rPr>
              <a:t>We use the term “task” to refer to a runnable entity  in the OS, which may be a process or a thread. We use the term “job” to refer to a CPU burst of a task</a:t>
            </a:r>
          </a:p>
          <a:p>
            <a:pPr>
              <a:lnSpc>
                <a:spcPct val="85000"/>
              </a:lnSpc>
              <a:spcBef>
                <a:spcPct val="20000"/>
              </a:spcBef>
            </a:pPr>
            <a:endParaRPr lang="ko-KR" altLang="en-US" dirty="0">
              <a:ea typeface="굴림" panose="020B0600000101010101" pitchFamily="34" charset="-127"/>
            </a:endParaRPr>
          </a:p>
        </p:txBody>
      </p:sp>
      <p:pic>
        <p:nvPicPr>
          <p:cNvPr id="13" name="Picture 5"/>
          <p:cNvPicPr>
            <a:picLocks noChangeAspect="1" noChangeArrowheads="1"/>
          </p:cNvPicPr>
          <p:nvPr/>
        </p:nvPicPr>
        <p:blipFill>
          <a:blip r:embed="rId3" cstate="email">
            <a:extLst>
              <a:ext uri="{28A0092B-C50C-407E-A947-70E740481C1C}">
                <a14:useLocalDpi xmlns:a14="http://schemas.microsoft.com/office/drawing/2010/main" val="0"/>
              </a:ext>
            </a:extLst>
          </a:blip>
          <a:srcRect l="665" t="11595" r="888" b="12131"/>
          <a:stretch>
            <a:fillRect/>
          </a:stretch>
        </p:blipFill>
        <p:spPr bwMode="auto">
          <a:xfrm>
            <a:off x="1199275" y="876300"/>
            <a:ext cx="4876800" cy="2819400"/>
          </a:xfrm>
          <a:prstGeom prst="rect">
            <a:avLst/>
          </a:prstGeom>
          <a:noFill/>
          <a:ln w="38100" cmpd="dbl">
            <a:solidFill>
              <a:srgbClr val="CC66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7413" name="Group 5"/>
          <p:cNvGrpSpPr>
            <a:grpSpLocks/>
          </p:cNvGrpSpPr>
          <p:nvPr/>
        </p:nvGrpSpPr>
        <p:grpSpPr bwMode="auto">
          <a:xfrm>
            <a:off x="6781800" y="1839912"/>
            <a:ext cx="4953000" cy="609600"/>
            <a:chOff x="672" y="2352"/>
            <a:chExt cx="4569" cy="528"/>
          </a:xfrm>
        </p:grpSpPr>
        <p:sp>
          <p:nvSpPr>
            <p:cNvPr id="17416" name="Rectangle 6"/>
            <p:cNvSpPr>
              <a:spLocks noChangeArrowheads="1"/>
            </p:cNvSpPr>
            <p:nvPr/>
          </p:nvSpPr>
          <p:spPr bwMode="auto">
            <a:xfrm>
              <a:off x="672" y="2352"/>
              <a:ext cx="816" cy="528"/>
            </a:xfrm>
            <a:prstGeom prst="rect">
              <a:avLst/>
            </a:prstGeom>
            <a:solidFill>
              <a:srgbClr val="FF66CC"/>
            </a:solidFill>
            <a:ln>
              <a:noFill/>
            </a:ln>
            <a:effectLst/>
            <a:extLst>
              <a:ext uri="{91240B29-F687-4F45-9708-019B960494DF}">
                <a14:hiddenLine xmlns:a14="http://schemas.microsoft.com/office/drawing/2010/main" w="571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pPr algn="ctr">
                <a:lnSpc>
                  <a:spcPct val="100000"/>
                </a:lnSpc>
                <a:spcBef>
                  <a:spcPct val="0"/>
                </a:spcBef>
                <a:buSzTx/>
                <a:buFontTx/>
                <a:buNone/>
              </a:pPr>
              <a:r>
                <a:rPr lang="en-US" altLang="zh-CN" sz="1800" dirty="0"/>
                <a:t>T1</a:t>
              </a:r>
              <a:endParaRPr lang="en-US" altLang="en-US" sz="1800" dirty="0"/>
            </a:p>
          </p:txBody>
        </p:sp>
        <p:sp>
          <p:nvSpPr>
            <p:cNvPr id="17417" name="Rectangle 7"/>
            <p:cNvSpPr>
              <a:spLocks noChangeArrowheads="1"/>
            </p:cNvSpPr>
            <p:nvPr/>
          </p:nvSpPr>
          <p:spPr bwMode="auto">
            <a:xfrm>
              <a:off x="1488" y="2352"/>
              <a:ext cx="1200" cy="528"/>
            </a:xfrm>
            <a:prstGeom prst="rect">
              <a:avLst/>
            </a:prstGeom>
            <a:solidFill>
              <a:srgbClr val="00FFFF"/>
            </a:solidFill>
            <a:ln>
              <a:noFill/>
            </a:ln>
            <a:effectLst/>
            <a:extLst>
              <a:ext uri="{91240B29-F687-4F45-9708-019B960494DF}">
                <a14:hiddenLine xmlns:a14="http://schemas.microsoft.com/office/drawing/2010/main" w="571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pPr algn="ctr">
                <a:lnSpc>
                  <a:spcPct val="100000"/>
                </a:lnSpc>
                <a:spcBef>
                  <a:spcPct val="0"/>
                </a:spcBef>
                <a:buSzTx/>
                <a:buFontTx/>
                <a:buNone/>
              </a:pPr>
              <a:r>
                <a:rPr lang="en-US" altLang="en-US" sz="1800" dirty="0"/>
                <a:t>T2</a:t>
              </a:r>
            </a:p>
          </p:txBody>
        </p:sp>
        <p:sp>
          <p:nvSpPr>
            <p:cNvPr id="17418" name="Rectangle 8"/>
            <p:cNvSpPr>
              <a:spLocks noChangeArrowheads="1"/>
            </p:cNvSpPr>
            <p:nvPr/>
          </p:nvSpPr>
          <p:spPr bwMode="auto">
            <a:xfrm>
              <a:off x="2688" y="2352"/>
              <a:ext cx="816" cy="528"/>
            </a:xfrm>
            <a:prstGeom prst="rect">
              <a:avLst/>
            </a:prstGeom>
            <a:solidFill>
              <a:srgbClr val="FFFF00"/>
            </a:solidFill>
            <a:ln>
              <a:noFill/>
            </a:ln>
            <a:effectLst/>
            <a:extLst>
              <a:ext uri="{91240B29-F687-4F45-9708-019B960494DF}">
                <a14:hiddenLine xmlns:a14="http://schemas.microsoft.com/office/drawing/2010/main" w="571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pPr algn="ctr">
                <a:lnSpc>
                  <a:spcPct val="100000"/>
                </a:lnSpc>
                <a:spcBef>
                  <a:spcPct val="0"/>
                </a:spcBef>
                <a:buSzTx/>
                <a:buFontTx/>
                <a:buNone/>
              </a:pPr>
              <a:r>
                <a:rPr lang="en-US" altLang="en-US" sz="1800" dirty="0"/>
                <a:t>T3</a:t>
              </a:r>
            </a:p>
          </p:txBody>
        </p:sp>
        <p:sp>
          <p:nvSpPr>
            <p:cNvPr id="17419" name="Rectangle 9"/>
            <p:cNvSpPr>
              <a:spLocks noChangeArrowheads="1"/>
            </p:cNvSpPr>
            <p:nvPr/>
          </p:nvSpPr>
          <p:spPr bwMode="auto">
            <a:xfrm>
              <a:off x="3495" y="2352"/>
              <a:ext cx="1104" cy="528"/>
            </a:xfrm>
            <a:prstGeom prst="rect">
              <a:avLst/>
            </a:prstGeom>
            <a:solidFill>
              <a:srgbClr val="FF66CC"/>
            </a:solidFill>
            <a:ln>
              <a:noFill/>
            </a:ln>
            <a:effectLst/>
            <a:extLst>
              <a:ext uri="{91240B29-F687-4F45-9708-019B960494DF}">
                <a14:hiddenLine xmlns:a14="http://schemas.microsoft.com/office/drawing/2010/main" w="571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pPr algn="ctr">
                <a:lnSpc>
                  <a:spcPct val="100000"/>
                </a:lnSpc>
                <a:spcBef>
                  <a:spcPct val="0"/>
                </a:spcBef>
                <a:buSzTx/>
                <a:buFontTx/>
                <a:buNone/>
              </a:pPr>
              <a:r>
                <a:rPr lang="en-US" altLang="en-US" sz="1800" dirty="0"/>
                <a:t>T1</a:t>
              </a:r>
            </a:p>
          </p:txBody>
        </p:sp>
        <p:sp>
          <p:nvSpPr>
            <p:cNvPr id="17420" name="Rectangle 10"/>
            <p:cNvSpPr>
              <a:spLocks noChangeArrowheads="1"/>
            </p:cNvSpPr>
            <p:nvPr/>
          </p:nvSpPr>
          <p:spPr bwMode="auto">
            <a:xfrm>
              <a:off x="4608" y="2352"/>
              <a:ext cx="633" cy="528"/>
            </a:xfrm>
            <a:prstGeom prst="rect">
              <a:avLst/>
            </a:prstGeom>
            <a:solidFill>
              <a:srgbClr val="00FFFF"/>
            </a:solidFill>
            <a:ln>
              <a:noFill/>
            </a:ln>
            <a:effectLst/>
            <a:extLst>
              <a:ext uri="{91240B29-F687-4F45-9708-019B960494DF}">
                <a14:hiddenLine xmlns:a14="http://schemas.microsoft.com/office/drawing/2010/main" w="571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pPr algn="ctr">
                <a:lnSpc>
                  <a:spcPct val="100000"/>
                </a:lnSpc>
                <a:spcBef>
                  <a:spcPct val="0"/>
                </a:spcBef>
                <a:buSzTx/>
                <a:buFontTx/>
                <a:buNone/>
              </a:pPr>
              <a:r>
                <a:rPr lang="en-US" altLang="en-US" sz="1800" dirty="0"/>
                <a:t>T2</a:t>
              </a:r>
            </a:p>
          </p:txBody>
        </p:sp>
      </p:grpSp>
      <p:sp>
        <p:nvSpPr>
          <p:cNvPr id="17414" name="Text Box 11"/>
          <p:cNvSpPr txBox="1">
            <a:spLocks noChangeArrowheads="1"/>
          </p:cNvSpPr>
          <p:nvPr/>
        </p:nvSpPr>
        <p:spPr bwMode="auto">
          <a:xfrm>
            <a:off x="7277100" y="2447925"/>
            <a:ext cx="1171178" cy="52387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571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pPr algn="l">
              <a:lnSpc>
                <a:spcPct val="100000"/>
              </a:lnSpc>
              <a:spcBef>
                <a:spcPct val="0"/>
              </a:spcBef>
              <a:buSzTx/>
              <a:buFontTx/>
              <a:buNone/>
            </a:pPr>
            <a:r>
              <a:rPr lang="en-US" altLang="en-US" sz="2800"/>
              <a:t>Time </a:t>
            </a:r>
          </a:p>
        </p:txBody>
      </p:sp>
      <p:sp>
        <p:nvSpPr>
          <p:cNvPr id="17415" name="Line 12"/>
          <p:cNvSpPr>
            <a:spLocks noChangeShapeType="1"/>
          </p:cNvSpPr>
          <p:nvPr/>
        </p:nvSpPr>
        <p:spPr bwMode="auto">
          <a:xfrm>
            <a:off x="8432800" y="2754312"/>
            <a:ext cx="1788583" cy="0"/>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349804849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75491">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75491">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5491" grpId="0" build="p"/>
    </p:bld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r>
              <a:rPr lang="en-US" altLang="ko-KR" dirty="0"/>
              <a:t>Multi-Level Feedback </a:t>
            </a:r>
            <a:r>
              <a:rPr lang="en-GB" dirty="0"/>
              <a:t>Queue </a:t>
            </a:r>
            <a:r>
              <a:rPr lang="en-US" altLang="ko-KR" dirty="0"/>
              <a:t>Scheduling</a:t>
            </a:r>
          </a:p>
        </p:txBody>
      </p:sp>
      <p:sp>
        <p:nvSpPr>
          <p:cNvPr id="627715" name="Rectangle 3"/>
          <p:cNvSpPr>
            <a:spLocks noGrp="1" noChangeArrowheads="1"/>
          </p:cNvSpPr>
          <p:nvPr>
            <p:ph type="body" idx="1"/>
          </p:nvPr>
        </p:nvSpPr>
        <p:spPr>
          <a:xfrm>
            <a:off x="609600" y="703994"/>
            <a:ext cx="11430000" cy="2730582"/>
          </a:xfrm>
        </p:spPr>
        <p:txBody>
          <a:bodyPr>
            <a:normAutofit fontScale="92500" lnSpcReduction="20000"/>
          </a:bodyPr>
          <a:lstStyle/>
          <a:p>
            <a:r>
              <a:rPr lang="en-GB" altLang="ko-KR" dirty="0"/>
              <a:t>Based on Multi-Level Queue Scheduling, but dynamically adjust each job’s priority as follows:</a:t>
            </a:r>
          </a:p>
          <a:p>
            <a:pPr lvl="1"/>
            <a:r>
              <a:rPr lang="en-GB" altLang="ko-KR" dirty="0"/>
              <a:t>It starts in highest-priority queue</a:t>
            </a:r>
          </a:p>
          <a:p>
            <a:pPr lvl="1"/>
            <a:r>
              <a:rPr lang="en-GB" altLang="ko-KR" dirty="0"/>
              <a:t>If quantum expires before the CPU burst finishes, drop down one level</a:t>
            </a:r>
          </a:p>
          <a:p>
            <a:pPr lvl="1"/>
            <a:r>
              <a:rPr lang="en-GB" altLang="ko-KR" dirty="0"/>
              <a:t>If it blocks for I/O before quantum expires, push up one level (or to top, depending on implementation)</a:t>
            </a:r>
          </a:p>
          <a:p>
            <a:pPr lvl="1"/>
            <a:r>
              <a:rPr lang="en-GB" dirty="0"/>
              <a:t>Time quantum increases with decreasing priority, from 8, to 16, to infinity (RR with infinite time quantum is equivalent to FCFS)</a:t>
            </a:r>
            <a:endParaRPr lang="en-US" altLang="ko-KR" dirty="0"/>
          </a:p>
        </p:txBody>
      </p:sp>
      <p:pic>
        <p:nvPicPr>
          <p:cNvPr id="13321" name="Picture 6"/>
          <p:cNvPicPr>
            <a:picLocks noChangeAspect="1" noChangeArrowheads="1"/>
          </p:cNvPicPr>
          <p:nvPr/>
        </p:nvPicPr>
        <p:blipFill>
          <a:blip r:embed="rId3" cstate="email">
            <a:extLst>
              <a:ext uri="{28A0092B-C50C-407E-A947-70E740481C1C}">
                <a14:useLocalDpi xmlns:a14="http://schemas.microsoft.com/office/drawing/2010/main" val="0"/>
              </a:ext>
            </a:extLst>
          </a:blip>
          <a:srcRect l="610" t="10027" r="1016" b="9756"/>
          <a:stretch>
            <a:fillRect/>
          </a:stretch>
        </p:blipFill>
        <p:spPr bwMode="auto">
          <a:xfrm>
            <a:off x="2514600" y="3256693"/>
            <a:ext cx="6553200" cy="3276600"/>
          </a:xfrm>
          <a:prstGeom prst="rect">
            <a:avLst/>
          </a:prstGeom>
          <a:noFill/>
          <a:ln w="38100" cmpd="dbl">
            <a:solidFill>
              <a:srgbClr val="CC6600"/>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val="3238625152"/>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2E88AA-C1BC-A5E9-3830-3BCDAEF4E0D7}"/>
              </a:ext>
            </a:extLst>
          </p:cNvPr>
          <p:cNvSpPr>
            <a:spLocks noGrp="1"/>
          </p:cNvSpPr>
          <p:nvPr>
            <p:ph type="title"/>
          </p:nvPr>
        </p:nvSpPr>
        <p:spPr/>
        <p:txBody>
          <a:bodyPr/>
          <a:lstStyle/>
          <a:p>
            <a:r>
              <a:rPr lang="en-GB" dirty="0"/>
              <a:t>Multi-Level Feedback Queue Scheduling Discussions</a:t>
            </a:r>
            <a:endParaRPr lang="en-SE" dirty="0"/>
          </a:p>
        </p:txBody>
      </p:sp>
      <p:sp>
        <p:nvSpPr>
          <p:cNvPr id="3" name="Content Placeholder 2">
            <a:extLst>
              <a:ext uri="{FF2B5EF4-FFF2-40B4-BE49-F238E27FC236}">
                <a16:creationId xmlns:a16="http://schemas.microsoft.com/office/drawing/2014/main" id="{6B8ED377-DFCA-3EBA-854C-31350B849E4B}"/>
              </a:ext>
            </a:extLst>
          </p:cNvPr>
          <p:cNvSpPr>
            <a:spLocks noGrp="1"/>
          </p:cNvSpPr>
          <p:nvPr>
            <p:ph idx="1"/>
          </p:nvPr>
        </p:nvSpPr>
        <p:spPr>
          <a:xfrm>
            <a:off x="812800" y="914400"/>
            <a:ext cx="10566400" cy="5791200"/>
          </a:xfrm>
        </p:spPr>
        <p:txBody>
          <a:bodyPr>
            <a:normAutofit/>
          </a:bodyPr>
          <a:lstStyle/>
          <a:p>
            <a:r>
              <a:rPr lang="en-GB" sz="3200" dirty="0"/>
              <a:t>MLFQ approximates SRTF:</a:t>
            </a:r>
          </a:p>
          <a:p>
            <a:pPr lvl="1"/>
            <a:r>
              <a:rPr lang="en-GB" sz="2800" dirty="0"/>
              <a:t>Long-running CPU-bound jobs/processes are punished and drop down like a rock</a:t>
            </a:r>
          </a:p>
          <a:p>
            <a:pPr lvl="1"/>
            <a:r>
              <a:rPr lang="en-GB" sz="2800" dirty="0"/>
              <a:t>Short-running I/O-bound processes are rewarded and stay near top</a:t>
            </a:r>
          </a:p>
          <a:p>
            <a:pPr lvl="1"/>
            <a:r>
              <a:rPr lang="en-GB" sz="2800" dirty="0"/>
              <a:t>No need for prediction of job </a:t>
            </a:r>
            <a:r>
              <a:rPr lang="en-GB" sz="2800" dirty="0" err="1"/>
              <a:t>éxecution</a:t>
            </a:r>
            <a:r>
              <a:rPr lang="en-GB" sz="2800" dirty="0"/>
              <a:t> time; rely on past </a:t>
            </a:r>
            <a:r>
              <a:rPr lang="en-GB" sz="2800" dirty="0" err="1"/>
              <a:t>behavior</a:t>
            </a:r>
            <a:r>
              <a:rPr lang="en-GB" sz="2800" dirty="0"/>
              <a:t> to make decision</a:t>
            </a:r>
          </a:p>
          <a:p>
            <a:r>
              <a:rPr lang="en-GB" sz="3200" dirty="0"/>
              <a:t>User can game the scheduler:</a:t>
            </a:r>
          </a:p>
          <a:p>
            <a:pPr lvl="1"/>
            <a:r>
              <a:rPr lang="en-GB" sz="2800" dirty="0"/>
              <a:t>e.g., put in a bunch of meaningless I/O like </a:t>
            </a:r>
            <a:r>
              <a:rPr lang="en-GB" sz="2800" dirty="0" err="1"/>
              <a:t>printf</a:t>
            </a:r>
            <a:r>
              <a:rPr lang="en-GB" sz="2800" dirty="0"/>
              <a:t>() to keep process in the high-priority queue</a:t>
            </a:r>
          </a:p>
          <a:p>
            <a:pPr lvl="1"/>
            <a:r>
              <a:rPr lang="en-GB" sz="2800" dirty="0"/>
              <a:t>Of course, if everyone did this, this trick wouldn’t work!</a:t>
            </a:r>
          </a:p>
          <a:p>
            <a:endParaRPr lang="en-SE" sz="3200" dirty="0"/>
          </a:p>
        </p:txBody>
      </p:sp>
    </p:spTree>
    <p:extLst>
      <p:ext uri="{BB962C8B-B14F-4D97-AF65-F5344CB8AC3E}">
        <p14:creationId xmlns:p14="http://schemas.microsoft.com/office/powerpoint/2010/main" val="3829091819"/>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p:txBody>
          <a:bodyPr/>
          <a:lstStyle/>
          <a:p>
            <a:r>
              <a:rPr lang="en-US" altLang="ko-KR" dirty="0">
                <a:ea typeface="굴림" panose="020B0600000101010101" pitchFamily="34" charset="-127"/>
              </a:rPr>
              <a:t>Conclusion</a:t>
            </a:r>
          </a:p>
        </p:txBody>
      </p:sp>
      <p:sp>
        <p:nvSpPr>
          <p:cNvPr id="70659" name="Rectangle 3"/>
          <p:cNvSpPr>
            <a:spLocks noGrp="1" noChangeArrowheads="1"/>
          </p:cNvSpPr>
          <p:nvPr>
            <p:ph type="body" idx="1"/>
          </p:nvPr>
        </p:nvSpPr>
        <p:spPr>
          <a:xfrm>
            <a:off x="685800" y="914400"/>
            <a:ext cx="10668000" cy="5638800"/>
          </a:xfrm>
        </p:spPr>
        <p:txBody>
          <a:bodyPr>
            <a:normAutofit fontScale="92500" lnSpcReduction="10000"/>
          </a:bodyPr>
          <a:lstStyle/>
          <a:p>
            <a:pPr>
              <a:lnSpc>
                <a:spcPct val="80000"/>
              </a:lnSpc>
              <a:spcBef>
                <a:spcPct val="20000"/>
              </a:spcBef>
            </a:pPr>
            <a:r>
              <a:rPr lang="en-GB" altLang="ko-KR" dirty="0">
                <a:solidFill>
                  <a:schemeClr val="hlink"/>
                </a:solidFill>
                <a:ea typeface="굴림" panose="020B0600000101010101" pitchFamily="34" charset="-127"/>
              </a:rPr>
              <a:t>FCFS Scheduling:</a:t>
            </a:r>
          </a:p>
          <a:p>
            <a:pPr lvl="1">
              <a:lnSpc>
                <a:spcPct val="80000"/>
              </a:lnSpc>
              <a:spcBef>
                <a:spcPct val="20000"/>
              </a:spcBef>
            </a:pPr>
            <a:r>
              <a:rPr lang="en-GB" altLang="ko-KR" dirty="0">
                <a:ea typeface="굴림" panose="020B0600000101010101" pitchFamily="34" charset="-127"/>
              </a:rPr>
              <a:t>Run jobs in the order of arrival</a:t>
            </a:r>
          </a:p>
          <a:p>
            <a:pPr lvl="1">
              <a:lnSpc>
                <a:spcPct val="80000"/>
              </a:lnSpc>
              <a:spcBef>
                <a:spcPct val="20000"/>
              </a:spcBef>
            </a:pPr>
            <a:r>
              <a:rPr lang="en-GB" altLang="ko-KR" dirty="0">
                <a:ea typeface="굴림" panose="020B0600000101010101" pitchFamily="34" charset="-127"/>
              </a:rPr>
              <a:t>Cons: Short jobs can get stuck behind long ones</a:t>
            </a:r>
          </a:p>
          <a:p>
            <a:pPr>
              <a:lnSpc>
                <a:spcPct val="80000"/>
              </a:lnSpc>
              <a:spcBef>
                <a:spcPct val="20000"/>
              </a:spcBef>
            </a:pPr>
            <a:r>
              <a:rPr lang="en-US" altLang="ko-KR" dirty="0">
                <a:solidFill>
                  <a:schemeClr val="hlink"/>
                </a:solidFill>
                <a:ea typeface="굴림" panose="020B0600000101010101" pitchFamily="34" charset="-127"/>
              </a:rPr>
              <a:t>Round-Robin Scheduling</a:t>
            </a:r>
            <a:r>
              <a:rPr lang="en-US" altLang="ko-KR" dirty="0">
                <a:ea typeface="굴림" panose="020B0600000101010101" pitchFamily="34" charset="-127"/>
              </a:rPr>
              <a:t>: </a:t>
            </a:r>
          </a:p>
          <a:p>
            <a:pPr lvl="1">
              <a:lnSpc>
                <a:spcPct val="80000"/>
              </a:lnSpc>
              <a:spcBef>
                <a:spcPct val="20000"/>
              </a:spcBef>
            </a:pPr>
            <a:r>
              <a:rPr lang="en-US" altLang="ko-KR" dirty="0">
                <a:ea typeface="굴림" panose="020B0600000101010101" pitchFamily="34" charset="-127"/>
              </a:rPr>
              <a:t>Give each thread a small amount of CPU time when it executes; cycle between all ready threads</a:t>
            </a:r>
          </a:p>
          <a:p>
            <a:pPr lvl="1">
              <a:lnSpc>
                <a:spcPct val="80000"/>
              </a:lnSpc>
              <a:spcBef>
                <a:spcPct val="20000"/>
              </a:spcBef>
            </a:pPr>
            <a:r>
              <a:rPr lang="en-US" altLang="ko-KR" dirty="0">
                <a:ea typeface="굴림" panose="020B0600000101010101" pitchFamily="34" charset="-127"/>
              </a:rPr>
              <a:t>Pros: Better for short jobs </a:t>
            </a:r>
          </a:p>
          <a:p>
            <a:pPr>
              <a:lnSpc>
                <a:spcPct val="85000"/>
              </a:lnSpc>
              <a:spcBef>
                <a:spcPct val="20000"/>
              </a:spcBef>
            </a:pPr>
            <a:r>
              <a:rPr lang="en-US" altLang="ko-KR" dirty="0">
                <a:solidFill>
                  <a:srgbClr val="FF0000"/>
                </a:solidFill>
                <a:ea typeface="굴림" panose="020B0600000101010101" pitchFamily="34" charset="-127"/>
              </a:rPr>
              <a:t>Shortest Job First (SJF)/Shortest Remaining Time First (SRTF):</a:t>
            </a:r>
          </a:p>
          <a:p>
            <a:pPr lvl="1">
              <a:lnSpc>
                <a:spcPct val="85000"/>
              </a:lnSpc>
              <a:spcBef>
                <a:spcPct val="20000"/>
              </a:spcBef>
            </a:pPr>
            <a:r>
              <a:rPr lang="en-US" altLang="ko-KR" dirty="0">
                <a:ea typeface="굴림" panose="020B0600000101010101" pitchFamily="34" charset="-127"/>
              </a:rPr>
              <a:t>Run whatever job has the least execution time/least remaining execution time</a:t>
            </a:r>
          </a:p>
          <a:p>
            <a:pPr lvl="1">
              <a:lnSpc>
                <a:spcPct val="80000"/>
              </a:lnSpc>
              <a:spcBef>
                <a:spcPct val="20000"/>
              </a:spcBef>
            </a:pPr>
            <a:r>
              <a:rPr lang="en-US" altLang="ko-KR" dirty="0">
                <a:ea typeface="굴림" panose="020B0600000101010101" pitchFamily="34" charset="-127"/>
              </a:rPr>
              <a:t>Pros: Optimal (in terms of average response time) </a:t>
            </a:r>
          </a:p>
          <a:p>
            <a:pPr lvl="1">
              <a:lnSpc>
                <a:spcPct val="80000"/>
              </a:lnSpc>
              <a:spcBef>
                <a:spcPct val="20000"/>
              </a:spcBef>
            </a:pPr>
            <a:r>
              <a:rPr lang="en-US" altLang="ko-KR" dirty="0">
                <a:ea typeface="굴림" panose="020B0600000101010101" pitchFamily="34" charset="-127"/>
              </a:rPr>
              <a:t>Cons: Hard to predict execution time, Unfair</a:t>
            </a:r>
          </a:p>
          <a:p>
            <a:pPr>
              <a:lnSpc>
                <a:spcPct val="80000"/>
              </a:lnSpc>
              <a:spcBef>
                <a:spcPct val="20000"/>
              </a:spcBef>
            </a:pPr>
            <a:r>
              <a:rPr lang="en-GB" altLang="ko-KR" dirty="0">
                <a:solidFill>
                  <a:srgbClr val="FF0000"/>
                </a:solidFill>
                <a:ea typeface="굴림" panose="020B0600000101010101" pitchFamily="34" charset="-127"/>
              </a:rPr>
              <a:t>Priority-Based Scheduling</a:t>
            </a:r>
          </a:p>
          <a:p>
            <a:pPr lvl="1">
              <a:lnSpc>
                <a:spcPct val="80000"/>
              </a:lnSpc>
              <a:spcBef>
                <a:spcPct val="20000"/>
              </a:spcBef>
            </a:pPr>
            <a:r>
              <a:rPr lang="en-GB" altLang="ko-KR" dirty="0">
                <a:ea typeface="굴림" panose="020B0600000101010101" pitchFamily="34" charset="-127"/>
              </a:rPr>
              <a:t>Each job is assigned a fixed priority</a:t>
            </a:r>
          </a:p>
          <a:p>
            <a:pPr>
              <a:lnSpc>
                <a:spcPct val="80000"/>
              </a:lnSpc>
              <a:spcBef>
                <a:spcPct val="20000"/>
              </a:spcBef>
            </a:pPr>
            <a:r>
              <a:rPr lang="en-GB" altLang="ko-KR" dirty="0">
                <a:solidFill>
                  <a:srgbClr val="FF0000"/>
                </a:solidFill>
                <a:ea typeface="굴림" panose="020B0600000101010101" pitchFamily="34" charset="-127"/>
              </a:rPr>
              <a:t>Multi-Level Queue Scheduling</a:t>
            </a:r>
          </a:p>
          <a:p>
            <a:pPr lvl="1">
              <a:lnSpc>
                <a:spcPct val="80000"/>
              </a:lnSpc>
              <a:spcBef>
                <a:spcPct val="20000"/>
              </a:spcBef>
            </a:pPr>
            <a:r>
              <a:rPr lang="en-GB" altLang="ko-KR" dirty="0">
                <a:ea typeface="굴림" panose="020B0600000101010101" pitchFamily="34" charset="-127"/>
              </a:rPr>
              <a:t>Multiple queues of different priorities </a:t>
            </a:r>
            <a:r>
              <a:rPr lang="en-US" altLang="ko-KR" dirty="0">
                <a:ea typeface="굴림" panose="020B0600000101010101" pitchFamily="34" charset="-127"/>
              </a:rPr>
              <a:t>and scheduling algorithms</a:t>
            </a:r>
          </a:p>
          <a:p>
            <a:pPr>
              <a:lnSpc>
                <a:spcPct val="80000"/>
              </a:lnSpc>
              <a:spcBef>
                <a:spcPct val="20000"/>
              </a:spcBef>
            </a:pPr>
            <a:r>
              <a:rPr lang="en-US" altLang="ko-KR" dirty="0">
                <a:solidFill>
                  <a:srgbClr val="FF0000"/>
                </a:solidFill>
                <a:ea typeface="굴림" panose="020B0600000101010101" pitchFamily="34" charset="-127"/>
              </a:rPr>
              <a:t>Multi-Level Feedback Queue Scheduling:</a:t>
            </a:r>
          </a:p>
          <a:p>
            <a:pPr lvl="1">
              <a:lnSpc>
                <a:spcPct val="80000"/>
              </a:lnSpc>
              <a:spcBef>
                <a:spcPct val="20000"/>
              </a:spcBef>
            </a:pPr>
            <a:r>
              <a:rPr lang="en-US" altLang="ko-KR" dirty="0">
                <a:ea typeface="굴림" panose="020B0600000101010101" pitchFamily="34" charset="-127"/>
              </a:rPr>
              <a:t>Automatic promotion/demotion of jobs between queues to approximate SJF/SRTF</a:t>
            </a:r>
          </a:p>
          <a:p>
            <a:pPr marL="0" indent="0">
              <a:lnSpc>
                <a:spcPct val="80000"/>
              </a:lnSpc>
              <a:spcBef>
                <a:spcPct val="20000"/>
              </a:spcBef>
              <a:buNone/>
            </a:pPr>
            <a:endParaRPr lang="en-US" altLang="ko-KR" dirty="0">
              <a:ea typeface="굴림" panose="020B0600000101010101" pitchFamily="34" charset="-127"/>
            </a:endParaRPr>
          </a:p>
          <a:p>
            <a:pPr>
              <a:lnSpc>
                <a:spcPct val="80000"/>
              </a:lnSpc>
              <a:spcBef>
                <a:spcPct val="20000"/>
              </a:spcBef>
            </a:pPr>
            <a:endParaRPr lang="en-US" altLang="ko-KR" dirty="0">
              <a:ea typeface="굴림" panose="020B0600000101010101" pitchFamily="34" charset="-127"/>
            </a:endParaRPr>
          </a:p>
          <a:p>
            <a:pPr>
              <a:lnSpc>
                <a:spcPct val="80000"/>
              </a:lnSpc>
              <a:spcBef>
                <a:spcPct val="20000"/>
              </a:spcBef>
            </a:pPr>
            <a:endParaRPr lang="en-US" altLang="ko-KR" dirty="0">
              <a:ea typeface="굴림" panose="020B0600000101010101" pitchFamily="34" charset="-127"/>
            </a:endParaRPr>
          </a:p>
          <a:p>
            <a:pPr>
              <a:lnSpc>
                <a:spcPct val="80000"/>
              </a:lnSpc>
              <a:spcBef>
                <a:spcPct val="20000"/>
              </a:spcBef>
              <a:buFontTx/>
              <a:buNone/>
            </a:pPr>
            <a:endParaRPr lang="en-US" altLang="ko-KR" dirty="0">
              <a:ea typeface="굴림" panose="020B0600000101010101" pitchFamily="34" charset="-127"/>
            </a:endParaRPr>
          </a:p>
        </p:txBody>
      </p:sp>
    </p:spTree>
    <p:extLst>
      <p:ext uri="{BB962C8B-B14F-4D97-AF65-F5344CB8AC3E}">
        <p14:creationId xmlns:p14="http://schemas.microsoft.com/office/powerpoint/2010/main" val="872332521"/>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C99E47-E755-D8D7-2307-141A4D13F4B7}"/>
              </a:ext>
            </a:extLst>
          </p:cNvPr>
          <p:cNvSpPr>
            <a:spLocks noGrp="1"/>
          </p:cNvSpPr>
          <p:nvPr>
            <p:ph type="title"/>
          </p:nvPr>
        </p:nvSpPr>
        <p:spPr/>
        <p:txBody>
          <a:bodyPr/>
          <a:lstStyle/>
          <a:p>
            <a:r>
              <a:rPr lang="en-GB" dirty="0" err="1"/>
              <a:t>Preemptive</a:t>
            </a:r>
            <a:r>
              <a:rPr lang="en-GB" dirty="0"/>
              <a:t> vs. Non-</a:t>
            </a:r>
            <a:r>
              <a:rPr lang="en-GB" dirty="0" err="1"/>
              <a:t>Preemptive</a:t>
            </a:r>
            <a:r>
              <a:rPr lang="en-GB" dirty="0"/>
              <a:t> Scheduling</a:t>
            </a:r>
            <a:endParaRPr lang="en-SE" dirty="0"/>
          </a:p>
        </p:txBody>
      </p:sp>
      <p:sp>
        <p:nvSpPr>
          <p:cNvPr id="3" name="Content Placeholder 2">
            <a:extLst>
              <a:ext uri="{FF2B5EF4-FFF2-40B4-BE49-F238E27FC236}">
                <a16:creationId xmlns:a16="http://schemas.microsoft.com/office/drawing/2014/main" id="{DF12604F-ED2E-C039-AA55-F51482EAF0D5}"/>
              </a:ext>
            </a:extLst>
          </p:cNvPr>
          <p:cNvSpPr>
            <a:spLocks noGrp="1"/>
          </p:cNvSpPr>
          <p:nvPr>
            <p:ph idx="1"/>
          </p:nvPr>
        </p:nvSpPr>
        <p:spPr>
          <a:xfrm>
            <a:off x="812800" y="914400"/>
            <a:ext cx="10566400" cy="2590800"/>
          </a:xfrm>
        </p:spPr>
        <p:txBody>
          <a:bodyPr>
            <a:normAutofit fontScale="92500"/>
          </a:bodyPr>
          <a:lstStyle/>
          <a:p>
            <a:r>
              <a:rPr lang="en-GB" dirty="0"/>
              <a:t>With non-</a:t>
            </a:r>
            <a:r>
              <a:rPr lang="en-GB" dirty="0" err="1"/>
              <a:t>preemptive</a:t>
            </a:r>
            <a:r>
              <a:rPr lang="en-GB" dirty="0"/>
              <a:t> scheduling, once the CPU has been allocated to a process, it keeps the CPU until it releases the CPU either by terminating or by blocking for IO.</a:t>
            </a:r>
          </a:p>
          <a:p>
            <a:r>
              <a:rPr lang="en-GB" dirty="0"/>
              <a:t>With </a:t>
            </a:r>
            <a:r>
              <a:rPr lang="en-GB" dirty="0" err="1"/>
              <a:t>preemptive</a:t>
            </a:r>
            <a:r>
              <a:rPr lang="en-GB" dirty="0"/>
              <a:t> scheduling, the OS can forcibly remove a process from the CPU without its cooperation </a:t>
            </a:r>
          </a:p>
          <a:p>
            <a:r>
              <a:rPr lang="en-GB" dirty="0"/>
              <a:t>Transition from “running” to “ready” only exists for </a:t>
            </a:r>
            <a:r>
              <a:rPr lang="en-GB" dirty="0" err="1"/>
              <a:t>preemptive</a:t>
            </a:r>
            <a:r>
              <a:rPr lang="en-GB" dirty="0"/>
              <a:t> scheduling</a:t>
            </a:r>
          </a:p>
          <a:p>
            <a:endParaRPr lang="en-SE" dirty="0"/>
          </a:p>
        </p:txBody>
      </p:sp>
      <p:pic>
        <p:nvPicPr>
          <p:cNvPr id="4" name="Picture 3">
            <a:extLst>
              <a:ext uri="{FF2B5EF4-FFF2-40B4-BE49-F238E27FC236}">
                <a16:creationId xmlns:a16="http://schemas.microsoft.com/office/drawing/2014/main" id="{5AF0685F-0057-DDB3-4BA9-53B076FD13A1}"/>
              </a:ext>
            </a:extLst>
          </p:cNvPr>
          <p:cNvPicPr>
            <a:picLocks noChangeAspect="1" noChangeArrowheads="1"/>
          </p:cNvPicPr>
          <p:nvPr/>
        </p:nvPicPr>
        <p:blipFill>
          <a:blip r:embed="rId3" cstate="print"/>
          <a:srcRect l="459" t="24142" r="690" b="24419"/>
          <a:stretch>
            <a:fillRect/>
          </a:stretch>
        </p:blipFill>
        <p:spPr bwMode="auto">
          <a:xfrm>
            <a:off x="2895600" y="3657600"/>
            <a:ext cx="7543801" cy="2944057"/>
          </a:xfrm>
          <a:prstGeom prst="rect">
            <a:avLst/>
          </a:prstGeom>
          <a:noFill/>
          <a:ln w="38100" cmpd="dbl">
            <a:solidFill>
              <a:srgbClr val="CC6600"/>
            </a:solidFill>
            <a:miter lim="800000"/>
            <a:headEnd/>
            <a:tailEnd/>
          </a:ln>
          <a:effectLst/>
        </p:spPr>
      </p:pic>
      <p:sp>
        <p:nvSpPr>
          <p:cNvPr id="5" name="Rectangle 4">
            <a:extLst>
              <a:ext uri="{FF2B5EF4-FFF2-40B4-BE49-F238E27FC236}">
                <a16:creationId xmlns:a16="http://schemas.microsoft.com/office/drawing/2014/main" id="{7B7D62BC-8A0E-7E57-C34E-C0F12FA32567}"/>
              </a:ext>
            </a:extLst>
          </p:cNvPr>
          <p:cNvSpPr/>
          <p:nvPr/>
        </p:nvSpPr>
        <p:spPr bwMode="auto">
          <a:xfrm>
            <a:off x="5867400" y="3733800"/>
            <a:ext cx="1524000" cy="685800"/>
          </a:xfrm>
          <a:prstGeom prst="rect">
            <a:avLst/>
          </a:prstGeom>
          <a:noFill/>
          <a:ln w="12700"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SE" sz="1800" b="1" i="0" u="none" strike="noStrike" cap="none" normalizeH="0" baseline="0" dirty="0">
              <a:ln>
                <a:noFill/>
              </a:ln>
              <a:solidFill>
                <a:schemeClr val="tx1"/>
              </a:solidFill>
              <a:effectLst/>
              <a:latin typeface="Gill Sans Light"/>
            </a:endParaRPr>
          </a:p>
        </p:txBody>
      </p:sp>
    </p:spTree>
    <p:extLst>
      <p:ext uri="{BB962C8B-B14F-4D97-AF65-F5344CB8AC3E}">
        <p14:creationId xmlns:p14="http://schemas.microsoft.com/office/powerpoint/2010/main" val="3936053979"/>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C3473-329B-A3D7-ADC4-F9AA586D8DE1}"/>
              </a:ext>
            </a:extLst>
          </p:cNvPr>
          <p:cNvSpPr>
            <a:spLocks noGrp="1"/>
          </p:cNvSpPr>
          <p:nvPr>
            <p:ph type="title"/>
          </p:nvPr>
        </p:nvSpPr>
        <p:spPr/>
        <p:txBody>
          <a:bodyPr/>
          <a:lstStyle/>
          <a:p>
            <a:r>
              <a:rPr lang="en-GB" dirty="0"/>
              <a:t>Performance Metrics</a:t>
            </a:r>
            <a:endParaRPr lang="en-SE" dirty="0"/>
          </a:p>
        </p:txBody>
      </p:sp>
      <p:sp>
        <p:nvSpPr>
          <p:cNvPr id="3" name="Content Placeholder 2">
            <a:extLst>
              <a:ext uri="{FF2B5EF4-FFF2-40B4-BE49-F238E27FC236}">
                <a16:creationId xmlns:a16="http://schemas.microsoft.com/office/drawing/2014/main" id="{63C81626-1FCC-B3FB-F5B0-DCEA7F970F6A}"/>
              </a:ext>
            </a:extLst>
          </p:cNvPr>
          <p:cNvSpPr>
            <a:spLocks noGrp="1"/>
          </p:cNvSpPr>
          <p:nvPr>
            <p:ph idx="1"/>
          </p:nvPr>
        </p:nvSpPr>
        <p:spPr>
          <a:xfrm>
            <a:off x="812800" y="914400"/>
            <a:ext cx="10566400" cy="5791200"/>
          </a:xfrm>
        </p:spPr>
        <p:txBody>
          <a:bodyPr>
            <a:normAutofit fontScale="92500" lnSpcReduction="10000"/>
          </a:bodyPr>
          <a:lstStyle/>
          <a:p>
            <a:r>
              <a:rPr lang="en-GB" sz="2400" dirty="0">
                <a:solidFill>
                  <a:srgbClr val="FF0000"/>
                </a:solidFill>
              </a:rPr>
              <a:t>Response time </a:t>
            </a:r>
            <a:r>
              <a:rPr lang="en-US" sz="2400" dirty="0">
                <a:solidFill>
                  <a:srgbClr val="FF0000"/>
                </a:solidFill>
              </a:rPr>
              <a:t>= </a:t>
            </a:r>
            <a:r>
              <a:rPr lang="en-GB" sz="2400" dirty="0" err="1">
                <a:solidFill>
                  <a:srgbClr val="FF0000"/>
                </a:solidFill>
              </a:rPr>
              <a:t>CompletionTime</a:t>
            </a:r>
            <a:r>
              <a:rPr lang="en-GB" sz="2400" dirty="0">
                <a:solidFill>
                  <a:srgbClr val="FF0000"/>
                </a:solidFill>
              </a:rPr>
              <a:t> – </a:t>
            </a:r>
            <a:r>
              <a:rPr lang="en-GB" sz="2400" dirty="0" err="1">
                <a:solidFill>
                  <a:srgbClr val="FF0000"/>
                </a:solidFill>
              </a:rPr>
              <a:t>ArrivalTime</a:t>
            </a:r>
            <a:r>
              <a:rPr lang="en-GB" sz="2400" dirty="0"/>
              <a:t>: the total time taken for a job to complete its execution, starting from its arrival time until it finishes. It includes all phases of the process lifecycle: waiting in queues, execution on the CPU, and any I/O operations.</a:t>
            </a:r>
          </a:p>
          <a:p>
            <a:pPr lvl="1"/>
            <a:r>
              <a:rPr lang="en-GB" sz="2200" dirty="0"/>
              <a:t>Called </a:t>
            </a:r>
            <a:r>
              <a:rPr lang="en-GB" sz="2200" dirty="0">
                <a:solidFill>
                  <a:srgbClr val="FF0000"/>
                </a:solidFill>
              </a:rPr>
              <a:t>turnaround time </a:t>
            </a:r>
            <a:r>
              <a:rPr lang="en-GB" sz="2200" dirty="0"/>
              <a:t>in most textbooks </a:t>
            </a:r>
            <a:r>
              <a:rPr lang="en-US" sz="2200" dirty="0"/>
              <a:t>(Please use my definition in this class!)</a:t>
            </a:r>
            <a:endParaRPr lang="en-GB" sz="2200" dirty="0"/>
          </a:p>
          <a:p>
            <a:r>
              <a:rPr lang="en-GB" sz="2400" dirty="0">
                <a:solidFill>
                  <a:srgbClr val="FF0000"/>
                </a:solidFill>
              </a:rPr>
              <a:t>Initial waiting time</a:t>
            </a:r>
            <a:r>
              <a:rPr lang="en-GB" sz="2400" dirty="0"/>
              <a:t>: the time a job spends waiting in the ready queue before it gets its first chance to execute on the CPU</a:t>
            </a:r>
          </a:p>
          <a:p>
            <a:pPr lvl="1"/>
            <a:r>
              <a:rPr lang="en-GB" sz="2200" dirty="0"/>
              <a:t>Called </a:t>
            </a:r>
            <a:r>
              <a:rPr lang="en-GB" sz="2200" dirty="0">
                <a:solidFill>
                  <a:srgbClr val="FF0000"/>
                </a:solidFill>
              </a:rPr>
              <a:t>response time </a:t>
            </a:r>
            <a:r>
              <a:rPr lang="en-GB" sz="2200" dirty="0"/>
              <a:t>in most textbooks (Please use my definition in this class!)</a:t>
            </a:r>
          </a:p>
          <a:p>
            <a:r>
              <a:rPr lang="en-GB" sz="2400" dirty="0">
                <a:solidFill>
                  <a:srgbClr val="FF0000"/>
                </a:solidFill>
              </a:rPr>
              <a:t>Waiting time</a:t>
            </a:r>
            <a:r>
              <a:rPr lang="en-GB" sz="2400" dirty="0"/>
              <a:t>: the total time a job spends waiting in the ready queue until it finishes</a:t>
            </a:r>
          </a:p>
          <a:p>
            <a:r>
              <a:rPr lang="en-GB" sz="2400" dirty="0">
                <a:solidFill>
                  <a:srgbClr val="FF0000"/>
                </a:solidFill>
              </a:rPr>
              <a:t>CPU utilization</a:t>
            </a:r>
            <a:r>
              <a:rPr lang="en-GB" sz="2400" dirty="0"/>
              <a:t>: percent of time when CPU is busy</a:t>
            </a:r>
          </a:p>
          <a:p>
            <a:r>
              <a:rPr lang="en-GB" sz="2400" dirty="0">
                <a:solidFill>
                  <a:srgbClr val="FF0000"/>
                </a:solidFill>
              </a:rPr>
              <a:t>Throughput</a:t>
            </a:r>
            <a:r>
              <a:rPr lang="en-GB" sz="2400" dirty="0"/>
              <a:t>: # of jobs that complete their execution per time unit</a:t>
            </a:r>
          </a:p>
          <a:p>
            <a:r>
              <a:rPr lang="en-GB" sz="2400" dirty="0"/>
              <a:t>Different systems may have different objectives. Typically, they cannot be optimized simultaneously by a single scheduling algorithm</a:t>
            </a:r>
          </a:p>
          <a:p>
            <a:pPr lvl="1"/>
            <a:r>
              <a:rPr lang="en-GB" sz="2200" dirty="0"/>
              <a:t>Maximize CPU utilization</a:t>
            </a:r>
          </a:p>
          <a:p>
            <a:pPr lvl="1"/>
            <a:r>
              <a:rPr lang="en-GB" sz="2200" dirty="0"/>
              <a:t>Maximize Throughput</a:t>
            </a:r>
          </a:p>
          <a:p>
            <a:pPr lvl="1"/>
            <a:r>
              <a:rPr lang="en-GB" sz="2200" dirty="0"/>
              <a:t>Minimize Average Response time</a:t>
            </a:r>
          </a:p>
          <a:p>
            <a:pPr lvl="1"/>
            <a:r>
              <a:rPr lang="en-GB" sz="2200" dirty="0"/>
              <a:t>Minimize Average Waiting time</a:t>
            </a:r>
            <a:endParaRPr lang="en-SE" sz="1900" dirty="0"/>
          </a:p>
        </p:txBody>
      </p:sp>
    </p:spTree>
    <p:extLst>
      <p:ext uri="{BB962C8B-B14F-4D97-AF65-F5344CB8AC3E}">
        <p14:creationId xmlns:p14="http://schemas.microsoft.com/office/powerpoint/2010/main" val="1186312595"/>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6A8DE2-40BD-8F52-60F9-814359555D2A}"/>
              </a:ext>
            </a:extLst>
          </p:cNvPr>
          <p:cNvSpPr>
            <a:spLocks noGrp="1"/>
          </p:cNvSpPr>
          <p:nvPr>
            <p:ph type="title"/>
          </p:nvPr>
        </p:nvSpPr>
        <p:spPr/>
        <p:txBody>
          <a:bodyPr/>
          <a:lstStyle/>
          <a:p>
            <a:r>
              <a:rPr lang="en-GB" dirty="0"/>
              <a:t>Common Scheduling Algorithms</a:t>
            </a:r>
            <a:endParaRPr lang="en-SE" dirty="0"/>
          </a:p>
        </p:txBody>
      </p:sp>
      <p:sp>
        <p:nvSpPr>
          <p:cNvPr id="3" name="Content Placeholder 2">
            <a:extLst>
              <a:ext uri="{FF2B5EF4-FFF2-40B4-BE49-F238E27FC236}">
                <a16:creationId xmlns:a16="http://schemas.microsoft.com/office/drawing/2014/main" id="{7ABC6B48-7D92-9E4B-1EC6-8D890D52FE91}"/>
              </a:ext>
            </a:extLst>
          </p:cNvPr>
          <p:cNvSpPr>
            <a:spLocks noGrp="1"/>
          </p:cNvSpPr>
          <p:nvPr>
            <p:ph idx="1"/>
          </p:nvPr>
        </p:nvSpPr>
        <p:spPr/>
        <p:txBody>
          <a:bodyPr/>
          <a:lstStyle/>
          <a:p>
            <a:r>
              <a:rPr lang="en-GB" dirty="0"/>
              <a:t>First-Come-First-Served (FCFS) Scheduling </a:t>
            </a:r>
          </a:p>
          <a:p>
            <a:r>
              <a:rPr lang="en-GB" dirty="0"/>
              <a:t>Round-Robin (RR) Scheduling </a:t>
            </a:r>
          </a:p>
          <a:p>
            <a:r>
              <a:rPr lang="en-GB" dirty="0"/>
              <a:t>Shortest-Job-First (SJF) Scheduling </a:t>
            </a:r>
          </a:p>
          <a:p>
            <a:r>
              <a:rPr lang="en-GB" dirty="0"/>
              <a:t>Priority-Based Scheduling </a:t>
            </a:r>
          </a:p>
          <a:p>
            <a:r>
              <a:rPr lang="en-GB" dirty="0"/>
              <a:t>Multilevel Queue Scheduling </a:t>
            </a:r>
          </a:p>
          <a:p>
            <a:r>
              <a:rPr lang="en-GB" dirty="0"/>
              <a:t>Multilevel Feedback-Queue Scheduling</a:t>
            </a:r>
          </a:p>
        </p:txBody>
      </p:sp>
    </p:spTree>
    <p:extLst>
      <p:ext uri="{BB962C8B-B14F-4D97-AF65-F5344CB8AC3E}">
        <p14:creationId xmlns:p14="http://schemas.microsoft.com/office/powerpoint/2010/main" val="1066732455"/>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578580" name="Picture 20"/>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flipH="1">
            <a:off x="10269537" y="4624387"/>
            <a:ext cx="1735138" cy="190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483" name="Rectangle 2"/>
          <p:cNvSpPr>
            <a:spLocks noGrp="1" noChangeArrowheads="1"/>
          </p:cNvSpPr>
          <p:nvPr>
            <p:ph type="title"/>
          </p:nvPr>
        </p:nvSpPr>
        <p:spPr>
          <a:xfrm>
            <a:off x="1828801" y="228600"/>
            <a:ext cx="8689975" cy="457200"/>
          </a:xfrm>
        </p:spPr>
        <p:txBody>
          <a:bodyPr/>
          <a:lstStyle/>
          <a:p>
            <a:r>
              <a:rPr lang="en-US" altLang="ko-KR" dirty="0">
                <a:ea typeface="굴림" panose="020B0600000101010101" pitchFamily="34" charset="-127"/>
              </a:rPr>
              <a:t>First-Come, First-Served (FCFS) Scheduling</a:t>
            </a:r>
          </a:p>
        </p:txBody>
      </p:sp>
      <mc:AlternateContent xmlns:mc="http://schemas.openxmlformats.org/markup-compatibility/2006" xmlns:a14="http://schemas.microsoft.com/office/drawing/2010/main">
        <mc:Choice Requires="a14">
          <p:sp>
            <p:nvSpPr>
              <p:cNvPr id="578563" name="Rectangle 3"/>
              <p:cNvSpPr>
                <a:spLocks noGrp="1" noChangeArrowheads="1"/>
              </p:cNvSpPr>
              <p:nvPr>
                <p:ph type="body" idx="1"/>
              </p:nvPr>
            </p:nvSpPr>
            <p:spPr>
              <a:xfrm>
                <a:off x="1143000" y="685800"/>
                <a:ext cx="9829800" cy="6248400"/>
              </a:xfrm>
            </p:spPr>
            <p:txBody>
              <a:bodyPr>
                <a:normAutofit/>
              </a:bodyPr>
              <a:lstStyle/>
              <a:p>
                <a:pPr marL="342900" indent="-342900">
                  <a:lnSpc>
                    <a:spcPct val="80000"/>
                  </a:lnSpc>
                  <a:spcBef>
                    <a:spcPct val="20000"/>
                  </a:spcBef>
                  <a:tabLst>
                    <a:tab pos="3032125" algn="ctr"/>
                    <a:tab pos="4635500" algn="ctr"/>
                  </a:tabLst>
                </a:pPr>
                <a:r>
                  <a:rPr lang="en-US" altLang="ko-KR" dirty="0">
                    <a:ea typeface="굴림" panose="020B0600000101010101" pitchFamily="34" charset="-127"/>
                  </a:rPr>
                  <a:t>First-Come, First-Served (FCFS)</a:t>
                </a:r>
              </a:p>
              <a:p>
                <a:pPr marL="742950" lvl="1" indent="-285750">
                  <a:lnSpc>
                    <a:spcPct val="80000"/>
                  </a:lnSpc>
                  <a:spcBef>
                    <a:spcPct val="20000"/>
                  </a:spcBef>
                  <a:tabLst>
                    <a:tab pos="3032125" algn="ctr"/>
                    <a:tab pos="4635500" algn="ctr"/>
                  </a:tabLst>
                </a:pPr>
                <a:r>
                  <a:rPr lang="en-US" altLang="ko-KR" dirty="0">
                    <a:ea typeface="굴림" panose="020B0600000101010101" pitchFamily="34" charset="-127"/>
                  </a:rPr>
                  <a:t>Also “First In, First Out” (FIFO) or “Run until done”</a:t>
                </a:r>
              </a:p>
              <a:p>
                <a:pPr marL="342900" indent="-342900">
                  <a:lnSpc>
                    <a:spcPct val="80000"/>
                  </a:lnSpc>
                  <a:spcBef>
                    <a:spcPct val="20000"/>
                  </a:spcBef>
                  <a:tabLst>
                    <a:tab pos="3032125" algn="ctr"/>
                    <a:tab pos="4635500" algn="ctr"/>
                  </a:tabLst>
                </a:pPr>
                <a:r>
                  <a:rPr lang="en-US" altLang="ko-KR" dirty="0">
                    <a:ea typeface="굴림" panose="020B0600000101010101" pitchFamily="34" charset="-127"/>
                  </a:rPr>
                  <a:t>Example:</a:t>
                </a:r>
                <a:r>
                  <a:rPr lang="en-US" altLang="ko-KR" sz="2000" dirty="0">
                    <a:ea typeface="굴림" panose="020B0600000101010101" pitchFamily="34" charset="-127"/>
                  </a:rPr>
                  <a:t>	</a:t>
                </a:r>
                <a:r>
                  <a:rPr lang="en-US" altLang="ko-KR" sz="2000" u="sng" dirty="0">
                    <a:ea typeface="굴림" panose="020B0600000101010101" pitchFamily="34" charset="-127"/>
                  </a:rPr>
                  <a:t>job</a:t>
                </a:r>
                <a:r>
                  <a:rPr lang="en-US" altLang="ko-KR" sz="2000" dirty="0">
                    <a:ea typeface="굴림" panose="020B0600000101010101" pitchFamily="34" charset="-127"/>
                  </a:rPr>
                  <a:t>	</a:t>
                </a:r>
                <a:r>
                  <a:rPr lang="en-US" altLang="ko-KR" sz="2000" u="sng" dirty="0">
                    <a:ea typeface="굴림" panose="020B0600000101010101" pitchFamily="34" charset="-127"/>
                  </a:rPr>
                  <a:t>Burst Time</a:t>
                </a:r>
                <a:br>
                  <a:rPr lang="en-US" altLang="ko-KR" sz="2000" u="sng" dirty="0">
                    <a:ea typeface="굴림" panose="020B0600000101010101" pitchFamily="34" charset="-127"/>
                  </a:rPr>
                </a:br>
                <a:r>
                  <a:rPr lang="en-US" altLang="ko-KR" sz="2000" dirty="0">
                    <a:ea typeface="굴림" panose="020B0600000101010101" pitchFamily="34" charset="-127"/>
                  </a:rPr>
                  <a:t>	</a:t>
                </a:r>
                <a:r>
                  <a:rPr lang="en-US" altLang="ko-KR" sz="2000" i="1" dirty="0">
                    <a:ea typeface="굴림" panose="020B0600000101010101" pitchFamily="34" charset="-127"/>
                  </a:rPr>
                  <a:t>P</a:t>
                </a:r>
                <a:r>
                  <a:rPr lang="en-US" altLang="ko-KR" sz="2000" i="1" baseline="-25000" dirty="0">
                    <a:ea typeface="굴림" panose="020B0600000101010101" pitchFamily="34" charset="-127"/>
                  </a:rPr>
                  <a:t>1</a:t>
                </a:r>
                <a:r>
                  <a:rPr lang="en-US" altLang="ko-KR" sz="2000" dirty="0">
                    <a:ea typeface="굴림" panose="020B0600000101010101" pitchFamily="34" charset="-127"/>
                  </a:rPr>
                  <a:t>	24</a:t>
                </a:r>
                <a:br>
                  <a:rPr lang="en-US" altLang="ko-KR" sz="2000" dirty="0">
                    <a:ea typeface="굴림" panose="020B0600000101010101" pitchFamily="34" charset="-127"/>
                  </a:rPr>
                </a:br>
                <a:r>
                  <a:rPr lang="en-US" altLang="ko-KR" sz="2000" dirty="0">
                    <a:ea typeface="굴림" panose="020B0600000101010101" pitchFamily="34" charset="-127"/>
                  </a:rPr>
                  <a:t>	</a:t>
                </a:r>
                <a:r>
                  <a:rPr lang="en-US" altLang="ko-KR" sz="2000" i="1" dirty="0">
                    <a:ea typeface="굴림" panose="020B0600000101010101" pitchFamily="34" charset="-127"/>
                  </a:rPr>
                  <a:t>P</a:t>
                </a:r>
                <a:r>
                  <a:rPr lang="en-US" altLang="ko-KR" sz="2000" i="1" baseline="-25000" dirty="0">
                    <a:ea typeface="굴림" panose="020B0600000101010101" pitchFamily="34" charset="-127"/>
                  </a:rPr>
                  <a:t>2</a:t>
                </a:r>
                <a:r>
                  <a:rPr lang="en-US" altLang="ko-KR" sz="2000" dirty="0">
                    <a:ea typeface="굴림" panose="020B0600000101010101" pitchFamily="34" charset="-127"/>
                  </a:rPr>
                  <a:t> 	3</a:t>
                </a:r>
                <a:br>
                  <a:rPr lang="en-US" altLang="ko-KR" sz="2000" dirty="0">
                    <a:ea typeface="굴림" panose="020B0600000101010101" pitchFamily="34" charset="-127"/>
                  </a:rPr>
                </a:br>
                <a:r>
                  <a:rPr lang="en-US" altLang="ko-KR" sz="2000" dirty="0">
                    <a:ea typeface="굴림" panose="020B0600000101010101" pitchFamily="34" charset="-127"/>
                  </a:rPr>
                  <a:t>	</a:t>
                </a:r>
                <a:r>
                  <a:rPr lang="en-US" altLang="ko-KR" sz="2000" i="1" dirty="0">
                    <a:ea typeface="굴림" panose="020B0600000101010101" pitchFamily="34" charset="-127"/>
                  </a:rPr>
                  <a:t>P</a:t>
                </a:r>
                <a:r>
                  <a:rPr lang="en-US" altLang="ko-KR" sz="2000" i="1" baseline="-25000" dirty="0">
                    <a:ea typeface="굴림" panose="020B0600000101010101" pitchFamily="34" charset="-127"/>
                  </a:rPr>
                  <a:t>3	 </a:t>
                </a:r>
                <a:r>
                  <a:rPr lang="en-US" altLang="ko-KR" sz="2000" dirty="0">
                    <a:ea typeface="굴림" panose="020B0600000101010101" pitchFamily="34" charset="-127"/>
                  </a:rPr>
                  <a:t>3</a:t>
                </a:r>
                <a:r>
                  <a:rPr lang="en-US" altLang="ko-KR" sz="2000" i="1" baseline="-25000" dirty="0">
                    <a:ea typeface="굴림" panose="020B0600000101010101" pitchFamily="34" charset="-127"/>
                  </a:rPr>
                  <a:t> </a:t>
                </a:r>
              </a:p>
              <a:p>
                <a:pPr marL="742950" lvl="1" indent="-285750">
                  <a:lnSpc>
                    <a:spcPct val="80000"/>
                  </a:lnSpc>
                  <a:spcBef>
                    <a:spcPct val="20000"/>
                  </a:spcBef>
                  <a:tabLst>
                    <a:tab pos="3032125" algn="ctr"/>
                    <a:tab pos="4635500" algn="ctr"/>
                  </a:tabLst>
                </a:pPr>
                <a:r>
                  <a:rPr lang="en-US" altLang="ko-KR" dirty="0">
                    <a:ea typeface="굴림" panose="020B0600000101010101" pitchFamily="34" charset="-127"/>
                  </a:rPr>
                  <a:t>Suppose jobs arrive in the order of </a:t>
                </a:r>
                <a:r>
                  <a:rPr lang="en-US" altLang="ko-KR" i="1" dirty="0">
                    <a:ea typeface="굴림" panose="020B0600000101010101" pitchFamily="34" charset="-127"/>
                  </a:rPr>
                  <a:t>P</a:t>
                </a:r>
                <a:r>
                  <a:rPr lang="en-US" altLang="ko-KR" i="1" baseline="-25000" dirty="0">
                    <a:ea typeface="굴림" panose="020B0600000101010101" pitchFamily="34" charset="-127"/>
                  </a:rPr>
                  <a:t>1</a:t>
                </a:r>
                <a:r>
                  <a:rPr lang="en-US" altLang="ko-KR" dirty="0">
                    <a:ea typeface="굴림" panose="020B0600000101010101" pitchFamily="34" charset="-127"/>
                  </a:rPr>
                  <a:t>, </a:t>
                </a:r>
                <a:r>
                  <a:rPr lang="en-US" altLang="ko-KR" i="1" dirty="0">
                    <a:ea typeface="굴림" panose="020B0600000101010101" pitchFamily="34" charset="-127"/>
                  </a:rPr>
                  <a:t>P</a:t>
                </a:r>
                <a:r>
                  <a:rPr lang="en-US" altLang="ko-KR" i="1" baseline="-25000" dirty="0">
                    <a:ea typeface="굴림" panose="020B0600000101010101" pitchFamily="34" charset="-127"/>
                  </a:rPr>
                  <a:t>2</a:t>
                </a:r>
                <a:r>
                  <a:rPr lang="en-US" altLang="ko-KR" dirty="0">
                    <a:ea typeface="굴림" panose="020B0600000101010101" pitchFamily="34" charset="-127"/>
                  </a:rPr>
                  <a:t>, </a:t>
                </a:r>
                <a:r>
                  <a:rPr lang="en-US" altLang="ko-KR" i="1" dirty="0">
                    <a:ea typeface="굴림" panose="020B0600000101010101" pitchFamily="34" charset="-127"/>
                  </a:rPr>
                  <a:t>P</a:t>
                </a:r>
                <a:r>
                  <a:rPr lang="en-US" altLang="ko-KR" i="1" baseline="-25000" dirty="0">
                    <a:ea typeface="굴림" panose="020B0600000101010101" pitchFamily="34" charset="-127"/>
                  </a:rPr>
                  <a:t>3</a:t>
                </a:r>
                <a:r>
                  <a:rPr lang="en-US" altLang="ko-KR" i="1" dirty="0">
                    <a:ea typeface="굴림" panose="020B0600000101010101" pitchFamily="34" charset="-127"/>
                  </a:rPr>
                  <a:t> </a:t>
                </a:r>
                <a:r>
                  <a:rPr lang="en-US" altLang="ko-KR" dirty="0">
                    <a:ea typeface="굴림" panose="020B0600000101010101" pitchFamily="34" charset="-127"/>
                  </a:rPr>
                  <a:t>at</a:t>
                </a:r>
                <a:r>
                  <a:rPr lang="en-US" altLang="ko-KR" i="1" dirty="0">
                    <a:ea typeface="굴림" panose="020B0600000101010101" pitchFamily="34" charset="-127"/>
                  </a:rPr>
                  <a:t> </a:t>
                </a:r>
                <a:r>
                  <a:rPr lang="en-US" altLang="ko-KR" dirty="0">
                    <a:ea typeface="굴림" panose="020B0600000101010101" pitchFamily="34" charset="-127"/>
                  </a:rPr>
                  <a:t>time</a:t>
                </a:r>
                <a:r>
                  <a:rPr lang="en-US" altLang="ko-KR" i="1" dirty="0">
                    <a:ea typeface="굴림" panose="020B0600000101010101" pitchFamily="34" charset="-127"/>
                  </a:rPr>
                  <a:t> </a:t>
                </a:r>
                <a:r>
                  <a:rPr lang="en-US" altLang="ko-KR" dirty="0">
                    <a:ea typeface="굴림" panose="020B0600000101010101" pitchFamily="34" charset="-127"/>
                  </a:rPr>
                  <a:t>0, i.e., </a:t>
                </a:r>
                <a:r>
                  <a:rPr lang="en-US" altLang="ko-KR" i="1" dirty="0">
                    <a:ea typeface="굴림" panose="020B0600000101010101" pitchFamily="34" charset="-127"/>
                  </a:rPr>
                  <a:t>P</a:t>
                </a:r>
                <a:r>
                  <a:rPr lang="en-US" altLang="ko-KR" i="1" baseline="-25000" dirty="0">
                    <a:ea typeface="굴림" panose="020B0600000101010101" pitchFamily="34" charset="-127"/>
                  </a:rPr>
                  <a:t>1</a:t>
                </a:r>
                <a:r>
                  <a:rPr lang="en-US" altLang="ko-KR" dirty="0">
                    <a:ea typeface="굴림" panose="020B0600000101010101" pitchFamily="34" charset="-127"/>
                  </a:rPr>
                  <a:t> arrives at time 0, </a:t>
                </a:r>
                <a:r>
                  <a:rPr lang="en-US" altLang="ko-KR" i="1" dirty="0">
                    <a:ea typeface="굴림" panose="020B0600000101010101" pitchFamily="34" charset="-127"/>
                  </a:rPr>
                  <a:t>P</a:t>
                </a:r>
                <a:r>
                  <a:rPr lang="en-US" altLang="ko-KR" i="1" baseline="-25000" dirty="0">
                    <a:ea typeface="굴림" panose="020B0600000101010101" pitchFamily="34" charset="-127"/>
                  </a:rPr>
                  <a:t>2</a:t>
                </a:r>
                <a:r>
                  <a:rPr lang="en-US" altLang="ko-KR" dirty="0">
                    <a:ea typeface="굴림" panose="020B0600000101010101" pitchFamily="34" charset="-127"/>
                  </a:rPr>
                  <a:t> arrives at time </a:t>
                </a:r>
                <a14:m>
                  <m:oMath xmlns:m="http://schemas.openxmlformats.org/officeDocument/2006/math">
                    <m:r>
                      <a:rPr lang="en-GB" altLang="ko-KR">
                        <a:latin typeface="Cambria Math" panose="02040503050406030204" pitchFamily="18" charset="0"/>
                        <a:ea typeface="굴림" panose="020B0600000101010101" pitchFamily="34" charset="-127"/>
                      </a:rPr>
                      <m:t>𝜖</m:t>
                    </m:r>
                  </m:oMath>
                </a14:m>
                <a:r>
                  <a:rPr lang="en-US" altLang="ko-KR" dirty="0">
                    <a:ea typeface="굴림" panose="020B0600000101010101" pitchFamily="34" charset="-127"/>
                  </a:rPr>
                  <a:t>, </a:t>
                </a:r>
                <a:r>
                  <a:rPr lang="en-US" altLang="ko-KR" i="1" dirty="0">
                    <a:ea typeface="굴림" panose="020B0600000101010101" pitchFamily="34" charset="-127"/>
                  </a:rPr>
                  <a:t>P</a:t>
                </a:r>
                <a:r>
                  <a:rPr lang="en-US" altLang="ko-KR" i="1" baseline="-25000" dirty="0">
                    <a:ea typeface="굴림" panose="020B0600000101010101" pitchFamily="34" charset="-127"/>
                  </a:rPr>
                  <a:t>3</a:t>
                </a:r>
                <a:r>
                  <a:rPr lang="en-US" altLang="ko-KR" dirty="0">
                    <a:ea typeface="굴림" panose="020B0600000101010101" pitchFamily="34" charset="-127"/>
                  </a:rPr>
                  <a:t> arrives at time </a:t>
                </a:r>
                <a14:m>
                  <m:oMath xmlns:m="http://schemas.openxmlformats.org/officeDocument/2006/math">
                    <m:r>
                      <a:rPr lang="en-GB" altLang="ko-KR" b="0" i="1" smtClean="0">
                        <a:latin typeface="Cambria Math" panose="02040503050406030204" pitchFamily="18" charset="0"/>
                        <a:ea typeface="굴림" panose="020B0600000101010101" pitchFamily="34" charset="-127"/>
                      </a:rPr>
                      <m:t>2</m:t>
                    </m:r>
                    <m:r>
                      <a:rPr lang="en-GB" altLang="ko-KR" i="1">
                        <a:latin typeface="Cambria Math" panose="02040503050406030204" pitchFamily="18" charset="0"/>
                        <a:ea typeface="굴림" panose="020B0600000101010101" pitchFamily="34" charset="-127"/>
                      </a:rPr>
                      <m:t>𝜖</m:t>
                    </m:r>
                  </m:oMath>
                </a14:m>
                <a:br>
                  <a:rPr lang="en-US" altLang="ko-KR" i="1" baseline="-25000" dirty="0">
                    <a:ea typeface="굴림" panose="020B0600000101010101" pitchFamily="34" charset="-127"/>
                  </a:rPr>
                </a:br>
                <a:r>
                  <a:rPr lang="en-US" altLang="ko-KR" dirty="0">
                    <a:ea typeface="굴림" panose="020B0600000101010101" pitchFamily="34" charset="-127"/>
                  </a:rPr>
                  <a:t>The Gantt Chart for the schedule is:</a:t>
                </a:r>
                <a:br>
                  <a:rPr lang="en-US" altLang="ko-KR" dirty="0">
                    <a:ea typeface="굴림" panose="020B0600000101010101" pitchFamily="34" charset="-127"/>
                  </a:rPr>
                </a:br>
                <a:br>
                  <a:rPr lang="en-US" altLang="ko-KR" sz="2000" dirty="0">
                    <a:ea typeface="굴림" panose="020B0600000101010101" pitchFamily="34" charset="-127"/>
                  </a:rPr>
                </a:br>
                <a:br>
                  <a:rPr lang="en-US" altLang="ko-KR" sz="2000" dirty="0">
                    <a:ea typeface="굴림" panose="020B0600000101010101" pitchFamily="34" charset="-127"/>
                  </a:rPr>
                </a:br>
                <a:br>
                  <a:rPr lang="en-US" altLang="ko-KR" sz="2000" dirty="0">
                    <a:ea typeface="굴림" panose="020B0600000101010101" pitchFamily="34" charset="-127"/>
                  </a:rPr>
                </a:br>
                <a:br>
                  <a:rPr lang="en-US" altLang="ko-KR" sz="2000" dirty="0">
                    <a:ea typeface="굴림" panose="020B0600000101010101" pitchFamily="34" charset="-127"/>
                  </a:rPr>
                </a:br>
                <a:endParaRPr lang="en-US" altLang="ko-KR" sz="2000" dirty="0">
                  <a:ea typeface="굴림" panose="020B0600000101010101" pitchFamily="34" charset="-127"/>
                </a:endParaRPr>
              </a:p>
              <a:p>
                <a:pPr marL="742950" lvl="1" indent="-285750">
                  <a:lnSpc>
                    <a:spcPct val="60000"/>
                  </a:lnSpc>
                  <a:spcBef>
                    <a:spcPct val="20000"/>
                  </a:spcBef>
                  <a:tabLst>
                    <a:tab pos="3032125" algn="ctr"/>
                    <a:tab pos="4635500" algn="ctr"/>
                  </a:tabLst>
                </a:pPr>
                <a:r>
                  <a:rPr lang="en-US" altLang="ko-KR" dirty="0">
                    <a:ea typeface="굴림" panose="020B0600000101010101" pitchFamily="34" charset="-127"/>
                  </a:rPr>
                  <a:t>Initial waiting times: </a:t>
                </a:r>
                <a:r>
                  <a:rPr lang="en-US" altLang="ko-KR" i="1" dirty="0">
                    <a:ea typeface="굴림" panose="020B0600000101010101" pitchFamily="34" charset="-127"/>
                  </a:rPr>
                  <a:t>P</a:t>
                </a:r>
                <a:r>
                  <a:rPr lang="en-US" altLang="ko-KR" i="1" baseline="-25000" dirty="0">
                    <a:ea typeface="굴림" panose="020B0600000101010101" pitchFamily="34" charset="-127"/>
                  </a:rPr>
                  <a:t>1</a:t>
                </a:r>
                <a:r>
                  <a:rPr lang="en-US" altLang="ko-KR" dirty="0">
                    <a:ea typeface="굴림" panose="020B0600000101010101" pitchFamily="34" charset="-127"/>
                  </a:rPr>
                  <a:t>: 0; </a:t>
                </a:r>
                <a:r>
                  <a:rPr lang="en-US" altLang="ko-KR" i="1" dirty="0">
                    <a:ea typeface="굴림" panose="020B0600000101010101" pitchFamily="34" charset="-127"/>
                  </a:rPr>
                  <a:t>P</a:t>
                </a:r>
                <a:r>
                  <a:rPr lang="en-US" altLang="ko-KR" i="1" baseline="-25000" dirty="0">
                    <a:ea typeface="굴림" panose="020B0600000101010101" pitchFamily="34" charset="-127"/>
                  </a:rPr>
                  <a:t>2</a:t>
                </a:r>
                <a:r>
                  <a:rPr lang="en-US" altLang="ko-KR" dirty="0">
                    <a:ea typeface="굴림" panose="020B0600000101010101" pitchFamily="34" charset="-127"/>
                  </a:rPr>
                  <a:t>: 24; </a:t>
                </a:r>
                <a:r>
                  <a:rPr lang="en-US" altLang="ko-KR" i="1" dirty="0">
                    <a:ea typeface="굴림" panose="020B0600000101010101" pitchFamily="34" charset="-127"/>
                  </a:rPr>
                  <a:t>P</a:t>
                </a:r>
                <a:r>
                  <a:rPr lang="en-US" altLang="ko-KR" i="1" baseline="-25000" dirty="0">
                    <a:ea typeface="굴림" panose="020B0600000101010101" pitchFamily="34" charset="-127"/>
                  </a:rPr>
                  <a:t>3</a:t>
                </a:r>
                <a:r>
                  <a:rPr lang="en-US" altLang="ko-KR" dirty="0">
                    <a:ea typeface="굴림" panose="020B0600000101010101" pitchFamily="34" charset="-127"/>
                  </a:rPr>
                  <a:t>: 27</a:t>
                </a:r>
              </a:p>
              <a:p>
                <a:pPr marL="742950" lvl="1" indent="-285750">
                  <a:lnSpc>
                    <a:spcPct val="60000"/>
                  </a:lnSpc>
                  <a:spcBef>
                    <a:spcPct val="20000"/>
                  </a:spcBef>
                  <a:tabLst>
                    <a:tab pos="3032125" algn="ctr"/>
                    <a:tab pos="4635500" algn="ctr"/>
                  </a:tabLst>
                </a:pPr>
                <a:r>
                  <a:rPr lang="en-US" altLang="ko-KR" dirty="0">
                    <a:ea typeface="굴림" panose="020B0600000101010101" pitchFamily="34" charset="-127"/>
                  </a:rPr>
                  <a:t>Response times: </a:t>
                </a:r>
                <a:r>
                  <a:rPr lang="en-US" altLang="ko-KR" i="1" dirty="0">
                    <a:ea typeface="굴림" panose="020B0600000101010101" pitchFamily="34" charset="-127"/>
                  </a:rPr>
                  <a:t>P</a:t>
                </a:r>
                <a:r>
                  <a:rPr lang="en-US" altLang="ko-KR" i="1" baseline="-25000" dirty="0">
                    <a:ea typeface="굴림" panose="020B0600000101010101" pitchFamily="34" charset="-127"/>
                  </a:rPr>
                  <a:t>1</a:t>
                </a:r>
                <a:r>
                  <a:rPr lang="en-US" altLang="ko-KR" dirty="0">
                    <a:ea typeface="굴림" panose="020B0600000101010101" pitchFamily="34" charset="-127"/>
                  </a:rPr>
                  <a:t>: 24; </a:t>
                </a:r>
                <a:r>
                  <a:rPr lang="en-US" altLang="ko-KR" i="1" dirty="0">
                    <a:ea typeface="굴림" panose="020B0600000101010101" pitchFamily="34" charset="-127"/>
                  </a:rPr>
                  <a:t>P</a:t>
                </a:r>
                <a:r>
                  <a:rPr lang="en-US" altLang="ko-KR" i="1" baseline="-25000" dirty="0">
                    <a:ea typeface="굴림" panose="020B0600000101010101" pitchFamily="34" charset="-127"/>
                  </a:rPr>
                  <a:t>2</a:t>
                </a:r>
                <a:r>
                  <a:rPr lang="en-US" altLang="ko-KR" dirty="0">
                    <a:ea typeface="굴림" panose="020B0600000101010101" pitchFamily="34" charset="-127"/>
                  </a:rPr>
                  <a:t>: 27; </a:t>
                </a:r>
                <a:r>
                  <a:rPr lang="en-US" altLang="ko-KR" i="1" dirty="0">
                    <a:ea typeface="굴림" panose="020B0600000101010101" pitchFamily="34" charset="-127"/>
                  </a:rPr>
                  <a:t>P</a:t>
                </a:r>
                <a:r>
                  <a:rPr lang="en-US" altLang="ko-KR" i="1" baseline="-25000" dirty="0">
                    <a:ea typeface="굴림" panose="020B0600000101010101" pitchFamily="34" charset="-127"/>
                  </a:rPr>
                  <a:t>3</a:t>
                </a:r>
                <a:r>
                  <a:rPr lang="en-US" altLang="ko-KR" dirty="0">
                    <a:ea typeface="굴림" panose="020B0600000101010101" pitchFamily="34" charset="-127"/>
                  </a:rPr>
                  <a:t>: 30</a:t>
                </a:r>
              </a:p>
              <a:p>
                <a:pPr marL="742950" lvl="1" indent="-285750">
                  <a:lnSpc>
                    <a:spcPct val="80000"/>
                  </a:lnSpc>
                  <a:spcBef>
                    <a:spcPct val="20000"/>
                  </a:spcBef>
                  <a:tabLst>
                    <a:tab pos="3032125" algn="ctr"/>
                    <a:tab pos="4635500" algn="ctr"/>
                  </a:tabLst>
                </a:pPr>
                <a:r>
                  <a:rPr lang="en-US" altLang="ko-KR" dirty="0">
                    <a:ea typeface="굴림" panose="020B0600000101010101" pitchFamily="34" charset="-127"/>
                  </a:rPr>
                  <a:t>Average initial waiting time: (0 + 24 + 27)/3 = 17</a:t>
                </a:r>
              </a:p>
              <a:p>
                <a:pPr marL="742950" lvl="1" indent="-285750">
                  <a:lnSpc>
                    <a:spcPct val="80000"/>
                  </a:lnSpc>
                  <a:spcBef>
                    <a:spcPct val="20000"/>
                  </a:spcBef>
                  <a:tabLst>
                    <a:tab pos="3032125" algn="ctr"/>
                    <a:tab pos="4635500" algn="ctr"/>
                  </a:tabLst>
                </a:pPr>
                <a:r>
                  <a:rPr lang="en-US" altLang="ko-KR" dirty="0">
                    <a:ea typeface="굴림" panose="020B0600000101010101" pitchFamily="34" charset="-127"/>
                  </a:rPr>
                  <a:t>Average response time: (24 + 27 + 30)/3 = 27</a:t>
                </a:r>
              </a:p>
              <a:p>
                <a:pPr marL="342900" indent="-342900">
                  <a:lnSpc>
                    <a:spcPct val="80000"/>
                  </a:lnSpc>
                  <a:spcBef>
                    <a:spcPct val="20000"/>
                  </a:spcBef>
                  <a:tabLst>
                    <a:tab pos="3032125" algn="ctr"/>
                    <a:tab pos="4635500" algn="ctr"/>
                  </a:tabLst>
                </a:pPr>
                <a:r>
                  <a:rPr lang="en-US" altLang="ko-KR" i="1" dirty="0">
                    <a:solidFill>
                      <a:srgbClr val="FF0000"/>
                    </a:solidFill>
                    <a:ea typeface="굴림" panose="020B0600000101010101" pitchFamily="34" charset="-127"/>
                  </a:rPr>
                  <a:t>Convoy effect:</a:t>
                </a:r>
                <a:r>
                  <a:rPr lang="en-US" altLang="ko-KR" dirty="0">
                    <a:solidFill>
                      <a:srgbClr val="FF0000"/>
                    </a:solidFill>
                    <a:ea typeface="굴림" panose="020B0600000101010101" pitchFamily="34" charset="-127"/>
                  </a:rPr>
                  <a:t> </a:t>
                </a:r>
                <a:r>
                  <a:rPr lang="en-US" altLang="ko-KR" dirty="0">
                    <a:ea typeface="굴림" panose="020B0600000101010101" pitchFamily="34" charset="-127"/>
                  </a:rPr>
                  <a:t>short job stuck behind long job</a:t>
                </a:r>
              </a:p>
            </p:txBody>
          </p:sp>
        </mc:Choice>
        <mc:Fallback xmlns="">
          <p:sp>
            <p:nvSpPr>
              <p:cNvPr id="578563" name="Rectangle 3"/>
              <p:cNvSpPr>
                <a:spLocks noGrp="1" noRot="1" noChangeAspect="1" noMove="1" noResize="1" noEditPoints="1" noAdjustHandles="1" noChangeArrowheads="1" noChangeShapeType="1" noTextEdit="1"/>
              </p:cNvSpPr>
              <p:nvPr>
                <p:ph type="body" idx="1"/>
              </p:nvPr>
            </p:nvSpPr>
            <p:spPr>
              <a:xfrm>
                <a:off x="1143000" y="685800"/>
                <a:ext cx="9829800" cy="6248400"/>
              </a:xfrm>
              <a:blipFill>
                <a:blip r:embed="rId4"/>
                <a:stretch>
                  <a:fillRect l="-1365" t="-2341"/>
                </a:stretch>
              </a:blipFill>
            </p:spPr>
            <p:txBody>
              <a:bodyPr/>
              <a:lstStyle/>
              <a:p>
                <a:r>
                  <a:rPr lang="en-US">
                    <a:noFill/>
                  </a:rPr>
                  <a:t> </a:t>
                </a:r>
              </a:p>
            </p:txBody>
          </p:sp>
        </mc:Fallback>
      </mc:AlternateContent>
      <p:grpSp>
        <p:nvGrpSpPr>
          <p:cNvPr id="578579" name="Group 19"/>
          <p:cNvGrpSpPr>
            <a:grpSpLocks/>
          </p:cNvGrpSpPr>
          <p:nvPr/>
        </p:nvGrpSpPr>
        <p:grpSpPr bwMode="auto">
          <a:xfrm>
            <a:off x="2667000" y="3671887"/>
            <a:ext cx="5556250" cy="1128713"/>
            <a:chOff x="1104" y="3408"/>
            <a:chExt cx="3500" cy="711"/>
          </a:xfrm>
        </p:grpSpPr>
        <p:sp>
          <p:nvSpPr>
            <p:cNvPr id="20486" name="Rectangle 5"/>
            <p:cNvSpPr>
              <a:spLocks noChangeArrowheads="1"/>
            </p:cNvSpPr>
            <p:nvPr/>
          </p:nvSpPr>
          <p:spPr bwMode="auto">
            <a:xfrm>
              <a:off x="1208" y="3408"/>
              <a:ext cx="3312" cy="384"/>
            </a:xfrm>
            <a:prstGeom prst="rect">
              <a:avLst/>
            </a:prstGeom>
            <a:solidFill>
              <a:srgbClr val="DFE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endParaRPr lang="en-US" altLang="en-US"/>
            </a:p>
          </p:txBody>
        </p:sp>
        <p:sp>
          <p:nvSpPr>
            <p:cNvPr id="20487" name="Text Box 6"/>
            <p:cNvSpPr txBox="1">
              <a:spLocks noChangeArrowheads="1"/>
            </p:cNvSpPr>
            <p:nvPr/>
          </p:nvSpPr>
          <p:spPr bwMode="auto">
            <a:xfrm>
              <a:off x="2024" y="3456"/>
              <a:ext cx="265" cy="231"/>
            </a:xfrm>
            <a:prstGeom prst="rect">
              <a:avLst/>
            </a:prstGeom>
            <a:noFill/>
            <a:ln>
              <a:noFill/>
            </a:ln>
            <a:effectLst/>
            <a:extLst>
              <a:ext uri="{909E8E84-426E-40DD-AFC4-6F175D3DCCD1}">
                <a14:hiddenFill xmlns:a14="http://schemas.microsoft.com/office/drawing/2010/main">
                  <a:solidFill>
                    <a:srgbClr val="FF66CC"/>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pPr>
                <a:lnSpc>
                  <a:spcPct val="100000"/>
                </a:lnSpc>
                <a:spcBef>
                  <a:spcPct val="50000"/>
                </a:spcBef>
                <a:buSzTx/>
                <a:buFontTx/>
                <a:buNone/>
              </a:pPr>
              <a:r>
                <a:rPr lang="en-US" altLang="ko-KR" sz="1800" b="0">
                  <a:latin typeface="Helvetica" panose="020B0604020202020204" pitchFamily="34" charset="0"/>
                  <a:ea typeface="굴림" panose="020B0600000101010101" pitchFamily="34" charset="-127"/>
                </a:rPr>
                <a:t>P</a:t>
              </a:r>
              <a:r>
                <a:rPr lang="en-US" altLang="ko-KR" sz="1800" b="0" baseline="-25000">
                  <a:latin typeface="Helvetica" panose="020B0604020202020204" pitchFamily="34" charset="0"/>
                  <a:ea typeface="굴림" panose="020B0600000101010101" pitchFamily="34" charset="-127"/>
                </a:rPr>
                <a:t>1</a:t>
              </a:r>
              <a:endParaRPr lang="en-US" altLang="ko-KR" sz="1800" b="0">
                <a:latin typeface="Helvetica" panose="020B0604020202020204" pitchFamily="34" charset="0"/>
                <a:ea typeface="굴림" panose="020B0600000101010101" pitchFamily="34" charset="-127"/>
              </a:endParaRPr>
            </a:p>
          </p:txBody>
        </p:sp>
        <p:sp>
          <p:nvSpPr>
            <p:cNvPr id="20488" name="Text Box 7"/>
            <p:cNvSpPr txBox="1">
              <a:spLocks noChangeArrowheads="1"/>
            </p:cNvSpPr>
            <p:nvPr/>
          </p:nvSpPr>
          <p:spPr bwMode="auto">
            <a:xfrm>
              <a:off x="3512" y="3456"/>
              <a:ext cx="265" cy="231"/>
            </a:xfrm>
            <a:prstGeom prst="rect">
              <a:avLst/>
            </a:prstGeom>
            <a:noFill/>
            <a:ln>
              <a:noFill/>
            </a:ln>
            <a:effectLst/>
            <a:extLst>
              <a:ext uri="{909E8E84-426E-40DD-AFC4-6F175D3DCCD1}">
                <a14:hiddenFill xmlns:a14="http://schemas.microsoft.com/office/drawing/2010/main">
                  <a:solidFill>
                    <a:srgbClr val="FF66CC"/>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pPr>
                <a:lnSpc>
                  <a:spcPct val="100000"/>
                </a:lnSpc>
                <a:spcBef>
                  <a:spcPct val="50000"/>
                </a:spcBef>
                <a:buSzTx/>
                <a:buFontTx/>
                <a:buNone/>
              </a:pPr>
              <a:r>
                <a:rPr lang="en-US" altLang="ko-KR" sz="1800" b="0">
                  <a:latin typeface="Helvetica" panose="020B0604020202020204" pitchFamily="34" charset="0"/>
                  <a:ea typeface="굴림" panose="020B0600000101010101" pitchFamily="34" charset="-127"/>
                </a:rPr>
                <a:t>P</a:t>
              </a:r>
              <a:r>
                <a:rPr lang="en-US" altLang="ko-KR" sz="1800" b="0" baseline="-25000">
                  <a:latin typeface="Helvetica" panose="020B0604020202020204" pitchFamily="34" charset="0"/>
                  <a:ea typeface="굴림" panose="020B0600000101010101" pitchFamily="34" charset="-127"/>
                </a:rPr>
                <a:t>2</a:t>
              </a:r>
              <a:endParaRPr lang="en-US" altLang="ko-KR" sz="1800" b="0">
                <a:latin typeface="Helvetica" panose="020B0604020202020204" pitchFamily="34" charset="0"/>
                <a:ea typeface="굴림" panose="020B0600000101010101" pitchFamily="34" charset="-127"/>
              </a:endParaRPr>
            </a:p>
          </p:txBody>
        </p:sp>
        <p:sp>
          <p:nvSpPr>
            <p:cNvPr id="20489" name="Text Box 8"/>
            <p:cNvSpPr txBox="1">
              <a:spLocks noChangeArrowheads="1"/>
            </p:cNvSpPr>
            <p:nvPr/>
          </p:nvSpPr>
          <p:spPr bwMode="auto">
            <a:xfrm>
              <a:off x="4088" y="3456"/>
              <a:ext cx="265" cy="231"/>
            </a:xfrm>
            <a:prstGeom prst="rect">
              <a:avLst/>
            </a:prstGeom>
            <a:noFill/>
            <a:ln>
              <a:noFill/>
            </a:ln>
            <a:effectLst/>
            <a:extLst>
              <a:ext uri="{909E8E84-426E-40DD-AFC4-6F175D3DCCD1}">
                <a14:hiddenFill xmlns:a14="http://schemas.microsoft.com/office/drawing/2010/main">
                  <a:solidFill>
                    <a:srgbClr val="FF66CC"/>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pPr>
                <a:lnSpc>
                  <a:spcPct val="100000"/>
                </a:lnSpc>
                <a:spcBef>
                  <a:spcPct val="50000"/>
                </a:spcBef>
                <a:buSzTx/>
                <a:buFontTx/>
                <a:buNone/>
              </a:pPr>
              <a:r>
                <a:rPr lang="en-US" altLang="ko-KR" sz="1800" b="0">
                  <a:latin typeface="Helvetica" panose="020B0604020202020204" pitchFamily="34" charset="0"/>
                  <a:ea typeface="굴림" panose="020B0600000101010101" pitchFamily="34" charset="-127"/>
                </a:rPr>
                <a:t>P</a:t>
              </a:r>
              <a:r>
                <a:rPr lang="en-US" altLang="ko-KR" sz="1800" b="0" baseline="-25000">
                  <a:latin typeface="Helvetica" panose="020B0604020202020204" pitchFamily="34" charset="0"/>
                  <a:ea typeface="굴림" panose="020B0600000101010101" pitchFamily="34" charset="-127"/>
                </a:rPr>
                <a:t>3</a:t>
              </a:r>
              <a:endParaRPr lang="en-US" altLang="ko-KR" sz="1800" b="0">
                <a:latin typeface="Helvetica" panose="020B0604020202020204" pitchFamily="34" charset="0"/>
                <a:ea typeface="굴림" panose="020B0600000101010101" pitchFamily="34" charset="-127"/>
              </a:endParaRPr>
            </a:p>
          </p:txBody>
        </p:sp>
        <p:sp>
          <p:nvSpPr>
            <p:cNvPr id="20490" name="Line 9"/>
            <p:cNvSpPr>
              <a:spLocks noChangeShapeType="1"/>
            </p:cNvSpPr>
            <p:nvPr/>
          </p:nvSpPr>
          <p:spPr bwMode="auto">
            <a:xfrm>
              <a:off x="1208" y="3792"/>
              <a:ext cx="0" cy="14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491" name="Line 10"/>
            <p:cNvSpPr>
              <a:spLocks noChangeShapeType="1"/>
            </p:cNvSpPr>
            <p:nvPr/>
          </p:nvSpPr>
          <p:spPr bwMode="auto">
            <a:xfrm>
              <a:off x="4520" y="3792"/>
              <a:ext cx="0" cy="14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492" name="Line 11"/>
            <p:cNvSpPr>
              <a:spLocks noChangeShapeType="1"/>
            </p:cNvSpPr>
            <p:nvPr/>
          </p:nvSpPr>
          <p:spPr bwMode="auto">
            <a:xfrm>
              <a:off x="3320" y="3408"/>
              <a:ext cx="0" cy="38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493" name="Line 12"/>
            <p:cNvSpPr>
              <a:spLocks noChangeShapeType="1"/>
            </p:cNvSpPr>
            <p:nvPr/>
          </p:nvSpPr>
          <p:spPr bwMode="auto">
            <a:xfrm>
              <a:off x="3896" y="3408"/>
              <a:ext cx="0" cy="38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494" name="Line 13"/>
            <p:cNvSpPr>
              <a:spLocks noChangeShapeType="1"/>
            </p:cNvSpPr>
            <p:nvPr/>
          </p:nvSpPr>
          <p:spPr bwMode="auto">
            <a:xfrm>
              <a:off x="3320" y="3792"/>
              <a:ext cx="0" cy="14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495" name="Line 14"/>
            <p:cNvSpPr>
              <a:spLocks noChangeShapeType="1"/>
            </p:cNvSpPr>
            <p:nvPr/>
          </p:nvSpPr>
          <p:spPr bwMode="auto">
            <a:xfrm>
              <a:off x="3896" y="3792"/>
              <a:ext cx="0" cy="14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496" name="Text Box 15"/>
            <p:cNvSpPr txBox="1">
              <a:spLocks noChangeArrowheads="1"/>
            </p:cNvSpPr>
            <p:nvPr/>
          </p:nvSpPr>
          <p:spPr bwMode="auto">
            <a:xfrm>
              <a:off x="3176" y="3888"/>
              <a:ext cx="276" cy="231"/>
            </a:xfrm>
            <a:prstGeom prst="rect">
              <a:avLst/>
            </a:prstGeom>
            <a:noFill/>
            <a:ln>
              <a:noFill/>
            </a:ln>
            <a:effectLst/>
            <a:extLst>
              <a:ext uri="{909E8E84-426E-40DD-AFC4-6F175D3DCCD1}">
                <a14:hiddenFill xmlns:a14="http://schemas.microsoft.com/office/drawing/2010/main">
                  <a:solidFill>
                    <a:srgbClr val="FF66CC"/>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pPr>
                <a:lnSpc>
                  <a:spcPct val="100000"/>
                </a:lnSpc>
                <a:spcBef>
                  <a:spcPct val="50000"/>
                </a:spcBef>
                <a:buSzTx/>
                <a:buFontTx/>
                <a:buNone/>
              </a:pPr>
              <a:r>
                <a:rPr lang="en-US" altLang="ko-KR" sz="1800" b="0">
                  <a:latin typeface="Helvetica" panose="020B0604020202020204" pitchFamily="34" charset="0"/>
                  <a:ea typeface="굴림" panose="020B0600000101010101" pitchFamily="34" charset="-127"/>
                </a:rPr>
                <a:t>24</a:t>
              </a:r>
            </a:p>
          </p:txBody>
        </p:sp>
        <p:sp>
          <p:nvSpPr>
            <p:cNvPr id="20497" name="Text Box 16"/>
            <p:cNvSpPr txBox="1">
              <a:spLocks noChangeArrowheads="1"/>
            </p:cNvSpPr>
            <p:nvPr/>
          </p:nvSpPr>
          <p:spPr bwMode="auto">
            <a:xfrm>
              <a:off x="3752" y="3888"/>
              <a:ext cx="276" cy="231"/>
            </a:xfrm>
            <a:prstGeom prst="rect">
              <a:avLst/>
            </a:prstGeom>
            <a:noFill/>
            <a:ln>
              <a:noFill/>
            </a:ln>
            <a:effectLst/>
            <a:extLst>
              <a:ext uri="{909E8E84-426E-40DD-AFC4-6F175D3DCCD1}">
                <a14:hiddenFill xmlns:a14="http://schemas.microsoft.com/office/drawing/2010/main">
                  <a:solidFill>
                    <a:srgbClr val="FF66CC"/>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pPr>
                <a:lnSpc>
                  <a:spcPct val="100000"/>
                </a:lnSpc>
                <a:spcBef>
                  <a:spcPct val="50000"/>
                </a:spcBef>
                <a:buSzTx/>
                <a:buFontTx/>
                <a:buNone/>
              </a:pPr>
              <a:r>
                <a:rPr lang="en-US" altLang="ko-KR" sz="1800" b="0">
                  <a:latin typeface="Helvetica" panose="020B0604020202020204" pitchFamily="34" charset="0"/>
                  <a:ea typeface="굴림" panose="020B0600000101010101" pitchFamily="34" charset="-127"/>
                </a:rPr>
                <a:t>27</a:t>
              </a:r>
            </a:p>
          </p:txBody>
        </p:sp>
        <p:sp>
          <p:nvSpPr>
            <p:cNvPr id="20498" name="Text Box 17"/>
            <p:cNvSpPr txBox="1">
              <a:spLocks noChangeArrowheads="1"/>
            </p:cNvSpPr>
            <p:nvPr/>
          </p:nvSpPr>
          <p:spPr bwMode="auto">
            <a:xfrm>
              <a:off x="4328" y="3888"/>
              <a:ext cx="276" cy="231"/>
            </a:xfrm>
            <a:prstGeom prst="rect">
              <a:avLst/>
            </a:prstGeom>
            <a:noFill/>
            <a:ln>
              <a:noFill/>
            </a:ln>
            <a:effectLst/>
            <a:extLst>
              <a:ext uri="{909E8E84-426E-40DD-AFC4-6F175D3DCCD1}">
                <a14:hiddenFill xmlns:a14="http://schemas.microsoft.com/office/drawing/2010/main">
                  <a:solidFill>
                    <a:srgbClr val="FF66CC"/>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pPr>
                <a:lnSpc>
                  <a:spcPct val="100000"/>
                </a:lnSpc>
                <a:spcBef>
                  <a:spcPct val="50000"/>
                </a:spcBef>
                <a:buSzTx/>
                <a:buFontTx/>
                <a:buNone/>
              </a:pPr>
              <a:r>
                <a:rPr lang="en-US" altLang="ko-KR" sz="1800" b="0">
                  <a:latin typeface="Helvetica" panose="020B0604020202020204" pitchFamily="34" charset="0"/>
                  <a:ea typeface="굴림" panose="020B0600000101010101" pitchFamily="34" charset="-127"/>
                </a:rPr>
                <a:t>30</a:t>
              </a:r>
            </a:p>
          </p:txBody>
        </p:sp>
        <p:sp>
          <p:nvSpPr>
            <p:cNvPr id="20499" name="Text Box 18"/>
            <p:cNvSpPr txBox="1">
              <a:spLocks noChangeArrowheads="1"/>
            </p:cNvSpPr>
            <p:nvPr/>
          </p:nvSpPr>
          <p:spPr bwMode="auto">
            <a:xfrm>
              <a:off x="1104" y="3888"/>
              <a:ext cx="196" cy="231"/>
            </a:xfrm>
            <a:prstGeom prst="rect">
              <a:avLst/>
            </a:prstGeom>
            <a:noFill/>
            <a:ln>
              <a:noFill/>
            </a:ln>
            <a:effectLst/>
            <a:extLst>
              <a:ext uri="{909E8E84-426E-40DD-AFC4-6F175D3DCCD1}">
                <a14:hiddenFill xmlns:a14="http://schemas.microsoft.com/office/drawing/2010/main">
                  <a:solidFill>
                    <a:srgbClr val="FF66CC"/>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pPr>
                <a:lnSpc>
                  <a:spcPct val="100000"/>
                </a:lnSpc>
                <a:spcBef>
                  <a:spcPct val="50000"/>
                </a:spcBef>
                <a:buSzTx/>
                <a:buFontTx/>
                <a:buNone/>
              </a:pPr>
              <a:r>
                <a:rPr lang="en-US" altLang="ko-KR" sz="1800" b="0">
                  <a:latin typeface="Helvetica" panose="020B0604020202020204" pitchFamily="34" charset="0"/>
                  <a:ea typeface="굴림" panose="020B0600000101010101" pitchFamily="34" charset="-127"/>
                </a:rPr>
                <a:t>0</a:t>
              </a:r>
            </a:p>
          </p:txBody>
        </p:sp>
      </p:grpSp>
    </p:spTree>
    <p:extLst>
      <p:ext uri="{BB962C8B-B14F-4D97-AF65-F5344CB8AC3E}">
        <p14:creationId xmlns:p14="http://schemas.microsoft.com/office/powerpoint/2010/main" val="28725905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2590800" y="152400"/>
            <a:ext cx="7162800" cy="533400"/>
          </a:xfrm>
        </p:spPr>
        <p:txBody>
          <a:bodyPr/>
          <a:lstStyle/>
          <a:p>
            <a:r>
              <a:rPr lang="en-US" altLang="ko-KR" dirty="0"/>
              <a:t>FCFS Scheduling (Cont.)</a:t>
            </a:r>
          </a:p>
        </p:txBody>
      </p:sp>
      <p:sp>
        <p:nvSpPr>
          <p:cNvPr id="579587" name="Rectangle 3"/>
          <p:cNvSpPr>
            <a:spLocks noGrp="1" noChangeArrowheads="1"/>
          </p:cNvSpPr>
          <p:nvPr>
            <p:ph type="body" idx="1"/>
          </p:nvPr>
        </p:nvSpPr>
        <p:spPr>
          <a:xfrm>
            <a:off x="914400" y="637940"/>
            <a:ext cx="10287000" cy="6143861"/>
          </a:xfrm>
        </p:spPr>
        <p:txBody>
          <a:bodyPr>
            <a:normAutofit/>
          </a:bodyPr>
          <a:lstStyle/>
          <a:p>
            <a:r>
              <a:rPr lang="en-US" altLang="ko-KR" dirty="0"/>
              <a:t>Example continued:</a:t>
            </a:r>
          </a:p>
          <a:p>
            <a:pPr lvl="1"/>
            <a:r>
              <a:rPr lang="en-US" altLang="ko-KR" dirty="0"/>
              <a:t>Suppose jobs arrive in the order: P2 , P3 , P1 at time 0:</a:t>
            </a:r>
            <a:br>
              <a:rPr lang="en-US" altLang="ko-KR" dirty="0"/>
            </a:br>
            <a:endParaRPr lang="en-US" altLang="ko-KR" dirty="0"/>
          </a:p>
          <a:p>
            <a:endParaRPr lang="en-US" altLang="ko-KR" dirty="0"/>
          </a:p>
          <a:p>
            <a:endParaRPr lang="en-US" altLang="ko-KR" dirty="0"/>
          </a:p>
          <a:p>
            <a:pPr lvl="1"/>
            <a:r>
              <a:rPr lang="en-US" altLang="ko-KR" dirty="0"/>
              <a:t>Initial waiting times: </a:t>
            </a:r>
            <a:r>
              <a:rPr lang="en-US" altLang="ko-KR" i="1" dirty="0">
                <a:ea typeface="굴림" panose="020B0600000101010101" pitchFamily="34" charset="-127"/>
              </a:rPr>
              <a:t>P</a:t>
            </a:r>
            <a:r>
              <a:rPr lang="en-US" altLang="ko-KR" i="1" baseline="-25000" dirty="0">
                <a:ea typeface="굴림" panose="020B0600000101010101" pitchFamily="34" charset="-127"/>
              </a:rPr>
              <a:t>1</a:t>
            </a:r>
            <a:r>
              <a:rPr lang="en-US" altLang="ko-KR" dirty="0">
                <a:ea typeface="굴림" panose="020B0600000101010101" pitchFamily="34" charset="-127"/>
              </a:rPr>
              <a:t>: 6; </a:t>
            </a:r>
            <a:r>
              <a:rPr lang="en-US" altLang="ko-KR" i="1" dirty="0">
                <a:ea typeface="굴림" panose="020B0600000101010101" pitchFamily="34" charset="-127"/>
              </a:rPr>
              <a:t>P</a:t>
            </a:r>
            <a:r>
              <a:rPr lang="en-US" altLang="ko-KR" i="1" baseline="-25000" dirty="0">
                <a:ea typeface="굴림" panose="020B0600000101010101" pitchFamily="34" charset="-127"/>
              </a:rPr>
              <a:t>2</a:t>
            </a:r>
            <a:r>
              <a:rPr lang="en-US" altLang="ko-KR" dirty="0">
                <a:ea typeface="굴림" panose="020B0600000101010101" pitchFamily="34" charset="-127"/>
              </a:rPr>
              <a:t>: 0; </a:t>
            </a:r>
            <a:r>
              <a:rPr lang="en-US" altLang="ko-KR" i="1" dirty="0">
                <a:ea typeface="굴림" panose="020B0600000101010101" pitchFamily="34" charset="-127"/>
              </a:rPr>
              <a:t>P</a:t>
            </a:r>
            <a:r>
              <a:rPr lang="en-US" altLang="ko-KR" i="1" baseline="-25000" dirty="0">
                <a:ea typeface="굴림" panose="020B0600000101010101" pitchFamily="34" charset="-127"/>
              </a:rPr>
              <a:t>3</a:t>
            </a:r>
            <a:r>
              <a:rPr lang="en-US" altLang="ko-KR" dirty="0">
                <a:ea typeface="굴림" panose="020B0600000101010101" pitchFamily="34" charset="-127"/>
              </a:rPr>
              <a:t>: 3</a:t>
            </a:r>
            <a:endParaRPr lang="en-US" altLang="ko-KR" dirty="0"/>
          </a:p>
          <a:p>
            <a:pPr lvl="1"/>
            <a:r>
              <a:rPr lang="en-US" altLang="ko-KR" dirty="0">
                <a:ea typeface="굴림" panose="020B0600000101010101" pitchFamily="34" charset="-127"/>
              </a:rPr>
              <a:t>Response times: </a:t>
            </a:r>
            <a:r>
              <a:rPr lang="en-US" altLang="ko-KR" i="1" dirty="0">
                <a:ea typeface="굴림" panose="020B0600000101010101" pitchFamily="34" charset="-127"/>
              </a:rPr>
              <a:t>P</a:t>
            </a:r>
            <a:r>
              <a:rPr lang="en-US" altLang="ko-KR" i="1" baseline="-25000" dirty="0">
                <a:ea typeface="굴림" panose="020B0600000101010101" pitchFamily="34" charset="-127"/>
              </a:rPr>
              <a:t>1</a:t>
            </a:r>
            <a:r>
              <a:rPr lang="en-US" altLang="ko-KR" dirty="0">
                <a:ea typeface="굴림" panose="020B0600000101010101" pitchFamily="34" charset="-127"/>
              </a:rPr>
              <a:t>: 30; </a:t>
            </a:r>
            <a:r>
              <a:rPr lang="en-US" altLang="ko-KR" i="1" dirty="0">
                <a:ea typeface="굴림" panose="020B0600000101010101" pitchFamily="34" charset="-127"/>
              </a:rPr>
              <a:t>P</a:t>
            </a:r>
            <a:r>
              <a:rPr lang="en-US" altLang="ko-KR" i="1" baseline="-25000" dirty="0">
                <a:ea typeface="굴림" panose="020B0600000101010101" pitchFamily="34" charset="-127"/>
              </a:rPr>
              <a:t>2</a:t>
            </a:r>
            <a:r>
              <a:rPr lang="en-US" altLang="ko-KR" dirty="0">
                <a:ea typeface="굴림" panose="020B0600000101010101" pitchFamily="34" charset="-127"/>
              </a:rPr>
              <a:t>: 3; </a:t>
            </a:r>
            <a:r>
              <a:rPr lang="en-US" altLang="ko-KR" i="1" dirty="0">
                <a:ea typeface="굴림" panose="020B0600000101010101" pitchFamily="34" charset="-127"/>
              </a:rPr>
              <a:t>P</a:t>
            </a:r>
            <a:r>
              <a:rPr lang="en-US" altLang="ko-KR" i="1" baseline="-25000" dirty="0">
                <a:ea typeface="굴림" panose="020B0600000101010101" pitchFamily="34" charset="-127"/>
              </a:rPr>
              <a:t>3</a:t>
            </a:r>
            <a:r>
              <a:rPr lang="en-US" altLang="ko-KR" dirty="0">
                <a:ea typeface="굴림" panose="020B0600000101010101" pitchFamily="34" charset="-127"/>
              </a:rPr>
              <a:t>: 6</a:t>
            </a:r>
          </a:p>
          <a:p>
            <a:pPr lvl="1"/>
            <a:r>
              <a:rPr lang="en-US" altLang="ko-KR" dirty="0"/>
              <a:t>Average initial waiting time: (6 + 0 + 3)/3 = 3 (vs. 17 before)</a:t>
            </a:r>
          </a:p>
          <a:p>
            <a:pPr lvl="1"/>
            <a:r>
              <a:rPr lang="en-US" altLang="ko-KR" dirty="0"/>
              <a:t>Average response time: (30 + 3 + 6)/3 = 13 (vs. 27 before)</a:t>
            </a:r>
          </a:p>
        </p:txBody>
      </p:sp>
      <p:grpSp>
        <p:nvGrpSpPr>
          <p:cNvPr id="579603" name="Group 19"/>
          <p:cNvGrpSpPr>
            <a:grpSpLocks/>
          </p:cNvGrpSpPr>
          <p:nvPr/>
        </p:nvGrpSpPr>
        <p:grpSpPr bwMode="auto">
          <a:xfrm>
            <a:off x="3270250" y="1676400"/>
            <a:ext cx="5575300" cy="1128712"/>
            <a:chOff x="1190" y="1641"/>
            <a:chExt cx="3512" cy="711"/>
          </a:xfrm>
        </p:grpSpPr>
        <p:sp>
          <p:nvSpPr>
            <p:cNvPr id="21509" name="Rectangle 5"/>
            <p:cNvSpPr>
              <a:spLocks noChangeArrowheads="1"/>
            </p:cNvSpPr>
            <p:nvPr/>
          </p:nvSpPr>
          <p:spPr bwMode="auto">
            <a:xfrm flipH="1">
              <a:off x="1286" y="1641"/>
              <a:ext cx="3312" cy="384"/>
            </a:xfrm>
            <a:prstGeom prst="rect">
              <a:avLst/>
            </a:prstGeom>
            <a:solidFill>
              <a:srgbClr val="DFE9FF"/>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endParaRPr lang="en-US" altLang="en-US"/>
            </a:p>
          </p:txBody>
        </p:sp>
        <p:sp>
          <p:nvSpPr>
            <p:cNvPr id="21510" name="Text Box 6"/>
            <p:cNvSpPr txBox="1">
              <a:spLocks noChangeArrowheads="1"/>
            </p:cNvSpPr>
            <p:nvPr/>
          </p:nvSpPr>
          <p:spPr bwMode="auto">
            <a:xfrm flipH="1">
              <a:off x="3517" y="1659"/>
              <a:ext cx="318" cy="291"/>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spAutoFit/>
            </a:bodyP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pPr>
                <a:lnSpc>
                  <a:spcPct val="100000"/>
                </a:lnSpc>
                <a:spcBef>
                  <a:spcPct val="50000"/>
                </a:spcBef>
                <a:buSzTx/>
                <a:buFontTx/>
                <a:buNone/>
              </a:pPr>
              <a:r>
                <a:rPr lang="en-US" altLang="en-US" sz="2400" b="0">
                  <a:latin typeface="Helvetica" panose="020B0604020202020204" pitchFamily="34" charset="0"/>
                </a:rPr>
                <a:t>P</a:t>
              </a:r>
              <a:r>
                <a:rPr lang="en-US" altLang="en-US" sz="2400" b="0" baseline="-25000">
                  <a:latin typeface="Helvetica" panose="020B0604020202020204" pitchFamily="34" charset="0"/>
                </a:rPr>
                <a:t>1</a:t>
              </a:r>
              <a:endParaRPr lang="en-US" altLang="en-US" sz="2400" b="0">
                <a:latin typeface="Helvetica" panose="020B0604020202020204" pitchFamily="34" charset="0"/>
              </a:endParaRPr>
            </a:p>
          </p:txBody>
        </p:sp>
        <p:sp>
          <p:nvSpPr>
            <p:cNvPr id="21511" name="Text Box 7"/>
            <p:cNvSpPr txBox="1">
              <a:spLocks noChangeArrowheads="1"/>
            </p:cNvSpPr>
            <p:nvPr/>
          </p:nvSpPr>
          <p:spPr bwMode="auto">
            <a:xfrm flipH="1">
              <a:off x="2029" y="1659"/>
              <a:ext cx="318" cy="291"/>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spAutoFit/>
            </a:bodyP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pPr>
                <a:lnSpc>
                  <a:spcPct val="100000"/>
                </a:lnSpc>
                <a:spcBef>
                  <a:spcPct val="50000"/>
                </a:spcBef>
                <a:buSzTx/>
                <a:buFontTx/>
                <a:buNone/>
              </a:pPr>
              <a:r>
                <a:rPr lang="en-US" altLang="en-US" sz="2400" b="0">
                  <a:latin typeface="Helvetica" panose="020B0604020202020204" pitchFamily="34" charset="0"/>
                </a:rPr>
                <a:t>P</a:t>
              </a:r>
              <a:r>
                <a:rPr lang="en-US" altLang="en-US" sz="2400" b="0" baseline="-25000">
                  <a:latin typeface="Helvetica" panose="020B0604020202020204" pitchFamily="34" charset="0"/>
                </a:rPr>
                <a:t>3</a:t>
              </a:r>
              <a:endParaRPr lang="en-US" altLang="en-US" sz="2400" b="0">
                <a:latin typeface="Helvetica" panose="020B0604020202020204" pitchFamily="34" charset="0"/>
              </a:endParaRPr>
            </a:p>
          </p:txBody>
        </p:sp>
        <p:sp>
          <p:nvSpPr>
            <p:cNvPr id="21512" name="Text Box 8"/>
            <p:cNvSpPr txBox="1">
              <a:spLocks noChangeArrowheads="1"/>
            </p:cNvSpPr>
            <p:nvPr/>
          </p:nvSpPr>
          <p:spPr bwMode="auto">
            <a:xfrm flipH="1">
              <a:off x="1453" y="1659"/>
              <a:ext cx="318" cy="291"/>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spAutoFit/>
            </a:bodyP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pPr>
                <a:lnSpc>
                  <a:spcPct val="100000"/>
                </a:lnSpc>
                <a:spcBef>
                  <a:spcPct val="50000"/>
                </a:spcBef>
                <a:buSzTx/>
                <a:buFontTx/>
                <a:buNone/>
              </a:pPr>
              <a:r>
                <a:rPr lang="en-US" altLang="en-US" sz="2400" b="0" dirty="0">
                  <a:latin typeface="Helvetica" panose="020B0604020202020204" pitchFamily="34" charset="0"/>
                </a:rPr>
                <a:t>P</a:t>
              </a:r>
              <a:r>
                <a:rPr lang="en-US" altLang="en-US" sz="2400" b="0" baseline="-25000" dirty="0">
                  <a:latin typeface="Helvetica" panose="020B0604020202020204" pitchFamily="34" charset="0"/>
                </a:rPr>
                <a:t>2</a:t>
              </a:r>
              <a:endParaRPr lang="en-US" altLang="en-US" sz="2400" b="0" dirty="0">
                <a:latin typeface="Helvetica" panose="020B0604020202020204" pitchFamily="34" charset="0"/>
              </a:endParaRPr>
            </a:p>
          </p:txBody>
        </p:sp>
        <p:sp>
          <p:nvSpPr>
            <p:cNvPr id="21513" name="Line 9"/>
            <p:cNvSpPr>
              <a:spLocks noChangeShapeType="1"/>
            </p:cNvSpPr>
            <p:nvPr/>
          </p:nvSpPr>
          <p:spPr bwMode="auto">
            <a:xfrm flipH="1">
              <a:off x="4598" y="2025"/>
              <a:ext cx="0" cy="144"/>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1514" name="Line 10"/>
            <p:cNvSpPr>
              <a:spLocks noChangeShapeType="1"/>
            </p:cNvSpPr>
            <p:nvPr/>
          </p:nvSpPr>
          <p:spPr bwMode="auto">
            <a:xfrm flipH="1">
              <a:off x="1286" y="2025"/>
              <a:ext cx="0" cy="144"/>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1515" name="Line 11"/>
            <p:cNvSpPr>
              <a:spLocks noChangeShapeType="1"/>
            </p:cNvSpPr>
            <p:nvPr/>
          </p:nvSpPr>
          <p:spPr bwMode="auto">
            <a:xfrm flipH="1">
              <a:off x="2486" y="1641"/>
              <a:ext cx="0" cy="384"/>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1516" name="Line 12"/>
            <p:cNvSpPr>
              <a:spLocks noChangeShapeType="1"/>
            </p:cNvSpPr>
            <p:nvPr/>
          </p:nvSpPr>
          <p:spPr bwMode="auto">
            <a:xfrm flipH="1">
              <a:off x="1910" y="1641"/>
              <a:ext cx="0" cy="384"/>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1517" name="Line 13"/>
            <p:cNvSpPr>
              <a:spLocks noChangeShapeType="1"/>
            </p:cNvSpPr>
            <p:nvPr/>
          </p:nvSpPr>
          <p:spPr bwMode="auto">
            <a:xfrm flipH="1">
              <a:off x="2486" y="2025"/>
              <a:ext cx="0" cy="144"/>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1518" name="Line 14"/>
            <p:cNvSpPr>
              <a:spLocks noChangeShapeType="1"/>
            </p:cNvSpPr>
            <p:nvPr/>
          </p:nvSpPr>
          <p:spPr bwMode="auto">
            <a:xfrm flipH="1">
              <a:off x="1910" y="2025"/>
              <a:ext cx="0" cy="144"/>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1519" name="Text Box 15"/>
            <p:cNvSpPr txBox="1">
              <a:spLocks noChangeArrowheads="1"/>
            </p:cNvSpPr>
            <p:nvPr/>
          </p:nvSpPr>
          <p:spPr bwMode="auto">
            <a:xfrm flipH="1">
              <a:off x="2394" y="2121"/>
              <a:ext cx="196" cy="231"/>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spAutoFit/>
            </a:bodyP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pPr>
                <a:lnSpc>
                  <a:spcPct val="100000"/>
                </a:lnSpc>
                <a:spcBef>
                  <a:spcPct val="50000"/>
                </a:spcBef>
                <a:buSzTx/>
                <a:buFontTx/>
                <a:buNone/>
              </a:pPr>
              <a:r>
                <a:rPr lang="en-US" altLang="en-US" sz="1800" b="0">
                  <a:latin typeface="Helvetica" panose="020B0604020202020204" pitchFamily="34" charset="0"/>
                </a:rPr>
                <a:t>6</a:t>
              </a:r>
            </a:p>
          </p:txBody>
        </p:sp>
        <p:sp>
          <p:nvSpPr>
            <p:cNvPr id="21520" name="Text Box 16"/>
            <p:cNvSpPr txBox="1">
              <a:spLocks noChangeArrowheads="1"/>
            </p:cNvSpPr>
            <p:nvPr/>
          </p:nvSpPr>
          <p:spPr bwMode="auto">
            <a:xfrm flipH="1">
              <a:off x="1818" y="2121"/>
              <a:ext cx="196" cy="231"/>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spAutoFit/>
            </a:bodyP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pPr>
                <a:lnSpc>
                  <a:spcPct val="100000"/>
                </a:lnSpc>
                <a:spcBef>
                  <a:spcPct val="50000"/>
                </a:spcBef>
                <a:buSzTx/>
                <a:buFontTx/>
                <a:buNone/>
              </a:pPr>
              <a:r>
                <a:rPr lang="en-US" altLang="en-US" sz="1800" b="0">
                  <a:latin typeface="Helvetica" panose="020B0604020202020204" pitchFamily="34" charset="0"/>
                </a:rPr>
                <a:t>3</a:t>
              </a:r>
            </a:p>
          </p:txBody>
        </p:sp>
        <p:sp>
          <p:nvSpPr>
            <p:cNvPr id="21521" name="Text Box 17"/>
            <p:cNvSpPr txBox="1">
              <a:spLocks noChangeArrowheads="1"/>
            </p:cNvSpPr>
            <p:nvPr/>
          </p:nvSpPr>
          <p:spPr bwMode="auto">
            <a:xfrm flipH="1">
              <a:off x="4426" y="2121"/>
              <a:ext cx="276" cy="231"/>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spAutoFit/>
            </a:bodyP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pPr>
                <a:lnSpc>
                  <a:spcPct val="100000"/>
                </a:lnSpc>
                <a:spcBef>
                  <a:spcPct val="50000"/>
                </a:spcBef>
                <a:buSzTx/>
                <a:buFontTx/>
                <a:buNone/>
              </a:pPr>
              <a:r>
                <a:rPr lang="en-US" altLang="en-US" sz="1800" b="0">
                  <a:latin typeface="Helvetica" panose="020B0604020202020204" pitchFamily="34" charset="0"/>
                </a:rPr>
                <a:t>30</a:t>
              </a:r>
            </a:p>
          </p:txBody>
        </p:sp>
        <p:sp>
          <p:nvSpPr>
            <p:cNvPr id="21522" name="Text Box 18"/>
            <p:cNvSpPr txBox="1">
              <a:spLocks noChangeArrowheads="1"/>
            </p:cNvSpPr>
            <p:nvPr/>
          </p:nvSpPr>
          <p:spPr bwMode="auto">
            <a:xfrm flipH="1">
              <a:off x="1190" y="2121"/>
              <a:ext cx="196" cy="231"/>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spAutoFit/>
            </a:bodyP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buChar char="•"/>
                <a:defRPr sz="2000" b="1">
                  <a:solidFill>
                    <a:schemeClr val="tx1"/>
                  </a:solidFill>
                  <a:latin typeface="Comic Sans MS" panose="030F0702030302020204" pitchFamily="66" charset="0"/>
                </a:defRPr>
              </a:lvl9pPr>
            </a:lstStyle>
            <a:p>
              <a:pPr>
                <a:lnSpc>
                  <a:spcPct val="100000"/>
                </a:lnSpc>
                <a:spcBef>
                  <a:spcPct val="50000"/>
                </a:spcBef>
                <a:buSzTx/>
                <a:buFontTx/>
                <a:buNone/>
              </a:pPr>
              <a:r>
                <a:rPr lang="en-US" altLang="en-US" sz="1800" b="0">
                  <a:latin typeface="Helvetica" panose="020B0604020202020204" pitchFamily="34" charset="0"/>
                </a:rPr>
                <a:t>0</a:t>
              </a:r>
            </a:p>
          </p:txBody>
        </p:sp>
      </p:grpSp>
    </p:spTree>
    <p:extLst>
      <p:ext uri="{BB962C8B-B14F-4D97-AF65-F5344CB8AC3E}">
        <p14:creationId xmlns:p14="http://schemas.microsoft.com/office/powerpoint/2010/main" val="295895336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57960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F7BEDE-D0CC-2146-8D91-4FEBD0E97EA4}"/>
              </a:ext>
            </a:extLst>
          </p:cNvPr>
          <p:cNvSpPr>
            <a:spLocks noGrp="1"/>
          </p:cNvSpPr>
          <p:nvPr>
            <p:ph type="title"/>
          </p:nvPr>
        </p:nvSpPr>
        <p:spPr/>
        <p:txBody>
          <a:bodyPr/>
          <a:lstStyle/>
          <a:p>
            <a:r>
              <a:rPr lang="en-US" dirty="0"/>
              <a:t>Convoy Effect</a:t>
            </a:r>
          </a:p>
        </p:txBody>
      </p:sp>
      <p:sp>
        <p:nvSpPr>
          <p:cNvPr id="84" name="Content Placeholder 83">
            <a:extLst>
              <a:ext uri="{FF2B5EF4-FFF2-40B4-BE49-F238E27FC236}">
                <a16:creationId xmlns:a16="http://schemas.microsoft.com/office/drawing/2014/main" id="{2B884B67-9355-DA4A-AD67-4060BB4BD704}"/>
              </a:ext>
            </a:extLst>
          </p:cNvPr>
          <p:cNvSpPr>
            <a:spLocks noGrp="1"/>
          </p:cNvSpPr>
          <p:nvPr>
            <p:ph idx="1"/>
          </p:nvPr>
        </p:nvSpPr>
        <p:spPr>
          <a:xfrm>
            <a:off x="1336842" y="4102505"/>
            <a:ext cx="9326719" cy="1797289"/>
          </a:xfrm>
        </p:spPr>
        <p:txBody>
          <a:bodyPr/>
          <a:lstStyle/>
          <a:p>
            <a:r>
              <a:rPr lang="en-US" dirty="0"/>
              <a:t>With FCFS non-preemptive scheduling, convoys of small tasks tend to build up when a large one is running.</a:t>
            </a:r>
          </a:p>
        </p:txBody>
      </p:sp>
      <p:cxnSp>
        <p:nvCxnSpPr>
          <p:cNvPr id="5" name="Straight Arrow Connector 4">
            <a:extLst>
              <a:ext uri="{FF2B5EF4-FFF2-40B4-BE49-F238E27FC236}">
                <a16:creationId xmlns:a16="http://schemas.microsoft.com/office/drawing/2014/main" id="{4CAFBAE1-E0DA-4E45-8161-8E843F168817}"/>
              </a:ext>
            </a:extLst>
          </p:cNvPr>
          <p:cNvCxnSpPr/>
          <p:nvPr/>
        </p:nvCxnSpPr>
        <p:spPr>
          <a:xfrm>
            <a:off x="2177144" y="1578428"/>
            <a:ext cx="788125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657339EF-C350-E34B-8828-62618E52C54D}"/>
              </a:ext>
            </a:extLst>
          </p:cNvPr>
          <p:cNvSpPr txBox="1"/>
          <p:nvPr/>
        </p:nvSpPr>
        <p:spPr>
          <a:xfrm>
            <a:off x="9456954" y="1590487"/>
            <a:ext cx="934871" cy="523220"/>
          </a:xfrm>
          <a:prstGeom prst="rect">
            <a:avLst/>
          </a:prstGeom>
          <a:noFill/>
        </p:spPr>
        <p:txBody>
          <a:bodyPr wrap="none" rtlCol="0">
            <a:spAutoFit/>
          </a:bodyPr>
          <a:lstStyle/>
          <a:p>
            <a:r>
              <a:rPr lang="en-US" sz="2800" dirty="0"/>
              <a:t>time</a:t>
            </a:r>
          </a:p>
        </p:txBody>
      </p:sp>
      <p:sp>
        <p:nvSpPr>
          <p:cNvPr id="7" name="Rectangle 6">
            <a:extLst>
              <a:ext uri="{FF2B5EF4-FFF2-40B4-BE49-F238E27FC236}">
                <a16:creationId xmlns:a16="http://schemas.microsoft.com/office/drawing/2014/main" id="{E8FDC581-7919-4648-BF4A-454E7F0344E5}"/>
              </a:ext>
            </a:extLst>
          </p:cNvPr>
          <p:cNvSpPr/>
          <p:nvPr/>
        </p:nvSpPr>
        <p:spPr>
          <a:xfrm>
            <a:off x="2185308" y="1338942"/>
            <a:ext cx="394607" cy="163286"/>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E928847E-B3CD-644D-90AC-7C2FEA925679}"/>
              </a:ext>
            </a:extLst>
          </p:cNvPr>
          <p:cNvSpPr/>
          <p:nvPr/>
        </p:nvSpPr>
        <p:spPr>
          <a:xfrm>
            <a:off x="2579915" y="1338942"/>
            <a:ext cx="394607" cy="163286"/>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356A110F-0F6F-3849-828B-86281460D25C}"/>
              </a:ext>
            </a:extLst>
          </p:cNvPr>
          <p:cNvSpPr/>
          <p:nvPr/>
        </p:nvSpPr>
        <p:spPr>
          <a:xfrm>
            <a:off x="2974522" y="1338942"/>
            <a:ext cx="394607" cy="163286"/>
          </a:xfrm>
          <a:prstGeom prst="rect">
            <a:avLst/>
          </a:prstGeom>
          <a:solidFill>
            <a:schemeClr val="accent6">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592B621-9B4B-E74B-861D-CAF957EB748E}"/>
              </a:ext>
            </a:extLst>
          </p:cNvPr>
          <p:cNvSpPr/>
          <p:nvPr/>
        </p:nvSpPr>
        <p:spPr>
          <a:xfrm>
            <a:off x="3369128" y="1338942"/>
            <a:ext cx="3388179" cy="163259"/>
          </a:xfrm>
          <a:prstGeom prst="rect">
            <a:avLst/>
          </a:prstGeom>
          <a:solidFill>
            <a:srgbClr val="C0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4EDBE722-951C-E34A-876E-29BC3A29EEFC}"/>
              </a:ext>
            </a:extLst>
          </p:cNvPr>
          <p:cNvSpPr txBox="1"/>
          <p:nvPr/>
        </p:nvSpPr>
        <p:spPr>
          <a:xfrm rot="16200000">
            <a:off x="947448" y="2340177"/>
            <a:ext cx="2071401" cy="369332"/>
          </a:xfrm>
          <a:prstGeom prst="rect">
            <a:avLst/>
          </a:prstGeom>
          <a:noFill/>
        </p:spPr>
        <p:txBody>
          <a:bodyPr wrap="none" rtlCol="0">
            <a:spAutoFit/>
          </a:bodyPr>
          <a:lstStyle/>
          <a:p>
            <a:r>
              <a:rPr lang="en-US" dirty="0"/>
              <a:t>Scheduling queue</a:t>
            </a:r>
          </a:p>
        </p:txBody>
      </p:sp>
      <p:grpSp>
        <p:nvGrpSpPr>
          <p:cNvPr id="78" name="Group 77">
            <a:extLst>
              <a:ext uri="{FF2B5EF4-FFF2-40B4-BE49-F238E27FC236}">
                <a16:creationId xmlns:a16="http://schemas.microsoft.com/office/drawing/2014/main" id="{4E327F31-F0B1-A841-9535-D4D088A47A8E}"/>
              </a:ext>
            </a:extLst>
          </p:cNvPr>
          <p:cNvGrpSpPr/>
          <p:nvPr/>
        </p:nvGrpSpPr>
        <p:grpSpPr>
          <a:xfrm>
            <a:off x="3787138" y="1959819"/>
            <a:ext cx="394607" cy="354984"/>
            <a:chOff x="2263137" y="2656505"/>
            <a:chExt cx="394607" cy="354984"/>
          </a:xfrm>
        </p:grpSpPr>
        <p:sp>
          <p:nvSpPr>
            <p:cNvPr id="23" name="Rectangle 22">
              <a:extLst>
                <a:ext uri="{FF2B5EF4-FFF2-40B4-BE49-F238E27FC236}">
                  <a16:creationId xmlns:a16="http://schemas.microsoft.com/office/drawing/2014/main" id="{BC0DACD3-4306-4941-A2A0-FC0068974774}"/>
                </a:ext>
              </a:extLst>
            </p:cNvPr>
            <p:cNvSpPr/>
            <p:nvPr/>
          </p:nvSpPr>
          <p:spPr>
            <a:xfrm>
              <a:off x="2263137" y="2848203"/>
              <a:ext cx="394607" cy="163286"/>
            </a:xfrm>
            <a:prstGeom prst="rect">
              <a:avLst/>
            </a:prstGeom>
            <a:solidFill>
              <a:schemeClr val="accent6">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AB5A85ED-978F-984D-818E-838D61A8EEA1}"/>
                </a:ext>
              </a:extLst>
            </p:cNvPr>
            <p:cNvSpPr/>
            <p:nvPr/>
          </p:nvSpPr>
          <p:spPr>
            <a:xfrm>
              <a:off x="2263137" y="2656505"/>
              <a:ext cx="394607" cy="163286"/>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9" name="Group 78">
            <a:extLst>
              <a:ext uri="{FF2B5EF4-FFF2-40B4-BE49-F238E27FC236}">
                <a16:creationId xmlns:a16="http://schemas.microsoft.com/office/drawing/2014/main" id="{CA941803-8A9B-744C-B20F-3EB8A7355765}"/>
              </a:ext>
            </a:extLst>
          </p:cNvPr>
          <p:cNvGrpSpPr/>
          <p:nvPr/>
        </p:nvGrpSpPr>
        <p:grpSpPr>
          <a:xfrm>
            <a:off x="4218213" y="1959819"/>
            <a:ext cx="394607" cy="568062"/>
            <a:chOff x="2694212" y="2656505"/>
            <a:chExt cx="394607" cy="568062"/>
          </a:xfrm>
        </p:grpSpPr>
        <p:sp>
          <p:nvSpPr>
            <p:cNvPr id="24" name="Rectangle 23">
              <a:extLst>
                <a:ext uri="{FF2B5EF4-FFF2-40B4-BE49-F238E27FC236}">
                  <a16:creationId xmlns:a16="http://schemas.microsoft.com/office/drawing/2014/main" id="{4C9F05BC-73C3-0E44-9B3D-E18921213A55}"/>
                </a:ext>
              </a:extLst>
            </p:cNvPr>
            <p:cNvSpPr/>
            <p:nvPr/>
          </p:nvSpPr>
          <p:spPr>
            <a:xfrm>
              <a:off x="2694212" y="3061281"/>
              <a:ext cx="394607" cy="163286"/>
            </a:xfrm>
            <a:prstGeom prst="rect">
              <a:avLst/>
            </a:prstGeom>
            <a:solidFill>
              <a:srgbClr val="7030A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DFEE877F-25D0-BC46-A5AA-5434DDAEE404}"/>
                </a:ext>
              </a:extLst>
            </p:cNvPr>
            <p:cNvSpPr/>
            <p:nvPr/>
          </p:nvSpPr>
          <p:spPr>
            <a:xfrm>
              <a:off x="2694212" y="2848203"/>
              <a:ext cx="394607" cy="163286"/>
            </a:xfrm>
            <a:prstGeom prst="rect">
              <a:avLst/>
            </a:prstGeom>
            <a:solidFill>
              <a:schemeClr val="accent6">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E6216D85-34F3-CD44-B373-C3F32328B6E6}"/>
                </a:ext>
              </a:extLst>
            </p:cNvPr>
            <p:cNvSpPr/>
            <p:nvPr/>
          </p:nvSpPr>
          <p:spPr>
            <a:xfrm>
              <a:off x="2694212" y="2656505"/>
              <a:ext cx="394607" cy="163286"/>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0" name="Group 79">
            <a:extLst>
              <a:ext uri="{FF2B5EF4-FFF2-40B4-BE49-F238E27FC236}">
                <a16:creationId xmlns:a16="http://schemas.microsoft.com/office/drawing/2014/main" id="{448431B3-228E-0946-8239-AE239BA3547B}"/>
              </a:ext>
            </a:extLst>
          </p:cNvPr>
          <p:cNvGrpSpPr/>
          <p:nvPr/>
        </p:nvGrpSpPr>
        <p:grpSpPr>
          <a:xfrm>
            <a:off x="4825017" y="1959819"/>
            <a:ext cx="394607" cy="774892"/>
            <a:chOff x="3301016" y="2656505"/>
            <a:chExt cx="394607" cy="774892"/>
          </a:xfrm>
        </p:grpSpPr>
        <p:sp>
          <p:nvSpPr>
            <p:cNvPr id="25" name="Rectangle 24">
              <a:extLst>
                <a:ext uri="{FF2B5EF4-FFF2-40B4-BE49-F238E27FC236}">
                  <a16:creationId xmlns:a16="http://schemas.microsoft.com/office/drawing/2014/main" id="{99A8A680-F043-5940-8EFD-93922389D33C}"/>
                </a:ext>
              </a:extLst>
            </p:cNvPr>
            <p:cNvSpPr/>
            <p:nvPr/>
          </p:nvSpPr>
          <p:spPr>
            <a:xfrm>
              <a:off x="3301016" y="3268111"/>
              <a:ext cx="394607" cy="163286"/>
            </a:xfrm>
            <a:prstGeom prst="rect">
              <a:avLst/>
            </a:prstGeom>
            <a:solidFill>
              <a:schemeClr val="accent4">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BAFE5898-F978-3142-8D22-BD3F674C9AFB}"/>
                </a:ext>
              </a:extLst>
            </p:cNvPr>
            <p:cNvSpPr/>
            <p:nvPr/>
          </p:nvSpPr>
          <p:spPr>
            <a:xfrm>
              <a:off x="3301016" y="3061281"/>
              <a:ext cx="394607" cy="163286"/>
            </a:xfrm>
            <a:prstGeom prst="rect">
              <a:avLst/>
            </a:prstGeom>
            <a:solidFill>
              <a:srgbClr val="7030A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C5BE396F-A227-D549-9C3C-AF9C2F20BDCF}"/>
                </a:ext>
              </a:extLst>
            </p:cNvPr>
            <p:cNvSpPr/>
            <p:nvPr/>
          </p:nvSpPr>
          <p:spPr>
            <a:xfrm>
              <a:off x="3301016" y="2848203"/>
              <a:ext cx="394607" cy="163286"/>
            </a:xfrm>
            <a:prstGeom prst="rect">
              <a:avLst/>
            </a:prstGeom>
            <a:solidFill>
              <a:schemeClr val="accent6">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524BB537-6776-7B42-981C-9A8EF10F6ADF}"/>
                </a:ext>
              </a:extLst>
            </p:cNvPr>
            <p:cNvSpPr/>
            <p:nvPr/>
          </p:nvSpPr>
          <p:spPr>
            <a:xfrm>
              <a:off x="3301016" y="2656505"/>
              <a:ext cx="394607" cy="163286"/>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1" name="Group 80">
            <a:extLst>
              <a:ext uri="{FF2B5EF4-FFF2-40B4-BE49-F238E27FC236}">
                <a16:creationId xmlns:a16="http://schemas.microsoft.com/office/drawing/2014/main" id="{3A0ECBEE-A669-134C-9236-EB1652656E24}"/>
              </a:ext>
            </a:extLst>
          </p:cNvPr>
          <p:cNvGrpSpPr/>
          <p:nvPr/>
        </p:nvGrpSpPr>
        <p:grpSpPr>
          <a:xfrm>
            <a:off x="5401883" y="1959819"/>
            <a:ext cx="394607" cy="966764"/>
            <a:chOff x="3877882" y="2656505"/>
            <a:chExt cx="394607" cy="966764"/>
          </a:xfrm>
        </p:grpSpPr>
        <p:sp>
          <p:nvSpPr>
            <p:cNvPr id="26" name="Rectangle 25">
              <a:extLst>
                <a:ext uri="{FF2B5EF4-FFF2-40B4-BE49-F238E27FC236}">
                  <a16:creationId xmlns:a16="http://schemas.microsoft.com/office/drawing/2014/main" id="{8CA8EBB0-3F8E-3D47-82B2-0A2C516FA8D5}"/>
                </a:ext>
              </a:extLst>
            </p:cNvPr>
            <p:cNvSpPr/>
            <p:nvPr/>
          </p:nvSpPr>
          <p:spPr>
            <a:xfrm>
              <a:off x="3877882" y="3459983"/>
              <a:ext cx="394607" cy="163286"/>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0A0A2B67-292C-924B-9446-1A433FB404FC}"/>
                </a:ext>
              </a:extLst>
            </p:cNvPr>
            <p:cNvSpPr/>
            <p:nvPr/>
          </p:nvSpPr>
          <p:spPr>
            <a:xfrm>
              <a:off x="3877882" y="3058244"/>
              <a:ext cx="394607" cy="163286"/>
            </a:xfrm>
            <a:prstGeom prst="rect">
              <a:avLst/>
            </a:prstGeom>
            <a:solidFill>
              <a:srgbClr val="7030A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924BB7F0-21EE-6544-ADFF-B1C7546E44CF}"/>
                </a:ext>
              </a:extLst>
            </p:cNvPr>
            <p:cNvSpPr/>
            <p:nvPr/>
          </p:nvSpPr>
          <p:spPr>
            <a:xfrm>
              <a:off x="3877882" y="2857375"/>
              <a:ext cx="394607" cy="163286"/>
            </a:xfrm>
            <a:prstGeom prst="rect">
              <a:avLst/>
            </a:prstGeom>
            <a:solidFill>
              <a:schemeClr val="accent6">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1E876DA6-6153-F040-B8A0-45134E3A75A6}"/>
                </a:ext>
              </a:extLst>
            </p:cNvPr>
            <p:cNvSpPr/>
            <p:nvPr/>
          </p:nvSpPr>
          <p:spPr>
            <a:xfrm>
              <a:off x="3877882" y="2656505"/>
              <a:ext cx="394607" cy="163286"/>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140CD731-F55C-BA48-B918-ED04F9F63903}"/>
                </a:ext>
              </a:extLst>
            </p:cNvPr>
            <p:cNvSpPr/>
            <p:nvPr/>
          </p:nvSpPr>
          <p:spPr>
            <a:xfrm>
              <a:off x="3877882" y="3259113"/>
              <a:ext cx="394607" cy="163286"/>
            </a:xfrm>
            <a:prstGeom prst="rect">
              <a:avLst/>
            </a:prstGeom>
            <a:solidFill>
              <a:schemeClr val="accent4">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2" name="Group 81">
            <a:extLst>
              <a:ext uri="{FF2B5EF4-FFF2-40B4-BE49-F238E27FC236}">
                <a16:creationId xmlns:a16="http://schemas.microsoft.com/office/drawing/2014/main" id="{EF5A136C-6EEF-4449-A54B-EE0B14E3A874}"/>
              </a:ext>
            </a:extLst>
          </p:cNvPr>
          <p:cNvGrpSpPr/>
          <p:nvPr/>
        </p:nvGrpSpPr>
        <p:grpSpPr>
          <a:xfrm>
            <a:off x="5959376" y="1959819"/>
            <a:ext cx="394607" cy="1167634"/>
            <a:chOff x="4435375" y="2656505"/>
            <a:chExt cx="394607" cy="1167634"/>
          </a:xfrm>
        </p:grpSpPr>
        <p:sp>
          <p:nvSpPr>
            <p:cNvPr id="27" name="Rectangle 26">
              <a:extLst>
                <a:ext uri="{FF2B5EF4-FFF2-40B4-BE49-F238E27FC236}">
                  <a16:creationId xmlns:a16="http://schemas.microsoft.com/office/drawing/2014/main" id="{598EB03A-42E1-AA46-BE48-D79D0C5C3A9D}"/>
                </a:ext>
              </a:extLst>
            </p:cNvPr>
            <p:cNvSpPr/>
            <p:nvPr/>
          </p:nvSpPr>
          <p:spPr>
            <a:xfrm>
              <a:off x="4435375" y="3660853"/>
              <a:ext cx="394607" cy="163286"/>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97B0B521-6371-5B48-9616-504235D6B826}"/>
                </a:ext>
              </a:extLst>
            </p:cNvPr>
            <p:cNvSpPr/>
            <p:nvPr/>
          </p:nvSpPr>
          <p:spPr>
            <a:xfrm>
              <a:off x="4435375" y="3459983"/>
              <a:ext cx="394607" cy="163286"/>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655E6459-AB9E-1145-AB1B-3BA0164CB7E8}"/>
                </a:ext>
              </a:extLst>
            </p:cNvPr>
            <p:cNvSpPr/>
            <p:nvPr/>
          </p:nvSpPr>
          <p:spPr>
            <a:xfrm>
              <a:off x="4435375" y="3058244"/>
              <a:ext cx="394607" cy="163286"/>
            </a:xfrm>
            <a:prstGeom prst="rect">
              <a:avLst/>
            </a:prstGeom>
            <a:solidFill>
              <a:srgbClr val="7030A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B9382BBA-6DBF-2841-96BD-3ABF949E99D9}"/>
                </a:ext>
              </a:extLst>
            </p:cNvPr>
            <p:cNvSpPr/>
            <p:nvPr/>
          </p:nvSpPr>
          <p:spPr>
            <a:xfrm>
              <a:off x="4435375" y="2857375"/>
              <a:ext cx="394607" cy="163286"/>
            </a:xfrm>
            <a:prstGeom prst="rect">
              <a:avLst/>
            </a:prstGeom>
            <a:solidFill>
              <a:schemeClr val="accent6">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CC6B6BEB-8849-4949-B44E-0CFE756639C3}"/>
                </a:ext>
              </a:extLst>
            </p:cNvPr>
            <p:cNvSpPr/>
            <p:nvPr/>
          </p:nvSpPr>
          <p:spPr>
            <a:xfrm>
              <a:off x="4435375" y="2656505"/>
              <a:ext cx="394607" cy="163286"/>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4CCF4AE5-ABF6-8E40-8AA7-18C8DCE7442A}"/>
                </a:ext>
              </a:extLst>
            </p:cNvPr>
            <p:cNvSpPr/>
            <p:nvPr/>
          </p:nvSpPr>
          <p:spPr>
            <a:xfrm>
              <a:off x="4435375" y="3259113"/>
              <a:ext cx="394607" cy="163286"/>
            </a:xfrm>
            <a:prstGeom prst="rect">
              <a:avLst/>
            </a:prstGeom>
            <a:solidFill>
              <a:schemeClr val="accent4">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3" name="Group 82">
            <a:extLst>
              <a:ext uri="{FF2B5EF4-FFF2-40B4-BE49-F238E27FC236}">
                <a16:creationId xmlns:a16="http://schemas.microsoft.com/office/drawing/2014/main" id="{DB2A8D34-EA85-A642-B352-876FE985CF58}"/>
              </a:ext>
            </a:extLst>
          </p:cNvPr>
          <p:cNvGrpSpPr/>
          <p:nvPr/>
        </p:nvGrpSpPr>
        <p:grpSpPr>
          <a:xfrm>
            <a:off x="6757308" y="1338942"/>
            <a:ext cx="2722789" cy="1612392"/>
            <a:chOff x="5233307" y="2035628"/>
            <a:chExt cx="2722789" cy="1612392"/>
          </a:xfrm>
        </p:grpSpPr>
        <p:sp>
          <p:nvSpPr>
            <p:cNvPr id="11" name="Rectangle 10">
              <a:extLst>
                <a:ext uri="{FF2B5EF4-FFF2-40B4-BE49-F238E27FC236}">
                  <a16:creationId xmlns:a16="http://schemas.microsoft.com/office/drawing/2014/main" id="{E442D8D5-D0E1-5146-ADC7-D96F8FC4EFA6}"/>
                </a:ext>
              </a:extLst>
            </p:cNvPr>
            <p:cNvSpPr/>
            <p:nvPr/>
          </p:nvSpPr>
          <p:spPr>
            <a:xfrm>
              <a:off x="5233307" y="2035628"/>
              <a:ext cx="394607" cy="163286"/>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44546A4-0038-284B-A290-18C858870071}"/>
                </a:ext>
              </a:extLst>
            </p:cNvPr>
            <p:cNvSpPr/>
            <p:nvPr/>
          </p:nvSpPr>
          <p:spPr>
            <a:xfrm>
              <a:off x="5627914" y="2035628"/>
              <a:ext cx="394607" cy="163286"/>
            </a:xfrm>
            <a:prstGeom prst="rect">
              <a:avLst/>
            </a:prstGeom>
            <a:solidFill>
              <a:schemeClr val="accent6">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16040B02-3DD4-6748-AFE6-DFC70B8A5767}"/>
                </a:ext>
              </a:extLst>
            </p:cNvPr>
            <p:cNvSpPr/>
            <p:nvPr/>
          </p:nvSpPr>
          <p:spPr>
            <a:xfrm>
              <a:off x="6022521" y="2035628"/>
              <a:ext cx="394607" cy="163286"/>
            </a:xfrm>
            <a:prstGeom prst="rect">
              <a:avLst/>
            </a:prstGeom>
            <a:solidFill>
              <a:srgbClr val="7030A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EFD1222-E9F4-6947-8E1E-23E917B706B5}"/>
                </a:ext>
              </a:extLst>
            </p:cNvPr>
            <p:cNvSpPr/>
            <p:nvPr/>
          </p:nvSpPr>
          <p:spPr>
            <a:xfrm>
              <a:off x="6417128" y="2035628"/>
              <a:ext cx="394607" cy="163286"/>
            </a:xfrm>
            <a:prstGeom prst="rect">
              <a:avLst/>
            </a:prstGeom>
            <a:solidFill>
              <a:schemeClr val="accent4">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25A6E60C-DD60-CC41-B968-20AC526A316D}"/>
                </a:ext>
              </a:extLst>
            </p:cNvPr>
            <p:cNvSpPr/>
            <p:nvPr/>
          </p:nvSpPr>
          <p:spPr>
            <a:xfrm>
              <a:off x="6772275" y="2035989"/>
              <a:ext cx="394607" cy="163286"/>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865BB4C2-912F-DB43-BB19-5E23A827AB7E}"/>
                </a:ext>
              </a:extLst>
            </p:cNvPr>
            <p:cNvSpPr/>
            <p:nvPr/>
          </p:nvSpPr>
          <p:spPr>
            <a:xfrm>
              <a:off x="7166882" y="2035989"/>
              <a:ext cx="394607" cy="163286"/>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979CCD95-5E2E-DB45-A56A-F67D0A148F71}"/>
                </a:ext>
              </a:extLst>
            </p:cNvPr>
            <p:cNvSpPr/>
            <p:nvPr/>
          </p:nvSpPr>
          <p:spPr>
            <a:xfrm>
              <a:off x="7561489" y="2035989"/>
              <a:ext cx="394607" cy="163286"/>
            </a:xfrm>
            <a:prstGeom prst="rect">
              <a:avLst/>
            </a:prstGeom>
            <a:solidFill>
              <a:schemeClr val="accent6">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02D41200-B108-EE49-929C-33DED4622DC2}"/>
                </a:ext>
              </a:extLst>
            </p:cNvPr>
            <p:cNvSpPr/>
            <p:nvPr/>
          </p:nvSpPr>
          <p:spPr>
            <a:xfrm>
              <a:off x="6069432" y="3296699"/>
              <a:ext cx="394607" cy="163286"/>
            </a:xfrm>
            <a:prstGeom prst="rect">
              <a:avLst/>
            </a:prstGeom>
            <a:solidFill>
              <a:schemeClr val="accent6">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9352CC85-37A3-8045-B3AF-046CDC823C7C}"/>
                </a:ext>
              </a:extLst>
            </p:cNvPr>
            <p:cNvSpPr/>
            <p:nvPr/>
          </p:nvSpPr>
          <p:spPr>
            <a:xfrm>
              <a:off x="5240903" y="3484734"/>
              <a:ext cx="394607" cy="163286"/>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a:extLst>
                <a:ext uri="{FF2B5EF4-FFF2-40B4-BE49-F238E27FC236}">
                  <a16:creationId xmlns:a16="http://schemas.microsoft.com/office/drawing/2014/main" id="{8795374D-8E82-F047-9189-3D7E2ACFFB15}"/>
                </a:ext>
              </a:extLst>
            </p:cNvPr>
            <p:cNvSpPr/>
            <p:nvPr/>
          </p:nvSpPr>
          <p:spPr>
            <a:xfrm>
              <a:off x="5240903" y="3283864"/>
              <a:ext cx="394607" cy="163286"/>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6289D2AE-BA3D-284E-BA00-2BA1FF1A0275}"/>
                </a:ext>
              </a:extLst>
            </p:cNvPr>
            <p:cNvSpPr/>
            <p:nvPr/>
          </p:nvSpPr>
          <p:spPr>
            <a:xfrm>
              <a:off x="5240903" y="2882125"/>
              <a:ext cx="394607" cy="163286"/>
            </a:xfrm>
            <a:prstGeom prst="rect">
              <a:avLst/>
            </a:prstGeom>
            <a:solidFill>
              <a:srgbClr val="7030A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a:extLst>
                <a:ext uri="{FF2B5EF4-FFF2-40B4-BE49-F238E27FC236}">
                  <a16:creationId xmlns:a16="http://schemas.microsoft.com/office/drawing/2014/main" id="{7DB322C5-28C2-3447-A588-4BF2525BBEE3}"/>
                </a:ext>
              </a:extLst>
            </p:cNvPr>
            <p:cNvSpPr/>
            <p:nvPr/>
          </p:nvSpPr>
          <p:spPr>
            <a:xfrm>
              <a:off x="5240903" y="2681256"/>
              <a:ext cx="394607" cy="163286"/>
            </a:xfrm>
            <a:prstGeom prst="rect">
              <a:avLst/>
            </a:prstGeom>
            <a:solidFill>
              <a:schemeClr val="accent6">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a:extLst>
                <a:ext uri="{FF2B5EF4-FFF2-40B4-BE49-F238E27FC236}">
                  <a16:creationId xmlns:a16="http://schemas.microsoft.com/office/drawing/2014/main" id="{3E0122F5-08F2-4447-A490-5E1B438D8205}"/>
                </a:ext>
              </a:extLst>
            </p:cNvPr>
            <p:cNvSpPr/>
            <p:nvPr/>
          </p:nvSpPr>
          <p:spPr>
            <a:xfrm>
              <a:off x="5240903" y="3082994"/>
              <a:ext cx="394607" cy="163286"/>
            </a:xfrm>
            <a:prstGeom prst="rect">
              <a:avLst/>
            </a:prstGeom>
            <a:solidFill>
              <a:schemeClr val="accent4">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40F0DC9B-64EE-0449-B571-115B5CD6DC09}"/>
                </a:ext>
              </a:extLst>
            </p:cNvPr>
            <p:cNvSpPr/>
            <p:nvPr/>
          </p:nvSpPr>
          <p:spPr>
            <a:xfrm>
              <a:off x="5655275" y="3282440"/>
              <a:ext cx="394607" cy="163286"/>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a:extLst>
                <a:ext uri="{FF2B5EF4-FFF2-40B4-BE49-F238E27FC236}">
                  <a16:creationId xmlns:a16="http://schemas.microsoft.com/office/drawing/2014/main" id="{296850C3-2C7B-8747-86AD-49B9B64C35C2}"/>
                </a:ext>
              </a:extLst>
            </p:cNvPr>
            <p:cNvSpPr/>
            <p:nvPr/>
          </p:nvSpPr>
          <p:spPr>
            <a:xfrm>
              <a:off x="5655275" y="3081570"/>
              <a:ext cx="394607" cy="163286"/>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a:extLst>
                <a:ext uri="{FF2B5EF4-FFF2-40B4-BE49-F238E27FC236}">
                  <a16:creationId xmlns:a16="http://schemas.microsoft.com/office/drawing/2014/main" id="{A9F93B40-814E-AB4F-B147-069A150C99E6}"/>
                </a:ext>
              </a:extLst>
            </p:cNvPr>
            <p:cNvSpPr/>
            <p:nvPr/>
          </p:nvSpPr>
          <p:spPr>
            <a:xfrm>
              <a:off x="5655275" y="2679831"/>
              <a:ext cx="394607" cy="163286"/>
            </a:xfrm>
            <a:prstGeom prst="rect">
              <a:avLst/>
            </a:prstGeom>
            <a:solidFill>
              <a:srgbClr val="7030A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CA79A830-2338-5E42-A885-911D90C3BF4A}"/>
                </a:ext>
              </a:extLst>
            </p:cNvPr>
            <p:cNvSpPr/>
            <p:nvPr/>
          </p:nvSpPr>
          <p:spPr>
            <a:xfrm>
              <a:off x="5655275" y="2880700"/>
              <a:ext cx="394607" cy="163286"/>
            </a:xfrm>
            <a:prstGeom prst="rect">
              <a:avLst/>
            </a:prstGeom>
            <a:solidFill>
              <a:schemeClr val="accent4">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a:extLst>
                <a:ext uri="{FF2B5EF4-FFF2-40B4-BE49-F238E27FC236}">
                  <a16:creationId xmlns:a16="http://schemas.microsoft.com/office/drawing/2014/main" id="{17E81A4F-DFEC-FF40-8AC8-0B3E9E1ECB6E}"/>
                </a:ext>
              </a:extLst>
            </p:cNvPr>
            <p:cNvSpPr/>
            <p:nvPr/>
          </p:nvSpPr>
          <p:spPr>
            <a:xfrm>
              <a:off x="6069432" y="3095829"/>
              <a:ext cx="394607" cy="163286"/>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a:extLst>
                <a:ext uri="{FF2B5EF4-FFF2-40B4-BE49-F238E27FC236}">
                  <a16:creationId xmlns:a16="http://schemas.microsoft.com/office/drawing/2014/main" id="{544AE5EE-C3C5-4440-B390-BA6AE78BDBE2}"/>
                </a:ext>
              </a:extLst>
            </p:cNvPr>
            <p:cNvSpPr/>
            <p:nvPr/>
          </p:nvSpPr>
          <p:spPr>
            <a:xfrm>
              <a:off x="6069432" y="2894959"/>
              <a:ext cx="394607" cy="163286"/>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a:extLst>
                <a:ext uri="{FF2B5EF4-FFF2-40B4-BE49-F238E27FC236}">
                  <a16:creationId xmlns:a16="http://schemas.microsoft.com/office/drawing/2014/main" id="{5C912350-3E43-A545-9DAB-79161EFA5131}"/>
                </a:ext>
              </a:extLst>
            </p:cNvPr>
            <p:cNvSpPr/>
            <p:nvPr/>
          </p:nvSpPr>
          <p:spPr>
            <a:xfrm>
              <a:off x="6069432" y="2694089"/>
              <a:ext cx="394607" cy="163286"/>
            </a:xfrm>
            <a:prstGeom prst="rect">
              <a:avLst/>
            </a:prstGeom>
            <a:solidFill>
              <a:schemeClr val="accent4">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24848967-D605-FC4A-844A-EFC49F838A19}"/>
                </a:ext>
              </a:extLst>
            </p:cNvPr>
            <p:cNvSpPr/>
            <p:nvPr/>
          </p:nvSpPr>
          <p:spPr>
            <a:xfrm>
              <a:off x="6483589" y="3095829"/>
              <a:ext cx="394607" cy="163286"/>
            </a:xfrm>
            <a:prstGeom prst="rect">
              <a:avLst/>
            </a:prstGeom>
            <a:solidFill>
              <a:schemeClr val="accent6">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a:extLst>
                <a:ext uri="{FF2B5EF4-FFF2-40B4-BE49-F238E27FC236}">
                  <a16:creationId xmlns:a16="http://schemas.microsoft.com/office/drawing/2014/main" id="{064DD313-4F63-EB4B-A791-229F4087A714}"/>
                </a:ext>
              </a:extLst>
            </p:cNvPr>
            <p:cNvSpPr/>
            <p:nvPr/>
          </p:nvSpPr>
          <p:spPr>
            <a:xfrm>
              <a:off x="6483589" y="2894959"/>
              <a:ext cx="394607" cy="163286"/>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2283CF55-660A-E944-A299-900AC1127D4A}"/>
                </a:ext>
              </a:extLst>
            </p:cNvPr>
            <p:cNvSpPr/>
            <p:nvPr/>
          </p:nvSpPr>
          <p:spPr>
            <a:xfrm>
              <a:off x="6483589" y="2694089"/>
              <a:ext cx="394607" cy="163286"/>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a:extLst>
                <a:ext uri="{FF2B5EF4-FFF2-40B4-BE49-F238E27FC236}">
                  <a16:creationId xmlns:a16="http://schemas.microsoft.com/office/drawing/2014/main" id="{A6076E02-E96E-014C-A202-D763AFBEF62A}"/>
                </a:ext>
              </a:extLst>
            </p:cNvPr>
            <p:cNvSpPr/>
            <p:nvPr/>
          </p:nvSpPr>
          <p:spPr>
            <a:xfrm>
              <a:off x="6881721" y="2880701"/>
              <a:ext cx="394607" cy="163286"/>
            </a:xfrm>
            <a:prstGeom prst="rect">
              <a:avLst/>
            </a:prstGeom>
            <a:solidFill>
              <a:schemeClr val="accent6">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3">
              <a:extLst>
                <a:ext uri="{FF2B5EF4-FFF2-40B4-BE49-F238E27FC236}">
                  <a16:creationId xmlns:a16="http://schemas.microsoft.com/office/drawing/2014/main" id="{B9ECF251-9436-FC4C-99FA-7AEFE632B6FB}"/>
                </a:ext>
              </a:extLst>
            </p:cNvPr>
            <p:cNvSpPr/>
            <p:nvPr/>
          </p:nvSpPr>
          <p:spPr>
            <a:xfrm>
              <a:off x="6881721" y="2679831"/>
              <a:ext cx="394607" cy="163286"/>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a:extLst>
                <a:ext uri="{FF2B5EF4-FFF2-40B4-BE49-F238E27FC236}">
                  <a16:creationId xmlns:a16="http://schemas.microsoft.com/office/drawing/2014/main" id="{EBC64530-24B5-E140-AFA8-C5282179F542}"/>
                </a:ext>
              </a:extLst>
            </p:cNvPr>
            <p:cNvSpPr/>
            <p:nvPr/>
          </p:nvSpPr>
          <p:spPr>
            <a:xfrm>
              <a:off x="7295878" y="2689043"/>
              <a:ext cx="394607" cy="163286"/>
            </a:xfrm>
            <a:prstGeom prst="rect">
              <a:avLst/>
            </a:prstGeom>
            <a:solidFill>
              <a:schemeClr val="accent6">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TextBox 65">
            <a:extLst>
              <a:ext uri="{FF2B5EF4-FFF2-40B4-BE49-F238E27FC236}">
                <a16:creationId xmlns:a16="http://schemas.microsoft.com/office/drawing/2014/main" id="{3810790D-DB4C-574F-BB53-2B310F680B55}"/>
              </a:ext>
            </a:extLst>
          </p:cNvPr>
          <p:cNvSpPr txBox="1"/>
          <p:nvPr/>
        </p:nvSpPr>
        <p:spPr>
          <a:xfrm>
            <a:off x="2185307" y="914400"/>
            <a:ext cx="1822935" cy="369332"/>
          </a:xfrm>
          <a:prstGeom prst="rect">
            <a:avLst/>
          </a:prstGeom>
          <a:noFill/>
        </p:spPr>
        <p:txBody>
          <a:bodyPr wrap="none" rtlCol="0">
            <a:spAutoFit/>
          </a:bodyPr>
          <a:lstStyle/>
          <a:p>
            <a:r>
              <a:rPr lang="en-US" dirty="0"/>
              <a:t>Scheduled Job</a:t>
            </a:r>
          </a:p>
        </p:txBody>
      </p:sp>
      <p:grpSp>
        <p:nvGrpSpPr>
          <p:cNvPr id="73" name="Group 72">
            <a:extLst>
              <a:ext uri="{FF2B5EF4-FFF2-40B4-BE49-F238E27FC236}">
                <a16:creationId xmlns:a16="http://schemas.microsoft.com/office/drawing/2014/main" id="{9D5EE4F3-EFE0-D447-B5BD-80FD54404185}"/>
              </a:ext>
            </a:extLst>
          </p:cNvPr>
          <p:cNvGrpSpPr/>
          <p:nvPr/>
        </p:nvGrpSpPr>
        <p:grpSpPr>
          <a:xfrm>
            <a:off x="2382611" y="1590487"/>
            <a:ext cx="394607" cy="532618"/>
            <a:chOff x="858610" y="2287173"/>
            <a:chExt cx="394607" cy="532618"/>
          </a:xfrm>
        </p:grpSpPr>
        <p:sp>
          <p:nvSpPr>
            <p:cNvPr id="15" name="Rectangle 14">
              <a:extLst>
                <a:ext uri="{FF2B5EF4-FFF2-40B4-BE49-F238E27FC236}">
                  <a16:creationId xmlns:a16="http://schemas.microsoft.com/office/drawing/2014/main" id="{42C7098A-D0D1-9949-8B19-96A508ADE9FE}"/>
                </a:ext>
              </a:extLst>
            </p:cNvPr>
            <p:cNvSpPr/>
            <p:nvPr/>
          </p:nvSpPr>
          <p:spPr>
            <a:xfrm>
              <a:off x="858610" y="2656505"/>
              <a:ext cx="394607" cy="163286"/>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8" name="Straight Arrow Connector 67">
              <a:extLst>
                <a:ext uri="{FF2B5EF4-FFF2-40B4-BE49-F238E27FC236}">
                  <a16:creationId xmlns:a16="http://schemas.microsoft.com/office/drawing/2014/main" id="{98173050-E34B-6A4B-A473-4B58E7A3BABA}"/>
                </a:ext>
              </a:extLst>
            </p:cNvPr>
            <p:cNvCxnSpPr/>
            <p:nvPr/>
          </p:nvCxnSpPr>
          <p:spPr>
            <a:xfrm flipV="1">
              <a:off x="894277" y="2287173"/>
              <a:ext cx="0" cy="36933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grpSp>
        <p:nvGrpSpPr>
          <p:cNvPr id="77" name="Group 76">
            <a:extLst>
              <a:ext uri="{FF2B5EF4-FFF2-40B4-BE49-F238E27FC236}">
                <a16:creationId xmlns:a16="http://schemas.microsoft.com/office/drawing/2014/main" id="{51F55756-C442-674F-8292-9155EFC74C29}"/>
              </a:ext>
            </a:extLst>
          </p:cNvPr>
          <p:cNvGrpSpPr/>
          <p:nvPr/>
        </p:nvGrpSpPr>
        <p:grpSpPr>
          <a:xfrm>
            <a:off x="2579915" y="1590487"/>
            <a:ext cx="394607" cy="738664"/>
            <a:chOff x="1055914" y="2287173"/>
            <a:chExt cx="394607" cy="738664"/>
          </a:xfrm>
        </p:grpSpPr>
        <p:sp>
          <p:nvSpPr>
            <p:cNvPr id="16" name="Rectangle 15">
              <a:extLst>
                <a:ext uri="{FF2B5EF4-FFF2-40B4-BE49-F238E27FC236}">
                  <a16:creationId xmlns:a16="http://schemas.microsoft.com/office/drawing/2014/main" id="{82755ECA-3D29-7948-BAB5-DEF3156B2EF4}"/>
                </a:ext>
              </a:extLst>
            </p:cNvPr>
            <p:cNvSpPr/>
            <p:nvPr/>
          </p:nvSpPr>
          <p:spPr>
            <a:xfrm>
              <a:off x="1055914" y="2862551"/>
              <a:ext cx="394607" cy="163286"/>
            </a:xfrm>
            <a:prstGeom prst="rect">
              <a:avLst/>
            </a:prstGeom>
            <a:solidFill>
              <a:schemeClr val="accent6">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9" name="Straight Arrow Connector 68">
              <a:extLst>
                <a:ext uri="{FF2B5EF4-FFF2-40B4-BE49-F238E27FC236}">
                  <a16:creationId xmlns:a16="http://schemas.microsoft.com/office/drawing/2014/main" id="{7AA6CD37-3ADE-DE4B-8806-9D8A7ADD4260}"/>
                </a:ext>
              </a:extLst>
            </p:cNvPr>
            <p:cNvCxnSpPr>
              <a:cxnSpLocks/>
            </p:cNvCxnSpPr>
            <p:nvPr/>
          </p:nvCxnSpPr>
          <p:spPr>
            <a:xfrm flipH="1" flipV="1">
              <a:off x="1055914" y="2287173"/>
              <a:ext cx="12534" cy="64174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grpSp>
        <p:nvGrpSpPr>
          <p:cNvPr id="74" name="Group 73">
            <a:extLst>
              <a:ext uri="{FF2B5EF4-FFF2-40B4-BE49-F238E27FC236}">
                <a16:creationId xmlns:a16="http://schemas.microsoft.com/office/drawing/2014/main" id="{6505FCC0-D6AF-9246-8B5C-A9C221782209}"/>
              </a:ext>
            </a:extLst>
          </p:cNvPr>
          <p:cNvGrpSpPr/>
          <p:nvPr/>
        </p:nvGrpSpPr>
        <p:grpSpPr>
          <a:xfrm>
            <a:off x="3075214" y="1601373"/>
            <a:ext cx="394608" cy="521342"/>
            <a:chOff x="1551214" y="2298059"/>
            <a:chExt cx="394608" cy="521342"/>
          </a:xfrm>
        </p:grpSpPr>
        <p:sp>
          <p:nvSpPr>
            <p:cNvPr id="20" name="Rectangle 19">
              <a:extLst>
                <a:ext uri="{FF2B5EF4-FFF2-40B4-BE49-F238E27FC236}">
                  <a16:creationId xmlns:a16="http://schemas.microsoft.com/office/drawing/2014/main" id="{033DE0DE-1CD2-7148-BA91-BDBBE09FB338}"/>
                </a:ext>
              </a:extLst>
            </p:cNvPr>
            <p:cNvSpPr/>
            <p:nvPr/>
          </p:nvSpPr>
          <p:spPr>
            <a:xfrm>
              <a:off x="1551214" y="2656533"/>
              <a:ext cx="394608" cy="162868"/>
            </a:xfrm>
            <a:prstGeom prst="rect">
              <a:avLst/>
            </a:prstGeom>
            <a:solidFill>
              <a:srgbClr val="C0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1" name="Straight Arrow Connector 70">
              <a:extLst>
                <a:ext uri="{FF2B5EF4-FFF2-40B4-BE49-F238E27FC236}">
                  <a16:creationId xmlns:a16="http://schemas.microsoft.com/office/drawing/2014/main" id="{38FD1D8E-4D98-3F4C-B56C-7BEA4DE86093}"/>
                </a:ext>
              </a:extLst>
            </p:cNvPr>
            <p:cNvCxnSpPr/>
            <p:nvPr/>
          </p:nvCxnSpPr>
          <p:spPr>
            <a:xfrm flipV="1">
              <a:off x="1558308" y="2298059"/>
              <a:ext cx="0" cy="36933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72" name="TextBox 71">
            <a:extLst>
              <a:ext uri="{FF2B5EF4-FFF2-40B4-BE49-F238E27FC236}">
                <a16:creationId xmlns:a16="http://schemas.microsoft.com/office/drawing/2014/main" id="{B9B0A096-F87A-3C4A-BA31-209462DC0F2E}"/>
              </a:ext>
            </a:extLst>
          </p:cNvPr>
          <p:cNvSpPr txBox="1"/>
          <p:nvPr/>
        </p:nvSpPr>
        <p:spPr>
          <a:xfrm>
            <a:off x="2351771" y="2401088"/>
            <a:ext cx="1524776" cy="369332"/>
          </a:xfrm>
          <a:prstGeom prst="rect">
            <a:avLst/>
          </a:prstGeom>
          <a:noFill/>
        </p:spPr>
        <p:txBody>
          <a:bodyPr wrap="none" rtlCol="0">
            <a:spAutoFit/>
          </a:bodyPr>
          <a:lstStyle/>
          <a:p>
            <a:r>
              <a:rPr lang="en-US" dirty="0"/>
              <a:t>Job arrivals</a:t>
            </a:r>
          </a:p>
        </p:txBody>
      </p:sp>
      <p:grpSp>
        <p:nvGrpSpPr>
          <p:cNvPr id="76" name="Group 75">
            <a:extLst>
              <a:ext uri="{FF2B5EF4-FFF2-40B4-BE49-F238E27FC236}">
                <a16:creationId xmlns:a16="http://schemas.microsoft.com/office/drawing/2014/main" id="{A495119B-DD0C-9346-9F50-9F41998CA01D}"/>
              </a:ext>
            </a:extLst>
          </p:cNvPr>
          <p:cNvGrpSpPr/>
          <p:nvPr/>
        </p:nvGrpSpPr>
        <p:grpSpPr>
          <a:xfrm>
            <a:off x="3343138" y="1601373"/>
            <a:ext cx="396927" cy="727778"/>
            <a:chOff x="1819137" y="2298059"/>
            <a:chExt cx="396927" cy="727778"/>
          </a:xfrm>
        </p:grpSpPr>
        <p:sp>
          <p:nvSpPr>
            <p:cNvPr id="22" name="Rectangle 21">
              <a:extLst>
                <a:ext uri="{FF2B5EF4-FFF2-40B4-BE49-F238E27FC236}">
                  <a16:creationId xmlns:a16="http://schemas.microsoft.com/office/drawing/2014/main" id="{4B22EABC-82F7-EF48-8E65-1638B462A579}"/>
                </a:ext>
              </a:extLst>
            </p:cNvPr>
            <p:cNvSpPr/>
            <p:nvPr/>
          </p:nvSpPr>
          <p:spPr>
            <a:xfrm>
              <a:off x="1821457" y="2862551"/>
              <a:ext cx="394607" cy="163286"/>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5" name="Straight Arrow Connector 74">
              <a:extLst>
                <a:ext uri="{FF2B5EF4-FFF2-40B4-BE49-F238E27FC236}">
                  <a16:creationId xmlns:a16="http://schemas.microsoft.com/office/drawing/2014/main" id="{2501647A-AAE8-034C-A4AE-DD9DFE0E5C19}"/>
                </a:ext>
              </a:extLst>
            </p:cNvPr>
            <p:cNvCxnSpPr>
              <a:cxnSpLocks/>
            </p:cNvCxnSpPr>
            <p:nvPr/>
          </p:nvCxnSpPr>
          <p:spPr>
            <a:xfrm flipH="1" flipV="1">
              <a:off x="1819137" y="2298059"/>
              <a:ext cx="12534" cy="64174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grpSp>
        <p:nvGrpSpPr>
          <p:cNvPr id="3" name="Group 2">
            <a:extLst>
              <a:ext uri="{FF2B5EF4-FFF2-40B4-BE49-F238E27FC236}">
                <a16:creationId xmlns:a16="http://schemas.microsoft.com/office/drawing/2014/main" id="{66630FD3-59B5-9943-919A-43C1427E3083}"/>
              </a:ext>
            </a:extLst>
          </p:cNvPr>
          <p:cNvGrpSpPr/>
          <p:nvPr/>
        </p:nvGrpSpPr>
        <p:grpSpPr>
          <a:xfrm>
            <a:off x="3525323" y="4983011"/>
            <a:ext cx="5259679" cy="1618750"/>
            <a:chOff x="1956862" y="3105150"/>
            <a:chExt cx="9020230" cy="2776122"/>
          </a:xfrm>
        </p:grpSpPr>
        <p:pic>
          <p:nvPicPr>
            <p:cNvPr id="4" name="Picture 3" descr="Shopping cart full of food isolated flat Vector Image">
              <a:extLst>
                <a:ext uri="{FF2B5EF4-FFF2-40B4-BE49-F238E27FC236}">
                  <a16:creationId xmlns:a16="http://schemas.microsoft.com/office/drawing/2014/main" id="{EA33DF6D-7959-8A23-7078-8FE0E9E0F0BD}"/>
                </a:ext>
              </a:extLst>
            </p:cNvPr>
            <p:cNvPicPr>
              <a:picLocks noChangeAspect="1" noChangeArrowheads="1"/>
            </p:cNvPicPr>
            <p:nvPr/>
          </p:nvPicPr>
          <p:blipFill rotWithShape="1">
            <a:blip r:embed="rId2" cstate="email">
              <a:extLst>
                <a:ext uri="{28A0092B-C50C-407E-A947-70E740481C1C}">
                  <a14:useLocalDpi xmlns:a14="http://schemas.microsoft.com/office/drawing/2010/main" val="0"/>
                </a:ext>
              </a:extLst>
            </a:blip>
            <a:srcRect l="21740" t="23167" r="14360" b="19833"/>
            <a:stretch/>
          </p:blipFill>
          <p:spPr bwMode="auto">
            <a:xfrm>
              <a:off x="4504790" y="3105150"/>
              <a:ext cx="2147470" cy="2068830"/>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4" descr="Plastic beverage bottles icon set bottled cold Vector Image">
              <a:extLst>
                <a:ext uri="{FF2B5EF4-FFF2-40B4-BE49-F238E27FC236}">
                  <a16:creationId xmlns:a16="http://schemas.microsoft.com/office/drawing/2014/main" id="{05EC0407-EBE4-018E-42F1-D3FE44A9A052}"/>
                </a:ext>
              </a:extLst>
            </p:cNvPr>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l="4568" t="18666" r="59679" b="27834"/>
            <a:stretch/>
          </p:blipFill>
          <p:spPr bwMode="auto">
            <a:xfrm>
              <a:off x="7072197" y="3505200"/>
              <a:ext cx="1126087" cy="1314450"/>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8" descr="Snack - Free food icons">
              <a:extLst>
                <a:ext uri="{FF2B5EF4-FFF2-40B4-BE49-F238E27FC236}">
                  <a16:creationId xmlns:a16="http://schemas.microsoft.com/office/drawing/2014/main" id="{5B023F06-B0C9-83B7-9661-1D04DBBDB10F}"/>
                </a:ext>
              </a:extLst>
            </p:cNvPr>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8915400" y="3505200"/>
              <a:ext cx="1548130" cy="1548130"/>
            </a:xfrm>
            <a:prstGeom prst="rect">
              <a:avLst/>
            </a:prstGeom>
            <a:noFill/>
            <a:extLst>
              <a:ext uri="{909E8E84-426E-40DD-AFC4-6F175D3DCCD1}">
                <a14:hiddenFill xmlns:a14="http://schemas.microsoft.com/office/drawing/2010/main">
                  <a:solidFill>
                    <a:srgbClr val="FFFFFF"/>
                  </a:solidFill>
                </a14:hiddenFill>
              </a:ext>
            </a:extLst>
          </p:spPr>
        </p:pic>
        <p:sp>
          <p:nvSpPr>
            <p:cNvPr id="37" name="文本框 4">
              <a:extLst>
                <a:ext uri="{FF2B5EF4-FFF2-40B4-BE49-F238E27FC236}">
                  <a16:creationId xmlns:a16="http://schemas.microsoft.com/office/drawing/2014/main" id="{4BDEB0F6-F777-2D6D-E1F0-8B3478DEA5A0}"/>
                </a:ext>
              </a:extLst>
            </p:cNvPr>
            <p:cNvSpPr txBox="1"/>
            <p:nvPr/>
          </p:nvSpPr>
          <p:spPr>
            <a:xfrm>
              <a:off x="4666656" y="5279112"/>
              <a:ext cx="1616954" cy="580613"/>
            </a:xfrm>
            <a:prstGeom prst="rect">
              <a:avLst/>
            </a:prstGeom>
            <a:noFill/>
          </p:spPr>
          <p:txBody>
            <a:bodyPr wrap="square" rtlCol="0">
              <a:spAutoFit/>
            </a:bodyPr>
            <a:lstStyle/>
            <a:p>
              <a:r>
                <a:rPr lang="en-US" altLang="zh-CN" sz="1600" dirty="0">
                  <a:latin typeface="Gill Sans Light"/>
                </a:rPr>
                <a:t>Long</a:t>
              </a:r>
              <a:r>
                <a:rPr lang="zh-CN" altLang="en-US" sz="1600" dirty="0">
                  <a:latin typeface="Gill Sans Light"/>
                </a:rPr>
                <a:t> </a:t>
              </a:r>
              <a:r>
                <a:rPr lang="en-US" altLang="zh-CN" sz="1600" dirty="0">
                  <a:latin typeface="Gill Sans Light"/>
                </a:rPr>
                <a:t>job</a:t>
              </a:r>
              <a:endParaRPr lang="en-US" sz="1600" dirty="0">
                <a:latin typeface="Gill Sans Light"/>
              </a:endParaRPr>
            </a:p>
          </p:txBody>
        </p:sp>
        <p:sp>
          <p:nvSpPr>
            <p:cNvPr id="51" name="文本框 5">
              <a:extLst>
                <a:ext uri="{FF2B5EF4-FFF2-40B4-BE49-F238E27FC236}">
                  <a16:creationId xmlns:a16="http://schemas.microsoft.com/office/drawing/2014/main" id="{59361F73-86B1-8406-9CB6-D53114A8B32D}"/>
                </a:ext>
              </a:extLst>
            </p:cNvPr>
            <p:cNvSpPr txBox="1"/>
            <p:nvPr/>
          </p:nvSpPr>
          <p:spPr>
            <a:xfrm>
              <a:off x="6896123" y="5300659"/>
              <a:ext cx="2141197" cy="580613"/>
            </a:xfrm>
            <a:prstGeom prst="rect">
              <a:avLst/>
            </a:prstGeom>
            <a:noFill/>
          </p:spPr>
          <p:txBody>
            <a:bodyPr wrap="square" rtlCol="0">
              <a:spAutoFit/>
            </a:bodyPr>
            <a:lstStyle/>
            <a:p>
              <a:r>
                <a:rPr lang="en-US" altLang="zh-CN" sz="1600" dirty="0">
                  <a:latin typeface="Gill Sans Light"/>
                </a:rPr>
                <a:t>Short</a:t>
              </a:r>
              <a:r>
                <a:rPr lang="zh-CN" altLang="en-US" sz="1600" dirty="0">
                  <a:latin typeface="Gill Sans Light"/>
                </a:rPr>
                <a:t> </a:t>
              </a:r>
              <a:r>
                <a:rPr lang="en-US" altLang="zh-CN" sz="1600" dirty="0">
                  <a:latin typeface="Gill Sans Light"/>
                </a:rPr>
                <a:t>job</a:t>
              </a:r>
              <a:endParaRPr lang="en-US" sz="1600" dirty="0">
                <a:latin typeface="Gill Sans Light"/>
              </a:endParaRPr>
            </a:p>
          </p:txBody>
        </p:sp>
        <p:sp>
          <p:nvSpPr>
            <p:cNvPr id="67" name="文本框 6">
              <a:extLst>
                <a:ext uri="{FF2B5EF4-FFF2-40B4-BE49-F238E27FC236}">
                  <a16:creationId xmlns:a16="http://schemas.microsoft.com/office/drawing/2014/main" id="{D69B7D5E-924C-DFF4-2CC3-B520DB1E4C52}"/>
                </a:ext>
              </a:extLst>
            </p:cNvPr>
            <p:cNvSpPr txBox="1"/>
            <p:nvPr/>
          </p:nvSpPr>
          <p:spPr>
            <a:xfrm>
              <a:off x="8835895" y="5300659"/>
              <a:ext cx="2141197" cy="580613"/>
            </a:xfrm>
            <a:prstGeom prst="rect">
              <a:avLst/>
            </a:prstGeom>
            <a:noFill/>
          </p:spPr>
          <p:txBody>
            <a:bodyPr wrap="square" rtlCol="0">
              <a:spAutoFit/>
            </a:bodyPr>
            <a:lstStyle/>
            <a:p>
              <a:r>
                <a:rPr lang="en-US" altLang="zh-CN" sz="1600" dirty="0">
                  <a:latin typeface="Gill Sans Light"/>
                </a:rPr>
                <a:t>Short</a:t>
              </a:r>
              <a:r>
                <a:rPr lang="zh-CN" altLang="en-US" sz="1600" dirty="0">
                  <a:latin typeface="Gill Sans Light"/>
                </a:rPr>
                <a:t> </a:t>
              </a:r>
              <a:r>
                <a:rPr lang="en-US" altLang="zh-CN" sz="1600" dirty="0">
                  <a:latin typeface="Gill Sans Light"/>
                </a:rPr>
                <a:t>job</a:t>
              </a:r>
              <a:endParaRPr lang="en-US" sz="1600" dirty="0">
                <a:latin typeface="Gill Sans Light"/>
              </a:endParaRPr>
            </a:p>
          </p:txBody>
        </p:sp>
        <p:pic>
          <p:nvPicPr>
            <p:cNvPr id="70" name="Picture 69" descr="A cash register with a paper and cash register&#10;&#10;AI-generated content may be incorrect.">
              <a:extLst>
                <a:ext uri="{FF2B5EF4-FFF2-40B4-BE49-F238E27FC236}">
                  <a16:creationId xmlns:a16="http://schemas.microsoft.com/office/drawing/2014/main" id="{461A339C-9E65-1C7A-9894-5F8AFACBB8B0}"/>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1956862" y="3375391"/>
              <a:ext cx="2199457" cy="2052827"/>
            </a:xfrm>
            <a:prstGeom prst="rect">
              <a:avLst/>
            </a:prstGeom>
          </p:spPr>
        </p:pic>
      </p:grpSp>
    </p:spTree>
    <p:extLst>
      <p:ext uri="{BB962C8B-B14F-4D97-AF65-F5344CB8AC3E}">
        <p14:creationId xmlns:p14="http://schemas.microsoft.com/office/powerpoint/2010/main" val="225752738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wipe(left)">
                                      <p:cBhvr>
                                        <p:cTn id="31" dur="2000"/>
                                        <p:tgtEl>
                                          <p:spTgt spid="10"/>
                                        </p:tgtEl>
                                      </p:cBhvr>
                                    </p:animEffec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78"/>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79"/>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80"/>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nodeType="clickEffect">
                                  <p:stCondLst>
                                    <p:cond delay="0"/>
                                  </p:stCondLst>
                                  <p:childTnLst>
                                    <p:set>
                                      <p:cBhvr>
                                        <p:cTn id="47" dur="1" fill="hold">
                                          <p:stCondLst>
                                            <p:cond delay="0"/>
                                          </p:stCondLst>
                                        </p:cTn>
                                        <p:tgtEl>
                                          <p:spTgt spid="81"/>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nodeType="clickEffect">
                                  <p:stCondLst>
                                    <p:cond delay="0"/>
                                  </p:stCondLst>
                                  <p:childTnLst>
                                    <p:set>
                                      <p:cBhvr>
                                        <p:cTn id="51" dur="1" fill="hold">
                                          <p:stCondLst>
                                            <p:cond delay="0"/>
                                          </p:stCondLst>
                                        </p:cTn>
                                        <p:tgtEl>
                                          <p:spTgt spid="82"/>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nodeType="clickEffect">
                                  <p:stCondLst>
                                    <p:cond delay="0"/>
                                  </p:stCondLst>
                                  <p:childTnLst>
                                    <p:set>
                                      <p:cBhvr>
                                        <p:cTn id="55" dur="1" fill="hold">
                                          <p:stCondLst>
                                            <p:cond delay="0"/>
                                          </p:stCondLst>
                                        </p:cTn>
                                        <p:tgtEl>
                                          <p:spTgt spid="83"/>
                                        </p:tgtEl>
                                        <p:attrNameLst>
                                          <p:attrName>style.visibility</p:attrName>
                                        </p:attrNameLst>
                                      </p:cBhvr>
                                      <p:to>
                                        <p:strVal val="visible"/>
                                      </p:to>
                                    </p:set>
                                    <p:animEffect transition="in" filter="wipe(left)">
                                      <p:cBhvr>
                                        <p:cTn id="56" dur="500"/>
                                        <p:tgtEl>
                                          <p:spTgt spid="83"/>
                                        </p:tgtEl>
                                      </p:cBhvr>
                                    </p:animEffec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theme/theme1.xml><?xml version="1.0" encoding="utf-8"?>
<a:theme xmlns:a="http://schemas.openxmlformats.org/drawingml/2006/main" name="Offic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omic Sans MS"/>
        <a:ea typeface=""/>
        <a:cs typeface=""/>
      </a:majorFont>
      <a:minorFont>
        <a:latin typeface="Comic Sans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solidFill>
        <a:ln w="12700"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rtlCol="0"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sz="1800" b="1" i="0" u="none" strike="noStrike" cap="none" normalizeH="0" baseline="0" dirty="0" smtClean="0">
            <a:ln>
              <a:noFill/>
            </a:ln>
            <a:solidFill>
              <a:schemeClr val="tx1"/>
            </a:solidFill>
            <a:effectLst/>
            <a:latin typeface="Gill Sans Light"/>
          </a:defRPr>
        </a:defPPr>
      </a:lstStyle>
    </a:spDef>
    <a:lnDef>
      <a:spPr bwMode="auto">
        <a:xfrm>
          <a:off x="0" y="0"/>
          <a:ext cx="1" cy="1"/>
        </a:xfrm>
        <a:custGeom>
          <a:avLst/>
          <a:gdLst/>
          <a:ahLst/>
          <a:cxnLst/>
          <a:rect l="0" t="0" r="0" b="0"/>
          <a:pathLst/>
        </a:custGeom>
        <a:solidFill>
          <a:schemeClr val="bg1"/>
        </a:solidFill>
        <a:ln w="57150"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Comic Sans MS" pitchFamily="66" charset="0"/>
          </a:defRPr>
        </a:defPPr>
      </a:lstStyle>
    </a:lnDef>
    <a:txDef>
      <a:spPr>
        <a:noFill/>
      </a:spPr>
      <a:bodyPr wrap="none" rtlCol="0">
        <a:spAutoFit/>
      </a:bodyPr>
      <a:lstStyle>
        <a:defPPr>
          <a:defRPr dirty="0">
            <a:latin typeface="Gill Sans Light"/>
          </a:defRPr>
        </a:defPPr>
      </a:lstStyle>
    </a:txDef>
  </a:objectDefaults>
  <a:extraClrSchemeLst>
    <a:extraClrScheme>
      <a:clrScheme name="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da48a9ac-7937-4134-8b13-3620bf967764}" enabled="1" method="Privileged" siteId="{5a4ba6f9-f531-4f32-9467-398f19e69de4}" contentBits="0" removed="0"/>
</clbl:labelList>
</file>

<file path=docProps/app.xml><?xml version="1.0" encoding="utf-8"?>
<Properties xmlns="http://schemas.openxmlformats.org/officeDocument/2006/extended-properties" xmlns:vt="http://schemas.openxmlformats.org/officeDocument/2006/docPropsVTypes">
  <Template/>
  <TotalTime>98591</TotalTime>
  <Pages>60</Pages>
  <Words>5359</Words>
  <Application>Microsoft Office PowerPoint</Application>
  <PresentationFormat>Widescreen</PresentationFormat>
  <Paragraphs>754</Paragraphs>
  <Slides>32</Slides>
  <Notes>25</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32</vt:i4>
      </vt:variant>
    </vt:vector>
  </HeadingPairs>
  <TitlesOfParts>
    <vt:vector size="41" baseType="lpstr">
      <vt:lpstr>Gill Sans</vt:lpstr>
      <vt:lpstr>Gill Sans Light</vt:lpstr>
      <vt:lpstr>굴림</vt:lpstr>
      <vt:lpstr>Arial</vt:lpstr>
      <vt:lpstr>Cambria Math</vt:lpstr>
      <vt:lpstr>Comic Sans MS</vt:lpstr>
      <vt:lpstr>Helvetica</vt:lpstr>
      <vt:lpstr>Symbol</vt:lpstr>
      <vt:lpstr>Office</vt:lpstr>
      <vt:lpstr>CSC 112: Computer Operating Systems Lecture 5   Scheduling</vt:lpstr>
      <vt:lpstr>CPU/IO Bursts</vt:lpstr>
      <vt:lpstr>The Scheduling Problem</vt:lpstr>
      <vt:lpstr>Preemptive vs. Non-Preemptive Scheduling</vt:lpstr>
      <vt:lpstr>Performance Metrics</vt:lpstr>
      <vt:lpstr>Common Scheduling Algorithms</vt:lpstr>
      <vt:lpstr>First-Come, First-Served (FCFS) Scheduling</vt:lpstr>
      <vt:lpstr>FCFS Scheduling (Cont.)</vt:lpstr>
      <vt:lpstr>Convoy Effect</vt:lpstr>
      <vt:lpstr>Round Robin (RR) Scheduling</vt:lpstr>
      <vt:lpstr>Example of RR with Time Quantum = 20</vt:lpstr>
      <vt:lpstr>Quantum size</vt:lpstr>
      <vt:lpstr>Decrease Response Time w. Decreasing Quantum</vt:lpstr>
      <vt:lpstr>Response Time vs. Time Quantum</vt:lpstr>
      <vt:lpstr>FCFS vs. Round Robin</vt:lpstr>
      <vt:lpstr>Consider the Previous Example</vt:lpstr>
      <vt:lpstr>Earlier Example with Different Time Quantum</vt:lpstr>
      <vt:lpstr>SJF and SRTF</vt:lpstr>
      <vt:lpstr>SJF and SRTF Example</vt:lpstr>
      <vt:lpstr>Optimality of SJF and SRTF</vt:lpstr>
      <vt:lpstr>Example to illustrate benefits of SRTF</vt:lpstr>
      <vt:lpstr>SRTF Example continued:</vt:lpstr>
      <vt:lpstr>SRTF Discussions</vt:lpstr>
      <vt:lpstr>Predicting Length of the Next CPU Burst</vt:lpstr>
      <vt:lpstr>Predicting Length of the Next CPU Burst: =0.5</vt:lpstr>
      <vt:lpstr>Predicting the Length of the Next CPU Burst: =0.1 or 0.9</vt:lpstr>
      <vt:lpstr>Comparison Chart</vt:lpstr>
      <vt:lpstr>Fixed-Priority Scheduling</vt:lpstr>
      <vt:lpstr>Multi-Level Queue Scheduling</vt:lpstr>
      <vt:lpstr>Multi-Level Feedback Queue Scheduling</vt:lpstr>
      <vt:lpstr>Multi-Level Feedback Queue Scheduling Discussions</vt:lpstr>
      <vt:lpstr>Conclusion</vt:lpstr>
    </vt:vector>
  </TitlesOfParts>
  <Company>UC Berkeley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1: Course Introduction and Overview</dc:title>
  <dc:creator>John D. Kubiatowicz</dc:creator>
  <dc:description>Imported some pictures from Silbershatz (c) 2005</dc:description>
  <cp:lastModifiedBy>Zonghua Gu</cp:lastModifiedBy>
  <cp:revision>1089</cp:revision>
  <cp:lastPrinted>2022-03-15T20:14:46Z</cp:lastPrinted>
  <dcterms:created xsi:type="dcterms:W3CDTF">1995-08-12T11:37:26Z</dcterms:created>
  <dcterms:modified xsi:type="dcterms:W3CDTF">2025-12-18T18:45:43Z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wner">
    <vt:lpwstr>Joseph</vt:lpwstr>
  </property>
  <property fmtid="{D5CDD505-2E9C-101B-9397-08002B2CF9AE}" pid="3" name="Semester">
    <vt:lpwstr>Spring 2006</vt:lpwstr>
  </property>
</Properties>
</file>