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4"/>
  </p:notesMasterIdLst>
  <p:handoutMasterIdLst>
    <p:handoutMasterId r:id="rId55"/>
  </p:handoutMasterIdLst>
  <p:sldIdLst>
    <p:sldId id="256" r:id="rId2"/>
    <p:sldId id="647" r:id="rId3"/>
    <p:sldId id="617" r:id="rId4"/>
    <p:sldId id="520" r:id="rId5"/>
    <p:sldId id="573" r:id="rId6"/>
    <p:sldId id="619" r:id="rId7"/>
    <p:sldId id="622" r:id="rId8"/>
    <p:sldId id="623" r:id="rId9"/>
    <p:sldId id="624" r:id="rId10"/>
    <p:sldId id="625" r:id="rId11"/>
    <p:sldId id="626" r:id="rId12"/>
    <p:sldId id="627" r:id="rId13"/>
    <p:sldId id="629" r:id="rId14"/>
    <p:sldId id="630" r:id="rId15"/>
    <p:sldId id="631" r:id="rId16"/>
    <p:sldId id="632" r:id="rId17"/>
    <p:sldId id="633" r:id="rId18"/>
    <p:sldId id="634" r:id="rId19"/>
    <p:sldId id="635" r:id="rId20"/>
    <p:sldId id="636" r:id="rId21"/>
    <p:sldId id="637" r:id="rId22"/>
    <p:sldId id="638" r:id="rId23"/>
    <p:sldId id="639" r:id="rId24"/>
    <p:sldId id="640" r:id="rId25"/>
    <p:sldId id="641" r:id="rId26"/>
    <p:sldId id="642" r:id="rId27"/>
    <p:sldId id="643" r:id="rId28"/>
    <p:sldId id="650" r:id="rId29"/>
    <p:sldId id="651" r:id="rId30"/>
    <p:sldId id="664" r:id="rId31"/>
    <p:sldId id="652" r:id="rId32"/>
    <p:sldId id="653" r:id="rId33"/>
    <p:sldId id="654" r:id="rId34"/>
    <p:sldId id="656" r:id="rId35"/>
    <p:sldId id="665" r:id="rId36"/>
    <p:sldId id="666" r:id="rId37"/>
    <p:sldId id="658" r:id="rId38"/>
    <p:sldId id="661" r:id="rId39"/>
    <p:sldId id="662" r:id="rId40"/>
    <p:sldId id="539" r:id="rId41"/>
    <p:sldId id="562" r:id="rId42"/>
    <p:sldId id="675" r:id="rId43"/>
    <p:sldId id="544" r:id="rId44"/>
    <p:sldId id="671" r:id="rId45"/>
    <p:sldId id="672" r:id="rId46"/>
    <p:sldId id="667" r:id="rId47"/>
    <p:sldId id="668" r:id="rId48"/>
    <p:sldId id="669" r:id="rId49"/>
    <p:sldId id="670" r:id="rId50"/>
    <p:sldId id="556" r:id="rId51"/>
    <p:sldId id="557" r:id="rId52"/>
    <p:sldId id="409" r:id="rId53"/>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18623"/>
    <a:srgbClr val="9E7800"/>
    <a:srgbClr val="C49500"/>
    <a:srgbClr val="F430AB"/>
    <a:srgbClr val="E6E703"/>
    <a:srgbClr val="72AAAE"/>
    <a:srgbClr val="2A40E2"/>
    <a:srgbClr val="233AE1"/>
    <a:srgbClr val="1C31CA"/>
    <a:srgbClr val="7281E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CA8F4-E3F2-41C4-B08E-620011428091}" v="24" dt="2025-09-04T23:52:24.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6"/>
    <p:restoredTop sz="95005" autoAdjust="0"/>
  </p:normalViewPr>
  <p:slideViewPr>
    <p:cSldViewPr>
      <p:cViewPr varScale="1">
        <p:scale>
          <a:sx n="107" d="100"/>
          <a:sy n="107" d="100"/>
        </p:scale>
        <p:origin x="960" y="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83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modSld">
      <pc:chgData name="Zonghua Gu" userId="9a7e1853e1951ef5" providerId="LiveId" clId="{CF1FAA12-072C-4ED5-BA76-0FFFAEFDB88A}" dt="2025-09-04T23:52:24.212" v="26" actId="5793"/>
      <pc:docMkLst>
        <pc:docMk/>
      </pc:docMkLst>
      <pc:sldChg chg="modSp mod modAnim">
        <pc:chgData name="Zonghua Gu" userId="9a7e1853e1951ef5" providerId="LiveId" clId="{CF1FAA12-072C-4ED5-BA76-0FFFAEFDB88A}" dt="2025-09-04T23:52:24.212" v="26" actId="5793"/>
        <pc:sldMkLst>
          <pc:docMk/>
          <pc:sldMk cId="3863333155" sldId="581"/>
        </pc:sldMkLst>
        <pc:spChg chg="mod">
          <ac:chgData name="Zonghua Gu" userId="9a7e1853e1951ef5" providerId="LiveId" clId="{CF1FAA12-072C-4ED5-BA76-0FFFAEFDB88A}" dt="2025-09-04T23:52:24.212" v="26" actId="5793"/>
          <ac:spMkLst>
            <pc:docMk/>
            <pc:sldMk cId="3863333155" sldId="581"/>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77495" y="6956426"/>
            <a:ext cx="847805" cy="283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376">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62593" y="6956426"/>
            <a:ext cx="877605" cy="283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t>Page </a:t>
            </a:r>
            <a:fld id="{6D259941-7246-4245-A40C-55C6F952DF9E}" type="slidenum">
              <a:rPr lang="en-US" sz="1300" b="0"/>
              <a:pPr algn="ctr" defTabSz="917376">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4" y="3475040"/>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50" tIns="46988" rIns="95650" bIns="4698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2362200" y="547688"/>
            <a:ext cx="4876800" cy="2744787"/>
          </a:xfrm>
          <a:ln/>
        </p:spPr>
      </p:sp>
      <p:sp>
        <p:nvSpPr>
          <p:cNvPr id="84995"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2362200" y="547688"/>
            <a:ext cx="4876800" cy="2744787"/>
          </a:xfrm>
          <a:ln/>
        </p:spPr>
      </p:sp>
      <p:sp>
        <p:nvSpPr>
          <p:cNvPr id="921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2362200" y="547688"/>
            <a:ext cx="4876800" cy="2744787"/>
          </a:xfrm>
          <a:ln/>
        </p:spPr>
      </p:sp>
      <p:sp>
        <p:nvSpPr>
          <p:cNvPr id="67587" name="Notes Placeholder 2"/>
          <p:cNvSpPr>
            <a:spLocks noGrp="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ltLang="en-US">
                <a:latin typeface="Comic Sans MS" charset="0"/>
                <a:ea typeface="ＭＳ Ｐゴシック" charset="-128"/>
                <a:cs typeface="+mn-cs"/>
              </a:rPr>
              <a:t>In this course we are not focusing on a single node system but on the end-to-end system. The reason is very simple: today the majority of applications we use does not run on our system. Social networks, e-mail, google docs, online gamming, etc. </a:t>
            </a:r>
          </a:p>
        </p:txBody>
      </p:sp>
    </p:spTree>
    <p:extLst>
      <p:ext uri="{BB962C8B-B14F-4D97-AF65-F5344CB8AC3E}">
        <p14:creationId xmlns:p14="http://schemas.microsoft.com/office/powerpoint/2010/main" val="1408254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434975" y="690563"/>
            <a:ext cx="6127750" cy="3448050"/>
          </a:xfrm>
          <a:ln/>
        </p:spPr>
      </p:sp>
      <p:sp>
        <p:nvSpPr>
          <p:cNvPr id="73731" name="Rectangle 3"/>
          <p:cNvSpPr>
            <a:spLocks noGrp="1" noChangeArrowheads="1"/>
          </p:cNvSpPr>
          <p:nvPr>
            <p:ph type="body" idx="1"/>
          </p:nvPr>
        </p:nvSpPr>
        <p:spPr>
          <a:xfrm>
            <a:off x="700089" y="4367214"/>
            <a:ext cx="5597525" cy="413702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latin typeface="Comic Sans MS" charset="0"/>
              </a:rPr>
              <a:t>Of the enormous variety of CITRIS projects going on at Berkeley, I will present one set that is tied together by this picture: the design, construction and use of MEMS devices, the sensor networks containing them, and making the information from these networks available to widely distributed users as scalable, reliable and secure services. </a:t>
            </a:r>
          </a:p>
          <a:p>
            <a:pPr>
              <a:defRPr/>
            </a:pPr>
            <a:r>
              <a:rPr lang="en-US">
                <a:latin typeface="Comic Sans MS" charset="0"/>
              </a:rPr>
              <a:t>The name we give to such an integrated system is a Societal Scale Information System, a name meant to evoke its scale – enormous -  and purpose – benefiting people and the economy.</a:t>
            </a:r>
          </a:p>
          <a:p>
            <a:pPr>
              <a:defRPr/>
            </a:pPr>
            <a:endParaRPr lang="en-US">
              <a:latin typeface="Comic Sans MS" charset="0"/>
            </a:endParaRPr>
          </a:p>
          <a:p>
            <a:pPr>
              <a:defRPr/>
            </a:pPr>
            <a:r>
              <a:rPr lang="en-US">
                <a:latin typeface="Comic Sans MS" charset="0"/>
              </a:rPr>
              <a:t>I will leave the details of all the specific applications that Ruzena mentioned, be it to energy efficiency or education or disaster response the social sciences, and indeed most details, to later talks and posters. </a:t>
            </a:r>
          </a:p>
        </p:txBody>
      </p:sp>
    </p:spTree>
    <p:extLst>
      <p:ext uri="{BB962C8B-B14F-4D97-AF65-F5344CB8AC3E}">
        <p14:creationId xmlns:p14="http://schemas.microsoft.com/office/powerpoint/2010/main" val="1757833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2365375" y="550863"/>
            <a:ext cx="4872038" cy="2741612"/>
          </a:xfrm>
          <a:ln/>
        </p:spPr>
      </p:sp>
      <p:sp>
        <p:nvSpPr>
          <p:cNvPr id="71683" name="Rectangle 3"/>
          <p:cNvSpPr>
            <a:spLocks noGrp="1" noChangeArrowheads="1"/>
          </p:cNvSpPr>
          <p:nvPr>
            <p:ph type="body" idx="1"/>
          </p:nvPr>
        </p:nvSpPr>
        <p:spPr>
          <a:xfrm>
            <a:off x="1279526" y="3475040"/>
            <a:ext cx="7042150" cy="3290887"/>
          </a:xfrm>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extLst>
      <p:ext uri="{BB962C8B-B14F-4D97-AF65-F5344CB8AC3E}">
        <p14:creationId xmlns:p14="http://schemas.microsoft.com/office/powerpoint/2010/main" val="3515552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7688"/>
            <a:ext cx="4876800" cy="2744787"/>
          </a:xfrm>
        </p:spPr>
      </p:sp>
      <p:sp>
        <p:nvSpPr>
          <p:cNvPr id="33794" name="Notes Placeholder 2"/>
          <p:cNvSpPr>
            <a:spLocks noGrp="1"/>
          </p:cNvSpPr>
          <p:nvPr>
            <p:ph type="body" idx="1"/>
          </p:nvPr>
        </p:nvSpPr>
        <p:spPr>
          <a:noFill/>
          <a:extLst>
            <a:ext uri="{FAA26D3D-D897-4be2-8F04-BA451C77F1D7}">
              <ma14:placeholderFlag xmlns="" xmlns:ma14="http://schemas.microsoft.com/office/mac/drawingml/2011/main" val="1"/>
            </a:ext>
          </a:extLst>
        </p:spPr>
        <p:txBody>
          <a:bodyPr/>
          <a:lstStyle/>
          <a:p>
            <a:endParaRPr lang="en-US">
              <a:latin typeface="Comic Sans MS" charset="0"/>
            </a:endParaRPr>
          </a:p>
        </p:txBody>
      </p:sp>
    </p:spTree>
    <p:extLst>
      <p:ext uri="{BB962C8B-B14F-4D97-AF65-F5344CB8AC3E}">
        <p14:creationId xmlns:p14="http://schemas.microsoft.com/office/powerpoint/2010/main" val="2009921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7688"/>
            <a:ext cx="4876800" cy="2744787"/>
          </a:xfrm>
        </p:spPr>
      </p:sp>
      <p:sp>
        <p:nvSpPr>
          <p:cNvPr id="3" name="Notes Placeholder 2"/>
          <p:cNvSpPr>
            <a:spLocks noGrp="1"/>
          </p:cNvSpPr>
          <p:nvPr>
            <p:ph type="body" idx="1"/>
          </p:nvPr>
        </p:nvSpPr>
        <p:spPr/>
        <p:txBody>
          <a:bodyPr/>
          <a:lstStyle/>
          <a:p>
            <a:r>
              <a:rPr lang="en-US" dirty="0"/>
              <a:t>Networking bandwidth is</a:t>
            </a:r>
            <a:r>
              <a:rPr lang="en-US" baseline="0" dirty="0"/>
              <a:t> expected to also outpace the CPU power, so more bandwidth per core.  </a:t>
            </a:r>
            <a:endParaRPr lang="en-US" dirty="0"/>
          </a:p>
        </p:txBody>
      </p:sp>
    </p:spTree>
    <p:extLst>
      <p:ext uri="{BB962C8B-B14F-4D97-AF65-F5344CB8AC3E}">
        <p14:creationId xmlns:p14="http://schemas.microsoft.com/office/powerpoint/2010/main" val="2219607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7688"/>
            <a:ext cx="4876800" cy="2744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1427" tIns="45714" rIns="91427" bIns="45714"/>
          <a:lstStyle/>
          <a:p>
            <a:pPr>
              <a:defRPr/>
            </a:pPr>
            <a:fld id="{7DAEA246-AA45-9741-BAF0-58C69264CAE3}" type="slidenum">
              <a:rPr lang="en-US" smtClean="0"/>
              <a:pPr>
                <a:defRPr/>
              </a:pPr>
              <a:t>39</a:t>
            </a:fld>
            <a:endParaRPr lang="en-US"/>
          </a:p>
        </p:txBody>
      </p:sp>
    </p:spTree>
    <p:extLst>
      <p:ext uri="{BB962C8B-B14F-4D97-AF65-F5344CB8AC3E}">
        <p14:creationId xmlns:p14="http://schemas.microsoft.com/office/powerpoint/2010/main" val="89047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2362200" y="547688"/>
            <a:ext cx="4876800" cy="2744787"/>
          </a:xfrm>
          <a:ln/>
        </p:spPr>
      </p:sp>
      <p:sp>
        <p:nvSpPr>
          <p:cNvPr id="77827"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ltLang="en-US">
                <a:latin typeface="Comic Sans MS" charset="0"/>
                <a:ea typeface="+mn-ea"/>
                <a:cs typeface="+mn-cs"/>
              </a:rPr>
              <a:t>Distance 186 light secs to 21 light minutes one-way</a:t>
            </a:r>
          </a:p>
          <a:p>
            <a:pPr>
              <a:defRPr/>
            </a:pPr>
            <a:r>
              <a:rPr lang="en-US" altLang="en-US">
                <a:latin typeface="Comic Sans MS" charset="0"/>
                <a:ea typeface="+mn-ea"/>
                <a:cs typeface="+mn-cs"/>
              </a:rPr>
              <a:t>Nearly two earth years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2362200" y="547688"/>
            <a:ext cx="4876800" cy="2744787"/>
          </a:xfrm>
          <a:ln/>
        </p:spPr>
      </p:sp>
      <p:sp>
        <p:nvSpPr>
          <p:cNvPr id="83971"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ChangeArrowheads="1"/>
          </p:cNvSpPr>
          <p:nvPr userDrawn="1"/>
        </p:nvSpPr>
        <p:spPr bwMode="auto">
          <a:xfrm>
            <a:off x="11125200" y="6551613"/>
            <a:ext cx="888044"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r>
              <a:rPr lang="en-US" sz="1400" b="0">
                <a:solidFill>
                  <a:srgbClr val="2A40E2"/>
                </a:solidFill>
                <a:latin typeface="Gill Sans" charset="0"/>
                <a:cs typeface="Gill Sans" charset="0"/>
              </a:rPr>
              <a:t>Lec 1.</a:t>
            </a:r>
            <a:fld id="{8B82DB86-37F9-954E-8F10-00623E1FD261}" type="slidenum">
              <a:rPr lang="en-US" sz="1400" b="0">
                <a:solidFill>
                  <a:srgbClr val="2A40E2"/>
                </a:solidFill>
                <a:latin typeface="Gill Sans" charset="0"/>
                <a:cs typeface="Gill Sans" charset="0"/>
              </a:rPr>
              <a:pPr algn="ctr"/>
              <a:t>‹#›</a:t>
            </a:fld>
            <a:endParaRPr lang="en-US" sz="1400" b="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tiff"/><Relationship Id="rId3" Type="http://schemas.openxmlformats.org/officeDocument/2006/relationships/image" Target="../media/image2.png"/><Relationship Id="rId21" Type="http://schemas.openxmlformats.org/officeDocument/2006/relationships/image" Target="../media/image19.tiff"/><Relationship Id="rId7" Type="http://schemas.openxmlformats.org/officeDocument/2006/relationships/hyperlink" Target="http://images.google.com/imgres?imgurl=http://static.howstuffworks.com/gif/cell-phone-nokia.jpg&amp;imgrefurl=http://electronics.howstuffworks.com/cell-phone.htm&amp;h=200&amp;w=200&amp;sz=22&amp;tbnid=ftqjm3_El-gJ:&amp;tbnh=99&amp;tbnw=99&amp;start=7&amp;prev=/images?q=cell+phone&amp;hl=en&amp;lr=&amp;ie=UTF-8" TargetMode="External"/><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image" Target="../media/image1.jpeg"/><Relationship Id="rId16" Type="http://schemas.openxmlformats.org/officeDocument/2006/relationships/image" Target="../media/image14.png"/><Relationship Id="rId20" Type="http://schemas.openxmlformats.org/officeDocument/2006/relationships/image" Target="../media/image18.tiff"/><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tiff"/><Relationship Id="rId4" Type="http://schemas.openxmlformats.org/officeDocument/2006/relationships/image" Target="../media/image3.jpeg"/><Relationship Id="rId9" Type="http://schemas.openxmlformats.org/officeDocument/2006/relationships/image" Target="../media/image7.jpe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hyperlink" Target="https://commons.wikimedia.org/wiki/File:Sony_Li-ion_battery_pack_VGP-BPS9-B-4427.jpg" TargetMode="Externa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6.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tif"/><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image" Target="../media/image55.tif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ospmag.com/issue/article/Time-Is-Not-Always-On-Our-Side"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images.google.com/imgres?imgurl=http://static.howstuffworks.com/gif/cell-phone-nokia.jpg&amp;imgrefurl=http://electronics.howstuffworks.com/cell-phone.htm&amp;h=200&amp;w=200&amp;sz=22&amp;tbnid=ftqjm3_El-gJ:&amp;tbnh=99&amp;tbnw=99&amp;start=7&amp;prev=/images?q=cell+phone&amp;hl=en&amp;lr=&amp;ie=UTF-8" TargetMode="External"/><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jpeg"/><Relationship Id="rId21" Type="http://schemas.openxmlformats.org/officeDocument/2006/relationships/image" Target="../media/image18.tiff"/><Relationship Id="rId7" Type="http://schemas.openxmlformats.org/officeDocument/2006/relationships/image" Target="../media/image5.png"/><Relationship Id="rId12" Type="http://schemas.openxmlformats.org/officeDocument/2006/relationships/image" Target="../media/image9.jpeg"/><Relationship Id="rId17" Type="http://schemas.openxmlformats.org/officeDocument/2006/relationships/image" Target="../media/image14.png"/><Relationship Id="rId2" Type="http://schemas.openxmlformats.org/officeDocument/2006/relationships/notesSlide" Target="../notesSlides/notesSlide7.xml"/><Relationship Id="rId16" Type="http://schemas.openxmlformats.org/officeDocument/2006/relationships/image" Target="../media/image13.png"/><Relationship Id="rId20" Type="http://schemas.openxmlformats.org/officeDocument/2006/relationships/image" Target="../media/image17.tiff"/><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image" Target="../media/image3.jpeg"/><Relationship Id="rId15" Type="http://schemas.openxmlformats.org/officeDocument/2006/relationships/image" Target="../media/image12.png"/><Relationship Id="rId10" Type="http://schemas.openxmlformats.org/officeDocument/2006/relationships/image" Target="../media/image7.jpeg"/><Relationship Id="rId19" Type="http://schemas.openxmlformats.org/officeDocument/2006/relationships/image" Target="../media/image16.tiff"/><Relationship Id="rId4" Type="http://schemas.openxmlformats.org/officeDocument/2006/relationships/image" Target="../media/image2.png"/><Relationship Id="rId9" Type="http://schemas.openxmlformats.org/officeDocument/2006/relationships/image" Target="../media/image6.jpeg"/><Relationship Id="rId14" Type="http://schemas.openxmlformats.org/officeDocument/2006/relationships/image" Target="../media/image11.png"/><Relationship Id="rId22" Type="http://schemas.openxmlformats.org/officeDocument/2006/relationships/image" Target="../media/image19.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emf"/><Relationship Id="rId7" Type="http://schemas.openxmlformats.org/officeDocument/2006/relationships/image" Target="../media/image62.emf"/><Relationship Id="rId2" Type="http://schemas.openxmlformats.org/officeDocument/2006/relationships/oleObject" Target="../embeddings/oleObject3.bin"/><Relationship Id="rId1" Type="http://schemas.openxmlformats.org/officeDocument/2006/relationships/slideLayout" Target="../slideLayouts/slideLayout2.xml"/><Relationship Id="rId6" Type="http://schemas.openxmlformats.org/officeDocument/2006/relationships/oleObject" Target="../embeddings/oleObject5.bin"/><Relationship Id="rId5" Type="http://schemas.openxmlformats.org/officeDocument/2006/relationships/image" Target="../media/image61.emf"/><Relationship Id="rId4"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7.pn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1295400"/>
            <a:ext cx="7848600" cy="2057400"/>
          </a:xfrm>
        </p:spPr>
        <p:txBody>
          <a:bodyPr/>
          <a:lstStyle/>
          <a:p>
            <a:pPr>
              <a:defRPr/>
            </a:pPr>
            <a:r>
              <a:rPr lang="en-US" sz="3000" dirty="0"/>
              <a:t>CSC 112: Computer Operating Systems</a:t>
            </a:r>
            <a:br>
              <a:rPr lang="en-US" sz="3000" dirty="0"/>
            </a:br>
            <a:r>
              <a:rPr lang="en-US" sz="3000" dirty="0"/>
              <a:t>Lecture 1</a:t>
            </a:r>
            <a:br>
              <a:rPr lang="en-US" sz="3000" dirty="0"/>
            </a:br>
            <a:br>
              <a:rPr lang="en-US" sz="3000" dirty="0"/>
            </a:br>
            <a:r>
              <a:rPr lang="en-US" sz="3000" dirty="0"/>
              <a:t>What is an Operating System?</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4A54C102-4C93-3C82-B442-42CF1D6FB5B3}"/>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7" name="Rectangle 6">
            <a:extLst>
              <a:ext uri="{FF2B5EF4-FFF2-40B4-BE49-F238E27FC236}">
                <a16:creationId xmlns:a16="http://schemas.microsoft.com/office/drawing/2014/main" id="{CFD315FF-BA72-4F9E-8DED-759C799A21BF}"/>
              </a:ext>
            </a:extLst>
          </p:cNvPr>
          <p:cNvSpPr/>
          <p:nvPr/>
        </p:nvSpPr>
        <p:spPr>
          <a:xfrm>
            <a:off x="0" y="1860550"/>
            <a:ext cx="12192000" cy="46164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Compiled Program’s View of the World</a:t>
            </a:r>
          </a:p>
        </p:txBody>
      </p: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8" y="2710529"/>
            <a:ext cx="9436099"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Execution environment with restricted rights provided by OS</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724436" y="3326180"/>
            <a:ext cx="160657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4695968" y="3328890"/>
            <a:ext cx="192903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6989960" y="3328122"/>
            <a:ext cx="96603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8320954" y="3328122"/>
            <a:ext cx="986150"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Sockets</a:t>
            </a:r>
          </a:p>
        </p:txBody>
      </p:sp>
      <p:sp>
        <p:nvSpPr>
          <p:cNvPr id="44" name="Rectangle: Folded Corner 43">
            <a:extLst>
              <a:ext uri="{FF2B5EF4-FFF2-40B4-BE49-F238E27FC236}">
                <a16:creationId xmlns:a16="http://schemas.microsoft.com/office/drawing/2014/main" id="{AC49EB89-57FD-4DB8-AD44-B263F841CDDD}"/>
              </a:ext>
            </a:extLst>
          </p:cNvPr>
          <p:cNvSpPr/>
          <p:nvPr/>
        </p:nvSpPr>
        <p:spPr>
          <a:xfrm>
            <a:off x="5533299"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a:t>
            </a:r>
          </a:p>
        </p:txBody>
      </p:sp>
      <p:sp>
        <p:nvSpPr>
          <p:cNvPr id="45" name="Rectangle 44">
            <a:extLst>
              <a:ext uri="{FF2B5EF4-FFF2-40B4-BE49-F238E27FC236}">
                <a16:creationId xmlns:a16="http://schemas.microsoft.com/office/drawing/2014/main" id="{3984D05F-9DB9-4ABB-8A01-48C0FE934CC6}"/>
              </a:ext>
            </a:extLst>
          </p:cNvPr>
          <p:cNvSpPr/>
          <p:nvPr/>
        </p:nvSpPr>
        <p:spPr>
          <a:xfrm>
            <a:off x="5780949"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14" name="TextBox 13">
            <a:extLst>
              <a:ext uri="{FF2B5EF4-FFF2-40B4-BE49-F238E27FC236}">
                <a16:creationId xmlns:a16="http://schemas.microsoft.com/office/drawing/2014/main" id="{78D1B142-975C-4C22-BD16-8854D8EDC6A1}"/>
              </a:ext>
            </a:extLst>
          </p:cNvPr>
          <p:cNvSpPr txBox="1"/>
          <p:nvPr/>
        </p:nvSpPr>
        <p:spPr>
          <a:xfrm>
            <a:off x="2438400" y="4260929"/>
            <a:ext cx="9053164" cy="1015663"/>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US" sz="2000" b="1" dirty="0">
                <a:latin typeface="Gill Sans Light"/>
              </a:rPr>
              <a:t>Application’s “machine” </a:t>
            </a:r>
            <a:r>
              <a:rPr lang="en-US" sz="2000" b="1" i="1" dirty="0">
                <a:latin typeface="Gill Sans Light"/>
              </a:rPr>
              <a:t>is</a:t>
            </a:r>
            <a:r>
              <a:rPr lang="en-US" sz="2000" b="1" dirty="0">
                <a:latin typeface="Gill Sans Light"/>
              </a:rPr>
              <a:t> the process abstraction provided by the OS</a:t>
            </a:r>
          </a:p>
          <a:p>
            <a:pPr marL="285750" indent="-285750">
              <a:buFont typeface="Arial" panose="020B0604020202020204" pitchFamily="34" charset="0"/>
              <a:buChar char="•"/>
            </a:pPr>
            <a:r>
              <a:rPr lang="en-US" sz="2000" b="1" dirty="0">
                <a:latin typeface="Gill Sans Light"/>
              </a:rPr>
              <a:t>Each running program runs in its own process</a:t>
            </a:r>
          </a:p>
          <a:p>
            <a:pPr marL="285750" indent="-285750">
              <a:buFont typeface="Arial" panose="020B0604020202020204" pitchFamily="34" charset="0"/>
              <a:buChar char="•"/>
            </a:pPr>
            <a:r>
              <a:rPr lang="en-US" sz="2000" b="1" dirty="0">
                <a:latin typeface="Gill Sans Light"/>
              </a:rPr>
              <a:t>Processes provide nicer interfaces than raw hardware</a:t>
            </a:r>
          </a:p>
        </p:txBody>
      </p:sp>
    </p:spTree>
    <p:extLst>
      <p:ext uri="{BB962C8B-B14F-4D97-AF65-F5344CB8AC3E}">
        <p14:creationId xmlns:p14="http://schemas.microsoft.com/office/powerpoint/2010/main" val="333288897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7" name="Rectangle 6">
            <a:extLst>
              <a:ext uri="{FF2B5EF4-FFF2-40B4-BE49-F238E27FC236}">
                <a16:creationId xmlns:a16="http://schemas.microsoft.com/office/drawing/2014/main" id="{CFD315FF-BA72-4F9E-8DED-759C799A21BF}"/>
              </a:ext>
            </a:extLst>
          </p:cNvPr>
          <p:cNvSpPr/>
          <p:nvPr/>
        </p:nvSpPr>
        <p:spPr>
          <a:xfrm>
            <a:off x="0" y="1860550"/>
            <a:ext cx="12192000" cy="46164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System Programmer’s View of the World</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8" y="2710529"/>
            <a:ext cx="9436099" cy="936847"/>
          </a:xfrm>
          <a:prstGeom prst="rect">
            <a:avLst/>
          </a:prstGeom>
          <a:solidFill>
            <a:srgbClr val="C495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Execution environment with restricted rights provided by OS</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724436" y="3326180"/>
            <a:ext cx="160657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4695968" y="3328890"/>
            <a:ext cx="192903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6989960" y="3328122"/>
            <a:ext cx="96603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8320954" y="3328122"/>
            <a:ext cx="986150"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5533299" y="1372394"/>
            <a:ext cx="2014336" cy="1284975"/>
          </a:xfrm>
          <a:prstGeom prst="foldedCorner">
            <a:avLst>
              <a:gd name="adj" fmla="val 2133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Program</a:t>
            </a:r>
          </a:p>
        </p:txBody>
      </p:sp>
      <p:sp>
        <p:nvSpPr>
          <p:cNvPr id="14" name="Rectangle 13">
            <a:extLst>
              <a:ext uri="{FF2B5EF4-FFF2-40B4-BE49-F238E27FC236}">
                <a16:creationId xmlns:a16="http://schemas.microsoft.com/office/drawing/2014/main" id="{39E666D2-456F-4701-8AC9-C49B9D04997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pic>
        <p:nvPicPr>
          <p:cNvPr id="23" name="Picture 22" descr="A picture containing table, knife&#10;&#10;Description automatically generated">
            <a:extLst>
              <a:ext uri="{FF2B5EF4-FFF2-40B4-BE49-F238E27FC236}">
                <a16:creationId xmlns:a16="http://schemas.microsoft.com/office/drawing/2014/main" id="{2B6FFED1-7622-447D-9915-C7879170321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63634" y="1825672"/>
            <a:ext cx="1628278" cy="793566"/>
          </a:xfrm>
          <a:prstGeom prst="rect">
            <a:avLst/>
          </a:prstGeom>
        </p:spPr>
      </p:pic>
      <p:sp>
        <p:nvSpPr>
          <p:cNvPr id="47" name="Rectangle 46">
            <a:extLst>
              <a:ext uri="{FF2B5EF4-FFF2-40B4-BE49-F238E27FC236}">
                <a16:creationId xmlns:a16="http://schemas.microsoft.com/office/drawing/2014/main" id="{7723B142-2A94-49C8-866E-A67772D37692}"/>
              </a:ext>
            </a:extLst>
          </p:cNvPr>
          <p:cNvSpPr/>
          <p:nvPr/>
        </p:nvSpPr>
        <p:spPr>
          <a:xfrm>
            <a:off x="2987261" y="1793873"/>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25" name="Straight Arrow Connector 24">
            <a:extLst>
              <a:ext uri="{FF2B5EF4-FFF2-40B4-BE49-F238E27FC236}">
                <a16:creationId xmlns:a16="http://schemas.microsoft.com/office/drawing/2014/main" id="{79D305A1-51B1-4982-AED3-3EBFD5A82406}"/>
              </a:ext>
            </a:extLst>
          </p:cNvPr>
          <p:cNvCxnSpPr>
            <a:cxnSpLocks/>
          </p:cNvCxnSpPr>
          <p:nvPr/>
        </p:nvCxnSpPr>
        <p:spPr>
          <a:xfrm>
            <a:off x="4423299" y="2034166"/>
            <a:ext cx="10528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07F0615B-834E-43D1-856B-5EBE38CDCAC4}"/>
              </a:ext>
            </a:extLst>
          </p:cNvPr>
          <p:cNvSpPr txBox="1"/>
          <p:nvPr/>
        </p:nvSpPr>
        <p:spPr>
          <a:xfrm>
            <a:off x="4474955" y="1684643"/>
            <a:ext cx="914400" cy="338554"/>
          </a:xfrm>
          <a:prstGeom prst="rect">
            <a:avLst/>
          </a:prstGeom>
          <a:noFill/>
        </p:spPr>
        <p:txBody>
          <a:bodyPr wrap="square" rtlCol="0">
            <a:spAutoFit/>
          </a:bodyPr>
          <a:lstStyle/>
          <a:p>
            <a:pPr algn="ctr"/>
            <a:r>
              <a:rPr lang="en-US" sz="1600" dirty="0">
                <a:latin typeface="Gill Sans Light"/>
              </a:rPr>
              <a:t>Linker</a:t>
            </a:r>
          </a:p>
        </p:txBody>
      </p:sp>
      <p:sp>
        <p:nvSpPr>
          <p:cNvPr id="48" name="TextBox 47">
            <a:extLst>
              <a:ext uri="{FF2B5EF4-FFF2-40B4-BE49-F238E27FC236}">
                <a16:creationId xmlns:a16="http://schemas.microsoft.com/office/drawing/2014/main" id="{78D1B142-975C-4C22-BD16-8854D8EDC6A1}"/>
              </a:ext>
            </a:extLst>
          </p:cNvPr>
          <p:cNvSpPr txBox="1"/>
          <p:nvPr/>
        </p:nvSpPr>
        <p:spPr>
          <a:xfrm>
            <a:off x="2438400" y="4260929"/>
            <a:ext cx="9053164" cy="1015663"/>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US" sz="2000" b="1" dirty="0">
                <a:latin typeface="Gill Sans Light"/>
              </a:rPr>
              <a:t>Application’s “machine” </a:t>
            </a:r>
            <a:r>
              <a:rPr lang="en-US" sz="2000" b="1" i="1" dirty="0">
                <a:latin typeface="Gill Sans Light"/>
              </a:rPr>
              <a:t>is</a:t>
            </a:r>
            <a:r>
              <a:rPr lang="en-US" sz="2000" b="1" dirty="0">
                <a:latin typeface="Gill Sans Light"/>
              </a:rPr>
              <a:t> the process abstraction provided by the OS</a:t>
            </a:r>
          </a:p>
          <a:p>
            <a:pPr marL="285750" indent="-285750">
              <a:buFont typeface="Arial" panose="020B0604020202020204" pitchFamily="34" charset="0"/>
              <a:buChar char="•"/>
            </a:pPr>
            <a:r>
              <a:rPr lang="en-US" sz="2000" b="1" dirty="0">
                <a:latin typeface="Gill Sans Light"/>
              </a:rPr>
              <a:t>Each running program runs in its own process</a:t>
            </a:r>
          </a:p>
          <a:p>
            <a:pPr marL="285750" indent="-285750">
              <a:buFont typeface="Arial" panose="020B0604020202020204" pitchFamily="34" charset="0"/>
              <a:buChar char="•"/>
            </a:pPr>
            <a:r>
              <a:rPr lang="en-US" sz="2000" b="1" dirty="0">
                <a:latin typeface="Gill Sans Light"/>
              </a:rPr>
              <a:t>Processes provide nicer interfaces than raw hardware</a:t>
            </a:r>
          </a:p>
        </p:txBody>
      </p:sp>
    </p:spTree>
    <p:extLst>
      <p:ext uri="{BB962C8B-B14F-4D97-AF65-F5344CB8AC3E}">
        <p14:creationId xmlns:p14="http://schemas.microsoft.com/office/powerpoint/2010/main" val="30522534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2E57F-5EDE-41A9-A434-BCB74FF40209}"/>
              </a:ext>
            </a:extLst>
          </p:cNvPr>
          <p:cNvSpPr>
            <a:spLocks noGrp="1"/>
          </p:cNvSpPr>
          <p:nvPr>
            <p:ph type="title"/>
          </p:nvPr>
        </p:nvSpPr>
        <p:spPr/>
        <p:txBody>
          <a:bodyPr/>
          <a:lstStyle/>
          <a:p>
            <a:r>
              <a:rPr lang="en-US" dirty="0"/>
              <a:t>What’s in a Process?</a:t>
            </a:r>
          </a:p>
        </p:txBody>
      </p:sp>
      <p:sp>
        <p:nvSpPr>
          <p:cNvPr id="3" name="Content Placeholder 2">
            <a:extLst>
              <a:ext uri="{FF2B5EF4-FFF2-40B4-BE49-F238E27FC236}">
                <a16:creationId xmlns:a16="http://schemas.microsoft.com/office/drawing/2014/main" id="{092203CE-FA9F-4A69-8715-F472952BE715}"/>
              </a:ext>
            </a:extLst>
          </p:cNvPr>
          <p:cNvSpPr>
            <a:spLocks noGrp="1"/>
          </p:cNvSpPr>
          <p:nvPr>
            <p:ph idx="1"/>
          </p:nvPr>
        </p:nvSpPr>
        <p:spPr/>
        <p:txBody>
          <a:bodyPr/>
          <a:lstStyle/>
          <a:p>
            <a:pPr marL="0" indent="0">
              <a:buNone/>
            </a:pPr>
            <a:r>
              <a:rPr lang="en-US" b="1" dirty="0"/>
              <a:t>A process consists of:</a:t>
            </a:r>
          </a:p>
          <a:p>
            <a:r>
              <a:rPr lang="en-US" dirty="0"/>
              <a:t>Address Space</a:t>
            </a:r>
          </a:p>
          <a:p>
            <a:r>
              <a:rPr lang="en-US" dirty="0"/>
              <a:t>One or more threads of control executing in that address space</a:t>
            </a:r>
          </a:p>
          <a:p>
            <a:r>
              <a:rPr lang="en-US" dirty="0"/>
              <a:t>Additional system state associated with it</a:t>
            </a:r>
          </a:p>
          <a:p>
            <a:pPr lvl="1"/>
            <a:r>
              <a:rPr lang="en-US" dirty="0"/>
              <a:t>Open files</a:t>
            </a:r>
          </a:p>
          <a:p>
            <a:pPr lvl="1"/>
            <a:r>
              <a:rPr lang="en-US" dirty="0"/>
              <a:t>Open sockets (network connections)</a:t>
            </a:r>
          </a:p>
          <a:p>
            <a:pPr lvl="1"/>
            <a:r>
              <a:rPr lang="en-US" dirty="0"/>
              <a:t>…</a:t>
            </a:r>
          </a:p>
        </p:txBody>
      </p:sp>
    </p:spTree>
    <p:extLst>
      <p:ext uri="{BB962C8B-B14F-4D97-AF65-F5344CB8AC3E}">
        <p14:creationId xmlns:p14="http://schemas.microsoft.com/office/powerpoint/2010/main" val="208196944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164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Operating System’s View of the World</a:t>
            </a:r>
          </a:p>
        </p:txBody>
      </p:sp>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9"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53551"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Tree>
    <p:extLst>
      <p:ext uri="{BB962C8B-B14F-4D97-AF65-F5344CB8AC3E}">
        <p14:creationId xmlns:p14="http://schemas.microsoft.com/office/powerpoint/2010/main" val="144636352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140430" y="1066800"/>
            <a:ext cx="12192000" cy="5555247"/>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Running</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Operating System’s View of the World</a:t>
            </a:r>
          </a:p>
        </p:txBody>
      </p:sp>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28910" y="4603105"/>
            <a:ext cx="718466" cy="710043"/>
            <a:chOff x="4118129" y="2654300"/>
            <a:chExt cx="718466"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18129" y="2654300"/>
              <a:ext cx="718466"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09372" y="4518076"/>
            <a:ext cx="1120820"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82110"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9"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53551"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Running</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49" name="TextBox 48">
            <a:extLst>
              <a:ext uri="{FF2B5EF4-FFF2-40B4-BE49-F238E27FC236}">
                <a16:creationId xmlns:a16="http://schemas.microsoft.com/office/drawing/2014/main" id="{62BE982C-9240-4229-8D46-05D147D5B366}"/>
              </a:ext>
            </a:extLst>
          </p:cNvPr>
          <p:cNvSpPr txBox="1"/>
          <p:nvPr/>
        </p:nvSpPr>
        <p:spPr>
          <a:xfrm>
            <a:off x="1504950" y="1460478"/>
            <a:ext cx="9848849" cy="707886"/>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US" sz="2000" b="1" dirty="0">
                <a:latin typeface="Gill Sans Light"/>
              </a:rPr>
              <a:t>OS translates from hardware interface to application interface</a:t>
            </a:r>
          </a:p>
          <a:p>
            <a:pPr marL="285750" indent="-285750">
              <a:buFont typeface="Arial" panose="020B0604020202020204" pitchFamily="34" charset="0"/>
              <a:buChar char="•"/>
            </a:pPr>
            <a:r>
              <a:rPr lang="en-US" sz="2000" b="1" dirty="0">
                <a:latin typeface="Gill Sans Light"/>
              </a:rPr>
              <a:t>OS provides each running program with its own process</a:t>
            </a:r>
          </a:p>
        </p:txBody>
      </p:sp>
    </p:spTree>
    <p:extLst>
      <p:ext uri="{BB962C8B-B14F-4D97-AF65-F5344CB8AC3E}">
        <p14:creationId xmlns:p14="http://schemas.microsoft.com/office/powerpoint/2010/main" val="155515629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0FFBD-86D7-4430-8623-1A5A496FA90C}"/>
              </a:ext>
            </a:extLst>
          </p:cNvPr>
          <p:cNvSpPr>
            <a:spLocks noGrp="1"/>
          </p:cNvSpPr>
          <p:nvPr>
            <p:ph type="title"/>
          </p:nvPr>
        </p:nvSpPr>
        <p:spPr/>
        <p:txBody>
          <a:bodyPr/>
          <a:lstStyle/>
          <a:p>
            <a:r>
              <a:rPr lang="en-US" dirty="0"/>
              <a:t>What is an Operating System?</a:t>
            </a:r>
          </a:p>
        </p:txBody>
      </p:sp>
      <p:sp>
        <p:nvSpPr>
          <p:cNvPr id="3" name="Content Placeholder 2">
            <a:extLst>
              <a:ext uri="{FF2B5EF4-FFF2-40B4-BE49-F238E27FC236}">
                <a16:creationId xmlns:a16="http://schemas.microsoft.com/office/drawing/2014/main" id="{3045FBDC-6D09-4175-BD95-8438526B950F}"/>
              </a:ext>
            </a:extLst>
          </p:cNvPr>
          <p:cNvSpPr>
            <a:spLocks noGrp="1"/>
          </p:cNvSpPr>
          <p:nvPr>
            <p:ph idx="1"/>
          </p:nvPr>
        </p:nvSpPr>
        <p:spPr>
          <a:xfrm>
            <a:off x="2239617" y="1825625"/>
            <a:ext cx="9114183" cy="4351338"/>
          </a:xfrm>
        </p:spPr>
        <p:txBody>
          <a:bodyPr/>
          <a:lstStyle/>
          <a:p>
            <a:r>
              <a:rPr lang="en-US" dirty="0"/>
              <a:t>Illusionist</a:t>
            </a:r>
          </a:p>
          <a:p>
            <a:pPr lvl="1"/>
            <a:r>
              <a:rPr lang="en-US" dirty="0"/>
              <a:t>Provide clean, easy-to-use abstractions of physical resources</a:t>
            </a:r>
          </a:p>
          <a:p>
            <a:pPr lvl="2"/>
            <a:r>
              <a:rPr lang="en-US" dirty="0"/>
              <a:t>Infinite memory, dedicated machine</a:t>
            </a:r>
          </a:p>
          <a:p>
            <a:pPr lvl="2"/>
            <a:r>
              <a:rPr lang="en-US" dirty="0"/>
              <a:t>Higher level objects: files, users, messages</a:t>
            </a:r>
          </a:p>
          <a:p>
            <a:pPr lvl="2"/>
            <a:r>
              <a:rPr lang="en-US" dirty="0"/>
              <a:t>Masking limitations, virtualization</a:t>
            </a:r>
          </a:p>
          <a:p>
            <a:r>
              <a:rPr lang="en-US" dirty="0">
                <a:solidFill>
                  <a:srgbClr val="FF0000"/>
                </a:solidFill>
              </a:rPr>
              <a:t>Referee</a:t>
            </a:r>
          </a:p>
          <a:p>
            <a:pPr lvl="1"/>
            <a:r>
              <a:rPr lang="en-US" dirty="0">
                <a:solidFill>
                  <a:srgbClr val="FF0000"/>
                </a:solidFill>
              </a:rPr>
              <a:t>Manage protection, isolation, and sharing of resources</a:t>
            </a:r>
          </a:p>
          <a:p>
            <a:pPr lvl="2"/>
            <a:r>
              <a:rPr lang="en-US" dirty="0">
                <a:solidFill>
                  <a:srgbClr val="FF0000"/>
                </a:solidFill>
              </a:rPr>
              <a:t>Resource allocation and communication</a:t>
            </a:r>
          </a:p>
        </p:txBody>
      </p:sp>
      <p:pic>
        <p:nvPicPr>
          <p:cNvPr id="7" name="Picture 6">
            <a:extLst>
              <a:ext uri="{FF2B5EF4-FFF2-40B4-BE49-F238E27FC236}">
                <a16:creationId xmlns:a16="http://schemas.microsoft.com/office/drawing/2014/main" id="{65C00F34-1D9D-426C-8D4D-28C7ACFC9737}"/>
              </a:ext>
            </a:extLst>
          </p:cNvPr>
          <p:cNvPicPr>
            <a:picLocks noChangeAspect="1"/>
          </p:cNvPicPr>
          <p:nvPr/>
        </p:nvPicPr>
        <p:blipFill>
          <a:blip r:embed="rId2"/>
          <a:stretch>
            <a:fillRect/>
          </a:stretch>
        </p:blipFill>
        <p:spPr>
          <a:xfrm>
            <a:off x="676835" y="3502459"/>
            <a:ext cx="1291665" cy="1066800"/>
          </a:xfrm>
          <a:prstGeom prst="rect">
            <a:avLst/>
          </a:prstGeom>
        </p:spPr>
      </p:pic>
      <p:pic>
        <p:nvPicPr>
          <p:cNvPr id="8" name="Picture 7">
            <a:extLst>
              <a:ext uri="{FF2B5EF4-FFF2-40B4-BE49-F238E27FC236}">
                <a16:creationId xmlns:a16="http://schemas.microsoft.com/office/drawing/2014/main" id="{A7E627E2-ECD5-465A-AECF-F32DDB1B5287}"/>
              </a:ext>
            </a:extLst>
          </p:cNvPr>
          <p:cNvPicPr>
            <a:picLocks noChangeAspect="1"/>
          </p:cNvPicPr>
          <p:nvPr/>
        </p:nvPicPr>
        <p:blipFill>
          <a:blip r:embed="rId3"/>
          <a:stretch>
            <a:fillRect/>
          </a:stretch>
        </p:blipFill>
        <p:spPr>
          <a:xfrm>
            <a:off x="404208" y="2092722"/>
            <a:ext cx="1411469" cy="1130300"/>
          </a:xfrm>
          <a:prstGeom prst="rect">
            <a:avLst/>
          </a:prstGeom>
        </p:spPr>
      </p:pic>
    </p:spTree>
    <p:extLst>
      <p:ext uri="{BB962C8B-B14F-4D97-AF65-F5344CB8AC3E}">
        <p14:creationId xmlns:p14="http://schemas.microsoft.com/office/powerpoint/2010/main" val="19904916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OS Basics: Running a Process</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rgbClr val="C49500"/>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C495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Tree>
    <p:extLst>
      <p:ext uri="{BB962C8B-B14F-4D97-AF65-F5344CB8AC3E}">
        <p14:creationId xmlns:p14="http://schemas.microsoft.com/office/powerpoint/2010/main" val="38202773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164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OS Basics: Switching Processes</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rgbClr val="9E7800"/>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14" name="Straight Arrow Connector 13">
            <a:extLst>
              <a:ext uri="{FF2B5EF4-FFF2-40B4-BE49-F238E27FC236}">
                <a16:creationId xmlns:a16="http://schemas.microsoft.com/office/drawing/2014/main" id="{C1C7397D-AD7D-42C8-AC9C-B5CDBFBAF9AE}"/>
              </a:ext>
            </a:extLst>
          </p:cNvPr>
          <p:cNvCxnSpPr>
            <a:stCxn id="74" idx="2"/>
            <a:endCxn id="13" idx="0"/>
          </p:cNvCxnSpPr>
          <p:nvPr/>
        </p:nvCxnSpPr>
        <p:spPr>
          <a:xfrm>
            <a:off x="4101079" y="3737294"/>
            <a:ext cx="1294228" cy="145072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FF8490D-0418-4507-9F82-CDBB506D280C}"/>
              </a:ext>
            </a:extLst>
          </p:cNvPr>
          <p:cNvCxnSpPr>
            <a:cxnSpLocks/>
            <a:stCxn id="58" idx="2"/>
            <a:endCxn id="16" idx="0"/>
          </p:cNvCxnSpPr>
          <p:nvPr/>
        </p:nvCxnSpPr>
        <p:spPr>
          <a:xfrm flipH="1">
            <a:off x="5889970" y="3737294"/>
            <a:ext cx="2943133" cy="145072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6064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7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latin typeface="Gill Sans Light"/>
              </a:rPr>
              <a:t>OS Basics: Switching Processes</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rgbClr val="9E7800"/>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Tree>
    <p:extLst>
      <p:ext uri="{BB962C8B-B14F-4D97-AF65-F5344CB8AC3E}">
        <p14:creationId xmlns:p14="http://schemas.microsoft.com/office/powerpoint/2010/main" val="20373735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path" presetSubtype="0" fill="hold" nodeType="clickEffect">
                                  <p:stCondLst>
                                    <p:cond delay="0"/>
                                  </p:stCondLst>
                                  <p:childTnLst>
                                    <p:animMotion origin="layout" path="M 0 0 L 0.067 -0.04 C 0.081 -0.049 0.102 -0.054 0.124 -0.054 C 0.149 -0.054 0.169 -0.049 0.183 -0.04 L 0.25 0 E" pathEditMode="relative" ptsTypes="">
                                      <p:cBhvr>
                                        <p:cTn id="6" dur="1000" fill="hold"/>
                                        <p:tgtEl>
                                          <p:spTgt spid="10"/>
                                        </p:tgtEl>
                                        <p:attrNameLst>
                                          <p:attrName>ppt_x</p:attrName>
                                          <p:attrName>ppt_y</p:attrName>
                                        </p:attrNameLst>
                                      </p:cBhvr>
                                    </p:animMotion>
                                  </p:childTnLst>
                                </p:cTn>
                              </p:par>
                              <p:par>
                                <p:cTn id="7" presetID="53" presetClass="exit" presetSubtype="32" fill="hold" nodeType="withEffect">
                                  <p:stCondLst>
                                    <p:cond delay="0"/>
                                  </p:stCondLst>
                                  <p:childTnLst>
                                    <p:anim calcmode="lin" valueType="num">
                                      <p:cBhvr>
                                        <p:cTn id="8" dur="1000"/>
                                        <p:tgtEl>
                                          <p:spTgt spid="10"/>
                                        </p:tgtEl>
                                        <p:attrNameLst>
                                          <p:attrName>ppt_w</p:attrName>
                                        </p:attrNameLst>
                                      </p:cBhvr>
                                      <p:tavLst>
                                        <p:tav tm="0">
                                          <p:val>
                                            <p:strVal val="ppt_w"/>
                                          </p:val>
                                        </p:tav>
                                        <p:tav tm="100000">
                                          <p:val>
                                            <p:fltVal val="0"/>
                                          </p:val>
                                        </p:tav>
                                      </p:tavLst>
                                    </p:anim>
                                    <p:anim calcmode="lin" valueType="num">
                                      <p:cBhvr>
                                        <p:cTn id="9" dur="1000"/>
                                        <p:tgtEl>
                                          <p:spTgt spid="10"/>
                                        </p:tgtEl>
                                        <p:attrNameLst>
                                          <p:attrName>ppt_h</p:attrName>
                                        </p:attrNameLst>
                                      </p:cBhvr>
                                      <p:tavLst>
                                        <p:tav tm="0">
                                          <p:val>
                                            <p:strVal val="ppt_h"/>
                                          </p:val>
                                        </p:tav>
                                        <p:tav tm="100000">
                                          <p:val>
                                            <p:fltVal val="0"/>
                                          </p:val>
                                        </p:tav>
                                      </p:tavLst>
                                    </p:anim>
                                    <p:animEffect transition="out" filter="fade">
                                      <p:cBhvr>
                                        <p:cTn id="10" dur="1000"/>
                                        <p:tgtEl>
                                          <p:spTgt spid="10"/>
                                        </p:tgtEl>
                                      </p:cBhvr>
                                    </p:animEffect>
                                    <p:set>
                                      <p:cBhvr>
                                        <p:cTn id="11"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Switching Processes</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chemeClr val="accent6"/>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Tree>
    <p:extLst>
      <p:ext uri="{BB962C8B-B14F-4D97-AF65-F5344CB8AC3E}">
        <p14:creationId xmlns:p14="http://schemas.microsoft.com/office/powerpoint/2010/main" val="34302366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par>
                                <p:cTn id="10" presetID="44" presetClass="path" presetSubtype="0" fill="hold" nodeType="withEffect">
                                  <p:stCondLst>
                                    <p:cond delay="0"/>
                                  </p:stCondLst>
                                  <p:childTnLst>
                                    <p:animMotion origin="layout" path="M 0 0 L 0.067 -0.04 C 0.081 -0.049 0.102 -0.054 0.124 -0.054 C 0.149 -0.054 0.169 -0.049 0.183 -0.04 L 0.25 0 E" pathEditMode="relative" ptsTypes="">
                                      <p:cBhvr>
                                        <p:cTn id="11" dur="1000" spd="-100000" fill="hold"/>
                                        <p:tgtEl>
                                          <p:spTgt spid="1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0A0F-6604-43EA-9CB9-26A71ADEA0E8}"/>
              </a:ext>
            </a:extLst>
          </p:cNvPr>
          <p:cNvSpPr>
            <a:spLocks noGrp="1"/>
          </p:cNvSpPr>
          <p:nvPr>
            <p:ph type="title"/>
          </p:nvPr>
        </p:nvSpPr>
        <p:spPr/>
        <p:txBody>
          <a:bodyPr/>
          <a:lstStyle/>
          <a:p>
            <a:r>
              <a:rPr lang="en-US" dirty="0">
                <a:latin typeface="Gill Sans Light"/>
              </a:rPr>
              <a:t>Across Incredible Diversity</a:t>
            </a:r>
          </a:p>
        </p:txBody>
      </p:sp>
      <p:grpSp>
        <p:nvGrpSpPr>
          <p:cNvPr id="8" name="Group 10">
            <a:extLst>
              <a:ext uri="{FF2B5EF4-FFF2-40B4-BE49-F238E27FC236}">
                <a16:creationId xmlns:a16="http://schemas.microsoft.com/office/drawing/2014/main" id="{5D10F813-79BD-4A45-BAB8-EB342759AE6F}"/>
              </a:ext>
            </a:extLst>
          </p:cNvPr>
          <p:cNvGrpSpPr>
            <a:grpSpLocks/>
          </p:cNvGrpSpPr>
          <p:nvPr/>
        </p:nvGrpSpPr>
        <p:grpSpPr bwMode="auto">
          <a:xfrm>
            <a:off x="2943179" y="1271117"/>
            <a:ext cx="5672008" cy="4752018"/>
            <a:chOff x="2869" y="1485"/>
            <a:chExt cx="2608" cy="2130"/>
          </a:xfrm>
          <a:noFill/>
        </p:grpSpPr>
        <p:sp>
          <p:nvSpPr>
            <p:cNvPr id="9" name="Text Box 11">
              <a:extLst>
                <a:ext uri="{FF2B5EF4-FFF2-40B4-BE49-F238E27FC236}">
                  <a16:creationId xmlns:a16="http://schemas.microsoft.com/office/drawing/2014/main" id="{9A3C0744-85EC-4ABE-B26A-D7A4A3E1B44B}"/>
                </a:ext>
              </a:extLst>
            </p:cNvPr>
            <p:cNvSpPr txBox="1">
              <a:spLocks noChangeArrowheads="1"/>
            </p:cNvSpPr>
            <p:nvPr/>
          </p:nvSpPr>
          <p:spPr bwMode="auto">
            <a:xfrm>
              <a:off x="4126" y="3436"/>
              <a:ext cx="466" cy="179"/>
            </a:xfrm>
            <a:prstGeom prst="rect">
              <a:avLst/>
            </a:prstGeom>
            <a:grpFill/>
            <a:ln w="12700">
              <a:noFill/>
              <a:miter lim="800000"/>
              <a:headEnd type="none" w="sm" len="sm"/>
              <a:tailEnd type="none" w="sm" len="sm"/>
            </a:ln>
            <a:effectLst/>
          </p:spPr>
          <p:txBody>
            <a:bodyPr wrap="square">
              <a:prstTxWarp prst="textNoShape">
                <a:avLst/>
              </a:prstTxWarp>
              <a:spAutoFit/>
            </a:bodyPr>
            <a:lstStyle/>
            <a:p>
              <a:pPr algn="ctr" eaLnBrk="0" hangingPunct="0"/>
              <a:r>
                <a:rPr lang="en-US" sz="2000" b="1" dirty="0">
                  <a:latin typeface="Gill Sans Light"/>
                </a:rPr>
                <a:t>years</a:t>
              </a:r>
            </a:p>
          </p:txBody>
        </p:sp>
        <p:sp>
          <p:nvSpPr>
            <p:cNvPr id="10" name="Text Box 12">
              <a:extLst>
                <a:ext uri="{FF2B5EF4-FFF2-40B4-BE49-F238E27FC236}">
                  <a16:creationId xmlns:a16="http://schemas.microsoft.com/office/drawing/2014/main" id="{472C6D60-7735-4384-821D-DA7F7CB1939E}"/>
                </a:ext>
              </a:extLst>
            </p:cNvPr>
            <p:cNvSpPr txBox="1">
              <a:spLocks noChangeArrowheads="1"/>
            </p:cNvSpPr>
            <p:nvPr/>
          </p:nvSpPr>
          <p:spPr bwMode="auto">
            <a:xfrm>
              <a:off x="2869" y="1485"/>
              <a:ext cx="792" cy="317"/>
            </a:xfrm>
            <a:prstGeom prst="rect">
              <a:avLst/>
            </a:prstGeom>
            <a:grpFill/>
            <a:ln w="9525">
              <a:noFill/>
              <a:miter lim="800000"/>
              <a:headEnd/>
              <a:tailEnd/>
            </a:ln>
            <a:effectLst/>
          </p:spPr>
          <p:txBody>
            <a:bodyPr wrap="square">
              <a:prstTxWarp prst="textNoShape">
                <a:avLst/>
              </a:prstTxWarp>
              <a:spAutoFit/>
            </a:bodyPr>
            <a:lstStyle/>
            <a:p>
              <a:pPr eaLnBrk="0" hangingPunct="0"/>
              <a:r>
                <a:rPr lang="en-US" sz="2000" b="1" dirty="0">
                  <a:latin typeface="Gill Sans Light"/>
                </a:rPr>
                <a:t>Computers</a:t>
              </a:r>
            </a:p>
            <a:p>
              <a:pPr eaLnBrk="0" hangingPunct="0"/>
              <a:r>
                <a:rPr lang="en-US" sz="2000" b="1" dirty="0">
                  <a:latin typeface="Gill Sans Light"/>
                </a:rPr>
                <a:t>Per Person</a:t>
              </a:r>
            </a:p>
          </p:txBody>
        </p:sp>
        <p:sp>
          <p:nvSpPr>
            <p:cNvPr id="11" name="Text Box 13">
              <a:extLst>
                <a:ext uri="{FF2B5EF4-FFF2-40B4-BE49-F238E27FC236}">
                  <a16:creationId xmlns:a16="http://schemas.microsoft.com/office/drawing/2014/main" id="{5B27FFE7-23EE-4D47-BD91-B642FD63CD8A}"/>
                </a:ext>
              </a:extLst>
            </p:cNvPr>
            <p:cNvSpPr txBox="1">
              <a:spLocks noChangeArrowheads="1"/>
            </p:cNvSpPr>
            <p:nvPr/>
          </p:nvSpPr>
          <p:spPr bwMode="auto">
            <a:xfrm>
              <a:off x="3043" y="3155"/>
              <a:ext cx="421" cy="179"/>
            </a:xfrm>
            <a:prstGeom prst="rect">
              <a:avLst/>
            </a:prstGeom>
            <a:grpFill/>
            <a:ln w="9525">
              <a:noFill/>
              <a:miter lim="800000"/>
              <a:headEnd/>
              <a:tailEnd/>
            </a:ln>
            <a:effectLst/>
          </p:spPr>
          <p:txBody>
            <a:bodyPr wrap="square">
              <a:prstTxWarp prst="textNoShape">
                <a:avLst/>
              </a:prstTxWarp>
              <a:spAutoFit/>
            </a:bodyPr>
            <a:lstStyle/>
            <a:p>
              <a:pPr eaLnBrk="0" hangingPunct="0"/>
              <a:r>
                <a:rPr lang="en-US" sz="2000" b="1">
                  <a:latin typeface="Gill Sans Light"/>
                </a:rPr>
                <a:t>10</a:t>
              </a:r>
              <a:r>
                <a:rPr lang="en-US" sz="2000" b="1" baseline="30000">
                  <a:latin typeface="Gill Sans Light"/>
                </a:rPr>
                <a:t>3</a:t>
              </a:r>
              <a:r>
                <a:rPr lang="en-US" sz="2000" b="1">
                  <a:latin typeface="Gill Sans Light"/>
                </a:rPr>
                <a:t>:1</a:t>
              </a:r>
            </a:p>
          </p:txBody>
        </p:sp>
        <p:sp>
          <p:nvSpPr>
            <p:cNvPr id="12" name="Text Box 14">
              <a:extLst>
                <a:ext uri="{FF2B5EF4-FFF2-40B4-BE49-F238E27FC236}">
                  <a16:creationId xmlns:a16="http://schemas.microsoft.com/office/drawing/2014/main" id="{F7BBCF28-807A-4A09-93E1-A36FEF37FEBD}"/>
                </a:ext>
              </a:extLst>
            </p:cNvPr>
            <p:cNvSpPr txBox="1">
              <a:spLocks noChangeArrowheads="1"/>
            </p:cNvSpPr>
            <p:nvPr/>
          </p:nvSpPr>
          <p:spPr bwMode="auto">
            <a:xfrm>
              <a:off x="3043" y="1824"/>
              <a:ext cx="421" cy="179"/>
            </a:xfrm>
            <a:prstGeom prst="rect">
              <a:avLst/>
            </a:prstGeom>
            <a:grpFill/>
            <a:ln w="9525">
              <a:noFill/>
              <a:miter lim="800000"/>
              <a:headEnd/>
              <a:tailEnd/>
            </a:ln>
            <a:effectLst/>
          </p:spPr>
          <p:txBody>
            <a:bodyPr wrap="square">
              <a:prstTxWarp prst="textNoShape">
                <a:avLst/>
              </a:prstTxWarp>
              <a:spAutoFit/>
            </a:bodyPr>
            <a:lstStyle/>
            <a:p>
              <a:pPr eaLnBrk="0" hangingPunct="0"/>
              <a:r>
                <a:rPr lang="en-US" sz="2000" b="1" dirty="0">
                  <a:latin typeface="Gill Sans Light"/>
                </a:rPr>
                <a:t>1:10</a:t>
              </a:r>
              <a:r>
                <a:rPr lang="en-US" sz="2000" b="1" baseline="30000" dirty="0">
                  <a:latin typeface="Gill Sans Light"/>
                </a:rPr>
                <a:t>6</a:t>
              </a:r>
            </a:p>
          </p:txBody>
        </p:sp>
        <p:sp>
          <p:nvSpPr>
            <p:cNvPr id="13" name="Text Box 15">
              <a:extLst>
                <a:ext uri="{FF2B5EF4-FFF2-40B4-BE49-F238E27FC236}">
                  <a16:creationId xmlns:a16="http://schemas.microsoft.com/office/drawing/2014/main" id="{3BD8810E-0392-437B-B9E5-5B4A64D9B4AE}"/>
                </a:ext>
              </a:extLst>
            </p:cNvPr>
            <p:cNvSpPr txBox="1">
              <a:spLocks noChangeArrowheads="1"/>
            </p:cNvSpPr>
            <p:nvPr/>
          </p:nvSpPr>
          <p:spPr bwMode="auto">
            <a:xfrm>
              <a:off x="4800" y="2640"/>
              <a:ext cx="677"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a:latin typeface="Gill Sans Light"/>
                </a:rPr>
                <a:t>Laptop</a:t>
              </a:r>
            </a:p>
          </p:txBody>
        </p:sp>
        <p:sp>
          <p:nvSpPr>
            <p:cNvPr id="14" name="Text Box 16">
              <a:extLst>
                <a:ext uri="{FF2B5EF4-FFF2-40B4-BE49-F238E27FC236}">
                  <a16:creationId xmlns:a16="http://schemas.microsoft.com/office/drawing/2014/main" id="{CE58D283-2279-4B60-A808-35810433D7FC}"/>
                </a:ext>
              </a:extLst>
            </p:cNvPr>
            <p:cNvSpPr txBox="1">
              <a:spLocks noChangeArrowheads="1"/>
            </p:cNvSpPr>
            <p:nvPr/>
          </p:nvSpPr>
          <p:spPr bwMode="auto">
            <a:xfrm>
              <a:off x="4958" y="2814"/>
              <a:ext cx="394"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a:latin typeface="Gill Sans Light"/>
                </a:rPr>
                <a:t>PDA</a:t>
              </a:r>
            </a:p>
          </p:txBody>
        </p:sp>
        <p:sp>
          <p:nvSpPr>
            <p:cNvPr id="15" name="Line 17">
              <a:extLst>
                <a:ext uri="{FF2B5EF4-FFF2-40B4-BE49-F238E27FC236}">
                  <a16:creationId xmlns:a16="http://schemas.microsoft.com/office/drawing/2014/main" id="{09C3DDC5-C7DF-4AB7-A622-418D57B84F7B}"/>
                </a:ext>
              </a:extLst>
            </p:cNvPr>
            <p:cNvSpPr>
              <a:spLocks noChangeShapeType="1"/>
            </p:cNvSpPr>
            <p:nvPr/>
          </p:nvSpPr>
          <p:spPr bwMode="auto">
            <a:xfrm>
              <a:off x="3458" y="3385"/>
              <a:ext cx="1978" cy="0"/>
            </a:xfrm>
            <a:prstGeom prst="line">
              <a:avLst/>
            </a:prstGeom>
            <a:grpFill/>
            <a:ln w="38100">
              <a:solidFill>
                <a:schemeClr val="tx1"/>
              </a:solidFill>
              <a:round/>
              <a:headEnd type="none" w="sm" len="sm"/>
              <a:tailEnd type="triangle" w="med" len="med"/>
            </a:ln>
            <a:effectLst/>
          </p:spPr>
          <p:txBody>
            <a:bodyPr>
              <a:prstTxWarp prst="textNoShape">
                <a:avLst/>
              </a:prstTxWarp>
            </a:bodyPr>
            <a:lstStyle/>
            <a:p>
              <a:endParaRPr lang="en-US">
                <a:latin typeface="Gill Sans Light"/>
              </a:endParaRPr>
            </a:p>
          </p:txBody>
        </p:sp>
        <p:sp>
          <p:nvSpPr>
            <p:cNvPr id="16" name="Line 18">
              <a:extLst>
                <a:ext uri="{FF2B5EF4-FFF2-40B4-BE49-F238E27FC236}">
                  <a16:creationId xmlns:a16="http://schemas.microsoft.com/office/drawing/2014/main" id="{46AEC945-A569-410E-8F23-F28CB2CA9B80}"/>
                </a:ext>
              </a:extLst>
            </p:cNvPr>
            <p:cNvSpPr>
              <a:spLocks noChangeShapeType="1"/>
            </p:cNvSpPr>
            <p:nvPr/>
          </p:nvSpPr>
          <p:spPr bwMode="auto">
            <a:xfrm flipV="1">
              <a:off x="3462" y="1715"/>
              <a:ext cx="0" cy="1661"/>
            </a:xfrm>
            <a:prstGeom prst="line">
              <a:avLst/>
            </a:prstGeom>
            <a:grpFill/>
            <a:ln w="38100">
              <a:solidFill>
                <a:schemeClr val="tx1"/>
              </a:solidFill>
              <a:round/>
              <a:headEnd type="none" w="sm" len="sm"/>
              <a:tailEnd type="triangle" w="med" len="med"/>
            </a:ln>
            <a:effectLst/>
          </p:spPr>
          <p:txBody>
            <a:bodyPr>
              <a:prstTxWarp prst="textNoShape">
                <a:avLst/>
              </a:prstTxWarp>
            </a:bodyPr>
            <a:lstStyle/>
            <a:p>
              <a:endParaRPr lang="en-US">
                <a:latin typeface="Gill Sans Light"/>
              </a:endParaRPr>
            </a:p>
          </p:txBody>
        </p:sp>
        <p:pic>
          <p:nvPicPr>
            <p:cNvPr id="17" name="Picture 16" descr="whirlwind-computer">
              <a:extLst>
                <a:ext uri="{FF2B5EF4-FFF2-40B4-BE49-F238E27FC236}">
                  <a16:creationId xmlns:a16="http://schemas.microsoft.com/office/drawing/2014/main" id="{389B4B18-20AD-45EC-8DDD-B70146E4AC0D}"/>
                </a:ext>
              </a:extLst>
            </p:cNvPr>
            <p:cNvPicPr>
              <a:picLocks noChangeAspect="1" noChangeArrowheads="1"/>
            </p:cNvPicPr>
            <p:nvPr/>
          </p:nvPicPr>
          <p:blipFill>
            <a:blip r:embed="rId2"/>
            <a:srcRect/>
            <a:stretch>
              <a:fillRect/>
            </a:stretch>
          </p:blipFill>
          <p:spPr bwMode="auto">
            <a:xfrm>
              <a:off x="3486" y="1777"/>
              <a:ext cx="486" cy="348"/>
            </a:xfrm>
            <a:prstGeom prst="rect">
              <a:avLst/>
            </a:prstGeom>
            <a:grpFill/>
          </p:spPr>
        </p:pic>
        <p:pic>
          <p:nvPicPr>
            <p:cNvPr id="18" name="Picture 17" descr="360-67">
              <a:extLst>
                <a:ext uri="{FF2B5EF4-FFF2-40B4-BE49-F238E27FC236}">
                  <a16:creationId xmlns:a16="http://schemas.microsoft.com/office/drawing/2014/main" id="{49ED183E-F816-451C-8FE1-75D66BF12629}"/>
                </a:ext>
              </a:extLst>
            </p:cNvPr>
            <p:cNvPicPr>
              <a:picLocks noChangeAspect="1" noChangeArrowheads="1"/>
            </p:cNvPicPr>
            <p:nvPr/>
          </p:nvPicPr>
          <p:blipFill>
            <a:blip r:embed="rId3"/>
            <a:srcRect/>
            <a:stretch>
              <a:fillRect/>
            </a:stretch>
          </p:blipFill>
          <p:spPr bwMode="auto">
            <a:xfrm>
              <a:off x="3736" y="2070"/>
              <a:ext cx="442" cy="327"/>
            </a:xfrm>
            <a:prstGeom prst="rect">
              <a:avLst/>
            </a:prstGeom>
            <a:grpFill/>
          </p:spPr>
        </p:pic>
        <p:sp>
          <p:nvSpPr>
            <p:cNvPr id="19" name="Text Box 21">
              <a:extLst>
                <a:ext uri="{FF2B5EF4-FFF2-40B4-BE49-F238E27FC236}">
                  <a16:creationId xmlns:a16="http://schemas.microsoft.com/office/drawing/2014/main" id="{92088DE2-AB62-4F8F-B164-71303D7DEC89}"/>
                </a:ext>
              </a:extLst>
            </p:cNvPr>
            <p:cNvSpPr txBox="1">
              <a:spLocks noChangeArrowheads="1"/>
            </p:cNvSpPr>
            <p:nvPr/>
          </p:nvSpPr>
          <p:spPr bwMode="auto">
            <a:xfrm>
              <a:off x="4154" y="1968"/>
              <a:ext cx="862"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dirty="0">
                  <a:latin typeface="Gill Sans Light"/>
                </a:rPr>
                <a:t>Mainframe</a:t>
              </a:r>
            </a:p>
          </p:txBody>
        </p:sp>
        <p:pic>
          <p:nvPicPr>
            <p:cNvPr id="20" name="Picture 19" descr="vax11-780">
              <a:extLst>
                <a:ext uri="{FF2B5EF4-FFF2-40B4-BE49-F238E27FC236}">
                  <a16:creationId xmlns:a16="http://schemas.microsoft.com/office/drawing/2014/main" id="{3E8F486C-83A3-40E7-9A1D-01E45EF21617}"/>
                </a:ext>
              </a:extLst>
            </p:cNvPr>
            <p:cNvPicPr>
              <a:picLocks noChangeAspect="1" noChangeArrowheads="1"/>
            </p:cNvPicPr>
            <p:nvPr/>
          </p:nvPicPr>
          <p:blipFill>
            <a:blip r:embed="rId4"/>
            <a:srcRect/>
            <a:stretch>
              <a:fillRect/>
            </a:stretch>
          </p:blipFill>
          <p:spPr bwMode="auto">
            <a:xfrm>
              <a:off x="4108" y="2307"/>
              <a:ext cx="272" cy="296"/>
            </a:xfrm>
            <a:prstGeom prst="rect">
              <a:avLst/>
            </a:prstGeom>
            <a:grpFill/>
          </p:spPr>
        </p:pic>
        <p:sp>
          <p:nvSpPr>
            <p:cNvPr id="21" name="Text Box 23">
              <a:extLst>
                <a:ext uri="{FF2B5EF4-FFF2-40B4-BE49-F238E27FC236}">
                  <a16:creationId xmlns:a16="http://schemas.microsoft.com/office/drawing/2014/main" id="{D5611B7C-AE1C-475B-B191-136AFEFE07A8}"/>
                </a:ext>
              </a:extLst>
            </p:cNvPr>
            <p:cNvSpPr txBox="1">
              <a:spLocks noChangeArrowheads="1"/>
            </p:cNvSpPr>
            <p:nvPr/>
          </p:nvSpPr>
          <p:spPr bwMode="auto">
            <a:xfrm>
              <a:off x="4386" y="2216"/>
              <a:ext cx="468"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a:latin typeface="Gill Sans Light"/>
                </a:rPr>
                <a:t>Mini</a:t>
              </a:r>
            </a:p>
          </p:txBody>
        </p:sp>
        <p:pic>
          <p:nvPicPr>
            <p:cNvPr id="22" name="Picture 21" descr="sun3+3d">
              <a:extLst>
                <a:ext uri="{FF2B5EF4-FFF2-40B4-BE49-F238E27FC236}">
                  <a16:creationId xmlns:a16="http://schemas.microsoft.com/office/drawing/2014/main" id="{D7ABBD37-0D2E-4DAA-B748-916F6944F832}"/>
                </a:ext>
              </a:extLst>
            </p:cNvPr>
            <p:cNvPicPr>
              <a:picLocks noChangeAspect="1" noChangeArrowheads="1"/>
            </p:cNvPicPr>
            <p:nvPr/>
          </p:nvPicPr>
          <p:blipFill>
            <a:blip r:embed="rId5"/>
            <a:srcRect/>
            <a:stretch>
              <a:fillRect/>
            </a:stretch>
          </p:blipFill>
          <p:spPr bwMode="auto">
            <a:xfrm>
              <a:off x="4284" y="2488"/>
              <a:ext cx="303" cy="259"/>
            </a:xfrm>
            <a:prstGeom prst="rect">
              <a:avLst/>
            </a:prstGeom>
            <a:grpFill/>
          </p:spPr>
        </p:pic>
        <p:sp>
          <p:nvSpPr>
            <p:cNvPr id="23" name="Text Box 25">
              <a:extLst>
                <a:ext uri="{FF2B5EF4-FFF2-40B4-BE49-F238E27FC236}">
                  <a16:creationId xmlns:a16="http://schemas.microsoft.com/office/drawing/2014/main" id="{914490FE-600D-47A1-A328-35242F69CEBD}"/>
                </a:ext>
              </a:extLst>
            </p:cNvPr>
            <p:cNvSpPr txBox="1">
              <a:spLocks noChangeArrowheads="1"/>
            </p:cNvSpPr>
            <p:nvPr/>
          </p:nvSpPr>
          <p:spPr bwMode="auto">
            <a:xfrm>
              <a:off x="4547" y="2397"/>
              <a:ext cx="829"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dirty="0">
                  <a:latin typeface="Gill Sans Light"/>
                </a:rPr>
                <a:t>Workstation</a:t>
              </a:r>
            </a:p>
          </p:txBody>
        </p:sp>
        <p:sp>
          <p:nvSpPr>
            <p:cNvPr id="24" name="Text Box 26">
              <a:extLst>
                <a:ext uri="{FF2B5EF4-FFF2-40B4-BE49-F238E27FC236}">
                  <a16:creationId xmlns:a16="http://schemas.microsoft.com/office/drawing/2014/main" id="{C1F18156-0600-4254-8697-88ED2A773D30}"/>
                </a:ext>
              </a:extLst>
            </p:cNvPr>
            <p:cNvSpPr txBox="1">
              <a:spLocks noChangeArrowheads="1"/>
            </p:cNvSpPr>
            <p:nvPr/>
          </p:nvSpPr>
          <p:spPr bwMode="auto">
            <a:xfrm>
              <a:off x="4704" y="2544"/>
              <a:ext cx="309" cy="166"/>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a:latin typeface="Gill Sans Light"/>
                </a:rPr>
                <a:t>PC</a:t>
              </a:r>
            </a:p>
          </p:txBody>
        </p:sp>
        <p:pic>
          <p:nvPicPr>
            <p:cNvPr id="25" name="Picture 24" descr="IBM_ThinkPad@ThinkPad_A_Series">
              <a:extLst>
                <a:ext uri="{FF2B5EF4-FFF2-40B4-BE49-F238E27FC236}">
                  <a16:creationId xmlns:a16="http://schemas.microsoft.com/office/drawing/2014/main" id="{0C6AD6F4-597F-45D7-914B-B9DEC408D7DD}"/>
                </a:ext>
              </a:extLst>
            </p:cNvPr>
            <p:cNvPicPr>
              <a:picLocks noChangeAspect="1" noChangeArrowheads="1"/>
            </p:cNvPicPr>
            <p:nvPr/>
          </p:nvPicPr>
          <p:blipFill>
            <a:blip r:embed="rId6"/>
            <a:srcRect/>
            <a:stretch>
              <a:fillRect/>
            </a:stretch>
          </p:blipFill>
          <p:spPr bwMode="auto">
            <a:xfrm>
              <a:off x="4635" y="2760"/>
              <a:ext cx="233" cy="227"/>
            </a:xfrm>
            <a:prstGeom prst="rect">
              <a:avLst/>
            </a:prstGeom>
            <a:grpFill/>
          </p:spPr>
        </p:pic>
        <p:pic>
          <p:nvPicPr>
            <p:cNvPr id="26" name="Picture 28" descr="cell-phone-nokia">
              <a:hlinkClick r:id="rId7"/>
              <a:extLst>
                <a:ext uri="{FF2B5EF4-FFF2-40B4-BE49-F238E27FC236}">
                  <a16:creationId xmlns:a16="http://schemas.microsoft.com/office/drawing/2014/main" id="{E15804DA-0E95-4FB2-9E94-A5F06245153D}"/>
                </a:ext>
              </a:extLst>
            </p:cNvPr>
            <p:cNvPicPr>
              <a:picLocks noChangeAspect="1" noChangeArrowheads="1"/>
            </p:cNvPicPr>
            <p:nvPr/>
          </p:nvPicPr>
          <p:blipFill>
            <a:blip r:embed="rId8"/>
            <a:srcRect/>
            <a:stretch>
              <a:fillRect/>
            </a:stretch>
          </p:blipFill>
          <p:spPr bwMode="auto">
            <a:xfrm>
              <a:off x="5031" y="3078"/>
              <a:ext cx="175" cy="133"/>
            </a:xfrm>
            <a:prstGeom prst="rect">
              <a:avLst/>
            </a:prstGeom>
            <a:grpFill/>
          </p:spPr>
        </p:pic>
        <p:pic>
          <p:nvPicPr>
            <p:cNvPr id="27" name="Picture 29" descr="pcsm">
              <a:extLst>
                <a:ext uri="{FF2B5EF4-FFF2-40B4-BE49-F238E27FC236}">
                  <a16:creationId xmlns:a16="http://schemas.microsoft.com/office/drawing/2014/main" id="{F28C2F90-436C-4EEB-91D7-EFF4422FFC97}"/>
                </a:ext>
              </a:extLst>
            </p:cNvPr>
            <p:cNvPicPr>
              <a:picLocks noChangeAspect="1" noChangeArrowheads="1"/>
            </p:cNvPicPr>
            <p:nvPr/>
          </p:nvPicPr>
          <p:blipFill>
            <a:blip r:embed="rId9"/>
            <a:srcRect/>
            <a:stretch>
              <a:fillRect/>
            </a:stretch>
          </p:blipFill>
          <p:spPr bwMode="auto">
            <a:xfrm>
              <a:off x="4503" y="2624"/>
              <a:ext cx="157" cy="221"/>
            </a:xfrm>
            <a:prstGeom prst="rect">
              <a:avLst/>
            </a:prstGeom>
            <a:grpFill/>
          </p:spPr>
        </p:pic>
        <p:pic>
          <p:nvPicPr>
            <p:cNvPr id="28" name="Picture 30" descr="palm">
              <a:extLst>
                <a:ext uri="{FF2B5EF4-FFF2-40B4-BE49-F238E27FC236}">
                  <a16:creationId xmlns:a16="http://schemas.microsoft.com/office/drawing/2014/main" id="{ED3CE635-00B4-4DE1-BF18-AE6818912330}"/>
                </a:ext>
              </a:extLst>
            </p:cNvPr>
            <p:cNvPicPr>
              <a:picLocks noChangeAspect="1" noChangeArrowheads="1"/>
            </p:cNvPicPr>
            <p:nvPr/>
          </p:nvPicPr>
          <p:blipFill>
            <a:blip r:embed="rId10"/>
            <a:srcRect/>
            <a:stretch>
              <a:fillRect/>
            </a:stretch>
          </p:blipFill>
          <p:spPr bwMode="auto">
            <a:xfrm>
              <a:off x="4803" y="2984"/>
              <a:ext cx="126" cy="184"/>
            </a:xfrm>
            <a:prstGeom prst="rect">
              <a:avLst/>
            </a:prstGeom>
            <a:grpFill/>
            <a:ln w="9525">
              <a:noFill/>
              <a:miter lim="800000"/>
              <a:headEnd/>
              <a:tailEnd/>
            </a:ln>
          </p:spPr>
        </p:pic>
        <p:sp>
          <p:nvSpPr>
            <p:cNvPr id="29" name="Rectangle 31">
              <a:extLst>
                <a:ext uri="{FF2B5EF4-FFF2-40B4-BE49-F238E27FC236}">
                  <a16:creationId xmlns:a16="http://schemas.microsoft.com/office/drawing/2014/main" id="{8044E0CE-C901-4427-8A49-ABA3B25149DF}"/>
                </a:ext>
              </a:extLst>
            </p:cNvPr>
            <p:cNvSpPr>
              <a:spLocks noChangeArrowheads="1"/>
            </p:cNvSpPr>
            <p:nvPr/>
          </p:nvSpPr>
          <p:spPr bwMode="auto">
            <a:xfrm>
              <a:off x="5064" y="2934"/>
              <a:ext cx="322" cy="166"/>
            </a:xfrm>
            <a:prstGeom prst="rect">
              <a:avLst/>
            </a:prstGeom>
            <a:grpFill/>
            <a:ln w="9525">
              <a:noFill/>
              <a:miter lim="800000"/>
              <a:headEnd/>
              <a:tailEnd/>
            </a:ln>
            <a:effectLst/>
          </p:spPr>
          <p:txBody>
            <a:bodyPr wrap="square">
              <a:prstTxWarp prst="textNoShape">
                <a:avLst/>
              </a:prstTxWarp>
              <a:spAutoFit/>
            </a:bodyPr>
            <a:lstStyle/>
            <a:p>
              <a:r>
                <a:rPr lang="en-US">
                  <a:latin typeface="Gill Sans Light"/>
                </a:rPr>
                <a:t>Cell</a:t>
              </a:r>
            </a:p>
          </p:txBody>
        </p:sp>
        <p:sp>
          <p:nvSpPr>
            <p:cNvPr id="30" name="Text Box 32">
              <a:extLst>
                <a:ext uri="{FF2B5EF4-FFF2-40B4-BE49-F238E27FC236}">
                  <a16:creationId xmlns:a16="http://schemas.microsoft.com/office/drawing/2014/main" id="{1388A05D-FB32-414D-ABFF-D92BED86D770}"/>
                </a:ext>
              </a:extLst>
            </p:cNvPr>
            <p:cNvSpPr txBox="1">
              <a:spLocks noChangeArrowheads="1"/>
            </p:cNvSpPr>
            <p:nvPr/>
          </p:nvSpPr>
          <p:spPr bwMode="auto">
            <a:xfrm>
              <a:off x="3163" y="2712"/>
              <a:ext cx="301" cy="179"/>
            </a:xfrm>
            <a:prstGeom prst="rect">
              <a:avLst/>
            </a:prstGeom>
            <a:grpFill/>
            <a:ln w="9525">
              <a:noFill/>
              <a:miter lim="800000"/>
              <a:headEnd/>
              <a:tailEnd/>
            </a:ln>
            <a:effectLst/>
          </p:spPr>
          <p:txBody>
            <a:bodyPr wrap="square">
              <a:prstTxWarp prst="textNoShape">
                <a:avLst/>
              </a:prstTxWarp>
              <a:spAutoFit/>
            </a:bodyPr>
            <a:lstStyle/>
            <a:p>
              <a:pPr eaLnBrk="0" hangingPunct="0"/>
              <a:r>
                <a:rPr lang="en-US" sz="2000" b="1">
                  <a:latin typeface="Gill Sans Light"/>
                </a:rPr>
                <a:t>1:1</a:t>
              </a:r>
            </a:p>
          </p:txBody>
        </p:sp>
        <p:sp>
          <p:nvSpPr>
            <p:cNvPr id="31" name="Text Box 33">
              <a:extLst>
                <a:ext uri="{FF2B5EF4-FFF2-40B4-BE49-F238E27FC236}">
                  <a16:creationId xmlns:a16="http://schemas.microsoft.com/office/drawing/2014/main" id="{E8D5CEE8-3D12-407E-BEDD-DA44CFD68093}"/>
                </a:ext>
              </a:extLst>
            </p:cNvPr>
            <p:cNvSpPr txBox="1">
              <a:spLocks noChangeArrowheads="1"/>
            </p:cNvSpPr>
            <p:nvPr/>
          </p:nvSpPr>
          <p:spPr bwMode="auto">
            <a:xfrm>
              <a:off x="3043" y="2304"/>
              <a:ext cx="421" cy="179"/>
            </a:xfrm>
            <a:prstGeom prst="rect">
              <a:avLst/>
            </a:prstGeom>
            <a:grpFill/>
            <a:ln w="9525">
              <a:noFill/>
              <a:miter lim="800000"/>
              <a:headEnd/>
              <a:tailEnd/>
            </a:ln>
            <a:effectLst/>
          </p:spPr>
          <p:txBody>
            <a:bodyPr wrap="square">
              <a:prstTxWarp prst="textNoShape">
                <a:avLst/>
              </a:prstTxWarp>
              <a:spAutoFit/>
            </a:bodyPr>
            <a:lstStyle/>
            <a:p>
              <a:pPr eaLnBrk="0" hangingPunct="0"/>
              <a:r>
                <a:rPr lang="en-US" sz="2000" b="1">
                  <a:latin typeface="Gill Sans Light"/>
                </a:rPr>
                <a:t>1:10</a:t>
              </a:r>
              <a:r>
                <a:rPr lang="en-US" sz="2000" b="1" baseline="30000">
                  <a:latin typeface="Gill Sans Light"/>
                </a:rPr>
                <a:t>3</a:t>
              </a:r>
            </a:p>
          </p:txBody>
        </p:sp>
      </p:grpSp>
      <p:grpSp>
        <p:nvGrpSpPr>
          <p:cNvPr id="32" name="Group 7">
            <a:extLst>
              <a:ext uri="{FF2B5EF4-FFF2-40B4-BE49-F238E27FC236}">
                <a16:creationId xmlns:a16="http://schemas.microsoft.com/office/drawing/2014/main" id="{1699EAD4-1C3F-4139-A113-A84FC1B4547B}"/>
              </a:ext>
            </a:extLst>
          </p:cNvPr>
          <p:cNvGrpSpPr>
            <a:grpSpLocks/>
          </p:cNvGrpSpPr>
          <p:nvPr/>
        </p:nvGrpSpPr>
        <p:grpSpPr bwMode="auto">
          <a:xfrm>
            <a:off x="7803014" y="5077930"/>
            <a:ext cx="781050" cy="1096963"/>
            <a:chOff x="4992" y="3124"/>
            <a:chExt cx="492" cy="691"/>
          </a:xfrm>
        </p:grpSpPr>
        <p:sp>
          <p:nvSpPr>
            <p:cNvPr id="33" name="Text Box 8">
              <a:extLst>
                <a:ext uri="{FF2B5EF4-FFF2-40B4-BE49-F238E27FC236}">
                  <a16:creationId xmlns:a16="http://schemas.microsoft.com/office/drawing/2014/main" id="{BF058DE4-9103-4F29-8EC2-917A7FCFE932}"/>
                </a:ext>
              </a:extLst>
            </p:cNvPr>
            <p:cNvSpPr txBox="1">
              <a:spLocks noChangeArrowheads="1"/>
            </p:cNvSpPr>
            <p:nvPr/>
          </p:nvSpPr>
          <p:spPr bwMode="auto">
            <a:xfrm>
              <a:off x="4992" y="3408"/>
              <a:ext cx="492" cy="407"/>
            </a:xfrm>
            <a:prstGeom prst="rect">
              <a:avLst/>
            </a:prstGeom>
            <a:noFill/>
            <a:ln w="12700">
              <a:noFill/>
              <a:miter lim="800000"/>
              <a:headEnd type="none" w="sm" len="sm"/>
              <a:tailEnd type="none" w="sm" len="sm"/>
            </a:ln>
            <a:effectLst/>
          </p:spPr>
          <p:txBody>
            <a:bodyPr>
              <a:prstTxWarp prst="textNoShape">
                <a:avLst/>
              </a:prstTxWarp>
              <a:spAutoFit/>
            </a:bodyPr>
            <a:lstStyle/>
            <a:p>
              <a:pPr eaLnBrk="0" hangingPunct="0"/>
              <a:r>
                <a:rPr lang="en-US" b="1" i="1" dirty="0">
                  <a:latin typeface="Gill Sans Light"/>
                </a:rPr>
                <a:t>Mote!</a:t>
              </a:r>
            </a:p>
          </p:txBody>
        </p:sp>
        <p:pic>
          <p:nvPicPr>
            <p:cNvPr id="34" name="Picture 9" descr="dots">
              <a:extLst>
                <a:ext uri="{FF2B5EF4-FFF2-40B4-BE49-F238E27FC236}">
                  <a16:creationId xmlns:a16="http://schemas.microsoft.com/office/drawing/2014/main" id="{D207A8E7-360F-42AA-9F04-75157D11A29F}"/>
                </a:ext>
              </a:extLst>
            </p:cNvPr>
            <p:cNvPicPr>
              <a:picLocks noChangeAspect="1" noChangeArrowheads="1"/>
            </p:cNvPicPr>
            <p:nvPr/>
          </p:nvPicPr>
          <p:blipFill>
            <a:blip r:embed="rId11"/>
            <a:srcRect/>
            <a:stretch>
              <a:fillRect/>
            </a:stretch>
          </p:blipFill>
          <p:spPr bwMode="auto">
            <a:xfrm>
              <a:off x="5206" y="3124"/>
              <a:ext cx="211" cy="260"/>
            </a:xfrm>
            <a:prstGeom prst="rect">
              <a:avLst/>
            </a:prstGeom>
            <a:noFill/>
          </p:spPr>
        </p:pic>
      </p:grpSp>
      <p:pic>
        <p:nvPicPr>
          <p:cNvPr id="35" name="Picture 3">
            <a:extLst>
              <a:ext uri="{FF2B5EF4-FFF2-40B4-BE49-F238E27FC236}">
                <a16:creationId xmlns:a16="http://schemas.microsoft.com/office/drawing/2014/main" id="{FE365BF6-594A-48A9-B078-E751D65F771C}"/>
              </a:ext>
            </a:extLst>
          </p:cNvPr>
          <p:cNvPicPr>
            <a:picLocks noChangeAspect="1"/>
          </p:cNvPicPr>
          <p:nvPr/>
        </p:nvPicPr>
        <p:blipFill>
          <a:blip r:embed="rId12"/>
          <a:srcRect/>
          <a:stretch>
            <a:fillRect/>
          </a:stretch>
        </p:blipFill>
        <p:spPr bwMode="auto">
          <a:xfrm>
            <a:off x="8251781" y="1386871"/>
            <a:ext cx="1252243" cy="767207"/>
          </a:xfrm>
          <a:prstGeom prst="rect">
            <a:avLst/>
          </a:prstGeom>
          <a:noFill/>
          <a:ln w="9525">
            <a:noFill/>
            <a:miter lim="800000"/>
            <a:headEnd/>
            <a:tailEnd/>
          </a:ln>
        </p:spPr>
      </p:pic>
      <p:pic>
        <p:nvPicPr>
          <p:cNvPr id="36" name="Picture 35">
            <a:extLst>
              <a:ext uri="{FF2B5EF4-FFF2-40B4-BE49-F238E27FC236}">
                <a16:creationId xmlns:a16="http://schemas.microsoft.com/office/drawing/2014/main" id="{C810018B-C7FD-47F0-9242-43E0008A9661}"/>
              </a:ext>
            </a:extLst>
          </p:cNvPr>
          <p:cNvPicPr>
            <a:picLocks noChangeAspect="1"/>
          </p:cNvPicPr>
          <p:nvPr/>
        </p:nvPicPr>
        <p:blipFill>
          <a:blip r:embed="rId13"/>
          <a:stretch>
            <a:fillRect/>
          </a:stretch>
        </p:blipFill>
        <p:spPr>
          <a:xfrm>
            <a:off x="8341993" y="4335488"/>
            <a:ext cx="467971" cy="493613"/>
          </a:xfrm>
          <a:prstGeom prst="rect">
            <a:avLst/>
          </a:prstGeom>
        </p:spPr>
      </p:pic>
      <p:pic>
        <p:nvPicPr>
          <p:cNvPr id="37" name="Picture 36">
            <a:extLst>
              <a:ext uri="{FF2B5EF4-FFF2-40B4-BE49-F238E27FC236}">
                <a16:creationId xmlns:a16="http://schemas.microsoft.com/office/drawing/2014/main" id="{D1929489-B9F1-47A2-B557-29F9AC3BC377}"/>
              </a:ext>
            </a:extLst>
          </p:cNvPr>
          <p:cNvPicPr>
            <a:picLocks noChangeAspect="1"/>
          </p:cNvPicPr>
          <p:nvPr/>
        </p:nvPicPr>
        <p:blipFill>
          <a:blip r:embed="rId14"/>
          <a:stretch>
            <a:fillRect/>
          </a:stretch>
        </p:blipFill>
        <p:spPr>
          <a:xfrm>
            <a:off x="7607032" y="1855254"/>
            <a:ext cx="1333500" cy="952500"/>
          </a:xfrm>
          <a:prstGeom prst="rect">
            <a:avLst/>
          </a:prstGeom>
        </p:spPr>
      </p:pic>
      <p:pic>
        <p:nvPicPr>
          <p:cNvPr id="38" name="Picture 37">
            <a:extLst>
              <a:ext uri="{FF2B5EF4-FFF2-40B4-BE49-F238E27FC236}">
                <a16:creationId xmlns:a16="http://schemas.microsoft.com/office/drawing/2014/main" id="{5AAB8D1F-E62B-494A-B5B1-6BAE3DB8D6EA}"/>
              </a:ext>
            </a:extLst>
          </p:cNvPr>
          <p:cNvPicPr>
            <a:picLocks noChangeAspect="1"/>
          </p:cNvPicPr>
          <p:nvPr/>
        </p:nvPicPr>
        <p:blipFill>
          <a:blip r:embed="rId15"/>
          <a:stretch>
            <a:fillRect/>
          </a:stretch>
        </p:blipFill>
        <p:spPr>
          <a:xfrm>
            <a:off x="8098978" y="2735663"/>
            <a:ext cx="864217" cy="822885"/>
          </a:xfrm>
          <a:prstGeom prst="rect">
            <a:avLst/>
          </a:prstGeom>
        </p:spPr>
      </p:pic>
      <p:pic>
        <p:nvPicPr>
          <p:cNvPr id="39" name="Picture 38">
            <a:extLst>
              <a:ext uri="{FF2B5EF4-FFF2-40B4-BE49-F238E27FC236}">
                <a16:creationId xmlns:a16="http://schemas.microsoft.com/office/drawing/2014/main" id="{9EB786B3-DE01-48A3-86E8-C9B1EDCB14CE}"/>
              </a:ext>
            </a:extLst>
          </p:cNvPr>
          <p:cNvPicPr>
            <a:picLocks noChangeAspect="1"/>
          </p:cNvPicPr>
          <p:nvPr/>
        </p:nvPicPr>
        <p:blipFill>
          <a:blip r:embed="rId16"/>
          <a:stretch>
            <a:fillRect/>
          </a:stretch>
        </p:blipFill>
        <p:spPr>
          <a:xfrm>
            <a:off x="8267431" y="3562184"/>
            <a:ext cx="583453" cy="575708"/>
          </a:xfrm>
          <a:prstGeom prst="rect">
            <a:avLst/>
          </a:prstGeom>
        </p:spPr>
      </p:pic>
      <p:pic>
        <p:nvPicPr>
          <p:cNvPr id="40" name="Picture 39">
            <a:extLst>
              <a:ext uri="{FF2B5EF4-FFF2-40B4-BE49-F238E27FC236}">
                <a16:creationId xmlns:a16="http://schemas.microsoft.com/office/drawing/2014/main" id="{95C60093-309B-4D0E-A03A-7D5CA888A1F3}"/>
              </a:ext>
            </a:extLst>
          </p:cNvPr>
          <p:cNvPicPr>
            <a:picLocks noChangeAspect="1"/>
          </p:cNvPicPr>
          <p:nvPr/>
        </p:nvPicPr>
        <p:blipFill>
          <a:blip r:embed="rId17"/>
          <a:stretch>
            <a:fillRect/>
          </a:stretch>
        </p:blipFill>
        <p:spPr>
          <a:xfrm>
            <a:off x="8554619" y="3932078"/>
            <a:ext cx="540718" cy="485962"/>
          </a:xfrm>
          <a:prstGeom prst="rect">
            <a:avLst/>
          </a:prstGeom>
        </p:spPr>
      </p:pic>
      <p:cxnSp>
        <p:nvCxnSpPr>
          <p:cNvPr id="41" name="Straight Connector 40">
            <a:extLst>
              <a:ext uri="{FF2B5EF4-FFF2-40B4-BE49-F238E27FC236}">
                <a16:creationId xmlns:a16="http://schemas.microsoft.com/office/drawing/2014/main" id="{DC884FD5-35B5-48B3-88FA-5EA73C48FF56}"/>
              </a:ext>
            </a:extLst>
          </p:cNvPr>
          <p:cNvCxnSpPr/>
          <p:nvPr/>
        </p:nvCxnSpPr>
        <p:spPr>
          <a:xfrm>
            <a:off x="6086020" y="2213842"/>
            <a:ext cx="1419411" cy="29883"/>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645A1874-FC17-4583-85C5-CBD37EE466A0}"/>
              </a:ext>
            </a:extLst>
          </p:cNvPr>
          <p:cNvCxnSpPr/>
          <p:nvPr/>
        </p:nvCxnSpPr>
        <p:spPr>
          <a:xfrm>
            <a:off x="6387832" y="2874242"/>
            <a:ext cx="1419411" cy="29883"/>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C5DD88E-FB99-4306-862F-57817C6E44E4}"/>
              </a:ext>
            </a:extLst>
          </p:cNvPr>
          <p:cNvCxnSpPr/>
          <p:nvPr/>
        </p:nvCxnSpPr>
        <p:spPr>
          <a:xfrm flipV="1">
            <a:off x="7391878" y="3722901"/>
            <a:ext cx="696259" cy="5977"/>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4" name="Cloud 43">
            <a:extLst>
              <a:ext uri="{FF2B5EF4-FFF2-40B4-BE49-F238E27FC236}">
                <a16:creationId xmlns:a16="http://schemas.microsoft.com/office/drawing/2014/main" id="{F975EE18-8172-42FB-8A4B-407C5EEF78DF}"/>
              </a:ext>
            </a:extLst>
          </p:cNvPr>
          <p:cNvSpPr/>
          <p:nvPr/>
        </p:nvSpPr>
        <p:spPr>
          <a:xfrm>
            <a:off x="7999722" y="1104459"/>
            <a:ext cx="1722481" cy="1677147"/>
          </a:xfrm>
          <a:prstGeom prst="cloud">
            <a:avLst/>
          </a:prstGeom>
          <a:solidFill>
            <a:schemeClr val="tx1">
              <a:lumMod val="85000"/>
              <a:alpha val="16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endParaRPr>
          </a:p>
        </p:txBody>
      </p:sp>
      <p:sp>
        <p:nvSpPr>
          <p:cNvPr id="45" name="TextBox 44">
            <a:extLst>
              <a:ext uri="{FF2B5EF4-FFF2-40B4-BE49-F238E27FC236}">
                <a16:creationId xmlns:a16="http://schemas.microsoft.com/office/drawing/2014/main" id="{DEE8D38D-8988-4BF4-B113-F4066EA71965}"/>
              </a:ext>
            </a:extLst>
          </p:cNvPr>
          <p:cNvSpPr txBox="1"/>
          <p:nvPr/>
        </p:nvSpPr>
        <p:spPr>
          <a:xfrm>
            <a:off x="258417" y="2666449"/>
            <a:ext cx="2897898" cy="2554545"/>
          </a:xfrm>
          <a:prstGeom prst="rect">
            <a:avLst/>
          </a:prstGeom>
          <a:noFill/>
        </p:spPr>
        <p:txBody>
          <a:bodyPr wrap="square" rtlCol="0">
            <a:spAutoFit/>
          </a:bodyPr>
          <a:lstStyle/>
          <a:p>
            <a:r>
              <a:rPr lang="en-US" sz="3200" b="1" dirty="0">
                <a:latin typeface="Gill Sans Light"/>
              </a:rPr>
              <a:t>Bell’s Law: New computer class every 10 years</a:t>
            </a:r>
          </a:p>
        </p:txBody>
      </p:sp>
      <p:sp>
        <p:nvSpPr>
          <p:cNvPr id="46" name="Rounded Rectangular Callout 52">
            <a:extLst>
              <a:ext uri="{FF2B5EF4-FFF2-40B4-BE49-F238E27FC236}">
                <a16:creationId xmlns:a16="http://schemas.microsoft.com/office/drawing/2014/main" id="{2DEE9904-AB45-4909-8510-B053CB1C9135}"/>
              </a:ext>
            </a:extLst>
          </p:cNvPr>
          <p:cNvSpPr/>
          <p:nvPr/>
        </p:nvSpPr>
        <p:spPr bwMode="auto">
          <a:xfrm>
            <a:off x="8446305" y="5743578"/>
            <a:ext cx="1905000" cy="838200"/>
          </a:xfrm>
          <a:prstGeom prst="wedgeRoundRectCallout">
            <a:avLst>
              <a:gd name="adj1" fmla="val -45887"/>
              <a:gd name="adj2" fmla="val -90962"/>
              <a:gd name="adj3" fmla="val 16667"/>
            </a:avLst>
          </a:prstGeom>
          <a:solidFill>
            <a:srgbClr val="FFC000"/>
          </a:solidFill>
          <a:ln w="25400" cap="flat" cmpd="sng" algn="ctr">
            <a:solidFill>
              <a:schemeClr val="tx1"/>
            </a:solidFill>
            <a:prstDash val="solid"/>
            <a:round/>
            <a:headEnd type="triangle" w="med" len="med"/>
            <a:tailEnd type="none" w="med" len="med"/>
          </a:ln>
          <a:effectLst/>
        </p:spPr>
        <p:txBody>
          <a:bodyPr anchor="ctr"/>
          <a:lstStyle/>
          <a:p>
            <a:pPr algn="ctr">
              <a:defRPr/>
            </a:pPr>
            <a:r>
              <a:rPr lang="en-US" sz="2000" b="0" dirty="0">
                <a:latin typeface="Gill Sans Light"/>
                <a:cs typeface="Helvetica"/>
              </a:rPr>
              <a:t>The Internet of Things!</a:t>
            </a:r>
          </a:p>
        </p:txBody>
      </p:sp>
      <p:sp>
        <p:nvSpPr>
          <p:cNvPr id="47" name="Right Brace 46">
            <a:extLst>
              <a:ext uri="{FF2B5EF4-FFF2-40B4-BE49-F238E27FC236}">
                <a16:creationId xmlns:a16="http://schemas.microsoft.com/office/drawing/2014/main" id="{D866AA47-AD38-4181-8F28-47576C3FA3F0}"/>
              </a:ext>
            </a:extLst>
          </p:cNvPr>
          <p:cNvSpPr/>
          <p:nvPr/>
        </p:nvSpPr>
        <p:spPr bwMode="auto">
          <a:xfrm>
            <a:off x="9712332" y="1692275"/>
            <a:ext cx="304800" cy="14478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48" name="Right Brace 47">
            <a:extLst>
              <a:ext uri="{FF2B5EF4-FFF2-40B4-BE49-F238E27FC236}">
                <a16:creationId xmlns:a16="http://schemas.microsoft.com/office/drawing/2014/main" id="{5C6571E8-ABFD-4D7F-AA3E-002D9B71F3B0}"/>
              </a:ext>
            </a:extLst>
          </p:cNvPr>
          <p:cNvSpPr/>
          <p:nvPr/>
        </p:nvSpPr>
        <p:spPr bwMode="auto">
          <a:xfrm>
            <a:off x="9940932" y="3063875"/>
            <a:ext cx="304800" cy="14478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49" name="Right Brace 48">
            <a:extLst>
              <a:ext uri="{FF2B5EF4-FFF2-40B4-BE49-F238E27FC236}">
                <a16:creationId xmlns:a16="http://schemas.microsoft.com/office/drawing/2014/main" id="{E1E06743-1856-47F4-85E1-278B5FEDD8AB}"/>
              </a:ext>
            </a:extLst>
          </p:cNvPr>
          <p:cNvSpPr/>
          <p:nvPr/>
        </p:nvSpPr>
        <p:spPr bwMode="auto">
          <a:xfrm>
            <a:off x="9712332" y="4511675"/>
            <a:ext cx="304800" cy="9906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50" name="TextBox 49">
            <a:extLst>
              <a:ext uri="{FF2B5EF4-FFF2-40B4-BE49-F238E27FC236}">
                <a16:creationId xmlns:a16="http://schemas.microsoft.com/office/drawing/2014/main" id="{42B033B4-770B-42ED-8B06-711C0FDF0552}"/>
              </a:ext>
            </a:extLst>
          </p:cNvPr>
          <p:cNvSpPr txBox="1"/>
          <p:nvPr/>
        </p:nvSpPr>
        <p:spPr>
          <a:xfrm>
            <a:off x="10093332" y="1539875"/>
            <a:ext cx="1524000" cy="1569660"/>
          </a:xfrm>
          <a:prstGeom prst="rect">
            <a:avLst/>
          </a:prstGeom>
          <a:noFill/>
        </p:spPr>
        <p:txBody>
          <a:bodyPr wrap="square" rtlCol="0">
            <a:spAutoFit/>
          </a:bodyPr>
          <a:lstStyle/>
          <a:p>
            <a:r>
              <a:rPr lang="en-US" sz="1600" dirty="0">
                <a:latin typeface="Gill Sans Light"/>
              </a:rPr>
              <a:t>Number crunching, Data Storage, Massive </a:t>
            </a:r>
            <a:r>
              <a:rPr lang="en-US" sz="1600" dirty="0" err="1">
                <a:latin typeface="Gill Sans Light"/>
              </a:rPr>
              <a:t>Inet</a:t>
            </a:r>
            <a:r>
              <a:rPr lang="en-US" sz="1600" dirty="0">
                <a:latin typeface="Gill Sans Light"/>
              </a:rPr>
              <a:t> Services,</a:t>
            </a:r>
          </a:p>
          <a:p>
            <a:r>
              <a:rPr lang="en-US" sz="1600" dirty="0">
                <a:latin typeface="Gill Sans Light"/>
              </a:rPr>
              <a:t>ML, …</a:t>
            </a:r>
          </a:p>
        </p:txBody>
      </p:sp>
      <p:sp>
        <p:nvSpPr>
          <p:cNvPr id="51" name="TextBox 50">
            <a:extLst>
              <a:ext uri="{FF2B5EF4-FFF2-40B4-BE49-F238E27FC236}">
                <a16:creationId xmlns:a16="http://schemas.microsoft.com/office/drawing/2014/main" id="{2E73C902-DDAF-4836-8AD9-191C2D444E1F}"/>
              </a:ext>
            </a:extLst>
          </p:cNvPr>
          <p:cNvSpPr txBox="1"/>
          <p:nvPr/>
        </p:nvSpPr>
        <p:spPr>
          <a:xfrm>
            <a:off x="10245732" y="3444875"/>
            <a:ext cx="1524000" cy="584776"/>
          </a:xfrm>
          <a:prstGeom prst="rect">
            <a:avLst/>
          </a:prstGeom>
          <a:noFill/>
        </p:spPr>
        <p:txBody>
          <a:bodyPr wrap="square" rtlCol="0">
            <a:spAutoFit/>
          </a:bodyPr>
          <a:lstStyle/>
          <a:p>
            <a:r>
              <a:rPr lang="en-US" sz="1600" dirty="0">
                <a:latin typeface="Gill Sans Light"/>
              </a:rPr>
              <a:t>Productivity,</a:t>
            </a:r>
          </a:p>
          <a:p>
            <a:r>
              <a:rPr lang="en-US" sz="1600" dirty="0">
                <a:latin typeface="Gill Sans Light"/>
              </a:rPr>
              <a:t>Interactive</a:t>
            </a:r>
          </a:p>
        </p:txBody>
      </p:sp>
      <p:sp>
        <p:nvSpPr>
          <p:cNvPr id="52" name="TextBox 51">
            <a:extLst>
              <a:ext uri="{FF2B5EF4-FFF2-40B4-BE49-F238E27FC236}">
                <a16:creationId xmlns:a16="http://schemas.microsoft.com/office/drawing/2014/main" id="{7B3FD829-0C79-42AC-AFD1-B73328F45500}"/>
              </a:ext>
            </a:extLst>
          </p:cNvPr>
          <p:cNvSpPr txBox="1"/>
          <p:nvPr/>
        </p:nvSpPr>
        <p:spPr>
          <a:xfrm>
            <a:off x="10080632" y="4587875"/>
            <a:ext cx="1524000" cy="1077218"/>
          </a:xfrm>
          <a:prstGeom prst="rect">
            <a:avLst/>
          </a:prstGeom>
          <a:noFill/>
        </p:spPr>
        <p:txBody>
          <a:bodyPr wrap="square" rtlCol="0">
            <a:spAutoFit/>
          </a:bodyPr>
          <a:lstStyle/>
          <a:p>
            <a:r>
              <a:rPr lang="en-US" sz="1600" dirty="0">
                <a:latin typeface="Gill Sans Light"/>
              </a:rPr>
              <a:t>Streaming from/to the physical world</a:t>
            </a:r>
          </a:p>
        </p:txBody>
      </p:sp>
      <p:pic>
        <p:nvPicPr>
          <p:cNvPr id="53" name="Picture 52">
            <a:extLst>
              <a:ext uri="{FF2B5EF4-FFF2-40B4-BE49-F238E27FC236}">
                <a16:creationId xmlns:a16="http://schemas.microsoft.com/office/drawing/2014/main" id="{6EB86084-5FD0-474B-A0B4-FB0B5C7D9D69}"/>
              </a:ext>
            </a:extLst>
          </p:cNvPr>
          <p:cNvPicPr>
            <a:picLocks noChangeAspect="1"/>
          </p:cNvPicPr>
          <p:nvPr/>
        </p:nvPicPr>
        <p:blipFill>
          <a:blip r:embed="rId18"/>
          <a:stretch>
            <a:fillRect/>
          </a:stretch>
        </p:blipFill>
        <p:spPr>
          <a:xfrm>
            <a:off x="8530347" y="4859402"/>
            <a:ext cx="540718" cy="456507"/>
          </a:xfrm>
          <a:prstGeom prst="rect">
            <a:avLst/>
          </a:prstGeom>
        </p:spPr>
      </p:pic>
      <p:pic>
        <p:nvPicPr>
          <p:cNvPr id="54" name="Picture 53">
            <a:extLst>
              <a:ext uri="{FF2B5EF4-FFF2-40B4-BE49-F238E27FC236}">
                <a16:creationId xmlns:a16="http://schemas.microsoft.com/office/drawing/2014/main" id="{C0DE51F8-E1EF-4652-B930-7D51C1E58FB1}"/>
              </a:ext>
            </a:extLst>
          </p:cNvPr>
          <p:cNvPicPr>
            <a:picLocks noChangeAspect="1"/>
          </p:cNvPicPr>
          <p:nvPr/>
        </p:nvPicPr>
        <p:blipFill>
          <a:blip r:embed="rId19"/>
          <a:stretch>
            <a:fillRect/>
          </a:stretch>
        </p:blipFill>
        <p:spPr>
          <a:xfrm>
            <a:off x="8877902" y="5240333"/>
            <a:ext cx="328530" cy="328530"/>
          </a:xfrm>
          <a:prstGeom prst="rect">
            <a:avLst/>
          </a:prstGeom>
        </p:spPr>
      </p:pic>
      <p:pic>
        <p:nvPicPr>
          <p:cNvPr id="55" name="Picture 54">
            <a:extLst>
              <a:ext uri="{FF2B5EF4-FFF2-40B4-BE49-F238E27FC236}">
                <a16:creationId xmlns:a16="http://schemas.microsoft.com/office/drawing/2014/main" id="{2F7E81C6-0856-44D2-AD1C-CDED770A9B26}"/>
              </a:ext>
            </a:extLst>
          </p:cNvPr>
          <p:cNvPicPr>
            <a:picLocks noChangeAspect="1"/>
          </p:cNvPicPr>
          <p:nvPr/>
        </p:nvPicPr>
        <p:blipFill>
          <a:blip r:embed="rId20"/>
          <a:stretch>
            <a:fillRect/>
          </a:stretch>
        </p:blipFill>
        <p:spPr>
          <a:xfrm>
            <a:off x="9132038" y="5003373"/>
            <a:ext cx="351694" cy="351694"/>
          </a:xfrm>
          <a:prstGeom prst="rect">
            <a:avLst/>
          </a:prstGeom>
        </p:spPr>
      </p:pic>
      <p:pic>
        <p:nvPicPr>
          <p:cNvPr id="56" name="Picture 55">
            <a:extLst>
              <a:ext uri="{FF2B5EF4-FFF2-40B4-BE49-F238E27FC236}">
                <a16:creationId xmlns:a16="http://schemas.microsoft.com/office/drawing/2014/main" id="{1E19C7A9-1FFA-4024-9134-63308BAAEA0B}"/>
              </a:ext>
            </a:extLst>
          </p:cNvPr>
          <p:cNvPicPr>
            <a:picLocks noChangeAspect="1"/>
          </p:cNvPicPr>
          <p:nvPr/>
        </p:nvPicPr>
        <p:blipFill>
          <a:blip r:embed="rId21"/>
          <a:stretch>
            <a:fillRect/>
          </a:stretch>
        </p:blipFill>
        <p:spPr>
          <a:xfrm>
            <a:off x="8841748" y="4676575"/>
            <a:ext cx="463487" cy="463487"/>
          </a:xfrm>
          <a:prstGeom prst="rect">
            <a:avLst/>
          </a:prstGeom>
        </p:spPr>
      </p:pic>
    </p:spTree>
    <p:extLst>
      <p:ext uri="{BB962C8B-B14F-4D97-AF65-F5344CB8AC3E}">
        <p14:creationId xmlns:p14="http://schemas.microsoft.com/office/powerpoint/2010/main" val="230224160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Switching Processes</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chemeClr val="accent6"/>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2324099" cy="177506"/>
          </a:xfrm>
          <a:prstGeom prst="curvedConnector3">
            <a:avLst>
              <a:gd name="adj1" fmla="val 50000"/>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Tree>
    <p:extLst>
      <p:ext uri="{BB962C8B-B14F-4D97-AF65-F5344CB8AC3E}">
        <p14:creationId xmlns:p14="http://schemas.microsoft.com/office/powerpoint/2010/main" val="70216130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Protection</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chemeClr val="accent6"/>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2324099" cy="177506"/>
          </a:xfrm>
          <a:prstGeom prst="curvedConnector3">
            <a:avLst>
              <a:gd name="adj1" fmla="val 50000"/>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48" name="Straight Arrow Connector 47">
            <a:extLst>
              <a:ext uri="{FF2B5EF4-FFF2-40B4-BE49-F238E27FC236}">
                <a16:creationId xmlns:a16="http://schemas.microsoft.com/office/drawing/2014/main" id="{BE858DB2-7003-40D8-8AF5-0334EED7323F}"/>
              </a:ext>
            </a:extLst>
          </p:cNvPr>
          <p:cNvCxnSpPr>
            <a:cxnSpLocks/>
          </p:cNvCxnSpPr>
          <p:nvPr/>
        </p:nvCxnSpPr>
        <p:spPr>
          <a:xfrm flipH="1">
            <a:off x="5443637" y="3262446"/>
            <a:ext cx="3070450" cy="2051440"/>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2D16E4B0-8FE9-4933-B3E2-BA4B33591A3B}"/>
              </a:ext>
            </a:extLst>
          </p:cNvPr>
          <p:cNvCxnSpPr>
            <a:cxnSpLocks/>
          </p:cNvCxnSpPr>
          <p:nvPr/>
        </p:nvCxnSpPr>
        <p:spPr>
          <a:xfrm flipH="1">
            <a:off x="6358944" y="3276270"/>
            <a:ext cx="2518629" cy="2064514"/>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E61B105-AE19-4057-9F4B-4CD31B8FB69B}"/>
              </a:ext>
            </a:extLst>
          </p:cNvPr>
          <p:cNvCxnSpPr>
            <a:cxnSpLocks/>
          </p:cNvCxnSpPr>
          <p:nvPr/>
        </p:nvCxnSpPr>
        <p:spPr>
          <a:xfrm flipH="1">
            <a:off x="7266087" y="3263196"/>
            <a:ext cx="2058605" cy="1931344"/>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6130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84" name="Rectangle 83">
            <a:extLst>
              <a:ext uri="{FF2B5EF4-FFF2-40B4-BE49-F238E27FC236}">
                <a16:creationId xmlns:a16="http://schemas.microsoft.com/office/drawing/2014/main" id="{87B4BF93-F38E-482C-92DA-97BF83D39E26}"/>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45" name="Rectangle 44">
            <a:extLst>
              <a:ext uri="{FF2B5EF4-FFF2-40B4-BE49-F238E27FC236}">
                <a16:creationId xmlns:a16="http://schemas.microsoft.com/office/drawing/2014/main" id="{3EFB73E7-29AB-4311-90E8-B9325E17083A}"/>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Protection</a:t>
            </a: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a:solidFill>
            <a:schemeClr val="accent6"/>
          </a:solidFill>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6" name="Rectangle 15">
            <a:extLst>
              <a:ext uri="{FF2B5EF4-FFF2-40B4-BE49-F238E27FC236}">
                <a16:creationId xmlns:a16="http://schemas.microsoft.com/office/drawing/2014/main" id="{7114092D-E1CB-4952-8CAA-BD6429870DAC}"/>
              </a:ext>
            </a:extLst>
          </p:cNvPr>
          <p:cNvSpPr/>
          <p:nvPr/>
        </p:nvSpPr>
        <p:spPr bwMode="auto">
          <a:xfrm>
            <a:off x="5683893" y="5188015"/>
            <a:ext cx="412153" cy="387428"/>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447915" cy="396832"/>
          </a:xfrm>
          <a:prstGeom prst="rect">
            <a:avLst/>
          </a:prstGeom>
          <a:solidFill>
            <a:srgbClr val="9E78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2324099" cy="177506"/>
          </a:xfrm>
          <a:prstGeom prst="curvedConnector3">
            <a:avLst>
              <a:gd name="adj1" fmla="val 50000"/>
            </a:avLst>
          </a:prstGeom>
          <a:solidFill>
            <a:schemeClr val="accent1"/>
          </a:solidFill>
          <a:ln w="22225" cap="flat" cmpd="sng" algn="ctr">
            <a:solidFill>
              <a:schemeClr val="tx1"/>
            </a:solidFill>
            <a:prstDash val="solid"/>
            <a:round/>
            <a:headEnd type="triangle" w="sm" len="sm"/>
            <a:tailEnd type="triangle"/>
          </a:ln>
          <a:effectLst/>
        </p:spPr>
      </p:cxnSp>
      <p:sp>
        <p:nvSpPr>
          <p:cNvPr id="80" name="Rectangle 79">
            <a:extLst>
              <a:ext uri="{FF2B5EF4-FFF2-40B4-BE49-F238E27FC236}">
                <a16:creationId xmlns:a16="http://schemas.microsoft.com/office/drawing/2014/main" id="{4838629E-2E3E-4207-99FE-90E9B77B1C43}"/>
              </a:ext>
            </a:extLst>
          </p:cNvPr>
          <p:cNvSpPr/>
          <p:nvPr/>
        </p:nvSpPr>
        <p:spPr>
          <a:xfrm>
            <a:off x="2187471" y="2710529"/>
            <a:ext cx="4568415"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1</a:t>
            </a:r>
          </a:p>
          <a:p>
            <a:pPr algn="ctr"/>
            <a:endParaRPr lang="en-US" sz="1200" dirty="0">
              <a:solidFill>
                <a:schemeClr val="tx1"/>
              </a:solidFill>
              <a:latin typeface="Gill Sans Light"/>
            </a:endParaRPr>
          </a:p>
        </p:txBody>
      </p:sp>
      <p:sp>
        <p:nvSpPr>
          <p:cNvPr id="72" name="TextBox 71">
            <a:extLst>
              <a:ext uri="{FF2B5EF4-FFF2-40B4-BE49-F238E27FC236}">
                <a16:creationId xmlns:a16="http://schemas.microsoft.com/office/drawing/2014/main" id="{E4897103-5196-4D83-8C50-ED908C0B63F9}"/>
              </a:ext>
            </a:extLst>
          </p:cNvPr>
          <p:cNvSpPr txBox="1"/>
          <p:nvPr/>
        </p:nvSpPr>
        <p:spPr>
          <a:xfrm>
            <a:off x="2245360"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160675" y="5188015"/>
            <a:ext cx="470617" cy="380268"/>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ts val="16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a:t>
            </a:r>
          </a:p>
          <a:p>
            <a:pPr marL="0" marR="0" indent="0" algn="ctr" defTabSz="914400" rtl="0" eaLnBrk="0" fontAlgn="base" latinLnBrk="0" hangingPunct="0">
              <a:lnSpc>
                <a:spcPts val="1600"/>
              </a:lnSpc>
              <a:spcBef>
                <a:spcPct val="0"/>
              </a:spcBef>
              <a:spcAft>
                <a:spcPct val="0"/>
              </a:spcAft>
              <a:buClrTx/>
              <a:buSzTx/>
              <a:buFontTx/>
              <a:buNone/>
              <a:tabLst/>
            </a:pPr>
            <a:r>
              <a:rPr lang="en-US" sz="1200" dirty="0">
                <a:latin typeface="Gill Sans Light"/>
              </a:rPr>
              <a:t>Mem</a:t>
            </a:r>
            <a:endParaRPr kumimoji="0" lang="en-US" sz="1200" b="0" i="0" u="none" strike="noStrike" cap="none" normalizeH="0" baseline="0" dirty="0">
              <a:ln>
                <a:noFill/>
              </a:ln>
              <a:solidFill>
                <a:schemeClr val="tx1"/>
              </a:solidFill>
              <a:effectLst/>
              <a:latin typeface="Gill Sans Light"/>
            </a:endParaRPr>
          </a:p>
        </p:txBody>
      </p:sp>
      <p:sp>
        <p:nvSpPr>
          <p:cNvPr id="74" name="TextBox 73">
            <a:extLst>
              <a:ext uri="{FF2B5EF4-FFF2-40B4-BE49-F238E27FC236}">
                <a16:creationId xmlns:a16="http://schemas.microsoft.com/office/drawing/2014/main" id="{903AC2DB-5960-4CF0-B972-E1CDF92622A2}"/>
              </a:ext>
            </a:extLst>
          </p:cNvPr>
          <p:cNvSpPr txBox="1"/>
          <p:nvPr/>
        </p:nvSpPr>
        <p:spPr>
          <a:xfrm>
            <a:off x="3325648"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5000552"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5814118"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55" name="Rectangle 54">
            <a:extLst>
              <a:ext uri="{FF2B5EF4-FFF2-40B4-BE49-F238E27FC236}">
                <a16:creationId xmlns:a16="http://schemas.microsoft.com/office/drawing/2014/main" id="{0E783A07-C148-43C9-84E9-1E9884CF721E}"/>
              </a:ext>
            </a:extLst>
          </p:cNvPr>
          <p:cNvSpPr/>
          <p:nvPr/>
        </p:nvSpPr>
        <p:spPr>
          <a:xfrm>
            <a:off x="6933883" y="2710529"/>
            <a:ext cx="4568415" cy="936847"/>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2</a:t>
            </a:r>
          </a:p>
          <a:p>
            <a:pPr algn="ctr"/>
            <a:endParaRPr lang="en-US" sz="1200" dirty="0">
              <a:solidFill>
                <a:schemeClr val="tx1"/>
              </a:solidFill>
              <a:latin typeface="Gill Sans Light"/>
            </a:endParaRPr>
          </a:p>
        </p:txBody>
      </p:sp>
      <p:sp>
        <p:nvSpPr>
          <p:cNvPr id="57" name="TextBox 56">
            <a:extLst>
              <a:ext uri="{FF2B5EF4-FFF2-40B4-BE49-F238E27FC236}">
                <a16:creationId xmlns:a16="http://schemas.microsoft.com/office/drawing/2014/main" id="{8FBCBFF2-102E-4AC2-AE4A-CC896E9B1E66}"/>
              </a:ext>
            </a:extLst>
          </p:cNvPr>
          <p:cNvSpPr txBox="1"/>
          <p:nvPr/>
        </p:nvSpPr>
        <p:spPr>
          <a:xfrm>
            <a:off x="6977384" y="3396030"/>
            <a:ext cx="961390"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Threads</a:t>
            </a:r>
          </a:p>
        </p:txBody>
      </p:sp>
      <p:sp>
        <p:nvSpPr>
          <p:cNvPr id="58" name="TextBox 57">
            <a:extLst>
              <a:ext uri="{FF2B5EF4-FFF2-40B4-BE49-F238E27FC236}">
                <a16:creationId xmlns:a16="http://schemas.microsoft.com/office/drawing/2014/main" id="{85A8239A-9FCD-46DB-B7DA-7EA11E27E672}"/>
              </a:ext>
            </a:extLst>
          </p:cNvPr>
          <p:cNvSpPr txBox="1"/>
          <p:nvPr/>
        </p:nvSpPr>
        <p:spPr>
          <a:xfrm>
            <a:off x="8057672" y="3398740"/>
            <a:ext cx="155086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Address Spaces</a:t>
            </a:r>
          </a:p>
        </p:txBody>
      </p:sp>
      <p:sp>
        <p:nvSpPr>
          <p:cNvPr id="60" name="TextBox 59">
            <a:extLst>
              <a:ext uri="{FF2B5EF4-FFF2-40B4-BE49-F238E27FC236}">
                <a16:creationId xmlns:a16="http://schemas.microsoft.com/office/drawing/2014/main" id="{D923F43D-F391-40F4-9D87-D4E37AAB7342}"/>
              </a:ext>
            </a:extLst>
          </p:cNvPr>
          <p:cNvSpPr txBox="1"/>
          <p:nvPr/>
        </p:nvSpPr>
        <p:spPr>
          <a:xfrm>
            <a:off x="9732576" y="3397972"/>
            <a:ext cx="683252"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Files</a:t>
            </a:r>
          </a:p>
        </p:txBody>
      </p:sp>
      <p:sp>
        <p:nvSpPr>
          <p:cNvPr id="61" name="TextBox 60">
            <a:extLst>
              <a:ext uri="{FF2B5EF4-FFF2-40B4-BE49-F238E27FC236}">
                <a16:creationId xmlns:a16="http://schemas.microsoft.com/office/drawing/2014/main" id="{9AB076CB-B81B-4687-8B6B-B76A3C75D037}"/>
              </a:ext>
            </a:extLst>
          </p:cNvPr>
          <p:cNvSpPr txBox="1"/>
          <p:nvPr/>
        </p:nvSpPr>
        <p:spPr>
          <a:xfrm>
            <a:off x="10546142" y="3397972"/>
            <a:ext cx="844624" cy="276999"/>
          </a:xfrm>
          <a:prstGeom prst="rect">
            <a:avLst/>
          </a:prstGeom>
          <a:solidFill>
            <a:srgbClr val="EFE683"/>
          </a:solidFill>
          <a:ln>
            <a:solidFill>
              <a:schemeClr val="tx1"/>
            </a:solidFill>
          </a:ln>
        </p:spPr>
        <p:txBody>
          <a:bodyPr wrap="square" rtlCol="0">
            <a:spAutoFit/>
          </a:bodyPr>
          <a:lstStyle/>
          <a:p>
            <a:pPr algn="ctr"/>
            <a:r>
              <a:rPr lang="en-US" sz="1200" b="1" i="1" dirty="0">
                <a:latin typeface="Gill Sans Light"/>
              </a:rPr>
              <a:t>Sockets</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3539163" y="1372394"/>
            <a:ext cx="2014336" cy="1471720"/>
          </a:xfrm>
          <a:prstGeom prst="foldedCorner">
            <a:avLst>
              <a:gd name="adj" fmla="val 21333"/>
            </a:avLst>
          </a:prstGeom>
          <a:solidFill>
            <a:srgbClr val="9E78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1</a:t>
            </a:r>
          </a:p>
        </p:txBody>
      </p:sp>
      <p:sp>
        <p:nvSpPr>
          <p:cNvPr id="83" name="Rectangle 82">
            <a:extLst>
              <a:ext uri="{FF2B5EF4-FFF2-40B4-BE49-F238E27FC236}">
                <a16:creationId xmlns:a16="http://schemas.microsoft.com/office/drawing/2014/main" id="{DCEED07B-2876-4266-8889-B6933456A2AD}"/>
              </a:ext>
            </a:extLst>
          </p:cNvPr>
          <p:cNvSpPr/>
          <p:nvPr/>
        </p:nvSpPr>
        <p:spPr>
          <a:xfrm>
            <a:off x="3801201"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sp>
        <p:nvSpPr>
          <p:cNvPr id="65" name="Rectangle: Folded Corner 64">
            <a:extLst>
              <a:ext uri="{FF2B5EF4-FFF2-40B4-BE49-F238E27FC236}">
                <a16:creationId xmlns:a16="http://schemas.microsoft.com/office/drawing/2014/main" id="{16EECD36-F398-4299-8CCB-C7B1EBF07062}"/>
              </a:ext>
            </a:extLst>
          </p:cNvPr>
          <p:cNvSpPr/>
          <p:nvPr/>
        </p:nvSpPr>
        <p:spPr>
          <a:xfrm>
            <a:off x="8375029" y="1366340"/>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 2</a:t>
            </a:r>
          </a:p>
        </p:txBody>
      </p:sp>
      <p:sp>
        <p:nvSpPr>
          <p:cNvPr id="66" name="Rectangle 65">
            <a:extLst>
              <a:ext uri="{FF2B5EF4-FFF2-40B4-BE49-F238E27FC236}">
                <a16:creationId xmlns:a16="http://schemas.microsoft.com/office/drawing/2014/main" id="{157B6B9A-A9A3-407F-951E-EECDC589195B}"/>
              </a:ext>
            </a:extLst>
          </p:cNvPr>
          <p:cNvSpPr/>
          <p:nvPr/>
        </p:nvSpPr>
        <p:spPr>
          <a:xfrm>
            <a:off x="8622679" y="2316514"/>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48" name="Straight Arrow Connector 47">
            <a:extLst>
              <a:ext uri="{FF2B5EF4-FFF2-40B4-BE49-F238E27FC236}">
                <a16:creationId xmlns:a16="http://schemas.microsoft.com/office/drawing/2014/main" id="{BE858DB2-7003-40D8-8AF5-0334EED7323F}"/>
              </a:ext>
            </a:extLst>
          </p:cNvPr>
          <p:cNvCxnSpPr>
            <a:cxnSpLocks/>
          </p:cNvCxnSpPr>
          <p:nvPr/>
        </p:nvCxnSpPr>
        <p:spPr>
          <a:xfrm flipH="1">
            <a:off x="5443637" y="3262446"/>
            <a:ext cx="3070450" cy="2051440"/>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2D16E4B0-8FE9-4933-B3E2-BA4B33591A3B}"/>
              </a:ext>
            </a:extLst>
          </p:cNvPr>
          <p:cNvCxnSpPr>
            <a:cxnSpLocks/>
          </p:cNvCxnSpPr>
          <p:nvPr/>
        </p:nvCxnSpPr>
        <p:spPr>
          <a:xfrm flipH="1">
            <a:off x="6358944" y="3276270"/>
            <a:ext cx="2518629" cy="2064514"/>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E61B105-AE19-4057-9F4B-4CD31B8FB69B}"/>
              </a:ext>
            </a:extLst>
          </p:cNvPr>
          <p:cNvCxnSpPr>
            <a:cxnSpLocks/>
          </p:cNvCxnSpPr>
          <p:nvPr/>
        </p:nvCxnSpPr>
        <p:spPr>
          <a:xfrm flipH="1">
            <a:off x="7266087" y="3263196"/>
            <a:ext cx="2058605" cy="1931344"/>
          </a:xfrm>
          <a:prstGeom prst="straightConnector1">
            <a:avLst/>
          </a:prstGeom>
          <a:ln w="76200" cmpd="tri">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Multiplication Sign 6">
            <a:extLst>
              <a:ext uri="{FF2B5EF4-FFF2-40B4-BE49-F238E27FC236}">
                <a16:creationId xmlns:a16="http://schemas.microsoft.com/office/drawing/2014/main" id="{8837E5CD-DDBD-4E19-BCED-8F23EE8A3189}"/>
              </a:ext>
            </a:extLst>
          </p:cNvPr>
          <p:cNvSpPr/>
          <p:nvPr/>
        </p:nvSpPr>
        <p:spPr>
          <a:xfrm>
            <a:off x="7721761" y="627806"/>
            <a:ext cx="3398938" cy="339893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Gill Sans Light"/>
            </a:endParaRPr>
          </a:p>
        </p:txBody>
      </p:sp>
      <p:sp>
        <p:nvSpPr>
          <p:cNvPr id="14" name="Speech Bubble: Rectangle with Corners Rounded 13">
            <a:extLst>
              <a:ext uri="{FF2B5EF4-FFF2-40B4-BE49-F238E27FC236}">
                <a16:creationId xmlns:a16="http://schemas.microsoft.com/office/drawing/2014/main" id="{BEC9F446-3A35-4EA9-9C60-D67D844BB544}"/>
              </a:ext>
            </a:extLst>
          </p:cNvPr>
          <p:cNvSpPr/>
          <p:nvPr/>
        </p:nvSpPr>
        <p:spPr>
          <a:xfrm>
            <a:off x="6096000" y="703457"/>
            <a:ext cx="2459609" cy="1298869"/>
          </a:xfrm>
          <a:prstGeom prst="wedgeRoundRectCallout">
            <a:avLst>
              <a:gd name="adj1" fmla="val -19074"/>
              <a:gd name="adj2" fmla="val 186742"/>
              <a:gd name="adj3" fmla="val 16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latin typeface="Consolas" panose="020B0609020204030204" pitchFamily="49" charset="0"/>
              </a:rPr>
              <a:t>Segmentation fault (core dumped)</a:t>
            </a:r>
          </a:p>
        </p:txBody>
      </p:sp>
    </p:spTree>
    <p:extLst>
      <p:ext uri="{BB962C8B-B14F-4D97-AF65-F5344CB8AC3E}">
        <p14:creationId xmlns:p14="http://schemas.microsoft.com/office/powerpoint/2010/main" val="6716127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79C7B-540E-47BF-80E6-833652732F8B}"/>
              </a:ext>
            </a:extLst>
          </p:cNvPr>
          <p:cNvSpPr>
            <a:spLocks noGrp="1"/>
          </p:cNvSpPr>
          <p:nvPr>
            <p:ph type="title"/>
          </p:nvPr>
        </p:nvSpPr>
        <p:spPr/>
        <p:txBody>
          <a:bodyPr/>
          <a:lstStyle/>
          <a:p>
            <a:r>
              <a:rPr lang="en-US" dirty="0">
                <a:latin typeface="Gill Sans Light"/>
              </a:rPr>
              <a:t>OS Basics: Protection</a:t>
            </a:r>
          </a:p>
        </p:txBody>
      </p:sp>
      <p:sp>
        <p:nvSpPr>
          <p:cNvPr id="6" name="Rectangle 5">
            <a:extLst>
              <a:ext uri="{FF2B5EF4-FFF2-40B4-BE49-F238E27FC236}">
                <a16:creationId xmlns:a16="http://schemas.microsoft.com/office/drawing/2014/main" id="{8A53B99E-1B81-4494-AF3F-20A5844B930F}"/>
              </a:ext>
            </a:extLst>
          </p:cNvPr>
          <p:cNvSpPr/>
          <p:nvPr/>
        </p:nvSpPr>
        <p:spPr bwMode="auto">
          <a:xfrm>
            <a:off x="768790" y="2364551"/>
            <a:ext cx="6705600" cy="3822700"/>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Gill Sans Light"/>
            </a:endParaRPr>
          </a:p>
        </p:txBody>
      </p:sp>
      <p:cxnSp>
        <p:nvCxnSpPr>
          <p:cNvPr id="7" name="Straight Arrow Connector 6">
            <a:extLst>
              <a:ext uri="{FF2B5EF4-FFF2-40B4-BE49-F238E27FC236}">
                <a16:creationId xmlns:a16="http://schemas.microsoft.com/office/drawing/2014/main" id="{39EE30BA-81E5-4EDA-B0FE-308380E49D11}"/>
              </a:ext>
            </a:extLst>
          </p:cNvPr>
          <p:cNvCxnSpPr>
            <a:stCxn id="11" idx="3"/>
          </p:cNvCxnSpPr>
          <p:nvPr/>
        </p:nvCxnSpPr>
        <p:spPr bwMode="auto">
          <a:xfrm flipV="1">
            <a:off x="3054790" y="3610700"/>
            <a:ext cx="914400" cy="1115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8" name="Straight Arrow Connector 7">
            <a:extLst>
              <a:ext uri="{FF2B5EF4-FFF2-40B4-BE49-F238E27FC236}">
                <a16:creationId xmlns:a16="http://schemas.microsoft.com/office/drawing/2014/main" id="{79275DEE-4BC1-4DDF-A6AC-C60E35601B6A}"/>
              </a:ext>
            </a:extLst>
          </p:cNvPr>
          <p:cNvCxnSpPr/>
          <p:nvPr/>
        </p:nvCxnSpPr>
        <p:spPr bwMode="auto">
          <a:xfrm>
            <a:off x="3435790" y="3583751"/>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9" name="Can 38">
            <a:extLst>
              <a:ext uri="{FF2B5EF4-FFF2-40B4-BE49-F238E27FC236}">
                <a16:creationId xmlns:a16="http://schemas.microsoft.com/office/drawing/2014/main" id="{F931CDB6-7A54-411C-85D3-C83026204322}"/>
              </a:ext>
            </a:extLst>
          </p:cNvPr>
          <p:cNvSpPr/>
          <p:nvPr/>
        </p:nvSpPr>
        <p:spPr bwMode="auto">
          <a:xfrm>
            <a:off x="1606990" y="4574351"/>
            <a:ext cx="1143000" cy="1295400"/>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sp>
        <p:nvSpPr>
          <p:cNvPr id="11" name="Rounded Rectangle 6">
            <a:extLst>
              <a:ext uri="{FF2B5EF4-FFF2-40B4-BE49-F238E27FC236}">
                <a16:creationId xmlns:a16="http://schemas.microsoft.com/office/drawing/2014/main" id="{73EA3BF9-2DFB-45FE-9506-BB19DF8C5A11}"/>
              </a:ext>
            </a:extLst>
          </p:cNvPr>
          <p:cNvSpPr/>
          <p:nvPr/>
        </p:nvSpPr>
        <p:spPr bwMode="auto">
          <a:xfrm>
            <a:off x="1454590" y="3202751"/>
            <a:ext cx="1600200"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p>
        </p:txBody>
      </p:sp>
      <p:sp>
        <p:nvSpPr>
          <p:cNvPr id="12" name="Rectangle 11">
            <a:extLst>
              <a:ext uri="{FF2B5EF4-FFF2-40B4-BE49-F238E27FC236}">
                <a16:creationId xmlns:a16="http://schemas.microsoft.com/office/drawing/2014/main" id="{CD8B724A-5F8E-4271-9E5E-1A90A4EDC9D8}"/>
              </a:ext>
            </a:extLst>
          </p:cNvPr>
          <p:cNvSpPr/>
          <p:nvPr/>
        </p:nvSpPr>
        <p:spPr bwMode="auto">
          <a:xfrm>
            <a:off x="2292790" y="2212151"/>
            <a:ext cx="4572000" cy="152400"/>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13" name="TextBox 12">
            <a:extLst>
              <a:ext uri="{FF2B5EF4-FFF2-40B4-BE49-F238E27FC236}">
                <a16:creationId xmlns:a16="http://schemas.microsoft.com/office/drawing/2014/main" id="{2D818A1D-0774-4E2E-B2C2-A1AE60B5F59F}"/>
              </a:ext>
            </a:extLst>
          </p:cNvPr>
          <p:cNvSpPr txBox="1"/>
          <p:nvPr/>
        </p:nvSpPr>
        <p:spPr>
          <a:xfrm>
            <a:off x="3130990" y="1907351"/>
            <a:ext cx="2817887" cy="338554"/>
          </a:xfrm>
          <a:prstGeom prst="rect">
            <a:avLst/>
          </a:prstGeom>
          <a:noFill/>
        </p:spPr>
        <p:txBody>
          <a:bodyPr wrap="none" rtlCol="0">
            <a:spAutoFit/>
          </a:bodyPr>
          <a:lstStyle/>
          <a:p>
            <a:r>
              <a:rPr lang="en-US" sz="1600" dirty="0">
                <a:latin typeface="Gill Sans Light"/>
              </a:rPr>
              <a:t>OS Hardware Virtualization</a:t>
            </a:r>
          </a:p>
        </p:txBody>
      </p:sp>
      <p:sp>
        <p:nvSpPr>
          <p:cNvPr id="14" name="Rectangle 13">
            <a:extLst>
              <a:ext uri="{FF2B5EF4-FFF2-40B4-BE49-F238E27FC236}">
                <a16:creationId xmlns:a16="http://schemas.microsoft.com/office/drawing/2014/main" id="{8C7D1D8C-9A58-4B86-AA62-808D4497E6E9}"/>
              </a:ext>
            </a:extLst>
          </p:cNvPr>
          <p:cNvSpPr/>
          <p:nvPr/>
        </p:nvSpPr>
        <p:spPr>
          <a:xfrm>
            <a:off x="768790" y="2364551"/>
            <a:ext cx="1119217" cy="338554"/>
          </a:xfrm>
          <a:prstGeom prst="rect">
            <a:avLst/>
          </a:prstGeom>
        </p:spPr>
        <p:txBody>
          <a:bodyPr wrap="none">
            <a:spAutoFit/>
          </a:bodyPr>
          <a:lstStyle/>
          <a:p>
            <a:r>
              <a:rPr lang="en-US" sz="1600" dirty="0">
                <a:latin typeface="Gill Sans Light"/>
              </a:rPr>
              <a:t>Hardware</a:t>
            </a:r>
          </a:p>
        </p:txBody>
      </p:sp>
      <p:sp>
        <p:nvSpPr>
          <p:cNvPr id="15" name="Rectangle 14">
            <a:extLst>
              <a:ext uri="{FF2B5EF4-FFF2-40B4-BE49-F238E27FC236}">
                <a16:creationId xmlns:a16="http://schemas.microsoft.com/office/drawing/2014/main" id="{D6E49782-3C7E-4A2F-8C69-EF30E404E2F8}"/>
              </a:ext>
            </a:extLst>
          </p:cNvPr>
          <p:cNvSpPr/>
          <p:nvPr/>
        </p:nvSpPr>
        <p:spPr>
          <a:xfrm>
            <a:off x="768790" y="1983551"/>
            <a:ext cx="1051891" cy="338554"/>
          </a:xfrm>
          <a:prstGeom prst="rect">
            <a:avLst/>
          </a:prstGeom>
        </p:spPr>
        <p:txBody>
          <a:bodyPr wrap="none">
            <a:spAutoFit/>
          </a:bodyPr>
          <a:lstStyle/>
          <a:p>
            <a:r>
              <a:rPr lang="en-US" sz="1600" dirty="0">
                <a:latin typeface="Gill Sans Light"/>
              </a:rPr>
              <a:t>Software</a:t>
            </a:r>
          </a:p>
        </p:txBody>
      </p:sp>
      <p:sp>
        <p:nvSpPr>
          <p:cNvPr id="16" name="Rectangle 15">
            <a:extLst>
              <a:ext uri="{FF2B5EF4-FFF2-40B4-BE49-F238E27FC236}">
                <a16:creationId xmlns:a16="http://schemas.microsoft.com/office/drawing/2014/main" id="{3D53F5D6-0363-47AD-87A6-F1F9E92216DF}"/>
              </a:ext>
            </a:extLst>
          </p:cNvPr>
          <p:cNvSpPr/>
          <p:nvPr/>
        </p:nvSpPr>
        <p:spPr bwMode="auto">
          <a:xfrm>
            <a:off x="3969190" y="2440751"/>
            <a:ext cx="1752600" cy="1676400"/>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sp>
        <p:nvSpPr>
          <p:cNvPr id="17" name="TextBox 16">
            <a:extLst>
              <a:ext uri="{FF2B5EF4-FFF2-40B4-BE49-F238E27FC236}">
                <a16:creationId xmlns:a16="http://schemas.microsoft.com/office/drawing/2014/main" id="{9BF36F96-6A2C-4201-8DFF-E279883EE5E5}"/>
              </a:ext>
            </a:extLst>
          </p:cNvPr>
          <p:cNvSpPr txBox="1"/>
          <p:nvPr/>
        </p:nvSpPr>
        <p:spPr>
          <a:xfrm>
            <a:off x="2624527" y="1517513"/>
            <a:ext cx="1152880" cy="338554"/>
          </a:xfrm>
          <a:prstGeom prst="rect">
            <a:avLst/>
          </a:prstGeom>
          <a:solidFill>
            <a:srgbClr val="A18623"/>
          </a:solidFill>
          <a:ln>
            <a:solidFill>
              <a:schemeClr val="tx1"/>
            </a:solidFill>
          </a:ln>
        </p:spPr>
        <p:txBody>
          <a:bodyPr wrap="none" rtlCol="0">
            <a:spAutoFit/>
          </a:bodyPr>
          <a:lstStyle/>
          <a:p>
            <a:r>
              <a:rPr lang="en-US" sz="1600" i="1" dirty="0">
                <a:latin typeface="Gill Sans Light"/>
              </a:rPr>
              <a:t>Process 1</a:t>
            </a:r>
          </a:p>
        </p:txBody>
      </p:sp>
      <p:sp>
        <p:nvSpPr>
          <p:cNvPr id="20" name="TextBox 19">
            <a:extLst>
              <a:ext uri="{FF2B5EF4-FFF2-40B4-BE49-F238E27FC236}">
                <a16:creationId xmlns:a16="http://schemas.microsoft.com/office/drawing/2014/main" id="{27DBA43E-DF7C-4D3C-B70C-D2D06A4934B5}"/>
              </a:ext>
            </a:extLst>
          </p:cNvPr>
          <p:cNvSpPr txBox="1"/>
          <p:nvPr/>
        </p:nvSpPr>
        <p:spPr>
          <a:xfrm>
            <a:off x="1911790" y="2364551"/>
            <a:ext cx="441146" cy="276999"/>
          </a:xfrm>
          <a:prstGeom prst="rect">
            <a:avLst/>
          </a:prstGeom>
          <a:solidFill>
            <a:srgbClr val="EFE683"/>
          </a:solidFill>
          <a:ln>
            <a:solidFill>
              <a:schemeClr val="accent1">
                <a:lumMod val="60000"/>
                <a:lumOff val="40000"/>
              </a:schemeClr>
            </a:solidFill>
          </a:ln>
        </p:spPr>
        <p:txBody>
          <a:bodyPr wrap="none" rtlCol="0">
            <a:spAutoFit/>
          </a:bodyPr>
          <a:lstStyle/>
          <a:p>
            <a:r>
              <a:rPr lang="en-US" sz="1200" i="1" dirty="0">
                <a:latin typeface="Gill Sans Light"/>
              </a:rPr>
              <a:t>ISA</a:t>
            </a:r>
          </a:p>
        </p:txBody>
      </p:sp>
      <p:grpSp>
        <p:nvGrpSpPr>
          <p:cNvPr id="23" name="Group 22">
            <a:extLst>
              <a:ext uri="{FF2B5EF4-FFF2-40B4-BE49-F238E27FC236}">
                <a16:creationId xmlns:a16="http://schemas.microsoft.com/office/drawing/2014/main" id="{871B7B07-C2C7-4DFD-8E78-B7F2B12E79E1}"/>
              </a:ext>
            </a:extLst>
          </p:cNvPr>
          <p:cNvGrpSpPr/>
          <p:nvPr/>
        </p:nvGrpSpPr>
        <p:grpSpPr>
          <a:xfrm>
            <a:off x="2368990" y="3659951"/>
            <a:ext cx="533400" cy="304800"/>
            <a:chOff x="3124200" y="3657600"/>
            <a:chExt cx="533400" cy="304800"/>
          </a:xfrm>
          <a:solidFill>
            <a:schemeClr val="accent6"/>
          </a:solidFill>
        </p:grpSpPr>
        <p:sp>
          <p:nvSpPr>
            <p:cNvPr id="24" name="Rectangle 23">
              <a:extLst>
                <a:ext uri="{FF2B5EF4-FFF2-40B4-BE49-F238E27FC236}">
                  <a16:creationId xmlns:a16="http://schemas.microsoft.com/office/drawing/2014/main" id="{2BE7592F-8692-459A-87BD-175BF63741CB}"/>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5" name="Rectangle 24">
              <a:extLst>
                <a:ext uri="{FF2B5EF4-FFF2-40B4-BE49-F238E27FC236}">
                  <a16:creationId xmlns:a16="http://schemas.microsoft.com/office/drawing/2014/main" id="{45B552A2-E623-4298-9D2C-E8DA7CFA0619}"/>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grpSp>
      <p:sp>
        <p:nvSpPr>
          <p:cNvPr id="26" name="Rectangle 25">
            <a:extLst>
              <a:ext uri="{FF2B5EF4-FFF2-40B4-BE49-F238E27FC236}">
                <a16:creationId xmlns:a16="http://schemas.microsoft.com/office/drawing/2014/main" id="{570BE518-A41A-44C8-BE5B-384793DEB01A}"/>
              </a:ext>
            </a:extLst>
          </p:cNvPr>
          <p:cNvSpPr/>
          <p:nvPr/>
        </p:nvSpPr>
        <p:spPr bwMode="auto">
          <a:xfrm>
            <a:off x="4045390" y="2897951"/>
            <a:ext cx="838200" cy="685800"/>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7" name="Rectangle 26">
            <a:extLst>
              <a:ext uri="{FF2B5EF4-FFF2-40B4-BE49-F238E27FC236}">
                <a16:creationId xmlns:a16="http://schemas.microsoft.com/office/drawing/2014/main" id="{01CDF013-B14B-4959-AB17-68E3D9F1B2A5}"/>
              </a:ext>
            </a:extLst>
          </p:cNvPr>
          <p:cNvSpPr/>
          <p:nvPr/>
        </p:nvSpPr>
        <p:spPr bwMode="auto">
          <a:xfrm>
            <a:off x="4121590" y="3736151"/>
            <a:ext cx="1524000" cy="304800"/>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OS Memory</a:t>
            </a:r>
          </a:p>
        </p:txBody>
      </p:sp>
      <p:sp>
        <p:nvSpPr>
          <p:cNvPr id="28" name="Rectangle 27">
            <a:extLst>
              <a:ext uri="{FF2B5EF4-FFF2-40B4-BE49-F238E27FC236}">
                <a16:creationId xmlns:a16="http://schemas.microsoft.com/office/drawing/2014/main" id="{2511BE6E-F6D9-4B14-96C6-46DCA6D9A73A}"/>
              </a:ext>
            </a:extLst>
          </p:cNvPr>
          <p:cNvSpPr/>
          <p:nvPr/>
        </p:nvSpPr>
        <p:spPr bwMode="auto">
          <a:xfrm>
            <a:off x="5035990" y="2897951"/>
            <a:ext cx="609600" cy="381000"/>
          </a:xfrm>
          <a:prstGeom prst="rect">
            <a:avLst/>
          </a:prstGeom>
          <a:solidFill>
            <a:srgbClr val="C0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9" name="Rectangle 28">
            <a:extLst>
              <a:ext uri="{FF2B5EF4-FFF2-40B4-BE49-F238E27FC236}">
                <a16:creationId xmlns:a16="http://schemas.microsoft.com/office/drawing/2014/main" id="{7119B6C9-A14B-486D-BDD1-070DF9283C04}"/>
              </a:ext>
            </a:extLst>
          </p:cNvPr>
          <p:cNvSpPr/>
          <p:nvPr/>
        </p:nvSpPr>
        <p:spPr bwMode="auto">
          <a:xfrm>
            <a:off x="4959790" y="3126551"/>
            <a:ext cx="609600" cy="381000"/>
          </a:xfrm>
          <a:prstGeom prst="rect">
            <a:avLst/>
          </a:prstGeom>
          <a:solidFill>
            <a:srgbClr val="A1862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cxnSp>
        <p:nvCxnSpPr>
          <p:cNvPr id="30" name="Curved Connector 54">
            <a:extLst>
              <a:ext uri="{FF2B5EF4-FFF2-40B4-BE49-F238E27FC236}">
                <a16:creationId xmlns:a16="http://schemas.microsoft.com/office/drawing/2014/main" id="{A2D966F5-4258-4B9B-A57C-EB7585E46D3D}"/>
              </a:ext>
            </a:extLst>
          </p:cNvPr>
          <p:cNvCxnSpPr/>
          <p:nvPr/>
        </p:nvCxnSpPr>
        <p:spPr bwMode="auto">
          <a:xfrm rot="5400000" flipH="1" flipV="1">
            <a:off x="3111940" y="2688401"/>
            <a:ext cx="609600" cy="1638300"/>
          </a:xfrm>
          <a:prstGeom prst="curvedConnector2">
            <a:avLst/>
          </a:prstGeom>
          <a:solidFill>
            <a:schemeClr val="accent1"/>
          </a:solidFill>
          <a:ln w="12700" cap="flat" cmpd="sng" algn="ctr">
            <a:solidFill>
              <a:schemeClr val="tx1"/>
            </a:solidFill>
            <a:prstDash val="solid"/>
            <a:round/>
            <a:headEnd type="none" w="sm" len="sm"/>
            <a:tailEnd type="arrow"/>
          </a:ln>
          <a:effectLst/>
        </p:spPr>
      </p:cxnSp>
      <p:grpSp>
        <p:nvGrpSpPr>
          <p:cNvPr id="32" name="Group 31">
            <a:extLst>
              <a:ext uri="{FF2B5EF4-FFF2-40B4-BE49-F238E27FC236}">
                <a16:creationId xmlns:a16="http://schemas.microsoft.com/office/drawing/2014/main" id="{A71511FA-E8D9-4781-9765-9BFF7CF69C2C}"/>
              </a:ext>
            </a:extLst>
          </p:cNvPr>
          <p:cNvGrpSpPr/>
          <p:nvPr/>
        </p:nvGrpSpPr>
        <p:grpSpPr>
          <a:xfrm>
            <a:off x="1104585" y="3278951"/>
            <a:ext cx="6293605" cy="1418553"/>
            <a:chOff x="1707395" y="3276600"/>
            <a:chExt cx="6293605" cy="1418553"/>
          </a:xfrm>
        </p:grpSpPr>
        <p:sp>
          <p:nvSpPr>
            <p:cNvPr id="33" name="Arc 32">
              <a:extLst>
                <a:ext uri="{FF2B5EF4-FFF2-40B4-BE49-F238E27FC236}">
                  <a16:creationId xmlns:a16="http://schemas.microsoft.com/office/drawing/2014/main" id="{7B9C69FD-EDF9-41E4-B4E2-A20DE25E7631}"/>
                </a:ext>
              </a:extLst>
            </p:cNvPr>
            <p:cNvSpPr/>
            <p:nvPr/>
          </p:nvSpPr>
          <p:spPr bwMode="auto">
            <a:xfrm rot="21036509">
              <a:off x="1707395" y="3819625"/>
              <a:ext cx="6034009" cy="875528"/>
            </a:xfrm>
            <a:prstGeom prst="arc">
              <a:avLst>
                <a:gd name="adj1" fmla="val 10911104"/>
                <a:gd name="adj2" fmla="val 0"/>
              </a:avLst>
            </a:prstGeom>
            <a:noFill/>
            <a:ln w="5715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34" name="TextBox 33">
              <a:extLst>
                <a:ext uri="{FF2B5EF4-FFF2-40B4-BE49-F238E27FC236}">
                  <a16:creationId xmlns:a16="http://schemas.microsoft.com/office/drawing/2014/main" id="{D49CCC1A-0869-48FB-B8DD-A459E52B4240}"/>
                </a:ext>
              </a:extLst>
            </p:cNvPr>
            <p:cNvSpPr txBox="1"/>
            <p:nvPr/>
          </p:nvSpPr>
          <p:spPr>
            <a:xfrm>
              <a:off x="6553200" y="3276600"/>
              <a:ext cx="1447800" cy="584775"/>
            </a:xfrm>
            <a:prstGeom prst="rect">
              <a:avLst/>
            </a:prstGeom>
            <a:noFill/>
          </p:spPr>
          <p:txBody>
            <a:bodyPr wrap="square" rtlCol="0">
              <a:spAutoFit/>
            </a:bodyPr>
            <a:lstStyle/>
            <a:p>
              <a:r>
                <a:rPr lang="en-US" sz="1600" dirty="0">
                  <a:latin typeface="Gill Sans Light"/>
                </a:rPr>
                <a:t>Protection Boundary</a:t>
              </a:r>
            </a:p>
          </p:txBody>
        </p:sp>
      </p:grpSp>
      <p:pic>
        <p:nvPicPr>
          <p:cNvPr id="35" name="Picture 34">
            <a:extLst>
              <a:ext uri="{FF2B5EF4-FFF2-40B4-BE49-F238E27FC236}">
                <a16:creationId xmlns:a16="http://schemas.microsoft.com/office/drawing/2014/main" id="{24B984E5-2500-4631-A5D8-74ECB63F9208}"/>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4220604" y="4597165"/>
            <a:ext cx="967786" cy="967786"/>
          </a:xfrm>
          <a:prstGeom prst="rect">
            <a:avLst/>
          </a:prstGeom>
        </p:spPr>
      </p:pic>
      <p:pic>
        <p:nvPicPr>
          <p:cNvPr id="36" name="Picture 35">
            <a:extLst>
              <a:ext uri="{FF2B5EF4-FFF2-40B4-BE49-F238E27FC236}">
                <a16:creationId xmlns:a16="http://schemas.microsoft.com/office/drawing/2014/main" id="{F05E90D5-68EB-458D-A2A0-1843C8D65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897004" y="4850149"/>
            <a:ext cx="1237948" cy="876300"/>
          </a:xfrm>
          <a:prstGeom prst="rect">
            <a:avLst/>
          </a:prstGeom>
        </p:spPr>
      </p:pic>
      <p:pic>
        <p:nvPicPr>
          <p:cNvPr id="37" name="Picture 36">
            <a:extLst>
              <a:ext uri="{FF2B5EF4-FFF2-40B4-BE49-F238E27FC236}">
                <a16:creationId xmlns:a16="http://schemas.microsoft.com/office/drawing/2014/main" id="{37C68F0A-8BC2-412B-8D79-B8178EA29E8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273990" y="5603051"/>
            <a:ext cx="723900" cy="455315"/>
          </a:xfrm>
          <a:prstGeom prst="rect">
            <a:avLst/>
          </a:prstGeom>
        </p:spPr>
      </p:pic>
      <p:sp>
        <p:nvSpPr>
          <p:cNvPr id="38" name="TextBox 37">
            <a:extLst>
              <a:ext uri="{FF2B5EF4-FFF2-40B4-BE49-F238E27FC236}">
                <a16:creationId xmlns:a16="http://schemas.microsoft.com/office/drawing/2014/main" id="{FA1D82C4-E5D5-464F-820A-27D6D114EAC5}"/>
              </a:ext>
            </a:extLst>
          </p:cNvPr>
          <p:cNvSpPr txBox="1"/>
          <p:nvPr/>
        </p:nvSpPr>
        <p:spPr>
          <a:xfrm>
            <a:off x="4624108" y="4437899"/>
            <a:ext cx="1107996" cy="338554"/>
          </a:xfrm>
          <a:prstGeom prst="rect">
            <a:avLst/>
          </a:prstGeom>
          <a:noFill/>
        </p:spPr>
        <p:txBody>
          <a:bodyPr wrap="none" rtlCol="0">
            <a:spAutoFit/>
          </a:bodyPr>
          <a:lstStyle/>
          <a:p>
            <a:r>
              <a:rPr lang="en-US" sz="1600" dirty="0">
                <a:latin typeface="Gill Sans Light"/>
              </a:rPr>
              <a:t>Networks</a:t>
            </a:r>
          </a:p>
        </p:txBody>
      </p:sp>
      <p:sp>
        <p:nvSpPr>
          <p:cNvPr id="39" name="TextBox 38">
            <a:extLst>
              <a:ext uri="{FF2B5EF4-FFF2-40B4-BE49-F238E27FC236}">
                <a16:creationId xmlns:a16="http://schemas.microsoft.com/office/drawing/2014/main" id="{51954E79-7F89-4809-BD76-698021570D0D}"/>
              </a:ext>
            </a:extLst>
          </p:cNvPr>
          <p:cNvSpPr txBox="1"/>
          <p:nvPr/>
        </p:nvSpPr>
        <p:spPr>
          <a:xfrm>
            <a:off x="5943059" y="4412499"/>
            <a:ext cx="1027845" cy="338554"/>
          </a:xfrm>
          <a:prstGeom prst="rect">
            <a:avLst/>
          </a:prstGeom>
          <a:noFill/>
        </p:spPr>
        <p:txBody>
          <a:bodyPr wrap="none" rtlCol="0">
            <a:spAutoFit/>
          </a:bodyPr>
          <a:lstStyle/>
          <a:p>
            <a:r>
              <a:rPr lang="en-US" sz="1600" dirty="0">
                <a:latin typeface="Gill Sans Light"/>
              </a:rPr>
              <a:t>Displays</a:t>
            </a:r>
          </a:p>
        </p:txBody>
      </p:sp>
      <p:sp>
        <p:nvSpPr>
          <p:cNvPr id="40" name="TextBox 39">
            <a:extLst>
              <a:ext uri="{FF2B5EF4-FFF2-40B4-BE49-F238E27FC236}">
                <a16:creationId xmlns:a16="http://schemas.microsoft.com/office/drawing/2014/main" id="{31A4AEF2-4F69-48B6-90F5-74FD3AE60D36}"/>
              </a:ext>
            </a:extLst>
          </p:cNvPr>
          <p:cNvSpPr txBox="1"/>
          <p:nvPr/>
        </p:nvSpPr>
        <p:spPr>
          <a:xfrm>
            <a:off x="5111168" y="5614719"/>
            <a:ext cx="800219" cy="338554"/>
          </a:xfrm>
          <a:prstGeom prst="rect">
            <a:avLst/>
          </a:prstGeom>
          <a:noFill/>
        </p:spPr>
        <p:txBody>
          <a:bodyPr wrap="none" rtlCol="0">
            <a:spAutoFit/>
          </a:bodyPr>
          <a:lstStyle/>
          <a:p>
            <a:r>
              <a:rPr lang="en-US" sz="1600" dirty="0">
                <a:latin typeface="Gill Sans Light"/>
              </a:rPr>
              <a:t>Inputs</a:t>
            </a:r>
          </a:p>
        </p:txBody>
      </p:sp>
      <p:sp>
        <p:nvSpPr>
          <p:cNvPr id="53" name="TextBox 52">
            <a:extLst>
              <a:ext uri="{FF2B5EF4-FFF2-40B4-BE49-F238E27FC236}">
                <a16:creationId xmlns:a16="http://schemas.microsoft.com/office/drawing/2014/main" id="{9F717BDA-9465-43DF-B246-65C26E7F81A1}"/>
              </a:ext>
            </a:extLst>
          </p:cNvPr>
          <p:cNvSpPr txBox="1"/>
          <p:nvPr/>
        </p:nvSpPr>
        <p:spPr>
          <a:xfrm>
            <a:off x="3980765" y="1511262"/>
            <a:ext cx="1152880" cy="338554"/>
          </a:xfrm>
          <a:prstGeom prst="rect">
            <a:avLst/>
          </a:prstGeom>
          <a:solidFill>
            <a:schemeClr val="accent6"/>
          </a:solidFill>
          <a:ln>
            <a:solidFill>
              <a:schemeClr val="tx1"/>
            </a:solidFill>
          </a:ln>
        </p:spPr>
        <p:txBody>
          <a:bodyPr wrap="none" rtlCol="0">
            <a:spAutoFit/>
          </a:bodyPr>
          <a:lstStyle/>
          <a:p>
            <a:r>
              <a:rPr lang="en-US" sz="1600" i="1" dirty="0">
                <a:latin typeface="Gill Sans Light"/>
              </a:rPr>
              <a:t>Process 2</a:t>
            </a:r>
          </a:p>
        </p:txBody>
      </p:sp>
      <p:sp>
        <p:nvSpPr>
          <p:cNvPr id="54" name="TextBox 53">
            <a:extLst>
              <a:ext uri="{FF2B5EF4-FFF2-40B4-BE49-F238E27FC236}">
                <a16:creationId xmlns:a16="http://schemas.microsoft.com/office/drawing/2014/main" id="{49859802-B6D8-4A45-BDAA-80EF3A1B8AC6}"/>
              </a:ext>
            </a:extLst>
          </p:cNvPr>
          <p:cNvSpPr txBox="1"/>
          <p:nvPr/>
        </p:nvSpPr>
        <p:spPr>
          <a:xfrm>
            <a:off x="5337003" y="1511559"/>
            <a:ext cx="1152880" cy="338554"/>
          </a:xfrm>
          <a:prstGeom prst="rect">
            <a:avLst/>
          </a:prstGeom>
          <a:solidFill>
            <a:srgbClr val="C00000"/>
          </a:solidFill>
          <a:ln>
            <a:solidFill>
              <a:schemeClr val="tx1"/>
            </a:solidFill>
          </a:ln>
        </p:spPr>
        <p:txBody>
          <a:bodyPr wrap="none" rtlCol="0">
            <a:spAutoFit/>
          </a:bodyPr>
          <a:lstStyle/>
          <a:p>
            <a:r>
              <a:rPr lang="en-US" sz="1600" i="1" dirty="0">
                <a:latin typeface="Gill Sans Light"/>
              </a:rPr>
              <a:t>Process 3</a:t>
            </a:r>
          </a:p>
        </p:txBody>
      </p:sp>
      <p:sp>
        <p:nvSpPr>
          <p:cNvPr id="55" name="TextBox 54">
            <a:extLst>
              <a:ext uri="{FF2B5EF4-FFF2-40B4-BE49-F238E27FC236}">
                <a16:creationId xmlns:a16="http://schemas.microsoft.com/office/drawing/2014/main" id="{4AE921AD-3768-4905-8CD5-E6AB355C13CD}"/>
              </a:ext>
            </a:extLst>
          </p:cNvPr>
          <p:cNvSpPr txBox="1"/>
          <p:nvPr/>
        </p:nvSpPr>
        <p:spPr>
          <a:xfrm>
            <a:off x="7626791" y="1662936"/>
            <a:ext cx="4555636" cy="3970318"/>
          </a:xfrm>
          <a:prstGeom prst="rect">
            <a:avLst/>
          </a:prstGeom>
          <a:noFill/>
        </p:spPr>
        <p:txBody>
          <a:bodyPr wrap="square" rtlCol="0">
            <a:spAutoFit/>
          </a:bodyPr>
          <a:lstStyle/>
          <a:p>
            <a:pPr marL="457200" indent="-457200">
              <a:buFont typeface="Arial" panose="020B0604020202020204" pitchFamily="34" charset="0"/>
              <a:buChar char="•"/>
            </a:pPr>
            <a:r>
              <a:rPr lang="en-US" sz="2800" b="1" dirty="0">
                <a:latin typeface="Gill Sans Light"/>
              </a:rPr>
              <a:t>OS </a:t>
            </a:r>
            <a:r>
              <a:rPr lang="en-US" sz="2800" b="1" i="1" dirty="0">
                <a:latin typeface="Gill Sans Light"/>
              </a:rPr>
              <a:t>isolates</a:t>
            </a:r>
            <a:r>
              <a:rPr lang="en-US" sz="2800" b="1" dirty="0">
                <a:latin typeface="Gill Sans Light"/>
              </a:rPr>
              <a:t> processes from each other</a:t>
            </a:r>
            <a:br>
              <a:rPr lang="en-US" sz="2800" b="1" dirty="0">
                <a:latin typeface="Gill Sans Light"/>
              </a:rPr>
            </a:br>
            <a:endParaRPr lang="en-US" sz="2800" b="1" dirty="0">
              <a:latin typeface="Gill Sans Light"/>
            </a:endParaRPr>
          </a:p>
          <a:p>
            <a:pPr marL="457200" indent="-457200">
              <a:buFont typeface="Arial" panose="020B0604020202020204" pitchFamily="34" charset="0"/>
              <a:buChar char="•"/>
            </a:pPr>
            <a:r>
              <a:rPr lang="en-US" sz="2800" b="1" dirty="0">
                <a:latin typeface="Gill Sans Light"/>
              </a:rPr>
              <a:t>OS </a:t>
            </a:r>
            <a:r>
              <a:rPr lang="en-US" sz="2800" b="1" i="1" dirty="0">
                <a:latin typeface="Gill Sans Light"/>
              </a:rPr>
              <a:t>isolates</a:t>
            </a:r>
            <a:r>
              <a:rPr lang="en-US" sz="2800" b="1" dirty="0">
                <a:latin typeface="Gill Sans Light"/>
              </a:rPr>
              <a:t> itself from other processes</a:t>
            </a:r>
          </a:p>
          <a:p>
            <a:pPr marL="457200" indent="-457200">
              <a:buFont typeface="Arial" panose="020B0604020202020204" pitchFamily="34" charset="0"/>
              <a:buChar char="•"/>
            </a:pPr>
            <a:endParaRPr lang="en-US" sz="2800" b="1" dirty="0">
              <a:latin typeface="Gill Sans Light"/>
            </a:endParaRPr>
          </a:p>
          <a:p>
            <a:pPr marL="457200" indent="-457200">
              <a:buFont typeface="Arial" panose="020B0604020202020204" pitchFamily="34" charset="0"/>
              <a:buChar char="•"/>
            </a:pPr>
            <a:r>
              <a:rPr lang="en-US" sz="2800" b="1" dirty="0">
                <a:latin typeface="Gill Sans Light"/>
              </a:rPr>
              <a:t>… even though they are actually running on the same hardware!</a:t>
            </a:r>
          </a:p>
        </p:txBody>
      </p:sp>
      <p:grpSp>
        <p:nvGrpSpPr>
          <p:cNvPr id="41" name="Group 40">
            <a:extLst>
              <a:ext uri="{FF2B5EF4-FFF2-40B4-BE49-F238E27FC236}">
                <a16:creationId xmlns:a16="http://schemas.microsoft.com/office/drawing/2014/main" id="{59264C3C-1BB0-4A0E-A7E3-5AAEB4D94534}"/>
              </a:ext>
            </a:extLst>
          </p:cNvPr>
          <p:cNvGrpSpPr/>
          <p:nvPr/>
        </p:nvGrpSpPr>
        <p:grpSpPr>
          <a:xfrm>
            <a:off x="2756828" y="4251765"/>
            <a:ext cx="1371600" cy="1848422"/>
            <a:chOff x="3505200" y="4267200"/>
            <a:chExt cx="1371600" cy="2286000"/>
          </a:xfrm>
        </p:grpSpPr>
        <p:sp>
          <p:nvSpPr>
            <p:cNvPr id="42" name="Rectangle 41">
              <a:extLst>
                <a:ext uri="{FF2B5EF4-FFF2-40B4-BE49-F238E27FC236}">
                  <a16:creationId xmlns:a16="http://schemas.microsoft.com/office/drawing/2014/main" id="{DDB212D1-9299-41C2-9B1B-B4F39A4FDF5F}"/>
                </a:ext>
              </a:extLst>
            </p:cNvPr>
            <p:cNvSpPr/>
            <p:nvPr/>
          </p:nvSpPr>
          <p:spPr bwMode="auto">
            <a:xfrm>
              <a:off x="3810000" y="4267200"/>
              <a:ext cx="685800" cy="533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Gill Sans Light"/>
                </a:rPr>
                <a:t>Ctrlr</a:t>
              </a:r>
              <a:endParaRPr kumimoji="0" lang="en-US" sz="1600" b="0" i="0" u="none" strike="noStrike" cap="none" normalizeH="0" baseline="0" dirty="0">
                <a:ln>
                  <a:noFill/>
                </a:ln>
                <a:solidFill>
                  <a:schemeClr val="tx1"/>
                </a:solidFill>
                <a:effectLst/>
                <a:latin typeface="Gill Sans Light"/>
              </a:endParaRPr>
            </a:p>
          </p:txBody>
        </p:sp>
        <p:cxnSp>
          <p:nvCxnSpPr>
            <p:cNvPr id="43" name="Straight Arrow Connector 42">
              <a:extLst>
                <a:ext uri="{FF2B5EF4-FFF2-40B4-BE49-F238E27FC236}">
                  <a16:creationId xmlns:a16="http://schemas.microsoft.com/office/drawing/2014/main" id="{655DD045-D05D-45FF-B2FB-8B8DD928E4B8}"/>
                </a:ext>
              </a:extLst>
            </p:cNvPr>
            <p:cNvCxnSpPr/>
            <p:nvPr/>
          </p:nvCxnSpPr>
          <p:spPr bwMode="auto">
            <a:xfrm>
              <a:off x="4191000" y="4800600"/>
              <a:ext cx="0" cy="7620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4" name="Straight Arrow Connector 43">
              <a:extLst>
                <a:ext uri="{FF2B5EF4-FFF2-40B4-BE49-F238E27FC236}">
                  <a16:creationId xmlns:a16="http://schemas.microsoft.com/office/drawing/2014/main" id="{19E31743-3C12-4E63-B396-94897C50535B}"/>
                </a:ext>
              </a:extLst>
            </p:cNvPr>
            <p:cNvCxnSpPr/>
            <p:nvPr/>
          </p:nvCxnSpPr>
          <p:spPr bwMode="auto">
            <a:xfrm>
              <a:off x="4191000" y="50292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5" name="Straight Arrow Connector 44">
              <a:extLst>
                <a:ext uri="{FF2B5EF4-FFF2-40B4-BE49-F238E27FC236}">
                  <a16:creationId xmlns:a16="http://schemas.microsoft.com/office/drawing/2014/main" id="{7C39D10C-CEF4-4142-B046-FE30CAD1AE10}"/>
                </a:ext>
              </a:extLst>
            </p:cNvPr>
            <p:cNvCxnSpPr/>
            <p:nvPr/>
          </p:nvCxnSpPr>
          <p:spPr bwMode="auto">
            <a:xfrm>
              <a:off x="4191000" y="5334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6" name="Straight Arrow Connector 45">
              <a:extLst>
                <a:ext uri="{FF2B5EF4-FFF2-40B4-BE49-F238E27FC236}">
                  <a16:creationId xmlns:a16="http://schemas.microsoft.com/office/drawing/2014/main" id="{5464393B-A890-44C7-9CD8-0772A9EA9D73}"/>
                </a:ext>
              </a:extLst>
            </p:cNvPr>
            <p:cNvCxnSpPr/>
            <p:nvPr/>
          </p:nvCxnSpPr>
          <p:spPr bwMode="auto">
            <a:xfrm>
              <a:off x="3505200" y="5105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47" name="Rectangle 46">
              <a:extLst>
                <a:ext uri="{FF2B5EF4-FFF2-40B4-BE49-F238E27FC236}">
                  <a16:creationId xmlns:a16="http://schemas.microsoft.com/office/drawing/2014/main" id="{4047B4F1-BE00-4EC3-BD55-72D9311B27EE}"/>
                </a:ext>
              </a:extLst>
            </p:cNvPr>
            <p:cNvSpPr/>
            <p:nvPr/>
          </p:nvSpPr>
          <p:spPr bwMode="auto">
            <a:xfrm>
              <a:off x="3886200" y="5562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Gill Sans Light"/>
              </a:endParaRPr>
            </a:p>
          </p:txBody>
        </p:sp>
        <p:cxnSp>
          <p:nvCxnSpPr>
            <p:cNvPr id="48" name="Straight Arrow Connector 47">
              <a:extLst>
                <a:ext uri="{FF2B5EF4-FFF2-40B4-BE49-F238E27FC236}">
                  <a16:creationId xmlns:a16="http://schemas.microsoft.com/office/drawing/2014/main" id="{27F51095-FE36-46CF-AC63-0B06A595CBD5}"/>
                </a:ext>
              </a:extLst>
            </p:cNvPr>
            <p:cNvCxnSpPr/>
            <p:nvPr/>
          </p:nvCxnSpPr>
          <p:spPr bwMode="auto">
            <a:xfrm>
              <a:off x="4191000" y="5867400"/>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9" name="Straight Arrow Connector 48">
              <a:extLst>
                <a:ext uri="{FF2B5EF4-FFF2-40B4-BE49-F238E27FC236}">
                  <a16:creationId xmlns:a16="http://schemas.microsoft.com/office/drawing/2014/main" id="{41B2320C-FD77-4624-A661-05D11C84E414}"/>
                </a:ext>
              </a:extLst>
            </p:cNvPr>
            <p:cNvCxnSpPr/>
            <p:nvPr/>
          </p:nvCxnSpPr>
          <p:spPr bwMode="auto">
            <a:xfrm>
              <a:off x="4191000" y="6096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50" name="Straight Arrow Connector 49">
              <a:extLst>
                <a:ext uri="{FF2B5EF4-FFF2-40B4-BE49-F238E27FC236}">
                  <a16:creationId xmlns:a16="http://schemas.microsoft.com/office/drawing/2014/main" id="{DA97E38A-5EB2-44E8-986F-B27ED4288FEF}"/>
                </a:ext>
              </a:extLst>
            </p:cNvPr>
            <p:cNvCxnSpPr/>
            <p:nvPr/>
          </p:nvCxnSpPr>
          <p:spPr bwMode="auto">
            <a:xfrm>
              <a:off x="4191000" y="6248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grpSp>
    </p:spTree>
    <p:extLst>
      <p:ext uri="{BB962C8B-B14F-4D97-AF65-F5344CB8AC3E}">
        <p14:creationId xmlns:p14="http://schemas.microsoft.com/office/powerpoint/2010/main" val="3715566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0FFBD-86D7-4430-8623-1A5A496FA90C}"/>
              </a:ext>
            </a:extLst>
          </p:cNvPr>
          <p:cNvSpPr>
            <a:spLocks noGrp="1"/>
          </p:cNvSpPr>
          <p:nvPr>
            <p:ph type="title"/>
          </p:nvPr>
        </p:nvSpPr>
        <p:spPr/>
        <p:txBody>
          <a:bodyPr/>
          <a:lstStyle/>
          <a:p>
            <a:r>
              <a:rPr lang="en-US" dirty="0"/>
              <a:t>What is an Operating System?</a:t>
            </a:r>
          </a:p>
        </p:txBody>
      </p:sp>
      <p:sp>
        <p:nvSpPr>
          <p:cNvPr id="3" name="Content Placeholder 2">
            <a:extLst>
              <a:ext uri="{FF2B5EF4-FFF2-40B4-BE49-F238E27FC236}">
                <a16:creationId xmlns:a16="http://schemas.microsoft.com/office/drawing/2014/main" id="{3045FBDC-6D09-4175-BD95-8438526B950F}"/>
              </a:ext>
            </a:extLst>
          </p:cNvPr>
          <p:cNvSpPr>
            <a:spLocks noGrp="1"/>
          </p:cNvSpPr>
          <p:nvPr>
            <p:ph idx="1"/>
          </p:nvPr>
        </p:nvSpPr>
        <p:spPr>
          <a:xfrm>
            <a:off x="2239617" y="1367738"/>
            <a:ext cx="9114183" cy="5125137"/>
          </a:xfrm>
        </p:spPr>
        <p:txBody>
          <a:bodyPr>
            <a:normAutofit/>
          </a:bodyPr>
          <a:lstStyle/>
          <a:p>
            <a:r>
              <a:rPr lang="en-US" dirty="0"/>
              <a:t>Illusionist</a:t>
            </a:r>
          </a:p>
          <a:p>
            <a:pPr lvl="1"/>
            <a:r>
              <a:rPr lang="en-US" dirty="0"/>
              <a:t>Provide clean, easy-to-use abstractions of physical resources</a:t>
            </a:r>
          </a:p>
          <a:p>
            <a:pPr lvl="2"/>
            <a:r>
              <a:rPr lang="en-US" dirty="0"/>
              <a:t>Infinite memory, dedicated machine</a:t>
            </a:r>
          </a:p>
          <a:p>
            <a:pPr lvl="2"/>
            <a:r>
              <a:rPr lang="en-US" dirty="0"/>
              <a:t>Higher level objects: files, users, messages</a:t>
            </a:r>
          </a:p>
          <a:p>
            <a:pPr lvl="2"/>
            <a:r>
              <a:rPr lang="en-US" dirty="0"/>
              <a:t>Masking limitations, virtualization</a:t>
            </a:r>
          </a:p>
          <a:p>
            <a:r>
              <a:rPr lang="en-US" dirty="0"/>
              <a:t>Referee</a:t>
            </a:r>
          </a:p>
          <a:p>
            <a:pPr lvl="1"/>
            <a:r>
              <a:rPr lang="en-US" dirty="0"/>
              <a:t>Manage protection, isolation, and sharing of resources</a:t>
            </a:r>
          </a:p>
          <a:p>
            <a:pPr lvl="2"/>
            <a:r>
              <a:rPr lang="en-US" dirty="0"/>
              <a:t>Resource allocation and communication</a:t>
            </a:r>
          </a:p>
          <a:p>
            <a:r>
              <a:rPr lang="en-US" dirty="0">
                <a:solidFill>
                  <a:srgbClr val="FF0000"/>
                </a:solidFill>
              </a:rPr>
              <a:t>Glue</a:t>
            </a:r>
          </a:p>
          <a:p>
            <a:pPr lvl="1"/>
            <a:r>
              <a:rPr lang="en-US" dirty="0">
                <a:solidFill>
                  <a:srgbClr val="FF0000"/>
                </a:solidFill>
              </a:rPr>
              <a:t>Common services</a:t>
            </a:r>
          </a:p>
          <a:p>
            <a:pPr lvl="2"/>
            <a:r>
              <a:rPr lang="en-US" dirty="0">
                <a:solidFill>
                  <a:srgbClr val="FF0000"/>
                </a:solidFill>
              </a:rPr>
              <a:t>Storage, Window system, Networking</a:t>
            </a:r>
          </a:p>
          <a:p>
            <a:pPr lvl="2"/>
            <a:r>
              <a:rPr lang="en-US" dirty="0">
                <a:solidFill>
                  <a:srgbClr val="FF0000"/>
                </a:solidFill>
              </a:rPr>
              <a:t>Sharing, Authorization</a:t>
            </a:r>
          </a:p>
          <a:p>
            <a:pPr lvl="2"/>
            <a:r>
              <a:rPr lang="en-US" dirty="0">
                <a:solidFill>
                  <a:srgbClr val="FF0000"/>
                </a:solidFill>
              </a:rPr>
              <a:t>Look and feel</a:t>
            </a:r>
          </a:p>
          <a:p>
            <a:pPr lvl="2"/>
            <a:endParaRPr lang="en-US" dirty="0"/>
          </a:p>
        </p:txBody>
      </p:sp>
      <p:pic>
        <p:nvPicPr>
          <p:cNvPr id="7" name="Picture 6">
            <a:extLst>
              <a:ext uri="{FF2B5EF4-FFF2-40B4-BE49-F238E27FC236}">
                <a16:creationId xmlns:a16="http://schemas.microsoft.com/office/drawing/2014/main" id="{65C00F34-1D9D-426C-8D4D-28C7ACFC9737}"/>
              </a:ext>
            </a:extLst>
          </p:cNvPr>
          <p:cNvPicPr>
            <a:picLocks noChangeAspect="1"/>
          </p:cNvPicPr>
          <p:nvPr/>
        </p:nvPicPr>
        <p:blipFill>
          <a:blip r:embed="rId2"/>
          <a:stretch>
            <a:fillRect/>
          </a:stretch>
        </p:blipFill>
        <p:spPr>
          <a:xfrm>
            <a:off x="676835" y="3044573"/>
            <a:ext cx="1291665" cy="1066800"/>
          </a:xfrm>
          <a:prstGeom prst="rect">
            <a:avLst/>
          </a:prstGeom>
        </p:spPr>
      </p:pic>
      <p:pic>
        <p:nvPicPr>
          <p:cNvPr id="8" name="Picture 7">
            <a:extLst>
              <a:ext uri="{FF2B5EF4-FFF2-40B4-BE49-F238E27FC236}">
                <a16:creationId xmlns:a16="http://schemas.microsoft.com/office/drawing/2014/main" id="{A7E627E2-ECD5-465A-AECF-F32DDB1B5287}"/>
              </a:ext>
            </a:extLst>
          </p:cNvPr>
          <p:cNvPicPr>
            <a:picLocks noChangeAspect="1"/>
          </p:cNvPicPr>
          <p:nvPr/>
        </p:nvPicPr>
        <p:blipFill>
          <a:blip r:embed="rId3"/>
          <a:stretch>
            <a:fillRect/>
          </a:stretch>
        </p:blipFill>
        <p:spPr>
          <a:xfrm>
            <a:off x="404208" y="1634836"/>
            <a:ext cx="1411469" cy="1130300"/>
          </a:xfrm>
          <a:prstGeom prst="rect">
            <a:avLst/>
          </a:prstGeom>
        </p:spPr>
      </p:pic>
      <p:pic>
        <p:nvPicPr>
          <p:cNvPr id="9" name="Picture 8">
            <a:extLst>
              <a:ext uri="{FF2B5EF4-FFF2-40B4-BE49-F238E27FC236}">
                <a16:creationId xmlns:a16="http://schemas.microsoft.com/office/drawing/2014/main" id="{B7B88C3A-D17E-4693-A137-D440D9027B0E}"/>
              </a:ext>
            </a:extLst>
          </p:cNvPr>
          <p:cNvPicPr>
            <a:picLocks noChangeAspect="1"/>
          </p:cNvPicPr>
          <p:nvPr/>
        </p:nvPicPr>
        <p:blipFill>
          <a:blip r:embed="rId4"/>
          <a:stretch>
            <a:fillRect/>
          </a:stretch>
        </p:blipFill>
        <p:spPr>
          <a:xfrm>
            <a:off x="439807" y="5010113"/>
            <a:ext cx="1664252" cy="1117600"/>
          </a:xfrm>
          <a:prstGeom prst="rect">
            <a:avLst/>
          </a:prstGeom>
        </p:spPr>
      </p:pic>
    </p:spTree>
    <p:extLst>
      <p:ext uri="{BB962C8B-B14F-4D97-AF65-F5344CB8AC3E}">
        <p14:creationId xmlns:p14="http://schemas.microsoft.com/office/powerpoint/2010/main" val="42203333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79C7B-540E-47BF-80E6-833652732F8B}"/>
              </a:ext>
            </a:extLst>
          </p:cNvPr>
          <p:cNvSpPr>
            <a:spLocks noGrp="1"/>
          </p:cNvSpPr>
          <p:nvPr>
            <p:ph type="title"/>
          </p:nvPr>
        </p:nvSpPr>
        <p:spPr/>
        <p:txBody>
          <a:bodyPr/>
          <a:lstStyle/>
          <a:p>
            <a:r>
              <a:rPr lang="en-US" dirty="0">
                <a:latin typeface="Gill Sans Light"/>
              </a:rPr>
              <a:t>OS Basics: I/O</a:t>
            </a:r>
          </a:p>
        </p:txBody>
      </p:sp>
      <p:sp>
        <p:nvSpPr>
          <p:cNvPr id="6" name="Rectangle 5">
            <a:extLst>
              <a:ext uri="{FF2B5EF4-FFF2-40B4-BE49-F238E27FC236}">
                <a16:creationId xmlns:a16="http://schemas.microsoft.com/office/drawing/2014/main" id="{8A53B99E-1B81-4494-AF3F-20A5844B930F}"/>
              </a:ext>
            </a:extLst>
          </p:cNvPr>
          <p:cNvSpPr/>
          <p:nvPr/>
        </p:nvSpPr>
        <p:spPr bwMode="auto">
          <a:xfrm>
            <a:off x="768790" y="2364551"/>
            <a:ext cx="6705600" cy="3822700"/>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Gill Sans Light"/>
            </a:endParaRPr>
          </a:p>
        </p:txBody>
      </p:sp>
      <p:cxnSp>
        <p:nvCxnSpPr>
          <p:cNvPr id="7" name="Straight Arrow Connector 6">
            <a:extLst>
              <a:ext uri="{FF2B5EF4-FFF2-40B4-BE49-F238E27FC236}">
                <a16:creationId xmlns:a16="http://schemas.microsoft.com/office/drawing/2014/main" id="{39EE30BA-81E5-4EDA-B0FE-308380E49D11}"/>
              </a:ext>
            </a:extLst>
          </p:cNvPr>
          <p:cNvCxnSpPr>
            <a:stCxn id="11" idx="3"/>
          </p:cNvCxnSpPr>
          <p:nvPr/>
        </p:nvCxnSpPr>
        <p:spPr bwMode="auto">
          <a:xfrm flipV="1">
            <a:off x="3054790" y="3610700"/>
            <a:ext cx="914400" cy="1115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8" name="Straight Arrow Connector 7">
            <a:extLst>
              <a:ext uri="{FF2B5EF4-FFF2-40B4-BE49-F238E27FC236}">
                <a16:creationId xmlns:a16="http://schemas.microsoft.com/office/drawing/2014/main" id="{79275DEE-4BC1-4DDF-A6AC-C60E35601B6A}"/>
              </a:ext>
            </a:extLst>
          </p:cNvPr>
          <p:cNvCxnSpPr/>
          <p:nvPr/>
        </p:nvCxnSpPr>
        <p:spPr bwMode="auto">
          <a:xfrm>
            <a:off x="3435790" y="3583751"/>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9" name="Can 38">
            <a:extLst>
              <a:ext uri="{FF2B5EF4-FFF2-40B4-BE49-F238E27FC236}">
                <a16:creationId xmlns:a16="http://schemas.microsoft.com/office/drawing/2014/main" id="{F931CDB6-7A54-411C-85D3-C83026204322}"/>
              </a:ext>
            </a:extLst>
          </p:cNvPr>
          <p:cNvSpPr/>
          <p:nvPr/>
        </p:nvSpPr>
        <p:spPr bwMode="auto">
          <a:xfrm>
            <a:off x="1606990" y="4574351"/>
            <a:ext cx="1143000" cy="1295400"/>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sp>
        <p:nvSpPr>
          <p:cNvPr id="11" name="Rounded Rectangle 6">
            <a:extLst>
              <a:ext uri="{FF2B5EF4-FFF2-40B4-BE49-F238E27FC236}">
                <a16:creationId xmlns:a16="http://schemas.microsoft.com/office/drawing/2014/main" id="{73EA3BF9-2DFB-45FE-9506-BB19DF8C5A11}"/>
              </a:ext>
            </a:extLst>
          </p:cNvPr>
          <p:cNvSpPr/>
          <p:nvPr/>
        </p:nvSpPr>
        <p:spPr bwMode="auto">
          <a:xfrm>
            <a:off x="1454590" y="3202751"/>
            <a:ext cx="1600200"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p>
        </p:txBody>
      </p:sp>
      <p:sp>
        <p:nvSpPr>
          <p:cNvPr id="12" name="Rectangle 11">
            <a:extLst>
              <a:ext uri="{FF2B5EF4-FFF2-40B4-BE49-F238E27FC236}">
                <a16:creationId xmlns:a16="http://schemas.microsoft.com/office/drawing/2014/main" id="{CD8B724A-5F8E-4271-9E5E-1A90A4EDC9D8}"/>
              </a:ext>
            </a:extLst>
          </p:cNvPr>
          <p:cNvSpPr/>
          <p:nvPr/>
        </p:nvSpPr>
        <p:spPr bwMode="auto">
          <a:xfrm>
            <a:off x="2292790" y="2212151"/>
            <a:ext cx="4572000" cy="152400"/>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13" name="TextBox 12">
            <a:extLst>
              <a:ext uri="{FF2B5EF4-FFF2-40B4-BE49-F238E27FC236}">
                <a16:creationId xmlns:a16="http://schemas.microsoft.com/office/drawing/2014/main" id="{2D818A1D-0774-4E2E-B2C2-A1AE60B5F59F}"/>
              </a:ext>
            </a:extLst>
          </p:cNvPr>
          <p:cNvSpPr txBox="1"/>
          <p:nvPr/>
        </p:nvSpPr>
        <p:spPr>
          <a:xfrm>
            <a:off x="3130990" y="1907351"/>
            <a:ext cx="2817887" cy="338554"/>
          </a:xfrm>
          <a:prstGeom prst="rect">
            <a:avLst/>
          </a:prstGeom>
          <a:noFill/>
        </p:spPr>
        <p:txBody>
          <a:bodyPr wrap="none" rtlCol="0">
            <a:spAutoFit/>
          </a:bodyPr>
          <a:lstStyle/>
          <a:p>
            <a:r>
              <a:rPr lang="en-US" sz="1600" dirty="0">
                <a:latin typeface="Gill Sans Light"/>
              </a:rPr>
              <a:t>OS Hardware Virtualization</a:t>
            </a:r>
          </a:p>
        </p:txBody>
      </p:sp>
      <p:sp>
        <p:nvSpPr>
          <p:cNvPr id="14" name="Rectangle 13">
            <a:extLst>
              <a:ext uri="{FF2B5EF4-FFF2-40B4-BE49-F238E27FC236}">
                <a16:creationId xmlns:a16="http://schemas.microsoft.com/office/drawing/2014/main" id="{8C7D1D8C-9A58-4B86-AA62-808D4497E6E9}"/>
              </a:ext>
            </a:extLst>
          </p:cNvPr>
          <p:cNvSpPr/>
          <p:nvPr/>
        </p:nvSpPr>
        <p:spPr>
          <a:xfrm>
            <a:off x="768790" y="2364551"/>
            <a:ext cx="1119217" cy="338554"/>
          </a:xfrm>
          <a:prstGeom prst="rect">
            <a:avLst/>
          </a:prstGeom>
        </p:spPr>
        <p:txBody>
          <a:bodyPr wrap="none">
            <a:spAutoFit/>
          </a:bodyPr>
          <a:lstStyle/>
          <a:p>
            <a:r>
              <a:rPr lang="en-US" sz="1600" dirty="0">
                <a:latin typeface="Gill Sans Light"/>
              </a:rPr>
              <a:t>Hardware</a:t>
            </a:r>
          </a:p>
        </p:txBody>
      </p:sp>
      <p:sp>
        <p:nvSpPr>
          <p:cNvPr id="15" name="Rectangle 14">
            <a:extLst>
              <a:ext uri="{FF2B5EF4-FFF2-40B4-BE49-F238E27FC236}">
                <a16:creationId xmlns:a16="http://schemas.microsoft.com/office/drawing/2014/main" id="{D6E49782-3C7E-4A2F-8C69-EF30E404E2F8}"/>
              </a:ext>
            </a:extLst>
          </p:cNvPr>
          <p:cNvSpPr/>
          <p:nvPr/>
        </p:nvSpPr>
        <p:spPr>
          <a:xfrm>
            <a:off x="768790" y="1983551"/>
            <a:ext cx="1051891" cy="338554"/>
          </a:xfrm>
          <a:prstGeom prst="rect">
            <a:avLst/>
          </a:prstGeom>
        </p:spPr>
        <p:txBody>
          <a:bodyPr wrap="none">
            <a:spAutoFit/>
          </a:bodyPr>
          <a:lstStyle/>
          <a:p>
            <a:r>
              <a:rPr lang="en-US" sz="1600" dirty="0">
                <a:latin typeface="Gill Sans Light"/>
              </a:rPr>
              <a:t>Software</a:t>
            </a:r>
          </a:p>
        </p:txBody>
      </p:sp>
      <p:sp>
        <p:nvSpPr>
          <p:cNvPr id="16" name="Rectangle 15">
            <a:extLst>
              <a:ext uri="{FF2B5EF4-FFF2-40B4-BE49-F238E27FC236}">
                <a16:creationId xmlns:a16="http://schemas.microsoft.com/office/drawing/2014/main" id="{3D53F5D6-0363-47AD-87A6-F1F9E92216DF}"/>
              </a:ext>
            </a:extLst>
          </p:cNvPr>
          <p:cNvSpPr/>
          <p:nvPr/>
        </p:nvSpPr>
        <p:spPr bwMode="auto">
          <a:xfrm>
            <a:off x="3969190" y="2440751"/>
            <a:ext cx="1752600" cy="1676400"/>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sp>
        <p:nvSpPr>
          <p:cNvPr id="17" name="TextBox 16">
            <a:extLst>
              <a:ext uri="{FF2B5EF4-FFF2-40B4-BE49-F238E27FC236}">
                <a16:creationId xmlns:a16="http://schemas.microsoft.com/office/drawing/2014/main" id="{9BF36F96-6A2C-4201-8DFF-E279883EE5E5}"/>
              </a:ext>
            </a:extLst>
          </p:cNvPr>
          <p:cNvSpPr txBox="1"/>
          <p:nvPr/>
        </p:nvSpPr>
        <p:spPr>
          <a:xfrm>
            <a:off x="2624527" y="1517513"/>
            <a:ext cx="1152880" cy="338554"/>
          </a:xfrm>
          <a:prstGeom prst="rect">
            <a:avLst/>
          </a:prstGeom>
          <a:solidFill>
            <a:srgbClr val="9E7800"/>
          </a:solidFill>
          <a:ln>
            <a:solidFill>
              <a:schemeClr val="tx1"/>
            </a:solidFill>
          </a:ln>
        </p:spPr>
        <p:txBody>
          <a:bodyPr wrap="none" rtlCol="0">
            <a:spAutoFit/>
          </a:bodyPr>
          <a:lstStyle/>
          <a:p>
            <a:r>
              <a:rPr lang="en-US" sz="1600" i="1" dirty="0">
                <a:latin typeface="Gill Sans Light"/>
              </a:rPr>
              <a:t>Process 1</a:t>
            </a:r>
          </a:p>
        </p:txBody>
      </p:sp>
      <p:sp>
        <p:nvSpPr>
          <p:cNvPr id="20" name="TextBox 19">
            <a:extLst>
              <a:ext uri="{FF2B5EF4-FFF2-40B4-BE49-F238E27FC236}">
                <a16:creationId xmlns:a16="http://schemas.microsoft.com/office/drawing/2014/main" id="{27DBA43E-DF7C-4D3C-B70C-D2D06A4934B5}"/>
              </a:ext>
            </a:extLst>
          </p:cNvPr>
          <p:cNvSpPr txBox="1"/>
          <p:nvPr/>
        </p:nvSpPr>
        <p:spPr>
          <a:xfrm>
            <a:off x="1911790" y="2364551"/>
            <a:ext cx="441146" cy="276999"/>
          </a:xfrm>
          <a:prstGeom prst="rect">
            <a:avLst/>
          </a:prstGeom>
          <a:solidFill>
            <a:srgbClr val="EFE683"/>
          </a:solidFill>
          <a:ln>
            <a:solidFill>
              <a:schemeClr val="accent1">
                <a:lumMod val="60000"/>
                <a:lumOff val="40000"/>
              </a:schemeClr>
            </a:solidFill>
          </a:ln>
        </p:spPr>
        <p:txBody>
          <a:bodyPr wrap="none" rtlCol="0">
            <a:spAutoFit/>
          </a:bodyPr>
          <a:lstStyle/>
          <a:p>
            <a:r>
              <a:rPr lang="en-US" sz="1200" i="1" dirty="0">
                <a:latin typeface="Gill Sans Light"/>
              </a:rPr>
              <a:t>ISA</a:t>
            </a:r>
          </a:p>
        </p:txBody>
      </p:sp>
      <p:grpSp>
        <p:nvGrpSpPr>
          <p:cNvPr id="23" name="Group 22">
            <a:extLst>
              <a:ext uri="{FF2B5EF4-FFF2-40B4-BE49-F238E27FC236}">
                <a16:creationId xmlns:a16="http://schemas.microsoft.com/office/drawing/2014/main" id="{871B7B07-C2C7-4DFD-8E78-B7F2B12E79E1}"/>
              </a:ext>
            </a:extLst>
          </p:cNvPr>
          <p:cNvGrpSpPr/>
          <p:nvPr/>
        </p:nvGrpSpPr>
        <p:grpSpPr>
          <a:xfrm>
            <a:off x="2368990" y="3659951"/>
            <a:ext cx="533400" cy="304800"/>
            <a:chOff x="3124200" y="3657600"/>
            <a:chExt cx="533400" cy="304800"/>
          </a:xfrm>
          <a:solidFill>
            <a:schemeClr val="accent6"/>
          </a:solidFill>
        </p:grpSpPr>
        <p:sp>
          <p:nvSpPr>
            <p:cNvPr id="24" name="Rectangle 23">
              <a:extLst>
                <a:ext uri="{FF2B5EF4-FFF2-40B4-BE49-F238E27FC236}">
                  <a16:creationId xmlns:a16="http://schemas.microsoft.com/office/drawing/2014/main" id="{2BE7592F-8692-459A-87BD-175BF63741CB}"/>
                </a:ext>
              </a:extLst>
            </p:cNvPr>
            <p:cNvSpPr/>
            <p:nvPr/>
          </p:nvSpPr>
          <p:spPr bwMode="auto">
            <a:xfrm>
              <a:off x="3124200" y="3657600"/>
              <a:ext cx="533400" cy="3048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5" name="Rectangle 24">
              <a:extLst>
                <a:ext uri="{FF2B5EF4-FFF2-40B4-BE49-F238E27FC236}">
                  <a16:creationId xmlns:a16="http://schemas.microsoft.com/office/drawing/2014/main" id="{45B552A2-E623-4298-9D2C-E8DA7CFA0619}"/>
                </a:ext>
              </a:extLst>
            </p:cNvPr>
            <p:cNvSpPr/>
            <p:nvPr/>
          </p:nvSpPr>
          <p:spPr bwMode="auto">
            <a:xfrm>
              <a:off x="3124200" y="3733800"/>
              <a:ext cx="533400" cy="152400"/>
            </a:xfrm>
            <a:prstGeom prst="rect">
              <a:avLst/>
            </a:prstGeom>
            <a:grp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grpSp>
      <p:sp>
        <p:nvSpPr>
          <p:cNvPr id="26" name="Rectangle 25">
            <a:extLst>
              <a:ext uri="{FF2B5EF4-FFF2-40B4-BE49-F238E27FC236}">
                <a16:creationId xmlns:a16="http://schemas.microsoft.com/office/drawing/2014/main" id="{570BE518-A41A-44C8-BE5B-384793DEB01A}"/>
              </a:ext>
            </a:extLst>
          </p:cNvPr>
          <p:cNvSpPr/>
          <p:nvPr/>
        </p:nvSpPr>
        <p:spPr bwMode="auto">
          <a:xfrm>
            <a:off x="4045390" y="2897951"/>
            <a:ext cx="838200" cy="685800"/>
          </a:xfrm>
          <a:prstGeom prst="rect">
            <a:avLst/>
          </a:prstGeom>
          <a:solidFill>
            <a:schemeClr val="accent6"/>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7" name="Rectangle 26">
            <a:extLst>
              <a:ext uri="{FF2B5EF4-FFF2-40B4-BE49-F238E27FC236}">
                <a16:creationId xmlns:a16="http://schemas.microsoft.com/office/drawing/2014/main" id="{01CDF013-B14B-4959-AB17-68E3D9F1B2A5}"/>
              </a:ext>
            </a:extLst>
          </p:cNvPr>
          <p:cNvSpPr/>
          <p:nvPr/>
        </p:nvSpPr>
        <p:spPr bwMode="auto">
          <a:xfrm>
            <a:off x="4121590" y="3736151"/>
            <a:ext cx="1524000" cy="304800"/>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OS Memory</a:t>
            </a:r>
          </a:p>
        </p:txBody>
      </p:sp>
      <p:sp>
        <p:nvSpPr>
          <p:cNvPr id="28" name="Rectangle 27">
            <a:extLst>
              <a:ext uri="{FF2B5EF4-FFF2-40B4-BE49-F238E27FC236}">
                <a16:creationId xmlns:a16="http://schemas.microsoft.com/office/drawing/2014/main" id="{2511BE6E-F6D9-4B14-96C6-46DCA6D9A73A}"/>
              </a:ext>
            </a:extLst>
          </p:cNvPr>
          <p:cNvSpPr/>
          <p:nvPr/>
        </p:nvSpPr>
        <p:spPr bwMode="auto">
          <a:xfrm>
            <a:off x="5035990" y="2897951"/>
            <a:ext cx="609600" cy="381000"/>
          </a:xfrm>
          <a:prstGeom prst="rect">
            <a:avLst/>
          </a:prstGeom>
          <a:solidFill>
            <a:srgbClr val="C0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29" name="Rectangle 28">
            <a:extLst>
              <a:ext uri="{FF2B5EF4-FFF2-40B4-BE49-F238E27FC236}">
                <a16:creationId xmlns:a16="http://schemas.microsoft.com/office/drawing/2014/main" id="{7119B6C9-A14B-486D-BDD1-070DF9283C04}"/>
              </a:ext>
            </a:extLst>
          </p:cNvPr>
          <p:cNvSpPr/>
          <p:nvPr/>
        </p:nvSpPr>
        <p:spPr bwMode="auto">
          <a:xfrm>
            <a:off x="4959790" y="3126551"/>
            <a:ext cx="609600" cy="381000"/>
          </a:xfrm>
          <a:prstGeom prst="rect">
            <a:avLst/>
          </a:prstGeom>
          <a:solidFill>
            <a:schemeClr val="accent4"/>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cxnSp>
        <p:nvCxnSpPr>
          <p:cNvPr id="30" name="Curved Connector 54">
            <a:extLst>
              <a:ext uri="{FF2B5EF4-FFF2-40B4-BE49-F238E27FC236}">
                <a16:creationId xmlns:a16="http://schemas.microsoft.com/office/drawing/2014/main" id="{A2D966F5-4258-4B9B-A57C-EB7585E46D3D}"/>
              </a:ext>
            </a:extLst>
          </p:cNvPr>
          <p:cNvCxnSpPr/>
          <p:nvPr/>
        </p:nvCxnSpPr>
        <p:spPr bwMode="auto">
          <a:xfrm rot="5400000" flipH="1" flipV="1">
            <a:off x="3111940" y="2688401"/>
            <a:ext cx="609600" cy="1638300"/>
          </a:xfrm>
          <a:prstGeom prst="curvedConnector2">
            <a:avLst/>
          </a:prstGeom>
          <a:solidFill>
            <a:schemeClr val="accent1"/>
          </a:solidFill>
          <a:ln w="12700" cap="flat" cmpd="sng" algn="ctr">
            <a:solidFill>
              <a:schemeClr val="tx1"/>
            </a:solidFill>
            <a:prstDash val="solid"/>
            <a:round/>
            <a:headEnd type="none" w="sm" len="sm"/>
            <a:tailEnd type="arrow"/>
          </a:ln>
          <a:effectLst/>
        </p:spPr>
      </p:cxnSp>
      <p:grpSp>
        <p:nvGrpSpPr>
          <p:cNvPr id="32" name="Group 31">
            <a:extLst>
              <a:ext uri="{FF2B5EF4-FFF2-40B4-BE49-F238E27FC236}">
                <a16:creationId xmlns:a16="http://schemas.microsoft.com/office/drawing/2014/main" id="{A71511FA-E8D9-4781-9765-9BFF7CF69C2C}"/>
              </a:ext>
            </a:extLst>
          </p:cNvPr>
          <p:cNvGrpSpPr/>
          <p:nvPr/>
        </p:nvGrpSpPr>
        <p:grpSpPr>
          <a:xfrm>
            <a:off x="1104585" y="3278951"/>
            <a:ext cx="6293605" cy="1418553"/>
            <a:chOff x="1707395" y="3276600"/>
            <a:chExt cx="6293605" cy="1418553"/>
          </a:xfrm>
        </p:grpSpPr>
        <p:sp>
          <p:nvSpPr>
            <p:cNvPr id="33" name="Arc 32">
              <a:extLst>
                <a:ext uri="{FF2B5EF4-FFF2-40B4-BE49-F238E27FC236}">
                  <a16:creationId xmlns:a16="http://schemas.microsoft.com/office/drawing/2014/main" id="{7B9C69FD-EDF9-41E4-B4E2-A20DE25E7631}"/>
                </a:ext>
              </a:extLst>
            </p:cNvPr>
            <p:cNvSpPr/>
            <p:nvPr/>
          </p:nvSpPr>
          <p:spPr bwMode="auto">
            <a:xfrm rot="21036509">
              <a:off x="1707395" y="3819625"/>
              <a:ext cx="6034009" cy="875528"/>
            </a:xfrm>
            <a:prstGeom prst="arc">
              <a:avLst>
                <a:gd name="adj1" fmla="val 10911104"/>
                <a:gd name="adj2" fmla="val 0"/>
              </a:avLst>
            </a:prstGeom>
            <a:noFill/>
            <a:ln w="5715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Gill Sans Light"/>
              </a:endParaRPr>
            </a:p>
          </p:txBody>
        </p:sp>
        <p:sp>
          <p:nvSpPr>
            <p:cNvPr id="34" name="TextBox 33">
              <a:extLst>
                <a:ext uri="{FF2B5EF4-FFF2-40B4-BE49-F238E27FC236}">
                  <a16:creationId xmlns:a16="http://schemas.microsoft.com/office/drawing/2014/main" id="{D49CCC1A-0869-48FB-B8DD-A459E52B4240}"/>
                </a:ext>
              </a:extLst>
            </p:cNvPr>
            <p:cNvSpPr txBox="1"/>
            <p:nvPr/>
          </p:nvSpPr>
          <p:spPr>
            <a:xfrm>
              <a:off x="6553200" y="3276600"/>
              <a:ext cx="1447800" cy="584775"/>
            </a:xfrm>
            <a:prstGeom prst="rect">
              <a:avLst/>
            </a:prstGeom>
            <a:noFill/>
          </p:spPr>
          <p:txBody>
            <a:bodyPr wrap="square" rtlCol="0">
              <a:spAutoFit/>
            </a:bodyPr>
            <a:lstStyle/>
            <a:p>
              <a:r>
                <a:rPr lang="en-US" sz="1600" dirty="0">
                  <a:latin typeface="Gill Sans Light"/>
                </a:rPr>
                <a:t>Protection Boundary</a:t>
              </a:r>
            </a:p>
          </p:txBody>
        </p:sp>
      </p:grpSp>
      <p:pic>
        <p:nvPicPr>
          <p:cNvPr id="35" name="Picture 34">
            <a:extLst>
              <a:ext uri="{FF2B5EF4-FFF2-40B4-BE49-F238E27FC236}">
                <a16:creationId xmlns:a16="http://schemas.microsoft.com/office/drawing/2014/main" id="{24B984E5-2500-4631-A5D8-74ECB63F9208}"/>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4220604" y="4597165"/>
            <a:ext cx="967786" cy="967786"/>
          </a:xfrm>
          <a:prstGeom prst="rect">
            <a:avLst/>
          </a:prstGeom>
        </p:spPr>
      </p:pic>
      <p:pic>
        <p:nvPicPr>
          <p:cNvPr id="36" name="Picture 35">
            <a:extLst>
              <a:ext uri="{FF2B5EF4-FFF2-40B4-BE49-F238E27FC236}">
                <a16:creationId xmlns:a16="http://schemas.microsoft.com/office/drawing/2014/main" id="{F05E90D5-68EB-458D-A2A0-1843C8D65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897004" y="4850149"/>
            <a:ext cx="1237948" cy="876300"/>
          </a:xfrm>
          <a:prstGeom prst="rect">
            <a:avLst/>
          </a:prstGeom>
        </p:spPr>
      </p:pic>
      <p:pic>
        <p:nvPicPr>
          <p:cNvPr id="37" name="Picture 36">
            <a:extLst>
              <a:ext uri="{FF2B5EF4-FFF2-40B4-BE49-F238E27FC236}">
                <a16:creationId xmlns:a16="http://schemas.microsoft.com/office/drawing/2014/main" id="{37C68F0A-8BC2-412B-8D79-B8178EA29E8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273990" y="5603051"/>
            <a:ext cx="723900" cy="455315"/>
          </a:xfrm>
          <a:prstGeom prst="rect">
            <a:avLst/>
          </a:prstGeom>
        </p:spPr>
      </p:pic>
      <p:sp>
        <p:nvSpPr>
          <p:cNvPr id="38" name="TextBox 37">
            <a:extLst>
              <a:ext uri="{FF2B5EF4-FFF2-40B4-BE49-F238E27FC236}">
                <a16:creationId xmlns:a16="http://schemas.microsoft.com/office/drawing/2014/main" id="{FA1D82C4-E5D5-464F-820A-27D6D114EAC5}"/>
              </a:ext>
            </a:extLst>
          </p:cNvPr>
          <p:cNvSpPr txBox="1"/>
          <p:nvPr/>
        </p:nvSpPr>
        <p:spPr>
          <a:xfrm>
            <a:off x="4624108" y="4437899"/>
            <a:ext cx="1107996" cy="338554"/>
          </a:xfrm>
          <a:prstGeom prst="rect">
            <a:avLst/>
          </a:prstGeom>
          <a:noFill/>
        </p:spPr>
        <p:txBody>
          <a:bodyPr wrap="none" rtlCol="0">
            <a:spAutoFit/>
          </a:bodyPr>
          <a:lstStyle/>
          <a:p>
            <a:r>
              <a:rPr lang="en-US" sz="1600" dirty="0">
                <a:latin typeface="Gill Sans Light"/>
              </a:rPr>
              <a:t>Networks</a:t>
            </a:r>
          </a:p>
        </p:txBody>
      </p:sp>
      <p:sp>
        <p:nvSpPr>
          <p:cNvPr id="39" name="TextBox 38">
            <a:extLst>
              <a:ext uri="{FF2B5EF4-FFF2-40B4-BE49-F238E27FC236}">
                <a16:creationId xmlns:a16="http://schemas.microsoft.com/office/drawing/2014/main" id="{51954E79-7F89-4809-BD76-698021570D0D}"/>
              </a:ext>
            </a:extLst>
          </p:cNvPr>
          <p:cNvSpPr txBox="1"/>
          <p:nvPr/>
        </p:nvSpPr>
        <p:spPr>
          <a:xfrm>
            <a:off x="5943059" y="4412499"/>
            <a:ext cx="1027845" cy="338554"/>
          </a:xfrm>
          <a:prstGeom prst="rect">
            <a:avLst/>
          </a:prstGeom>
          <a:noFill/>
        </p:spPr>
        <p:txBody>
          <a:bodyPr wrap="none" rtlCol="0">
            <a:spAutoFit/>
          </a:bodyPr>
          <a:lstStyle/>
          <a:p>
            <a:r>
              <a:rPr lang="en-US" sz="1600" dirty="0">
                <a:latin typeface="Gill Sans Light"/>
              </a:rPr>
              <a:t>Displays</a:t>
            </a:r>
          </a:p>
        </p:txBody>
      </p:sp>
      <p:sp>
        <p:nvSpPr>
          <p:cNvPr id="40" name="TextBox 39">
            <a:extLst>
              <a:ext uri="{FF2B5EF4-FFF2-40B4-BE49-F238E27FC236}">
                <a16:creationId xmlns:a16="http://schemas.microsoft.com/office/drawing/2014/main" id="{31A4AEF2-4F69-48B6-90F5-74FD3AE60D36}"/>
              </a:ext>
            </a:extLst>
          </p:cNvPr>
          <p:cNvSpPr txBox="1"/>
          <p:nvPr/>
        </p:nvSpPr>
        <p:spPr>
          <a:xfrm>
            <a:off x="5111168" y="5614719"/>
            <a:ext cx="800219" cy="338554"/>
          </a:xfrm>
          <a:prstGeom prst="rect">
            <a:avLst/>
          </a:prstGeom>
          <a:noFill/>
        </p:spPr>
        <p:txBody>
          <a:bodyPr wrap="none" rtlCol="0">
            <a:spAutoFit/>
          </a:bodyPr>
          <a:lstStyle/>
          <a:p>
            <a:r>
              <a:rPr lang="en-US" sz="1600" dirty="0">
                <a:latin typeface="Gill Sans Light"/>
              </a:rPr>
              <a:t>Inputs</a:t>
            </a:r>
          </a:p>
        </p:txBody>
      </p:sp>
      <p:sp>
        <p:nvSpPr>
          <p:cNvPr id="53" name="TextBox 52">
            <a:extLst>
              <a:ext uri="{FF2B5EF4-FFF2-40B4-BE49-F238E27FC236}">
                <a16:creationId xmlns:a16="http://schemas.microsoft.com/office/drawing/2014/main" id="{9F717BDA-9465-43DF-B246-65C26E7F81A1}"/>
              </a:ext>
            </a:extLst>
          </p:cNvPr>
          <p:cNvSpPr txBox="1"/>
          <p:nvPr/>
        </p:nvSpPr>
        <p:spPr>
          <a:xfrm>
            <a:off x="3980765" y="1511262"/>
            <a:ext cx="1152880" cy="338554"/>
          </a:xfrm>
          <a:prstGeom prst="rect">
            <a:avLst/>
          </a:prstGeom>
          <a:solidFill>
            <a:schemeClr val="accent6"/>
          </a:solidFill>
          <a:ln>
            <a:solidFill>
              <a:schemeClr val="tx1"/>
            </a:solidFill>
          </a:ln>
        </p:spPr>
        <p:txBody>
          <a:bodyPr wrap="none" rtlCol="0">
            <a:spAutoFit/>
          </a:bodyPr>
          <a:lstStyle/>
          <a:p>
            <a:r>
              <a:rPr lang="en-US" sz="1600" i="1" dirty="0">
                <a:latin typeface="Gill Sans Light"/>
              </a:rPr>
              <a:t>Process 2</a:t>
            </a:r>
          </a:p>
        </p:txBody>
      </p:sp>
      <p:sp>
        <p:nvSpPr>
          <p:cNvPr id="54" name="TextBox 53">
            <a:extLst>
              <a:ext uri="{FF2B5EF4-FFF2-40B4-BE49-F238E27FC236}">
                <a16:creationId xmlns:a16="http://schemas.microsoft.com/office/drawing/2014/main" id="{49859802-B6D8-4A45-BDAA-80EF3A1B8AC6}"/>
              </a:ext>
            </a:extLst>
          </p:cNvPr>
          <p:cNvSpPr txBox="1"/>
          <p:nvPr/>
        </p:nvSpPr>
        <p:spPr>
          <a:xfrm>
            <a:off x="5337003" y="1511559"/>
            <a:ext cx="1152880" cy="338554"/>
          </a:xfrm>
          <a:prstGeom prst="rect">
            <a:avLst/>
          </a:prstGeom>
          <a:solidFill>
            <a:srgbClr val="C00000"/>
          </a:solidFill>
          <a:ln>
            <a:solidFill>
              <a:schemeClr val="tx1"/>
            </a:solidFill>
          </a:ln>
        </p:spPr>
        <p:txBody>
          <a:bodyPr wrap="none" rtlCol="0">
            <a:spAutoFit/>
          </a:bodyPr>
          <a:lstStyle/>
          <a:p>
            <a:r>
              <a:rPr lang="en-US" sz="1600" i="1" dirty="0">
                <a:latin typeface="Gill Sans Light"/>
              </a:rPr>
              <a:t>Process 3</a:t>
            </a:r>
          </a:p>
        </p:txBody>
      </p:sp>
      <p:sp>
        <p:nvSpPr>
          <p:cNvPr id="55" name="TextBox 54">
            <a:extLst>
              <a:ext uri="{FF2B5EF4-FFF2-40B4-BE49-F238E27FC236}">
                <a16:creationId xmlns:a16="http://schemas.microsoft.com/office/drawing/2014/main" id="{4AE921AD-3768-4905-8CD5-E6AB355C13CD}"/>
              </a:ext>
            </a:extLst>
          </p:cNvPr>
          <p:cNvSpPr txBox="1"/>
          <p:nvPr/>
        </p:nvSpPr>
        <p:spPr>
          <a:xfrm>
            <a:off x="7626791" y="2395091"/>
            <a:ext cx="4260408" cy="1384995"/>
          </a:xfrm>
          <a:prstGeom prst="rect">
            <a:avLst/>
          </a:prstGeom>
          <a:noFill/>
        </p:spPr>
        <p:txBody>
          <a:bodyPr wrap="square" rtlCol="0">
            <a:spAutoFit/>
          </a:bodyPr>
          <a:lstStyle/>
          <a:p>
            <a:pPr marL="457200" indent="-457200">
              <a:buFont typeface="Arial" panose="020B0604020202020204" pitchFamily="34" charset="0"/>
              <a:buChar char="•"/>
            </a:pPr>
            <a:r>
              <a:rPr lang="en-US" sz="2800" b="1" dirty="0">
                <a:latin typeface="Gill Sans Light"/>
              </a:rPr>
              <a:t>OS provides common services in the form of I/O</a:t>
            </a:r>
          </a:p>
        </p:txBody>
      </p:sp>
      <p:grpSp>
        <p:nvGrpSpPr>
          <p:cNvPr id="41" name="Group 40">
            <a:extLst>
              <a:ext uri="{FF2B5EF4-FFF2-40B4-BE49-F238E27FC236}">
                <a16:creationId xmlns:a16="http://schemas.microsoft.com/office/drawing/2014/main" id="{59264C3C-1BB0-4A0E-A7E3-5AAEB4D94534}"/>
              </a:ext>
            </a:extLst>
          </p:cNvPr>
          <p:cNvGrpSpPr/>
          <p:nvPr/>
        </p:nvGrpSpPr>
        <p:grpSpPr>
          <a:xfrm>
            <a:off x="2756828" y="4251765"/>
            <a:ext cx="1371600" cy="1848422"/>
            <a:chOff x="3505200" y="4267200"/>
            <a:chExt cx="1371600" cy="2286000"/>
          </a:xfrm>
        </p:grpSpPr>
        <p:sp>
          <p:nvSpPr>
            <p:cNvPr id="42" name="Rectangle 41">
              <a:extLst>
                <a:ext uri="{FF2B5EF4-FFF2-40B4-BE49-F238E27FC236}">
                  <a16:creationId xmlns:a16="http://schemas.microsoft.com/office/drawing/2014/main" id="{DDB212D1-9299-41C2-9B1B-B4F39A4FDF5F}"/>
                </a:ext>
              </a:extLst>
            </p:cNvPr>
            <p:cNvSpPr/>
            <p:nvPr/>
          </p:nvSpPr>
          <p:spPr bwMode="auto">
            <a:xfrm>
              <a:off x="3810000" y="4267200"/>
              <a:ext cx="685800" cy="533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Gill Sans Light"/>
                </a:rPr>
                <a:t>Ctrlr</a:t>
              </a:r>
              <a:endParaRPr kumimoji="0" lang="en-US" sz="1600" b="0" i="0" u="none" strike="noStrike" cap="none" normalizeH="0" baseline="0" dirty="0">
                <a:ln>
                  <a:noFill/>
                </a:ln>
                <a:solidFill>
                  <a:schemeClr val="tx1"/>
                </a:solidFill>
                <a:effectLst/>
                <a:latin typeface="Gill Sans Light"/>
              </a:endParaRPr>
            </a:p>
          </p:txBody>
        </p:sp>
        <p:cxnSp>
          <p:nvCxnSpPr>
            <p:cNvPr id="43" name="Straight Arrow Connector 42">
              <a:extLst>
                <a:ext uri="{FF2B5EF4-FFF2-40B4-BE49-F238E27FC236}">
                  <a16:creationId xmlns:a16="http://schemas.microsoft.com/office/drawing/2014/main" id="{655DD045-D05D-45FF-B2FB-8B8DD928E4B8}"/>
                </a:ext>
              </a:extLst>
            </p:cNvPr>
            <p:cNvCxnSpPr/>
            <p:nvPr/>
          </p:nvCxnSpPr>
          <p:spPr bwMode="auto">
            <a:xfrm>
              <a:off x="4191000" y="4800600"/>
              <a:ext cx="0" cy="7620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4" name="Straight Arrow Connector 43">
              <a:extLst>
                <a:ext uri="{FF2B5EF4-FFF2-40B4-BE49-F238E27FC236}">
                  <a16:creationId xmlns:a16="http://schemas.microsoft.com/office/drawing/2014/main" id="{19E31743-3C12-4E63-B396-94897C50535B}"/>
                </a:ext>
              </a:extLst>
            </p:cNvPr>
            <p:cNvCxnSpPr/>
            <p:nvPr/>
          </p:nvCxnSpPr>
          <p:spPr bwMode="auto">
            <a:xfrm>
              <a:off x="4191000" y="50292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5" name="Straight Arrow Connector 44">
              <a:extLst>
                <a:ext uri="{FF2B5EF4-FFF2-40B4-BE49-F238E27FC236}">
                  <a16:creationId xmlns:a16="http://schemas.microsoft.com/office/drawing/2014/main" id="{7C39D10C-CEF4-4142-B046-FE30CAD1AE10}"/>
                </a:ext>
              </a:extLst>
            </p:cNvPr>
            <p:cNvCxnSpPr/>
            <p:nvPr/>
          </p:nvCxnSpPr>
          <p:spPr bwMode="auto">
            <a:xfrm>
              <a:off x="4191000" y="5334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6" name="Straight Arrow Connector 45">
              <a:extLst>
                <a:ext uri="{FF2B5EF4-FFF2-40B4-BE49-F238E27FC236}">
                  <a16:creationId xmlns:a16="http://schemas.microsoft.com/office/drawing/2014/main" id="{5464393B-A890-44C7-9CD8-0772A9EA9D73}"/>
                </a:ext>
              </a:extLst>
            </p:cNvPr>
            <p:cNvCxnSpPr/>
            <p:nvPr/>
          </p:nvCxnSpPr>
          <p:spPr bwMode="auto">
            <a:xfrm>
              <a:off x="3505200" y="5105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47" name="Rectangle 46">
              <a:extLst>
                <a:ext uri="{FF2B5EF4-FFF2-40B4-BE49-F238E27FC236}">
                  <a16:creationId xmlns:a16="http://schemas.microsoft.com/office/drawing/2014/main" id="{4047B4F1-BE00-4EC3-BD55-72D9311B27EE}"/>
                </a:ext>
              </a:extLst>
            </p:cNvPr>
            <p:cNvSpPr/>
            <p:nvPr/>
          </p:nvSpPr>
          <p:spPr bwMode="auto">
            <a:xfrm>
              <a:off x="3886200" y="5562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Gill Sans Light"/>
              </a:endParaRPr>
            </a:p>
          </p:txBody>
        </p:sp>
        <p:cxnSp>
          <p:nvCxnSpPr>
            <p:cNvPr id="48" name="Straight Arrow Connector 47">
              <a:extLst>
                <a:ext uri="{FF2B5EF4-FFF2-40B4-BE49-F238E27FC236}">
                  <a16:creationId xmlns:a16="http://schemas.microsoft.com/office/drawing/2014/main" id="{27F51095-FE36-46CF-AC63-0B06A595CBD5}"/>
                </a:ext>
              </a:extLst>
            </p:cNvPr>
            <p:cNvCxnSpPr/>
            <p:nvPr/>
          </p:nvCxnSpPr>
          <p:spPr bwMode="auto">
            <a:xfrm>
              <a:off x="4191000" y="5867400"/>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9" name="Straight Arrow Connector 48">
              <a:extLst>
                <a:ext uri="{FF2B5EF4-FFF2-40B4-BE49-F238E27FC236}">
                  <a16:creationId xmlns:a16="http://schemas.microsoft.com/office/drawing/2014/main" id="{41B2320C-FD77-4624-A661-05D11C84E414}"/>
                </a:ext>
              </a:extLst>
            </p:cNvPr>
            <p:cNvCxnSpPr/>
            <p:nvPr/>
          </p:nvCxnSpPr>
          <p:spPr bwMode="auto">
            <a:xfrm>
              <a:off x="4191000" y="6096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50" name="Straight Arrow Connector 49">
              <a:extLst>
                <a:ext uri="{FF2B5EF4-FFF2-40B4-BE49-F238E27FC236}">
                  <a16:creationId xmlns:a16="http://schemas.microsoft.com/office/drawing/2014/main" id="{DA97E38A-5EB2-44E8-986F-B27ED4288FEF}"/>
                </a:ext>
              </a:extLst>
            </p:cNvPr>
            <p:cNvCxnSpPr/>
            <p:nvPr/>
          </p:nvCxnSpPr>
          <p:spPr bwMode="auto">
            <a:xfrm>
              <a:off x="4191000" y="6248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grpSp>
      <p:cxnSp>
        <p:nvCxnSpPr>
          <p:cNvPr id="18" name="Connector: Curved 17">
            <a:extLst>
              <a:ext uri="{FF2B5EF4-FFF2-40B4-BE49-F238E27FC236}">
                <a16:creationId xmlns:a16="http://schemas.microsoft.com/office/drawing/2014/main" id="{2A0BE913-1429-436D-94C6-24052ACF92BB}"/>
              </a:ext>
            </a:extLst>
          </p:cNvPr>
          <p:cNvCxnSpPr>
            <a:cxnSpLocks/>
          </p:cNvCxnSpPr>
          <p:nvPr/>
        </p:nvCxnSpPr>
        <p:spPr>
          <a:xfrm flipV="1">
            <a:off x="2206487" y="3278952"/>
            <a:ext cx="2232991" cy="1835410"/>
          </a:xfrm>
          <a:prstGeom prst="curvedConnector3">
            <a:avLst>
              <a:gd name="adj1" fmla="val 50000"/>
            </a:avLst>
          </a:prstGeom>
          <a:ln w="38100">
            <a:solidFill>
              <a:schemeClr val="accent4"/>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E4CEB136-A8E6-4A39-99A3-3D6865766D81}"/>
              </a:ext>
            </a:extLst>
          </p:cNvPr>
          <p:cNvCxnSpPr>
            <a:cxnSpLocks/>
            <a:stCxn id="35" idx="3"/>
          </p:cNvCxnSpPr>
          <p:nvPr/>
        </p:nvCxnSpPr>
        <p:spPr>
          <a:xfrm rot="10800000" flipH="1">
            <a:off x="4220604" y="3429000"/>
            <a:ext cx="218874" cy="1652058"/>
          </a:xfrm>
          <a:prstGeom prst="curvedConnector4">
            <a:avLst>
              <a:gd name="adj1" fmla="val -267921"/>
              <a:gd name="adj2" fmla="val 99539"/>
            </a:avLst>
          </a:prstGeom>
          <a:ln w="38100">
            <a:solidFill>
              <a:schemeClr val="accent4"/>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6633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randombar(horizontal)">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par>
                                <p:cTn id="16" presetID="14" presetClass="entr" presetSubtype="10" fill="hold" nodeType="with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randombar(horizontal)">
                                      <p:cBhvr>
                                        <p:cTn id="18" dur="500"/>
                                        <p:tgtEl>
                                          <p:spTgt spid="5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C9E6E95A-32F0-4FC5-98AD-C0A3E3646830}"/>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60" name="Rectangle 59">
            <a:extLst>
              <a:ext uri="{FF2B5EF4-FFF2-40B4-BE49-F238E27FC236}">
                <a16:creationId xmlns:a16="http://schemas.microsoft.com/office/drawing/2014/main" id="{6F26E660-E4F1-4D2B-8C4C-A0912E6CDF41}"/>
              </a:ext>
            </a:extLst>
          </p:cNvPr>
          <p:cNvSpPr/>
          <p:nvPr/>
        </p:nvSpPr>
        <p:spPr>
          <a:xfrm>
            <a:off x="0" y="1860550"/>
            <a:ext cx="12192000" cy="46926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Look and Feel</a:t>
            </a:r>
          </a:p>
        </p:txBody>
      </p:sp>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pic>
        <p:nvPicPr>
          <p:cNvPr id="29" name="Picture 28">
            <a:extLst>
              <a:ext uri="{FF2B5EF4-FFF2-40B4-BE49-F238E27FC236}">
                <a16:creationId xmlns:a16="http://schemas.microsoft.com/office/drawing/2014/main" id="{239646AE-0FBB-41A0-BB69-3C54B9834A2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883123" y="4996701"/>
            <a:ext cx="759904" cy="537908"/>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2" name="TextBox 31">
            <a:extLst>
              <a:ext uri="{FF2B5EF4-FFF2-40B4-BE49-F238E27FC236}">
                <a16:creationId xmlns:a16="http://schemas.microsoft.com/office/drawing/2014/main" id="{B1E08F74-D518-422B-926E-1DC4B2DBA85E}"/>
              </a:ext>
            </a:extLst>
          </p:cNvPr>
          <p:cNvSpPr txBox="1"/>
          <p:nvPr/>
        </p:nvSpPr>
        <p:spPr>
          <a:xfrm>
            <a:off x="9781559" y="4524416"/>
            <a:ext cx="1027845" cy="338554"/>
          </a:xfrm>
          <a:prstGeom prst="rect">
            <a:avLst/>
          </a:prstGeom>
          <a:noFill/>
        </p:spPr>
        <p:txBody>
          <a:bodyPr wrap="none" rtlCol="0">
            <a:spAutoFit/>
          </a:bodyPr>
          <a:lstStyle/>
          <a:p>
            <a:pPr algn="ctr"/>
            <a:r>
              <a:rPr lang="en-US" sz="1600" dirty="0">
                <a:latin typeface="Gill Sans Light"/>
              </a:rPr>
              <a:t>Displays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83152D4-216C-49CA-89B6-BF4FD78B32A1}"/>
              </a:ext>
            </a:extLst>
          </p:cNvPr>
          <p:cNvCxnSpPr>
            <a:cxnSpLocks/>
          </p:cNvCxnSpPr>
          <p:nvPr/>
        </p:nvCxnSpPr>
        <p:spPr>
          <a:xfrm flipV="1">
            <a:off x="10241074" y="5568661"/>
            <a:ext cx="0" cy="336839"/>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8" y="2710529"/>
            <a:ext cx="9436099"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Execution environment with restricted rights provided by OS</a:t>
            </a:r>
          </a:p>
          <a:p>
            <a:pPr algn="ctr"/>
            <a:endParaRPr lang="en-US" sz="1200" dirty="0">
              <a:solidFill>
                <a:schemeClr val="tx1"/>
              </a:solidFill>
              <a:latin typeface="Gill Sans Light"/>
            </a:endParaRP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5533299"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a:t>
            </a:r>
          </a:p>
        </p:txBody>
      </p:sp>
      <p:sp>
        <p:nvSpPr>
          <p:cNvPr id="83" name="Rectangle 82">
            <a:extLst>
              <a:ext uri="{FF2B5EF4-FFF2-40B4-BE49-F238E27FC236}">
                <a16:creationId xmlns:a16="http://schemas.microsoft.com/office/drawing/2014/main" id="{DCEED07B-2876-4266-8889-B6933456A2AD}"/>
              </a:ext>
            </a:extLst>
          </p:cNvPr>
          <p:cNvSpPr/>
          <p:nvPr/>
        </p:nvSpPr>
        <p:spPr>
          <a:xfrm>
            <a:off x="5780949"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86" name="Straight Arrow Connector 85">
            <a:extLst>
              <a:ext uri="{FF2B5EF4-FFF2-40B4-BE49-F238E27FC236}">
                <a16:creationId xmlns:a16="http://schemas.microsoft.com/office/drawing/2014/main" id="{473344DE-150C-48E1-8B18-C5C21A140188}"/>
              </a:ext>
            </a:extLst>
          </p:cNvPr>
          <p:cNvCxnSpPr>
            <a:cxnSpLocks/>
            <a:endCxn id="72" idx="2"/>
          </p:cNvCxnSpPr>
          <p:nvPr/>
        </p:nvCxnSpPr>
        <p:spPr>
          <a:xfrm flipV="1">
            <a:off x="3527724" y="372629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FD3737F0-3CFC-4168-9F6E-83512438F226}"/>
              </a:ext>
            </a:extLst>
          </p:cNvPr>
          <p:cNvCxnSpPr>
            <a:cxnSpLocks/>
            <a:endCxn id="74" idx="2"/>
          </p:cNvCxnSpPr>
          <p:nvPr/>
        </p:nvCxnSpPr>
        <p:spPr>
          <a:xfrm flipV="1">
            <a:off x="5660486" y="372900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CAC55CD2-CE5F-4C43-BA56-7E0797FC6363}"/>
              </a:ext>
            </a:extLst>
          </p:cNvPr>
          <p:cNvCxnSpPr>
            <a:cxnSpLocks/>
            <a:endCxn id="75" idx="2"/>
          </p:cNvCxnSpPr>
          <p:nvPr/>
        </p:nvCxnSpPr>
        <p:spPr>
          <a:xfrm flipV="1">
            <a:off x="747297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ED2027F6-02F0-4F88-AFB8-0786442C29E4}"/>
              </a:ext>
            </a:extLst>
          </p:cNvPr>
          <p:cNvCxnSpPr>
            <a:cxnSpLocks/>
            <a:endCxn id="76" idx="2"/>
          </p:cNvCxnSpPr>
          <p:nvPr/>
        </p:nvCxnSpPr>
        <p:spPr>
          <a:xfrm flipV="1">
            <a:off x="881402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E97C817-F8C7-40F3-ACDD-3D43C22ADBA0}"/>
              </a:ext>
            </a:extLst>
          </p:cNvPr>
          <p:cNvCxnSpPr>
            <a:cxnSpLocks/>
            <a:endCxn id="77" idx="2"/>
          </p:cNvCxnSpPr>
          <p:nvPr/>
        </p:nvCxnSpPr>
        <p:spPr>
          <a:xfrm flipV="1">
            <a:off x="10268534" y="372185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4897103-5196-4D83-8C50-ED908C0B63F9}"/>
              </a:ext>
            </a:extLst>
          </p:cNvPr>
          <p:cNvSpPr txBox="1"/>
          <p:nvPr/>
        </p:nvSpPr>
        <p:spPr>
          <a:xfrm>
            <a:off x="2724436" y="3326180"/>
            <a:ext cx="160657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4695968" y="3328890"/>
            <a:ext cx="192903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6989960" y="3328122"/>
            <a:ext cx="96603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8320954" y="3328122"/>
            <a:ext cx="986150"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Sockets</a:t>
            </a:r>
          </a:p>
        </p:txBody>
      </p:sp>
      <p:sp>
        <p:nvSpPr>
          <p:cNvPr id="77" name="TextBox 76">
            <a:extLst>
              <a:ext uri="{FF2B5EF4-FFF2-40B4-BE49-F238E27FC236}">
                <a16:creationId xmlns:a16="http://schemas.microsoft.com/office/drawing/2014/main" id="{F3F55CC6-C2AF-49B7-897C-3319F86A34A9}"/>
              </a:ext>
            </a:extLst>
          </p:cNvPr>
          <p:cNvSpPr txBox="1"/>
          <p:nvPr/>
        </p:nvSpPr>
        <p:spPr>
          <a:xfrm>
            <a:off x="9672060" y="3321742"/>
            <a:ext cx="120339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Windows</a:t>
            </a:r>
          </a:p>
        </p:txBody>
      </p:sp>
    </p:spTree>
    <p:extLst>
      <p:ext uri="{BB962C8B-B14F-4D97-AF65-F5344CB8AC3E}">
        <p14:creationId xmlns:p14="http://schemas.microsoft.com/office/powerpoint/2010/main" val="991127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500"/>
                                        <p:tgtEl>
                                          <p:spTgt spid="77"/>
                                        </p:tgtEl>
                                      </p:cBhvr>
                                    </p:animEffect>
                                  </p:childTnLst>
                                </p:cTn>
                              </p:par>
                              <p:par>
                                <p:cTn id="10" presetID="42" presetClass="path" presetSubtype="0" fill="hold" grpId="1" nodeType="withEffect">
                                  <p:stCondLst>
                                    <p:cond delay="0"/>
                                  </p:stCondLst>
                                  <p:childTnLst>
                                    <p:animMotion origin="layout" path="M 1.66667E-6 2.22222E-6 L 1.66667E-6 0.25 " pathEditMode="relative" rAng="0" ptsTypes="AA">
                                      <p:cBhvr>
                                        <p:cTn id="11" dur="1000" spd="-100000" fill="hold"/>
                                        <p:tgtEl>
                                          <p:spTgt spid="77"/>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B28B7DC6-C90F-4763-AA08-2CAC00AED63F}"/>
              </a:ext>
            </a:extLst>
          </p:cNvPr>
          <p:cNvSpPr/>
          <p:nvPr/>
        </p:nvSpPr>
        <p:spPr>
          <a:xfrm>
            <a:off x="419100" y="2710529"/>
            <a:ext cx="1417802" cy="149307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Gill Sans Light"/>
              </a:rPr>
              <a:t>Compiler</a:t>
            </a:r>
          </a:p>
        </p:txBody>
      </p:sp>
      <p:sp>
        <p:nvSpPr>
          <p:cNvPr id="61" name="Rectangle 60">
            <a:extLst>
              <a:ext uri="{FF2B5EF4-FFF2-40B4-BE49-F238E27FC236}">
                <a16:creationId xmlns:a16="http://schemas.microsoft.com/office/drawing/2014/main" id="{B9458287-0189-4911-ADC7-D7257087F921}"/>
              </a:ext>
            </a:extLst>
          </p:cNvPr>
          <p:cNvSpPr/>
          <p:nvPr/>
        </p:nvSpPr>
        <p:spPr>
          <a:xfrm>
            <a:off x="0" y="1860550"/>
            <a:ext cx="12192000" cy="461645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ill Sans Light"/>
            </a:endParaRPr>
          </a:p>
        </p:txBody>
      </p:sp>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Background Management</a:t>
            </a:r>
          </a:p>
        </p:txBody>
      </p:sp>
      <p:sp>
        <p:nvSpPr>
          <p:cNvPr id="6" name="Rectangle 5">
            <a:extLst>
              <a:ext uri="{FF2B5EF4-FFF2-40B4-BE49-F238E27FC236}">
                <a16:creationId xmlns:a16="http://schemas.microsoft.com/office/drawing/2014/main" id="{73193DD4-304A-4B76-81C9-FBF787FE779B}"/>
              </a:ext>
            </a:extLst>
          </p:cNvPr>
          <p:cNvSpPr/>
          <p:nvPr/>
        </p:nvSpPr>
        <p:spPr bwMode="auto">
          <a:xfrm>
            <a:off x="654049" y="4470400"/>
            <a:ext cx="11458437"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pic>
        <p:nvPicPr>
          <p:cNvPr id="29" name="Picture 28">
            <a:extLst>
              <a:ext uri="{FF2B5EF4-FFF2-40B4-BE49-F238E27FC236}">
                <a16:creationId xmlns:a16="http://schemas.microsoft.com/office/drawing/2014/main" id="{239646AE-0FBB-41A0-BB69-3C54B9834A2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883123" y="4996701"/>
            <a:ext cx="759904" cy="537908"/>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2" name="TextBox 31">
            <a:extLst>
              <a:ext uri="{FF2B5EF4-FFF2-40B4-BE49-F238E27FC236}">
                <a16:creationId xmlns:a16="http://schemas.microsoft.com/office/drawing/2014/main" id="{B1E08F74-D518-422B-926E-1DC4B2DBA85E}"/>
              </a:ext>
            </a:extLst>
          </p:cNvPr>
          <p:cNvSpPr txBox="1"/>
          <p:nvPr/>
        </p:nvSpPr>
        <p:spPr>
          <a:xfrm>
            <a:off x="9781559" y="4524416"/>
            <a:ext cx="1027845" cy="338554"/>
          </a:xfrm>
          <a:prstGeom prst="rect">
            <a:avLst/>
          </a:prstGeom>
          <a:noFill/>
        </p:spPr>
        <p:txBody>
          <a:bodyPr wrap="none" rtlCol="0">
            <a:spAutoFit/>
          </a:bodyPr>
          <a:lstStyle/>
          <a:p>
            <a:pPr algn="ctr"/>
            <a:r>
              <a:rPr lang="en-US" sz="1600" dirty="0">
                <a:latin typeface="Gill Sans Light"/>
              </a:rPr>
              <a:t>Displays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83152D4-216C-49CA-89B6-BF4FD78B32A1}"/>
              </a:ext>
            </a:extLst>
          </p:cNvPr>
          <p:cNvCxnSpPr>
            <a:cxnSpLocks/>
          </p:cNvCxnSpPr>
          <p:nvPr/>
        </p:nvCxnSpPr>
        <p:spPr>
          <a:xfrm flipV="1">
            <a:off x="10241074" y="5568661"/>
            <a:ext cx="0" cy="336839"/>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666023" cy="6215"/>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10103676"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8" y="2710529"/>
            <a:ext cx="9436099" cy="936847"/>
          </a:xfrm>
          <a:prstGeom prst="rect">
            <a:avLst/>
          </a:prstGeom>
          <a:solidFill>
            <a:srgbClr val="9E78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Execution environment with restricted rights provided by OS</a:t>
            </a:r>
          </a:p>
          <a:p>
            <a:pPr algn="ctr"/>
            <a:endParaRPr lang="en-US" sz="1200" dirty="0">
              <a:solidFill>
                <a:schemeClr val="tx1"/>
              </a:solidFill>
              <a:latin typeface="Gill Sans Light"/>
            </a:endParaRP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5533299"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a:t>
            </a:r>
          </a:p>
        </p:txBody>
      </p:sp>
      <p:sp>
        <p:nvSpPr>
          <p:cNvPr id="83" name="Rectangle 82">
            <a:extLst>
              <a:ext uri="{FF2B5EF4-FFF2-40B4-BE49-F238E27FC236}">
                <a16:creationId xmlns:a16="http://schemas.microsoft.com/office/drawing/2014/main" id="{DCEED07B-2876-4266-8889-B6933456A2AD}"/>
              </a:ext>
            </a:extLst>
          </p:cNvPr>
          <p:cNvSpPr/>
          <p:nvPr/>
        </p:nvSpPr>
        <p:spPr>
          <a:xfrm>
            <a:off x="5780949"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86" name="Straight Arrow Connector 85">
            <a:extLst>
              <a:ext uri="{FF2B5EF4-FFF2-40B4-BE49-F238E27FC236}">
                <a16:creationId xmlns:a16="http://schemas.microsoft.com/office/drawing/2014/main" id="{473344DE-150C-48E1-8B18-C5C21A140188}"/>
              </a:ext>
            </a:extLst>
          </p:cNvPr>
          <p:cNvCxnSpPr>
            <a:cxnSpLocks/>
            <a:endCxn id="72" idx="2"/>
          </p:cNvCxnSpPr>
          <p:nvPr/>
        </p:nvCxnSpPr>
        <p:spPr>
          <a:xfrm flipV="1">
            <a:off x="3527724" y="372629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FD3737F0-3CFC-4168-9F6E-83512438F226}"/>
              </a:ext>
            </a:extLst>
          </p:cNvPr>
          <p:cNvCxnSpPr>
            <a:cxnSpLocks/>
            <a:endCxn id="74" idx="2"/>
          </p:cNvCxnSpPr>
          <p:nvPr/>
        </p:nvCxnSpPr>
        <p:spPr>
          <a:xfrm flipV="1">
            <a:off x="5660486" y="372900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CAC55CD2-CE5F-4C43-BA56-7E0797FC6363}"/>
              </a:ext>
            </a:extLst>
          </p:cNvPr>
          <p:cNvCxnSpPr>
            <a:cxnSpLocks/>
            <a:endCxn id="75" idx="2"/>
          </p:cNvCxnSpPr>
          <p:nvPr/>
        </p:nvCxnSpPr>
        <p:spPr>
          <a:xfrm flipV="1">
            <a:off x="747297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ED2027F6-02F0-4F88-AFB8-0786442C29E4}"/>
              </a:ext>
            </a:extLst>
          </p:cNvPr>
          <p:cNvCxnSpPr>
            <a:cxnSpLocks/>
            <a:endCxn id="76" idx="2"/>
          </p:cNvCxnSpPr>
          <p:nvPr/>
        </p:nvCxnSpPr>
        <p:spPr>
          <a:xfrm flipV="1">
            <a:off x="881402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E97C817-F8C7-40F3-ACDD-3D43C22ADBA0}"/>
              </a:ext>
            </a:extLst>
          </p:cNvPr>
          <p:cNvCxnSpPr>
            <a:cxnSpLocks/>
            <a:endCxn id="77" idx="2"/>
          </p:cNvCxnSpPr>
          <p:nvPr/>
        </p:nvCxnSpPr>
        <p:spPr>
          <a:xfrm flipV="1">
            <a:off x="10268534" y="372185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4897103-5196-4D83-8C50-ED908C0B63F9}"/>
              </a:ext>
            </a:extLst>
          </p:cNvPr>
          <p:cNvSpPr txBox="1"/>
          <p:nvPr/>
        </p:nvSpPr>
        <p:spPr>
          <a:xfrm>
            <a:off x="2724436" y="3326180"/>
            <a:ext cx="160657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4695968" y="3328890"/>
            <a:ext cx="192903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6989960" y="3328122"/>
            <a:ext cx="96603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8320954" y="3328122"/>
            <a:ext cx="986150"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Sockets</a:t>
            </a:r>
          </a:p>
        </p:txBody>
      </p:sp>
      <p:sp>
        <p:nvSpPr>
          <p:cNvPr id="77" name="TextBox 76">
            <a:extLst>
              <a:ext uri="{FF2B5EF4-FFF2-40B4-BE49-F238E27FC236}">
                <a16:creationId xmlns:a16="http://schemas.microsoft.com/office/drawing/2014/main" id="{F3F55CC6-C2AF-49B7-897C-3319F86A34A9}"/>
              </a:ext>
            </a:extLst>
          </p:cNvPr>
          <p:cNvSpPr txBox="1"/>
          <p:nvPr/>
        </p:nvSpPr>
        <p:spPr>
          <a:xfrm>
            <a:off x="9672060" y="3321742"/>
            <a:ext cx="120339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Windows</a:t>
            </a:r>
          </a:p>
        </p:txBody>
      </p:sp>
      <p:pic>
        <p:nvPicPr>
          <p:cNvPr id="14" name="Picture 13" descr="A picture containing battery&#10;&#10;Description automatically generated">
            <a:extLst>
              <a:ext uri="{FF2B5EF4-FFF2-40B4-BE49-F238E27FC236}">
                <a16:creationId xmlns:a16="http://schemas.microsoft.com/office/drawing/2014/main" id="{41F1D657-BB6E-4341-8DB7-3A097BE48644}"/>
              </a:ext>
            </a:extLst>
          </p:cNvPr>
          <p:cNvPicPr>
            <a:picLocks noChangeAspect="1"/>
          </p:cNvPicPr>
          <p:nvPr/>
        </p:nvPicPr>
        <p:blipFill>
          <a:blip r:embed="rId4" cstate="email">
            <a:clrChange>
              <a:clrFrom>
                <a:srgbClr val="F6F8F7"/>
              </a:clrFrom>
              <a:clrTo>
                <a:srgbClr val="F6F8F7">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948105" y="4977301"/>
            <a:ext cx="1164381" cy="635612"/>
          </a:xfrm>
          <a:prstGeom prst="rect">
            <a:avLst/>
          </a:prstGeom>
        </p:spPr>
      </p:pic>
      <p:cxnSp>
        <p:nvCxnSpPr>
          <p:cNvPr id="54" name="Straight Arrow Connector 53">
            <a:extLst>
              <a:ext uri="{FF2B5EF4-FFF2-40B4-BE49-F238E27FC236}">
                <a16:creationId xmlns:a16="http://schemas.microsoft.com/office/drawing/2014/main" id="{727B40DB-3B44-485C-88B9-A60863527017}"/>
              </a:ext>
            </a:extLst>
          </p:cNvPr>
          <p:cNvCxnSpPr>
            <a:cxnSpLocks/>
          </p:cNvCxnSpPr>
          <p:nvPr/>
        </p:nvCxnSpPr>
        <p:spPr>
          <a:xfrm flipV="1">
            <a:off x="11513283" y="5568661"/>
            <a:ext cx="0" cy="336839"/>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51246D6-E6DA-45C9-A8A6-C4F552FA9610}"/>
              </a:ext>
            </a:extLst>
          </p:cNvPr>
          <p:cNvSpPr txBox="1"/>
          <p:nvPr/>
        </p:nvSpPr>
        <p:spPr>
          <a:xfrm>
            <a:off x="11052698" y="4530603"/>
            <a:ext cx="891591" cy="338554"/>
          </a:xfrm>
          <a:prstGeom prst="rect">
            <a:avLst/>
          </a:prstGeom>
          <a:noFill/>
        </p:spPr>
        <p:txBody>
          <a:bodyPr wrap="none" rtlCol="0">
            <a:spAutoFit/>
          </a:bodyPr>
          <a:lstStyle/>
          <a:p>
            <a:pPr algn="ctr"/>
            <a:r>
              <a:rPr lang="en-US" sz="1600" dirty="0">
                <a:latin typeface="Gill Sans Light"/>
              </a:rPr>
              <a:t>Battery</a:t>
            </a:r>
          </a:p>
        </p:txBody>
      </p:sp>
      <p:sp>
        <p:nvSpPr>
          <p:cNvPr id="24" name="Rectangle: Rounded Corners 23">
            <a:extLst>
              <a:ext uri="{FF2B5EF4-FFF2-40B4-BE49-F238E27FC236}">
                <a16:creationId xmlns:a16="http://schemas.microsoft.com/office/drawing/2014/main" id="{A55C64A1-963F-4155-AF07-ED9130DC0345}"/>
              </a:ext>
            </a:extLst>
          </p:cNvPr>
          <p:cNvSpPr/>
          <p:nvPr/>
        </p:nvSpPr>
        <p:spPr>
          <a:xfrm>
            <a:off x="10895926" y="3902369"/>
            <a:ext cx="1097206" cy="5377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ill Sans Light"/>
              </a:rPr>
              <a:t>Power Manager</a:t>
            </a:r>
          </a:p>
        </p:txBody>
      </p:sp>
      <p:sp>
        <p:nvSpPr>
          <p:cNvPr id="57" name="Rectangle: Rounded Corners 56">
            <a:extLst>
              <a:ext uri="{FF2B5EF4-FFF2-40B4-BE49-F238E27FC236}">
                <a16:creationId xmlns:a16="http://schemas.microsoft.com/office/drawing/2014/main" id="{E0048F16-B2FA-4714-B043-98683F32D537}"/>
              </a:ext>
            </a:extLst>
          </p:cNvPr>
          <p:cNvSpPr/>
          <p:nvPr/>
        </p:nvSpPr>
        <p:spPr>
          <a:xfrm>
            <a:off x="8525463" y="3942059"/>
            <a:ext cx="1097206" cy="5377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ill Sans Light"/>
              </a:rPr>
              <a:t>Network Manager</a:t>
            </a:r>
          </a:p>
        </p:txBody>
      </p:sp>
    </p:spTree>
    <p:extLst>
      <p:ext uri="{BB962C8B-B14F-4D97-AF65-F5344CB8AC3E}">
        <p14:creationId xmlns:p14="http://schemas.microsoft.com/office/powerpoint/2010/main" val="2766654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take CSC112?</a:t>
            </a:r>
          </a:p>
        </p:txBody>
      </p:sp>
      <p:sp>
        <p:nvSpPr>
          <p:cNvPr id="3" name="Content Placeholder 2"/>
          <p:cNvSpPr>
            <a:spLocks noGrp="1"/>
          </p:cNvSpPr>
          <p:nvPr>
            <p:ph idx="1"/>
          </p:nvPr>
        </p:nvSpPr>
        <p:spPr/>
        <p:txBody>
          <a:bodyPr/>
          <a:lstStyle/>
          <a:p>
            <a:r>
              <a:rPr lang="en-US" dirty="0"/>
              <a:t>Some of you will design and build operating systems or components of them.</a:t>
            </a:r>
          </a:p>
          <a:p>
            <a:pPr lvl="1"/>
            <a:r>
              <a:rPr lang="en-US" dirty="0"/>
              <a:t>Perhaps more now than ever for embedded systems</a:t>
            </a:r>
          </a:p>
          <a:p>
            <a:r>
              <a:rPr lang="en-US" dirty="0"/>
              <a:t>Many of you will create systems that utilize the core concepts in operating systems.</a:t>
            </a:r>
          </a:p>
          <a:p>
            <a:pPr lvl="1"/>
            <a:r>
              <a:rPr lang="en-US" dirty="0"/>
              <a:t>Whether you build software or hardware</a:t>
            </a:r>
          </a:p>
          <a:p>
            <a:pPr lvl="1"/>
            <a:r>
              <a:rPr lang="en-US" dirty="0"/>
              <a:t>The concepts and design patterns appear at many levels</a:t>
            </a:r>
          </a:p>
          <a:p>
            <a:r>
              <a:rPr lang="en-US" dirty="0"/>
              <a:t>All of you will build applications, etc. that utilize operating systems</a:t>
            </a:r>
          </a:p>
          <a:p>
            <a:pPr lvl="1"/>
            <a:r>
              <a:rPr lang="en-US" dirty="0"/>
              <a:t>The better you understand their design and implementation, the better use you’ll make of them.</a:t>
            </a:r>
          </a:p>
        </p:txBody>
      </p:sp>
    </p:spTree>
    <p:extLst>
      <p:ext uri="{BB962C8B-B14F-4D97-AF65-F5344CB8AC3E}">
        <p14:creationId xmlns:p14="http://schemas.microsoft.com/office/powerpoint/2010/main" val="2038814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895600" y="2133600"/>
            <a:ext cx="6400800" cy="2286000"/>
          </a:xfrm>
        </p:spPr>
        <p:txBody>
          <a:bodyPr/>
          <a:lstStyle/>
          <a:p>
            <a:pPr>
              <a:defRPr/>
            </a:pPr>
            <a:r>
              <a:rPr lang="en-US" altLang="en-US" dirty="0">
                <a:latin typeface="Gill Sans Light" charset="0"/>
                <a:cs typeface="Gill Sans Light" charset="0"/>
              </a:rPr>
              <a:t>What makes Operating Systems Exciting and Challenging?</a:t>
            </a:r>
          </a:p>
        </p:txBody>
      </p:sp>
    </p:spTree>
    <p:extLst>
      <p:ext uri="{BB962C8B-B14F-4D97-AF65-F5344CB8AC3E}">
        <p14:creationId xmlns:p14="http://schemas.microsoft.com/office/powerpoint/2010/main" val="7807029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4ED9-5433-47B0-9D9F-056B5BFECF73}"/>
              </a:ext>
            </a:extLst>
          </p:cNvPr>
          <p:cNvSpPr>
            <a:spLocks noGrp="1"/>
          </p:cNvSpPr>
          <p:nvPr>
            <p:ph type="title"/>
          </p:nvPr>
        </p:nvSpPr>
        <p:spPr/>
        <p:txBody>
          <a:bodyPr/>
          <a:lstStyle/>
          <a:p>
            <a:r>
              <a:rPr lang="en-US" dirty="0"/>
              <a:t>And Range of Timescales</a:t>
            </a:r>
          </a:p>
        </p:txBody>
      </p:sp>
      <p:pic>
        <p:nvPicPr>
          <p:cNvPr id="8" name="Content Placeholder 7" descr="A screenshot of a cell phone&#10;&#10;Description automatically generated">
            <a:extLst>
              <a:ext uri="{FF2B5EF4-FFF2-40B4-BE49-F238E27FC236}">
                <a16:creationId xmlns:a16="http://schemas.microsoft.com/office/drawing/2014/main" id="{5CFCD8A6-64F1-4EC3-AD74-4C1D767B1B2E}"/>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4114800" y="914400"/>
            <a:ext cx="7266724" cy="4200561"/>
          </a:xfrm>
        </p:spPr>
      </p:pic>
      <p:sp>
        <p:nvSpPr>
          <p:cNvPr id="9" name="TextBox 8">
            <a:extLst>
              <a:ext uri="{FF2B5EF4-FFF2-40B4-BE49-F238E27FC236}">
                <a16:creationId xmlns:a16="http://schemas.microsoft.com/office/drawing/2014/main" id="{457381C8-8B72-4BE1-BBDF-C1030439B65A}"/>
              </a:ext>
            </a:extLst>
          </p:cNvPr>
          <p:cNvSpPr txBox="1"/>
          <p:nvPr/>
        </p:nvSpPr>
        <p:spPr>
          <a:xfrm>
            <a:off x="381000" y="1644339"/>
            <a:ext cx="3658183" cy="1384995"/>
          </a:xfrm>
          <a:prstGeom prst="rect">
            <a:avLst/>
          </a:prstGeom>
          <a:noFill/>
        </p:spPr>
        <p:txBody>
          <a:bodyPr wrap="square" rtlCol="0">
            <a:spAutoFit/>
          </a:bodyPr>
          <a:lstStyle/>
          <a:p>
            <a:r>
              <a:rPr lang="en-US" sz="2800" b="1" dirty="0">
                <a:latin typeface="Gill Sans Light"/>
              </a:rPr>
              <a:t>Jeff Dean: “Numbers Everyone Should Know”</a:t>
            </a:r>
          </a:p>
        </p:txBody>
      </p:sp>
    </p:spTree>
    <p:extLst>
      <p:ext uri="{BB962C8B-B14F-4D97-AF65-F5344CB8AC3E}">
        <p14:creationId xmlns:p14="http://schemas.microsoft.com/office/powerpoint/2010/main" val="398349935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7"/>
          <p:cNvSpPr>
            <a:spLocks noGrp="1" noChangeArrowheads="1"/>
          </p:cNvSpPr>
          <p:nvPr>
            <p:ph type="title"/>
          </p:nvPr>
        </p:nvSpPr>
        <p:spPr>
          <a:xfrm>
            <a:off x="1981200" y="76200"/>
            <a:ext cx="7162800" cy="533400"/>
          </a:xfrm>
        </p:spPr>
        <p:txBody>
          <a:bodyPr/>
          <a:lstStyle/>
          <a:p>
            <a:pPr>
              <a:defRPr/>
            </a:pPr>
            <a:r>
              <a:rPr lang="en-US" sz="2400" dirty="0">
                <a:latin typeface="Gill Sans Light" charset="0"/>
                <a:ea typeface="ＭＳ Ｐゴシック" charset="0"/>
                <a:cs typeface="Gill Sans Light" charset="0"/>
              </a:rPr>
              <a:t>Societal Scale Information Systems</a:t>
            </a:r>
            <a:br>
              <a:rPr lang="en-US" sz="2400" dirty="0">
                <a:latin typeface="Gill Sans Light" charset="0"/>
                <a:ea typeface="ＭＳ Ｐゴシック" charset="0"/>
                <a:cs typeface="Gill Sans Light" charset="0"/>
              </a:rPr>
            </a:br>
            <a:r>
              <a:rPr lang="en-US" sz="2400" dirty="0">
                <a:latin typeface="Gill Sans Light" charset="0"/>
                <a:ea typeface="ＭＳ Ｐゴシック" charset="0"/>
                <a:cs typeface="Gill Sans Light" charset="0"/>
              </a:rPr>
              <a:t>(Or the “Internet of Things”?)</a:t>
            </a:r>
          </a:p>
        </p:txBody>
      </p:sp>
      <p:sp>
        <p:nvSpPr>
          <p:cNvPr id="40962" name="Text Box 10"/>
          <p:cNvSpPr txBox="1">
            <a:spLocks noChangeArrowheads="1"/>
          </p:cNvSpPr>
          <p:nvPr/>
        </p:nvSpPr>
        <p:spPr bwMode="auto">
          <a:xfrm>
            <a:off x="8458201" y="2667000"/>
            <a:ext cx="2311851"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2000" b="0">
                <a:latin typeface="Gill Sans Light"/>
                <a:cs typeface="Gill Sans Light"/>
              </a:rPr>
              <a:t>Scalable, Reliable,</a:t>
            </a:r>
          </a:p>
          <a:p>
            <a:r>
              <a:rPr lang="en-US" sz="2000" b="0">
                <a:latin typeface="Gill Sans Light"/>
                <a:cs typeface="Gill Sans Light"/>
              </a:rPr>
              <a:t>Secure Services</a:t>
            </a:r>
          </a:p>
        </p:txBody>
      </p:sp>
      <p:sp>
        <p:nvSpPr>
          <p:cNvPr id="40963" name="Text Box 13"/>
          <p:cNvSpPr txBox="1">
            <a:spLocks noChangeArrowheads="1"/>
          </p:cNvSpPr>
          <p:nvPr/>
        </p:nvSpPr>
        <p:spPr bwMode="auto">
          <a:xfrm>
            <a:off x="1437547" y="5921375"/>
            <a:ext cx="159530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pPr algn="ctr"/>
            <a:r>
              <a:rPr lang="en-US" sz="2000" b="0">
                <a:latin typeface="Gill Sans" charset="0"/>
                <a:cs typeface="Gill Sans" charset="0"/>
              </a:rPr>
              <a:t>MEMS for </a:t>
            </a:r>
          </a:p>
          <a:p>
            <a:pPr algn="ctr"/>
            <a:r>
              <a:rPr lang="en-US" sz="2000" b="0">
                <a:latin typeface="Gill Sans" charset="0"/>
                <a:cs typeface="Gill Sans" charset="0"/>
              </a:rPr>
              <a:t>Sensor Nets</a:t>
            </a:r>
          </a:p>
        </p:txBody>
      </p:sp>
      <p:sp>
        <p:nvSpPr>
          <p:cNvPr id="40964" name="Text Box 14"/>
          <p:cNvSpPr txBox="1">
            <a:spLocks noChangeArrowheads="1"/>
          </p:cNvSpPr>
          <p:nvPr/>
        </p:nvSpPr>
        <p:spPr bwMode="auto">
          <a:xfrm>
            <a:off x="2209800" y="2727325"/>
            <a:ext cx="1582484"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2000" b="0">
                <a:latin typeface="Gill Sans" charset="0"/>
                <a:cs typeface="Gill Sans" charset="0"/>
              </a:rPr>
              <a:t>Internet</a:t>
            </a:r>
            <a:br>
              <a:rPr lang="en-US" sz="2000" b="0">
                <a:latin typeface="Gill Sans" charset="0"/>
                <a:cs typeface="Gill Sans" charset="0"/>
              </a:rPr>
            </a:br>
            <a:r>
              <a:rPr lang="en-US" sz="2000" b="0">
                <a:latin typeface="Gill Sans" charset="0"/>
                <a:cs typeface="Gill Sans" charset="0"/>
              </a:rPr>
              <a:t>Connectivity</a:t>
            </a:r>
          </a:p>
        </p:txBody>
      </p:sp>
      <p:sp>
        <p:nvSpPr>
          <p:cNvPr id="40965" name="Text Box 480"/>
          <p:cNvSpPr txBox="1">
            <a:spLocks noChangeArrowheads="1"/>
          </p:cNvSpPr>
          <p:nvPr/>
        </p:nvSpPr>
        <p:spPr bwMode="auto">
          <a:xfrm>
            <a:off x="8001000" y="3657601"/>
            <a:ext cx="2664512"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2000" b="0">
                <a:latin typeface="Gill Sans Light"/>
                <a:cs typeface="Gill Sans Light"/>
              </a:rPr>
              <a:t>Databases</a:t>
            </a:r>
          </a:p>
          <a:p>
            <a:r>
              <a:rPr lang="en-US" sz="2000" b="0">
                <a:latin typeface="Gill Sans Light"/>
                <a:cs typeface="Gill Sans Light"/>
              </a:rPr>
              <a:t>Information Collection</a:t>
            </a:r>
          </a:p>
          <a:p>
            <a:r>
              <a:rPr lang="en-US" sz="2000" b="0">
                <a:latin typeface="Gill Sans Light"/>
                <a:cs typeface="Gill Sans Light"/>
              </a:rPr>
              <a:t>Remote Storage</a:t>
            </a:r>
          </a:p>
          <a:p>
            <a:r>
              <a:rPr lang="en-US" sz="2000" b="0">
                <a:latin typeface="Gill Sans Light"/>
                <a:cs typeface="Gill Sans Light"/>
              </a:rPr>
              <a:t>Online Games</a:t>
            </a:r>
          </a:p>
          <a:p>
            <a:r>
              <a:rPr lang="en-US" sz="2000" b="0">
                <a:latin typeface="Gill Sans Light"/>
                <a:cs typeface="Gill Sans Light"/>
              </a:rPr>
              <a:t>Commerce</a:t>
            </a:r>
          </a:p>
          <a:p>
            <a:r>
              <a:rPr lang="en-US" sz="2000" b="0">
                <a:latin typeface="Gill Sans Light"/>
                <a:cs typeface="Gill Sans Light"/>
              </a:rPr>
              <a:t>	…</a:t>
            </a:r>
          </a:p>
          <a:p>
            <a:endParaRPr lang="en-US" sz="2000" b="0">
              <a:latin typeface="Gill Sans Light"/>
              <a:cs typeface="Gill Sans Light"/>
            </a:endParaRPr>
          </a:p>
        </p:txBody>
      </p:sp>
      <p:sp>
        <p:nvSpPr>
          <p:cNvPr id="30727" name="Rectangle 481"/>
          <p:cNvSpPr>
            <a:spLocks noGrp="1" noChangeArrowheads="1"/>
          </p:cNvSpPr>
          <p:nvPr>
            <p:ph type="body" idx="1"/>
          </p:nvPr>
        </p:nvSpPr>
        <p:spPr>
          <a:xfrm>
            <a:off x="173961" y="842770"/>
            <a:ext cx="5718181" cy="1060450"/>
          </a:xfrm>
        </p:spPr>
        <p:txBody>
          <a:bodyPr/>
          <a:lstStyle/>
          <a:p>
            <a:pPr>
              <a:lnSpc>
                <a:spcPct val="80000"/>
              </a:lnSpc>
              <a:spcBef>
                <a:spcPct val="20000"/>
              </a:spcBef>
              <a:defRPr/>
            </a:pPr>
            <a:r>
              <a:rPr lang="en-US" altLang="en-US" dirty="0">
                <a:ea typeface="ＭＳ Ｐゴシック" charset="-128"/>
              </a:rPr>
              <a:t>The world is a large distributed system</a:t>
            </a:r>
          </a:p>
          <a:p>
            <a:pPr lvl="1">
              <a:lnSpc>
                <a:spcPct val="80000"/>
              </a:lnSpc>
              <a:spcBef>
                <a:spcPct val="20000"/>
              </a:spcBef>
              <a:defRPr/>
            </a:pPr>
            <a:r>
              <a:rPr lang="en-US" altLang="en-US" dirty="0">
                <a:ea typeface="ＭＳ Ｐゴシック" charset="-128"/>
              </a:rPr>
              <a:t>Microprocessors in everything</a:t>
            </a:r>
          </a:p>
          <a:p>
            <a:pPr lvl="1">
              <a:lnSpc>
                <a:spcPct val="80000"/>
              </a:lnSpc>
              <a:spcBef>
                <a:spcPct val="20000"/>
              </a:spcBef>
              <a:defRPr/>
            </a:pPr>
            <a:r>
              <a:rPr lang="en-US" altLang="en-US" dirty="0">
                <a:ea typeface="ＭＳ Ｐゴシック" charset="-128"/>
              </a:rPr>
              <a:t>Vast infrastructure behind them</a:t>
            </a:r>
          </a:p>
        </p:txBody>
      </p:sp>
      <p:sp>
        <p:nvSpPr>
          <p:cNvPr id="40967" name="Line 4"/>
          <p:cNvSpPr>
            <a:spLocks noChangeShapeType="1"/>
          </p:cNvSpPr>
          <p:nvPr/>
        </p:nvSpPr>
        <p:spPr bwMode="auto">
          <a:xfrm flipV="1">
            <a:off x="2514600" y="609600"/>
            <a:ext cx="8153400" cy="5410200"/>
          </a:xfrm>
          <a:prstGeom prst="line">
            <a:avLst/>
          </a:prstGeom>
          <a:noFill/>
          <a:ln w="76200">
            <a:solidFill>
              <a:srgbClr val="33CC3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pic>
        <p:nvPicPr>
          <p:cNvPr id="40968" name="Picture 1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53000" y="4470400"/>
            <a:ext cx="1066800" cy="86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9" name="Picture 12"/>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867401" y="1676400"/>
            <a:ext cx="1897063" cy="142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0" name="Picture 1"/>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590800" y="3733801"/>
            <a:ext cx="1219200" cy="7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1" name="Picture 8" descr="bug4"/>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828801" y="5159375"/>
            <a:ext cx="860425" cy="67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2" name="Picture 11"/>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524000" y="4244976"/>
            <a:ext cx="1524000" cy="892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3" name="Picture 2"/>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817938" y="3124200"/>
            <a:ext cx="876300" cy="146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4" name="Picture 4"/>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4724401" y="2489200"/>
            <a:ext cx="1298575" cy="132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5" name="Picture 6"/>
          <p:cNvPicPr>
            <a:picLocks noChangeAspect="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096000" y="5029201"/>
            <a:ext cx="838200" cy="101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6" name="Picture 10"/>
          <p:cNvPicPr>
            <a:picLocks noChangeAspect="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6553200" y="3200400"/>
            <a:ext cx="1538288" cy="1155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77" name="Picture 6"/>
          <p:cNvPicPr>
            <a:picLocks noChangeAspect="1" noChangeArrowheads="1"/>
          </p:cNvPicPr>
          <p:nvPr/>
        </p:nvPicPr>
        <p:blipFill>
          <a:blip r:embed="rId12" cstate="email">
            <a:extLst>
              <a:ext uri="{28A0092B-C50C-407E-A947-70E740481C1C}">
                <a14:useLocalDpi xmlns:a14="http://schemas.microsoft.com/office/drawing/2010/main" val="0"/>
              </a:ext>
            </a:extLst>
          </a:blip>
          <a:srcRect l="38983" t="30769" r="3391" b="12088"/>
          <a:stretch>
            <a:fillRect/>
          </a:stretch>
        </p:blipFill>
        <p:spPr bwMode="auto">
          <a:xfrm>
            <a:off x="2895600" y="4930775"/>
            <a:ext cx="2057400" cy="78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pic>
        <p:nvPicPr>
          <p:cNvPr id="40978" name="Picture 479"/>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7376" y="3762376"/>
            <a:ext cx="141922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grpSp>
        <p:nvGrpSpPr>
          <p:cNvPr id="40979" name="Group 15"/>
          <p:cNvGrpSpPr>
            <a:grpSpLocks/>
          </p:cNvGrpSpPr>
          <p:nvPr/>
        </p:nvGrpSpPr>
        <p:grpSpPr bwMode="auto">
          <a:xfrm>
            <a:off x="7653338" y="114301"/>
            <a:ext cx="4176712" cy="2474913"/>
            <a:chOff x="3676" y="336"/>
            <a:chExt cx="2631" cy="1559"/>
          </a:xfrm>
        </p:grpSpPr>
        <p:graphicFrame>
          <p:nvGraphicFramePr>
            <p:cNvPr id="41442" name="Object 4"/>
            <p:cNvGraphicFramePr>
              <a:graphicFrameLocks noChangeAspect="1"/>
            </p:cNvGraphicFramePr>
            <p:nvPr>
              <p:extLst>
                <p:ext uri="{D42A27DB-BD31-4B8C-83A1-F6EECF244321}">
                  <p14:modId xmlns:p14="http://schemas.microsoft.com/office/powerpoint/2010/main" val="3695304313"/>
                </p:ext>
              </p:extLst>
            </p:nvPr>
          </p:nvGraphicFramePr>
          <p:xfrm>
            <a:off x="5335" y="336"/>
            <a:ext cx="972" cy="1033"/>
          </p:xfrm>
          <a:graphic>
            <a:graphicData uri="http://schemas.openxmlformats.org/presentationml/2006/ole">
              <mc:AlternateContent xmlns:mc="http://schemas.openxmlformats.org/markup-compatibility/2006">
                <mc:Choice xmlns:v="urn:schemas-microsoft-com:vml" Requires="v">
                  <p:oleObj name="Image" r:id="rId14" imgW="2007766" imgH="2134839" progId="Photoshop.Image.5">
                    <p:embed/>
                  </p:oleObj>
                </mc:Choice>
                <mc:Fallback>
                  <p:oleObj name="Image" r:id="rId14" imgW="2007766" imgH="2134839" progId="Photoshop.Image.5">
                    <p:embed/>
                    <p:pic>
                      <p:nvPicPr>
                        <p:cNvPr id="41442" name="Object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35" y="336"/>
                          <a:ext cx="972" cy="1033"/>
                        </a:xfrm>
                        <a:prstGeom prst="rect">
                          <a:avLst/>
                        </a:prstGeom>
                        <a:noFill/>
                        <a:ln>
                          <a:noFill/>
                        </a:ln>
                        <a:effectLst/>
                        <a:extLst>
                          <a:ext uri="{909E8E84-426E-40dd-AFC4-6F175D3DCCD1}">
                            <a14:hiddenFill xmlns="" xmlns:a14="http://schemas.microsoft.com/office/drawing/2010/main">
                              <a:solidFill>
                                <a:schemeClr val="accent2"/>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pSp>
          <p:nvGrpSpPr>
            <p:cNvPr id="41443" name="Group 17"/>
            <p:cNvGrpSpPr>
              <a:grpSpLocks/>
            </p:cNvGrpSpPr>
            <p:nvPr/>
          </p:nvGrpSpPr>
          <p:grpSpPr bwMode="auto">
            <a:xfrm>
              <a:off x="3676" y="1121"/>
              <a:ext cx="1898" cy="774"/>
              <a:chOff x="2796" y="854"/>
              <a:chExt cx="2748" cy="1121"/>
            </a:xfrm>
          </p:grpSpPr>
          <p:grpSp>
            <p:nvGrpSpPr>
              <p:cNvPr id="41444" name="Group 18"/>
              <p:cNvGrpSpPr>
                <a:grpSpLocks/>
              </p:cNvGrpSpPr>
              <p:nvPr/>
            </p:nvGrpSpPr>
            <p:grpSpPr bwMode="auto">
              <a:xfrm>
                <a:off x="3227" y="1844"/>
                <a:ext cx="513" cy="131"/>
                <a:chOff x="2201" y="2688"/>
                <a:chExt cx="1946" cy="577"/>
              </a:xfrm>
            </p:grpSpPr>
            <p:sp>
              <p:nvSpPr>
                <p:cNvPr id="41892" name="AutoShape 19"/>
                <p:cNvSpPr>
                  <a:spLocks noChangeArrowheads="1"/>
                </p:cNvSpPr>
                <p:nvPr/>
              </p:nvSpPr>
              <p:spPr bwMode="auto">
                <a:xfrm>
                  <a:off x="2934" y="302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3" name="AutoShape 20"/>
                <p:cNvSpPr>
                  <a:spLocks noChangeArrowheads="1"/>
                </p:cNvSpPr>
                <p:nvPr/>
              </p:nvSpPr>
              <p:spPr bwMode="auto">
                <a:xfrm>
                  <a:off x="3030" y="31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4" name="AutoShape 21"/>
                <p:cNvSpPr>
                  <a:spLocks noChangeArrowheads="1"/>
                </p:cNvSpPr>
                <p:nvPr/>
              </p:nvSpPr>
              <p:spPr bwMode="auto">
                <a:xfrm>
                  <a:off x="3329" y="28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5" name="AutoShape 22"/>
                <p:cNvSpPr>
                  <a:spLocks noChangeArrowheads="1"/>
                </p:cNvSpPr>
                <p:nvPr/>
              </p:nvSpPr>
              <p:spPr bwMode="auto">
                <a:xfrm>
                  <a:off x="3425" y="301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6" name="AutoShape 23"/>
                <p:cNvSpPr>
                  <a:spLocks noChangeArrowheads="1"/>
                </p:cNvSpPr>
                <p:nvPr/>
              </p:nvSpPr>
              <p:spPr bwMode="auto">
                <a:xfrm>
                  <a:off x="3570" y="2688"/>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7" name="AutoShape 24"/>
                <p:cNvSpPr>
                  <a:spLocks noChangeArrowheads="1"/>
                </p:cNvSpPr>
                <p:nvPr/>
              </p:nvSpPr>
              <p:spPr bwMode="auto">
                <a:xfrm>
                  <a:off x="3666" y="2884"/>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8" name="AutoShape 25"/>
                <p:cNvSpPr>
                  <a:spLocks noChangeArrowheads="1"/>
                </p:cNvSpPr>
                <p:nvPr/>
              </p:nvSpPr>
              <p:spPr bwMode="auto">
                <a:xfrm>
                  <a:off x="3026" y="278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9" name="AutoShape 26"/>
                <p:cNvSpPr>
                  <a:spLocks noChangeArrowheads="1"/>
                </p:cNvSpPr>
                <p:nvPr/>
              </p:nvSpPr>
              <p:spPr bwMode="auto">
                <a:xfrm>
                  <a:off x="2201" y="296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900" name="AutoShape 27"/>
                <p:cNvSpPr>
                  <a:spLocks noChangeArrowheads="1"/>
                </p:cNvSpPr>
                <p:nvPr/>
              </p:nvSpPr>
              <p:spPr bwMode="auto">
                <a:xfrm>
                  <a:off x="2297" y="30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901" name="AutoShape 28"/>
                <p:cNvSpPr>
                  <a:spLocks noChangeArrowheads="1"/>
                </p:cNvSpPr>
                <p:nvPr/>
              </p:nvSpPr>
              <p:spPr bwMode="auto">
                <a:xfrm>
                  <a:off x="2596" y="27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902" name="AutoShape 29"/>
                <p:cNvSpPr>
                  <a:spLocks noChangeArrowheads="1"/>
                </p:cNvSpPr>
                <p:nvPr/>
              </p:nvSpPr>
              <p:spPr bwMode="auto">
                <a:xfrm>
                  <a:off x="2692" y="295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903" name="AutoShape 30"/>
                <p:cNvSpPr>
                  <a:spLocks noChangeArrowheads="1"/>
                </p:cNvSpPr>
                <p:nvPr/>
              </p:nvSpPr>
              <p:spPr bwMode="auto">
                <a:xfrm>
                  <a:off x="3870" y="2941"/>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904" name="AutoShape 31"/>
                <p:cNvSpPr>
                  <a:spLocks noChangeArrowheads="1"/>
                </p:cNvSpPr>
                <p:nvPr/>
              </p:nvSpPr>
              <p:spPr bwMode="auto">
                <a:xfrm>
                  <a:off x="3966" y="3037"/>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45" name="Group 32"/>
              <p:cNvGrpSpPr>
                <a:grpSpLocks/>
              </p:cNvGrpSpPr>
              <p:nvPr/>
            </p:nvGrpSpPr>
            <p:grpSpPr bwMode="auto">
              <a:xfrm>
                <a:off x="3899" y="1843"/>
                <a:ext cx="513" cy="131"/>
                <a:chOff x="2201" y="2688"/>
                <a:chExt cx="1946" cy="577"/>
              </a:xfrm>
            </p:grpSpPr>
            <p:sp>
              <p:nvSpPr>
                <p:cNvPr id="41879" name="AutoShape 33"/>
                <p:cNvSpPr>
                  <a:spLocks noChangeArrowheads="1"/>
                </p:cNvSpPr>
                <p:nvPr/>
              </p:nvSpPr>
              <p:spPr bwMode="auto">
                <a:xfrm>
                  <a:off x="2934" y="3023"/>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0" name="AutoShape 34"/>
                <p:cNvSpPr>
                  <a:spLocks noChangeArrowheads="1"/>
                </p:cNvSpPr>
                <p:nvPr/>
              </p:nvSpPr>
              <p:spPr bwMode="auto">
                <a:xfrm>
                  <a:off x="3030" y="311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1" name="AutoShape 35"/>
                <p:cNvSpPr>
                  <a:spLocks noChangeArrowheads="1"/>
                </p:cNvSpPr>
                <p:nvPr/>
              </p:nvSpPr>
              <p:spPr bwMode="auto">
                <a:xfrm>
                  <a:off x="3329" y="281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2" name="AutoShape 36"/>
                <p:cNvSpPr>
                  <a:spLocks noChangeArrowheads="1"/>
                </p:cNvSpPr>
                <p:nvPr/>
              </p:nvSpPr>
              <p:spPr bwMode="auto">
                <a:xfrm>
                  <a:off x="3425" y="3015"/>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3" name="AutoShape 37"/>
                <p:cNvSpPr>
                  <a:spLocks noChangeArrowheads="1"/>
                </p:cNvSpPr>
                <p:nvPr/>
              </p:nvSpPr>
              <p:spPr bwMode="auto">
                <a:xfrm>
                  <a:off x="3570" y="2688"/>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4" name="AutoShape 38"/>
                <p:cNvSpPr>
                  <a:spLocks noChangeArrowheads="1"/>
                </p:cNvSpPr>
                <p:nvPr/>
              </p:nvSpPr>
              <p:spPr bwMode="auto">
                <a:xfrm>
                  <a:off x="3666" y="2884"/>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5" name="AutoShape 39"/>
                <p:cNvSpPr>
                  <a:spLocks noChangeArrowheads="1"/>
                </p:cNvSpPr>
                <p:nvPr/>
              </p:nvSpPr>
              <p:spPr bwMode="auto">
                <a:xfrm>
                  <a:off x="3026" y="278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6" name="AutoShape 40"/>
                <p:cNvSpPr>
                  <a:spLocks noChangeArrowheads="1"/>
                </p:cNvSpPr>
                <p:nvPr/>
              </p:nvSpPr>
              <p:spPr bwMode="auto">
                <a:xfrm>
                  <a:off x="2201" y="2963"/>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7" name="AutoShape 41"/>
                <p:cNvSpPr>
                  <a:spLocks noChangeArrowheads="1"/>
                </p:cNvSpPr>
                <p:nvPr/>
              </p:nvSpPr>
              <p:spPr bwMode="auto">
                <a:xfrm>
                  <a:off x="2297" y="305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8" name="AutoShape 42"/>
                <p:cNvSpPr>
                  <a:spLocks noChangeArrowheads="1"/>
                </p:cNvSpPr>
                <p:nvPr/>
              </p:nvSpPr>
              <p:spPr bwMode="auto">
                <a:xfrm>
                  <a:off x="2596" y="275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89" name="AutoShape 43"/>
                <p:cNvSpPr>
                  <a:spLocks noChangeArrowheads="1"/>
                </p:cNvSpPr>
                <p:nvPr/>
              </p:nvSpPr>
              <p:spPr bwMode="auto">
                <a:xfrm>
                  <a:off x="2692" y="2955"/>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0" name="AutoShape 44"/>
                <p:cNvSpPr>
                  <a:spLocks noChangeArrowheads="1"/>
                </p:cNvSpPr>
                <p:nvPr/>
              </p:nvSpPr>
              <p:spPr bwMode="auto">
                <a:xfrm>
                  <a:off x="3870" y="2941"/>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91" name="AutoShape 45"/>
                <p:cNvSpPr>
                  <a:spLocks noChangeArrowheads="1"/>
                </p:cNvSpPr>
                <p:nvPr/>
              </p:nvSpPr>
              <p:spPr bwMode="auto">
                <a:xfrm>
                  <a:off x="3966" y="3037"/>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46" name="Group 46"/>
              <p:cNvGrpSpPr>
                <a:grpSpLocks/>
              </p:cNvGrpSpPr>
              <p:nvPr/>
            </p:nvGrpSpPr>
            <p:grpSpPr bwMode="auto">
              <a:xfrm>
                <a:off x="4503" y="1773"/>
                <a:ext cx="513" cy="132"/>
                <a:chOff x="2201" y="2688"/>
                <a:chExt cx="1946" cy="577"/>
              </a:xfrm>
            </p:grpSpPr>
            <p:sp>
              <p:nvSpPr>
                <p:cNvPr id="41866" name="AutoShape 47"/>
                <p:cNvSpPr>
                  <a:spLocks noChangeArrowheads="1"/>
                </p:cNvSpPr>
                <p:nvPr/>
              </p:nvSpPr>
              <p:spPr bwMode="auto">
                <a:xfrm>
                  <a:off x="2934" y="3023"/>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7" name="AutoShape 48"/>
                <p:cNvSpPr>
                  <a:spLocks noChangeArrowheads="1"/>
                </p:cNvSpPr>
                <p:nvPr/>
              </p:nvSpPr>
              <p:spPr bwMode="auto">
                <a:xfrm>
                  <a:off x="3030" y="311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8" name="AutoShape 49"/>
                <p:cNvSpPr>
                  <a:spLocks noChangeArrowheads="1"/>
                </p:cNvSpPr>
                <p:nvPr/>
              </p:nvSpPr>
              <p:spPr bwMode="auto">
                <a:xfrm>
                  <a:off x="3329" y="281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9" name="AutoShape 50"/>
                <p:cNvSpPr>
                  <a:spLocks noChangeArrowheads="1"/>
                </p:cNvSpPr>
                <p:nvPr/>
              </p:nvSpPr>
              <p:spPr bwMode="auto">
                <a:xfrm>
                  <a:off x="3425" y="3015"/>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0" name="AutoShape 51"/>
                <p:cNvSpPr>
                  <a:spLocks noChangeArrowheads="1"/>
                </p:cNvSpPr>
                <p:nvPr/>
              </p:nvSpPr>
              <p:spPr bwMode="auto">
                <a:xfrm>
                  <a:off x="3570" y="2688"/>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1" name="AutoShape 52"/>
                <p:cNvSpPr>
                  <a:spLocks noChangeArrowheads="1"/>
                </p:cNvSpPr>
                <p:nvPr/>
              </p:nvSpPr>
              <p:spPr bwMode="auto">
                <a:xfrm>
                  <a:off x="3666" y="2884"/>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2" name="AutoShape 53"/>
                <p:cNvSpPr>
                  <a:spLocks noChangeArrowheads="1"/>
                </p:cNvSpPr>
                <p:nvPr/>
              </p:nvSpPr>
              <p:spPr bwMode="auto">
                <a:xfrm>
                  <a:off x="3026" y="278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3" name="AutoShape 54"/>
                <p:cNvSpPr>
                  <a:spLocks noChangeArrowheads="1"/>
                </p:cNvSpPr>
                <p:nvPr/>
              </p:nvSpPr>
              <p:spPr bwMode="auto">
                <a:xfrm>
                  <a:off x="2201" y="2963"/>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4" name="AutoShape 55"/>
                <p:cNvSpPr>
                  <a:spLocks noChangeArrowheads="1"/>
                </p:cNvSpPr>
                <p:nvPr/>
              </p:nvSpPr>
              <p:spPr bwMode="auto">
                <a:xfrm>
                  <a:off x="2297" y="305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5" name="AutoShape 56"/>
                <p:cNvSpPr>
                  <a:spLocks noChangeArrowheads="1"/>
                </p:cNvSpPr>
                <p:nvPr/>
              </p:nvSpPr>
              <p:spPr bwMode="auto">
                <a:xfrm>
                  <a:off x="2596" y="275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6" name="AutoShape 57"/>
                <p:cNvSpPr>
                  <a:spLocks noChangeArrowheads="1"/>
                </p:cNvSpPr>
                <p:nvPr/>
              </p:nvSpPr>
              <p:spPr bwMode="auto">
                <a:xfrm>
                  <a:off x="2692" y="2955"/>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7" name="AutoShape 58"/>
                <p:cNvSpPr>
                  <a:spLocks noChangeArrowheads="1"/>
                </p:cNvSpPr>
                <p:nvPr/>
              </p:nvSpPr>
              <p:spPr bwMode="auto">
                <a:xfrm>
                  <a:off x="3870" y="2941"/>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78" name="AutoShape 59"/>
                <p:cNvSpPr>
                  <a:spLocks noChangeArrowheads="1"/>
                </p:cNvSpPr>
                <p:nvPr/>
              </p:nvSpPr>
              <p:spPr bwMode="auto">
                <a:xfrm>
                  <a:off x="3966" y="3037"/>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47" name="Line 60"/>
              <p:cNvSpPr>
                <a:spLocks noChangeShapeType="1"/>
              </p:cNvSpPr>
              <p:nvPr/>
            </p:nvSpPr>
            <p:spPr bwMode="auto">
              <a:xfrm flipH="1">
                <a:off x="3290" y="1425"/>
                <a:ext cx="831" cy="424"/>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48" name="Line 61"/>
              <p:cNvSpPr>
                <a:spLocks noChangeShapeType="1"/>
              </p:cNvSpPr>
              <p:nvPr/>
            </p:nvSpPr>
            <p:spPr bwMode="auto">
              <a:xfrm flipH="1">
                <a:off x="3659" y="1431"/>
                <a:ext cx="460" cy="405"/>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49" name="Line 62"/>
              <p:cNvSpPr>
                <a:spLocks noChangeShapeType="1"/>
              </p:cNvSpPr>
              <p:nvPr/>
            </p:nvSpPr>
            <p:spPr bwMode="auto">
              <a:xfrm flipH="1">
                <a:off x="3921" y="1545"/>
                <a:ext cx="277" cy="326"/>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50" name="Line 63"/>
              <p:cNvSpPr>
                <a:spLocks noChangeShapeType="1"/>
              </p:cNvSpPr>
              <p:nvPr/>
            </p:nvSpPr>
            <p:spPr bwMode="auto">
              <a:xfrm>
                <a:off x="4195" y="1551"/>
                <a:ext cx="147" cy="315"/>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nvGrpSpPr>
              <p:cNvPr id="41451" name="Group 64"/>
              <p:cNvGrpSpPr>
                <a:grpSpLocks/>
              </p:cNvGrpSpPr>
              <p:nvPr/>
            </p:nvGrpSpPr>
            <p:grpSpPr bwMode="auto">
              <a:xfrm>
                <a:off x="2796" y="1732"/>
                <a:ext cx="513" cy="132"/>
                <a:chOff x="2201" y="2688"/>
                <a:chExt cx="1946" cy="577"/>
              </a:xfrm>
            </p:grpSpPr>
            <p:sp>
              <p:nvSpPr>
                <p:cNvPr id="41853" name="AutoShape 65"/>
                <p:cNvSpPr>
                  <a:spLocks noChangeArrowheads="1"/>
                </p:cNvSpPr>
                <p:nvPr/>
              </p:nvSpPr>
              <p:spPr bwMode="auto">
                <a:xfrm>
                  <a:off x="2934" y="302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4" name="AutoShape 66"/>
                <p:cNvSpPr>
                  <a:spLocks noChangeArrowheads="1"/>
                </p:cNvSpPr>
                <p:nvPr/>
              </p:nvSpPr>
              <p:spPr bwMode="auto">
                <a:xfrm>
                  <a:off x="3030" y="31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5" name="AutoShape 67"/>
                <p:cNvSpPr>
                  <a:spLocks noChangeArrowheads="1"/>
                </p:cNvSpPr>
                <p:nvPr/>
              </p:nvSpPr>
              <p:spPr bwMode="auto">
                <a:xfrm>
                  <a:off x="3329" y="28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6" name="AutoShape 68"/>
                <p:cNvSpPr>
                  <a:spLocks noChangeArrowheads="1"/>
                </p:cNvSpPr>
                <p:nvPr/>
              </p:nvSpPr>
              <p:spPr bwMode="auto">
                <a:xfrm>
                  <a:off x="3425" y="301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7" name="AutoShape 69"/>
                <p:cNvSpPr>
                  <a:spLocks noChangeArrowheads="1"/>
                </p:cNvSpPr>
                <p:nvPr/>
              </p:nvSpPr>
              <p:spPr bwMode="auto">
                <a:xfrm>
                  <a:off x="3570" y="2688"/>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8" name="AutoShape 70"/>
                <p:cNvSpPr>
                  <a:spLocks noChangeArrowheads="1"/>
                </p:cNvSpPr>
                <p:nvPr/>
              </p:nvSpPr>
              <p:spPr bwMode="auto">
                <a:xfrm>
                  <a:off x="3666" y="2884"/>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9" name="AutoShape 71"/>
                <p:cNvSpPr>
                  <a:spLocks noChangeArrowheads="1"/>
                </p:cNvSpPr>
                <p:nvPr/>
              </p:nvSpPr>
              <p:spPr bwMode="auto">
                <a:xfrm>
                  <a:off x="3026" y="278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0" name="AutoShape 72"/>
                <p:cNvSpPr>
                  <a:spLocks noChangeArrowheads="1"/>
                </p:cNvSpPr>
                <p:nvPr/>
              </p:nvSpPr>
              <p:spPr bwMode="auto">
                <a:xfrm>
                  <a:off x="2201" y="296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1" name="AutoShape 73"/>
                <p:cNvSpPr>
                  <a:spLocks noChangeArrowheads="1"/>
                </p:cNvSpPr>
                <p:nvPr/>
              </p:nvSpPr>
              <p:spPr bwMode="auto">
                <a:xfrm>
                  <a:off x="2297" y="30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2" name="AutoShape 74"/>
                <p:cNvSpPr>
                  <a:spLocks noChangeArrowheads="1"/>
                </p:cNvSpPr>
                <p:nvPr/>
              </p:nvSpPr>
              <p:spPr bwMode="auto">
                <a:xfrm>
                  <a:off x="2596" y="27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3" name="AutoShape 75"/>
                <p:cNvSpPr>
                  <a:spLocks noChangeArrowheads="1"/>
                </p:cNvSpPr>
                <p:nvPr/>
              </p:nvSpPr>
              <p:spPr bwMode="auto">
                <a:xfrm>
                  <a:off x="2692" y="295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4" name="AutoShape 76"/>
                <p:cNvSpPr>
                  <a:spLocks noChangeArrowheads="1"/>
                </p:cNvSpPr>
                <p:nvPr/>
              </p:nvSpPr>
              <p:spPr bwMode="auto">
                <a:xfrm>
                  <a:off x="3870" y="2941"/>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65" name="AutoShape 77"/>
                <p:cNvSpPr>
                  <a:spLocks noChangeArrowheads="1"/>
                </p:cNvSpPr>
                <p:nvPr/>
              </p:nvSpPr>
              <p:spPr bwMode="auto">
                <a:xfrm>
                  <a:off x="3966" y="3037"/>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52" name="Line 78"/>
              <p:cNvSpPr>
                <a:spLocks noChangeShapeType="1"/>
              </p:cNvSpPr>
              <p:nvPr/>
            </p:nvSpPr>
            <p:spPr bwMode="auto">
              <a:xfrm flipH="1">
                <a:off x="2896" y="1427"/>
                <a:ext cx="543" cy="366"/>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nvGrpSpPr>
              <p:cNvPr id="41453" name="Group 79"/>
              <p:cNvGrpSpPr>
                <a:grpSpLocks/>
              </p:cNvGrpSpPr>
              <p:nvPr/>
            </p:nvGrpSpPr>
            <p:grpSpPr bwMode="auto">
              <a:xfrm>
                <a:off x="4878" y="1324"/>
                <a:ext cx="184" cy="73"/>
                <a:chOff x="1024" y="3264"/>
                <a:chExt cx="320" cy="296"/>
              </a:xfrm>
            </p:grpSpPr>
            <p:sp>
              <p:nvSpPr>
                <p:cNvPr id="41849" name="Rectangle 80"/>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0" name="Rectangle 81"/>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1" name="Rectangle 82"/>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52" name="Rectangle 83"/>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54" name="Group 84"/>
              <p:cNvGrpSpPr>
                <a:grpSpLocks/>
              </p:cNvGrpSpPr>
              <p:nvPr/>
            </p:nvGrpSpPr>
            <p:grpSpPr bwMode="auto">
              <a:xfrm>
                <a:off x="3658" y="909"/>
                <a:ext cx="990" cy="315"/>
                <a:chOff x="1832" y="1576"/>
                <a:chExt cx="1720" cy="1272"/>
              </a:xfrm>
            </p:grpSpPr>
            <p:grpSp>
              <p:nvGrpSpPr>
                <p:cNvPr id="41701" name="Group 85"/>
                <p:cNvGrpSpPr>
                  <a:grpSpLocks/>
                </p:cNvGrpSpPr>
                <p:nvPr/>
              </p:nvGrpSpPr>
              <p:grpSpPr bwMode="auto">
                <a:xfrm>
                  <a:off x="1832" y="1992"/>
                  <a:ext cx="888" cy="648"/>
                  <a:chOff x="1752" y="2224"/>
                  <a:chExt cx="888" cy="648"/>
                </a:xfrm>
              </p:grpSpPr>
              <p:grpSp>
                <p:nvGrpSpPr>
                  <p:cNvPr id="41813" name="Group 86"/>
                  <p:cNvGrpSpPr>
                    <a:grpSpLocks/>
                  </p:cNvGrpSpPr>
                  <p:nvPr/>
                </p:nvGrpSpPr>
                <p:grpSpPr bwMode="auto">
                  <a:xfrm>
                    <a:off x="1752" y="2224"/>
                    <a:ext cx="496" cy="528"/>
                    <a:chOff x="2016" y="2000"/>
                    <a:chExt cx="496" cy="528"/>
                  </a:xfrm>
                </p:grpSpPr>
                <p:sp>
                  <p:nvSpPr>
                    <p:cNvPr id="41841" name="Rectangle 87"/>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2" name="Rectangle 88"/>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3" name="Rectangle 89"/>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4" name="Rectangle 90"/>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5" name="Rectangle 91"/>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6" name="Rectangle 92"/>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7" name="Rectangle 93"/>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8" name="Rectangle 94"/>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814" name="Group 95"/>
                  <p:cNvGrpSpPr>
                    <a:grpSpLocks/>
                  </p:cNvGrpSpPr>
                  <p:nvPr/>
                </p:nvGrpSpPr>
                <p:grpSpPr bwMode="auto">
                  <a:xfrm>
                    <a:off x="1896" y="2256"/>
                    <a:ext cx="496" cy="528"/>
                    <a:chOff x="2016" y="2000"/>
                    <a:chExt cx="496" cy="528"/>
                  </a:xfrm>
                </p:grpSpPr>
                <p:sp>
                  <p:nvSpPr>
                    <p:cNvPr id="41833" name="Rectangle 96"/>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4" name="Rectangle 97"/>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5" name="Rectangle 98"/>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6" name="Rectangle 99"/>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7" name="Rectangle 100"/>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8" name="Rectangle 101"/>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9" name="Rectangle 102"/>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40" name="Rectangle 103"/>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815" name="Group 104"/>
                  <p:cNvGrpSpPr>
                    <a:grpSpLocks/>
                  </p:cNvGrpSpPr>
                  <p:nvPr/>
                </p:nvGrpSpPr>
                <p:grpSpPr bwMode="auto">
                  <a:xfrm>
                    <a:off x="2000" y="2312"/>
                    <a:ext cx="496" cy="528"/>
                    <a:chOff x="2016" y="2000"/>
                    <a:chExt cx="496" cy="528"/>
                  </a:xfrm>
                </p:grpSpPr>
                <p:sp>
                  <p:nvSpPr>
                    <p:cNvPr id="41825" name="Rectangle 105"/>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6" name="Rectangle 106"/>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7" name="Rectangle 107"/>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8" name="Rectangle 108"/>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9" name="Rectangle 109"/>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0" name="Rectangle 110"/>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1" name="Rectangle 111"/>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32" name="Rectangle 112"/>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816" name="Group 113"/>
                  <p:cNvGrpSpPr>
                    <a:grpSpLocks/>
                  </p:cNvGrpSpPr>
                  <p:nvPr/>
                </p:nvGrpSpPr>
                <p:grpSpPr bwMode="auto">
                  <a:xfrm>
                    <a:off x="2144" y="2344"/>
                    <a:ext cx="496" cy="528"/>
                    <a:chOff x="2016" y="2000"/>
                    <a:chExt cx="496" cy="528"/>
                  </a:xfrm>
                </p:grpSpPr>
                <p:sp>
                  <p:nvSpPr>
                    <p:cNvPr id="41817" name="Rectangle 114"/>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18" name="Rectangle 115"/>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19" name="Rectangle 116"/>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0" name="Rectangle 117"/>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1" name="Rectangle 118"/>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2" name="Rectangle 119"/>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3" name="Rectangle 120"/>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24" name="Rectangle 121"/>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702" name="Group 122"/>
                <p:cNvGrpSpPr>
                  <a:grpSpLocks/>
                </p:cNvGrpSpPr>
                <p:nvPr/>
              </p:nvGrpSpPr>
              <p:grpSpPr bwMode="auto">
                <a:xfrm>
                  <a:off x="2208" y="1576"/>
                  <a:ext cx="888" cy="648"/>
                  <a:chOff x="1800" y="1552"/>
                  <a:chExt cx="888" cy="648"/>
                </a:xfrm>
              </p:grpSpPr>
              <p:grpSp>
                <p:nvGrpSpPr>
                  <p:cNvPr id="41777" name="Group 123"/>
                  <p:cNvGrpSpPr>
                    <a:grpSpLocks/>
                  </p:cNvGrpSpPr>
                  <p:nvPr/>
                </p:nvGrpSpPr>
                <p:grpSpPr bwMode="auto">
                  <a:xfrm>
                    <a:off x="1800" y="1552"/>
                    <a:ext cx="496" cy="528"/>
                    <a:chOff x="2016" y="2000"/>
                    <a:chExt cx="496" cy="528"/>
                  </a:xfrm>
                </p:grpSpPr>
                <p:sp>
                  <p:nvSpPr>
                    <p:cNvPr id="41805" name="Rectangle 124"/>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6" name="Rectangle 125"/>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7" name="Rectangle 126"/>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8" name="Rectangle 127"/>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9" name="Rectangle 128"/>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10" name="Rectangle 129"/>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11" name="Rectangle 130"/>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12" name="Rectangle 131"/>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78" name="Group 132"/>
                  <p:cNvGrpSpPr>
                    <a:grpSpLocks/>
                  </p:cNvGrpSpPr>
                  <p:nvPr/>
                </p:nvGrpSpPr>
                <p:grpSpPr bwMode="auto">
                  <a:xfrm>
                    <a:off x="1944" y="1584"/>
                    <a:ext cx="496" cy="528"/>
                    <a:chOff x="2016" y="2000"/>
                    <a:chExt cx="496" cy="528"/>
                  </a:xfrm>
                </p:grpSpPr>
                <p:sp>
                  <p:nvSpPr>
                    <p:cNvPr id="41797" name="Rectangle 133"/>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8" name="Rectangle 134"/>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9" name="Rectangle 135"/>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0" name="Rectangle 136"/>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1" name="Rectangle 137"/>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2" name="Rectangle 138"/>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3" name="Rectangle 139"/>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804" name="Rectangle 140"/>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79" name="Group 141"/>
                  <p:cNvGrpSpPr>
                    <a:grpSpLocks/>
                  </p:cNvGrpSpPr>
                  <p:nvPr/>
                </p:nvGrpSpPr>
                <p:grpSpPr bwMode="auto">
                  <a:xfrm>
                    <a:off x="2048" y="1640"/>
                    <a:ext cx="496" cy="528"/>
                    <a:chOff x="2016" y="2000"/>
                    <a:chExt cx="496" cy="528"/>
                  </a:xfrm>
                </p:grpSpPr>
                <p:sp>
                  <p:nvSpPr>
                    <p:cNvPr id="41789" name="Rectangle 142"/>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0" name="Rectangle 143"/>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1" name="Rectangle 144"/>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2" name="Rectangle 145"/>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3" name="Rectangle 146"/>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4" name="Rectangle 147"/>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5" name="Rectangle 148"/>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96" name="Rectangle 149"/>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80" name="Group 150"/>
                  <p:cNvGrpSpPr>
                    <a:grpSpLocks/>
                  </p:cNvGrpSpPr>
                  <p:nvPr/>
                </p:nvGrpSpPr>
                <p:grpSpPr bwMode="auto">
                  <a:xfrm>
                    <a:off x="2192" y="1672"/>
                    <a:ext cx="496" cy="528"/>
                    <a:chOff x="2016" y="2000"/>
                    <a:chExt cx="496" cy="528"/>
                  </a:xfrm>
                </p:grpSpPr>
                <p:sp>
                  <p:nvSpPr>
                    <p:cNvPr id="41781" name="Rectangle 151"/>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2" name="Rectangle 152"/>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3" name="Rectangle 153"/>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4" name="Rectangle 154"/>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5" name="Rectangle 155"/>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6" name="Rectangle 156"/>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7" name="Rectangle 157"/>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88" name="Rectangle 158"/>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703" name="Group 159"/>
                <p:cNvGrpSpPr>
                  <a:grpSpLocks/>
                </p:cNvGrpSpPr>
                <p:nvPr/>
              </p:nvGrpSpPr>
              <p:grpSpPr bwMode="auto">
                <a:xfrm>
                  <a:off x="2288" y="2200"/>
                  <a:ext cx="888" cy="648"/>
                  <a:chOff x="2560" y="2264"/>
                  <a:chExt cx="888" cy="648"/>
                </a:xfrm>
              </p:grpSpPr>
              <p:grpSp>
                <p:nvGrpSpPr>
                  <p:cNvPr id="41741" name="Group 160"/>
                  <p:cNvGrpSpPr>
                    <a:grpSpLocks/>
                  </p:cNvGrpSpPr>
                  <p:nvPr/>
                </p:nvGrpSpPr>
                <p:grpSpPr bwMode="auto">
                  <a:xfrm>
                    <a:off x="2560" y="2264"/>
                    <a:ext cx="496" cy="528"/>
                    <a:chOff x="2016" y="2000"/>
                    <a:chExt cx="496" cy="528"/>
                  </a:xfrm>
                </p:grpSpPr>
                <p:sp>
                  <p:nvSpPr>
                    <p:cNvPr id="41769" name="Rectangle 161"/>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0" name="Rectangle 162"/>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1" name="Rectangle 163"/>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2" name="Rectangle 164"/>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3" name="Rectangle 165"/>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4" name="Rectangle 166"/>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5" name="Rectangle 167"/>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76" name="Rectangle 168"/>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42" name="Group 169"/>
                  <p:cNvGrpSpPr>
                    <a:grpSpLocks/>
                  </p:cNvGrpSpPr>
                  <p:nvPr/>
                </p:nvGrpSpPr>
                <p:grpSpPr bwMode="auto">
                  <a:xfrm>
                    <a:off x="2704" y="2296"/>
                    <a:ext cx="496" cy="528"/>
                    <a:chOff x="2016" y="2000"/>
                    <a:chExt cx="496" cy="528"/>
                  </a:xfrm>
                </p:grpSpPr>
                <p:sp>
                  <p:nvSpPr>
                    <p:cNvPr id="41761" name="Rectangle 170"/>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2" name="Rectangle 171"/>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3" name="Rectangle 172"/>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4" name="Rectangle 173"/>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5" name="Rectangle 174"/>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6" name="Rectangle 175"/>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7" name="Rectangle 176"/>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8" name="Rectangle 177"/>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43" name="Group 178"/>
                  <p:cNvGrpSpPr>
                    <a:grpSpLocks/>
                  </p:cNvGrpSpPr>
                  <p:nvPr/>
                </p:nvGrpSpPr>
                <p:grpSpPr bwMode="auto">
                  <a:xfrm>
                    <a:off x="2808" y="2352"/>
                    <a:ext cx="496" cy="528"/>
                    <a:chOff x="2016" y="2000"/>
                    <a:chExt cx="496" cy="528"/>
                  </a:xfrm>
                </p:grpSpPr>
                <p:sp>
                  <p:nvSpPr>
                    <p:cNvPr id="41753" name="Rectangle 179"/>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4" name="Rectangle 180"/>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5" name="Rectangle 181"/>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6" name="Rectangle 182"/>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7" name="Rectangle 183"/>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8" name="Rectangle 184"/>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9" name="Rectangle 185"/>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60" name="Rectangle 186"/>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44" name="Group 187"/>
                  <p:cNvGrpSpPr>
                    <a:grpSpLocks/>
                  </p:cNvGrpSpPr>
                  <p:nvPr/>
                </p:nvGrpSpPr>
                <p:grpSpPr bwMode="auto">
                  <a:xfrm>
                    <a:off x="2952" y="2384"/>
                    <a:ext cx="496" cy="528"/>
                    <a:chOff x="2016" y="2000"/>
                    <a:chExt cx="496" cy="528"/>
                  </a:xfrm>
                </p:grpSpPr>
                <p:sp>
                  <p:nvSpPr>
                    <p:cNvPr id="41745" name="Rectangle 188"/>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46" name="Rectangle 189"/>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47" name="Rectangle 190"/>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48" name="Rectangle 191"/>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49" name="Rectangle 192"/>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0" name="Rectangle 193"/>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1" name="Rectangle 194"/>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52" name="Rectangle 195"/>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704" name="Group 196"/>
                <p:cNvGrpSpPr>
                  <a:grpSpLocks/>
                </p:cNvGrpSpPr>
                <p:nvPr/>
              </p:nvGrpSpPr>
              <p:grpSpPr bwMode="auto">
                <a:xfrm>
                  <a:off x="2664" y="1736"/>
                  <a:ext cx="888" cy="648"/>
                  <a:chOff x="2608" y="1592"/>
                  <a:chExt cx="888" cy="648"/>
                </a:xfrm>
              </p:grpSpPr>
              <p:grpSp>
                <p:nvGrpSpPr>
                  <p:cNvPr id="41705" name="Group 197"/>
                  <p:cNvGrpSpPr>
                    <a:grpSpLocks/>
                  </p:cNvGrpSpPr>
                  <p:nvPr/>
                </p:nvGrpSpPr>
                <p:grpSpPr bwMode="auto">
                  <a:xfrm>
                    <a:off x="2608" y="1592"/>
                    <a:ext cx="496" cy="528"/>
                    <a:chOff x="2016" y="2000"/>
                    <a:chExt cx="496" cy="528"/>
                  </a:xfrm>
                </p:grpSpPr>
                <p:sp>
                  <p:nvSpPr>
                    <p:cNvPr id="41733" name="Rectangle 198"/>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4" name="Rectangle 199"/>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5" name="Rectangle 200"/>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6" name="Rectangle 201"/>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7" name="Rectangle 202"/>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8" name="Rectangle 203"/>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9" name="Rectangle 204"/>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40" name="Rectangle 205"/>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06" name="Group 206"/>
                  <p:cNvGrpSpPr>
                    <a:grpSpLocks/>
                  </p:cNvGrpSpPr>
                  <p:nvPr/>
                </p:nvGrpSpPr>
                <p:grpSpPr bwMode="auto">
                  <a:xfrm>
                    <a:off x="2752" y="1624"/>
                    <a:ext cx="496" cy="528"/>
                    <a:chOff x="2016" y="2000"/>
                    <a:chExt cx="496" cy="528"/>
                  </a:xfrm>
                </p:grpSpPr>
                <p:sp>
                  <p:nvSpPr>
                    <p:cNvPr id="41725" name="Rectangle 207"/>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6" name="Rectangle 208"/>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7" name="Rectangle 209"/>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8" name="Rectangle 210"/>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9" name="Rectangle 211"/>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0" name="Rectangle 212"/>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1" name="Rectangle 213"/>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32" name="Rectangle 214"/>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07" name="Group 215"/>
                  <p:cNvGrpSpPr>
                    <a:grpSpLocks/>
                  </p:cNvGrpSpPr>
                  <p:nvPr/>
                </p:nvGrpSpPr>
                <p:grpSpPr bwMode="auto">
                  <a:xfrm>
                    <a:off x="2840" y="1664"/>
                    <a:ext cx="496" cy="528"/>
                    <a:chOff x="2016" y="2000"/>
                    <a:chExt cx="496" cy="528"/>
                  </a:xfrm>
                </p:grpSpPr>
                <p:sp>
                  <p:nvSpPr>
                    <p:cNvPr id="41717" name="Rectangle 216"/>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8" name="Rectangle 217"/>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9" name="Rectangle 218"/>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0" name="Rectangle 219"/>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1" name="Rectangle 220"/>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2" name="Rectangle 221"/>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3" name="Rectangle 222"/>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24" name="Rectangle 223"/>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708" name="Group 224"/>
                  <p:cNvGrpSpPr>
                    <a:grpSpLocks/>
                  </p:cNvGrpSpPr>
                  <p:nvPr/>
                </p:nvGrpSpPr>
                <p:grpSpPr bwMode="auto">
                  <a:xfrm>
                    <a:off x="3000" y="1712"/>
                    <a:ext cx="496" cy="528"/>
                    <a:chOff x="2016" y="2000"/>
                    <a:chExt cx="496" cy="528"/>
                  </a:xfrm>
                </p:grpSpPr>
                <p:sp>
                  <p:nvSpPr>
                    <p:cNvPr id="41709" name="Rectangle 225"/>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0" name="Rectangle 226"/>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1" name="Rectangle 227"/>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2" name="Rectangle 228"/>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3" name="Rectangle 229"/>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4" name="Rectangle 230"/>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5" name="Rectangle 231"/>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16" name="Rectangle 232"/>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grpSp>
            <p:nvGrpSpPr>
              <p:cNvPr id="41455" name="Group 233"/>
              <p:cNvGrpSpPr>
                <a:grpSpLocks/>
              </p:cNvGrpSpPr>
              <p:nvPr/>
            </p:nvGrpSpPr>
            <p:grpSpPr bwMode="auto">
              <a:xfrm>
                <a:off x="3703" y="1382"/>
                <a:ext cx="185" cy="74"/>
                <a:chOff x="1024" y="3264"/>
                <a:chExt cx="320" cy="296"/>
              </a:xfrm>
            </p:grpSpPr>
            <p:sp>
              <p:nvSpPr>
                <p:cNvPr id="41697" name="Rectangle 23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8" name="Rectangle 23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9" name="Rectangle 23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700" name="Rectangle 23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56" name="Group 238"/>
              <p:cNvGrpSpPr>
                <a:grpSpLocks/>
              </p:cNvGrpSpPr>
              <p:nvPr/>
            </p:nvGrpSpPr>
            <p:grpSpPr bwMode="auto">
              <a:xfrm>
                <a:off x="4152" y="1376"/>
                <a:ext cx="184" cy="73"/>
                <a:chOff x="1024" y="3264"/>
                <a:chExt cx="320" cy="296"/>
              </a:xfrm>
            </p:grpSpPr>
            <p:sp>
              <p:nvSpPr>
                <p:cNvPr id="41693" name="Rectangle 23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4" name="Rectangle 24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5" name="Rectangle 24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6" name="Rectangle 24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57" name="Group 243"/>
              <p:cNvGrpSpPr>
                <a:grpSpLocks/>
              </p:cNvGrpSpPr>
              <p:nvPr/>
            </p:nvGrpSpPr>
            <p:grpSpPr bwMode="auto">
              <a:xfrm>
                <a:off x="5005" y="1169"/>
                <a:ext cx="183" cy="73"/>
                <a:chOff x="1024" y="3264"/>
                <a:chExt cx="320" cy="296"/>
              </a:xfrm>
            </p:grpSpPr>
            <p:sp>
              <p:nvSpPr>
                <p:cNvPr id="41689" name="Rectangle 24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0" name="Rectangle 24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1" name="Rectangle 24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92" name="Rectangle 24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58" name="Group 248"/>
              <p:cNvGrpSpPr>
                <a:grpSpLocks/>
              </p:cNvGrpSpPr>
              <p:nvPr/>
            </p:nvGrpSpPr>
            <p:grpSpPr bwMode="auto">
              <a:xfrm>
                <a:off x="4528" y="1367"/>
                <a:ext cx="184" cy="73"/>
                <a:chOff x="1024" y="3264"/>
                <a:chExt cx="320" cy="296"/>
              </a:xfrm>
            </p:grpSpPr>
            <p:sp>
              <p:nvSpPr>
                <p:cNvPr id="41685" name="Rectangle 24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6" name="Rectangle 25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7" name="Rectangle 25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8" name="Rectangle 25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59" name="Group 253"/>
              <p:cNvGrpSpPr>
                <a:grpSpLocks/>
              </p:cNvGrpSpPr>
              <p:nvPr/>
            </p:nvGrpSpPr>
            <p:grpSpPr bwMode="auto">
              <a:xfrm>
                <a:off x="3176" y="1260"/>
                <a:ext cx="185" cy="73"/>
                <a:chOff x="1024" y="3264"/>
                <a:chExt cx="320" cy="296"/>
              </a:xfrm>
            </p:grpSpPr>
            <p:sp>
              <p:nvSpPr>
                <p:cNvPr id="41681" name="Rectangle 25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2" name="Rectangle 25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3" name="Rectangle 25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4" name="Rectangle 25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60" name="Group 258"/>
              <p:cNvGrpSpPr>
                <a:grpSpLocks/>
              </p:cNvGrpSpPr>
              <p:nvPr/>
            </p:nvGrpSpPr>
            <p:grpSpPr bwMode="auto">
              <a:xfrm>
                <a:off x="3158" y="1191"/>
                <a:ext cx="184" cy="73"/>
                <a:chOff x="1024" y="3264"/>
                <a:chExt cx="320" cy="296"/>
              </a:xfrm>
            </p:grpSpPr>
            <p:sp>
              <p:nvSpPr>
                <p:cNvPr id="41677" name="Rectangle 25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8" name="Rectangle 26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9" name="Rectangle 26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80" name="Rectangle 26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61" name="Group 263"/>
              <p:cNvGrpSpPr>
                <a:grpSpLocks/>
              </p:cNvGrpSpPr>
              <p:nvPr/>
            </p:nvGrpSpPr>
            <p:grpSpPr bwMode="auto">
              <a:xfrm>
                <a:off x="3323" y="1395"/>
                <a:ext cx="184" cy="73"/>
                <a:chOff x="1024" y="3264"/>
                <a:chExt cx="320" cy="296"/>
              </a:xfrm>
            </p:grpSpPr>
            <p:sp>
              <p:nvSpPr>
                <p:cNvPr id="41673" name="Rectangle 26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4" name="Rectangle 26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5" name="Rectangle 26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6" name="Rectangle 26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62" name="Group 268"/>
              <p:cNvGrpSpPr>
                <a:grpSpLocks/>
              </p:cNvGrpSpPr>
              <p:nvPr/>
            </p:nvGrpSpPr>
            <p:grpSpPr bwMode="auto">
              <a:xfrm>
                <a:off x="2799" y="1168"/>
                <a:ext cx="154" cy="61"/>
                <a:chOff x="428" y="2146"/>
                <a:chExt cx="268" cy="244"/>
              </a:xfrm>
            </p:grpSpPr>
            <p:sp>
              <p:nvSpPr>
                <p:cNvPr id="41664" name="Rectangle 269"/>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5" name="Rectangle 270"/>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6" name="Rectangle 271"/>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7" name="Rectangle 272"/>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8" name="Rectangle 273"/>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9" name="Rectangle 274"/>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0" name="Rectangle 275"/>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1" name="Rectangle 276"/>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72" name="Rectangle 277"/>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63" name="Group 278"/>
              <p:cNvGrpSpPr>
                <a:grpSpLocks/>
              </p:cNvGrpSpPr>
              <p:nvPr/>
            </p:nvGrpSpPr>
            <p:grpSpPr bwMode="auto">
              <a:xfrm>
                <a:off x="2801" y="1232"/>
                <a:ext cx="154" cy="61"/>
                <a:chOff x="428" y="2146"/>
                <a:chExt cx="268" cy="244"/>
              </a:xfrm>
            </p:grpSpPr>
            <p:sp>
              <p:nvSpPr>
                <p:cNvPr id="41655" name="Rectangle 279"/>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6" name="Rectangle 280"/>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7" name="Rectangle 281"/>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8" name="Rectangle 282"/>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9" name="Rectangle 283"/>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0" name="Rectangle 284"/>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1" name="Rectangle 285"/>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2" name="Rectangle 286"/>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63" name="Rectangle 287"/>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64" name="Rectangle 288"/>
              <p:cNvSpPr>
                <a:spLocks noChangeArrowheads="1"/>
              </p:cNvSpPr>
              <p:nvPr/>
            </p:nvSpPr>
            <p:spPr bwMode="auto">
              <a:xfrm>
                <a:off x="3017" y="1167"/>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465" name="Rectangle 289"/>
              <p:cNvSpPr>
                <a:spLocks noChangeArrowheads="1"/>
              </p:cNvSpPr>
              <p:nvPr/>
            </p:nvSpPr>
            <p:spPr bwMode="auto">
              <a:xfrm>
                <a:off x="3020" y="1229"/>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66" name="Group 290"/>
              <p:cNvGrpSpPr>
                <a:grpSpLocks/>
              </p:cNvGrpSpPr>
              <p:nvPr/>
            </p:nvGrpSpPr>
            <p:grpSpPr bwMode="auto">
              <a:xfrm>
                <a:off x="2932" y="1390"/>
                <a:ext cx="154" cy="61"/>
                <a:chOff x="428" y="2146"/>
                <a:chExt cx="268" cy="244"/>
              </a:xfrm>
            </p:grpSpPr>
            <p:sp>
              <p:nvSpPr>
                <p:cNvPr id="41646" name="Rectangle 29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7" name="Rectangle 29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8" name="Rectangle 29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9" name="Rectangle 29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0" name="Rectangle 29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1" name="Rectangle 29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2" name="Rectangle 29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3" name="Rectangle 29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54" name="Rectangle 29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67" name="Group 300"/>
              <p:cNvGrpSpPr>
                <a:grpSpLocks/>
              </p:cNvGrpSpPr>
              <p:nvPr/>
            </p:nvGrpSpPr>
            <p:grpSpPr bwMode="auto">
              <a:xfrm>
                <a:off x="2945" y="1465"/>
                <a:ext cx="155" cy="60"/>
                <a:chOff x="428" y="2146"/>
                <a:chExt cx="268" cy="244"/>
              </a:xfrm>
            </p:grpSpPr>
            <p:sp>
              <p:nvSpPr>
                <p:cNvPr id="41637" name="Rectangle 30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8" name="Rectangle 30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9" name="Rectangle 30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0" name="Rectangle 30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1" name="Rectangle 30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2" name="Rectangle 30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3" name="Rectangle 30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4" name="Rectangle 30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45" name="Rectangle 30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68" name="Rectangle 310"/>
              <p:cNvSpPr>
                <a:spLocks noChangeArrowheads="1"/>
              </p:cNvSpPr>
              <p:nvPr/>
            </p:nvSpPr>
            <p:spPr bwMode="auto">
              <a:xfrm>
                <a:off x="3127" y="1431"/>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69" name="Group 311"/>
              <p:cNvGrpSpPr>
                <a:grpSpLocks/>
              </p:cNvGrpSpPr>
              <p:nvPr/>
            </p:nvGrpSpPr>
            <p:grpSpPr bwMode="auto">
              <a:xfrm>
                <a:off x="3466" y="1524"/>
                <a:ext cx="155" cy="60"/>
                <a:chOff x="428" y="2146"/>
                <a:chExt cx="268" cy="244"/>
              </a:xfrm>
            </p:grpSpPr>
            <p:sp>
              <p:nvSpPr>
                <p:cNvPr id="41628" name="Rectangle 312"/>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9" name="Rectangle 313"/>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0" name="Rectangle 314"/>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1" name="Rectangle 315"/>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2" name="Rectangle 316"/>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3" name="Rectangle 317"/>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4" name="Rectangle 318"/>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5" name="Rectangle 319"/>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36" name="Rectangle 320"/>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70" name="Rectangle 321"/>
              <p:cNvSpPr>
                <a:spLocks noChangeArrowheads="1"/>
              </p:cNvSpPr>
              <p:nvPr/>
            </p:nvSpPr>
            <p:spPr bwMode="auto">
              <a:xfrm>
                <a:off x="3680" y="1471"/>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71" name="Group 322"/>
              <p:cNvGrpSpPr>
                <a:grpSpLocks/>
              </p:cNvGrpSpPr>
              <p:nvPr/>
            </p:nvGrpSpPr>
            <p:grpSpPr bwMode="auto">
              <a:xfrm>
                <a:off x="4133" y="1520"/>
                <a:ext cx="153" cy="41"/>
                <a:chOff x="2378" y="3784"/>
                <a:chExt cx="268" cy="166"/>
              </a:xfrm>
            </p:grpSpPr>
            <p:sp>
              <p:nvSpPr>
                <p:cNvPr id="41622" name="Rectangle 323"/>
                <p:cNvSpPr>
                  <a:spLocks noChangeArrowheads="1"/>
                </p:cNvSpPr>
                <p:nvPr/>
              </p:nvSpPr>
              <p:spPr bwMode="auto">
                <a:xfrm>
                  <a:off x="2582" y="379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3" name="Rectangle 324"/>
                <p:cNvSpPr>
                  <a:spLocks noChangeArrowheads="1"/>
                </p:cNvSpPr>
                <p:nvPr/>
              </p:nvSpPr>
              <p:spPr bwMode="auto">
                <a:xfrm>
                  <a:off x="2486" y="378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4" name="Rectangle 325"/>
                <p:cNvSpPr>
                  <a:spLocks noChangeArrowheads="1"/>
                </p:cNvSpPr>
                <p:nvPr/>
              </p:nvSpPr>
              <p:spPr bwMode="auto">
                <a:xfrm>
                  <a:off x="2576" y="387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5" name="Rectangle 326"/>
                <p:cNvSpPr>
                  <a:spLocks noChangeArrowheads="1"/>
                </p:cNvSpPr>
                <p:nvPr/>
              </p:nvSpPr>
              <p:spPr bwMode="auto">
                <a:xfrm>
                  <a:off x="2480" y="386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6" name="Rectangle 327"/>
                <p:cNvSpPr>
                  <a:spLocks noChangeArrowheads="1"/>
                </p:cNvSpPr>
                <p:nvPr/>
              </p:nvSpPr>
              <p:spPr bwMode="auto">
                <a:xfrm>
                  <a:off x="2384" y="380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7" name="Rectangle 328"/>
                <p:cNvSpPr>
                  <a:spLocks noChangeArrowheads="1"/>
                </p:cNvSpPr>
                <p:nvPr/>
              </p:nvSpPr>
              <p:spPr bwMode="auto">
                <a:xfrm>
                  <a:off x="2378" y="388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72" name="Rectangle 329"/>
              <p:cNvSpPr>
                <a:spLocks noChangeArrowheads="1"/>
              </p:cNvSpPr>
              <p:nvPr/>
            </p:nvSpPr>
            <p:spPr bwMode="auto">
              <a:xfrm>
                <a:off x="4173" y="1470"/>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73" name="Group 330"/>
              <p:cNvGrpSpPr>
                <a:grpSpLocks/>
              </p:cNvGrpSpPr>
              <p:nvPr/>
            </p:nvGrpSpPr>
            <p:grpSpPr bwMode="auto">
              <a:xfrm>
                <a:off x="4502" y="1510"/>
                <a:ext cx="154" cy="60"/>
                <a:chOff x="428" y="2146"/>
                <a:chExt cx="268" cy="244"/>
              </a:xfrm>
            </p:grpSpPr>
            <p:sp>
              <p:nvSpPr>
                <p:cNvPr id="41613" name="Rectangle 33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4" name="Rectangle 33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5" name="Rectangle 33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6" name="Rectangle 33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7" name="Rectangle 33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8" name="Rectangle 33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9" name="Rectangle 33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0" name="Rectangle 33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21" name="Rectangle 33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74" name="Group 340"/>
              <p:cNvGrpSpPr>
                <a:grpSpLocks/>
              </p:cNvGrpSpPr>
              <p:nvPr/>
            </p:nvGrpSpPr>
            <p:grpSpPr bwMode="auto">
              <a:xfrm>
                <a:off x="4689" y="1540"/>
                <a:ext cx="155" cy="61"/>
                <a:chOff x="428" y="2146"/>
                <a:chExt cx="268" cy="244"/>
              </a:xfrm>
            </p:grpSpPr>
            <p:sp>
              <p:nvSpPr>
                <p:cNvPr id="41604" name="Rectangle 34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5" name="Rectangle 34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6" name="Rectangle 34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7" name="Rectangle 34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8" name="Rectangle 34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9" name="Rectangle 34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0" name="Rectangle 34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1" name="Rectangle 34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12" name="Rectangle 34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75" name="Rectangle 350"/>
              <p:cNvSpPr>
                <a:spLocks noChangeArrowheads="1"/>
              </p:cNvSpPr>
              <p:nvPr/>
            </p:nvSpPr>
            <p:spPr bwMode="auto">
              <a:xfrm>
                <a:off x="4625" y="1455"/>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476" name="Rectangle 351"/>
              <p:cNvSpPr>
                <a:spLocks noChangeArrowheads="1"/>
              </p:cNvSpPr>
              <p:nvPr/>
            </p:nvSpPr>
            <p:spPr bwMode="auto">
              <a:xfrm>
                <a:off x="5229" y="1187"/>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77" name="Group 352"/>
              <p:cNvGrpSpPr>
                <a:grpSpLocks/>
              </p:cNvGrpSpPr>
              <p:nvPr/>
            </p:nvGrpSpPr>
            <p:grpSpPr bwMode="auto">
              <a:xfrm>
                <a:off x="5250" y="1298"/>
                <a:ext cx="155" cy="60"/>
                <a:chOff x="428" y="2146"/>
                <a:chExt cx="268" cy="244"/>
              </a:xfrm>
            </p:grpSpPr>
            <p:sp>
              <p:nvSpPr>
                <p:cNvPr id="41595" name="Rectangle 353"/>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6" name="Rectangle 354"/>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7" name="Rectangle 355"/>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8" name="Rectangle 356"/>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9" name="Rectangle 357"/>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0" name="Rectangle 358"/>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1" name="Rectangle 359"/>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2" name="Rectangle 360"/>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603" name="Rectangle 361"/>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78" name="Group 362"/>
              <p:cNvGrpSpPr>
                <a:grpSpLocks/>
              </p:cNvGrpSpPr>
              <p:nvPr/>
            </p:nvGrpSpPr>
            <p:grpSpPr bwMode="auto">
              <a:xfrm>
                <a:off x="5230" y="1408"/>
                <a:ext cx="154" cy="61"/>
                <a:chOff x="428" y="2146"/>
                <a:chExt cx="268" cy="244"/>
              </a:xfrm>
            </p:grpSpPr>
            <p:sp>
              <p:nvSpPr>
                <p:cNvPr id="41586" name="Rectangle 363"/>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7" name="Rectangle 364"/>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8" name="Rectangle 365"/>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9" name="Rectangle 366"/>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0" name="Rectangle 367"/>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1" name="Rectangle 368"/>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2" name="Rectangle 369"/>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3" name="Rectangle 370"/>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94" name="Rectangle 371"/>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79" name="Rectangle 372"/>
              <p:cNvSpPr>
                <a:spLocks noChangeArrowheads="1"/>
              </p:cNvSpPr>
              <p:nvPr/>
            </p:nvSpPr>
            <p:spPr bwMode="auto">
              <a:xfrm>
                <a:off x="5115" y="1344"/>
                <a:ext cx="93" cy="40"/>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480" name="Rectangle 373"/>
              <p:cNvSpPr>
                <a:spLocks noChangeArrowheads="1"/>
              </p:cNvSpPr>
              <p:nvPr/>
            </p:nvSpPr>
            <p:spPr bwMode="auto">
              <a:xfrm>
                <a:off x="5094" y="1401"/>
                <a:ext cx="94"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81" name="Group 374"/>
              <p:cNvGrpSpPr>
                <a:grpSpLocks/>
              </p:cNvGrpSpPr>
              <p:nvPr/>
            </p:nvGrpSpPr>
            <p:grpSpPr bwMode="auto">
              <a:xfrm>
                <a:off x="5171" y="1035"/>
                <a:ext cx="155" cy="60"/>
                <a:chOff x="428" y="2146"/>
                <a:chExt cx="268" cy="244"/>
              </a:xfrm>
            </p:grpSpPr>
            <p:sp>
              <p:nvSpPr>
                <p:cNvPr id="41577" name="Rectangle 375"/>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8" name="Rectangle 376"/>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9" name="Rectangle 377"/>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0" name="Rectangle 378"/>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1" name="Rectangle 379"/>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2" name="Rectangle 380"/>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3" name="Rectangle 381"/>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4" name="Rectangle 382"/>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85" name="Rectangle 383"/>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82" name="Rectangle 384"/>
              <p:cNvSpPr>
                <a:spLocks noChangeArrowheads="1"/>
              </p:cNvSpPr>
              <p:nvPr/>
            </p:nvSpPr>
            <p:spPr bwMode="auto">
              <a:xfrm>
                <a:off x="5025" y="1071"/>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83" name="Group 385"/>
              <p:cNvGrpSpPr>
                <a:grpSpLocks/>
              </p:cNvGrpSpPr>
              <p:nvPr/>
            </p:nvGrpSpPr>
            <p:grpSpPr bwMode="auto">
              <a:xfrm>
                <a:off x="5030" y="933"/>
                <a:ext cx="154" cy="61"/>
                <a:chOff x="428" y="2146"/>
                <a:chExt cx="268" cy="244"/>
              </a:xfrm>
            </p:grpSpPr>
            <p:sp>
              <p:nvSpPr>
                <p:cNvPr id="41568" name="Rectangle 38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9" name="Rectangle 38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0" name="Rectangle 38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1" name="Rectangle 38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2" name="Rectangle 39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3" name="Rectangle 39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4" name="Rectangle 39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5" name="Rectangle 39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76" name="Rectangle 39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84" name="Group 395"/>
              <p:cNvGrpSpPr>
                <a:grpSpLocks/>
              </p:cNvGrpSpPr>
              <p:nvPr/>
            </p:nvGrpSpPr>
            <p:grpSpPr bwMode="auto">
              <a:xfrm>
                <a:off x="3328" y="911"/>
                <a:ext cx="155" cy="61"/>
                <a:chOff x="428" y="2146"/>
                <a:chExt cx="268" cy="244"/>
              </a:xfrm>
            </p:grpSpPr>
            <p:sp>
              <p:nvSpPr>
                <p:cNvPr id="41559" name="Rectangle 39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0" name="Rectangle 39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1" name="Rectangle 39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2" name="Rectangle 39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3" name="Rectangle 40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4" name="Rectangle 40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5" name="Rectangle 40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6" name="Rectangle 40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67" name="Rectangle 40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85" name="Group 405"/>
              <p:cNvGrpSpPr>
                <a:grpSpLocks/>
              </p:cNvGrpSpPr>
              <p:nvPr/>
            </p:nvGrpSpPr>
            <p:grpSpPr bwMode="auto">
              <a:xfrm>
                <a:off x="3087" y="996"/>
                <a:ext cx="154" cy="60"/>
                <a:chOff x="428" y="2146"/>
                <a:chExt cx="268" cy="244"/>
              </a:xfrm>
            </p:grpSpPr>
            <p:sp>
              <p:nvSpPr>
                <p:cNvPr id="41550" name="Rectangle 40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1" name="Rectangle 40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2" name="Rectangle 40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3" name="Rectangle 40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4" name="Rectangle 41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5" name="Rectangle 41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6" name="Rectangle 41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7" name="Rectangle 41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58" name="Rectangle 41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86" name="Group 415"/>
              <p:cNvGrpSpPr>
                <a:grpSpLocks/>
              </p:cNvGrpSpPr>
              <p:nvPr/>
            </p:nvGrpSpPr>
            <p:grpSpPr bwMode="auto">
              <a:xfrm>
                <a:off x="3136" y="1499"/>
                <a:ext cx="153" cy="61"/>
                <a:chOff x="428" y="2146"/>
                <a:chExt cx="268" cy="244"/>
              </a:xfrm>
            </p:grpSpPr>
            <p:sp>
              <p:nvSpPr>
                <p:cNvPr id="41541" name="Rectangle 41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2" name="Rectangle 41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3" name="Rectangle 41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4" name="Rectangle 41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5" name="Rectangle 42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6" name="Rectangle 42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7" name="Rectangle 42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8" name="Rectangle 42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9" name="Rectangle 42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87" name="Rectangle 425"/>
              <p:cNvSpPr>
                <a:spLocks noChangeArrowheads="1"/>
              </p:cNvSpPr>
              <p:nvPr/>
            </p:nvSpPr>
            <p:spPr bwMode="auto">
              <a:xfrm>
                <a:off x="4915" y="995"/>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488" name="Rectangle 426"/>
              <p:cNvSpPr>
                <a:spLocks noChangeArrowheads="1"/>
              </p:cNvSpPr>
              <p:nvPr/>
            </p:nvSpPr>
            <p:spPr bwMode="auto">
              <a:xfrm>
                <a:off x="3258" y="1038"/>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489" name="Group 427"/>
              <p:cNvGrpSpPr>
                <a:grpSpLocks/>
              </p:cNvGrpSpPr>
              <p:nvPr/>
            </p:nvGrpSpPr>
            <p:grpSpPr bwMode="auto">
              <a:xfrm>
                <a:off x="5227" y="1473"/>
                <a:ext cx="153" cy="60"/>
                <a:chOff x="428" y="2146"/>
                <a:chExt cx="268" cy="244"/>
              </a:xfrm>
            </p:grpSpPr>
            <p:sp>
              <p:nvSpPr>
                <p:cNvPr id="41532" name="Rectangle 428"/>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3" name="Rectangle 429"/>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4" name="Rectangle 430"/>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5" name="Rectangle 431"/>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6" name="Rectangle 432"/>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7" name="Rectangle 433"/>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8" name="Rectangle 434"/>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9" name="Rectangle 435"/>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40" name="Rectangle 436"/>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490" name="Group 437"/>
              <p:cNvGrpSpPr>
                <a:grpSpLocks/>
              </p:cNvGrpSpPr>
              <p:nvPr/>
            </p:nvGrpSpPr>
            <p:grpSpPr bwMode="auto">
              <a:xfrm>
                <a:off x="5357" y="1179"/>
                <a:ext cx="155" cy="60"/>
                <a:chOff x="428" y="2146"/>
                <a:chExt cx="268" cy="244"/>
              </a:xfrm>
            </p:grpSpPr>
            <p:sp>
              <p:nvSpPr>
                <p:cNvPr id="41523" name="Rectangle 438"/>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4" name="Rectangle 439"/>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5" name="Rectangle 440"/>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6" name="Rectangle 441"/>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7" name="Rectangle 442"/>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8" name="Rectangle 443"/>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29" name="Rectangle 444"/>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0" name="Rectangle 445"/>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531" name="Rectangle 446"/>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491" name="Text Box 447"/>
              <p:cNvSpPr txBox="1">
                <a:spLocks noChangeArrowheads="1"/>
              </p:cNvSpPr>
              <p:nvPr/>
            </p:nvSpPr>
            <p:spPr bwMode="auto">
              <a:xfrm>
                <a:off x="4601" y="1105"/>
                <a:ext cx="682" cy="2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200" b="0">
                    <a:solidFill>
                      <a:schemeClr val="hlink"/>
                    </a:solidFill>
                    <a:latin typeface="Gill Sans" charset="0"/>
                    <a:cs typeface="Gill Sans" charset="0"/>
                  </a:rPr>
                  <a:t>Clusters</a:t>
                </a:r>
              </a:p>
            </p:txBody>
          </p:sp>
          <p:sp>
            <p:nvSpPr>
              <p:cNvPr id="41492" name="Text Box 448"/>
              <p:cNvSpPr txBox="1">
                <a:spLocks noChangeArrowheads="1"/>
              </p:cNvSpPr>
              <p:nvPr/>
            </p:nvSpPr>
            <p:spPr bwMode="auto">
              <a:xfrm>
                <a:off x="4380" y="854"/>
                <a:ext cx="1164" cy="2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200" b="0">
                    <a:solidFill>
                      <a:schemeClr val="hlink"/>
                    </a:solidFill>
                    <a:latin typeface="Gill Sans" charset="0"/>
                    <a:cs typeface="Gill Sans" charset="0"/>
                  </a:rPr>
                  <a:t>Massive Cluster</a:t>
                </a:r>
              </a:p>
            </p:txBody>
          </p:sp>
          <p:grpSp>
            <p:nvGrpSpPr>
              <p:cNvPr id="41493" name="Group 449"/>
              <p:cNvGrpSpPr>
                <a:grpSpLocks/>
              </p:cNvGrpSpPr>
              <p:nvPr/>
            </p:nvGrpSpPr>
            <p:grpSpPr bwMode="auto">
              <a:xfrm>
                <a:off x="3324" y="987"/>
                <a:ext cx="1708" cy="431"/>
                <a:chOff x="1450" y="1101"/>
                <a:chExt cx="2970" cy="997"/>
              </a:xfrm>
            </p:grpSpPr>
            <p:sp>
              <p:nvSpPr>
                <p:cNvPr id="41494" name="Oval 450"/>
                <p:cNvSpPr>
                  <a:spLocks noChangeArrowheads="1"/>
                </p:cNvSpPr>
                <p:nvPr/>
              </p:nvSpPr>
              <p:spPr bwMode="auto">
                <a:xfrm>
                  <a:off x="1984" y="1682"/>
                  <a:ext cx="1760" cy="119"/>
                </a:xfrm>
                <a:prstGeom prst="ellipse">
                  <a:avLst/>
                </a:prstGeom>
                <a:solidFill>
                  <a:srgbClr val="03FBEF"/>
                </a:solidFill>
                <a:ln w="12700">
                  <a:solidFill>
                    <a:schemeClr val="tx2"/>
                  </a:solidFill>
                  <a:round/>
                  <a:headEnd type="none" w="sm" len="sm"/>
                  <a:tailEnd type="none" w="sm" len="sm"/>
                </a:ln>
              </p:spPr>
              <p:txBody>
                <a:bodyPr wrap="none" anchor="ctr"/>
                <a:lstStyle/>
                <a:p>
                  <a:pPr algn="ctr"/>
                  <a:r>
                    <a:rPr lang="en-US" sz="1200" b="0">
                      <a:solidFill>
                        <a:schemeClr val="hlink"/>
                      </a:solidFill>
                      <a:latin typeface="Gill Sans" charset="0"/>
                      <a:cs typeface="Gill Sans" charset="0"/>
                    </a:rPr>
                    <a:t>Gigabit Ethernet</a:t>
                  </a:r>
                  <a:endParaRPr lang="en-US" sz="1200" b="0">
                    <a:latin typeface="Gill Sans" charset="0"/>
                    <a:cs typeface="Gill Sans" charset="0"/>
                  </a:endParaRPr>
                </a:p>
              </p:txBody>
            </p:sp>
            <p:sp>
              <p:nvSpPr>
                <p:cNvPr id="41495" name="Line 451"/>
                <p:cNvSpPr>
                  <a:spLocks noChangeShapeType="1"/>
                </p:cNvSpPr>
                <p:nvPr/>
              </p:nvSpPr>
              <p:spPr bwMode="auto">
                <a:xfrm>
                  <a:off x="2104" y="1471"/>
                  <a:ext cx="0" cy="238"/>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96" name="Line 452"/>
                <p:cNvSpPr>
                  <a:spLocks noChangeShapeType="1"/>
                </p:cNvSpPr>
                <p:nvPr/>
              </p:nvSpPr>
              <p:spPr bwMode="auto">
                <a:xfrm>
                  <a:off x="2232" y="1485"/>
                  <a:ext cx="0" cy="229"/>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97" name="Line 453"/>
                <p:cNvSpPr>
                  <a:spLocks noChangeShapeType="1"/>
                </p:cNvSpPr>
                <p:nvPr/>
              </p:nvSpPr>
              <p:spPr bwMode="auto">
                <a:xfrm flipH="1">
                  <a:off x="2360" y="1512"/>
                  <a:ext cx="0" cy="17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98" name="Line 454"/>
                <p:cNvSpPr>
                  <a:spLocks noChangeShapeType="1"/>
                </p:cNvSpPr>
                <p:nvPr/>
              </p:nvSpPr>
              <p:spPr bwMode="auto">
                <a:xfrm>
                  <a:off x="2472" y="1531"/>
                  <a:ext cx="0" cy="15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499" name="Line 455"/>
                <p:cNvSpPr>
                  <a:spLocks noChangeShapeType="1"/>
                </p:cNvSpPr>
                <p:nvPr/>
              </p:nvSpPr>
              <p:spPr bwMode="auto">
                <a:xfrm>
                  <a:off x="2560" y="1590"/>
                  <a:ext cx="0" cy="10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0" name="Line 456"/>
                <p:cNvSpPr>
                  <a:spLocks noChangeShapeType="1"/>
                </p:cNvSpPr>
                <p:nvPr/>
              </p:nvSpPr>
              <p:spPr bwMode="auto">
                <a:xfrm>
                  <a:off x="2680" y="1599"/>
                  <a:ext cx="0" cy="88"/>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1" name="Line 457"/>
                <p:cNvSpPr>
                  <a:spLocks noChangeShapeType="1"/>
                </p:cNvSpPr>
                <p:nvPr/>
              </p:nvSpPr>
              <p:spPr bwMode="auto">
                <a:xfrm>
                  <a:off x="2808" y="1636"/>
                  <a:ext cx="0" cy="5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2" name="Line 458"/>
                <p:cNvSpPr>
                  <a:spLocks noChangeShapeType="1"/>
                </p:cNvSpPr>
                <p:nvPr/>
              </p:nvSpPr>
              <p:spPr bwMode="auto">
                <a:xfrm>
                  <a:off x="2944" y="1650"/>
                  <a:ext cx="0" cy="37"/>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3" name="Line 459"/>
                <p:cNvSpPr>
                  <a:spLocks noChangeShapeType="1"/>
                </p:cNvSpPr>
                <p:nvPr/>
              </p:nvSpPr>
              <p:spPr bwMode="auto">
                <a:xfrm>
                  <a:off x="3168" y="1567"/>
                  <a:ext cx="0" cy="11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4" name="Line 460"/>
                <p:cNvSpPr>
                  <a:spLocks noChangeShapeType="1"/>
                </p:cNvSpPr>
                <p:nvPr/>
              </p:nvSpPr>
              <p:spPr bwMode="auto">
                <a:xfrm>
                  <a:off x="3312" y="1480"/>
                  <a:ext cx="0" cy="21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5" name="Line 461"/>
                <p:cNvSpPr>
                  <a:spLocks noChangeShapeType="1"/>
                </p:cNvSpPr>
                <p:nvPr/>
              </p:nvSpPr>
              <p:spPr bwMode="auto">
                <a:xfrm>
                  <a:off x="3448" y="1352"/>
                  <a:ext cx="0" cy="344"/>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6" name="Line 462"/>
                <p:cNvSpPr>
                  <a:spLocks noChangeShapeType="1"/>
                </p:cNvSpPr>
                <p:nvPr/>
              </p:nvSpPr>
              <p:spPr bwMode="auto">
                <a:xfrm>
                  <a:off x="3640" y="1237"/>
                  <a:ext cx="0" cy="482"/>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07" name="Oval 463"/>
                <p:cNvSpPr>
                  <a:spLocks noChangeArrowheads="1"/>
                </p:cNvSpPr>
                <p:nvPr/>
              </p:nvSpPr>
              <p:spPr bwMode="auto">
                <a:xfrm rot="2527473">
                  <a:off x="1450" y="1533"/>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08" name="Oval 464"/>
                <p:cNvSpPr>
                  <a:spLocks noChangeArrowheads="1"/>
                </p:cNvSpPr>
                <p:nvPr/>
              </p:nvSpPr>
              <p:spPr bwMode="auto">
                <a:xfrm rot="2527473">
                  <a:off x="1450" y="2006"/>
                  <a:ext cx="71"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09" name="Oval 465"/>
                <p:cNvSpPr>
                  <a:spLocks noChangeArrowheads="1"/>
                </p:cNvSpPr>
                <p:nvPr/>
              </p:nvSpPr>
              <p:spPr bwMode="auto">
                <a:xfrm rot="2527473">
                  <a:off x="2114" y="1991"/>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0" name="Oval 466"/>
                <p:cNvSpPr>
                  <a:spLocks noChangeArrowheads="1"/>
                </p:cNvSpPr>
                <p:nvPr/>
              </p:nvSpPr>
              <p:spPr bwMode="auto">
                <a:xfrm rot="2527473">
                  <a:off x="2884" y="1973"/>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1" name="Oval 467"/>
                <p:cNvSpPr>
                  <a:spLocks noChangeArrowheads="1"/>
                </p:cNvSpPr>
                <p:nvPr/>
              </p:nvSpPr>
              <p:spPr bwMode="auto">
                <a:xfrm rot="2527473">
                  <a:off x="1500" y="1829"/>
                  <a:ext cx="64" cy="91"/>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2" name="Oval 468"/>
                <p:cNvSpPr>
                  <a:spLocks noChangeArrowheads="1"/>
                </p:cNvSpPr>
                <p:nvPr/>
              </p:nvSpPr>
              <p:spPr bwMode="auto">
                <a:xfrm rot="2527473">
                  <a:off x="3560" y="1951"/>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3" name="Oval 469"/>
                <p:cNvSpPr>
                  <a:spLocks noChangeArrowheads="1"/>
                </p:cNvSpPr>
                <p:nvPr/>
              </p:nvSpPr>
              <p:spPr bwMode="auto">
                <a:xfrm rot="2527473">
                  <a:off x="4152" y="1834"/>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4" name="Oval 470"/>
                <p:cNvSpPr>
                  <a:spLocks noChangeArrowheads="1"/>
                </p:cNvSpPr>
                <p:nvPr/>
              </p:nvSpPr>
              <p:spPr bwMode="auto">
                <a:xfrm rot="2527473">
                  <a:off x="4356" y="1485"/>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515" name="Line 471"/>
                <p:cNvSpPr>
                  <a:spLocks noChangeShapeType="1"/>
                </p:cNvSpPr>
                <p:nvPr/>
              </p:nvSpPr>
              <p:spPr bwMode="auto">
                <a:xfrm>
                  <a:off x="1522" y="1578"/>
                  <a:ext cx="510" cy="141"/>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16" name="Line 472"/>
                <p:cNvSpPr>
                  <a:spLocks noChangeShapeType="1"/>
                </p:cNvSpPr>
                <p:nvPr/>
              </p:nvSpPr>
              <p:spPr bwMode="auto">
                <a:xfrm flipV="1">
                  <a:off x="1546" y="1781"/>
                  <a:ext cx="654" cy="25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17" name="Line 473"/>
                <p:cNvSpPr>
                  <a:spLocks noChangeShapeType="1"/>
                </p:cNvSpPr>
                <p:nvPr/>
              </p:nvSpPr>
              <p:spPr bwMode="auto">
                <a:xfrm flipV="1">
                  <a:off x="2188" y="1791"/>
                  <a:ext cx="228" cy="21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18" name="Line 474"/>
                <p:cNvSpPr>
                  <a:spLocks noChangeShapeType="1"/>
                </p:cNvSpPr>
                <p:nvPr/>
              </p:nvSpPr>
              <p:spPr bwMode="auto">
                <a:xfrm flipH="1" flipV="1">
                  <a:off x="2818" y="1798"/>
                  <a:ext cx="108" cy="203"/>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19" name="Line 475"/>
                <p:cNvSpPr>
                  <a:spLocks noChangeShapeType="1"/>
                </p:cNvSpPr>
                <p:nvPr/>
              </p:nvSpPr>
              <p:spPr bwMode="auto">
                <a:xfrm flipH="1" flipV="1">
                  <a:off x="3388" y="1784"/>
                  <a:ext cx="192" cy="192"/>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20" name="Line 476"/>
                <p:cNvSpPr>
                  <a:spLocks noChangeShapeType="1"/>
                </p:cNvSpPr>
                <p:nvPr/>
              </p:nvSpPr>
              <p:spPr bwMode="auto">
                <a:xfrm flipH="1" flipV="1">
                  <a:off x="3706" y="1743"/>
                  <a:ext cx="462" cy="12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21" name="Line 477"/>
                <p:cNvSpPr>
                  <a:spLocks noChangeShapeType="1"/>
                </p:cNvSpPr>
                <p:nvPr/>
              </p:nvSpPr>
              <p:spPr bwMode="auto">
                <a:xfrm flipH="1">
                  <a:off x="3694" y="1540"/>
                  <a:ext cx="648" cy="179"/>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522" name="Line 478"/>
                <p:cNvSpPr>
                  <a:spLocks noChangeShapeType="1"/>
                </p:cNvSpPr>
                <p:nvPr/>
              </p:nvSpPr>
              <p:spPr bwMode="auto">
                <a:xfrm>
                  <a:off x="1500" y="1101"/>
                  <a:ext cx="582" cy="62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grpSp>
      </p:grpSp>
      <p:grpSp>
        <p:nvGrpSpPr>
          <p:cNvPr id="40980" name="Group 17"/>
          <p:cNvGrpSpPr>
            <a:grpSpLocks/>
          </p:cNvGrpSpPr>
          <p:nvPr/>
        </p:nvGrpSpPr>
        <p:grpSpPr bwMode="auto">
          <a:xfrm>
            <a:off x="7620000" y="457200"/>
            <a:ext cx="2978150" cy="1428750"/>
            <a:chOff x="2796" y="671"/>
            <a:chExt cx="2716" cy="1304"/>
          </a:xfrm>
        </p:grpSpPr>
        <p:grpSp>
          <p:nvGrpSpPr>
            <p:cNvPr id="40981" name="Group 18"/>
            <p:cNvGrpSpPr>
              <a:grpSpLocks/>
            </p:cNvGrpSpPr>
            <p:nvPr/>
          </p:nvGrpSpPr>
          <p:grpSpPr bwMode="auto">
            <a:xfrm>
              <a:off x="3227" y="1844"/>
              <a:ext cx="513" cy="131"/>
              <a:chOff x="2201" y="2688"/>
              <a:chExt cx="1946" cy="577"/>
            </a:xfrm>
          </p:grpSpPr>
          <p:sp>
            <p:nvSpPr>
              <p:cNvPr id="41429" name="AutoShape 19"/>
              <p:cNvSpPr>
                <a:spLocks noChangeArrowheads="1"/>
              </p:cNvSpPr>
              <p:nvPr/>
            </p:nvSpPr>
            <p:spPr bwMode="auto">
              <a:xfrm>
                <a:off x="2934" y="302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0" name="AutoShape 20"/>
              <p:cNvSpPr>
                <a:spLocks noChangeArrowheads="1"/>
              </p:cNvSpPr>
              <p:nvPr/>
            </p:nvSpPr>
            <p:spPr bwMode="auto">
              <a:xfrm>
                <a:off x="3030" y="31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1" name="AutoShape 21"/>
              <p:cNvSpPr>
                <a:spLocks noChangeArrowheads="1"/>
              </p:cNvSpPr>
              <p:nvPr/>
            </p:nvSpPr>
            <p:spPr bwMode="auto">
              <a:xfrm>
                <a:off x="3329" y="28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2" name="AutoShape 22"/>
              <p:cNvSpPr>
                <a:spLocks noChangeArrowheads="1"/>
              </p:cNvSpPr>
              <p:nvPr/>
            </p:nvSpPr>
            <p:spPr bwMode="auto">
              <a:xfrm>
                <a:off x="3425" y="301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3" name="AutoShape 23"/>
              <p:cNvSpPr>
                <a:spLocks noChangeArrowheads="1"/>
              </p:cNvSpPr>
              <p:nvPr/>
            </p:nvSpPr>
            <p:spPr bwMode="auto">
              <a:xfrm>
                <a:off x="3570" y="2688"/>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4" name="AutoShape 24"/>
              <p:cNvSpPr>
                <a:spLocks noChangeArrowheads="1"/>
              </p:cNvSpPr>
              <p:nvPr/>
            </p:nvSpPr>
            <p:spPr bwMode="auto">
              <a:xfrm>
                <a:off x="3666" y="2884"/>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5" name="AutoShape 25"/>
              <p:cNvSpPr>
                <a:spLocks noChangeArrowheads="1"/>
              </p:cNvSpPr>
              <p:nvPr/>
            </p:nvSpPr>
            <p:spPr bwMode="auto">
              <a:xfrm>
                <a:off x="3026" y="278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6" name="AutoShape 26"/>
              <p:cNvSpPr>
                <a:spLocks noChangeArrowheads="1"/>
              </p:cNvSpPr>
              <p:nvPr/>
            </p:nvSpPr>
            <p:spPr bwMode="auto">
              <a:xfrm>
                <a:off x="2201" y="296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7" name="AutoShape 27"/>
              <p:cNvSpPr>
                <a:spLocks noChangeArrowheads="1"/>
              </p:cNvSpPr>
              <p:nvPr/>
            </p:nvSpPr>
            <p:spPr bwMode="auto">
              <a:xfrm>
                <a:off x="2297" y="30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8" name="AutoShape 28"/>
              <p:cNvSpPr>
                <a:spLocks noChangeArrowheads="1"/>
              </p:cNvSpPr>
              <p:nvPr/>
            </p:nvSpPr>
            <p:spPr bwMode="auto">
              <a:xfrm>
                <a:off x="2596" y="27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39" name="AutoShape 29"/>
              <p:cNvSpPr>
                <a:spLocks noChangeArrowheads="1"/>
              </p:cNvSpPr>
              <p:nvPr/>
            </p:nvSpPr>
            <p:spPr bwMode="auto">
              <a:xfrm>
                <a:off x="2692" y="295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40" name="AutoShape 30"/>
              <p:cNvSpPr>
                <a:spLocks noChangeArrowheads="1"/>
              </p:cNvSpPr>
              <p:nvPr/>
            </p:nvSpPr>
            <p:spPr bwMode="auto">
              <a:xfrm>
                <a:off x="3870" y="2941"/>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41" name="AutoShape 31"/>
              <p:cNvSpPr>
                <a:spLocks noChangeArrowheads="1"/>
              </p:cNvSpPr>
              <p:nvPr/>
            </p:nvSpPr>
            <p:spPr bwMode="auto">
              <a:xfrm>
                <a:off x="3966" y="3037"/>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82" name="Group 32"/>
            <p:cNvGrpSpPr>
              <a:grpSpLocks/>
            </p:cNvGrpSpPr>
            <p:nvPr/>
          </p:nvGrpSpPr>
          <p:grpSpPr bwMode="auto">
            <a:xfrm>
              <a:off x="3899" y="1843"/>
              <a:ext cx="513" cy="131"/>
              <a:chOff x="2201" y="2688"/>
              <a:chExt cx="1946" cy="577"/>
            </a:xfrm>
          </p:grpSpPr>
          <p:sp>
            <p:nvSpPr>
              <p:cNvPr id="41416" name="AutoShape 33"/>
              <p:cNvSpPr>
                <a:spLocks noChangeArrowheads="1"/>
              </p:cNvSpPr>
              <p:nvPr/>
            </p:nvSpPr>
            <p:spPr bwMode="auto">
              <a:xfrm>
                <a:off x="2934" y="3023"/>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7" name="AutoShape 34"/>
              <p:cNvSpPr>
                <a:spLocks noChangeArrowheads="1"/>
              </p:cNvSpPr>
              <p:nvPr/>
            </p:nvSpPr>
            <p:spPr bwMode="auto">
              <a:xfrm>
                <a:off x="3030" y="311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8" name="AutoShape 35"/>
              <p:cNvSpPr>
                <a:spLocks noChangeArrowheads="1"/>
              </p:cNvSpPr>
              <p:nvPr/>
            </p:nvSpPr>
            <p:spPr bwMode="auto">
              <a:xfrm>
                <a:off x="3329" y="281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9" name="AutoShape 36"/>
              <p:cNvSpPr>
                <a:spLocks noChangeArrowheads="1"/>
              </p:cNvSpPr>
              <p:nvPr/>
            </p:nvSpPr>
            <p:spPr bwMode="auto">
              <a:xfrm>
                <a:off x="3425" y="3015"/>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0" name="AutoShape 37"/>
              <p:cNvSpPr>
                <a:spLocks noChangeArrowheads="1"/>
              </p:cNvSpPr>
              <p:nvPr/>
            </p:nvSpPr>
            <p:spPr bwMode="auto">
              <a:xfrm>
                <a:off x="3570" y="2688"/>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1" name="AutoShape 38"/>
              <p:cNvSpPr>
                <a:spLocks noChangeArrowheads="1"/>
              </p:cNvSpPr>
              <p:nvPr/>
            </p:nvSpPr>
            <p:spPr bwMode="auto">
              <a:xfrm>
                <a:off x="3666" y="2884"/>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2" name="AutoShape 39"/>
              <p:cNvSpPr>
                <a:spLocks noChangeArrowheads="1"/>
              </p:cNvSpPr>
              <p:nvPr/>
            </p:nvSpPr>
            <p:spPr bwMode="auto">
              <a:xfrm>
                <a:off x="3026" y="278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3" name="AutoShape 40"/>
              <p:cNvSpPr>
                <a:spLocks noChangeArrowheads="1"/>
              </p:cNvSpPr>
              <p:nvPr/>
            </p:nvSpPr>
            <p:spPr bwMode="auto">
              <a:xfrm>
                <a:off x="2201" y="2963"/>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4" name="AutoShape 41"/>
              <p:cNvSpPr>
                <a:spLocks noChangeArrowheads="1"/>
              </p:cNvSpPr>
              <p:nvPr/>
            </p:nvSpPr>
            <p:spPr bwMode="auto">
              <a:xfrm>
                <a:off x="2297" y="305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5" name="AutoShape 42"/>
              <p:cNvSpPr>
                <a:spLocks noChangeArrowheads="1"/>
              </p:cNvSpPr>
              <p:nvPr/>
            </p:nvSpPr>
            <p:spPr bwMode="auto">
              <a:xfrm>
                <a:off x="2596" y="2759"/>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6" name="AutoShape 43"/>
              <p:cNvSpPr>
                <a:spLocks noChangeArrowheads="1"/>
              </p:cNvSpPr>
              <p:nvPr/>
            </p:nvSpPr>
            <p:spPr bwMode="auto">
              <a:xfrm>
                <a:off x="2692" y="2955"/>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7" name="AutoShape 44"/>
              <p:cNvSpPr>
                <a:spLocks noChangeArrowheads="1"/>
              </p:cNvSpPr>
              <p:nvPr/>
            </p:nvSpPr>
            <p:spPr bwMode="auto">
              <a:xfrm>
                <a:off x="3870" y="2941"/>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28" name="AutoShape 45"/>
              <p:cNvSpPr>
                <a:spLocks noChangeArrowheads="1"/>
              </p:cNvSpPr>
              <p:nvPr/>
            </p:nvSpPr>
            <p:spPr bwMode="auto">
              <a:xfrm>
                <a:off x="3966" y="3037"/>
                <a:ext cx="181" cy="146"/>
              </a:xfrm>
              <a:prstGeom prst="parallelogram">
                <a:avLst>
                  <a:gd name="adj" fmla="val 30993"/>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83" name="Group 46"/>
            <p:cNvGrpSpPr>
              <a:grpSpLocks/>
            </p:cNvGrpSpPr>
            <p:nvPr/>
          </p:nvGrpSpPr>
          <p:grpSpPr bwMode="auto">
            <a:xfrm>
              <a:off x="4503" y="1773"/>
              <a:ext cx="513" cy="132"/>
              <a:chOff x="2201" y="2688"/>
              <a:chExt cx="1946" cy="577"/>
            </a:xfrm>
          </p:grpSpPr>
          <p:sp>
            <p:nvSpPr>
              <p:cNvPr id="41403" name="AutoShape 47"/>
              <p:cNvSpPr>
                <a:spLocks noChangeArrowheads="1"/>
              </p:cNvSpPr>
              <p:nvPr/>
            </p:nvSpPr>
            <p:spPr bwMode="auto">
              <a:xfrm>
                <a:off x="2934" y="3023"/>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4" name="AutoShape 48"/>
              <p:cNvSpPr>
                <a:spLocks noChangeArrowheads="1"/>
              </p:cNvSpPr>
              <p:nvPr/>
            </p:nvSpPr>
            <p:spPr bwMode="auto">
              <a:xfrm>
                <a:off x="3030" y="311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5" name="AutoShape 49"/>
              <p:cNvSpPr>
                <a:spLocks noChangeArrowheads="1"/>
              </p:cNvSpPr>
              <p:nvPr/>
            </p:nvSpPr>
            <p:spPr bwMode="auto">
              <a:xfrm>
                <a:off x="3329" y="281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6" name="AutoShape 50"/>
              <p:cNvSpPr>
                <a:spLocks noChangeArrowheads="1"/>
              </p:cNvSpPr>
              <p:nvPr/>
            </p:nvSpPr>
            <p:spPr bwMode="auto">
              <a:xfrm>
                <a:off x="3425" y="3015"/>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7" name="AutoShape 51"/>
              <p:cNvSpPr>
                <a:spLocks noChangeArrowheads="1"/>
              </p:cNvSpPr>
              <p:nvPr/>
            </p:nvSpPr>
            <p:spPr bwMode="auto">
              <a:xfrm>
                <a:off x="3570" y="2688"/>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8" name="AutoShape 52"/>
              <p:cNvSpPr>
                <a:spLocks noChangeArrowheads="1"/>
              </p:cNvSpPr>
              <p:nvPr/>
            </p:nvSpPr>
            <p:spPr bwMode="auto">
              <a:xfrm>
                <a:off x="3666" y="2884"/>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9" name="AutoShape 53"/>
              <p:cNvSpPr>
                <a:spLocks noChangeArrowheads="1"/>
              </p:cNvSpPr>
              <p:nvPr/>
            </p:nvSpPr>
            <p:spPr bwMode="auto">
              <a:xfrm>
                <a:off x="3026" y="278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0" name="AutoShape 54"/>
              <p:cNvSpPr>
                <a:spLocks noChangeArrowheads="1"/>
              </p:cNvSpPr>
              <p:nvPr/>
            </p:nvSpPr>
            <p:spPr bwMode="auto">
              <a:xfrm>
                <a:off x="2201" y="2963"/>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1" name="AutoShape 55"/>
              <p:cNvSpPr>
                <a:spLocks noChangeArrowheads="1"/>
              </p:cNvSpPr>
              <p:nvPr/>
            </p:nvSpPr>
            <p:spPr bwMode="auto">
              <a:xfrm>
                <a:off x="2297" y="305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2" name="AutoShape 56"/>
              <p:cNvSpPr>
                <a:spLocks noChangeArrowheads="1"/>
              </p:cNvSpPr>
              <p:nvPr/>
            </p:nvSpPr>
            <p:spPr bwMode="auto">
              <a:xfrm>
                <a:off x="2596" y="2759"/>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3" name="AutoShape 57"/>
              <p:cNvSpPr>
                <a:spLocks noChangeArrowheads="1"/>
              </p:cNvSpPr>
              <p:nvPr/>
            </p:nvSpPr>
            <p:spPr bwMode="auto">
              <a:xfrm>
                <a:off x="2692" y="2955"/>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4" name="AutoShape 58"/>
              <p:cNvSpPr>
                <a:spLocks noChangeArrowheads="1"/>
              </p:cNvSpPr>
              <p:nvPr/>
            </p:nvSpPr>
            <p:spPr bwMode="auto">
              <a:xfrm>
                <a:off x="3870" y="2941"/>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15" name="AutoShape 59"/>
              <p:cNvSpPr>
                <a:spLocks noChangeArrowheads="1"/>
              </p:cNvSpPr>
              <p:nvPr/>
            </p:nvSpPr>
            <p:spPr bwMode="auto">
              <a:xfrm>
                <a:off x="3966" y="3037"/>
                <a:ext cx="181" cy="146"/>
              </a:xfrm>
              <a:prstGeom prst="parallelogram">
                <a:avLst>
                  <a:gd name="adj" fmla="val 30993"/>
                </a:avLst>
              </a:prstGeom>
              <a:solidFill>
                <a:schemeClr val="hlink"/>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0984" name="Line 60"/>
            <p:cNvSpPr>
              <a:spLocks noChangeShapeType="1"/>
            </p:cNvSpPr>
            <p:nvPr/>
          </p:nvSpPr>
          <p:spPr bwMode="auto">
            <a:xfrm flipH="1">
              <a:off x="3290" y="1425"/>
              <a:ext cx="831" cy="424"/>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0985" name="Line 61"/>
            <p:cNvSpPr>
              <a:spLocks noChangeShapeType="1"/>
            </p:cNvSpPr>
            <p:nvPr/>
          </p:nvSpPr>
          <p:spPr bwMode="auto">
            <a:xfrm flipH="1">
              <a:off x="3659" y="1431"/>
              <a:ext cx="460" cy="405"/>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0986" name="Line 62"/>
            <p:cNvSpPr>
              <a:spLocks noChangeShapeType="1"/>
            </p:cNvSpPr>
            <p:nvPr/>
          </p:nvSpPr>
          <p:spPr bwMode="auto">
            <a:xfrm flipH="1">
              <a:off x="3921" y="1545"/>
              <a:ext cx="277" cy="326"/>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0987" name="Line 63"/>
            <p:cNvSpPr>
              <a:spLocks noChangeShapeType="1"/>
            </p:cNvSpPr>
            <p:nvPr/>
          </p:nvSpPr>
          <p:spPr bwMode="auto">
            <a:xfrm>
              <a:off x="4195" y="1551"/>
              <a:ext cx="147" cy="315"/>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nvGrpSpPr>
            <p:cNvPr id="40988" name="Group 64"/>
            <p:cNvGrpSpPr>
              <a:grpSpLocks/>
            </p:cNvGrpSpPr>
            <p:nvPr/>
          </p:nvGrpSpPr>
          <p:grpSpPr bwMode="auto">
            <a:xfrm>
              <a:off x="2796" y="1732"/>
              <a:ext cx="513" cy="132"/>
              <a:chOff x="2201" y="2688"/>
              <a:chExt cx="1946" cy="577"/>
            </a:xfrm>
          </p:grpSpPr>
          <p:sp>
            <p:nvSpPr>
              <p:cNvPr id="41390" name="AutoShape 65"/>
              <p:cNvSpPr>
                <a:spLocks noChangeArrowheads="1"/>
              </p:cNvSpPr>
              <p:nvPr/>
            </p:nvSpPr>
            <p:spPr bwMode="auto">
              <a:xfrm>
                <a:off x="2934" y="302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1" name="AutoShape 66"/>
              <p:cNvSpPr>
                <a:spLocks noChangeArrowheads="1"/>
              </p:cNvSpPr>
              <p:nvPr/>
            </p:nvSpPr>
            <p:spPr bwMode="auto">
              <a:xfrm>
                <a:off x="3030" y="31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2" name="AutoShape 67"/>
              <p:cNvSpPr>
                <a:spLocks noChangeArrowheads="1"/>
              </p:cNvSpPr>
              <p:nvPr/>
            </p:nvSpPr>
            <p:spPr bwMode="auto">
              <a:xfrm>
                <a:off x="3329" y="281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3" name="AutoShape 68"/>
              <p:cNvSpPr>
                <a:spLocks noChangeArrowheads="1"/>
              </p:cNvSpPr>
              <p:nvPr/>
            </p:nvSpPr>
            <p:spPr bwMode="auto">
              <a:xfrm>
                <a:off x="3425" y="301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4" name="AutoShape 69"/>
              <p:cNvSpPr>
                <a:spLocks noChangeArrowheads="1"/>
              </p:cNvSpPr>
              <p:nvPr/>
            </p:nvSpPr>
            <p:spPr bwMode="auto">
              <a:xfrm>
                <a:off x="3570" y="2688"/>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5" name="AutoShape 70"/>
              <p:cNvSpPr>
                <a:spLocks noChangeArrowheads="1"/>
              </p:cNvSpPr>
              <p:nvPr/>
            </p:nvSpPr>
            <p:spPr bwMode="auto">
              <a:xfrm>
                <a:off x="3666" y="2884"/>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6" name="AutoShape 71"/>
              <p:cNvSpPr>
                <a:spLocks noChangeArrowheads="1"/>
              </p:cNvSpPr>
              <p:nvPr/>
            </p:nvSpPr>
            <p:spPr bwMode="auto">
              <a:xfrm>
                <a:off x="3026" y="278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7" name="AutoShape 72"/>
              <p:cNvSpPr>
                <a:spLocks noChangeArrowheads="1"/>
              </p:cNvSpPr>
              <p:nvPr/>
            </p:nvSpPr>
            <p:spPr bwMode="auto">
              <a:xfrm>
                <a:off x="2201" y="2963"/>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8" name="AutoShape 73"/>
              <p:cNvSpPr>
                <a:spLocks noChangeArrowheads="1"/>
              </p:cNvSpPr>
              <p:nvPr/>
            </p:nvSpPr>
            <p:spPr bwMode="auto">
              <a:xfrm>
                <a:off x="2297" y="30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99" name="AutoShape 74"/>
              <p:cNvSpPr>
                <a:spLocks noChangeArrowheads="1"/>
              </p:cNvSpPr>
              <p:nvPr/>
            </p:nvSpPr>
            <p:spPr bwMode="auto">
              <a:xfrm>
                <a:off x="2596" y="2759"/>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0" name="AutoShape 75"/>
              <p:cNvSpPr>
                <a:spLocks noChangeArrowheads="1"/>
              </p:cNvSpPr>
              <p:nvPr/>
            </p:nvSpPr>
            <p:spPr bwMode="auto">
              <a:xfrm>
                <a:off x="2692" y="2955"/>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1" name="AutoShape 76"/>
              <p:cNvSpPr>
                <a:spLocks noChangeArrowheads="1"/>
              </p:cNvSpPr>
              <p:nvPr/>
            </p:nvSpPr>
            <p:spPr bwMode="auto">
              <a:xfrm>
                <a:off x="3870" y="2941"/>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402" name="AutoShape 77"/>
              <p:cNvSpPr>
                <a:spLocks noChangeArrowheads="1"/>
              </p:cNvSpPr>
              <p:nvPr/>
            </p:nvSpPr>
            <p:spPr bwMode="auto">
              <a:xfrm>
                <a:off x="3966" y="3037"/>
                <a:ext cx="181" cy="146"/>
              </a:xfrm>
              <a:prstGeom prst="parallelogram">
                <a:avLst>
                  <a:gd name="adj" fmla="val 30993"/>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0989" name="Line 78"/>
            <p:cNvSpPr>
              <a:spLocks noChangeShapeType="1"/>
            </p:cNvSpPr>
            <p:nvPr/>
          </p:nvSpPr>
          <p:spPr bwMode="auto">
            <a:xfrm flipH="1">
              <a:off x="2896" y="1427"/>
              <a:ext cx="543" cy="366"/>
            </a:xfrm>
            <a:prstGeom prst="line">
              <a:avLst/>
            </a:prstGeom>
            <a:noFill/>
            <a:ln w="12700">
              <a:solidFill>
                <a:schemeClr val="tx1"/>
              </a:solidFill>
              <a:prstDash val="sysDot"/>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nvGrpSpPr>
            <p:cNvPr id="40990" name="Group 79"/>
            <p:cNvGrpSpPr>
              <a:grpSpLocks/>
            </p:cNvGrpSpPr>
            <p:nvPr/>
          </p:nvGrpSpPr>
          <p:grpSpPr bwMode="auto">
            <a:xfrm>
              <a:off x="4878" y="1324"/>
              <a:ext cx="184" cy="73"/>
              <a:chOff x="1024" y="3264"/>
              <a:chExt cx="320" cy="296"/>
            </a:xfrm>
          </p:grpSpPr>
          <p:sp>
            <p:nvSpPr>
              <p:cNvPr id="41386" name="Rectangle 80"/>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7" name="Rectangle 81"/>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8" name="Rectangle 82"/>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9" name="Rectangle 83"/>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1" name="Group 84"/>
            <p:cNvGrpSpPr>
              <a:grpSpLocks/>
            </p:cNvGrpSpPr>
            <p:nvPr/>
          </p:nvGrpSpPr>
          <p:grpSpPr bwMode="auto">
            <a:xfrm>
              <a:off x="3658" y="909"/>
              <a:ext cx="990" cy="315"/>
              <a:chOff x="1832" y="1576"/>
              <a:chExt cx="1720" cy="1272"/>
            </a:xfrm>
          </p:grpSpPr>
          <p:grpSp>
            <p:nvGrpSpPr>
              <p:cNvPr id="41238" name="Group 85"/>
              <p:cNvGrpSpPr>
                <a:grpSpLocks/>
              </p:cNvGrpSpPr>
              <p:nvPr/>
            </p:nvGrpSpPr>
            <p:grpSpPr bwMode="auto">
              <a:xfrm>
                <a:off x="1832" y="1992"/>
                <a:ext cx="888" cy="648"/>
                <a:chOff x="1752" y="2224"/>
                <a:chExt cx="888" cy="648"/>
              </a:xfrm>
            </p:grpSpPr>
            <p:grpSp>
              <p:nvGrpSpPr>
                <p:cNvPr id="41350" name="Group 86"/>
                <p:cNvGrpSpPr>
                  <a:grpSpLocks/>
                </p:cNvGrpSpPr>
                <p:nvPr/>
              </p:nvGrpSpPr>
              <p:grpSpPr bwMode="auto">
                <a:xfrm>
                  <a:off x="1752" y="2224"/>
                  <a:ext cx="496" cy="528"/>
                  <a:chOff x="2016" y="2000"/>
                  <a:chExt cx="496" cy="528"/>
                </a:xfrm>
              </p:grpSpPr>
              <p:sp>
                <p:nvSpPr>
                  <p:cNvPr id="41378" name="Rectangle 87"/>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9" name="Rectangle 88"/>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0" name="Rectangle 89"/>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1" name="Rectangle 90"/>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2" name="Rectangle 91"/>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3" name="Rectangle 92"/>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4" name="Rectangle 93"/>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85" name="Rectangle 94"/>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51" name="Group 95"/>
                <p:cNvGrpSpPr>
                  <a:grpSpLocks/>
                </p:cNvGrpSpPr>
                <p:nvPr/>
              </p:nvGrpSpPr>
              <p:grpSpPr bwMode="auto">
                <a:xfrm>
                  <a:off x="1896" y="2256"/>
                  <a:ext cx="496" cy="528"/>
                  <a:chOff x="2016" y="2000"/>
                  <a:chExt cx="496" cy="528"/>
                </a:xfrm>
              </p:grpSpPr>
              <p:sp>
                <p:nvSpPr>
                  <p:cNvPr id="41370" name="Rectangle 96"/>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1" name="Rectangle 97"/>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2" name="Rectangle 98"/>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3" name="Rectangle 99"/>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4" name="Rectangle 100"/>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5" name="Rectangle 101"/>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6" name="Rectangle 102"/>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77" name="Rectangle 103"/>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52" name="Group 104"/>
                <p:cNvGrpSpPr>
                  <a:grpSpLocks/>
                </p:cNvGrpSpPr>
                <p:nvPr/>
              </p:nvGrpSpPr>
              <p:grpSpPr bwMode="auto">
                <a:xfrm>
                  <a:off x="2000" y="2312"/>
                  <a:ext cx="496" cy="528"/>
                  <a:chOff x="2016" y="2000"/>
                  <a:chExt cx="496" cy="528"/>
                </a:xfrm>
              </p:grpSpPr>
              <p:sp>
                <p:nvSpPr>
                  <p:cNvPr id="41362" name="Rectangle 105"/>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3" name="Rectangle 106"/>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4" name="Rectangle 107"/>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5" name="Rectangle 108"/>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6" name="Rectangle 109"/>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7" name="Rectangle 110"/>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8" name="Rectangle 111"/>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9" name="Rectangle 112"/>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53" name="Group 113"/>
                <p:cNvGrpSpPr>
                  <a:grpSpLocks/>
                </p:cNvGrpSpPr>
                <p:nvPr/>
              </p:nvGrpSpPr>
              <p:grpSpPr bwMode="auto">
                <a:xfrm>
                  <a:off x="2144" y="2344"/>
                  <a:ext cx="496" cy="528"/>
                  <a:chOff x="2016" y="2000"/>
                  <a:chExt cx="496" cy="528"/>
                </a:xfrm>
              </p:grpSpPr>
              <p:sp>
                <p:nvSpPr>
                  <p:cNvPr id="41354" name="Rectangle 114"/>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55" name="Rectangle 115"/>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56" name="Rectangle 116"/>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57" name="Rectangle 117"/>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58" name="Rectangle 118"/>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59" name="Rectangle 119"/>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0" name="Rectangle 120"/>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61" name="Rectangle 121"/>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239" name="Group 122"/>
              <p:cNvGrpSpPr>
                <a:grpSpLocks/>
              </p:cNvGrpSpPr>
              <p:nvPr/>
            </p:nvGrpSpPr>
            <p:grpSpPr bwMode="auto">
              <a:xfrm>
                <a:off x="2208" y="1576"/>
                <a:ext cx="888" cy="648"/>
                <a:chOff x="1800" y="1552"/>
                <a:chExt cx="888" cy="648"/>
              </a:xfrm>
            </p:grpSpPr>
            <p:grpSp>
              <p:nvGrpSpPr>
                <p:cNvPr id="41314" name="Group 123"/>
                <p:cNvGrpSpPr>
                  <a:grpSpLocks/>
                </p:cNvGrpSpPr>
                <p:nvPr/>
              </p:nvGrpSpPr>
              <p:grpSpPr bwMode="auto">
                <a:xfrm>
                  <a:off x="1800" y="1552"/>
                  <a:ext cx="496" cy="528"/>
                  <a:chOff x="2016" y="2000"/>
                  <a:chExt cx="496" cy="528"/>
                </a:xfrm>
              </p:grpSpPr>
              <p:sp>
                <p:nvSpPr>
                  <p:cNvPr id="41342" name="Rectangle 124"/>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3" name="Rectangle 125"/>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4" name="Rectangle 126"/>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5" name="Rectangle 127"/>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6" name="Rectangle 128"/>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7" name="Rectangle 129"/>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8" name="Rectangle 130"/>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9" name="Rectangle 131"/>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15" name="Group 132"/>
                <p:cNvGrpSpPr>
                  <a:grpSpLocks/>
                </p:cNvGrpSpPr>
                <p:nvPr/>
              </p:nvGrpSpPr>
              <p:grpSpPr bwMode="auto">
                <a:xfrm>
                  <a:off x="1944" y="1584"/>
                  <a:ext cx="496" cy="528"/>
                  <a:chOff x="2016" y="2000"/>
                  <a:chExt cx="496" cy="528"/>
                </a:xfrm>
              </p:grpSpPr>
              <p:sp>
                <p:nvSpPr>
                  <p:cNvPr id="41334" name="Rectangle 133"/>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5" name="Rectangle 134"/>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6" name="Rectangle 135"/>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7" name="Rectangle 136"/>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8" name="Rectangle 137"/>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9" name="Rectangle 138"/>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0" name="Rectangle 139"/>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41" name="Rectangle 140"/>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16" name="Group 141"/>
                <p:cNvGrpSpPr>
                  <a:grpSpLocks/>
                </p:cNvGrpSpPr>
                <p:nvPr/>
              </p:nvGrpSpPr>
              <p:grpSpPr bwMode="auto">
                <a:xfrm>
                  <a:off x="2048" y="1640"/>
                  <a:ext cx="496" cy="528"/>
                  <a:chOff x="2016" y="2000"/>
                  <a:chExt cx="496" cy="528"/>
                </a:xfrm>
              </p:grpSpPr>
              <p:sp>
                <p:nvSpPr>
                  <p:cNvPr id="41326" name="Rectangle 142"/>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7" name="Rectangle 143"/>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8" name="Rectangle 144"/>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9" name="Rectangle 145"/>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0" name="Rectangle 146"/>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1" name="Rectangle 147"/>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2" name="Rectangle 148"/>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33" name="Rectangle 149"/>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317" name="Group 150"/>
                <p:cNvGrpSpPr>
                  <a:grpSpLocks/>
                </p:cNvGrpSpPr>
                <p:nvPr/>
              </p:nvGrpSpPr>
              <p:grpSpPr bwMode="auto">
                <a:xfrm>
                  <a:off x="2192" y="1672"/>
                  <a:ext cx="496" cy="528"/>
                  <a:chOff x="2016" y="2000"/>
                  <a:chExt cx="496" cy="528"/>
                </a:xfrm>
              </p:grpSpPr>
              <p:sp>
                <p:nvSpPr>
                  <p:cNvPr id="41318" name="Rectangle 151"/>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19" name="Rectangle 152"/>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0" name="Rectangle 153"/>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1" name="Rectangle 154"/>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2" name="Rectangle 155"/>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3" name="Rectangle 156"/>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4" name="Rectangle 157"/>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25" name="Rectangle 158"/>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240" name="Group 159"/>
              <p:cNvGrpSpPr>
                <a:grpSpLocks/>
              </p:cNvGrpSpPr>
              <p:nvPr/>
            </p:nvGrpSpPr>
            <p:grpSpPr bwMode="auto">
              <a:xfrm>
                <a:off x="2288" y="2200"/>
                <a:ext cx="888" cy="648"/>
                <a:chOff x="2560" y="2264"/>
                <a:chExt cx="888" cy="648"/>
              </a:xfrm>
            </p:grpSpPr>
            <p:grpSp>
              <p:nvGrpSpPr>
                <p:cNvPr id="41278" name="Group 160"/>
                <p:cNvGrpSpPr>
                  <a:grpSpLocks/>
                </p:cNvGrpSpPr>
                <p:nvPr/>
              </p:nvGrpSpPr>
              <p:grpSpPr bwMode="auto">
                <a:xfrm>
                  <a:off x="2560" y="2264"/>
                  <a:ext cx="496" cy="528"/>
                  <a:chOff x="2016" y="2000"/>
                  <a:chExt cx="496" cy="528"/>
                </a:xfrm>
              </p:grpSpPr>
              <p:sp>
                <p:nvSpPr>
                  <p:cNvPr id="41306" name="Rectangle 161"/>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7" name="Rectangle 162"/>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8" name="Rectangle 163"/>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9" name="Rectangle 164"/>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10" name="Rectangle 165"/>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11" name="Rectangle 166"/>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12" name="Rectangle 167"/>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13" name="Rectangle 168"/>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79" name="Group 169"/>
                <p:cNvGrpSpPr>
                  <a:grpSpLocks/>
                </p:cNvGrpSpPr>
                <p:nvPr/>
              </p:nvGrpSpPr>
              <p:grpSpPr bwMode="auto">
                <a:xfrm>
                  <a:off x="2704" y="2296"/>
                  <a:ext cx="496" cy="528"/>
                  <a:chOff x="2016" y="2000"/>
                  <a:chExt cx="496" cy="528"/>
                </a:xfrm>
              </p:grpSpPr>
              <p:sp>
                <p:nvSpPr>
                  <p:cNvPr id="41298" name="Rectangle 170"/>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9" name="Rectangle 171"/>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0" name="Rectangle 172"/>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1" name="Rectangle 173"/>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2" name="Rectangle 174"/>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3" name="Rectangle 175"/>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4" name="Rectangle 176"/>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305" name="Rectangle 177"/>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80" name="Group 178"/>
                <p:cNvGrpSpPr>
                  <a:grpSpLocks/>
                </p:cNvGrpSpPr>
                <p:nvPr/>
              </p:nvGrpSpPr>
              <p:grpSpPr bwMode="auto">
                <a:xfrm>
                  <a:off x="2808" y="2352"/>
                  <a:ext cx="496" cy="528"/>
                  <a:chOff x="2016" y="2000"/>
                  <a:chExt cx="496" cy="528"/>
                </a:xfrm>
              </p:grpSpPr>
              <p:sp>
                <p:nvSpPr>
                  <p:cNvPr id="41290" name="Rectangle 179"/>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1" name="Rectangle 180"/>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2" name="Rectangle 181"/>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3" name="Rectangle 182"/>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4" name="Rectangle 183"/>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5" name="Rectangle 184"/>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6" name="Rectangle 185"/>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97" name="Rectangle 186"/>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81" name="Group 187"/>
                <p:cNvGrpSpPr>
                  <a:grpSpLocks/>
                </p:cNvGrpSpPr>
                <p:nvPr/>
              </p:nvGrpSpPr>
              <p:grpSpPr bwMode="auto">
                <a:xfrm>
                  <a:off x="2952" y="2384"/>
                  <a:ext cx="496" cy="528"/>
                  <a:chOff x="2016" y="2000"/>
                  <a:chExt cx="496" cy="528"/>
                </a:xfrm>
              </p:grpSpPr>
              <p:sp>
                <p:nvSpPr>
                  <p:cNvPr id="41282" name="Rectangle 188"/>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3" name="Rectangle 189"/>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4" name="Rectangle 190"/>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5" name="Rectangle 191"/>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6" name="Rectangle 192"/>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7" name="Rectangle 193"/>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8" name="Rectangle 194"/>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89" name="Rectangle 195"/>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nvGrpSpPr>
              <p:cNvPr id="41241" name="Group 196"/>
              <p:cNvGrpSpPr>
                <a:grpSpLocks/>
              </p:cNvGrpSpPr>
              <p:nvPr/>
            </p:nvGrpSpPr>
            <p:grpSpPr bwMode="auto">
              <a:xfrm>
                <a:off x="2664" y="1736"/>
                <a:ext cx="888" cy="648"/>
                <a:chOff x="2608" y="1592"/>
                <a:chExt cx="888" cy="648"/>
              </a:xfrm>
            </p:grpSpPr>
            <p:grpSp>
              <p:nvGrpSpPr>
                <p:cNvPr id="41242" name="Group 197"/>
                <p:cNvGrpSpPr>
                  <a:grpSpLocks/>
                </p:cNvGrpSpPr>
                <p:nvPr/>
              </p:nvGrpSpPr>
              <p:grpSpPr bwMode="auto">
                <a:xfrm>
                  <a:off x="2608" y="1592"/>
                  <a:ext cx="496" cy="528"/>
                  <a:chOff x="2016" y="2000"/>
                  <a:chExt cx="496" cy="528"/>
                </a:xfrm>
              </p:grpSpPr>
              <p:sp>
                <p:nvSpPr>
                  <p:cNvPr id="41270" name="Rectangle 198"/>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1" name="Rectangle 199"/>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2" name="Rectangle 200"/>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3" name="Rectangle 201"/>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4" name="Rectangle 202"/>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5" name="Rectangle 203"/>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6" name="Rectangle 204"/>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77" name="Rectangle 205"/>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43" name="Group 206"/>
                <p:cNvGrpSpPr>
                  <a:grpSpLocks/>
                </p:cNvGrpSpPr>
                <p:nvPr/>
              </p:nvGrpSpPr>
              <p:grpSpPr bwMode="auto">
                <a:xfrm>
                  <a:off x="2752" y="1624"/>
                  <a:ext cx="496" cy="528"/>
                  <a:chOff x="2016" y="2000"/>
                  <a:chExt cx="496" cy="528"/>
                </a:xfrm>
              </p:grpSpPr>
              <p:sp>
                <p:nvSpPr>
                  <p:cNvPr id="41262" name="Rectangle 207"/>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3" name="Rectangle 208"/>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4" name="Rectangle 209"/>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5" name="Rectangle 210"/>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6" name="Rectangle 211"/>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7" name="Rectangle 212"/>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8" name="Rectangle 213"/>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9" name="Rectangle 214"/>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44" name="Group 215"/>
                <p:cNvGrpSpPr>
                  <a:grpSpLocks/>
                </p:cNvGrpSpPr>
                <p:nvPr/>
              </p:nvGrpSpPr>
              <p:grpSpPr bwMode="auto">
                <a:xfrm>
                  <a:off x="2840" y="1664"/>
                  <a:ext cx="496" cy="528"/>
                  <a:chOff x="2016" y="2000"/>
                  <a:chExt cx="496" cy="528"/>
                </a:xfrm>
              </p:grpSpPr>
              <p:sp>
                <p:nvSpPr>
                  <p:cNvPr id="41254" name="Rectangle 216"/>
                  <p:cNvSpPr>
                    <a:spLocks noChangeArrowheads="1"/>
                  </p:cNvSpPr>
                  <p:nvPr/>
                </p:nvSpPr>
                <p:spPr bwMode="auto">
                  <a:xfrm>
                    <a:off x="2016" y="236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5" name="Rectangle 217"/>
                  <p:cNvSpPr>
                    <a:spLocks noChangeArrowheads="1"/>
                  </p:cNvSpPr>
                  <p:nvPr/>
                </p:nvSpPr>
                <p:spPr bwMode="auto">
                  <a:xfrm>
                    <a:off x="2064" y="2312"/>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6" name="Rectangle 218"/>
                  <p:cNvSpPr>
                    <a:spLocks noChangeArrowheads="1"/>
                  </p:cNvSpPr>
                  <p:nvPr/>
                </p:nvSpPr>
                <p:spPr bwMode="auto">
                  <a:xfrm>
                    <a:off x="2112" y="226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7" name="Rectangle 219"/>
                  <p:cNvSpPr>
                    <a:spLocks noChangeArrowheads="1"/>
                  </p:cNvSpPr>
                  <p:nvPr/>
                </p:nvSpPr>
                <p:spPr bwMode="auto">
                  <a:xfrm>
                    <a:off x="2160" y="2208"/>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8" name="Rectangle 220"/>
                  <p:cNvSpPr>
                    <a:spLocks noChangeArrowheads="1"/>
                  </p:cNvSpPr>
                  <p:nvPr/>
                </p:nvSpPr>
                <p:spPr bwMode="auto">
                  <a:xfrm>
                    <a:off x="2200" y="216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9" name="Rectangle 221"/>
                  <p:cNvSpPr>
                    <a:spLocks noChangeArrowheads="1"/>
                  </p:cNvSpPr>
                  <p:nvPr/>
                </p:nvSpPr>
                <p:spPr bwMode="auto">
                  <a:xfrm>
                    <a:off x="2248" y="2104"/>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0" name="Rectangle 222"/>
                  <p:cNvSpPr>
                    <a:spLocks noChangeArrowheads="1"/>
                  </p:cNvSpPr>
                  <p:nvPr/>
                </p:nvSpPr>
                <p:spPr bwMode="auto">
                  <a:xfrm>
                    <a:off x="2296" y="2056"/>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61" name="Rectangle 223"/>
                  <p:cNvSpPr>
                    <a:spLocks noChangeArrowheads="1"/>
                  </p:cNvSpPr>
                  <p:nvPr/>
                </p:nvSpPr>
                <p:spPr bwMode="auto">
                  <a:xfrm>
                    <a:off x="2344" y="2000"/>
                    <a:ext cx="168" cy="160"/>
                  </a:xfrm>
                  <a:prstGeom prst="rect">
                    <a:avLst/>
                  </a:prstGeom>
                  <a:solidFill>
                    <a:srgbClr val="114FFB"/>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245" name="Group 224"/>
                <p:cNvGrpSpPr>
                  <a:grpSpLocks/>
                </p:cNvGrpSpPr>
                <p:nvPr/>
              </p:nvGrpSpPr>
              <p:grpSpPr bwMode="auto">
                <a:xfrm>
                  <a:off x="3000" y="1712"/>
                  <a:ext cx="496" cy="528"/>
                  <a:chOff x="2016" y="2000"/>
                  <a:chExt cx="496" cy="528"/>
                </a:xfrm>
              </p:grpSpPr>
              <p:sp>
                <p:nvSpPr>
                  <p:cNvPr id="41246" name="Rectangle 225"/>
                  <p:cNvSpPr>
                    <a:spLocks noChangeArrowheads="1"/>
                  </p:cNvSpPr>
                  <p:nvPr/>
                </p:nvSpPr>
                <p:spPr bwMode="auto">
                  <a:xfrm>
                    <a:off x="2016" y="236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47" name="Rectangle 226"/>
                  <p:cNvSpPr>
                    <a:spLocks noChangeArrowheads="1"/>
                  </p:cNvSpPr>
                  <p:nvPr/>
                </p:nvSpPr>
                <p:spPr bwMode="auto">
                  <a:xfrm>
                    <a:off x="2064" y="2312"/>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48" name="Rectangle 227"/>
                  <p:cNvSpPr>
                    <a:spLocks noChangeArrowheads="1"/>
                  </p:cNvSpPr>
                  <p:nvPr/>
                </p:nvSpPr>
                <p:spPr bwMode="auto">
                  <a:xfrm>
                    <a:off x="2112" y="226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49" name="Rectangle 228"/>
                  <p:cNvSpPr>
                    <a:spLocks noChangeArrowheads="1"/>
                  </p:cNvSpPr>
                  <p:nvPr/>
                </p:nvSpPr>
                <p:spPr bwMode="auto">
                  <a:xfrm>
                    <a:off x="2160" y="2208"/>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0" name="Rectangle 229"/>
                  <p:cNvSpPr>
                    <a:spLocks noChangeArrowheads="1"/>
                  </p:cNvSpPr>
                  <p:nvPr/>
                </p:nvSpPr>
                <p:spPr bwMode="auto">
                  <a:xfrm>
                    <a:off x="2200" y="216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1" name="Rectangle 230"/>
                  <p:cNvSpPr>
                    <a:spLocks noChangeArrowheads="1"/>
                  </p:cNvSpPr>
                  <p:nvPr/>
                </p:nvSpPr>
                <p:spPr bwMode="auto">
                  <a:xfrm>
                    <a:off x="2248" y="2104"/>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2" name="Rectangle 231"/>
                  <p:cNvSpPr>
                    <a:spLocks noChangeArrowheads="1"/>
                  </p:cNvSpPr>
                  <p:nvPr/>
                </p:nvSpPr>
                <p:spPr bwMode="auto">
                  <a:xfrm>
                    <a:off x="2296" y="2056"/>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53" name="Rectangle 232"/>
                  <p:cNvSpPr>
                    <a:spLocks noChangeArrowheads="1"/>
                  </p:cNvSpPr>
                  <p:nvPr/>
                </p:nvSpPr>
                <p:spPr bwMode="auto">
                  <a:xfrm>
                    <a:off x="2344" y="2000"/>
                    <a:ext cx="168" cy="160"/>
                  </a:xfrm>
                  <a:prstGeom prst="rect">
                    <a:avLst/>
                  </a:prstGeom>
                  <a:solidFill>
                    <a:srgbClr val="FBBA03"/>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grpSp>
        <p:grpSp>
          <p:nvGrpSpPr>
            <p:cNvPr id="40992" name="Group 233"/>
            <p:cNvGrpSpPr>
              <a:grpSpLocks/>
            </p:cNvGrpSpPr>
            <p:nvPr/>
          </p:nvGrpSpPr>
          <p:grpSpPr bwMode="auto">
            <a:xfrm>
              <a:off x="3703" y="1382"/>
              <a:ext cx="185" cy="74"/>
              <a:chOff x="1024" y="3264"/>
              <a:chExt cx="320" cy="296"/>
            </a:xfrm>
          </p:grpSpPr>
          <p:sp>
            <p:nvSpPr>
              <p:cNvPr id="41234" name="Rectangle 23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5" name="Rectangle 23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6" name="Rectangle 23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7" name="Rectangle 23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3" name="Group 238"/>
            <p:cNvGrpSpPr>
              <a:grpSpLocks/>
            </p:cNvGrpSpPr>
            <p:nvPr/>
          </p:nvGrpSpPr>
          <p:grpSpPr bwMode="auto">
            <a:xfrm>
              <a:off x="4152" y="1376"/>
              <a:ext cx="184" cy="73"/>
              <a:chOff x="1024" y="3264"/>
              <a:chExt cx="320" cy="296"/>
            </a:xfrm>
          </p:grpSpPr>
          <p:sp>
            <p:nvSpPr>
              <p:cNvPr id="41230" name="Rectangle 23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1" name="Rectangle 24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2" name="Rectangle 24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33" name="Rectangle 24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4" name="Group 243"/>
            <p:cNvGrpSpPr>
              <a:grpSpLocks/>
            </p:cNvGrpSpPr>
            <p:nvPr/>
          </p:nvGrpSpPr>
          <p:grpSpPr bwMode="auto">
            <a:xfrm>
              <a:off x="5005" y="1169"/>
              <a:ext cx="183" cy="73"/>
              <a:chOff x="1024" y="3264"/>
              <a:chExt cx="320" cy="296"/>
            </a:xfrm>
          </p:grpSpPr>
          <p:sp>
            <p:nvSpPr>
              <p:cNvPr id="41226" name="Rectangle 24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7" name="Rectangle 24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8" name="Rectangle 24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9" name="Rectangle 24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5" name="Group 248"/>
            <p:cNvGrpSpPr>
              <a:grpSpLocks/>
            </p:cNvGrpSpPr>
            <p:nvPr/>
          </p:nvGrpSpPr>
          <p:grpSpPr bwMode="auto">
            <a:xfrm>
              <a:off x="4528" y="1367"/>
              <a:ext cx="184" cy="73"/>
              <a:chOff x="1024" y="3264"/>
              <a:chExt cx="320" cy="296"/>
            </a:xfrm>
          </p:grpSpPr>
          <p:sp>
            <p:nvSpPr>
              <p:cNvPr id="41222" name="Rectangle 24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3" name="Rectangle 25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4" name="Rectangle 25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5" name="Rectangle 25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6" name="Group 253"/>
            <p:cNvGrpSpPr>
              <a:grpSpLocks/>
            </p:cNvGrpSpPr>
            <p:nvPr/>
          </p:nvGrpSpPr>
          <p:grpSpPr bwMode="auto">
            <a:xfrm>
              <a:off x="3176" y="1260"/>
              <a:ext cx="185" cy="73"/>
              <a:chOff x="1024" y="3264"/>
              <a:chExt cx="320" cy="296"/>
            </a:xfrm>
          </p:grpSpPr>
          <p:sp>
            <p:nvSpPr>
              <p:cNvPr id="41218" name="Rectangle 25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9" name="Rectangle 25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0" name="Rectangle 25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21" name="Rectangle 25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7" name="Group 258"/>
            <p:cNvGrpSpPr>
              <a:grpSpLocks/>
            </p:cNvGrpSpPr>
            <p:nvPr/>
          </p:nvGrpSpPr>
          <p:grpSpPr bwMode="auto">
            <a:xfrm>
              <a:off x="3158" y="1191"/>
              <a:ext cx="184" cy="73"/>
              <a:chOff x="1024" y="3264"/>
              <a:chExt cx="320" cy="296"/>
            </a:xfrm>
          </p:grpSpPr>
          <p:sp>
            <p:nvSpPr>
              <p:cNvPr id="41214" name="Rectangle 259"/>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5" name="Rectangle 260"/>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6" name="Rectangle 261"/>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7" name="Rectangle 262"/>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8" name="Group 263"/>
            <p:cNvGrpSpPr>
              <a:grpSpLocks/>
            </p:cNvGrpSpPr>
            <p:nvPr/>
          </p:nvGrpSpPr>
          <p:grpSpPr bwMode="auto">
            <a:xfrm>
              <a:off x="3323" y="1395"/>
              <a:ext cx="184" cy="73"/>
              <a:chOff x="1024" y="3264"/>
              <a:chExt cx="320" cy="296"/>
            </a:xfrm>
          </p:grpSpPr>
          <p:sp>
            <p:nvSpPr>
              <p:cNvPr id="41210" name="Rectangle 264"/>
              <p:cNvSpPr>
                <a:spLocks noChangeArrowheads="1"/>
              </p:cNvSpPr>
              <p:nvPr/>
            </p:nvSpPr>
            <p:spPr bwMode="auto">
              <a:xfrm>
                <a:off x="1024" y="337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1" name="Rectangle 265"/>
              <p:cNvSpPr>
                <a:spLocks noChangeArrowheads="1"/>
              </p:cNvSpPr>
              <p:nvPr/>
            </p:nvSpPr>
            <p:spPr bwMode="auto">
              <a:xfrm>
                <a:off x="1072" y="333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2" name="Rectangle 266"/>
              <p:cNvSpPr>
                <a:spLocks noChangeArrowheads="1"/>
              </p:cNvSpPr>
              <p:nvPr/>
            </p:nvSpPr>
            <p:spPr bwMode="auto">
              <a:xfrm>
                <a:off x="1112" y="3296"/>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13" name="Rectangle 267"/>
              <p:cNvSpPr>
                <a:spLocks noChangeArrowheads="1"/>
              </p:cNvSpPr>
              <p:nvPr/>
            </p:nvSpPr>
            <p:spPr bwMode="auto">
              <a:xfrm>
                <a:off x="1152" y="3264"/>
                <a:ext cx="192" cy="184"/>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0999" name="Group 268"/>
            <p:cNvGrpSpPr>
              <a:grpSpLocks/>
            </p:cNvGrpSpPr>
            <p:nvPr/>
          </p:nvGrpSpPr>
          <p:grpSpPr bwMode="auto">
            <a:xfrm>
              <a:off x="2799" y="1168"/>
              <a:ext cx="154" cy="61"/>
              <a:chOff x="428" y="2146"/>
              <a:chExt cx="268" cy="244"/>
            </a:xfrm>
          </p:grpSpPr>
          <p:sp>
            <p:nvSpPr>
              <p:cNvPr id="41201" name="Rectangle 269"/>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2" name="Rectangle 270"/>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3" name="Rectangle 271"/>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4" name="Rectangle 272"/>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5" name="Rectangle 273"/>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6" name="Rectangle 274"/>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7" name="Rectangle 275"/>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8" name="Rectangle 276"/>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9" name="Rectangle 277"/>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00" name="Group 278"/>
            <p:cNvGrpSpPr>
              <a:grpSpLocks/>
            </p:cNvGrpSpPr>
            <p:nvPr/>
          </p:nvGrpSpPr>
          <p:grpSpPr bwMode="auto">
            <a:xfrm>
              <a:off x="2801" y="1232"/>
              <a:ext cx="154" cy="61"/>
              <a:chOff x="428" y="2146"/>
              <a:chExt cx="268" cy="244"/>
            </a:xfrm>
          </p:grpSpPr>
          <p:sp>
            <p:nvSpPr>
              <p:cNvPr id="41192" name="Rectangle 279"/>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3" name="Rectangle 280"/>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4" name="Rectangle 281"/>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5" name="Rectangle 282"/>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6" name="Rectangle 283"/>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7" name="Rectangle 284"/>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8" name="Rectangle 285"/>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9" name="Rectangle 286"/>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200" name="Rectangle 287"/>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01" name="Rectangle 288"/>
            <p:cNvSpPr>
              <a:spLocks noChangeArrowheads="1"/>
            </p:cNvSpPr>
            <p:nvPr/>
          </p:nvSpPr>
          <p:spPr bwMode="auto">
            <a:xfrm>
              <a:off x="3017" y="1167"/>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002" name="Rectangle 289"/>
            <p:cNvSpPr>
              <a:spLocks noChangeArrowheads="1"/>
            </p:cNvSpPr>
            <p:nvPr/>
          </p:nvSpPr>
          <p:spPr bwMode="auto">
            <a:xfrm>
              <a:off x="3020" y="1229"/>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03" name="Group 290"/>
            <p:cNvGrpSpPr>
              <a:grpSpLocks/>
            </p:cNvGrpSpPr>
            <p:nvPr/>
          </p:nvGrpSpPr>
          <p:grpSpPr bwMode="auto">
            <a:xfrm>
              <a:off x="2932" y="1390"/>
              <a:ext cx="154" cy="61"/>
              <a:chOff x="428" y="2146"/>
              <a:chExt cx="268" cy="244"/>
            </a:xfrm>
          </p:grpSpPr>
          <p:sp>
            <p:nvSpPr>
              <p:cNvPr id="41183" name="Rectangle 29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4" name="Rectangle 29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5" name="Rectangle 29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6" name="Rectangle 29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7" name="Rectangle 29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8" name="Rectangle 29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9" name="Rectangle 29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0" name="Rectangle 29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91" name="Rectangle 29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04" name="Group 300"/>
            <p:cNvGrpSpPr>
              <a:grpSpLocks/>
            </p:cNvGrpSpPr>
            <p:nvPr/>
          </p:nvGrpSpPr>
          <p:grpSpPr bwMode="auto">
            <a:xfrm>
              <a:off x="2945" y="1465"/>
              <a:ext cx="155" cy="60"/>
              <a:chOff x="428" y="2146"/>
              <a:chExt cx="268" cy="244"/>
            </a:xfrm>
          </p:grpSpPr>
          <p:sp>
            <p:nvSpPr>
              <p:cNvPr id="41174" name="Rectangle 30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5" name="Rectangle 30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6" name="Rectangle 30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7" name="Rectangle 30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8" name="Rectangle 30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9" name="Rectangle 30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0" name="Rectangle 30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1" name="Rectangle 30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82" name="Rectangle 30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05" name="Rectangle 310"/>
            <p:cNvSpPr>
              <a:spLocks noChangeArrowheads="1"/>
            </p:cNvSpPr>
            <p:nvPr/>
          </p:nvSpPr>
          <p:spPr bwMode="auto">
            <a:xfrm>
              <a:off x="3127" y="1431"/>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06" name="Group 311"/>
            <p:cNvGrpSpPr>
              <a:grpSpLocks/>
            </p:cNvGrpSpPr>
            <p:nvPr/>
          </p:nvGrpSpPr>
          <p:grpSpPr bwMode="auto">
            <a:xfrm>
              <a:off x="3466" y="1524"/>
              <a:ext cx="155" cy="60"/>
              <a:chOff x="428" y="2146"/>
              <a:chExt cx="268" cy="244"/>
            </a:xfrm>
          </p:grpSpPr>
          <p:sp>
            <p:nvSpPr>
              <p:cNvPr id="41165" name="Rectangle 312"/>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6" name="Rectangle 313"/>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7" name="Rectangle 314"/>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8" name="Rectangle 315"/>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9" name="Rectangle 316"/>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0" name="Rectangle 317"/>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1" name="Rectangle 318"/>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2" name="Rectangle 319"/>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73" name="Rectangle 320"/>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07" name="Rectangle 321"/>
            <p:cNvSpPr>
              <a:spLocks noChangeArrowheads="1"/>
            </p:cNvSpPr>
            <p:nvPr/>
          </p:nvSpPr>
          <p:spPr bwMode="auto">
            <a:xfrm>
              <a:off x="3680" y="1471"/>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08" name="Group 322"/>
            <p:cNvGrpSpPr>
              <a:grpSpLocks/>
            </p:cNvGrpSpPr>
            <p:nvPr/>
          </p:nvGrpSpPr>
          <p:grpSpPr bwMode="auto">
            <a:xfrm>
              <a:off x="4133" y="1520"/>
              <a:ext cx="153" cy="41"/>
              <a:chOff x="2378" y="3784"/>
              <a:chExt cx="268" cy="166"/>
            </a:xfrm>
          </p:grpSpPr>
          <p:sp>
            <p:nvSpPr>
              <p:cNvPr id="41159" name="Rectangle 323"/>
              <p:cNvSpPr>
                <a:spLocks noChangeArrowheads="1"/>
              </p:cNvSpPr>
              <p:nvPr/>
            </p:nvSpPr>
            <p:spPr bwMode="auto">
              <a:xfrm>
                <a:off x="2582" y="379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0" name="Rectangle 324"/>
              <p:cNvSpPr>
                <a:spLocks noChangeArrowheads="1"/>
              </p:cNvSpPr>
              <p:nvPr/>
            </p:nvSpPr>
            <p:spPr bwMode="auto">
              <a:xfrm>
                <a:off x="2486" y="378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1" name="Rectangle 325"/>
              <p:cNvSpPr>
                <a:spLocks noChangeArrowheads="1"/>
              </p:cNvSpPr>
              <p:nvPr/>
            </p:nvSpPr>
            <p:spPr bwMode="auto">
              <a:xfrm>
                <a:off x="2576" y="387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2" name="Rectangle 326"/>
              <p:cNvSpPr>
                <a:spLocks noChangeArrowheads="1"/>
              </p:cNvSpPr>
              <p:nvPr/>
            </p:nvSpPr>
            <p:spPr bwMode="auto">
              <a:xfrm>
                <a:off x="2480" y="386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3" name="Rectangle 327"/>
              <p:cNvSpPr>
                <a:spLocks noChangeArrowheads="1"/>
              </p:cNvSpPr>
              <p:nvPr/>
            </p:nvSpPr>
            <p:spPr bwMode="auto">
              <a:xfrm>
                <a:off x="2384" y="380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64" name="Rectangle 328"/>
              <p:cNvSpPr>
                <a:spLocks noChangeArrowheads="1"/>
              </p:cNvSpPr>
              <p:nvPr/>
            </p:nvSpPr>
            <p:spPr bwMode="auto">
              <a:xfrm>
                <a:off x="2378" y="388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09" name="Rectangle 329"/>
            <p:cNvSpPr>
              <a:spLocks noChangeArrowheads="1"/>
            </p:cNvSpPr>
            <p:nvPr/>
          </p:nvSpPr>
          <p:spPr bwMode="auto">
            <a:xfrm>
              <a:off x="4173" y="1470"/>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10" name="Group 330"/>
            <p:cNvGrpSpPr>
              <a:grpSpLocks/>
            </p:cNvGrpSpPr>
            <p:nvPr/>
          </p:nvGrpSpPr>
          <p:grpSpPr bwMode="auto">
            <a:xfrm>
              <a:off x="4502" y="1510"/>
              <a:ext cx="154" cy="60"/>
              <a:chOff x="428" y="2146"/>
              <a:chExt cx="268" cy="244"/>
            </a:xfrm>
          </p:grpSpPr>
          <p:sp>
            <p:nvSpPr>
              <p:cNvPr id="41150" name="Rectangle 33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1" name="Rectangle 33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2" name="Rectangle 33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3" name="Rectangle 33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4" name="Rectangle 33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5" name="Rectangle 33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6" name="Rectangle 33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7" name="Rectangle 33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58" name="Rectangle 33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11" name="Group 340"/>
            <p:cNvGrpSpPr>
              <a:grpSpLocks/>
            </p:cNvGrpSpPr>
            <p:nvPr/>
          </p:nvGrpSpPr>
          <p:grpSpPr bwMode="auto">
            <a:xfrm>
              <a:off x="4689" y="1540"/>
              <a:ext cx="155" cy="61"/>
              <a:chOff x="428" y="2146"/>
              <a:chExt cx="268" cy="244"/>
            </a:xfrm>
          </p:grpSpPr>
          <p:sp>
            <p:nvSpPr>
              <p:cNvPr id="41141" name="Rectangle 341"/>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2" name="Rectangle 342"/>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3" name="Rectangle 343"/>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4" name="Rectangle 344"/>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5" name="Rectangle 345"/>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6" name="Rectangle 346"/>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7" name="Rectangle 347"/>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8" name="Rectangle 348"/>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9" name="Rectangle 349"/>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12" name="Rectangle 350"/>
            <p:cNvSpPr>
              <a:spLocks noChangeArrowheads="1"/>
            </p:cNvSpPr>
            <p:nvPr/>
          </p:nvSpPr>
          <p:spPr bwMode="auto">
            <a:xfrm>
              <a:off x="4625" y="1455"/>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013" name="Rectangle 351"/>
            <p:cNvSpPr>
              <a:spLocks noChangeArrowheads="1"/>
            </p:cNvSpPr>
            <p:nvPr/>
          </p:nvSpPr>
          <p:spPr bwMode="auto">
            <a:xfrm>
              <a:off x="5229" y="1187"/>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14" name="Group 352"/>
            <p:cNvGrpSpPr>
              <a:grpSpLocks/>
            </p:cNvGrpSpPr>
            <p:nvPr/>
          </p:nvGrpSpPr>
          <p:grpSpPr bwMode="auto">
            <a:xfrm>
              <a:off x="5250" y="1298"/>
              <a:ext cx="155" cy="60"/>
              <a:chOff x="428" y="2146"/>
              <a:chExt cx="268" cy="244"/>
            </a:xfrm>
          </p:grpSpPr>
          <p:sp>
            <p:nvSpPr>
              <p:cNvPr id="41132" name="Rectangle 353"/>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3" name="Rectangle 354"/>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4" name="Rectangle 355"/>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5" name="Rectangle 356"/>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6" name="Rectangle 357"/>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7" name="Rectangle 358"/>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8" name="Rectangle 359"/>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9" name="Rectangle 360"/>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40" name="Rectangle 361"/>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15" name="Group 362"/>
            <p:cNvGrpSpPr>
              <a:grpSpLocks/>
            </p:cNvGrpSpPr>
            <p:nvPr/>
          </p:nvGrpSpPr>
          <p:grpSpPr bwMode="auto">
            <a:xfrm>
              <a:off x="5230" y="1408"/>
              <a:ext cx="154" cy="61"/>
              <a:chOff x="428" y="2146"/>
              <a:chExt cx="268" cy="244"/>
            </a:xfrm>
          </p:grpSpPr>
          <p:sp>
            <p:nvSpPr>
              <p:cNvPr id="41123" name="Rectangle 363"/>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4" name="Rectangle 364"/>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5" name="Rectangle 365"/>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6" name="Rectangle 366"/>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7" name="Rectangle 367"/>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8" name="Rectangle 368"/>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9" name="Rectangle 369"/>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0" name="Rectangle 370"/>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31" name="Rectangle 371"/>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16" name="Rectangle 372"/>
            <p:cNvSpPr>
              <a:spLocks noChangeArrowheads="1"/>
            </p:cNvSpPr>
            <p:nvPr/>
          </p:nvSpPr>
          <p:spPr bwMode="auto">
            <a:xfrm>
              <a:off x="5115" y="1344"/>
              <a:ext cx="93" cy="40"/>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017" name="Rectangle 373"/>
            <p:cNvSpPr>
              <a:spLocks noChangeArrowheads="1"/>
            </p:cNvSpPr>
            <p:nvPr/>
          </p:nvSpPr>
          <p:spPr bwMode="auto">
            <a:xfrm>
              <a:off x="5094" y="1401"/>
              <a:ext cx="94"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18" name="Group 374"/>
            <p:cNvGrpSpPr>
              <a:grpSpLocks/>
            </p:cNvGrpSpPr>
            <p:nvPr/>
          </p:nvGrpSpPr>
          <p:grpSpPr bwMode="auto">
            <a:xfrm>
              <a:off x="5171" y="1035"/>
              <a:ext cx="155" cy="60"/>
              <a:chOff x="428" y="2146"/>
              <a:chExt cx="268" cy="244"/>
            </a:xfrm>
          </p:grpSpPr>
          <p:sp>
            <p:nvSpPr>
              <p:cNvPr id="41114" name="Rectangle 375"/>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5" name="Rectangle 376"/>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6" name="Rectangle 377"/>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7" name="Rectangle 378"/>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8" name="Rectangle 379"/>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9" name="Rectangle 380"/>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0" name="Rectangle 381"/>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1" name="Rectangle 382"/>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22" name="Rectangle 383"/>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19" name="Rectangle 384"/>
            <p:cNvSpPr>
              <a:spLocks noChangeArrowheads="1"/>
            </p:cNvSpPr>
            <p:nvPr/>
          </p:nvSpPr>
          <p:spPr bwMode="auto">
            <a:xfrm>
              <a:off x="5025" y="1071"/>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20" name="Group 385"/>
            <p:cNvGrpSpPr>
              <a:grpSpLocks/>
            </p:cNvGrpSpPr>
            <p:nvPr/>
          </p:nvGrpSpPr>
          <p:grpSpPr bwMode="auto">
            <a:xfrm>
              <a:off x="5030" y="933"/>
              <a:ext cx="154" cy="61"/>
              <a:chOff x="428" y="2146"/>
              <a:chExt cx="268" cy="244"/>
            </a:xfrm>
          </p:grpSpPr>
          <p:sp>
            <p:nvSpPr>
              <p:cNvPr id="41105" name="Rectangle 38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6" name="Rectangle 38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7" name="Rectangle 38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8" name="Rectangle 38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9" name="Rectangle 39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0" name="Rectangle 39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1" name="Rectangle 39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2" name="Rectangle 39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13" name="Rectangle 39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21" name="Group 395"/>
            <p:cNvGrpSpPr>
              <a:grpSpLocks/>
            </p:cNvGrpSpPr>
            <p:nvPr/>
          </p:nvGrpSpPr>
          <p:grpSpPr bwMode="auto">
            <a:xfrm>
              <a:off x="3328" y="911"/>
              <a:ext cx="155" cy="61"/>
              <a:chOff x="428" y="2146"/>
              <a:chExt cx="268" cy="244"/>
            </a:xfrm>
          </p:grpSpPr>
          <p:sp>
            <p:nvSpPr>
              <p:cNvPr id="41096" name="Rectangle 39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7" name="Rectangle 39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8" name="Rectangle 39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9" name="Rectangle 39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0" name="Rectangle 40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1" name="Rectangle 40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2" name="Rectangle 40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3" name="Rectangle 40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104" name="Rectangle 40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22" name="Group 405"/>
            <p:cNvGrpSpPr>
              <a:grpSpLocks/>
            </p:cNvGrpSpPr>
            <p:nvPr/>
          </p:nvGrpSpPr>
          <p:grpSpPr bwMode="auto">
            <a:xfrm>
              <a:off x="3087" y="996"/>
              <a:ext cx="154" cy="60"/>
              <a:chOff x="428" y="2146"/>
              <a:chExt cx="268" cy="244"/>
            </a:xfrm>
          </p:grpSpPr>
          <p:sp>
            <p:nvSpPr>
              <p:cNvPr id="41087" name="Rectangle 40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8" name="Rectangle 40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9" name="Rectangle 40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0" name="Rectangle 40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1" name="Rectangle 41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2" name="Rectangle 41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3" name="Rectangle 41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4" name="Rectangle 41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95" name="Rectangle 41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23" name="Group 415"/>
            <p:cNvGrpSpPr>
              <a:grpSpLocks/>
            </p:cNvGrpSpPr>
            <p:nvPr/>
          </p:nvGrpSpPr>
          <p:grpSpPr bwMode="auto">
            <a:xfrm>
              <a:off x="3136" y="1499"/>
              <a:ext cx="153" cy="61"/>
              <a:chOff x="428" y="2146"/>
              <a:chExt cx="268" cy="244"/>
            </a:xfrm>
          </p:grpSpPr>
          <p:sp>
            <p:nvSpPr>
              <p:cNvPr id="41078" name="Rectangle 416"/>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9" name="Rectangle 417"/>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0" name="Rectangle 418"/>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1" name="Rectangle 419"/>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2" name="Rectangle 420"/>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3" name="Rectangle 421"/>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4" name="Rectangle 422"/>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5" name="Rectangle 423"/>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86" name="Rectangle 424"/>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24" name="Rectangle 425"/>
            <p:cNvSpPr>
              <a:spLocks noChangeArrowheads="1"/>
            </p:cNvSpPr>
            <p:nvPr/>
          </p:nvSpPr>
          <p:spPr bwMode="auto">
            <a:xfrm>
              <a:off x="4915" y="995"/>
              <a:ext cx="93" cy="39"/>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sp>
          <p:nvSpPr>
            <p:cNvPr id="41025" name="Rectangle 426"/>
            <p:cNvSpPr>
              <a:spLocks noChangeArrowheads="1"/>
            </p:cNvSpPr>
            <p:nvPr/>
          </p:nvSpPr>
          <p:spPr bwMode="auto">
            <a:xfrm>
              <a:off x="3258" y="1038"/>
              <a:ext cx="93" cy="38"/>
            </a:xfrm>
            <a:prstGeom prst="rect">
              <a:avLst/>
            </a:prstGeom>
            <a:solidFill>
              <a:srgbClr val="FFFF00"/>
            </a:solidFill>
            <a:ln w="12700">
              <a:solidFill>
                <a:schemeClr val="tx1"/>
              </a:solidFill>
              <a:miter lim="800000"/>
              <a:headEnd type="none" w="sm" len="sm"/>
              <a:tailEnd type="none" w="sm" len="sm"/>
            </a:ln>
          </p:spPr>
          <p:txBody>
            <a:bodyPr wrap="none" anchor="ctr"/>
            <a:lstStyle/>
            <a:p>
              <a:pPr algn="ctr"/>
              <a:endParaRPr lang="en-US" sz="1200" b="0">
                <a:solidFill>
                  <a:srgbClr val="FFFF00"/>
                </a:solidFill>
                <a:latin typeface="Gill Sans" charset="0"/>
                <a:cs typeface="Gill Sans" charset="0"/>
              </a:endParaRPr>
            </a:p>
          </p:txBody>
        </p:sp>
        <p:grpSp>
          <p:nvGrpSpPr>
            <p:cNvPr id="41026" name="Group 427"/>
            <p:cNvGrpSpPr>
              <a:grpSpLocks/>
            </p:cNvGrpSpPr>
            <p:nvPr/>
          </p:nvGrpSpPr>
          <p:grpSpPr bwMode="auto">
            <a:xfrm>
              <a:off x="5227" y="1473"/>
              <a:ext cx="153" cy="60"/>
              <a:chOff x="428" y="2146"/>
              <a:chExt cx="268" cy="244"/>
            </a:xfrm>
          </p:grpSpPr>
          <p:sp>
            <p:nvSpPr>
              <p:cNvPr id="41069" name="Rectangle 428"/>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0" name="Rectangle 429"/>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1" name="Rectangle 430"/>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2" name="Rectangle 431"/>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3" name="Rectangle 432"/>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4" name="Rectangle 433"/>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5" name="Rectangle 434"/>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6" name="Rectangle 435"/>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77" name="Rectangle 436"/>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grpSp>
          <p:nvGrpSpPr>
            <p:cNvPr id="41027" name="Group 437"/>
            <p:cNvGrpSpPr>
              <a:grpSpLocks/>
            </p:cNvGrpSpPr>
            <p:nvPr/>
          </p:nvGrpSpPr>
          <p:grpSpPr bwMode="auto">
            <a:xfrm>
              <a:off x="5357" y="1179"/>
              <a:ext cx="155" cy="60"/>
              <a:chOff x="428" y="2146"/>
              <a:chExt cx="268" cy="244"/>
            </a:xfrm>
          </p:grpSpPr>
          <p:sp>
            <p:nvSpPr>
              <p:cNvPr id="41060" name="Rectangle 438"/>
              <p:cNvSpPr>
                <a:spLocks noChangeArrowheads="1"/>
              </p:cNvSpPr>
              <p:nvPr/>
            </p:nvSpPr>
            <p:spPr bwMode="auto">
              <a:xfrm>
                <a:off x="632" y="2152"/>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1" name="Rectangle 439"/>
              <p:cNvSpPr>
                <a:spLocks noChangeArrowheads="1"/>
              </p:cNvSpPr>
              <p:nvPr/>
            </p:nvSpPr>
            <p:spPr bwMode="auto">
              <a:xfrm>
                <a:off x="536" y="214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2" name="Rectangle 440"/>
              <p:cNvSpPr>
                <a:spLocks noChangeArrowheads="1"/>
              </p:cNvSpPr>
              <p:nvPr/>
            </p:nvSpPr>
            <p:spPr bwMode="auto">
              <a:xfrm>
                <a:off x="626" y="223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3" name="Rectangle 441"/>
              <p:cNvSpPr>
                <a:spLocks noChangeArrowheads="1"/>
              </p:cNvSpPr>
              <p:nvPr/>
            </p:nvSpPr>
            <p:spPr bwMode="auto">
              <a:xfrm>
                <a:off x="530" y="2230"/>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4" name="Rectangle 442"/>
              <p:cNvSpPr>
                <a:spLocks noChangeArrowheads="1"/>
              </p:cNvSpPr>
              <p:nvPr/>
            </p:nvSpPr>
            <p:spPr bwMode="auto">
              <a:xfrm>
                <a:off x="434" y="216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5" name="Rectangle 443"/>
              <p:cNvSpPr>
                <a:spLocks noChangeArrowheads="1"/>
              </p:cNvSpPr>
              <p:nvPr/>
            </p:nvSpPr>
            <p:spPr bwMode="auto">
              <a:xfrm>
                <a:off x="428" y="224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6" name="Rectangle 444"/>
              <p:cNvSpPr>
                <a:spLocks noChangeArrowheads="1"/>
              </p:cNvSpPr>
              <p:nvPr/>
            </p:nvSpPr>
            <p:spPr bwMode="auto">
              <a:xfrm>
                <a:off x="626" y="2314"/>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7" name="Rectangle 445"/>
              <p:cNvSpPr>
                <a:spLocks noChangeArrowheads="1"/>
              </p:cNvSpPr>
              <p:nvPr/>
            </p:nvSpPr>
            <p:spPr bwMode="auto">
              <a:xfrm>
                <a:off x="530" y="2308"/>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sp>
            <p:nvSpPr>
              <p:cNvPr id="41068" name="Rectangle 446"/>
              <p:cNvSpPr>
                <a:spLocks noChangeArrowheads="1"/>
              </p:cNvSpPr>
              <p:nvPr/>
            </p:nvSpPr>
            <p:spPr bwMode="auto">
              <a:xfrm>
                <a:off x="428" y="2326"/>
                <a:ext cx="64" cy="64"/>
              </a:xfrm>
              <a:prstGeom prst="rect">
                <a:avLst/>
              </a:prstGeom>
              <a:solidFill>
                <a:schemeClr val="accent2"/>
              </a:solidFill>
              <a:ln w="12700">
                <a:solidFill>
                  <a:schemeClr val="tx1"/>
                </a:solidFill>
                <a:miter lim="800000"/>
                <a:headEnd type="none" w="sm" len="sm"/>
                <a:tailEnd type="none" w="sm" len="sm"/>
              </a:ln>
            </p:spPr>
            <p:txBody>
              <a:bodyPr wrap="none" anchor="ctr"/>
              <a:lstStyle/>
              <a:p>
                <a:endParaRPr lang="en-US" sz="1200" b="0">
                  <a:latin typeface="Gill Sans" charset="0"/>
                  <a:cs typeface="Gill Sans" charset="0"/>
                </a:endParaRPr>
              </a:p>
            </p:txBody>
          </p:sp>
        </p:grpSp>
        <p:sp>
          <p:nvSpPr>
            <p:cNvPr id="41028" name="Text Box 447"/>
            <p:cNvSpPr txBox="1">
              <a:spLocks noChangeArrowheads="1"/>
            </p:cNvSpPr>
            <p:nvPr/>
          </p:nvSpPr>
          <p:spPr bwMode="auto">
            <a:xfrm>
              <a:off x="4675" y="1341"/>
              <a:ext cx="682" cy="2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200" b="0">
                  <a:solidFill>
                    <a:schemeClr val="hlink"/>
                  </a:solidFill>
                  <a:latin typeface="Gill Sans" charset="0"/>
                  <a:cs typeface="Gill Sans" charset="0"/>
                </a:rPr>
                <a:t>Clusters</a:t>
              </a:r>
            </a:p>
          </p:txBody>
        </p:sp>
        <p:sp>
          <p:nvSpPr>
            <p:cNvPr id="41029" name="Text Box 448"/>
            <p:cNvSpPr txBox="1">
              <a:spLocks noChangeArrowheads="1"/>
            </p:cNvSpPr>
            <p:nvPr/>
          </p:nvSpPr>
          <p:spPr bwMode="auto">
            <a:xfrm>
              <a:off x="3914" y="671"/>
              <a:ext cx="1164" cy="2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200" b="0">
                  <a:solidFill>
                    <a:schemeClr val="hlink"/>
                  </a:solidFill>
                  <a:latin typeface="Gill Sans" charset="0"/>
                  <a:cs typeface="Gill Sans" charset="0"/>
                </a:rPr>
                <a:t>Massive Cluster</a:t>
              </a:r>
            </a:p>
          </p:txBody>
        </p:sp>
        <p:grpSp>
          <p:nvGrpSpPr>
            <p:cNvPr id="41030" name="Group 449"/>
            <p:cNvGrpSpPr>
              <a:grpSpLocks/>
            </p:cNvGrpSpPr>
            <p:nvPr/>
          </p:nvGrpSpPr>
          <p:grpSpPr bwMode="auto">
            <a:xfrm>
              <a:off x="3324" y="987"/>
              <a:ext cx="1708" cy="431"/>
              <a:chOff x="1450" y="1101"/>
              <a:chExt cx="2970" cy="997"/>
            </a:xfrm>
          </p:grpSpPr>
          <p:sp>
            <p:nvSpPr>
              <p:cNvPr id="41031" name="Oval 450"/>
              <p:cNvSpPr>
                <a:spLocks noChangeArrowheads="1"/>
              </p:cNvSpPr>
              <p:nvPr/>
            </p:nvSpPr>
            <p:spPr bwMode="auto">
              <a:xfrm>
                <a:off x="1984" y="1682"/>
                <a:ext cx="1760" cy="119"/>
              </a:xfrm>
              <a:prstGeom prst="ellipse">
                <a:avLst/>
              </a:prstGeom>
              <a:solidFill>
                <a:srgbClr val="03FBEF"/>
              </a:solidFill>
              <a:ln w="12700">
                <a:solidFill>
                  <a:schemeClr val="tx2"/>
                </a:solidFill>
                <a:round/>
                <a:headEnd type="none" w="sm" len="sm"/>
                <a:tailEnd type="none" w="sm" len="sm"/>
              </a:ln>
            </p:spPr>
            <p:txBody>
              <a:bodyPr wrap="none" anchor="ctr"/>
              <a:lstStyle/>
              <a:p>
                <a:pPr algn="ctr"/>
                <a:r>
                  <a:rPr lang="en-US" sz="1200" b="0">
                    <a:solidFill>
                      <a:schemeClr val="hlink"/>
                    </a:solidFill>
                    <a:latin typeface="Gill Sans" charset="0"/>
                    <a:cs typeface="Gill Sans" charset="0"/>
                  </a:rPr>
                  <a:t>Gigabit Ethernet</a:t>
                </a:r>
                <a:endParaRPr lang="en-US" sz="1200" b="0">
                  <a:latin typeface="Gill Sans" charset="0"/>
                  <a:cs typeface="Gill Sans" charset="0"/>
                </a:endParaRPr>
              </a:p>
            </p:txBody>
          </p:sp>
          <p:sp>
            <p:nvSpPr>
              <p:cNvPr id="41032" name="Line 451"/>
              <p:cNvSpPr>
                <a:spLocks noChangeShapeType="1"/>
              </p:cNvSpPr>
              <p:nvPr/>
            </p:nvSpPr>
            <p:spPr bwMode="auto">
              <a:xfrm>
                <a:off x="2104" y="1471"/>
                <a:ext cx="0" cy="238"/>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3" name="Line 452"/>
              <p:cNvSpPr>
                <a:spLocks noChangeShapeType="1"/>
              </p:cNvSpPr>
              <p:nvPr/>
            </p:nvSpPr>
            <p:spPr bwMode="auto">
              <a:xfrm>
                <a:off x="2232" y="1485"/>
                <a:ext cx="0" cy="229"/>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4" name="Line 453"/>
              <p:cNvSpPr>
                <a:spLocks noChangeShapeType="1"/>
              </p:cNvSpPr>
              <p:nvPr/>
            </p:nvSpPr>
            <p:spPr bwMode="auto">
              <a:xfrm flipH="1">
                <a:off x="2360" y="1512"/>
                <a:ext cx="0" cy="17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5" name="Line 454"/>
              <p:cNvSpPr>
                <a:spLocks noChangeShapeType="1"/>
              </p:cNvSpPr>
              <p:nvPr/>
            </p:nvSpPr>
            <p:spPr bwMode="auto">
              <a:xfrm>
                <a:off x="2472" y="1531"/>
                <a:ext cx="0" cy="15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6" name="Line 455"/>
              <p:cNvSpPr>
                <a:spLocks noChangeShapeType="1"/>
              </p:cNvSpPr>
              <p:nvPr/>
            </p:nvSpPr>
            <p:spPr bwMode="auto">
              <a:xfrm>
                <a:off x="2560" y="1590"/>
                <a:ext cx="0" cy="10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7" name="Line 456"/>
              <p:cNvSpPr>
                <a:spLocks noChangeShapeType="1"/>
              </p:cNvSpPr>
              <p:nvPr/>
            </p:nvSpPr>
            <p:spPr bwMode="auto">
              <a:xfrm>
                <a:off x="2680" y="1599"/>
                <a:ext cx="0" cy="88"/>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8" name="Line 457"/>
              <p:cNvSpPr>
                <a:spLocks noChangeShapeType="1"/>
              </p:cNvSpPr>
              <p:nvPr/>
            </p:nvSpPr>
            <p:spPr bwMode="auto">
              <a:xfrm>
                <a:off x="2808" y="1636"/>
                <a:ext cx="0" cy="5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39" name="Line 458"/>
              <p:cNvSpPr>
                <a:spLocks noChangeShapeType="1"/>
              </p:cNvSpPr>
              <p:nvPr/>
            </p:nvSpPr>
            <p:spPr bwMode="auto">
              <a:xfrm>
                <a:off x="2944" y="1650"/>
                <a:ext cx="0" cy="37"/>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40" name="Line 459"/>
              <p:cNvSpPr>
                <a:spLocks noChangeShapeType="1"/>
              </p:cNvSpPr>
              <p:nvPr/>
            </p:nvSpPr>
            <p:spPr bwMode="auto">
              <a:xfrm>
                <a:off x="3168" y="1567"/>
                <a:ext cx="0" cy="11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41" name="Line 460"/>
              <p:cNvSpPr>
                <a:spLocks noChangeShapeType="1"/>
              </p:cNvSpPr>
              <p:nvPr/>
            </p:nvSpPr>
            <p:spPr bwMode="auto">
              <a:xfrm>
                <a:off x="3312" y="1480"/>
                <a:ext cx="0" cy="21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42" name="Line 461"/>
              <p:cNvSpPr>
                <a:spLocks noChangeShapeType="1"/>
              </p:cNvSpPr>
              <p:nvPr/>
            </p:nvSpPr>
            <p:spPr bwMode="auto">
              <a:xfrm>
                <a:off x="3448" y="1352"/>
                <a:ext cx="0" cy="344"/>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43" name="Line 462"/>
              <p:cNvSpPr>
                <a:spLocks noChangeShapeType="1"/>
              </p:cNvSpPr>
              <p:nvPr/>
            </p:nvSpPr>
            <p:spPr bwMode="auto">
              <a:xfrm>
                <a:off x="3640" y="1237"/>
                <a:ext cx="0" cy="482"/>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44" name="Oval 463"/>
              <p:cNvSpPr>
                <a:spLocks noChangeArrowheads="1"/>
              </p:cNvSpPr>
              <p:nvPr/>
            </p:nvSpPr>
            <p:spPr bwMode="auto">
              <a:xfrm rot="2527473">
                <a:off x="1450" y="1533"/>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45" name="Oval 464"/>
              <p:cNvSpPr>
                <a:spLocks noChangeArrowheads="1"/>
              </p:cNvSpPr>
              <p:nvPr/>
            </p:nvSpPr>
            <p:spPr bwMode="auto">
              <a:xfrm rot="2527473">
                <a:off x="1450" y="2006"/>
                <a:ext cx="71"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46" name="Oval 465"/>
              <p:cNvSpPr>
                <a:spLocks noChangeArrowheads="1"/>
              </p:cNvSpPr>
              <p:nvPr/>
            </p:nvSpPr>
            <p:spPr bwMode="auto">
              <a:xfrm rot="2527473">
                <a:off x="2114" y="1991"/>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47" name="Oval 466"/>
              <p:cNvSpPr>
                <a:spLocks noChangeArrowheads="1"/>
              </p:cNvSpPr>
              <p:nvPr/>
            </p:nvSpPr>
            <p:spPr bwMode="auto">
              <a:xfrm rot="2527473">
                <a:off x="2884" y="1973"/>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48" name="Oval 467"/>
              <p:cNvSpPr>
                <a:spLocks noChangeArrowheads="1"/>
              </p:cNvSpPr>
              <p:nvPr/>
            </p:nvSpPr>
            <p:spPr bwMode="auto">
              <a:xfrm rot="2527473">
                <a:off x="1500" y="1829"/>
                <a:ext cx="64" cy="91"/>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49" name="Oval 468"/>
              <p:cNvSpPr>
                <a:spLocks noChangeArrowheads="1"/>
              </p:cNvSpPr>
              <p:nvPr/>
            </p:nvSpPr>
            <p:spPr bwMode="auto">
              <a:xfrm rot="2527473">
                <a:off x="3560" y="1951"/>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50" name="Oval 469"/>
              <p:cNvSpPr>
                <a:spLocks noChangeArrowheads="1"/>
              </p:cNvSpPr>
              <p:nvPr/>
            </p:nvSpPr>
            <p:spPr bwMode="auto">
              <a:xfrm rot="2527473">
                <a:off x="4152" y="1834"/>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51" name="Oval 470"/>
              <p:cNvSpPr>
                <a:spLocks noChangeArrowheads="1"/>
              </p:cNvSpPr>
              <p:nvPr/>
            </p:nvSpPr>
            <p:spPr bwMode="auto">
              <a:xfrm rot="2527473">
                <a:off x="4356" y="1485"/>
                <a:ext cx="64" cy="92"/>
              </a:xfrm>
              <a:prstGeom prst="ellipse">
                <a:avLst/>
              </a:prstGeom>
              <a:solidFill>
                <a:srgbClr val="03FBEF"/>
              </a:solidFill>
              <a:ln w="12700">
                <a:solidFill>
                  <a:schemeClr val="tx2"/>
                </a:solidFill>
                <a:round/>
                <a:headEnd type="none" w="sm" len="sm"/>
                <a:tailEnd type="none" w="sm" len="sm"/>
              </a:ln>
            </p:spPr>
            <p:txBody>
              <a:bodyPr wrap="none" anchor="ctr"/>
              <a:lstStyle/>
              <a:p>
                <a:endParaRPr lang="en-US" sz="1200" b="0">
                  <a:latin typeface="Gill Sans" charset="0"/>
                  <a:cs typeface="Gill Sans" charset="0"/>
                </a:endParaRPr>
              </a:p>
            </p:txBody>
          </p:sp>
          <p:sp>
            <p:nvSpPr>
              <p:cNvPr id="41052" name="Line 471"/>
              <p:cNvSpPr>
                <a:spLocks noChangeShapeType="1"/>
              </p:cNvSpPr>
              <p:nvPr/>
            </p:nvSpPr>
            <p:spPr bwMode="auto">
              <a:xfrm>
                <a:off x="1522" y="1578"/>
                <a:ext cx="510" cy="141"/>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3" name="Line 472"/>
              <p:cNvSpPr>
                <a:spLocks noChangeShapeType="1"/>
              </p:cNvSpPr>
              <p:nvPr/>
            </p:nvSpPr>
            <p:spPr bwMode="auto">
              <a:xfrm flipV="1">
                <a:off x="1546" y="1781"/>
                <a:ext cx="654" cy="25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4" name="Line 473"/>
              <p:cNvSpPr>
                <a:spLocks noChangeShapeType="1"/>
              </p:cNvSpPr>
              <p:nvPr/>
            </p:nvSpPr>
            <p:spPr bwMode="auto">
              <a:xfrm flipV="1">
                <a:off x="2188" y="1791"/>
                <a:ext cx="228" cy="216"/>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5" name="Line 474"/>
              <p:cNvSpPr>
                <a:spLocks noChangeShapeType="1"/>
              </p:cNvSpPr>
              <p:nvPr/>
            </p:nvSpPr>
            <p:spPr bwMode="auto">
              <a:xfrm flipH="1" flipV="1">
                <a:off x="2818" y="1798"/>
                <a:ext cx="108" cy="203"/>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6" name="Line 475"/>
              <p:cNvSpPr>
                <a:spLocks noChangeShapeType="1"/>
              </p:cNvSpPr>
              <p:nvPr/>
            </p:nvSpPr>
            <p:spPr bwMode="auto">
              <a:xfrm flipH="1" flipV="1">
                <a:off x="3388" y="1784"/>
                <a:ext cx="192" cy="192"/>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7" name="Line 476"/>
              <p:cNvSpPr>
                <a:spLocks noChangeShapeType="1"/>
              </p:cNvSpPr>
              <p:nvPr/>
            </p:nvSpPr>
            <p:spPr bwMode="auto">
              <a:xfrm flipH="1" flipV="1">
                <a:off x="3706" y="1743"/>
                <a:ext cx="462" cy="12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8" name="Line 477"/>
              <p:cNvSpPr>
                <a:spLocks noChangeShapeType="1"/>
              </p:cNvSpPr>
              <p:nvPr/>
            </p:nvSpPr>
            <p:spPr bwMode="auto">
              <a:xfrm flipH="1">
                <a:off x="3694" y="1540"/>
                <a:ext cx="648" cy="179"/>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sp>
            <p:nvSpPr>
              <p:cNvPr id="41059" name="Line 478"/>
              <p:cNvSpPr>
                <a:spLocks noChangeShapeType="1"/>
              </p:cNvSpPr>
              <p:nvPr/>
            </p:nvSpPr>
            <p:spPr bwMode="auto">
              <a:xfrm>
                <a:off x="1500" y="1101"/>
                <a:ext cx="582" cy="625"/>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a:p>
            </p:txBody>
          </p:sp>
        </p:grpSp>
      </p:grpSp>
    </p:spTree>
    <p:extLst>
      <p:ext uri="{BB962C8B-B14F-4D97-AF65-F5344CB8AC3E}">
        <p14:creationId xmlns:p14="http://schemas.microsoft.com/office/powerpoint/2010/main" val="235620195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33600" y="241300"/>
            <a:ext cx="8229600" cy="368300"/>
          </a:xfrm>
        </p:spPr>
        <p:txBody>
          <a:bodyPr vert="horz" wrap="square" lIns="90487" tIns="44450" rIns="90487" bIns="44450" numCol="1" anchor="ctr" anchorCtr="0" compatLnSpc="1">
            <a:prstTxWarp prst="textNoShape">
              <a:avLst/>
            </a:prstTxWarp>
          </a:bodyPr>
          <a:lstStyle/>
          <a:p>
            <a:pPr>
              <a:defRPr/>
            </a:pPr>
            <a:r>
              <a:rPr lang="en-US">
                <a:latin typeface="Gill Sans Light" charset="0"/>
                <a:ea typeface="ＭＳ Ｐゴシック" charset="0"/>
                <a:cs typeface="Gill Sans Light" charset="0"/>
              </a:rPr>
              <a:t>Technology Trends: Moore’s Law</a:t>
            </a:r>
          </a:p>
        </p:txBody>
      </p:sp>
      <p:grpSp>
        <p:nvGrpSpPr>
          <p:cNvPr id="27650" name="Group 3"/>
          <p:cNvGrpSpPr>
            <a:grpSpLocks/>
          </p:cNvGrpSpPr>
          <p:nvPr/>
        </p:nvGrpSpPr>
        <p:grpSpPr bwMode="auto">
          <a:xfrm>
            <a:off x="6248400" y="1676400"/>
            <a:ext cx="4419600" cy="4629150"/>
            <a:chOff x="0" y="1008"/>
            <a:chExt cx="2784" cy="2916"/>
          </a:xfrm>
        </p:grpSpPr>
        <p:sp>
          <p:nvSpPr>
            <p:cNvPr id="20488" name="Rectangle 4"/>
            <p:cNvSpPr>
              <a:spLocks noChangeArrowheads="1"/>
            </p:cNvSpPr>
            <p:nvPr/>
          </p:nvSpPr>
          <p:spPr bwMode="auto">
            <a:xfrm>
              <a:off x="144" y="2544"/>
              <a:ext cx="2640" cy="129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a:defRPr/>
              </a:pPr>
              <a:r>
                <a:rPr lang="en-US" b="0" dirty="0">
                  <a:latin typeface="Gill Sans Light"/>
                  <a:cs typeface="Gill Sans Light"/>
                </a:rPr>
                <a:t>2X transistors/Chip Every 1.5 years</a:t>
              </a:r>
            </a:p>
            <a:p>
              <a:pPr>
                <a:defRPr/>
              </a:pPr>
              <a:r>
                <a:rPr lang="en-US" sz="2400" b="0" dirty="0">
                  <a:latin typeface="Gill Sans Light"/>
                  <a:cs typeface="Gill Sans Light"/>
                </a:rPr>
                <a:t>Called “</a:t>
              </a:r>
              <a:r>
                <a:rPr lang="en-US" sz="2400" b="0" u="sng" dirty="0">
                  <a:solidFill>
                    <a:schemeClr val="hlink"/>
                  </a:solidFill>
                  <a:latin typeface="Gill Sans Light"/>
                  <a:cs typeface="Gill Sans Light"/>
                </a:rPr>
                <a:t>Moore’s Law</a:t>
              </a:r>
              <a:r>
                <a:rPr lang="en-US" sz="2400" b="0" dirty="0">
                  <a:latin typeface="Gill Sans Light"/>
                  <a:cs typeface="Gill Sans Light"/>
                </a:rPr>
                <a:t>”</a:t>
              </a:r>
            </a:p>
            <a:p>
              <a:pPr>
                <a:defRPr/>
              </a:pPr>
              <a:endParaRPr kumimoji="1" lang="en-US" sz="2000" b="0" dirty="0">
                <a:latin typeface="Gill Sans Light"/>
                <a:cs typeface="Gill Sans Light"/>
              </a:endParaRPr>
            </a:p>
            <a:p>
              <a:pPr>
                <a:defRPr/>
              </a:pPr>
              <a:endParaRPr lang="en-US" b="0" dirty="0">
                <a:latin typeface="Gill Sans Light"/>
                <a:cs typeface="Gill Sans Light"/>
              </a:endParaRPr>
            </a:p>
            <a:p>
              <a:pPr>
                <a:defRPr/>
              </a:pPr>
              <a:endParaRPr lang="en-US" sz="2400" b="0" dirty="0">
                <a:latin typeface="Gill Sans Light"/>
                <a:cs typeface="Gill Sans Light"/>
              </a:endParaRPr>
            </a:p>
            <a:p>
              <a:pPr>
                <a:defRPr/>
              </a:pPr>
              <a:r>
                <a:rPr lang="en-US" sz="2400" b="0" dirty="0">
                  <a:latin typeface="Gill Sans Light"/>
                  <a:cs typeface="Gill Sans Light"/>
                </a:rPr>
                <a:t> </a:t>
              </a:r>
            </a:p>
          </p:txBody>
        </p:sp>
        <p:sp>
          <p:nvSpPr>
            <p:cNvPr id="20489" name="Rectangle 5"/>
            <p:cNvSpPr>
              <a:spLocks noChangeArrowheads="1"/>
            </p:cNvSpPr>
            <p:nvPr/>
          </p:nvSpPr>
          <p:spPr bwMode="auto">
            <a:xfrm>
              <a:off x="1491" y="1690"/>
              <a:ext cx="936" cy="23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7" tIns="44450" rIns="90487" bIns="44450">
              <a:spAutoFit/>
            </a:bodyPr>
            <a:lstStyle/>
            <a:p>
              <a:pPr>
                <a:defRPr/>
              </a:pPr>
              <a:r>
                <a:rPr lang="en-US" b="0">
                  <a:latin typeface="Gill Sans Light"/>
                  <a:cs typeface="Gill Sans Light"/>
                </a:rPr>
                <a:t>Moore’s Law</a:t>
              </a:r>
            </a:p>
          </p:txBody>
        </p:sp>
        <p:pic>
          <p:nvPicPr>
            <p:cNvPr id="27657" name="Picture 6" descr="moores-la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8"/>
              <a:ext cx="2688" cy="15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91" name="Rectangle 7"/>
            <p:cNvSpPr>
              <a:spLocks noChangeArrowheads="1"/>
            </p:cNvSpPr>
            <p:nvPr/>
          </p:nvSpPr>
          <p:spPr bwMode="auto">
            <a:xfrm>
              <a:off x="288" y="3168"/>
              <a:ext cx="2408" cy="75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107763" dir="18900000" algn="ctr" rotWithShape="0">
                      <a:srgbClr val="868686">
                        <a:alpha val="74998"/>
                      </a:srgbClr>
                    </a:outerShdw>
                  </a:effectLst>
                </a14:hiddenEffects>
              </a:ext>
            </a:extLst>
          </p:spPr>
          <p:txBody>
            <a:bodyPr>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lang="en-US" altLang="en-US" b="0" dirty="0">
                  <a:latin typeface="Gill Sans Light"/>
                  <a:ea typeface="Gill Sans" charset="0"/>
                  <a:cs typeface="Gill Sans Light"/>
                </a:rPr>
                <a:t>Microprocessors have become smaller, denser, and more powerful</a:t>
              </a:r>
            </a:p>
          </p:txBody>
        </p:sp>
      </p:grpSp>
      <p:grpSp>
        <p:nvGrpSpPr>
          <p:cNvPr id="27651" name="Group 8"/>
          <p:cNvGrpSpPr>
            <a:grpSpLocks/>
          </p:cNvGrpSpPr>
          <p:nvPr/>
        </p:nvGrpSpPr>
        <p:grpSpPr bwMode="auto">
          <a:xfrm>
            <a:off x="1724025" y="809625"/>
            <a:ext cx="4597400" cy="5951538"/>
            <a:chOff x="2784" y="528"/>
            <a:chExt cx="2896" cy="3749"/>
          </a:xfrm>
        </p:grpSpPr>
        <p:sp>
          <p:nvSpPr>
            <p:cNvPr id="20485" name="Rectangle 9"/>
            <p:cNvSpPr>
              <a:spLocks noChangeArrowheads="1"/>
            </p:cNvSpPr>
            <p:nvPr/>
          </p:nvSpPr>
          <p:spPr bwMode="auto">
            <a:xfrm>
              <a:off x="2896" y="2823"/>
              <a:ext cx="2784" cy="145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107763" dir="18900000" algn="ctr" rotWithShape="0">
                      <a:srgbClr val="868686">
                        <a:alpha val="74998"/>
                      </a:srgbClr>
                    </a:outerShdw>
                  </a:effectLst>
                </a14:hiddenEffects>
              </a:ext>
            </a:extLst>
          </p:spPr>
          <p:txBody>
            <a:bodyPr>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kumimoji="1" lang="en-US" altLang="en-US" b="0" dirty="0">
                  <a:latin typeface="Gill Sans Light"/>
                  <a:ea typeface="Gill Sans" charset="0"/>
                  <a:cs typeface="Gill Sans Light"/>
                </a:rPr>
                <a:t>Gordon Moore (co-founder of Intel) predicted in 1965 that the transistor density of semiconductor chips would double roughly every 18 months</a:t>
              </a:r>
            </a:p>
          </p:txBody>
        </p:sp>
        <p:pic>
          <p:nvPicPr>
            <p:cNvPr id="27653" name="Picture 10" descr="moore"/>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784" y="1632"/>
              <a:ext cx="1200" cy="11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4" name="Picture 11" descr="mo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 y="528"/>
              <a:ext cx="1920" cy="1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692141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0721" name="Object 2"/>
          <p:cNvGraphicFramePr>
            <a:graphicFrameLocks noGrp="1" noChangeAspect="1"/>
          </p:cNvGraphicFramePr>
          <p:nvPr>
            <p:ph idx="1"/>
          </p:nvPr>
        </p:nvGraphicFramePr>
        <p:xfrm>
          <a:off x="1530350" y="850901"/>
          <a:ext cx="9145588" cy="4964113"/>
        </p:xfrm>
        <a:graphic>
          <a:graphicData uri="http://schemas.openxmlformats.org/presentationml/2006/ole">
            <mc:AlternateContent xmlns:mc="http://schemas.openxmlformats.org/markup-compatibility/2006">
              <mc:Choice xmlns:v="urn:schemas-microsoft-com:vml" Requires="v">
                <p:oleObj name="Chart" r:id="rId3" imgW="8369300" imgH="4546600" progId="Excel.Chart.8">
                  <p:embed/>
                </p:oleObj>
              </mc:Choice>
              <mc:Fallback>
                <p:oleObj name="Chart" r:id="rId3" imgW="8369300" imgH="4546600" progId="Excel.Chart.8">
                  <p:embed/>
                  <p:pic>
                    <p:nvPicPr>
                      <p:cNvPr id="30721"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0350" y="850901"/>
                        <a:ext cx="9145588" cy="4964113"/>
                      </a:xfrm>
                      <a:prstGeom prst="rect">
                        <a:avLst/>
                      </a:prstGeom>
                      <a:noFill/>
                      <a:ln>
                        <a:noFill/>
                      </a:ln>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Lst>
                    </p:spPr>
                  </p:pic>
                </p:oleObj>
              </mc:Fallback>
            </mc:AlternateContent>
          </a:graphicData>
        </a:graphic>
      </p:graphicFrame>
      <p:sp>
        <p:nvSpPr>
          <p:cNvPr id="22531" name="Rectangle 3"/>
          <p:cNvSpPr>
            <a:spLocks noGrp="1" noChangeArrowheads="1"/>
          </p:cNvSpPr>
          <p:nvPr>
            <p:ph type="title"/>
          </p:nvPr>
        </p:nvSpPr>
        <p:spPr>
          <a:xfrm>
            <a:off x="1524000" y="152400"/>
            <a:ext cx="9067800" cy="533400"/>
          </a:xfrm>
        </p:spPr>
        <p:txBody>
          <a:bodyPr/>
          <a:lstStyle/>
          <a:p>
            <a:pPr>
              <a:defRPr/>
            </a:pPr>
            <a:r>
              <a:rPr lang="en-US" sz="2800" dirty="0">
                <a:latin typeface="Gill Sans Light" charset="0"/>
                <a:ea typeface="ＭＳ Ｐゴシック" charset="0"/>
                <a:cs typeface="Gill Sans Light" charset="0"/>
              </a:rPr>
              <a:t>Big Challenge: Slowdown in Joy’s law of Performance</a:t>
            </a:r>
          </a:p>
        </p:txBody>
      </p:sp>
      <p:sp>
        <p:nvSpPr>
          <p:cNvPr id="22532" name="Text Box 4"/>
          <p:cNvSpPr txBox="1">
            <a:spLocks noChangeArrowheads="1"/>
          </p:cNvSpPr>
          <p:nvPr/>
        </p:nvSpPr>
        <p:spPr bwMode="auto">
          <a:xfrm>
            <a:off x="1676400" y="5622926"/>
            <a:ext cx="4876656" cy="10156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eaLnBrk="1" hangingPunct="1">
              <a:lnSpc>
                <a:spcPct val="100000"/>
              </a:lnSpc>
              <a:spcBef>
                <a:spcPct val="0"/>
              </a:spcBef>
              <a:buSzTx/>
              <a:defRPr/>
            </a:pPr>
            <a:r>
              <a:rPr lang="en-US" altLang="en-US" sz="2000" b="0" dirty="0">
                <a:latin typeface="Gill Sans Light"/>
                <a:ea typeface="Gill Sans" charset="0"/>
                <a:cs typeface="Gill Sans Light"/>
              </a:rPr>
              <a:t> VAX	        : 25%/year 1978 to 1986</a:t>
            </a:r>
          </a:p>
          <a:p>
            <a:pPr eaLnBrk="1" hangingPunct="1">
              <a:lnSpc>
                <a:spcPct val="100000"/>
              </a:lnSpc>
              <a:spcBef>
                <a:spcPct val="0"/>
              </a:spcBef>
              <a:buSzTx/>
              <a:defRPr/>
            </a:pPr>
            <a:r>
              <a:rPr lang="en-US" altLang="en-US" sz="2000" b="0" dirty="0">
                <a:latin typeface="Gill Sans Light"/>
                <a:ea typeface="Gill Sans" charset="0"/>
                <a:cs typeface="Gill Sans Light"/>
              </a:rPr>
              <a:t> RISC + x86  : 52%/year 1986 to 2002</a:t>
            </a:r>
          </a:p>
          <a:p>
            <a:pPr eaLnBrk="1" hangingPunct="1">
              <a:lnSpc>
                <a:spcPct val="100000"/>
              </a:lnSpc>
              <a:spcBef>
                <a:spcPct val="0"/>
              </a:spcBef>
              <a:buSzTx/>
              <a:defRPr/>
            </a:pPr>
            <a:r>
              <a:rPr lang="en-US" altLang="en-US" sz="2000" b="0" dirty="0">
                <a:latin typeface="Gill Sans Light"/>
                <a:ea typeface="Gill Sans" charset="0"/>
                <a:cs typeface="Gill Sans Light"/>
              </a:rPr>
              <a:t> RISC + x86  : ??%/year 2002 to present</a:t>
            </a:r>
          </a:p>
        </p:txBody>
      </p:sp>
      <p:sp>
        <p:nvSpPr>
          <p:cNvPr id="22533" name="Text Box 5"/>
          <p:cNvSpPr txBox="1">
            <a:spLocks noChangeArrowheads="1"/>
          </p:cNvSpPr>
          <p:nvPr/>
        </p:nvSpPr>
        <p:spPr bwMode="auto">
          <a:xfrm>
            <a:off x="2667000" y="1143001"/>
            <a:ext cx="4979988"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lang="en-US" altLang="en-US" sz="1600" b="0"/>
              <a:t>From Hennessy and Patterson, </a:t>
            </a:r>
            <a:r>
              <a:rPr lang="en-US" altLang="en-US" sz="1600" b="0" i="1"/>
              <a:t>Computer Architecture: A Quantitative Approach</a:t>
            </a:r>
            <a:r>
              <a:rPr lang="en-US" altLang="en-US" sz="1600" b="0"/>
              <a:t>, 4th edition, Sept. 15, 2006</a:t>
            </a:r>
          </a:p>
        </p:txBody>
      </p:sp>
      <p:sp>
        <p:nvSpPr>
          <p:cNvPr id="297990" name="Text Box 6"/>
          <p:cNvSpPr txBox="1">
            <a:spLocks noChangeArrowheads="1"/>
          </p:cNvSpPr>
          <p:nvPr/>
        </p:nvSpPr>
        <p:spPr bwMode="auto">
          <a:xfrm>
            <a:off x="6096000" y="3733800"/>
            <a:ext cx="4419600" cy="1200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Gill Sans" charset="0"/>
                <a:ea typeface="ＭＳ Ｐゴシック" charset="0"/>
                <a:cs typeface="Gill Sans" charset="0"/>
              </a:defRPr>
            </a:lvl1pPr>
            <a:lvl2pPr marL="742950" indent="-285750">
              <a:defRPr sz="2200">
                <a:solidFill>
                  <a:schemeClr val="tx1"/>
                </a:solidFill>
                <a:latin typeface="Gill Sans" charset="0"/>
                <a:ea typeface="Gill Sans" charset="0"/>
                <a:cs typeface="Gill Sans" charset="0"/>
              </a:defRPr>
            </a:lvl2pPr>
            <a:lvl3pPr>
              <a:defRPr sz="2000">
                <a:solidFill>
                  <a:schemeClr val="tx1"/>
                </a:solidFill>
                <a:latin typeface="Gill Sans" charset="0"/>
                <a:ea typeface="Gill Sans" charset="0"/>
                <a:cs typeface="Gill Sans" charset="0"/>
              </a:defRPr>
            </a:lvl3pPr>
            <a:lvl4pPr marL="1600200" indent="-228600">
              <a:defRPr sz="2000">
                <a:solidFill>
                  <a:schemeClr val="tx1"/>
                </a:solidFill>
                <a:latin typeface="Gill Sans" charset="0"/>
                <a:ea typeface="Gill Sans" charset="0"/>
                <a:cs typeface="Gill Sans" charset="0"/>
              </a:defRPr>
            </a:lvl4pPr>
            <a:lvl5pPr marL="2057400" indent="-228600">
              <a:defRPr sz="2000">
                <a:solidFill>
                  <a:schemeClr val="tx1"/>
                </a:solidFill>
                <a:latin typeface="Gill Sans" charset="0"/>
                <a:ea typeface="Gill Sans" charset="0"/>
                <a:cs typeface="Gill Sans" charset="0"/>
              </a:defRPr>
            </a:lvl5pPr>
            <a:lvl6pPr marL="2514600" indent="-228600">
              <a:defRPr sz="2000">
                <a:solidFill>
                  <a:schemeClr val="tx1"/>
                </a:solidFill>
                <a:latin typeface="Gill Sans" charset="0"/>
                <a:ea typeface="Gill Sans" charset="0"/>
                <a:cs typeface="Gill Sans" charset="0"/>
              </a:defRPr>
            </a:lvl6pPr>
            <a:lvl7pPr marL="2971800" indent="-228600">
              <a:defRPr sz="2000">
                <a:solidFill>
                  <a:schemeClr val="tx1"/>
                </a:solidFill>
                <a:latin typeface="Gill Sans" charset="0"/>
                <a:ea typeface="Gill Sans" charset="0"/>
                <a:cs typeface="Gill Sans" charset="0"/>
              </a:defRPr>
            </a:lvl7pPr>
            <a:lvl8pPr marL="3429000" indent="-228600">
              <a:defRPr sz="2000">
                <a:solidFill>
                  <a:schemeClr val="tx1"/>
                </a:solidFill>
                <a:latin typeface="Gill Sans" charset="0"/>
                <a:ea typeface="Gill Sans" charset="0"/>
                <a:cs typeface="Gill Sans" charset="0"/>
              </a:defRPr>
            </a:lvl8pPr>
            <a:lvl9pPr marL="3886200" indent="-228600">
              <a:defRPr sz="2000">
                <a:solidFill>
                  <a:schemeClr val="tx1"/>
                </a:solidFill>
                <a:latin typeface="Gill Sans" charset="0"/>
                <a:ea typeface="Gill Sans" charset="0"/>
                <a:cs typeface="Gill Sans" charset="0"/>
              </a:defRPr>
            </a:lvl9pPr>
          </a:lstStyle>
          <a:p>
            <a:pPr>
              <a:defRPr/>
            </a:pPr>
            <a:r>
              <a:rPr lang="en-US" b="0">
                <a:solidFill>
                  <a:srgbClr val="FF0000"/>
                </a:solidFill>
                <a:sym typeface="Symbol" charset="0"/>
              </a:rPr>
              <a:t> </a:t>
            </a:r>
            <a:r>
              <a:rPr lang="en-US" b="0">
                <a:solidFill>
                  <a:srgbClr val="FF0000"/>
                </a:solidFill>
              </a:rPr>
              <a:t>Sea change in chip design: multiple “cores” or processors per chip</a:t>
            </a:r>
          </a:p>
        </p:txBody>
      </p:sp>
      <p:sp>
        <p:nvSpPr>
          <p:cNvPr id="22535" name="Text Box 7"/>
          <p:cNvSpPr txBox="1">
            <a:spLocks noChangeArrowheads="1"/>
          </p:cNvSpPr>
          <p:nvPr/>
        </p:nvSpPr>
        <p:spPr bwMode="auto">
          <a:xfrm>
            <a:off x="10210800" y="898526"/>
            <a:ext cx="495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lang="en-US" altLang="en-US" sz="2000" b="0">
                <a:solidFill>
                  <a:srgbClr val="FF0000"/>
                </a:solidFill>
              </a:rPr>
              <a:t>3X</a:t>
            </a:r>
          </a:p>
        </p:txBody>
      </p:sp>
      <p:sp>
        <p:nvSpPr>
          <p:cNvPr id="22536" name="Line 8"/>
          <p:cNvSpPr>
            <a:spLocks noChangeShapeType="1"/>
          </p:cNvSpPr>
          <p:nvPr/>
        </p:nvSpPr>
        <p:spPr bwMode="auto">
          <a:xfrm>
            <a:off x="10287000" y="850900"/>
            <a:ext cx="0" cy="457200"/>
          </a:xfrm>
          <a:prstGeom prst="line">
            <a:avLst/>
          </a:prstGeom>
          <a:noFill/>
          <a:ln w="9525">
            <a:solidFill>
              <a:srgbClr val="FF0000"/>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extLst>
      <p:ext uri="{BB962C8B-B14F-4D97-AF65-F5344CB8AC3E}">
        <p14:creationId xmlns:p14="http://schemas.microsoft.com/office/powerpoint/2010/main" val="18854575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90" grpId="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pPr>
              <a:defRPr/>
            </a:pPr>
            <a:r>
              <a:rPr lang="en-US" altLang="en-US">
                <a:latin typeface="Gill Sans Light" charset="0"/>
                <a:cs typeface="Gill Sans Light" charset="0"/>
              </a:rPr>
              <a:t>Another Challenge: Power Density</a:t>
            </a:r>
          </a:p>
        </p:txBody>
      </p:sp>
      <p:sp>
        <p:nvSpPr>
          <p:cNvPr id="305158" name="Rectangle 6"/>
          <p:cNvSpPr>
            <a:spLocks noGrp="1" noChangeArrowheads="1"/>
          </p:cNvSpPr>
          <p:nvPr>
            <p:ph type="body" idx="1"/>
          </p:nvPr>
        </p:nvSpPr>
        <p:spPr>
          <a:xfrm>
            <a:off x="1752600" y="4495800"/>
            <a:ext cx="8686800" cy="2133600"/>
          </a:xfrm>
        </p:spPr>
        <p:txBody>
          <a:bodyPr/>
          <a:lstStyle/>
          <a:p>
            <a:pPr>
              <a:defRPr/>
            </a:pPr>
            <a:r>
              <a:rPr lang="en-US" dirty="0">
                <a:ea typeface="ＭＳ Ｐゴシック" charset="0"/>
              </a:rPr>
              <a:t>Moore’s law extrapolation</a:t>
            </a:r>
          </a:p>
          <a:p>
            <a:pPr lvl="1">
              <a:defRPr/>
            </a:pPr>
            <a:r>
              <a:rPr lang="en-US" dirty="0">
                <a:ea typeface="ＭＳ Ｐゴシック" charset="0"/>
              </a:rPr>
              <a:t>Potential power density reaching amazing levels!</a:t>
            </a:r>
          </a:p>
          <a:p>
            <a:pPr>
              <a:defRPr/>
            </a:pPr>
            <a:r>
              <a:rPr lang="en-US" dirty="0">
                <a:ea typeface="ＭＳ Ｐゴシック" charset="0"/>
              </a:rPr>
              <a:t>Flip side: battery life very important</a:t>
            </a:r>
          </a:p>
          <a:p>
            <a:pPr lvl="1">
              <a:defRPr/>
            </a:pPr>
            <a:r>
              <a:rPr lang="en-US" dirty="0">
                <a:ea typeface="ＭＳ Ｐゴシック" charset="0"/>
              </a:rPr>
              <a:t>Moore’s law yielded more functionality at equivalent </a:t>
            </a:r>
            <a:br>
              <a:rPr lang="en-US" dirty="0">
                <a:ea typeface="ＭＳ Ｐゴシック" charset="0"/>
              </a:rPr>
            </a:br>
            <a:r>
              <a:rPr lang="en-US" dirty="0">
                <a:ea typeface="ＭＳ Ｐゴシック" charset="0"/>
              </a:rPr>
              <a:t>(or less) total energy consumption</a:t>
            </a:r>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90800" y="731838"/>
            <a:ext cx="6248400" cy="3829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712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05158">
                                            <p:txEl>
                                              <p:pRg st="0" end="0"/>
                                            </p:txEl>
                                          </p:spTgt>
                                        </p:tgtEl>
                                        <p:attrNameLst>
                                          <p:attrName>style.visibility</p:attrName>
                                        </p:attrNameLst>
                                      </p:cBhvr>
                                      <p:to>
                                        <p:strVal val="visible"/>
                                      </p:to>
                                    </p:set>
                                    <p:anim calcmode="lin" valueType="num">
                                      <p:cBhvr additive="base">
                                        <p:cTn id="11" dur="500" fill="hold"/>
                                        <p:tgtEl>
                                          <p:spTgt spid="30515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0515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05158">
                                            <p:txEl>
                                              <p:pRg st="1" end="1"/>
                                            </p:txEl>
                                          </p:spTgt>
                                        </p:tgtEl>
                                        <p:attrNameLst>
                                          <p:attrName>style.visibility</p:attrName>
                                        </p:attrNameLst>
                                      </p:cBhvr>
                                      <p:to>
                                        <p:strVal val="visible"/>
                                      </p:to>
                                    </p:set>
                                    <p:anim calcmode="lin" valueType="num">
                                      <p:cBhvr additive="base">
                                        <p:cTn id="15" dur="500" fill="hold"/>
                                        <p:tgtEl>
                                          <p:spTgt spid="305158">
                                            <p:txEl>
                                              <p:pRg st="1" end="1"/>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0515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05158">
                                            <p:txEl>
                                              <p:pRg st="2" end="2"/>
                                            </p:txEl>
                                          </p:spTgt>
                                        </p:tgtEl>
                                        <p:attrNameLst>
                                          <p:attrName>style.visibility</p:attrName>
                                        </p:attrNameLst>
                                      </p:cBhvr>
                                      <p:to>
                                        <p:strVal val="visible"/>
                                      </p:to>
                                    </p:set>
                                    <p:anim calcmode="lin" valueType="num">
                                      <p:cBhvr additive="base">
                                        <p:cTn id="21" dur="500" fill="hold"/>
                                        <p:tgtEl>
                                          <p:spTgt spid="305158">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05158">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305158">
                                            <p:txEl>
                                              <p:pRg st="3" end="3"/>
                                            </p:txEl>
                                          </p:spTgt>
                                        </p:tgtEl>
                                        <p:attrNameLst>
                                          <p:attrName>style.visibility</p:attrName>
                                        </p:attrNameLst>
                                      </p:cBhvr>
                                      <p:to>
                                        <p:strVal val="visible"/>
                                      </p:to>
                                    </p:set>
                                    <p:anim calcmode="lin" valueType="num">
                                      <p:cBhvr additive="base">
                                        <p:cTn id="25" dur="500" fill="hold"/>
                                        <p:tgtEl>
                                          <p:spTgt spid="305158">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0515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a typeface="ＭＳ Ｐゴシック" charset="0"/>
              </a:rPr>
              <a:t>But then Moore’s Law Ended…</a:t>
            </a:r>
          </a:p>
        </p:txBody>
      </p:sp>
      <p:sp>
        <p:nvSpPr>
          <p:cNvPr id="3" name="Content Placeholder 2"/>
          <p:cNvSpPr>
            <a:spLocks noGrp="1"/>
          </p:cNvSpPr>
          <p:nvPr>
            <p:ph idx="1"/>
          </p:nvPr>
        </p:nvSpPr>
        <p:spPr>
          <a:xfrm>
            <a:off x="1891393" y="3278187"/>
            <a:ext cx="8610600" cy="2971800"/>
          </a:xfrm>
        </p:spPr>
        <p:txBody>
          <a:bodyPr/>
          <a:lstStyle/>
          <a:p>
            <a:pPr>
              <a:defRPr/>
            </a:pPr>
            <a:r>
              <a:rPr lang="en-US" dirty="0">
                <a:ea typeface="ＭＳ Ｐゴシック" charset="0"/>
              </a:rPr>
              <a:t>Moore</a:t>
            </a:r>
            <a:r>
              <a:rPr lang="ja-JP" altLang="en-US" dirty="0">
                <a:ea typeface="ＭＳ Ｐゴシック" charset="0"/>
              </a:rPr>
              <a:t>’</a:t>
            </a:r>
            <a:r>
              <a:rPr lang="en-US" dirty="0">
                <a:ea typeface="ＭＳ Ｐゴシック" charset="0"/>
              </a:rPr>
              <a:t>s Law has (officially) ended -- Feb 2016</a:t>
            </a:r>
          </a:p>
          <a:p>
            <a:pPr lvl="1">
              <a:defRPr/>
            </a:pPr>
            <a:r>
              <a:rPr lang="en-US" dirty="0">
                <a:ea typeface="ＭＳ Ｐゴシック" charset="0"/>
              </a:rPr>
              <a:t>No longer getting 2 x transistors/chip every 18 months…</a:t>
            </a:r>
          </a:p>
          <a:p>
            <a:pPr lvl="1">
              <a:defRPr/>
            </a:pPr>
            <a:r>
              <a:rPr lang="en-US" dirty="0">
                <a:ea typeface="ＭＳ Ｐゴシック" charset="0"/>
              </a:rPr>
              <a:t>or even every 24 months</a:t>
            </a:r>
          </a:p>
          <a:p>
            <a:pPr>
              <a:defRPr/>
            </a:pPr>
            <a:r>
              <a:rPr lang="en-US" dirty="0">
                <a:ea typeface="ＭＳ Ｐゴシック" charset="0"/>
              </a:rPr>
              <a:t>May have only 2-3 smallest geometry fabrication plants left:</a:t>
            </a:r>
          </a:p>
          <a:p>
            <a:pPr lvl="1">
              <a:defRPr/>
            </a:pPr>
            <a:r>
              <a:rPr lang="en-US" dirty="0">
                <a:ea typeface="ＭＳ Ｐゴシック" charset="0"/>
              </a:rPr>
              <a:t> Intel and Samsung and/or TSMC</a:t>
            </a:r>
          </a:p>
          <a:p>
            <a:pPr>
              <a:defRPr/>
            </a:pPr>
            <a:r>
              <a:rPr lang="en-US" dirty="0">
                <a:ea typeface="ＭＳ Ｐゴシック" charset="0"/>
              </a:rPr>
              <a:t>Vendors moving to 3D stacked chips</a:t>
            </a:r>
          </a:p>
          <a:p>
            <a:pPr lvl="1">
              <a:defRPr/>
            </a:pPr>
            <a:r>
              <a:rPr lang="en-US" dirty="0">
                <a:ea typeface="ＭＳ Ｐゴシック" charset="0"/>
              </a:rPr>
              <a:t>More layers in old geometries</a:t>
            </a:r>
          </a:p>
        </p:txBody>
      </p:sp>
      <p:pic>
        <p:nvPicPr>
          <p:cNvPr id="3584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839788"/>
            <a:ext cx="8153400" cy="228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3669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0EF959-216A-478D-91F3-E4DF8C43279B}"/>
              </a:ext>
            </a:extLst>
          </p:cNvPr>
          <p:cNvSpPr>
            <a:spLocks noGrp="1"/>
          </p:cNvSpPr>
          <p:nvPr>
            <p:ph type="title"/>
          </p:nvPr>
        </p:nvSpPr>
        <p:spPr/>
        <p:txBody>
          <a:bodyPr/>
          <a:lstStyle/>
          <a:p>
            <a:r>
              <a:rPr lang="en-US" dirty="0"/>
              <a:t>Storage Capacity is Still Growing!</a:t>
            </a:r>
          </a:p>
        </p:txBody>
      </p:sp>
      <p:pic>
        <p:nvPicPr>
          <p:cNvPr id="13" name="Content Placeholder 12" descr="A picture containing dark, flying, skiing, kite&#10;&#10;Description automatically generated">
            <a:extLst>
              <a:ext uri="{FF2B5EF4-FFF2-40B4-BE49-F238E27FC236}">
                <a16:creationId xmlns:a16="http://schemas.microsoft.com/office/drawing/2014/main" id="{521EA7AA-6439-4663-809A-082A834FEFB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446" y="1401073"/>
            <a:ext cx="6096000" cy="4055854"/>
          </a:xfrm>
        </p:spPr>
      </p:pic>
      <p:pic>
        <p:nvPicPr>
          <p:cNvPr id="15" name="Content Placeholder 14" descr="A screen shot of a computer&#10;&#10;Description automatically generated">
            <a:extLst>
              <a:ext uri="{FF2B5EF4-FFF2-40B4-BE49-F238E27FC236}">
                <a16:creationId xmlns:a16="http://schemas.microsoft.com/office/drawing/2014/main" id="{E7D472CB-195A-4169-AEC3-771D9D08701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8400" y="1600200"/>
            <a:ext cx="5761973" cy="3657600"/>
          </a:xfrm>
        </p:spPr>
      </p:pic>
    </p:spTree>
    <p:extLst>
      <p:ext uri="{BB962C8B-B14F-4D97-AF65-F5344CB8AC3E}">
        <p14:creationId xmlns:p14="http://schemas.microsoft.com/office/powerpoint/2010/main" val="60916702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1B36-1EDE-4EC2-9F52-2F309AE3CD61}"/>
              </a:ext>
            </a:extLst>
          </p:cNvPr>
          <p:cNvSpPr>
            <a:spLocks noGrp="1"/>
          </p:cNvSpPr>
          <p:nvPr>
            <p:ph type="title"/>
          </p:nvPr>
        </p:nvSpPr>
        <p:spPr/>
        <p:txBody>
          <a:bodyPr/>
          <a:lstStyle/>
          <a:p>
            <a:r>
              <a:rPr lang="en-US" dirty="0"/>
              <a:t>Society is Increasingly Connected…</a:t>
            </a:r>
          </a:p>
        </p:txBody>
      </p:sp>
      <p:pic>
        <p:nvPicPr>
          <p:cNvPr id="7" name="Picture 6">
            <a:extLst>
              <a:ext uri="{FF2B5EF4-FFF2-40B4-BE49-F238E27FC236}">
                <a16:creationId xmlns:a16="http://schemas.microsoft.com/office/drawing/2014/main" id="{D42EF918-8E98-4053-846D-20B95B515A10}"/>
              </a:ext>
            </a:extLst>
          </p:cNvPr>
          <p:cNvPicPr>
            <a:picLocks noChangeAspect="1"/>
          </p:cNvPicPr>
          <p:nvPr/>
        </p:nvPicPr>
        <p:blipFill>
          <a:blip r:embed="rId2"/>
          <a:stretch>
            <a:fillRect/>
          </a:stretch>
        </p:blipFill>
        <p:spPr>
          <a:xfrm>
            <a:off x="262648" y="1752843"/>
            <a:ext cx="5522984" cy="3092871"/>
          </a:xfrm>
          <a:prstGeom prst="rect">
            <a:avLst/>
          </a:prstGeom>
        </p:spPr>
      </p:pic>
      <p:pic>
        <p:nvPicPr>
          <p:cNvPr id="8" name="Picture 7">
            <a:extLst>
              <a:ext uri="{FF2B5EF4-FFF2-40B4-BE49-F238E27FC236}">
                <a16:creationId xmlns:a16="http://schemas.microsoft.com/office/drawing/2014/main" id="{7D8F4935-8356-4524-99BE-6535797DAA35}"/>
              </a:ext>
            </a:extLst>
          </p:cNvPr>
          <p:cNvPicPr>
            <a:picLocks noChangeAspect="1"/>
          </p:cNvPicPr>
          <p:nvPr/>
        </p:nvPicPr>
        <p:blipFill>
          <a:blip r:embed="rId3"/>
          <a:stretch>
            <a:fillRect/>
          </a:stretch>
        </p:blipFill>
        <p:spPr>
          <a:xfrm>
            <a:off x="5932859" y="2535027"/>
            <a:ext cx="6198917" cy="3471393"/>
          </a:xfrm>
          <a:prstGeom prst="rect">
            <a:avLst/>
          </a:prstGeom>
        </p:spPr>
      </p:pic>
    </p:spTree>
    <p:extLst>
      <p:ext uri="{BB962C8B-B14F-4D97-AF65-F5344CB8AC3E}">
        <p14:creationId xmlns:p14="http://schemas.microsoft.com/office/powerpoint/2010/main" val="337628747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dirty="0">
                <a:latin typeface="Gill Sans Light" charset="0"/>
                <a:ea typeface="ＭＳ Ｐゴシック" charset="-128"/>
                <a:cs typeface="Gill Sans Light" charset="0"/>
              </a:rPr>
              <a:t>Network Capacity Still Increasing</a:t>
            </a:r>
          </a:p>
        </p:txBody>
      </p:sp>
      <p:pic>
        <p:nvPicPr>
          <p:cNvPr id="3789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838200"/>
            <a:ext cx="6934200" cy="541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1" name="Rectangle 4"/>
          <p:cNvSpPr>
            <a:spLocks noChangeArrowheads="1"/>
          </p:cNvSpPr>
          <p:nvPr/>
        </p:nvSpPr>
        <p:spPr bwMode="auto">
          <a:xfrm>
            <a:off x="1752600" y="6138864"/>
            <a:ext cx="8763000"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sz="1600" b="0">
                <a:latin typeface="Gill Sans Light" charset="0"/>
                <a:cs typeface="Gill Sans Light" charset="0"/>
              </a:rPr>
              <a:t>(source: </a:t>
            </a:r>
            <a:r>
              <a:rPr lang="en-US" sz="1600" b="0">
                <a:latin typeface="Gill Sans Light" charset="0"/>
                <a:cs typeface="Gill Sans Light" charset="0"/>
                <a:hlinkClick r:id="rId4"/>
              </a:rPr>
              <a:t>http://www.ospmag.com/issue/article/Time-Is-Not-Always-On-Our-Side</a:t>
            </a:r>
            <a:r>
              <a:rPr lang="en-US" sz="1600" b="0">
                <a:latin typeface="Gill Sans Light" charset="0"/>
                <a:cs typeface="Gill Sans Light" charset="0"/>
              </a:rPr>
              <a:t> )</a:t>
            </a:r>
          </a:p>
        </p:txBody>
      </p:sp>
    </p:spTree>
    <p:extLst>
      <p:ext uri="{BB962C8B-B14F-4D97-AF65-F5344CB8AC3E}">
        <p14:creationId xmlns:p14="http://schemas.microsoft.com/office/powerpoint/2010/main" val="74583430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800" dirty="0">
                <a:ea typeface="ＭＳ Ｐゴシック" charset="0"/>
              </a:rPr>
              <a:t>In 2011, smartphone shipments exceeded PC shipments!</a:t>
            </a:r>
          </a:p>
          <a:p>
            <a:pPr>
              <a:defRPr/>
            </a:pPr>
            <a:r>
              <a:rPr lang="en-US" sz="2800" dirty="0">
                <a:ea typeface="ＭＳ Ｐゴシック" charset="0"/>
              </a:rPr>
              <a:t>2011 shipments:</a:t>
            </a:r>
          </a:p>
          <a:p>
            <a:pPr lvl="1">
              <a:defRPr/>
            </a:pPr>
            <a:r>
              <a:rPr lang="en-US" sz="2400" dirty="0">
                <a:ea typeface="ＭＳ Ｐゴシック" charset="0"/>
              </a:rPr>
              <a:t>487M smartphones</a:t>
            </a:r>
          </a:p>
          <a:p>
            <a:pPr lvl="1">
              <a:defRPr/>
            </a:pPr>
            <a:r>
              <a:rPr lang="en-US" sz="2400" dirty="0">
                <a:ea typeface="ＭＳ Ｐゴシック" charset="0"/>
              </a:rPr>
              <a:t>414M PC clients</a:t>
            </a:r>
          </a:p>
          <a:p>
            <a:pPr lvl="2">
              <a:defRPr/>
            </a:pPr>
            <a:r>
              <a:rPr lang="en-US" sz="2200" dirty="0">
                <a:ea typeface="ＭＳ Ｐゴシック" charset="0"/>
              </a:rPr>
              <a:t>210M notebooks</a:t>
            </a:r>
          </a:p>
          <a:p>
            <a:pPr lvl="2">
              <a:defRPr/>
            </a:pPr>
            <a:r>
              <a:rPr lang="en-US" sz="2200" dirty="0">
                <a:ea typeface="ＭＳ Ｐゴシック" charset="0"/>
              </a:rPr>
              <a:t>112M desktops</a:t>
            </a:r>
          </a:p>
          <a:p>
            <a:pPr lvl="2">
              <a:defRPr/>
            </a:pPr>
            <a:r>
              <a:rPr lang="en-US" sz="2200" dirty="0">
                <a:ea typeface="ＭＳ Ｐゴシック" charset="0"/>
              </a:rPr>
              <a:t>63M tablet</a:t>
            </a:r>
            <a:r>
              <a:rPr lang="en-US" dirty="0">
                <a:ea typeface="ＭＳ Ｐゴシック" charset="0"/>
              </a:rPr>
              <a:t>s</a:t>
            </a:r>
          </a:p>
          <a:p>
            <a:pPr lvl="1">
              <a:defRPr/>
            </a:pPr>
            <a:r>
              <a:rPr lang="en-US" sz="2400" dirty="0">
                <a:ea typeface="ＭＳ Ｐゴシック" charset="0"/>
              </a:rPr>
              <a:t>25M smart TVs</a:t>
            </a:r>
          </a:p>
          <a:p>
            <a:pPr lvl="1">
              <a:buFontTx/>
              <a:buNone/>
              <a:defRPr/>
            </a:pPr>
            <a:endParaRPr lang="en-US" dirty="0">
              <a:ea typeface="ＭＳ Ｐゴシック" charset="0"/>
            </a:endParaRPr>
          </a:p>
          <a:p>
            <a:pPr>
              <a:defRPr/>
            </a:pPr>
            <a:r>
              <a:rPr lang="en-US" sz="2800" dirty="0">
                <a:ea typeface="ＭＳ Ｐゴシック" charset="0"/>
              </a:rPr>
              <a:t>4 billion phones in the world </a:t>
            </a:r>
            <a:r>
              <a:rPr lang="en-US" sz="2800" dirty="0">
                <a:ea typeface="ＭＳ Ｐゴシック" charset="0"/>
                <a:sym typeface="Wingdings" charset="0"/>
              </a:rPr>
              <a:t> smartphones over next few years</a:t>
            </a:r>
            <a:endParaRPr lang="en-US" sz="2800" dirty="0">
              <a:ea typeface="ＭＳ Ｐゴシック" charset="0"/>
            </a:endParaRPr>
          </a:p>
          <a:p>
            <a:pPr>
              <a:defRPr/>
            </a:pPr>
            <a:r>
              <a:rPr lang="en-US" sz="2800" dirty="0">
                <a:ea typeface="ＭＳ Ｐゴシック" charset="0"/>
              </a:rPr>
              <a:t>Then…</a:t>
            </a:r>
            <a:endParaRPr lang="en-US" dirty="0">
              <a:ea typeface="ＭＳ Ｐゴシック" charset="0"/>
            </a:endParaRPr>
          </a:p>
          <a:p>
            <a:endParaRPr lang="en-US" dirty="0"/>
          </a:p>
        </p:txBody>
      </p:sp>
      <p:sp>
        <p:nvSpPr>
          <p:cNvPr id="11" name="Title 1"/>
          <p:cNvSpPr>
            <a:spLocks noGrp="1"/>
          </p:cNvSpPr>
          <p:nvPr>
            <p:ph type="title"/>
          </p:nvPr>
        </p:nvSpPr>
        <p:spPr>
          <a:xfrm>
            <a:off x="2133600" y="200025"/>
            <a:ext cx="7924800" cy="533400"/>
          </a:xfrm>
          <a:noFill/>
        </p:spPr>
        <p:txBody>
          <a:bodyPr/>
          <a:lstStyle/>
          <a:p>
            <a:pPr>
              <a:defRPr/>
            </a:pPr>
            <a:r>
              <a:rPr lang="en-US" altLang="en-US" dirty="0">
                <a:latin typeface="Gill Sans Light" charset="0"/>
                <a:ea typeface="ＭＳ Ｐゴシック" charset="-128"/>
                <a:cs typeface="Gill Sans Light" charset="0"/>
              </a:rPr>
              <a:t>Not Only PCs connected to the Internet</a:t>
            </a:r>
          </a:p>
        </p:txBody>
      </p:sp>
      <p:pic>
        <p:nvPicPr>
          <p:cNvPr id="12" name="Picture 1"/>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77000" y="2057401"/>
            <a:ext cx="3733800" cy="2333625"/>
          </a:xfrm>
          <a:prstGeom prst="rect">
            <a:avLst/>
          </a:prstGeom>
          <a:noFill/>
          <a:ln w="12700" cmpd="sng">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13" name="Rounded Rectangular Callout 12"/>
          <p:cNvSpPr>
            <a:spLocks noChangeArrowheads="1"/>
          </p:cNvSpPr>
          <p:nvPr/>
        </p:nvSpPr>
        <p:spPr bwMode="auto">
          <a:xfrm>
            <a:off x="5029200" y="1524000"/>
            <a:ext cx="3352800" cy="609600"/>
          </a:xfrm>
          <a:prstGeom prst="wedgeRoundRectCallout">
            <a:avLst>
              <a:gd name="adj1" fmla="val -93929"/>
              <a:gd name="adj2" fmla="val 102767"/>
              <a:gd name="adj3" fmla="val 16667"/>
            </a:avLst>
          </a:prstGeom>
          <a:solidFill>
            <a:schemeClr val="bg1"/>
          </a:solidFill>
          <a:ln w="12700" cmpd="sng">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eaLnBrk="0" fontAlgn="base" hangingPunct="0">
              <a:spcBef>
                <a:spcPct val="0"/>
              </a:spcBef>
              <a:spcAft>
                <a:spcPct val="0"/>
              </a:spcAft>
              <a:defRPr b="1">
                <a:solidFill>
                  <a:schemeClr val="tx1"/>
                </a:solidFill>
                <a:latin typeface="Comic Sans MS" charset="0"/>
              </a:defRPr>
            </a:lvl6pPr>
            <a:lvl7pPr marL="2971800" indent="-228600" eaLnBrk="0" fontAlgn="base" hangingPunct="0">
              <a:spcBef>
                <a:spcPct val="0"/>
              </a:spcBef>
              <a:spcAft>
                <a:spcPct val="0"/>
              </a:spcAft>
              <a:defRPr b="1">
                <a:solidFill>
                  <a:schemeClr val="tx1"/>
                </a:solidFill>
                <a:latin typeface="Comic Sans MS" charset="0"/>
              </a:defRPr>
            </a:lvl7pPr>
            <a:lvl8pPr marL="3429000" indent="-228600" eaLnBrk="0" fontAlgn="base" hangingPunct="0">
              <a:spcBef>
                <a:spcPct val="0"/>
              </a:spcBef>
              <a:spcAft>
                <a:spcPct val="0"/>
              </a:spcAft>
              <a:defRPr b="1">
                <a:solidFill>
                  <a:schemeClr val="tx1"/>
                </a:solidFill>
                <a:latin typeface="Comic Sans MS" charset="0"/>
              </a:defRPr>
            </a:lvl8pPr>
            <a:lvl9pPr marL="3886200" indent="-228600" eaLnBrk="0" fontAlgn="base" hangingPunct="0">
              <a:spcBef>
                <a:spcPct val="0"/>
              </a:spcBef>
              <a:spcAft>
                <a:spcPct val="0"/>
              </a:spcAft>
              <a:defRPr b="1">
                <a:solidFill>
                  <a:schemeClr val="tx1"/>
                </a:solidFill>
                <a:latin typeface="Comic Sans MS" charset="0"/>
              </a:defRPr>
            </a:lvl9pPr>
          </a:lstStyle>
          <a:p>
            <a:pPr algn="ctr">
              <a:defRPr/>
            </a:pPr>
            <a:r>
              <a:rPr lang="en-US" altLang="en-US" sz="2400" b="0" dirty="0">
                <a:solidFill>
                  <a:schemeClr val="accent2">
                    <a:lumMod val="75000"/>
                  </a:schemeClr>
                </a:solidFill>
                <a:latin typeface="Gill Sans Light"/>
                <a:ea typeface="Gill Sans" charset="0"/>
                <a:cs typeface="Gill Sans Light"/>
              </a:rPr>
              <a:t>1.53B</a:t>
            </a:r>
            <a:r>
              <a:rPr lang="en-US" altLang="en-US" sz="2400" b="0" dirty="0">
                <a:latin typeface="Gill Sans Light"/>
                <a:ea typeface="Gill Sans" charset="0"/>
                <a:cs typeface="Gill Sans Light"/>
              </a:rPr>
              <a:t> in 2017</a:t>
            </a:r>
          </a:p>
        </p:txBody>
      </p:sp>
      <p:sp>
        <p:nvSpPr>
          <p:cNvPr id="14" name="Rounded Rectangular Callout 13"/>
          <p:cNvSpPr>
            <a:spLocks noChangeArrowheads="1"/>
          </p:cNvSpPr>
          <p:nvPr/>
        </p:nvSpPr>
        <p:spPr bwMode="auto">
          <a:xfrm>
            <a:off x="7010400" y="2438400"/>
            <a:ext cx="2362200" cy="533400"/>
          </a:xfrm>
          <a:prstGeom prst="wedgeRoundRectCallout">
            <a:avLst>
              <a:gd name="adj1" fmla="val -157876"/>
              <a:gd name="adj2" fmla="val 63221"/>
              <a:gd name="adj3" fmla="val 16667"/>
            </a:avLst>
          </a:prstGeom>
          <a:solidFill>
            <a:schemeClr val="bg1"/>
          </a:solidFill>
          <a:ln w="12700" cmpd="sng">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eaLnBrk="0" fontAlgn="base" hangingPunct="0">
              <a:spcBef>
                <a:spcPct val="0"/>
              </a:spcBef>
              <a:spcAft>
                <a:spcPct val="0"/>
              </a:spcAft>
              <a:defRPr b="1">
                <a:solidFill>
                  <a:schemeClr val="tx1"/>
                </a:solidFill>
                <a:latin typeface="Comic Sans MS" charset="0"/>
              </a:defRPr>
            </a:lvl6pPr>
            <a:lvl7pPr marL="2971800" indent="-228600" eaLnBrk="0" fontAlgn="base" hangingPunct="0">
              <a:spcBef>
                <a:spcPct val="0"/>
              </a:spcBef>
              <a:spcAft>
                <a:spcPct val="0"/>
              </a:spcAft>
              <a:defRPr b="1">
                <a:solidFill>
                  <a:schemeClr val="tx1"/>
                </a:solidFill>
                <a:latin typeface="Comic Sans MS" charset="0"/>
              </a:defRPr>
            </a:lvl7pPr>
            <a:lvl8pPr marL="3429000" indent="-228600" eaLnBrk="0" fontAlgn="base" hangingPunct="0">
              <a:spcBef>
                <a:spcPct val="0"/>
              </a:spcBef>
              <a:spcAft>
                <a:spcPct val="0"/>
              </a:spcAft>
              <a:defRPr b="1">
                <a:solidFill>
                  <a:schemeClr val="tx1"/>
                </a:solidFill>
                <a:latin typeface="Comic Sans MS" charset="0"/>
              </a:defRPr>
            </a:lvl8pPr>
            <a:lvl9pPr marL="3886200" indent="-228600" eaLnBrk="0" fontAlgn="base" hangingPunct="0">
              <a:spcBef>
                <a:spcPct val="0"/>
              </a:spcBef>
              <a:spcAft>
                <a:spcPct val="0"/>
              </a:spcAft>
              <a:defRPr b="1">
                <a:solidFill>
                  <a:schemeClr val="tx1"/>
                </a:solidFill>
                <a:latin typeface="Comic Sans MS" charset="0"/>
              </a:defRPr>
            </a:lvl9pPr>
          </a:lstStyle>
          <a:p>
            <a:pPr>
              <a:defRPr/>
            </a:pPr>
            <a:r>
              <a:rPr lang="en-US" altLang="en-US" sz="2400" b="0" dirty="0">
                <a:solidFill>
                  <a:srgbClr val="FF0000"/>
                </a:solidFill>
                <a:latin typeface="Gill Sans Light"/>
                <a:ea typeface="Gill Sans" charset="0"/>
                <a:cs typeface="Gill Sans Light"/>
              </a:rPr>
              <a:t>262.5M</a:t>
            </a:r>
            <a:r>
              <a:rPr lang="en-US" altLang="en-US" sz="2400" b="0" dirty="0">
                <a:latin typeface="Gill Sans Light"/>
                <a:ea typeface="Gill Sans" charset="0"/>
                <a:cs typeface="Gill Sans Light"/>
              </a:rPr>
              <a:t> in 2017</a:t>
            </a:r>
          </a:p>
        </p:txBody>
      </p:sp>
      <p:sp>
        <p:nvSpPr>
          <p:cNvPr id="15" name="Rounded Rectangular Callout 14"/>
          <p:cNvSpPr>
            <a:spLocks noChangeArrowheads="1"/>
          </p:cNvSpPr>
          <p:nvPr/>
        </p:nvSpPr>
        <p:spPr bwMode="auto">
          <a:xfrm>
            <a:off x="6781800" y="3657600"/>
            <a:ext cx="2209800" cy="533400"/>
          </a:xfrm>
          <a:prstGeom prst="wedgeRoundRectCallout">
            <a:avLst>
              <a:gd name="adj1" fmla="val -152919"/>
              <a:gd name="adj2" fmla="val 47760"/>
              <a:gd name="adj3" fmla="val 16667"/>
            </a:avLst>
          </a:prstGeom>
          <a:solidFill>
            <a:schemeClr val="bg1"/>
          </a:solidFill>
          <a:ln w="12700" cmpd="sng">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eaLnBrk="0" fontAlgn="base" hangingPunct="0">
              <a:spcBef>
                <a:spcPct val="0"/>
              </a:spcBef>
              <a:spcAft>
                <a:spcPct val="0"/>
              </a:spcAft>
              <a:defRPr b="1">
                <a:solidFill>
                  <a:schemeClr val="tx1"/>
                </a:solidFill>
                <a:latin typeface="Comic Sans MS" charset="0"/>
              </a:defRPr>
            </a:lvl6pPr>
            <a:lvl7pPr marL="2971800" indent="-228600" eaLnBrk="0" fontAlgn="base" hangingPunct="0">
              <a:spcBef>
                <a:spcPct val="0"/>
              </a:spcBef>
              <a:spcAft>
                <a:spcPct val="0"/>
              </a:spcAft>
              <a:defRPr b="1">
                <a:solidFill>
                  <a:schemeClr val="tx1"/>
                </a:solidFill>
                <a:latin typeface="Comic Sans MS" charset="0"/>
              </a:defRPr>
            </a:lvl7pPr>
            <a:lvl8pPr marL="3429000" indent="-228600" eaLnBrk="0" fontAlgn="base" hangingPunct="0">
              <a:spcBef>
                <a:spcPct val="0"/>
              </a:spcBef>
              <a:spcAft>
                <a:spcPct val="0"/>
              </a:spcAft>
              <a:defRPr b="1">
                <a:solidFill>
                  <a:schemeClr val="tx1"/>
                </a:solidFill>
                <a:latin typeface="Comic Sans MS" charset="0"/>
              </a:defRPr>
            </a:lvl8pPr>
            <a:lvl9pPr marL="3886200" indent="-228600" eaLnBrk="0" fontAlgn="base" hangingPunct="0">
              <a:spcBef>
                <a:spcPct val="0"/>
              </a:spcBef>
              <a:spcAft>
                <a:spcPct val="0"/>
              </a:spcAft>
              <a:defRPr b="1">
                <a:solidFill>
                  <a:schemeClr val="tx1"/>
                </a:solidFill>
                <a:latin typeface="Comic Sans MS" charset="0"/>
              </a:defRPr>
            </a:lvl9pPr>
          </a:lstStyle>
          <a:p>
            <a:pPr>
              <a:defRPr/>
            </a:pPr>
            <a:r>
              <a:rPr lang="en-US" altLang="en-US" sz="2400" b="0" dirty="0">
                <a:solidFill>
                  <a:schemeClr val="accent2">
                    <a:lumMod val="75000"/>
                  </a:schemeClr>
                </a:solidFill>
                <a:latin typeface="Gill Sans Light"/>
                <a:ea typeface="Gill Sans" charset="0"/>
                <a:cs typeface="Gill Sans Light"/>
              </a:rPr>
              <a:t>164M</a:t>
            </a:r>
            <a:r>
              <a:rPr lang="en-US" altLang="en-US" sz="2400" b="0" dirty="0">
                <a:latin typeface="Gill Sans Light"/>
                <a:ea typeface="Gill Sans" charset="0"/>
                <a:cs typeface="Gill Sans Light"/>
              </a:rPr>
              <a:t> in 2017</a:t>
            </a:r>
          </a:p>
        </p:txBody>
      </p:sp>
      <p:sp>
        <p:nvSpPr>
          <p:cNvPr id="16" name="Rounded Rectangular Callout 15"/>
          <p:cNvSpPr>
            <a:spLocks noChangeArrowheads="1"/>
          </p:cNvSpPr>
          <p:nvPr/>
        </p:nvSpPr>
        <p:spPr bwMode="auto">
          <a:xfrm>
            <a:off x="6858000" y="4572001"/>
            <a:ext cx="2209800" cy="504825"/>
          </a:xfrm>
          <a:prstGeom prst="wedgeRoundRectCallout">
            <a:avLst>
              <a:gd name="adj1" fmla="val -160756"/>
              <a:gd name="adj2" fmla="val -37420"/>
              <a:gd name="adj3" fmla="val 16667"/>
            </a:avLst>
          </a:prstGeom>
          <a:solidFill>
            <a:schemeClr val="bg1"/>
          </a:solidFill>
          <a:ln w="12700" cmpd="sng">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eaLnBrk="0" fontAlgn="base" hangingPunct="0">
              <a:spcBef>
                <a:spcPct val="0"/>
              </a:spcBef>
              <a:spcAft>
                <a:spcPct val="0"/>
              </a:spcAft>
              <a:defRPr b="1">
                <a:solidFill>
                  <a:schemeClr val="tx1"/>
                </a:solidFill>
                <a:latin typeface="Comic Sans MS" charset="0"/>
              </a:defRPr>
            </a:lvl6pPr>
            <a:lvl7pPr marL="2971800" indent="-228600" eaLnBrk="0" fontAlgn="base" hangingPunct="0">
              <a:spcBef>
                <a:spcPct val="0"/>
              </a:spcBef>
              <a:spcAft>
                <a:spcPct val="0"/>
              </a:spcAft>
              <a:defRPr b="1">
                <a:solidFill>
                  <a:schemeClr val="tx1"/>
                </a:solidFill>
                <a:latin typeface="Comic Sans MS" charset="0"/>
              </a:defRPr>
            </a:lvl7pPr>
            <a:lvl8pPr marL="3429000" indent="-228600" eaLnBrk="0" fontAlgn="base" hangingPunct="0">
              <a:spcBef>
                <a:spcPct val="0"/>
              </a:spcBef>
              <a:spcAft>
                <a:spcPct val="0"/>
              </a:spcAft>
              <a:defRPr b="1">
                <a:solidFill>
                  <a:schemeClr val="tx1"/>
                </a:solidFill>
                <a:latin typeface="Comic Sans MS" charset="0"/>
              </a:defRPr>
            </a:lvl8pPr>
            <a:lvl9pPr marL="3886200" indent="-228600" eaLnBrk="0" fontAlgn="base" hangingPunct="0">
              <a:spcBef>
                <a:spcPct val="0"/>
              </a:spcBef>
              <a:spcAft>
                <a:spcPct val="0"/>
              </a:spcAft>
              <a:defRPr b="1">
                <a:solidFill>
                  <a:schemeClr val="tx1"/>
                </a:solidFill>
                <a:latin typeface="Comic Sans MS" charset="0"/>
              </a:defRPr>
            </a:lvl9pPr>
          </a:lstStyle>
          <a:p>
            <a:pPr>
              <a:defRPr/>
            </a:pPr>
            <a:r>
              <a:rPr lang="en-US" altLang="en-US" sz="2400" b="0" dirty="0">
                <a:solidFill>
                  <a:schemeClr val="accent2">
                    <a:lumMod val="75000"/>
                  </a:schemeClr>
                </a:solidFill>
                <a:latin typeface="Gill Sans Light"/>
                <a:ea typeface="Gill Sans" charset="0"/>
                <a:cs typeface="Gill Sans Light"/>
              </a:rPr>
              <a:t>39.5M</a:t>
            </a:r>
            <a:r>
              <a:rPr lang="en-US" altLang="en-US" sz="2400" b="0" dirty="0">
                <a:latin typeface="Gill Sans Light"/>
                <a:ea typeface="Gill Sans" charset="0"/>
                <a:cs typeface="Gill Sans Light"/>
              </a:rPr>
              <a:t> in 2017</a:t>
            </a:r>
          </a:p>
        </p:txBody>
      </p:sp>
    </p:spTree>
    <p:extLst>
      <p:ext uri="{BB962C8B-B14F-4D97-AF65-F5344CB8AC3E}">
        <p14:creationId xmlns:p14="http://schemas.microsoft.com/office/powerpoint/2010/main" val="36300154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3" grpId="0" animBg="1"/>
      <p:bldP spid="14"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7431" y="186696"/>
            <a:ext cx="7912100" cy="444187"/>
          </a:xfrm>
        </p:spPr>
        <p:txBody>
          <a:bodyPr/>
          <a:lstStyle/>
          <a:p>
            <a:r>
              <a:rPr lang="en-US" altLang="en-US" dirty="0">
                <a:latin typeface="Gill Sans Light" charset="0"/>
                <a:cs typeface="Gill Sans Light" charset="0"/>
              </a:rPr>
              <a:t>People-to-Computer Ratio Over Time</a:t>
            </a:r>
            <a:endParaRPr lang="en-US" dirty="0"/>
          </a:p>
        </p:txBody>
      </p:sp>
      <p:grpSp>
        <p:nvGrpSpPr>
          <p:cNvPr id="4" name="Group 10"/>
          <p:cNvGrpSpPr>
            <a:grpSpLocks/>
          </p:cNvGrpSpPr>
          <p:nvPr/>
        </p:nvGrpSpPr>
        <p:grpSpPr bwMode="auto">
          <a:xfrm>
            <a:off x="2056918" y="816417"/>
            <a:ext cx="5608937" cy="4651623"/>
            <a:chOff x="2898" y="1503"/>
            <a:chExt cx="2579" cy="2085"/>
          </a:xfrm>
          <a:noFill/>
        </p:grpSpPr>
        <p:sp>
          <p:nvSpPr>
            <p:cNvPr id="12" name="Text Box 11"/>
            <p:cNvSpPr txBox="1">
              <a:spLocks noChangeArrowheads="1"/>
            </p:cNvSpPr>
            <p:nvPr/>
          </p:nvSpPr>
          <p:spPr bwMode="auto">
            <a:xfrm>
              <a:off x="4126" y="3436"/>
              <a:ext cx="466" cy="152"/>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600">
                  <a:latin typeface="Verdana" charset="0"/>
                </a:rPr>
                <a:t>years</a:t>
              </a:r>
            </a:p>
          </p:txBody>
        </p:sp>
        <p:sp>
          <p:nvSpPr>
            <p:cNvPr id="13" name="Text Box 12"/>
            <p:cNvSpPr txBox="1">
              <a:spLocks noChangeArrowheads="1"/>
            </p:cNvSpPr>
            <p:nvPr/>
          </p:nvSpPr>
          <p:spPr bwMode="auto">
            <a:xfrm>
              <a:off x="2898" y="1503"/>
              <a:ext cx="792" cy="262"/>
            </a:xfrm>
            <a:prstGeom prst="rect">
              <a:avLst/>
            </a:prstGeom>
            <a:grpFill/>
            <a:ln w="9525">
              <a:noFill/>
              <a:miter lim="800000"/>
              <a:headEnd/>
              <a:tailEnd/>
            </a:ln>
            <a:effectLst/>
          </p:spPr>
          <p:txBody>
            <a:bodyPr wrap="square">
              <a:prstTxWarp prst="textNoShape">
                <a:avLst/>
              </a:prstTxWarp>
              <a:spAutoFit/>
            </a:bodyPr>
            <a:lstStyle/>
            <a:p>
              <a:pPr eaLnBrk="0" hangingPunct="0"/>
              <a:r>
                <a:rPr lang="en-US" sz="1600"/>
                <a:t>Computers</a:t>
              </a:r>
            </a:p>
            <a:p>
              <a:pPr eaLnBrk="0" hangingPunct="0"/>
              <a:r>
                <a:rPr lang="en-US" sz="1600"/>
                <a:t>Per Person</a:t>
              </a:r>
            </a:p>
          </p:txBody>
        </p:sp>
        <p:sp>
          <p:nvSpPr>
            <p:cNvPr id="14" name="Text Box 13"/>
            <p:cNvSpPr txBox="1">
              <a:spLocks noChangeArrowheads="1"/>
            </p:cNvSpPr>
            <p:nvPr/>
          </p:nvSpPr>
          <p:spPr bwMode="auto">
            <a:xfrm>
              <a:off x="3043" y="3155"/>
              <a:ext cx="421" cy="152"/>
            </a:xfrm>
            <a:prstGeom prst="rect">
              <a:avLst/>
            </a:prstGeom>
            <a:grpFill/>
            <a:ln w="9525">
              <a:noFill/>
              <a:miter lim="800000"/>
              <a:headEnd/>
              <a:tailEnd/>
            </a:ln>
            <a:effectLst/>
          </p:spPr>
          <p:txBody>
            <a:bodyPr wrap="square">
              <a:prstTxWarp prst="textNoShape">
                <a:avLst/>
              </a:prstTxWarp>
              <a:spAutoFit/>
            </a:bodyPr>
            <a:lstStyle/>
            <a:p>
              <a:pPr eaLnBrk="0" hangingPunct="0"/>
              <a:r>
                <a:rPr lang="en-US" sz="1600"/>
                <a:t>10</a:t>
              </a:r>
              <a:r>
                <a:rPr lang="en-US" sz="1600" baseline="30000"/>
                <a:t>3</a:t>
              </a:r>
              <a:r>
                <a:rPr lang="en-US" sz="1600"/>
                <a:t>:1</a:t>
              </a:r>
            </a:p>
          </p:txBody>
        </p:sp>
        <p:sp>
          <p:nvSpPr>
            <p:cNvPr id="15" name="Text Box 14"/>
            <p:cNvSpPr txBox="1">
              <a:spLocks noChangeArrowheads="1"/>
            </p:cNvSpPr>
            <p:nvPr/>
          </p:nvSpPr>
          <p:spPr bwMode="auto">
            <a:xfrm>
              <a:off x="3043" y="1824"/>
              <a:ext cx="421" cy="152"/>
            </a:xfrm>
            <a:prstGeom prst="rect">
              <a:avLst/>
            </a:prstGeom>
            <a:grpFill/>
            <a:ln w="9525">
              <a:noFill/>
              <a:miter lim="800000"/>
              <a:headEnd/>
              <a:tailEnd/>
            </a:ln>
            <a:effectLst/>
          </p:spPr>
          <p:txBody>
            <a:bodyPr wrap="square">
              <a:prstTxWarp prst="textNoShape">
                <a:avLst/>
              </a:prstTxWarp>
              <a:spAutoFit/>
            </a:bodyPr>
            <a:lstStyle/>
            <a:p>
              <a:pPr eaLnBrk="0" hangingPunct="0"/>
              <a:r>
                <a:rPr lang="en-US" sz="1600"/>
                <a:t>1:10</a:t>
              </a:r>
              <a:r>
                <a:rPr lang="en-US" sz="1600" baseline="30000"/>
                <a:t>6</a:t>
              </a:r>
            </a:p>
          </p:txBody>
        </p:sp>
        <p:sp>
          <p:nvSpPr>
            <p:cNvPr id="16" name="Text Box 15"/>
            <p:cNvSpPr txBox="1">
              <a:spLocks noChangeArrowheads="1"/>
            </p:cNvSpPr>
            <p:nvPr/>
          </p:nvSpPr>
          <p:spPr bwMode="auto">
            <a:xfrm>
              <a:off x="4800" y="2640"/>
              <a:ext cx="677"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a:latin typeface="Verdana" charset="0"/>
                </a:rPr>
                <a:t>Laptop</a:t>
              </a:r>
            </a:p>
          </p:txBody>
        </p:sp>
        <p:sp>
          <p:nvSpPr>
            <p:cNvPr id="17" name="Text Box 16"/>
            <p:cNvSpPr txBox="1">
              <a:spLocks noChangeArrowheads="1"/>
            </p:cNvSpPr>
            <p:nvPr/>
          </p:nvSpPr>
          <p:spPr bwMode="auto">
            <a:xfrm>
              <a:off x="4958" y="2814"/>
              <a:ext cx="394"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a:latin typeface="Verdana" charset="0"/>
                </a:rPr>
                <a:t>PDA</a:t>
              </a:r>
            </a:p>
          </p:txBody>
        </p:sp>
        <p:sp>
          <p:nvSpPr>
            <p:cNvPr id="18" name="Line 17"/>
            <p:cNvSpPr>
              <a:spLocks noChangeShapeType="1"/>
            </p:cNvSpPr>
            <p:nvPr/>
          </p:nvSpPr>
          <p:spPr bwMode="auto">
            <a:xfrm>
              <a:off x="3458" y="3385"/>
              <a:ext cx="1978" cy="0"/>
            </a:xfrm>
            <a:prstGeom prst="line">
              <a:avLst/>
            </a:prstGeom>
            <a:grpFill/>
            <a:ln w="38100">
              <a:solidFill>
                <a:schemeClr val="tx1"/>
              </a:solidFill>
              <a:round/>
              <a:headEnd type="none" w="sm" len="sm"/>
              <a:tailEnd type="triangle" w="med" len="med"/>
            </a:ln>
            <a:effectLst/>
          </p:spPr>
          <p:txBody>
            <a:bodyPr>
              <a:prstTxWarp prst="textNoShape">
                <a:avLst/>
              </a:prstTxWarp>
            </a:bodyPr>
            <a:lstStyle/>
            <a:p>
              <a:endParaRPr lang="en-US"/>
            </a:p>
          </p:txBody>
        </p:sp>
        <p:sp>
          <p:nvSpPr>
            <p:cNvPr id="19" name="Line 18"/>
            <p:cNvSpPr>
              <a:spLocks noChangeShapeType="1"/>
            </p:cNvSpPr>
            <p:nvPr/>
          </p:nvSpPr>
          <p:spPr bwMode="auto">
            <a:xfrm flipV="1">
              <a:off x="3462" y="1715"/>
              <a:ext cx="0" cy="1661"/>
            </a:xfrm>
            <a:prstGeom prst="line">
              <a:avLst/>
            </a:prstGeom>
            <a:grpFill/>
            <a:ln w="38100">
              <a:solidFill>
                <a:schemeClr val="tx1"/>
              </a:solidFill>
              <a:round/>
              <a:headEnd type="none" w="sm" len="sm"/>
              <a:tailEnd type="triangle" w="med" len="med"/>
            </a:ln>
            <a:effectLst/>
          </p:spPr>
          <p:txBody>
            <a:bodyPr>
              <a:prstTxWarp prst="textNoShape">
                <a:avLst/>
              </a:prstTxWarp>
            </a:bodyPr>
            <a:lstStyle/>
            <a:p>
              <a:endParaRPr lang="en-US"/>
            </a:p>
          </p:txBody>
        </p:sp>
        <p:pic>
          <p:nvPicPr>
            <p:cNvPr id="20" name="Picture 19" descr="whirlwind-computer"/>
            <p:cNvPicPr>
              <a:picLocks noChangeAspect="1" noChangeArrowheads="1"/>
            </p:cNvPicPr>
            <p:nvPr/>
          </p:nvPicPr>
          <p:blipFill>
            <a:blip r:embed="rId3"/>
            <a:srcRect/>
            <a:stretch>
              <a:fillRect/>
            </a:stretch>
          </p:blipFill>
          <p:spPr bwMode="auto">
            <a:xfrm>
              <a:off x="3486" y="1777"/>
              <a:ext cx="486" cy="348"/>
            </a:xfrm>
            <a:prstGeom prst="rect">
              <a:avLst/>
            </a:prstGeom>
            <a:grpFill/>
          </p:spPr>
        </p:pic>
        <p:pic>
          <p:nvPicPr>
            <p:cNvPr id="21" name="Picture 20" descr="360-67"/>
            <p:cNvPicPr>
              <a:picLocks noChangeAspect="1" noChangeArrowheads="1"/>
            </p:cNvPicPr>
            <p:nvPr/>
          </p:nvPicPr>
          <p:blipFill>
            <a:blip r:embed="rId4"/>
            <a:srcRect/>
            <a:stretch>
              <a:fillRect/>
            </a:stretch>
          </p:blipFill>
          <p:spPr bwMode="auto">
            <a:xfrm>
              <a:off x="3736" y="2070"/>
              <a:ext cx="442" cy="327"/>
            </a:xfrm>
            <a:prstGeom prst="rect">
              <a:avLst/>
            </a:prstGeom>
            <a:grpFill/>
          </p:spPr>
        </p:pic>
        <p:sp>
          <p:nvSpPr>
            <p:cNvPr id="22" name="Text Box 21"/>
            <p:cNvSpPr txBox="1">
              <a:spLocks noChangeArrowheads="1"/>
            </p:cNvSpPr>
            <p:nvPr/>
          </p:nvSpPr>
          <p:spPr bwMode="auto">
            <a:xfrm>
              <a:off x="4154" y="1968"/>
              <a:ext cx="862"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dirty="0">
                  <a:latin typeface="Verdana" charset="0"/>
                </a:rPr>
                <a:t>Mainframe</a:t>
              </a:r>
            </a:p>
          </p:txBody>
        </p:sp>
        <p:pic>
          <p:nvPicPr>
            <p:cNvPr id="23" name="Picture 22" descr="vax11-780"/>
            <p:cNvPicPr>
              <a:picLocks noChangeAspect="1" noChangeArrowheads="1"/>
            </p:cNvPicPr>
            <p:nvPr/>
          </p:nvPicPr>
          <p:blipFill>
            <a:blip r:embed="rId5"/>
            <a:srcRect/>
            <a:stretch>
              <a:fillRect/>
            </a:stretch>
          </p:blipFill>
          <p:spPr bwMode="auto">
            <a:xfrm>
              <a:off x="4108" y="2307"/>
              <a:ext cx="272" cy="296"/>
            </a:xfrm>
            <a:prstGeom prst="rect">
              <a:avLst/>
            </a:prstGeom>
            <a:grpFill/>
          </p:spPr>
        </p:pic>
        <p:sp>
          <p:nvSpPr>
            <p:cNvPr id="24" name="Text Box 23"/>
            <p:cNvSpPr txBox="1">
              <a:spLocks noChangeArrowheads="1"/>
            </p:cNvSpPr>
            <p:nvPr/>
          </p:nvSpPr>
          <p:spPr bwMode="auto">
            <a:xfrm>
              <a:off x="4386" y="2216"/>
              <a:ext cx="468"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a:latin typeface="Verdana" charset="0"/>
                </a:rPr>
                <a:t>Mini</a:t>
              </a:r>
            </a:p>
          </p:txBody>
        </p:sp>
        <p:pic>
          <p:nvPicPr>
            <p:cNvPr id="25" name="Picture 24" descr="sun3+3d"/>
            <p:cNvPicPr>
              <a:picLocks noChangeAspect="1" noChangeArrowheads="1"/>
            </p:cNvPicPr>
            <p:nvPr/>
          </p:nvPicPr>
          <p:blipFill>
            <a:blip r:embed="rId6"/>
            <a:srcRect/>
            <a:stretch>
              <a:fillRect/>
            </a:stretch>
          </p:blipFill>
          <p:spPr bwMode="auto">
            <a:xfrm>
              <a:off x="4284" y="2488"/>
              <a:ext cx="303" cy="259"/>
            </a:xfrm>
            <a:prstGeom prst="rect">
              <a:avLst/>
            </a:prstGeom>
            <a:grpFill/>
          </p:spPr>
        </p:pic>
        <p:sp>
          <p:nvSpPr>
            <p:cNvPr id="26" name="Text Box 25"/>
            <p:cNvSpPr txBox="1">
              <a:spLocks noChangeArrowheads="1"/>
            </p:cNvSpPr>
            <p:nvPr/>
          </p:nvSpPr>
          <p:spPr bwMode="auto">
            <a:xfrm>
              <a:off x="4547" y="2397"/>
              <a:ext cx="829"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dirty="0">
                  <a:latin typeface="Verdana" charset="0"/>
                </a:rPr>
                <a:t>Workstation</a:t>
              </a:r>
            </a:p>
          </p:txBody>
        </p:sp>
        <p:sp>
          <p:nvSpPr>
            <p:cNvPr id="27" name="Text Box 26"/>
            <p:cNvSpPr txBox="1">
              <a:spLocks noChangeArrowheads="1"/>
            </p:cNvSpPr>
            <p:nvPr/>
          </p:nvSpPr>
          <p:spPr bwMode="auto">
            <a:xfrm>
              <a:off x="4704" y="2544"/>
              <a:ext cx="309" cy="138"/>
            </a:xfrm>
            <a:prstGeom prst="rect">
              <a:avLst/>
            </a:prstGeom>
            <a:grpFill/>
            <a:ln w="12700">
              <a:noFill/>
              <a:miter lim="800000"/>
              <a:headEnd type="none" w="sm" len="sm"/>
              <a:tailEnd type="none" w="sm" len="sm"/>
            </a:ln>
            <a:effectLst/>
          </p:spPr>
          <p:txBody>
            <a:bodyPr wrap="square">
              <a:prstTxWarp prst="textNoShape">
                <a:avLst/>
              </a:prstTxWarp>
              <a:spAutoFit/>
            </a:bodyPr>
            <a:lstStyle/>
            <a:p>
              <a:pPr eaLnBrk="0" hangingPunct="0"/>
              <a:r>
                <a:rPr lang="en-US" sz="1400">
                  <a:latin typeface="Verdana" charset="0"/>
                </a:rPr>
                <a:t>PC</a:t>
              </a:r>
            </a:p>
          </p:txBody>
        </p:sp>
        <p:pic>
          <p:nvPicPr>
            <p:cNvPr id="28" name="Picture 27" descr="IBM_ThinkPad@ThinkPad_A_Series"/>
            <p:cNvPicPr>
              <a:picLocks noChangeAspect="1" noChangeArrowheads="1"/>
            </p:cNvPicPr>
            <p:nvPr/>
          </p:nvPicPr>
          <p:blipFill>
            <a:blip r:embed="rId7"/>
            <a:srcRect/>
            <a:stretch>
              <a:fillRect/>
            </a:stretch>
          </p:blipFill>
          <p:spPr bwMode="auto">
            <a:xfrm>
              <a:off x="4635" y="2760"/>
              <a:ext cx="233" cy="227"/>
            </a:xfrm>
            <a:prstGeom prst="rect">
              <a:avLst/>
            </a:prstGeom>
            <a:grpFill/>
          </p:spPr>
        </p:pic>
        <p:pic>
          <p:nvPicPr>
            <p:cNvPr id="30" name="Picture 28" descr="cell-phone-nokia">
              <a:hlinkClick r:id="rId8"/>
            </p:cNvPr>
            <p:cNvPicPr>
              <a:picLocks noChangeAspect="1" noChangeArrowheads="1"/>
            </p:cNvPicPr>
            <p:nvPr/>
          </p:nvPicPr>
          <p:blipFill>
            <a:blip r:embed="rId9"/>
            <a:srcRect/>
            <a:stretch>
              <a:fillRect/>
            </a:stretch>
          </p:blipFill>
          <p:spPr bwMode="auto">
            <a:xfrm>
              <a:off x="5031" y="3078"/>
              <a:ext cx="175" cy="133"/>
            </a:xfrm>
            <a:prstGeom prst="rect">
              <a:avLst/>
            </a:prstGeom>
            <a:grpFill/>
          </p:spPr>
        </p:pic>
        <p:pic>
          <p:nvPicPr>
            <p:cNvPr id="31" name="Picture 29" descr="pcsm"/>
            <p:cNvPicPr>
              <a:picLocks noChangeAspect="1" noChangeArrowheads="1"/>
            </p:cNvPicPr>
            <p:nvPr/>
          </p:nvPicPr>
          <p:blipFill>
            <a:blip r:embed="rId10"/>
            <a:srcRect/>
            <a:stretch>
              <a:fillRect/>
            </a:stretch>
          </p:blipFill>
          <p:spPr bwMode="auto">
            <a:xfrm>
              <a:off x="4503" y="2624"/>
              <a:ext cx="157" cy="221"/>
            </a:xfrm>
            <a:prstGeom prst="rect">
              <a:avLst/>
            </a:prstGeom>
            <a:grpFill/>
          </p:spPr>
        </p:pic>
        <p:pic>
          <p:nvPicPr>
            <p:cNvPr id="32" name="Picture 30" descr="palm"/>
            <p:cNvPicPr>
              <a:picLocks noChangeAspect="1" noChangeArrowheads="1"/>
            </p:cNvPicPr>
            <p:nvPr/>
          </p:nvPicPr>
          <p:blipFill>
            <a:blip r:embed="rId11"/>
            <a:srcRect/>
            <a:stretch>
              <a:fillRect/>
            </a:stretch>
          </p:blipFill>
          <p:spPr bwMode="auto">
            <a:xfrm>
              <a:off x="4803" y="2984"/>
              <a:ext cx="126" cy="184"/>
            </a:xfrm>
            <a:prstGeom prst="rect">
              <a:avLst/>
            </a:prstGeom>
            <a:grpFill/>
            <a:ln w="9525">
              <a:noFill/>
              <a:miter lim="800000"/>
              <a:headEnd/>
              <a:tailEnd/>
            </a:ln>
          </p:spPr>
        </p:pic>
        <p:sp>
          <p:nvSpPr>
            <p:cNvPr id="33" name="Rectangle 31"/>
            <p:cNvSpPr>
              <a:spLocks noChangeArrowheads="1"/>
            </p:cNvSpPr>
            <p:nvPr/>
          </p:nvSpPr>
          <p:spPr bwMode="auto">
            <a:xfrm>
              <a:off x="5064" y="2934"/>
              <a:ext cx="322" cy="138"/>
            </a:xfrm>
            <a:prstGeom prst="rect">
              <a:avLst/>
            </a:prstGeom>
            <a:grpFill/>
            <a:ln w="9525">
              <a:noFill/>
              <a:miter lim="800000"/>
              <a:headEnd/>
              <a:tailEnd/>
            </a:ln>
            <a:effectLst/>
          </p:spPr>
          <p:txBody>
            <a:bodyPr wrap="square">
              <a:prstTxWarp prst="textNoShape">
                <a:avLst/>
              </a:prstTxWarp>
              <a:spAutoFit/>
            </a:bodyPr>
            <a:lstStyle/>
            <a:p>
              <a:r>
                <a:rPr lang="en-US" sz="1400">
                  <a:latin typeface="Verdana" charset="0"/>
                </a:rPr>
                <a:t>Cell</a:t>
              </a:r>
            </a:p>
          </p:txBody>
        </p:sp>
        <p:sp>
          <p:nvSpPr>
            <p:cNvPr id="34" name="Text Box 32"/>
            <p:cNvSpPr txBox="1">
              <a:spLocks noChangeArrowheads="1"/>
            </p:cNvSpPr>
            <p:nvPr/>
          </p:nvSpPr>
          <p:spPr bwMode="auto">
            <a:xfrm>
              <a:off x="3163" y="2712"/>
              <a:ext cx="301" cy="152"/>
            </a:xfrm>
            <a:prstGeom prst="rect">
              <a:avLst/>
            </a:prstGeom>
            <a:grpFill/>
            <a:ln w="9525">
              <a:noFill/>
              <a:miter lim="800000"/>
              <a:headEnd/>
              <a:tailEnd/>
            </a:ln>
            <a:effectLst/>
          </p:spPr>
          <p:txBody>
            <a:bodyPr wrap="square">
              <a:prstTxWarp prst="textNoShape">
                <a:avLst/>
              </a:prstTxWarp>
              <a:spAutoFit/>
            </a:bodyPr>
            <a:lstStyle/>
            <a:p>
              <a:pPr eaLnBrk="0" hangingPunct="0"/>
              <a:r>
                <a:rPr lang="en-US" sz="1600"/>
                <a:t>1:1</a:t>
              </a:r>
            </a:p>
          </p:txBody>
        </p:sp>
        <p:sp>
          <p:nvSpPr>
            <p:cNvPr id="35" name="Text Box 33"/>
            <p:cNvSpPr txBox="1">
              <a:spLocks noChangeArrowheads="1"/>
            </p:cNvSpPr>
            <p:nvPr/>
          </p:nvSpPr>
          <p:spPr bwMode="auto">
            <a:xfrm>
              <a:off x="3043" y="2304"/>
              <a:ext cx="421" cy="152"/>
            </a:xfrm>
            <a:prstGeom prst="rect">
              <a:avLst/>
            </a:prstGeom>
            <a:grpFill/>
            <a:ln w="9525">
              <a:noFill/>
              <a:miter lim="800000"/>
              <a:headEnd/>
              <a:tailEnd/>
            </a:ln>
            <a:effectLst/>
          </p:spPr>
          <p:txBody>
            <a:bodyPr wrap="square">
              <a:prstTxWarp prst="textNoShape">
                <a:avLst/>
              </a:prstTxWarp>
              <a:spAutoFit/>
            </a:bodyPr>
            <a:lstStyle/>
            <a:p>
              <a:pPr eaLnBrk="0" hangingPunct="0"/>
              <a:r>
                <a:rPr lang="en-US" sz="1600"/>
                <a:t>1:10</a:t>
              </a:r>
              <a:r>
                <a:rPr lang="en-US" sz="1600" baseline="30000"/>
                <a:t>3</a:t>
              </a:r>
            </a:p>
          </p:txBody>
        </p:sp>
      </p:grpSp>
      <p:grpSp>
        <p:nvGrpSpPr>
          <p:cNvPr id="5" name="Group 7"/>
          <p:cNvGrpSpPr>
            <a:grpSpLocks/>
          </p:cNvGrpSpPr>
          <p:nvPr/>
        </p:nvGrpSpPr>
        <p:grpSpPr bwMode="auto">
          <a:xfrm>
            <a:off x="6853682" y="4583069"/>
            <a:ext cx="781050" cy="755650"/>
            <a:chOff x="4992" y="3124"/>
            <a:chExt cx="492" cy="476"/>
          </a:xfrm>
        </p:grpSpPr>
        <p:sp>
          <p:nvSpPr>
            <p:cNvPr id="40" name="Text Box 8"/>
            <p:cNvSpPr txBox="1">
              <a:spLocks noChangeArrowheads="1"/>
            </p:cNvSpPr>
            <p:nvPr/>
          </p:nvSpPr>
          <p:spPr bwMode="auto">
            <a:xfrm>
              <a:off x="4992" y="3408"/>
              <a:ext cx="492" cy="192"/>
            </a:xfrm>
            <a:prstGeom prst="rect">
              <a:avLst/>
            </a:prstGeom>
            <a:noFill/>
            <a:ln w="12700">
              <a:noFill/>
              <a:miter lim="800000"/>
              <a:headEnd type="none" w="sm" len="sm"/>
              <a:tailEnd type="none" w="sm" len="sm"/>
            </a:ln>
            <a:effectLst/>
          </p:spPr>
          <p:txBody>
            <a:bodyPr>
              <a:prstTxWarp prst="textNoShape">
                <a:avLst/>
              </a:prstTxWarp>
              <a:spAutoFit/>
            </a:bodyPr>
            <a:lstStyle/>
            <a:p>
              <a:pPr eaLnBrk="0" hangingPunct="0"/>
              <a:r>
                <a:rPr lang="en-US" sz="1400" i="1" dirty="0">
                  <a:latin typeface="Verdana" charset="0"/>
                </a:rPr>
                <a:t>Mote!</a:t>
              </a:r>
            </a:p>
          </p:txBody>
        </p:sp>
        <p:pic>
          <p:nvPicPr>
            <p:cNvPr id="41" name="Picture 9" descr="dots"/>
            <p:cNvPicPr>
              <a:picLocks noChangeAspect="1" noChangeArrowheads="1"/>
            </p:cNvPicPr>
            <p:nvPr/>
          </p:nvPicPr>
          <p:blipFill>
            <a:blip r:embed="rId12"/>
            <a:srcRect/>
            <a:stretch>
              <a:fillRect/>
            </a:stretch>
          </p:blipFill>
          <p:spPr bwMode="auto">
            <a:xfrm>
              <a:off x="5206" y="3124"/>
              <a:ext cx="211" cy="260"/>
            </a:xfrm>
            <a:prstGeom prst="rect">
              <a:avLst/>
            </a:prstGeom>
            <a:noFill/>
          </p:spPr>
        </p:pic>
      </p:grpSp>
      <p:pic>
        <p:nvPicPr>
          <p:cNvPr id="42" name="Picture 3"/>
          <p:cNvPicPr>
            <a:picLocks noChangeAspect="1"/>
          </p:cNvPicPr>
          <p:nvPr/>
        </p:nvPicPr>
        <p:blipFill>
          <a:blip r:embed="rId13"/>
          <a:srcRect/>
          <a:stretch>
            <a:fillRect/>
          </a:stretch>
        </p:blipFill>
        <p:spPr bwMode="auto">
          <a:xfrm>
            <a:off x="7302450" y="892013"/>
            <a:ext cx="1252243" cy="767207"/>
          </a:xfrm>
          <a:prstGeom prst="rect">
            <a:avLst/>
          </a:prstGeom>
          <a:noFill/>
          <a:ln w="9525">
            <a:noFill/>
            <a:miter lim="800000"/>
            <a:headEnd/>
            <a:tailEnd/>
          </a:ln>
        </p:spPr>
      </p:pic>
      <p:pic>
        <p:nvPicPr>
          <p:cNvPr id="43" name="Picture 42"/>
          <p:cNvPicPr>
            <a:picLocks noChangeAspect="1"/>
          </p:cNvPicPr>
          <p:nvPr/>
        </p:nvPicPr>
        <p:blipFill>
          <a:blip r:embed="rId14"/>
          <a:stretch>
            <a:fillRect/>
          </a:stretch>
        </p:blipFill>
        <p:spPr>
          <a:xfrm>
            <a:off x="7392662" y="3840630"/>
            <a:ext cx="467971" cy="493613"/>
          </a:xfrm>
          <a:prstGeom prst="rect">
            <a:avLst/>
          </a:prstGeom>
        </p:spPr>
      </p:pic>
      <p:pic>
        <p:nvPicPr>
          <p:cNvPr id="44" name="Picture 43"/>
          <p:cNvPicPr>
            <a:picLocks noChangeAspect="1"/>
          </p:cNvPicPr>
          <p:nvPr/>
        </p:nvPicPr>
        <p:blipFill>
          <a:blip r:embed="rId15"/>
          <a:stretch>
            <a:fillRect/>
          </a:stretch>
        </p:blipFill>
        <p:spPr>
          <a:xfrm>
            <a:off x="6657700" y="1360395"/>
            <a:ext cx="1333500" cy="952500"/>
          </a:xfrm>
          <a:prstGeom prst="rect">
            <a:avLst/>
          </a:prstGeom>
        </p:spPr>
      </p:pic>
      <p:pic>
        <p:nvPicPr>
          <p:cNvPr id="45" name="Picture 44"/>
          <p:cNvPicPr>
            <a:picLocks noChangeAspect="1"/>
          </p:cNvPicPr>
          <p:nvPr/>
        </p:nvPicPr>
        <p:blipFill>
          <a:blip r:embed="rId16"/>
          <a:stretch>
            <a:fillRect/>
          </a:stretch>
        </p:blipFill>
        <p:spPr>
          <a:xfrm>
            <a:off x="7149647" y="2240805"/>
            <a:ext cx="864217" cy="822885"/>
          </a:xfrm>
          <a:prstGeom prst="rect">
            <a:avLst/>
          </a:prstGeom>
        </p:spPr>
      </p:pic>
      <p:pic>
        <p:nvPicPr>
          <p:cNvPr id="46" name="Picture 45"/>
          <p:cNvPicPr>
            <a:picLocks noChangeAspect="1"/>
          </p:cNvPicPr>
          <p:nvPr/>
        </p:nvPicPr>
        <p:blipFill>
          <a:blip r:embed="rId17"/>
          <a:stretch>
            <a:fillRect/>
          </a:stretch>
        </p:blipFill>
        <p:spPr>
          <a:xfrm>
            <a:off x="7318100" y="3067325"/>
            <a:ext cx="583453" cy="575708"/>
          </a:xfrm>
          <a:prstGeom prst="rect">
            <a:avLst/>
          </a:prstGeom>
        </p:spPr>
      </p:pic>
      <p:pic>
        <p:nvPicPr>
          <p:cNvPr id="47" name="Picture 46"/>
          <p:cNvPicPr>
            <a:picLocks noChangeAspect="1"/>
          </p:cNvPicPr>
          <p:nvPr/>
        </p:nvPicPr>
        <p:blipFill>
          <a:blip r:embed="rId18"/>
          <a:stretch>
            <a:fillRect/>
          </a:stretch>
        </p:blipFill>
        <p:spPr>
          <a:xfrm>
            <a:off x="7605287" y="3437219"/>
            <a:ext cx="540718" cy="485962"/>
          </a:xfrm>
          <a:prstGeom prst="rect">
            <a:avLst/>
          </a:prstGeom>
        </p:spPr>
      </p:pic>
      <p:cxnSp>
        <p:nvCxnSpPr>
          <p:cNvPr id="49" name="Straight Connector 48"/>
          <p:cNvCxnSpPr/>
          <p:nvPr/>
        </p:nvCxnSpPr>
        <p:spPr>
          <a:xfrm>
            <a:off x="5136689" y="1718984"/>
            <a:ext cx="1419411" cy="29883"/>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5438501" y="2379384"/>
            <a:ext cx="1419411" cy="29883"/>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6442547" y="3228043"/>
            <a:ext cx="696259" cy="5977"/>
          </a:xfrm>
          <a:prstGeom prst="line">
            <a:avLst/>
          </a:prstGeom>
          <a:ln w="28575" cap="flat" cmpd="sng" algn="ctr">
            <a:solidFill>
              <a:schemeClr val="accent4">
                <a:lumMod val="60000"/>
                <a:lumOff val="40000"/>
              </a:schemeClr>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57" name="Cloud 56"/>
          <p:cNvSpPr/>
          <p:nvPr/>
        </p:nvSpPr>
        <p:spPr>
          <a:xfrm>
            <a:off x="7050391" y="609601"/>
            <a:ext cx="1722481" cy="1677147"/>
          </a:xfrm>
          <a:prstGeom prst="cloud">
            <a:avLst/>
          </a:prstGeom>
          <a:solidFill>
            <a:schemeClr val="tx1">
              <a:lumMod val="85000"/>
              <a:alpha val="16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Box 51"/>
          <p:cNvSpPr txBox="1"/>
          <p:nvPr/>
        </p:nvSpPr>
        <p:spPr>
          <a:xfrm>
            <a:off x="2263337" y="5677629"/>
            <a:ext cx="5062027" cy="369332"/>
          </a:xfrm>
          <a:prstGeom prst="rect">
            <a:avLst/>
          </a:prstGeom>
          <a:noFill/>
        </p:spPr>
        <p:txBody>
          <a:bodyPr wrap="none" rtlCol="0">
            <a:spAutoFit/>
          </a:bodyPr>
          <a:lstStyle/>
          <a:p>
            <a:r>
              <a:rPr lang="en-US" dirty="0">
                <a:latin typeface="Gill Sans Light"/>
              </a:rPr>
              <a:t>Bell’s Law: new computer class per 10 years</a:t>
            </a:r>
          </a:p>
        </p:txBody>
      </p:sp>
      <p:sp>
        <p:nvSpPr>
          <p:cNvPr id="53" name="Rounded Rectangular Callout 52"/>
          <p:cNvSpPr/>
          <p:nvPr/>
        </p:nvSpPr>
        <p:spPr bwMode="auto">
          <a:xfrm>
            <a:off x="7696200" y="5388416"/>
            <a:ext cx="1905000" cy="838200"/>
          </a:xfrm>
          <a:prstGeom prst="wedgeRoundRectCallout">
            <a:avLst>
              <a:gd name="adj1" fmla="val -55278"/>
              <a:gd name="adj2" fmla="val -109144"/>
              <a:gd name="adj3" fmla="val 16667"/>
            </a:avLst>
          </a:prstGeom>
          <a:solidFill>
            <a:srgbClr val="FFC000"/>
          </a:solidFill>
          <a:ln w="25400" cap="flat" cmpd="sng" algn="ctr">
            <a:solidFill>
              <a:schemeClr val="tx1"/>
            </a:solidFill>
            <a:prstDash val="solid"/>
            <a:round/>
            <a:headEnd type="triangle" w="med" len="med"/>
            <a:tailEnd type="none" w="med" len="med"/>
          </a:ln>
          <a:effectLst/>
        </p:spPr>
        <p:txBody>
          <a:bodyPr anchor="ctr"/>
          <a:lstStyle/>
          <a:p>
            <a:pPr algn="ctr">
              <a:defRPr/>
            </a:pPr>
            <a:r>
              <a:rPr lang="en-US" sz="2000" b="0" dirty="0">
                <a:latin typeface="Helvetica"/>
                <a:cs typeface="Helvetica"/>
              </a:rPr>
              <a:t>The Internet of Things!</a:t>
            </a:r>
          </a:p>
        </p:txBody>
      </p:sp>
      <p:sp>
        <p:nvSpPr>
          <p:cNvPr id="6" name="Right Brace 5"/>
          <p:cNvSpPr/>
          <p:nvPr/>
        </p:nvSpPr>
        <p:spPr bwMode="auto">
          <a:xfrm>
            <a:off x="8763000" y="1197416"/>
            <a:ext cx="304800" cy="14478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endParaRPr lang="en-US" b="0">
              <a:latin typeface="Gill Sans Light"/>
            </a:endParaRPr>
          </a:p>
        </p:txBody>
      </p:sp>
      <p:sp>
        <p:nvSpPr>
          <p:cNvPr id="54" name="Right Brace 53"/>
          <p:cNvSpPr/>
          <p:nvPr/>
        </p:nvSpPr>
        <p:spPr bwMode="auto">
          <a:xfrm>
            <a:off x="8991600" y="2569016"/>
            <a:ext cx="304800" cy="14478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endParaRPr lang="en-US" b="0">
              <a:latin typeface="Gill Sans Light"/>
            </a:endParaRPr>
          </a:p>
        </p:txBody>
      </p:sp>
      <p:sp>
        <p:nvSpPr>
          <p:cNvPr id="55" name="Right Brace 54"/>
          <p:cNvSpPr/>
          <p:nvPr/>
        </p:nvSpPr>
        <p:spPr bwMode="auto">
          <a:xfrm>
            <a:off x="8763000" y="4016816"/>
            <a:ext cx="304800" cy="990600"/>
          </a:xfrm>
          <a:prstGeom prst="rightBrace">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endParaRPr lang="en-US" b="0">
              <a:latin typeface="Gill Sans Light"/>
            </a:endParaRPr>
          </a:p>
        </p:txBody>
      </p:sp>
      <p:sp>
        <p:nvSpPr>
          <p:cNvPr id="7" name="TextBox 6"/>
          <p:cNvSpPr txBox="1"/>
          <p:nvPr/>
        </p:nvSpPr>
        <p:spPr>
          <a:xfrm>
            <a:off x="9144000" y="1045016"/>
            <a:ext cx="1524000" cy="1569660"/>
          </a:xfrm>
          <a:prstGeom prst="rect">
            <a:avLst/>
          </a:prstGeom>
          <a:noFill/>
        </p:spPr>
        <p:txBody>
          <a:bodyPr wrap="square" rtlCol="0">
            <a:spAutoFit/>
          </a:bodyPr>
          <a:lstStyle/>
          <a:p>
            <a:r>
              <a:rPr lang="en-US" sz="1600" dirty="0">
                <a:latin typeface="Gill Sans Light"/>
              </a:rPr>
              <a:t>Number crunching, Data Storage, Massive </a:t>
            </a:r>
            <a:r>
              <a:rPr lang="en-US" sz="1600" dirty="0" err="1">
                <a:latin typeface="Gill Sans Light"/>
              </a:rPr>
              <a:t>Inet</a:t>
            </a:r>
            <a:r>
              <a:rPr lang="en-US" sz="1600" dirty="0">
                <a:latin typeface="Gill Sans Light"/>
              </a:rPr>
              <a:t> Services,</a:t>
            </a:r>
          </a:p>
          <a:p>
            <a:r>
              <a:rPr lang="en-US" sz="1600" dirty="0">
                <a:latin typeface="Gill Sans Light"/>
              </a:rPr>
              <a:t>ML, …</a:t>
            </a:r>
          </a:p>
        </p:txBody>
      </p:sp>
      <p:sp>
        <p:nvSpPr>
          <p:cNvPr id="56" name="TextBox 55"/>
          <p:cNvSpPr txBox="1"/>
          <p:nvPr/>
        </p:nvSpPr>
        <p:spPr>
          <a:xfrm>
            <a:off x="9296400" y="2950016"/>
            <a:ext cx="1524000" cy="584776"/>
          </a:xfrm>
          <a:prstGeom prst="rect">
            <a:avLst/>
          </a:prstGeom>
          <a:noFill/>
        </p:spPr>
        <p:txBody>
          <a:bodyPr wrap="square" rtlCol="0">
            <a:spAutoFit/>
          </a:bodyPr>
          <a:lstStyle/>
          <a:p>
            <a:r>
              <a:rPr lang="en-US" sz="1600" dirty="0">
                <a:latin typeface="Gill Sans Light"/>
              </a:rPr>
              <a:t>Productivity,</a:t>
            </a:r>
          </a:p>
          <a:p>
            <a:r>
              <a:rPr lang="en-US" sz="1600" dirty="0">
                <a:latin typeface="Gill Sans Light"/>
              </a:rPr>
              <a:t>Interactive</a:t>
            </a:r>
          </a:p>
        </p:txBody>
      </p:sp>
      <p:sp>
        <p:nvSpPr>
          <p:cNvPr id="58" name="TextBox 57"/>
          <p:cNvSpPr txBox="1"/>
          <p:nvPr/>
        </p:nvSpPr>
        <p:spPr>
          <a:xfrm>
            <a:off x="9131300" y="4093016"/>
            <a:ext cx="1524000" cy="1077218"/>
          </a:xfrm>
          <a:prstGeom prst="rect">
            <a:avLst/>
          </a:prstGeom>
          <a:noFill/>
        </p:spPr>
        <p:txBody>
          <a:bodyPr wrap="square" rtlCol="0">
            <a:spAutoFit/>
          </a:bodyPr>
          <a:lstStyle/>
          <a:p>
            <a:r>
              <a:rPr lang="en-US" sz="1600" dirty="0">
                <a:latin typeface="Gill Sans Light"/>
              </a:rPr>
              <a:t>Streaming from/to the physical world</a:t>
            </a:r>
          </a:p>
        </p:txBody>
      </p:sp>
      <p:pic>
        <p:nvPicPr>
          <p:cNvPr id="11" name="Picture 10">
            <a:extLst>
              <a:ext uri="{FF2B5EF4-FFF2-40B4-BE49-F238E27FC236}">
                <a16:creationId xmlns:a16="http://schemas.microsoft.com/office/drawing/2014/main" id="{FACF598D-99D7-3E46-9F0C-2E8DD4E7AC89}"/>
              </a:ext>
            </a:extLst>
          </p:cNvPr>
          <p:cNvPicPr>
            <a:picLocks noChangeAspect="1"/>
          </p:cNvPicPr>
          <p:nvPr/>
        </p:nvPicPr>
        <p:blipFill>
          <a:blip r:embed="rId19"/>
          <a:stretch>
            <a:fillRect/>
          </a:stretch>
        </p:blipFill>
        <p:spPr>
          <a:xfrm>
            <a:off x="7581015" y="4364544"/>
            <a:ext cx="540718" cy="456507"/>
          </a:xfrm>
          <a:prstGeom prst="rect">
            <a:avLst/>
          </a:prstGeom>
        </p:spPr>
      </p:pic>
      <p:pic>
        <p:nvPicPr>
          <p:cNvPr id="29" name="Picture 28">
            <a:extLst>
              <a:ext uri="{FF2B5EF4-FFF2-40B4-BE49-F238E27FC236}">
                <a16:creationId xmlns:a16="http://schemas.microsoft.com/office/drawing/2014/main" id="{93DADA7A-ABD0-4E43-B882-FA94571CB3E9}"/>
              </a:ext>
            </a:extLst>
          </p:cNvPr>
          <p:cNvPicPr>
            <a:picLocks noChangeAspect="1"/>
          </p:cNvPicPr>
          <p:nvPr/>
        </p:nvPicPr>
        <p:blipFill>
          <a:blip r:embed="rId20"/>
          <a:stretch>
            <a:fillRect/>
          </a:stretch>
        </p:blipFill>
        <p:spPr>
          <a:xfrm>
            <a:off x="7928570" y="4745474"/>
            <a:ext cx="328530" cy="328530"/>
          </a:xfrm>
          <a:prstGeom prst="rect">
            <a:avLst/>
          </a:prstGeom>
        </p:spPr>
      </p:pic>
      <p:pic>
        <p:nvPicPr>
          <p:cNvPr id="37" name="Picture 36">
            <a:extLst>
              <a:ext uri="{FF2B5EF4-FFF2-40B4-BE49-F238E27FC236}">
                <a16:creationId xmlns:a16="http://schemas.microsoft.com/office/drawing/2014/main" id="{C6CD20A3-930D-FF43-B997-0763F8943AAD}"/>
              </a:ext>
            </a:extLst>
          </p:cNvPr>
          <p:cNvPicPr>
            <a:picLocks noChangeAspect="1"/>
          </p:cNvPicPr>
          <p:nvPr/>
        </p:nvPicPr>
        <p:blipFill>
          <a:blip r:embed="rId21"/>
          <a:stretch>
            <a:fillRect/>
          </a:stretch>
        </p:blipFill>
        <p:spPr>
          <a:xfrm>
            <a:off x="8182706" y="4508514"/>
            <a:ext cx="351694" cy="351694"/>
          </a:xfrm>
          <a:prstGeom prst="rect">
            <a:avLst/>
          </a:prstGeom>
        </p:spPr>
      </p:pic>
      <p:pic>
        <p:nvPicPr>
          <p:cNvPr id="38" name="Picture 37">
            <a:extLst>
              <a:ext uri="{FF2B5EF4-FFF2-40B4-BE49-F238E27FC236}">
                <a16:creationId xmlns:a16="http://schemas.microsoft.com/office/drawing/2014/main" id="{5E0D5A9B-4751-2D46-9AA3-4F67A358B7AA}"/>
              </a:ext>
            </a:extLst>
          </p:cNvPr>
          <p:cNvPicPr>
            <a:picLocks noChangeAspect="1"/>
          </p:cNvPicPr>
          <p:nvPr/>
        </p:nvPicPr>
        <p:blipFill>
          <a:blip r:embed="rId22"/>
          <a:stretch>
            <a:fillRect/>
          </a:stretch>
        </p:blipFill>
        <p:spPr>
          <a:xfrm>
            <a:off x="7892417" y="4181717"/>
            <a:ext cx="463487" cy="463487"/>
          </a:xfrm>
          <a:prstGeom prst="rect">
            <a:avLst/>
          </a:prstGeom>
        </p:spPr>
      </p:pic>
    </p:spTree>
    <p:extLst>
      <p:ext uri="{BB962C8B-B14F-4D97-AF65-F5344CB8AC3E}">
        <p14:creationId xmlns:p14="http://schemas.microsoft.com/office/powerpoint/2010/main" val="380776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8382000" cy="533400"/>
          </a:xfrm>
        </p:spPr>
        <p:txBody>
          <a:bodyPr/>
          <a:lstStyle/>
          <a:p>
            <a:pPr>
              <a:defRPr/>
            </a:pPr>
            <a:r>
              <a:rPr lang="en-US" dirty="0">
                <a:latin typeface="Gill Sans Light"/>
                <a:cs typeface="Gill Sans Light"/>
              </a:rPr>
              <a:t>Operating Systems are at the Heart of it All!</a:t>
            </a:r>
          </a:p>
        </p:txBody>
      </p:sp>
      <p:sp>
        <p:nvSpPr>
          <p:cNvPr id="5" name="Content Placeholder 4"/>
          <p:cNvSpPr>
            <a:spLocks noGrp="1"/>
          </p:cNvSpPr>
          <p:nvPr>
            <p:ph idx="1"/>
          </p:nvPr>
        </p:nvSpPr>
        <p:spPr>
          <a:xfrm>
            <a:off x="762000" y="914400"/>
            <a:ext cx="10566400" cy="5105400"/>
          </a:xfrm>
        </p:spPr>
        <p:txBody>
          <a:bodyPr/>
          <a:lstStyle/>
          <a:p>
            <a:r>
              <a:rPr lang="en-US" dirty="0"/>
              <a:t>Make the incredible advance in the underlying technology available to a rapidly evolving body of applications</a:t>
            </a:r>
          </a:p>
          <a:p>
            <a:pPr lvl="1"/>
            <a:r>
              <a:rPr lang="en-US" dirty="0"/>
              <a:t>Provide </a:t>
            </a:r>
            <a:r>
              <a:rPr lang="en-US" b="1" dirty="0"/>
              <a:t>consistent abstractions</a:t>
            </a:r>
            <a:r>
              <a:rPr lang="en-US" dirty="0"/>
              <a:t> to applications, even on different hardware</a:t>
            </a:r>
          </a:p>
          <a:p>
            <a:pPr lvl="1"/>
            <a:r>
              <a:rPr lang="en-US" dirty="0"/>
              <a:t>Manage </a:t>
            </a:r>
            <a:r>
              <a:rPr lang="en-US" b="1" dirty="0"/>
              <a:t>sharing of resources</a:t>
            </a:r>
            <a:r>
              <a:rPr lang="en-US" dirty="0"/>
              <a:t> among multiple applications</a:t>
            </a:r>
          </a:p>
          <a:p>
            <a:pPr lvl="1"/>
            <a:endParaRPr lang="en-US" dirty="0"/>
          </a:p>
          <a:p>
            <a:r>
              <a:rPr lang="en-US" dirty="0"/>
              <a:t>The key building blocks:</a:t>
            </a:r>
          </a:p>
          <a:p>
            <a:pPr lvl="1"/>
            <a:r>
              <a:rPr lang="en-US" dirty="0"/>
              <a:t>Processes</a:t>
            </a:r>
          </a:p>
          <a:p>
            <a:pPr lvl="1"/>
            <a:r>
              <a:rPr lang="en-US" dirty="0"/>
              <a:t>Threads, Concurrency, Scheduling, Coordination</a:t>
            </a:r>
          </a:p>
          <a:p>
            <a:pPr lvl="1"/>
            <a:r>
              <a:rPr lang="en-US" dirty="0"/>
              <a:t>Address Spaces</a:t>
            </a:r>
          </a:p>
          <a:p>
            <a:pPr lvl="1"/>
            <a:r>
              <a:rPr lang="en-US" dirty="0"/>
              <a:t>Protection, Isolation, Sharing, Security</a:t>
            </a:r>
          </a:p>
          <a:p>
            <a:pPr lvl="1"/>
            <a:r>
              <a:rPr lang="en-US" dirty="0"/>
              <a:t>Communication, Protocols</a:t>
            </a:r>
          </a:p>
          <a:p>
            <a:pPr lvl="1"/>
            <a:r>
              <a:rPr lang="en-US" dirty="0"/>
              <a:t>Persistent storage, transactions, consistency, resilience</a:t>
            </a:r>
          </a:p>
          <a:p>
            <a:pPr lvl="1"/>
            <a:r>
              <a:rPr lang="en-US" dirty="0"/>
              <a:t>Interfaces to all devices</a:t>
            </a:r>
          </a:p>
          <a:p>
            <a:endParaRPr lang="en-US" dirty="0"/>
          </a:p>
        </p:txBody>
      </p:sp>
    </p:spTree>
    <p:extLst>
      <p:ext uri="{BB962C8B-B14F-4D97-AF65-F5344CB8AC3E}">
        <p14:creationId xmlns:p14="http://schemas.microsoft.com/office/powerpoint/2010/main" val="33971842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a:defRPr/>
            </a:pPr>
            <a:r>
              <a:rPr lang="en-US" altLang="en-US">
                <a:latin typeface="Gill Sans Light" charset="0"/>
                <a:ea typeface="ＭＳ Ｐゴシック" charset="-128"/>
                <a:cs typeface="Gill Sans Light" charset="0"/>
              </a:rPr>
              <a:t>Challenge: Complexity</a:t>
            </a:r>
          </a:p>
        </p:txBody>
      </p:sp>
      <p:sp>
        <p:nvSpPr>
          <p:cNvPr id="3" name="Content Placeholder 2"/>
          <p:cNvSpPr>
            <a:spLocks noGrp="1"/>
          </p:cNvSpPr>
          <p:nvPr>
            <p:ph idx="1"/>
          </p:nvPr>
        </p:nvSpPr>
        <p:spPr>
          <a:xfrm>
            <a:off x="2209800" y="914400"/>
            <a:ext cx="8153400" cy="5105400"/>
          </a:xfrm>
        </p:spPr>
        <p:txBody>
          <a:bodyPr/>
          <a:lstStyle/>
          <a:p>
            <a:pPr>
              <a:defRPr/>
            </a:pPr>
            <a:r>
              <a:rPr lang="en-US" dirty="0">
                <a:ea typeface="ＭＳ Ｐゴシック" charset="0"/>
              </a:rPr>
              <a:t>Applications consisting of…</a:t>
            </a:r>
          </a:p>
          <a:p>
            <a:pPr lvl="1">
              <a:defRPr/>
            </a:pPr>
            <a:r>
              <a:rPr lang="en-US" dirty="0">
                <a:ea typeface="ＭＳ Ｐゴシック" charset="0"/>
              </a:rPr>
              <a:t>… a variety of software modules that …</a:t>
            </a:r>
          </a:p>
          <a:p>
            <a:pPr lvl="1">
              <a:defRPr/>
            </a:pPr>
            <a:r>
              <a:rPr lang="en-US" dirty="0">
                <a:ea typeface="ＭＳ Ｐゴシック" charset="0"/>
              </a:rPr>
              <a:t>… run on a variety of devices (machines) that</a:t>
            </a:r>
          </a:p>
          <a:p>
            <a:pPr lvl="2">
              <a:defRPr/>
            </a:pPr>
            <a:r>
              <a:rPr lang="en-US" dirty="0">
                <a:ea typeface="ＭＳ Ｐゴシック" charset="0"/>
              </a:rPr>
              <a:t>… implement different hardware architectures</a:t>
            </a:r>
          </a:p>
          <a:p>
            <a:pPr lvl="2">
              <a:defRPr/>
            </a:pPr>
            <a:r>
              <a:rPr lang="en-US" dirty="0">
                <a:ea typeface="ＭＳ Ｐゴシック" charset="0"/>
              </a:rPr>
              <a:t>… run competing applications</a:t>
            </a:r>
          </a:p>
          <a:p>
            <a:pPr lvl="2">
              <a:defRPr/>
            </a:pPr>
            <a:r>
              <a:rPr lang="en-US" dirty="0">
                <a:ea typeface="ＭＳ Ｐゴシック" charset="0"/>
              </a:rPr>
              <a:t>… fail in unexpected ways</a:t>
            </a:r>
          </a:p>
          <a:p>
            <a:pPr lvl="2">
              <a:defRPr/>
            </a:pPr>
            <a:r>
              <a:rPr lang="en-US" dirty="0">
                <a:ea typeface="ＭＳ Ｐゴシック" charset="0"/>
              </a:rPr>
              <a:t>… can be under a variety of attacks</a:t>
            </a:r>
          </a:p>
          <a:p>
            <a:pPr>
              <a:defRPr/>
            </a:pPr>
            <a:endParaRPr lang="en-US" dirty="0">
              <a:ea typeface="ＭＳ Ｐゴシック" charset="0"/>
            </a:endParaRPr>
          </a:p>
          <a:p>
            <a:pPr>
              <a:defRPr/>
            </a:pPr>
            <a:r>
              <a:rPr lang="en-US" dirty="0">
                <a:ea typeface="ＭＳ Ｐゴシック" charset="0"/>
              </a:rPr>
              <a:t>Not feasible to test software for all possible environments and combinations of components and devices</a:t>
            </a:r>
          </a:p>
          <a:p>
            <a:pPr lvl="1">
              <a:defRPr/>
            </a:pPr>
            <a:r>
              <a:rPr lang="en-US" dirty="0">
                <a:ea typeface="ＭＳ Ｐゴシック" charset="0"/>
              </a:rPr>
              <a:t>The question is not whether there are bugs but how serious are the bugs! </a:t>
            </a:r>
          </a:p>
          <a:p>
            <a:pPr lvl="1">
              <a:defRPr/>
            </a:pPr>
            <a:endParaRPr lang="en-US" dirty="0">
              <a:ea typeface="ＭＳ Ｐゴシック" charset="0"/>
            </a:endParaRPr>
          </a:p>
        </p:txBody>
      </p:sp>
    </p:spTree>
    <p:extLst>
      <p:ext uri="{BB962C8B-B14F-4D97-AF65-F5344CB8AC3E}">
        <p14:creationId xmlns:p14="http://schemas.microsoft.com/office/powerpoint/2010/main" val="1206560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300" y="0"/>
            <a:ext cx="8539100" cy="736600"/>
          </a:xfrm>
        </p:spPr>
        <p:txBody>
          <a:bodyPr/>
          <a:lstStyle/>
          <a:p>
            <a:r>
              <a:rPr lang="en-US" dirty="0"/>
              <a:t>The World Is Parallel: Intel </a:t>
            </a:r>
            <a:r>
              <a:rPr lang="en-US" dirty="0" err="1"/>
              <a:t>SkyLake</a:t>
            </a:r>
            <a:r>
              <a:rPr lang="en-US" dirty="0"/>
              <a:t> (2017)</a:t>
            </a:r>
          </a:p>
        </p:txBody>
      </p:sp>
      <p:sp>
        <p:nvSpPr>
          <p:cNvPr id="3" name="Content Placeholder 2"/>
          <p:cNvSpPr>
            <a:spLocks noGrp="1"/>
          </p:cNvSpPr>
          <p:nvPr>
            <p:ph idx="1"/>
          </p:nvPr>
        </p:nvSpPr>
        <p:spPr>
          <a:xfrm>
            <a:off x="1600200" y="736600"/>
            <a:ext cx="5644100" cy="5721800"/>
          </a:xfrm>
        </p:spPr>
        <p:txBody>
          <a:bodyPr/>
          <a:lstStyle/>
          <a:p>
            <a:pPr>
              <a:lnSpc>
                <a:spcPct val="85000"/>
              </a:lnSpc>
            </a:pPr>
            <a:r>
              <a:rPr lang="en-US" dirty="0"/>
              <a:t>Up to 28 Cores, 56 Threads</a:t>
            </a:r>
          </a:p>
          <a:p>
            <a:pPr lvl="1">
              <a:lnSpc>
                <a:spcPct val="85000"/>
              </a:lnSpc>
            </a:pPr>
            <a:r>
              <a:rPr lang="en-US" dirty="0"/>
              <a:t>694 mm² die size (estimated)</a:t>
            </a:r>
          </a:p>
          <a:p>
            <a:pPr>
              <a:lnSpc>
                <a:spcPct val="85000"/>
              </a:lnSpc>
            </a:pPr>
            <a:r>
              <a:rPr lang="en-US" dirty="0"/>
              <a:t>Many different instructions</a:t>
            </a:r>
          </a:p>
          <a:p>
            <a:pPr lvl="1">
              <a:lnSpc>
                <a:spcPct val="85000"/>
              </a:lnSpc>
            </a:pPr>
            <a:r>
              <a:rPr lang="en-US" dirty="0"/>
              <a:t>Security, Graphics</a:t>
            </a:r>
          </a:p>
          <a:p>
            <a:pPr>
              <a:lnSpc>
                <a:spcPct val="85000"/>
              </a:lnSpc>
            </a:pPr>
            <a:r>
              <a:rPr lang="en-US" dirty="0"/>
              <a:t>Caches on chip:</a:t>
            </a:r>
          </a:p>
          <a:p>
            <a:pPr lvl="1">
              <a:lnSpc>
                <a:spcPct val="85000"/>
              </a:lnSpc>
            </a:pPr>
            <a:r>
              <a:rPr lang="en-US" dirty="0"/>
              <a:t>L2: 28 </a:t>
            </a:r>
            <a:r>
              <a:rPr lang="en-US" dirty="0" err="1"/>
              <a:t>MiB</a:t>
            </a:r>
            <a:endParaRPr lang="en-US" dirty="0"/>
          </a:p>
          <a:p>
            <a:pPr lvl="1">
              <a:lnSpc>
                <a:spcPct val="85000"/>
              </a:lnSpc>
            </a:pPr>
            <a:r>
              <a:rPr lang="en-US" dirty="0"/>
              <a:t>Shared L3: 38.5 </a:t>
            </a:r>
            <a:r>
              <a:rPr lang="en-US" dirty="0" err="1"/>
              <a:t>MiB</a:t>
            </a:r>
            <a:r>
              <a:rPr lang="en-US" dirty="0"/>
              <a:t> </a:t>
            </a:r>
            <a:br>
              <a:rPr lang="en-US" dirty="0"/>
            </a:br>
            <a:r>
              <a:rPr lang="en-US" dirty="0"/>
              <a:t>(non-inclusive)</a:t>
            </a:r>
          </a:p>
          <a:p>
            <a:pPr lvl="1">
              <a:lnSpc>
                <a:spcPct val="85000"/>
              </a:lnSpc>
            </a:pPr>
            <a:r>
              <a:rPr lang="en-US" dirty="0"/>
              <a:t>Directory-based cache coherence</a:t>
            </a:r>
          </a:p>
          <a:p>
            <a:pPr>
              <a:lnSpc>
                <a:spcPct val="85000"/>
              </a:lnSpc>
            </a:pPr>
            <a:r>
              <a:rPr lang="en-US" dirty="0"/>
              <a:t>Network:</a:t>
            </a:r>
          </a:p>
          <a:p>
            <a:pPr lvl="1">
              <a:lnSpc>
                <a:spcPct val="85000"/>
              </a:lnSpc>
            </a:pPr>
            <a:r>
              <a:rPr lang="en-US" dirty="0"/>
              <a:t>On-chip Mesh Interconnect</a:t>
            </a:r>
          </a:p>
          <a:p>
            <a:pPr lvl="1">
              <a:lnSpc>
                <a:spcPct val="85000"/>
              </a:lnSpc>
            </a:pPr>
            <a:r>
              <a:rPr lang="en-US" dirty="0"/>
              <a:t>Fast off-chip network </a:t>
            </a:r>
            <a:r>
              <a:rPr lang="en-US" dirty="0" err="1"/>
              <a:t>directlry</a:t>
            </a:r>
            <a:r>
              <a:rPr lang="en-US" dirty="0"/>
              <a:t> supports 8-chips connected</a:t>
            </a:r>
          </a:p>
          <a:p>
            <a:pPr>
              <a:lnSpc>
                <a:spcPct val="85000"/>
              </a:lnSpc>
            </a:pPr>
            <a:r>
              <a:rPr lang="en-US" dirty="0"/>
              <a:t>DRAM/chips</a:t>
            </a:r>
          </a:p>
          <a:p>
            <a:pPr lvl="1">
              <a:lnSpc>
                <a:spcPct val="85000"/>
              </a:lnSpc>
            </a:pPr>
            <a:r>
              <a:rPr lang="en-US" dirty="0"/>
              <a:t>Up to 1.5 </a:t>
            </a:r>
            <a:r>
              <a:rPr lang="en-US" dirty="0" err="1"/>
              <a:t>TiB</a:t>
            </a:r>
            <a:endParaRPr lang="en-US" dirty="0"/>
          </a:p>
          <a:p>
            <a:pPr lvl="1">
              <a:lnSpc>
                <a:spcPct val="85000"/>
              </a:lnSpc>
            </a:pPr>
            <a:r>
              <a:rPr lang="en-US" dirty="0"/>
              <a:t>DDR4 memory</a:t>
            </a:r>
          </a:p>
          <a:p>
            <a:pPr>
              <a:lnSpc>
                <a:spcPct val="85000"/>
              </a:lnSpc>
            </a:pPr>
            <a:endParaRPr lang="en-US" dirty="0"/>
          </a:p>
          <a:p>
            <a:pPr>
              <a:lnSpc>
                <a:spcPct val="85000"/>
              </a:lnSpc>
            </a:pPr>
            <a:endParaRPr lang="en-US" dirty="0"/>
          </a:p>
          <a:p>
            <a:pPr lvl="1">
              <a:lnSpc>
                <a:spcPct val="85000"/>
              </a:lnSpc>
            </a:pPr>
            <a:endParaRPr lang="en-US" dirty="0"/>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24601" y="1143000"/>
            <a:ext cx="4479517" cy="4662000"/>
          </a:xfrm>
          <a:prstGeom prst="rect">
            <a:avLst/>
          </a:prstGeom>
        </p:spPr>
      </p:pic>
    </p:spTree>
    <p:extLst>
      <p:ext uri="{BB962C8B-B14F-4D97-AF65-F5344CB8AC3E}">
        <p14:creationId xmlns:p14="http://schemas.microsoft.com/office/powerpoint/2010/main" val="54667823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nvPr>
        </p:nvGraphicFramePr>
        <p:xfrm>
          <a:off x="1771650" y="745671"/>
          <a:ext cx="8648700" cy="4862512"/>
        </p:xfrm>
        <a:graphic>
          <a:graphicData uri="http://schemas.openxmlformats.org/presentationml/2006/ole">
            <mc:AlternateContent xmlns:mc="http://schemas.openxmlformats.org/markup-compatibility/2006">
              <mc:Choice xmlns:v="urn:schemas-microsoft-com:vml" Requires="v">
                <p:oleObj name="Chart" r:id="rId2" imgW="6698086" imgH="3764296" progId="Excel.Chart.8">
                  <p:embed followColorScheme="full"/>
                </p:oleObj>
              </mc:Choice>
              <mc:Fallback>
                <p:oleObj name="Chart" r:id="rId2" imgW="6698086" imgH="3764296" progId="Excel.Chart.8">
                  <p:embed followColorScheme="full"/>
                  <p:pic>
                    <p:nvPicPr>
                      <p:cNvPr id="4" name="Content Placeholder 3"/>
                      <p:cNvPicPr/>
                      <p:nvPr/>
                    </p:nvPicPr>
                    <p:blipFill>
                      <a:blip r:embed="rId3"/>
                      <a:stretch>
                        <a:fillRect/>
                      </a:stretch>
                    </p:blipFill>
                    <p:spPr>
                      <a:xfrm>
                        <a:off x="1771650" y="745671"/>
                        <a:ext cx="8648700" cy="4862512"/>
                      </a:xfrm>
                      <a:prstGeom prst="rect">
                        <a:avLst/>
                      </a:prstGeom>
                    </p:spPr>
                  </p:pic>
                </p:oleObj>
              </mc:Fallback>
            </mc:AlternateContent>
          </a:graphicData>
        </a:graphic>
      </p:graphicFrame>
      <p:graphicFrame>
        <p:nvGraphicFramePr>
          <p:cNvPr id="13" name="Content Placeholder 3"/>
          <p:cNvGraphicFramePr>
            <a:graphicFrameLocks noChangeAspect="1"/>
          </p:cNvGraphicFramePr>
          <p:nvPr>
            <p:extLst>
              <p:ext uri="{D42A27DB-BD31-4B8C-83A1-F6EECF244321}">
                <p14:modId xmlns:p14="http://schemas.microsoft.com/office/powerpoint/2010/main" val="1790546454"/>
              </p:ext>
            </p:extLst>
          </p:nvPr>
        </p:nvGraphicFramePr>
        <p:xfrm>
          <a:off x="1770063" y="746125"/>
          <a:ext cx="8651875" cy="4864100"/>
        </p:xfrm>
        <a:graphic>
          <a:graphicData uri="http://schemas.openxmlformats.org/presentationml/2006/ole">
            <mc:AlternateContent xmlns:mc="http://schemas.openxmlformats.org/markup-compatibility/2006">
              <mc:Choice xmlns:v="urn:schemas-microsoft-com:vml" Requires="v">
                <p:oleObj name="Chart" r:id="rId4" imgW="6698086" imgH="3764406" progId="Excel.Chart.8">
                  <p:embed followColorScheme="full"/>
                </p:oleObj>
              </mc:Choice>
              <mc:Fallback>
                <p:oleObj name="Chart" r:id="rId4" imgW="6698086" imgH="3764406" progId="Excel.Chart.8">
                  <p:embed followColorScheme="full"/>
                  <p:pic>
                    <p:nvPicPr>
                      <p:cNvPr id="13" name="Content Placeholder 3"/>
                      <p:cNvPicPr/>
                      <p:nvPr/>
                    </p:nvPicPr>
                    <p:blipFill>
                      <a:blip r:embed="rId5"/>
                      <a:stretch>
                        <a:fillRect/>
                      </a:stretch>
                    </p:blipFill>
                    <p:spPr>
                      <a:xfrm>
                        <a:off x="1770063" y="746125"/>
                        <a:ext cx="8651875" cy="4864100"/>
                      </a:xfrm>
                      <a:prstGeom prst="rect">
                        <a:avLst/>
                      </a:prstGeom>
                    </p:spPr>
                  </p:pic>
                </p:oleObj>
              </mc:Fallback>
            </mc:AlternateContent>
          </a:graphicData>
        </a:graphic>
      </p:graphicFrame>
      <p:graphicFrame>
        <p:nvGraphicFramePr>
          <p:cNvPr id="14" name="Content Placeholder 3"/>
          <p:cNvGraphicFramePr>
            <a:graphicFrameLocks noChangeAspect="1"/>
          </p:cNvGraphicFramePr>
          <p:nvPr>
            <p:extLst>
              <p:ext uri="{D42A27DB-BD31-4B8C-83A1-F6EECF244321}">
                <p14:modId xmlns:p14="http://schemas.microsoft.com/office/powerpoint/2010/main" val="3578620499"/>
              </p:ext>
            </p:extLst>
          </p:nvPr>
        </p:nvGraphicFramePr>
        <p:xfrm>
          <a:off x="1770063" y="746125"/>
          <a:ext cx="8651875" cy="4864100"/>
        </p:xfrm>
        <a:graphic>
          <a:graphicData uri="http://schemas.openxmlformats.org/presentationml/2006/ole">
            <mc:AlternateContent xmlns:mc="http://schemas.openxmlformats.org/markup-compatibility/2006">
              <mc:Choice xmlns:v="urn:schemas-microsoft-com:vml" Requires="v">
                <p:oleObj name="Chart" r:id="rId6" imgW="6698086" imgH="3764406" progId="Excel.Chart.8">
                  <p:embed followColorScheme="full"/>
                </p:oleObj>
              </mc:Choice>
              <mc:Fallback>
                <p:oleObj name="Chart" r:id="rId6" imgW="6698086" imgH="3764406" progId="Excel.Chart.8">
                  <p:embed followColorScheme="full"/>
                  <p:pic>
                    <p:nvPicPr>
                      <p:cNvPr id="14" name="Content Placeholder 3"/>
                      <p:cNvPicPr/>
                      <p:nvPr/>
                    </p:nvPicPr>
                    <p:blipFill>
                      <a:blip r:embed="rId7"/>
                      <a:stretch>
                        <a:fillRect/>
                      </a:stretch>
                    </p:blipFill>
                    <p:spPr>
                      <a:xfrm>
                        <a:off x="1770063" y="746125"/>
                        <a:ext cx="8651875" cy="4864100"/>
                      </a:xfrm>
                      <a:prstGeom prst="rect">
                        <a:avLst/>
                      </a:prstGeom>
                    </p:spPr>
                  </p:pic>
                </p:oleObj>
              </mc:Fallback>
            </mc:AlternateContent>
          </a:graphicData>
        </a:graphic>
      </p:graphicFrame>
      <p:grpSp>
        <p:nvGrpSpPr>
          <p:cNvPr id="8" name="Group 7"/>
          <p:cNvGrpSpPr/>
          <p:nvPr/>
        </p:nvGrpSpPr>
        <p:grpSpPr>
          <a:xfrm>
            <a:off x="3702996" y="1185592"/>
            <a:ext cx="6660060" cy="1434904"/>
            <a:chOff x="2124222" y="1153551"/>
            <a:chExt cx="6660060" cy="1434904"/>
          </a:xfrm>
        </p:grpSpPr>
        <p:sp>
          <p:nvSpPr>
            <p:cNvPr id="6" name="Freeform 5"/>
            <p:cNvSpPr/>
            <p:nvPr/>
          </p:nvSpPr>
          <p:spPr bwMode="auto">
            <a:xfrm>
              <a:off x="2124222" y="1153551"/>
              <a:ext cx="912974" cy="1434904"/>
            </a:xfrm>
            <a:custGeom>
              <a:avLst/>
              <a:gdLst>
                <a:gd name="connsiteX0" fmla="*/ 0 w 912974"/>
                <a:gd name="connsiteY0" fmla="*/ 0 h 1434904"/>
                <a:gd name="connsiteX1" fmla="*/ 766689 w 912974"/>
                <a:gd name="connsiteY1" fmla="*/ 161778 h 1434904"/>
                <a:gd name="connsiteX2" fmla="*/ 900332 w 912974"/>
                <a:gd name="connsiteY2" fmla="*/ 914400 h 1434904"/>
                <a:gd name="connsiteX3" fmla="*/ 590843 w 912974"/>
                <a:gd name="connsiteY3" fmla="*/ 1434904 h 1434904"/>
              </a:gdLst>
              <a:ahLst/>
              <a:cxnLst>
                <a:cxn ang="0">
                  <a:pos x="connsiteX0" y="connsiteY0"/>
                </a:cxn>
                <a:cxn ang="0">
                  <a:pos x="connsiteX1" y="connsiteY1"/>
                </a:cxn>
                <a:cxn ang="0">
                  <a:pos x="connsiteX2" y="connsiteY2"/>
                </a:cxn>
                <a:cxn ang="0">
                  <a:pos x="connsiteX3" y="connsiteY3"/>
                </a:cxn>
              </a:cxnLst>
              <a:rect l="l" t="t" r="r" b="b"/>
              <a:pathLst>
                <a:path w="912974" h="1434904">
                  <a:moveTo>
                    <a:pt x="0" y="0"/>
                  </a:moveTo>
                  <a:cubicBezTo>
                    <a:pt x="308317" y="4689"/>
                    <a:pt x="616634" y="9378"/>
                    <a:pt x="766689" y="161778"/>
                  </a:cubicBezTo>
                  <a:cubicBezTo>
                    <a:pt x="916744" y="314178"/>
                    <a:pt x="929640" y="702212"/>
                    <a:pt x="900332" y="914400"/>
                  </a:cubicBezTo>
                  <a:cubicBezTo>
                    <a:pt x="871024" y="1126588"/>
                    <a:pt x="730933" y="1280746"/>
                    <a:pt x="590843" y="1434904"/>
                  </a:cubicBezTo>
                </a:path>
              </a:pathLst>
            </a:custGeom>
            <a:noFill/>
            <a:ln w="5715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en-US">
                <a:latin typeface="Comic Sans MS" pitchFamily="66" charset="0"/>
              </a:endParaRPr>
            </a:p>
          </p:txBody>
        </p:sp>
        <p:sp>
          <p:nvSpPr>
            <p:cNvPr id="7" name="TextBox 6"/>
            <p:cNvSpPr txBox="1"/>
            <p:nvPr/>
          </p:nvSpPr>
          <p:spPr>
            <a:xfrm>
              <a:off x="3037196" y="1501671"/>
              <a:ext cx="5747086" cy="369332"/>
            </a:xfrm>
            <a:prstGeom prst="rect">
              <a:avLst/>
            </a:prstGeom>
            <a:noFill/>
          </p:spPr>
          <p:txBody>
            <a:bodyPr wrap="none" rtlCol="0">
              <a:spAutoFit/>
            </a:bodyPr>
            <a:lstStyle/>
            <a:p>
              <a:r>
                <a:rPr lang="en-US" dirty="0">
                  <a:solidFill>
                    <a:srgbClr val="FF0000"/>
                  </a:solidFill>
                  <a:latin typeface="Gill Sans Light"/>
                </a:rPr>
                <a:t>New Versions usually (much) larger older versions!</a:t>
              </a:r>
            </a:p>
          </p:txBody>
        </p:sp>
      </p:grpSp>
      <p:sp>
        <p:nvSpPr>
          <p:cNvPr id="2" name="Title 1"/>
          <p:cNvSpPr>
            <a:spLocks noGrp="1"/>
          </p:cNvSpPr>
          <p:nvPr>
            <p:ph type="title"/>
          </p:nvPr>
        </p:nvSpPr>
        <p:spPr>
          <a:xfrm>
            <a:off x="1981200" y="152400"/>
            <a:ext cx="8229600" cy="533400"/>
          </a:xfrm>
        </p:spPr>
        <p:txBody>
          <a:bodyPr/>
          <a:lstStyle/>
          <a:p>
            <a:r>
              <a:rPr lang="en-US" dirty="0"/>
              <a:t>Recall: Increasing Software Complexity</a:t>
            </a:r>
          </a:p>
        </p:txBody>
      </p:sp>
      <p:sp>
        <p:nvSpPr>
          <p:cNvPr id="5" name="TextBox 4"/>
          <p:cNvSpPr txBox="1"/>
          <p:nvPr/>
        </p:nvSpPr>
        <p:spPr>
          <a:xfrm>
            <a:off x="2111576" y="5561237"/>
            <a:ext cx="7968848" cy="677108"/>
          </a:xfrm>
          <a:prstGeom prst="rect">
            <a:avLst/>
          </a:prstGeom>
          <a:noFill/>
        </p:spPr>
        <p:txBody>
          <a:bodyPr wrap="none" rtlCol="0">
            <a:spAutoFit/>
          </a:bodyPr>
          <a:lstStyle/>
          <a:p>
            <a:pPr algn="ctr"/>
            <a:r>
              <a:rPr lang="en-US" sz="2000" dirty="0">
                <a:latin typeface="Gill Sans"/>
              </a:rPr>
              <a:t>Millions of Lines of Code</a:t>
            </a:r>
          </a:p>
          <a:p>
            <a:pPr algn="ctr"/>
            <a:r>
              <a:rPr lang="en-US" b="0" dirty="0">
                <a:latin typeface="Gill Sans"/>
              </a:rPr>
              <a:t>(source https://informationisbeautiful.net/visualizations/million-lines-of-code/)</a:t>
            </a:r>
          </a:p>
        </p:txBody>
      </p:sp>
      <p:grpSp>
        <p:nvGrpSpPr>
          <p:cNvPr id="12" name="Group 11"/>
          <p:cNvGrpSpPr/>
          <p:nvPr/>
        </p:nvGrpSpPr>
        <p:grpSpPr>
          <a:xfrm>
            <a:off x="7033026" y="3346788"/>
            <a:ext cx="3275256" cy="1149012"/>
            <a:chOff x="5509026" y="3346788"/>
            <a:chExt cx="3275256" cy="1149012"/>
          </a:xfrm>
        </p:grpSpPr>
        <p:sp>
          <p:nvSpPr>
            <p:cNvPr id="9" name="TextBox 8"/>
            <p:cNvSpPr txBox="1"/>
            <p:nvPr/>
          </p:nvSpPr>
          <p:spPr>
            <a:xfrm>
              <a:off x="5509026" y="3346788"/>
              <a:ext cx="3275256" cy="369332"/>
            </a:xfrm>
            <a:prstGeom prst="rect">
              <a:avLst/>
            </a:prstGeom>
            <a:noFill/>
          </p:spPr>
          <p:txBody>
            <a:bodyPr wrap="none" rtlCol="0">
              <a:spAutoFit/>
            </a:bodyPr>
            <a:lstStyle/>
            <a:p>
              <a:r>
                <a:rPr lang="en-US" dirty="0">
                  <a:solidFill>
                    <a:srgbClr val="FF0000"/>
                  </a:solidFill>
                  <a:latin typeface="Gill Sans Light"/>
                </a:rPr>
                <a:t>Cars getting really complex!</a:t>
              </a:r>
            </a:p>
          </p:txBody>
        </p:sp>
        <p:cxnSp>
          <p:nvCxnSpPr>
            <p:cNvPr id="11" name="Straight Arrow Connector 10"/>
            <p:cNvCxnSpPr/>
            <p:nvPr/>
          </p:nvCxnSpPr>
          <p:spPr bwMode="auto">
            <a:xfrm flipH="1">
              <a:off x="6705600" y="3733800"/>
              <a:ext cx="228600" cy="762000"/>
            </a:xfrm>
            <a:prstGeom prst="straightConnector1">
              <a:avLst/>
            </a:prstGeom>
            <a:solidFill>
              <a:schemeClr val="bg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7483274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3" grpId="0"/>
      <p:bldOleChart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447800" y="152400"/>
            <a:ext cx="9220200" cy="533400"/>
          </a:xfrm>
        </p:spPr>
        <p:txBody>
          <a:bodyPr/>
          <a:lstStyle/>
          <a:p>
            <a:pPr>
              <a:defRPr/>
            </a:pPr>
            <a:r>
              <a:rPr lang="en-US" sz="2800" dirty="0">
                <a:latin typeface="Gill Sans Light" charset="0"/>
                <a:ea typeface="ＭＳ Ｐゴシック" charset="0"/>
                <a:cs typeface="Gill Sans Light" charset="0"/>
              </a:rPr>
              <a:t>Example: Some Mars Rover (“Pathfinder”) Requirements</a:t>
            </a:r>
          </a:p>
        </p:txBody>
      </p:sp>
      <p:sp>
        <p:nvSpPr>
          <p:cNvPr id="16389" name="Rectangle 3"/>
          <p:cNvSpPr>
            <a:spLocks noGrp="1" noChangeArrowheads="1"/>
          </p:cNvSpPr>
          <p:nvPr>
            <p:ph type="body" idx="1"/>
          </p:nvPr>
        </p:nvSpPr>
        <p:spPr>
          <a:xfrm>
            <a:off x="381000" y="762000"/>
            <a:ext cx="10287000" cy="5943600"/>
          </a:xfrm>
        </p:spPr>
        <p:txBody>
          <a:bodyPr>
            <a:normAutofit/>
          </a:bodyPr>
          <a:lstStyle/>
          <a:p>
            <a:pPr>
              <a:lnSpc>
                <a:spcPct val="70000"/>
              </a:lnSpc>
              <a:defRPr/>
            </a:pPr>
            <a:r>
              <a:rPr lang="en-US" sz="2200" dirty="0">
                <a:ea typeface="ＭＳ Ｐゴシック" charset="0"/>
              </a:rPr>
              <a:t>Pathfinder hardware limitations/complexity:</a:t>
            </a:r>
          </a:p>
          <a:p>
            <a:pPr lvl="1">
              <a:lnSpc>
                <a:spcPct val="70000"/>
              </a:lnSpc>
              <a:defRPr/>
            </a:pPr>
            <a:r>
              <a:rPr lang="en-US" sz="2000" dirty="0">
                <a:ea typeface="ＭＳ Ｐゴシック" charset="0"/>
              </a:rPr>
              <a:t>20Mhz processor, 128MB of DRAM, </a:t>
            </a:r>
            <a:r>
              <a:rPr lang="en-US" sz="2000" dirty="0" err="1">
                <a:ea typeface="ＭＳ Ｐゴシック" charset="0"/>
              </a:rPr>
              <a:t>VxWorks</a:t>
            </a:r>
            <a:r>
              <a:rPr lang="en-US" sz="2000" dirty="0">
                <a:ea typeface="ＭＳ Ｐゴシック" charset="0"/>
              </a:rPr>
              <a:t> OS </a:t>
            </a:r>
          </a:p>
          <a:p>
            <a:pPr lvl="1">
              <a:lnSpc>
                <a:spcPct val="70000"/>
              </a:lnSpc>
              <a:defRPr/>
            </a:pPr>
            <a:r>
              <a:rPr lang="en-US" sz="2000" dirty="0">
                <a:ea typeface="ＭＳ Ｐゴシック" charset="0"/>
              </a:rPr>
              <a:t>cameras, scientific instruments, batteries, solar panels, and locomotion equipment</a:t>
            </a:r>
          </a:p>
          <a:p>
            <a:pPr lvl="1">
              <a:lnSpc>
                <a:spcPct val="70000"/>
              </a:lnSpc>
              <a:defRPr/>
            </a:pPr>
            <a:r>
              <a:rPr lang="en-US" sz="2000" dirty="0">
                <a:ea typeface="ＭＳ Ｐゴシック" charset="0"/>
              </a:rPr>
              <a:t>Many independent processes work together</a:t>
            </a:r>
          </a:p>
          <a:p>
            <a:pPr>
              <a:lnSpc>
                <a:spcPct val="70000"/>
              </a:lnSpc>
              <a:defRPr/>
            </a:pPr>
            <a:r>
              <a:rPr lang="en-US" sz="2200" dirty="0">
                <a:ea typeface="ＭＳ Ｐゴシック" charset="0"/>
              </a:rPr>
              <a:t>Can’t hit reset button very easily!</a:t>
            </a:r>
          </a:p>
          <a:p>
            <a:pPr lvl="1">
              <a:lnSpc>
                <a:spcPct val="70000"/>
              </a:lnSpc>
              <a:defRPr/>
            </a:pPr>
            <a:r>
              <a:rPr lang="en-US" sz="2000" dirty="0">
                <a:ea typeface="ＭＳ Ｐゴシック" charset="0"/>
              </a:rPr>
              <a:t>Must reboot itself if necessary</a:t>
            </a:r>
          </a:p>
          <a:p>
            <a:pPr lvl="1">
              <a:lnSpc>
                <a:spcPct val="70000"/>
              </a:lnSpc>
              <a:defRPr/>
            </a:pPr>
            <a:r>
              <a:rPr lang="en-US" sz="2000" dirty="0">
                <a:ea typeface="ＭＳ Ｐゴシック" charset="0"/>
              </a:rPr>
              <a:t>Must always be able to receive commands from Earth</a:t>
            </a:r>
          </a:p>
          <a:p>
            <a:pPr>
              <a:lnSpc>
                <a:spcPct val="70000"/>
              </a:lnSpc>
              <a:defRPr/>
            </a:pPr>
            <a:r>
              <a:rPr lang="en-US" sz="2200" dirty="0">
                <a:ea typeface="ＭＳ Ｐゴシック" charset="0"/>
              </a:rPr>
              <a:t>Individual Programs must not interfere</a:t>
            </a:r>
          </a:p>
          <a:p>
            <a:pPr lvl="1">
              <a:lnSpc>
                <a:spcPct val="70000"/>
              </a:lnSpc>
              <a:defRPr/>
            </a:pPr>
            <a:r>
              <a:rPr lang="en-US" sz="2000" dirty="0">
                <a:ea typeface="ＭＳ Ｐゴシック" charset="0"/>
              </a:rPr>
              <a:t>One buggy module should not crash critical modules, e.g., antenna positioning software!</a:t>
            </a:r>
          </a:p>
          <a:p>
            <a:pPr>
              <a:lnSpc>
                <a:spcPct val="70000"/>
              </a:lnSpc>
              <a:defRPr/>
            </a:pPr>
            <a:r>
              <a:rPr lang="en-US" sz="2200" dirty="0">
                <a:ea typeface="ＭＳ Ｐゴシック" charset="0"/>
              </a:rPr>
              <a:t>Further, all software may crash occasionally</a:t>
            </a:r>
          </a:p>
          <a:p>
            <a:pPr lvl="1">
              <a:lnSpc>
                <a:spcPct val="70000"/>
              </a:lnSpc>
              <a:defRPr/>
            </a:pPr>
            <a:r>
              <a:rPr lang="en-US" sz="2000" dirty="0">
                <a:ea typeface="ＭＳ Ｐゴシック" charset="0"/>
              </a:rPr>
              <a:t>Automatic restart with diagnostics sent to Earth</a:t>
            </a:r>
          </a:p>
          <a:p>
            <a:pPr lvl="1">
              <a:lnSpc>
                <a:spcPct val="70000"/>
              </a:lnSpc>
              <a:defRPr/>
            </a:pPr>
            <a:r>
              <a:rPr lang="en-US" sz="2000" dirty="0">
                <a:ea typeface="ＭＳ Ｐゴシック" charset="0"/>
              </a:rPr>
              <a:t>Periodic checkpoint of results saved?</a:t>
            </a:r>
          </a:p>
          <a:p>
            <a:pPr>
              <a:lnSpc>
                <a:spcPct val="70000"/>
              </a:lnSpc>
              <a:defRPr/>
            </a:pPr>
            <a:r>
              <a:rPr lang="en-US" sz="2200" dirty="0">
                <a:ea typeface="ＭＳ Ｐゴシック" charset="0"/>
              </a:rPr>
              <a:t>Certain functions time critical:</a:t>
            </a:r>
          </a:p>
          <a:p>
            <a:pPr lvl="1">
              <a:lnSpc>
                <a:spcPct val="70000"/>
              </a:lnSpc>
              <a:defRPr/>
            </a:pPr>
            <a:r>
              <a:rPr lang="en-US" sz="2000" dirty="0">
                <a:ea typeface="ＭＳ Ｐゴシック" charset="0"/>
              </a:rPr>
              <a:t>Need to stop before hitting something</a:t>
            </a:r>
          </a:p>
          <a:p>
            <a:pPr lvl="1">
              <a:lnSpc>
                <a:spcPct val="70000"/>
              </a:lnSpc>
              <a:defRPr/>
            </a:pPr>
            <a:r>
              <a:rPr lang="en-US" sz="2000" dirty="0">
                <a:ea typeface="ＭＳ Ｐゴシック" charset="0"/>
              </a:rPr>
              <a:t>Must track orbit of Earth for communication</a:t>
            </a:r>
          </a:p>
          <a:p>
            <a:pPr>
              <a:lnSpc>
                <a:spcPct val="70000"/>
              </a:lnSpc>
              <a:defRPr/>
            </a:pPr>
            <a:r>
              <a:rPr lang="en-US" sz="2200" dirty="0">
                <a:solidFill>
                  <a:srgbClr val="FF0000"/>
                </a:solidFill>
                <a:ea typeface="ＭＳ Ｐゴシック" charset="0"/>
              </a:rPr>
              <a:t>A lot of similarity with the Internet of Things?</a:t>
            </a:r>
          </a:p>
          <a:p>
            <a:pPr lvl="1">
              <a:lnSpc>
                <a:spcPct val="70000"/>
              </a:lnSpc>
              <a:defRPr/>
            </a:pPr>
            <a:r>
              <a:rPr lang="en-US" sz="2000" i="1" dirty="0">
                <a:solidFill>
                  <a:srgbClr val="FF0000"/>
                </a:solidFill>
                <a:ea typeface="ＭＳ Ｐゴシック" charset="0"/>
              </a:rPr>
              <a:t>Complexity, </a:t>
            </a:r>
            <a:r>
              <a:rPr lang="en-US" sz="2000" dirty="0" err="1">
                <a:solidFill>
                  <a:srgbClr val="FF0000"/>
                </a:solidFill>
                <a:ea typeface="ＭＳ Ｐゴシック" charset="0"/>
              </a:rPr>
              <a:t>QoS</a:t>
            </a:r>
            <a:r>
              <a:rPr lang="en-US" sz="2000" dirty="0">
                <a:solidFill>
                  <a:srgbClr val="FF0000"/>
                </a:solidFill>
                <a:ea typeface="ＭＳ Ｐゴシック" charset="0"/>
              </a:rPr>
              <a:t>, </a:t>
            </a:r>
            <a:r>
              <a:rPr lang="en-US" sz="2000" dirty="0" err="1">
                <a:solidFill>
                  <a:srgbClr val="FF0000"/>
                </a:solidFill>
                <a:ea typeface="ＭＳ Ｐゴシック" charset="0"/>
              </a:rPr>
              <a:t>Inaccessbility</a:t>
            </a:r>
            <a:r>
              <a:rPr lang="en-US" sz="2000" dirty="0">
                <a:solidFill>
                  <a:srgbClr val="FF0000"/>
                </a:solidFill>
                <a:ea typeface="ＭＳ Ｐゴシック" charset="0"/>
              </a:rPr>
              <a:t>, Power limitations … ?</a:t>
            </a:r>
          </a:p>
          <a:p>
            <a:pPr lvl="1">
              <a:lnSpc>
                <a:spcPct val="70000"/>
              </a:lnSpc>
              <a:defRPr/>
            </a:pPr>
            <a:endParaRPr lang="en-US" sz="2000" dirty="0">
              <a:ea typeface="ＭＳ Ｐゴシック" charset="0"/>
            </a:endParaRPr>
          </a:p>
          <a:p>
            <a:pPr>
              <a:lnSpc>
                <a:spcPct val="70000"/>
              </a:lnSpc>
              <a:defRPr/>
            </a:pPr>
            <a:endParaRPr lang="en-US" sz="2200" dirty="0">
              <a:ea typeface="ＭＳ Ｐゴシック" charset="0"/>
            </a:endParaRPr>
          </a:p>
        </p:txBody>
      </p:sp>
      <p:pic>
        <p:nvPicPr>
          <p:cNvPr id="501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4191000"/>
            <a:ext cx="2057400" cy="16398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5715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custDataLst>
      <p:tags r:id="rId1"/>
    </p:custDataLst>
    <p:extLst>
      <p:ext uri="{BB962C8B-B14F-4D97-AF65-F5344CB8AC3E}">
        <p14:creationId xmlns:p14="http://schemas.microsoft.com/office/powerpoint/2010/main" val="344555964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3563A-64C6-4EA7-963B-397622C45EDB}"/>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C6143E53-1204-4886-8FDB-AFA068C0DEDE}"/>
              </a:ext>
            </a:extLst>
          </p:cNvPr>
          <p:cNvSpPr>
            <a:spLocks noGrp="1"/>
          </p:cNvSpPr>
          <p:nvPr>
            <p:ph idx="1"/>
          </p:nvPr>
        </p:nvSpPr>
        <p:spPr/>
        <p:txBody>
          <a:bodyPr>
            <a:normAutofit/>
          </a:bodyPr>
          <a:lstStyle/>
          <a:p>
            <a:r>
              <a:rPr lang="en-US" dirty="0"/>
              <a:t>Does the programmer need to write a single program that performs many independent activities?</a:t>
            </a:r>
          </a:p>
          <a:p>
            <a:r>
              <a:rPr lang="en-US" dirty="0"/>
              <a:t>Does every program have to be altered for every piece of hardware?</a:t>
            </a:r>
          </a:p>
          <a:p>
            <a:r>
              <a:rPr lang="en-US" dirty="0"/>
              <a:t>Does a faulty program crash everything?</a:t>
            </a:r>
          </a:p>
          <a:p>
            <a:r>
              <a:rPr lang="en-US" dirty="0"/>
              <a:t>Does every program have access to all hardware?</a:t>
            </a:r>
            <a:endParaRPr lang="en-US" sz="4800" b="1" dirty="0">
              <a:ln w="22225">
                <a:solidFill>
                  <a:schemeClr val="tx1"/>
                </a:solidFill>
                <a:prstDash val="solid"/>
              </a:ln>
              <a:solidFill>
                <a:srgbClr val="FF0000"/>
              </a:solidFill>
            </a:endParaRPr>
          </a:p>
          <a:p>
            <a:pPr marL="0" indent="0">
              <a:buNone/>
            </a:pPr>
            <a:endParaRPr lang="en-US" sz="4800" b="1" dirty="0">
              <a:ln w="0"/>
              <a:solidFill>
                <a:schemeClr val="accent1"/>
              </a:solidFill>
              <a:effectLst>
                <a:outerShdw blurRad="38100" dist="19050" dir="2700000" algn="tl" rotWithShape="0">
                  <a:schemeClr val="dk1">
                    <a:alpha val="40000"/>
                  </a:schemeClr>
                </a:outerShdw>
              </a:effectLst>
              <a:latin typeface="Gill Sans Light"/>
            </a:endParaRPr>
          </a:p>
          <a:p>
            <a:pPr marL="0" indent="0">
              <a:buNone/>
            </a:pPr>
            <a:r>
              <a:rPr lang="en-US" sz="4800" b="1" dirty="0">
                <a:ln w="0"/>
                <a:solidFill>
                  <a:schemeClr val="accent1"/>
                </a:solidFill>
                <a:effectLst>
                  <a:outerShdw blurRad="38100" dist="19050" dir="2700000" algn="tl" rotWithShape="0">
                    <a:schemeClr val="dk1">
                      <a:alpha val="40000"/>
                    </a:schemeClr>
                  </a:outerShdw>
                </a:effectLst>
                <a:latin typeface="Gill Sans Light"/>
              </a:rPr>
              <a:t>No. Operating Systems help the programmer write robust programs!</a:t>
            </a:r>
          </a:p>
        </p:txBody>
      </p:sp>
    </p:spTree>
    <p:extLst>
      <p:ext uri="{BB962C8B-B14F-4D97-AF65-F5344CB8AC3E}">
        <p14:creationId xmlns:p14="http://schemas.microsoft.com/office/powerpoint/2010/main" val="17036358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1B2E-FBF0-4E04-9FC4-502C43FCBD4C}"/>
              </a:ext>
            </a:extLst>
          </p:cNvPr>
          <p:cNvSpPr>
            <a:spLocks noGrp="1"/>
          </p:cNvSpPr>
          <p:nvPr>
            <p:ph type="title"/>
          </p:nvPr>
        </p:nvSpPr>
        <p:spPr/>
        <p:txBody>
          <a:bodyPr/>
          <a:lstStyle/>
          <a:p>
            <a:r>
              <a:rPr lang="en-US" dirty="0">
                <a:latin typeface="Gill Sans Light"/>
              </a:rPr>
              <a:t>OS </a:t>
            </a:r>
            <a:r>
              <a:rPr lang="en-US" i="1" dirty="0">
                <a:latin typeface="Gill Sans Light"/>
              </a:rPr>
              <a:t>Abstracts</a:t>
            </a:r>
            <a:r>
              <a:rPr lang="en-US" dirty="0">
                <a:latin typeface="Gill Sans Light"/>
              </a:rPr>
              <a:t> the Underlying Hardware</a:t>
            </a:r>
          </a:p>
        </p:txBody>
      </p:sp>
      <p:sp>
        <p:nvSpPr>
          <p:cNvPr id="3" name="Content Placeholder 2">
            <a:extLst>
              <a:ext uri="{FF2B5EF4-FFF2-40B4-BE49-F238E27FC236}">
                <a16:creationId xmlns:a16="http://schemas.microsoft.com/office/drawing/2014/main" id="{AAF92885-8509-40DA-A2E9-EE3FA209CF36}"/>
              </a:ext>
            </a:extLst>
          </p:cNvPr>
          <p:cNvSpPr>
            <a:spLocks noGrp="1"/>
          </p:cNvSpPr>
          <p:nvPr>
            <p:ph idx="1"/>
          </p:nvPr>
        </p:nvSpPr>
        <p:spPr>
          <a:xfrm>
            <a:off x="715039" y="1143000"/>
            <a:ext cx="10515600" cy="4778859"/>
          </a:xfrm>
        </p:spPr>
        <p:txBody>
          <a:bodyPr>
            <a:normAutofit/>
          </a:bodyPr>
          <a:lstStyle/>
          <a:p>
            <a:pPr>
              <a:lnSpc>
                <a:spcPct val="80000"/>
              </a:lnSpc>
              <a:defRPr/>
            </a:pPr>
            <a:r>
              <a:rPr lang="en-US" kern="0" dirty="0">
                <a:latin typeface="Gill Sans Light"/>
                <a:ea typeface="ＭＳ Ｐゴシック" charset="0"/>
              </a:rPr>
              <a:t>Processor → Thread</a:t>
            </a:r>
          </a:p>
          <a:p>
            <a:pPr>
              <a:lnSpc>
                <a:spcPct val="80000"/>
              </a:lnSpc>
              <a:defRPr/>
            </a:pPr>
            <a:r>
              <a:rPr lang="en-US" kern="0" dirty="0">
                <a:latin typeface="Gill Sans Light"/>
                <a:ea typeface="ＭＳ Ｐゴシック" charset="0"/>
              </a:rPr>
              <a:t>Memory → Address Space</a:t>
            </a:r>
          </a:p>
          <a:p>
            <a:pPr>
              <a:lnSpc>
                <a:spcPct val="80000"/>
              </a:lnSpc>
              <a:defRPr/>
            </a:pPr>
            <a:r>
              <a:rPr lang="en-US" kern="0" dirty="0">
                <a:latin typeface="Gill Sans Light"/>
                <a:ea typeface="ＭＳ Ｐゴシック" charset="0"/>
              </a:rPr>
              <a:t>Disks, SSDs, … → Files</a:t>
            </a:r>
          </a:p>
          <a:p>
            <a:pPr>
              <a:lnSpc>
                <a:spcPct val="80000"/>
              </a:lnSpc>
              <a:defRPr/>
            </a:pPr>
            <a:r>
              <a:rPr lang="en-US" kern="0" dirty="0">
                <a:latin typeface="Gill Sans Light"/>
                <a:ea typeface="ＭＳ Ｐゴシック" charset="0"/>
              </a:rPr>
              <a:t>Networks → Sockets</a:t>
            </a:r>
          </a:p>
          <a:p>
            <a:pPr>
              <a:lnSpc>
                <a:spcPct val="80000"/>
              </a:lnSpc>
              <a:defRPr/>
            </a:pPr>
            <a:r>
              <a:rPr lang="en-US" kern="0" dirty="0">
                <a:latin typeface="Gill Sans Light"/>
                <a:ea typeface="ＭＳ Ｐゴシック" charset="0"/>
              </a:rPr>
              <a:t>Machines → Processes</a:t>
            </a:r>
          </a:p>
          <a:p>
            <a:pPr>
              <a:lnSpc>
                <a:spcPct val="80000"/>
              </a:lnSpc>
              <a:defRPr/>
            </a:pPr>
            <a:endParaRPr lang="en-US" kern="0" dirty="0">
              <a:latin typeface="Gill Sans Light"/>
              <a:ea typeface="ＭＳ Ｐゴシック" charset="0"/>
            </a:endParaRPr>
          </a:p>
          <a:p>
            <a:pPr>
              <a:lnSpc>
                <a:spcPct val="80000"/>
              </a:lnSpc>
              <a:defRPr/>
            </a:pPr>
            <a:r>
              <a:rPr lang="en-US" kern="0" dirty="0">
                <a:latin typeface="Gill Sans Light"/>
                <a:ea typeface="ＭＳ Ｐゴシック" charset="0"/>
              </a:rPr>
              <a:t>OS as an </a:t>
            </a:r>
            <a:r>
              <a:rPr lang="en-US" i="1" kern="0" dirty="0">
                <a:latin typeface="Gill Sans Light"/>
                <a:ea typeface="ＭＳ Ｐゴシック" charset="0"/>
              </a:rPr>
              <a:t>Illusionist</a:t>
            </a:r>
            <a:r>
              <a:rPr lang="en-US" kern="0" dirty="0">
                <a:latin typeface="Gill Sans Light"/>
                <a:ea typeface="ＭＳ Ｐゴシック" charset="0"/>
              </a:rPr>
              <a:t>:</a:t>
            </a:r>
          </a:p>
          <a:p>
            <a:pPr lvl="1">
              <a:lnSpc>
                <a:spcPct val="80000"/>
              </a:lnSpc>
              <a:defRPr/>
            </a:pPr>
            <a:r>
              <a:rPr lang="en-US" kern="0" dirty="0">
                <a:latin typeface="Gill Sans Light"/>
                <a:ea typeface="ＭＳ Ｐゴシック" charset="0"/>
              </a:rPr>
              <a:t>Remove software/hardware quirks (</a:t>
            </a:r>
            <a:r>
              <a:rPr lang="en-US" i="1" kern="0" dirty="0">
                <a:latin typeface="Gill Sans Light"/>
                <a:ea typeface="ＭＳ Ｐゴシック" charset="0"/>
              </a:rPr>
              <a:t>fight complexity)</a:t>
            </a:r>
            <a:endParaRPr lang="en-US" kern="0" dirty="0">
              <a:latin typeface="Gill Sans Light"/>
              <a:ea typeface="ＭＳ Ｐゴシック" charset="0"/>
            </a:endParaRPr>
          </a:p>
          <a:p>
            <a:pPr lvl="1">
              <a:lnSpc>
                <a:spcPct val="80000"/>
              </a:lnSpc>
              <a:defRPr/>
            </a:pPr>
            <a:r>
              <a:rPr lang="en-US" kern="0" dirty="0">
                <a:latin typeface="Gill Sans Light"/>
                <a:ea typeface="ＭＳ Ｐゴシック" charset="0"/>
              </a:rPr>
              <a:t>Optimize for convenience, utilization, reliability, … </a:t>
            </a:r>
            <a:r>
              <a:rPr lang="en-US" i="1" kern="0" dirty="0">
                <a:latin typeface="Gill Sans Light"/>
                <a:ea typeface="ＭＳ Ｐゴシック" charset="0"/>
              </a:rPr>
              <a:t>(help the programmer)</a:t>
            </a:r>
            <a:endParaRPr lang="en-US" kern="0" dirty="0">
              <a:latin typeface="Gill Sans Light"/>
              <a:ea typeface="ＭＳ Ｐゴシック" charset="0"/>
            </a:endParaRPr>
          </a:p>
          <a:p>
            <a:pPr>
              <a:lnSpc>
                <a:spcPct val="80000"/>
              </a:lnSpc>
              <a:defRPr/>
            </a:pPr>
            <a:r>
              <a:rPr lang="en-US" kern="0" dirty="0">
                <a:latin typeface="Gill Sans Light"/>
                <a:ea typeface="ＭＳ Ｐゴシック" charset="0"/>
              </a:rPr>
              <a:t>For any OS area (e.g. file systems, virtual memory, networking, scheduling):</a:t>
            </a:r>
          </a:p>
          <a:p>
            <a:pPr lvl="1">
              <a:lnSpc>
                <a:spcPct val="80000"/>
              </a:lnSpc>
              <a:defRPr/>
            </a:pPr>
            <a:r>
              <a:rPr lang="en-US" kern="0" dirty="0">
                <a:latin typeface="Gill Sans Light"/>
                <a:ea typeface="ＭＳ Ｐゴシック" charset="0"/>
              </a:rPr>
              <a:t>What hardware interface to handle? (physical reality)</a:t>
            </a:r>
          </a:p>
          <a:p>
            <a:pPr lvl="1">
              <a:lnSpc>
                <a:spcPct val="80000"/>
              </a:lnSpc>
              <a:defRPr/>
            </a:pPr>
            <a:r>
              <a:rPr lang="en-US" kern="0" dirty="0">
                <a:latin typeface="Gill Sans Light"/>
                <a:ea typeface="ＭＳ Ｐゴシック" charset="0"/>
              </a:rPr>
              <a:t>What’s software interface to provide? (nicer abstraction)</a:t>
            </a:r>
          </a:p>
        </p:txBody>
      </p:sp>
      <p:grpSp>
        <p:nvGrpSpPr>
          <p:cNvPr id="14" name="Group 13">
            <a:extLst>
              <a:ext uri="{FF2B5EF4-FFF2-40B4-BE49-F238E27FC236}">
                <a16:creationId xmlns:a16="http://schemas.microsoft.com/office/drawing/2014/main" id="{ACC00620-D6F4-4E4F-800D-4AE997E5101C}"/>
              </a:ext>
            </a:extLst>
          </p:cNvPr>
          <p:cNvGrpSpPr/>
          <p:nvPr/>
        </p:nvGrpSpPr>
        <p:grpSpPr>
          <a:xfrm>
            <a:off x="5095461" y="1143000"/>
            <a:ext cx="6120524" cy="1792790"/>
            <a:chOff x="5254487" y="1791728"/>
            <a:chExt cx="6120524" cy="1792790"/>
          </a:xfrm>
        </p:grpSpPr>
        <p:sp>
          <p:nvSpPr>
            <p:cNvPr id="9" name="Text Box 4">
              <a:extLst>
                <a:ext uri="{FF2B5EF4-FFF2-40B4-BE49-F238E27FC236}">
                  <a16:creationId xmlns:a16="http://schemas.microsoft.com/office/drawing/2014/main" id="{59B24BAC-A1B4-44AA-BD8D-5BCBBC4BA68F}"/>
                </a:ext>
              </a:extLst>
            </p:cNvPr>
            <p:cNvSpPr txBox="1">
              <a:spLocks noChangeArrowheads="1"/>
            </p:cNvSpPr>
            <p:nvPr/>
          </p:nvSpPr>
          <p:spPr bwMode="auto">
            <a:xfrm>
              <a:off x="5254487" y="1791728"/>
              <a:ext cx="3039658" cy="179279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68572" tIns="34286" rIns="68572" bIns="34286">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gn="ctr">
                <a:lnSpc>
                  <a:spcPct val="100000"/>
                </a:lnSpc>
                <a:spcBef>
                  <a:spcPct val="50000"/>
                </a:spcBef>
                <a:buSzTx/>
                <a:buFontTx/>
                <a:buNone/>
                <a:defRPr/>
              </a:pPr>
              <a:r>
                <a:rPr lang="en-US" altLang="en-US" sz="2800" b="0" dirty="0">
                  <a:solidFill>
                    <a:srgbClr val="00B050"/>
                  </a:solidFill>
                  <a:latin typeface="Gill Sans Light"/>
                  <a:ea typeface="Gill Sans" charset="0"/>
                  <a:cs typeface="Gill Sans" charset="0"/>
                </a:rPr>
                <a:t>Application</a:t>
              </a:r>
            </a:p>
            <a:p>
              <a:pPr algn="ctr">
                <a:lnSpc>
                  <a:spcPct val="100000"/>
                </a:lnSpc>
                <a:spcBef>
                  <a:spcPct val="50000"/>
                </a:spcBef>
                <a:buSzTx/>
                <a:buFontTx/>
                <a:buNone/>
                <a:defRPr/>
              </a:pPr>
              <a:r>
                <a:rPr lang="en-US" altLang="en-US" sz="2800" b="0" dirty="0">
                  <a:solidFill>
                    <a:srgbClr val="00B050"/>
                  </a:solidFill>
                  <a:latin typeface="Gill Sans Light"/>
                  <a:ea typeface="Gill Sans" charset="0"/>
                  <a:cs typeface="Gill Sans" charset="0"/>
                </a:rPr>
                <a:t>Operating System</a:t>
              </a:r>
            </a:p>
            <a:p>
              <a:pPr algn="ctr">
                <a:lnSpc>
                  <a:spcPct val="100000"/>
                </a:lnSpc>
                <a:spcBef>
                  <a:spcPct val="50000"/>
                </a:spcBef>
                <a:buSzTx/>
                <a:buFontTx/>
                <a:buNone/>
                <a:defRPr/>
              </a:pPr>
              <a:r>
                <a:rPr lang="en-US" altLang="en-US" sz="2800" b="0" dirty="0">
                  <a:solidFill>
                    <a:srgbClr val="00B050"/>
                  </a:solidFill>
                  <a:latin typeface="Gill Sans Light"/>
                  <a:ea typeface="Gill Sans" charset="0"/>
                  <a:cs typeface="Gill Sans" charset="0"/>
                </a:rPr>
                <a:t>Hardware</a:t>
              </a:r>
            </a:p>
          </p:txBody>
        </p:sp>
        <p:sp>
          <p:nvSpPr>
            <p:cNvPr id="10" name="Line 5">
              <a:extLst>
                <a:ext uri="{FF2B5EF4-FFF2-40B4-BE49-F238E27FC236}">
                  <a16:creationId xmlns:a16="http://schemas.microsoft.com/office/drawing/2014/main" id="{7DCCCD57-1A1F-4863-8290-5F4D4FCD4FD6}"/>
                </a:ext>
              </a:extLst>
            </p:cNvPr>
            <p:cNvSpPr>
              <a:spLocks noChangeShapeType="1"/>
            </p:cNvSpPr>
            <p:nvPr/>
          </p:nvSpPr>
          <p:spPr bwMode="auto">
            <a:xfrm>
              <a:off x="5519530" y="3029013"/>
              <a:ext cx="2564295" cy="0"/>
            </a:xfrm>
            <a:prstGeom prst="line">
              <a:avLst/>
            </a:prstGeom>
            <a:noFill/>
            <a:ln w="571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sz="1100">
                <a:latin typeface="Gill Sans Light"/>
                <a:ea typeface="Gill Sans" charset="0"/>
                <a:cs typeface="Gill Sans" charset="0"/>
              </a:endParaRPr>
            </a:p>
          </p:txBody>
        </p:sp>
        <p:sp>
          <p:nvSpPr>
            <p:cNvPr id="11" name="Line 6">
              <a:extLst>
                <a:ext uri="{FF2B5EF4-FFF2-40B4-BE49-F238E27FC236}">
                  <a16:creationId xmlns:a16="http://schemas.microsoft.com/office/drawing/2014/main" id="{0F9B481A-4D38-4060-BDF1-24F65C3A5888}"/>
                </a:ext>
              </a:extLst>
            </p:cNvPr>
            <p:cNvSpPr>
              <a:spLocks noChangeShapeType="1"/>
            </p:cNvSpPr>
            <p:nvPr/>
          </p:nvSpPr>
          <p:spPr bwMode="auto">
            <a:xfrm>
              <a:off x="5519530" y="2367789"/>
              <a:ext cx="2564295" cy="0"/>
            </a:xfrm>
            <a:prstGeom prst="line">
              <a:avLst/>
            </a:prstGeom>
            <a:noFill/>
            <a:ln w="571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sz="1100">
                <a:latin typeface="Gill Sans Light"/>
                <a:ea typeface="Gill Sans" charset="0"/>
                <a:cs typeface="Gill Sans" charset="0"/>
              </a:endParaRPr>
            </a:p>
          </p:txBody>
        </p:sp>
        <p:sp>
          <p:nvSpPr>
            <p:cNvPr id="12" name="Text Box 8">
              <a:extLst>
                <a:ext uri="{FF2B5EF4-FFF2-40B4-BE49-F238E27FC236}">
                  <a16:creationId xmlns:a16="http://schemas.microsoft.com/office/drawing/2014/main" id="{AA39F109-99B5-4531-8EC4-237E3523168C}"/>
                </a:ext>
              </a:extLst>
            </p:cNvPr>
            <p:cNvSpPr txBox="1">
              <a:spLocks noChangeArrowheads="1"/>
            </p:cNvSpPr>
            <p:nvPr/>
          </p:nvSpPr>
          <p:spPr bwMode="auto">
            <a:xfrm>
              <a:off x="8173189" y="2840504"/>
              <a:ext cx="3201822" cy="37701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68572" tIns="34286" rIns="68572" bIns="34286">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lang="en-US" altLang="en-US" sz="2000" b="0" dirty="0">
                  <a:latin typeface="Gill Sans Light"/>
                  <a:ea typeface="Gill Sans" charset="0"/>
                  <a:cs typeface="Gill Sans" charset="0"/>
                </a:rPr>
                <a:t>Physical Machine Interface</a:t>
              </a:r>
            </a:p>
          </p:txBody>
        </p:sp>
        <p:sp>
          <p:nvSpPr>
            <p:cNvPr id="13" name="Text Box 9">
              <a:extLst>
                <a:ext uri="{FF2B5EF4-FFF2-40B4-BE49-F238E27FC236}">
                  <a16:creationId xmlns:a16="http://schemas.microsoft.com/office/drawing/2014/main" id="{6D1794CA-71C2-4E77-A787-1C3EDF87BC04}"/>
                </a:ext>
              </a:extLst>
            </p:cNvPr>
            <p:cNvSpPr txBox="1">
              <a:spLocks noChangeArrowheads="1"/>
            </p:cNvSpPr>
            <p:nvPr/>
          </p:nvSpPr>
          <p:spPr bwMode="auto">
            <a:xfrm>
              <a:off x="8173189" y="2179280"/>
              <a:ext cx="3184189" cy="37701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68572" tIns="34286" rIns="68572" bIns="34286">
              <a:spAutoFit/>
            </a:bodyPr>
            <a:lstStyle>
              <a:lvl1pPr eaLnBrk="0" hangingPunct="0">
                <a:lnSpc>
                  <a:spcPct val="90000"/>
                </a:lnSpc>
                <a:spcBef>
                  <a:spcPct val="30000"/>
                </a:spcBef>
                <a:buSzPct val="100000"/>
                <a:buChar char="•"/>
                <a:defRPr sz="2400" b="1">
                  <a:solidFill>
                    <a:schemeClr val="tx1"/>
                  </a:solidFill>
                  <a:latin typeface="Gill Sans Light" charset="0"/>
                  <a:ea typeface="Gill Sans Light" charset="0"/>
                  <a:cs typeface="Gill Sans Light" charset="0"/>
                </a:defRPr>
              </a:lvl1pPr>
              <a:lvl2pPr marL="742950" indent="-285750" eaLnBrk="0" hangingPunct="0">
                <a:lnSpc>
                  <a:spcPct val="90000"/>
                </a:lnSpc>
                <a:spcBef>
                  <a:spcPct val="30000"/>
                </a:spcBef>
                <a:buSzPct val="100000"/>
                <a:buChar char="–"/>
                <a:defRPr sz="2200" b="1">
                  <a:solidFill>
                    <a:schemeClr val="tx1"/>
                  </a:solidFill>
                  <a:latin typeface="Gill Sans Light" charset="0"/>
                  <a:ea typeface="Gill Sans Light" charset="0"/>
                  <a:cs typeface="Gill Sans Light" charset="0"/>
                </a:defRPr>
              </a:lvl2pPr>
              <a:lvl3pPr marL="11430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3pPr>
              <a:lvl4pPr marL="16002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4pPr>
              <a:lvl5pPr marL="2057400" indent="-228600" eaLnBrk="0" hangingPunct="0">
                <a:lnSpc>
                  <a:spcPct val="90000"/>
                </a:lnSpc>
                <a:spcBef>
                  <a:spcPct val="30000"/>
                </a:spcBef>
                <a:buSzPct val="100000"/>
                <a:buChar char="–"/>
                <a:defRPr sz="2000" b="1">
                  <a:solidFill>
                    <a:schemeClr val="tx1"/>
                  </a:solidFill>
                  <a:latin typeface="Gill Sans Light" charset="0"/>
                  <a:ea typeface="Gill Sans Light" charset="0"/>
                  <a:cs typeface="Gill Sans Light" charset="0"/>
                </a:defRPr>
              </a:lvl5pPr>
              <a:lvl6pPr marL="25146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6pPr>
              <a:lvl7pPr marL="29718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7pPr>
              <a:lvl8pPr marL="34290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8pPr>
              <a:lvl9pPr marL="3886200" indent="-228600" eaLnBrk="0" fontAlgn="base" hangingPunct="0">
                <a:lnSpc>
                  <a:spcPct val="90000"/>
                </a:lnSpc>
                <a:spcBef>
                  <a:spcPct val="30000"/>
                </a:spcBef>
                <a:spcAft>
                  <a:spcPct val="0"/>
                </a:spcAft>
                <a:buSzPct val="100000"/>
                <a:buChar char="–"/>
                <a:defRPr sz="2000" b="1">
                  <a:solidFill>
                    <a:schemeClr val="tx1"/>
                  </a:solidFill>
                  <a:latin typeface="Gill Sans Light" charset="0"/>
                  <a:ea typeface="Gill Sans Light" charset="0"/>
                  <a:cs typeface="Gill Sans Light" charset="0"/>
                </a:defRPr>
              </a:lvl9pPr>
            </a:lstStyle>
            <a:p>
              <a:pPr>
                <a:lnSpc>
                  <a:spcPct val="100000"/>
                </a:lnSpc>
                <a:spcBef>
                  <a:spcPct val="0"/>
                </a:spcBef>
                <a:buSzTx/>
                <a:buFontTx/>
                <a:buNone/>
                <a:defRPr/>
              </a:pPr>
              <a:r>
                <a:rPr lang="en-US" altLang="en-US" sz="2000" b="0" dirty="0">
                  <a:latin typeface="Gill Sans Light"/>
                  <a:ea typeface="Gill Sans" charset="0"/>
                  <a:cs typeface="Gill Sans" charset="0"/>
                </a:rPr>
                <a:t>Abstract Machine Interface</a:t>
              </a:r>
            </a:p>
          </p:txBody>
        </p:sp>
      </p:grpSp>
    </p:spTree>
    <p:extLst>
      <p:ext uri="{BB962C8B-B14F-4D97-AF65-F5344CB8AC3E}">
        <p14:creationId xmlns:p14="http://schemas.microsoft.com/office/powerpoint/2010/main" val="77705387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71AB3-6012-440C-9AD7-0949DC3E6B02}"/>
              </a:ext>
            </a:extLst>
          </p:cNvPr>
          <p:cNvSpPr>
            <a:spLocks noGrp="1"/>
          </p:cNvSpPr>
          <p:nvPr>
            <p:ph type="title"/>
          </p:nvPr>
        </p:nvSpPr>
        <p:spPr/>
        <p:txBody>
          <a:bodyPr/>
          <a:lstStyle/>
          <a:p>
            <a:r>
              <a:rPr lang="en-US" dirty="0"/>
              <a:t>OS </a:t>
            </a:r>
            <a:r>
              <a:rPr lang="en-US" i="1" dirty="0"/>
              <a:t>Protects</a:t>
            </a:r>
            <a:r>
              <a:rPr lang="en-US" dirty="0"/>
              <a:t> Processes and the Kernel</a:t>
            </a:r>
          </a:p>
        </p:txBody>
      </p:sp>
      <p:sp>
        <p:nvSpPr>
          <p:cNvPr id="3" name="Content Placeholder 2">
            <a:extLst>
              <a:ext uri="{FF2B5EF4-FFF2-40B4-BE49-F238E27FC236}">
                <a16:creationId xmlns:a16="http://schemas.microsoft.com/office/drawing/2014/main" id="{8AC849A2-3DB5-4064-A223-D625F24E56C9}"/>
              </a:ext>
            </a:extLst>
          </p:cNvPr>
          <p:cNvSpPr>
            <a:spLocks noGrp="1"/>
          </p:cNvSpPr>
          <p:nvPr>
            <p:ph idx="1"/>
          </p:nvPr>
        </p:nvSpPr>
        <p:spPr>
          <a:xfrm>
            <a:off x="609600" y="1219200"/>
            <a:ext cx="10515600" cy="1325563"/>
          </a:xfrm>
        </p:spPr>
        <p:txBody>
          <a:bodyPr/>
          <a:lstStyle/>
          <a:p>
            <a:r>
              <a:rPr lang="en-US" dirty="0"/>
              <a:t>Run multiple applications and:</a:t>
            </a:r>
          </a:p>
          <a:p>
            <a:pPr lvl="1"/>
            <a:r>
              <a:rPr lang="en-US" dirty="0"/>
              <a:t>Keep them from interfering with or crashing the operating system</a:t>
            </a:r>
          </a:p>
          <a:p>
            <a:pPr lvl="1"/>
            <a:r>
              <a:rPr lang="en-US" dirty="0"/>
              <a:t>Keep them from interfering with or crashing each other</a:t>
            </a:r>
          </a:p>
        </p:txBody>
      </p:sp>
      <p:pic>
        <p:nvPicPr>
          <p:cNvPr id="7" name="Picture 2" descr="https://i2.kym-cdn.com/photos/images/newsfeed/000/176/261/Windows_9X_BSOD.png">
            <a:extLst>
              <a:ext uri="{FF2B5EF4-FFF2-40B4-BE49-F238E27FC236}">
                <a16:creationId xmlns:a16="http://schemas.microsoft.com/office/drawing/2014/main" id="{BC96329F-534A-49FD-9D8E-6C8DEC03BFEB}"/>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422374" y="2507521"/>
            <a:ext cx="4890052" cy="3056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711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DEBCE-2DB2-4932-AF1A-8F3FEFA8DC53}"/>
              </a:ext>
            </a:extLst>
          </p:cNvPr>
          <p:cNvSpPr>
            <a:spLocks noGrp="1"/>
          </p:cNvSpPr>
          <p:nvPr>
            <p:ph type="title"/>
          </p:nvPr>
        </p:nvSpPr>
        <p:spPr/>
        <p:txBody>
          <a:bodyPr/>
          <a:lstStyle/>
          <a:p>
            <a:r>
              <a:rPr lang="en-US" dirty="0"/>
              <a:t>Basic Tool: Dual-Mode Operation</a:t>
            </a:r>
          </a:p>
        </p:txBody>
      </p:sp>
      <p:sp>
        <p:nvSpPr>
          <p:cNvPr id="3" name="Content Placeholder 2">
            <a:extLst>
              <a:ext uri="{FF2B5EF4-FFF2-40B4-BE49-F238E27FC236}">
                <a16:creationId xmlns:a16="http://schemas.microsoft.com/office/drawing/2014/main" id="{3C86558F-1319-42A4-AD6F-4F24FBDBCD9B}"/>
              </a:ext>
            </a:extLst>
          </p:cNvPr>
          <p:cNvSpPr>
            <a:spLocks noGrp="1"/>
          </p:cNvSpPr>
          <p:nvPr>
            <p:ph idx="1"/>
          </p:nvPr>
        </p:nvSpPr>
        <p:spPr>
          <a:xfrm>
            <a:off x="838200" y="990600"/>
            <a:ext cx="10515600" cy="3124062"/>
          </a:xfrm>
        </p:spPr>
        <p:txBody>
          <a:bodyPr>
            <a:normAutofit lnSpcReduction="10000"/>
          </a:bodyPr>
          <a:lstStyle/>
          <a:p>
            <a:r>
              <a:rPr lang="en-US" dirty="0"/>
              <a:t>Hardware provides at least two modes:</a:t>
            </a:r>
          </a:p>
          <a:p>
            <a:pPr lvl="1" indent="-342900">
              <a:buFont typeface="+mj-lt"/>
              <a:buAutoNum type="arabicPeriod"/>
            </a:pPr>
            <a:r>
              <a:rPr lang="en-US" dirty="0"/>
              <a:t>Kernel Mode (or “supervisor” mode)</a:t>
            </a:r>
          </a:p>
          <a:p>
            <a:pPr lvl="1" indent="-342900">
              <a:buFont typeface="+mj-lt"/>
              <a:buAutoNum type="arabicPeriod"/>
            </a:pPr>
            <a:r>
              <a:rPr lang="en-US" dirty="0"/>
              <a:t>User Mode</a:t>
            </a:r>
          </a:p>
          <a:p>
            <a:r>
              <a:rPr lang="en-US" dirty="0"/>
              <a:t>Certain operations are </a:t>
            </a:r>
            <a:r>
              <a:rPr lang="en-US" b="1" dirty="0"/>
              <a:t>prohibited</a:t>
            </a:r>
            <a:r>
              <a:rPr lang="en-US" dirty="0"/>
              <a:t> when running in user mode</a:t>
            </a:r>
          </a:p>
          <a:p>
            <a:pPr lvl="1"/>
            <a:r>
              <a:rPr lang="en-US" dirty="0"/>
              <a:t>Changing the page table pointer, disabling interrupts, interacting directly w/ hardware, writing to kernel memory</a:t>
            </a:r>
          </a:p>
          <a:p>
            <a:r>
              <a:rPr lang="en-US" dirty="0"/>
              <a:t>Carefully controlled transitions between user mode and kernel mode</a:t>
            </a:r>
          </a:p>
          <a:p>
            <a:pPr lvl="1"/>
            <a:r>
              <a:rPr lang="en-US" dirty="0"/>
              <a:t>System calls, interrupts, exceptions</a:t>
            </a:r>
          </a:p>
        </p:txBody>
      </p:sp>
      <p:pic>
        <p:nvPicPr>
          <p:cNvPr id="7" name="Picture 6">
            <a:extLst>
              <a:ext uri="{FF2B5EF4-FFF2-40B4-BE49-F238E27FC236}">
                <a16:creationId xmlns:a16="http://schemas.microsoft.com/office/drawing/2014/main" id="{D3C87741-2BDD-4FAA-B56A-DEB5D17A370F}"/>
              </a:ext>
            </a:extLst>
          </p:cNvPr>
          <p:cNvPicPr>
            <a:picLocks noChangeAspect="1"/>
          </p:cNvPicPr>
          <p:nvPr/>
        </p:nvPicPr>
        <p:blipFill>
          <a:blip r:embed="rId2"/>
          <a:stretch>
            <a:fillRect/>
          </a:stretch>
        </p:blipFill>
        <p:spPr>
          <a:xfrm>
            <a:off x="2608251" y="4117547"/>
            <a:ext cx="6400800" cy="1924050"/>
          </a:xfrm>
          <a:prstGeom prst="rect">
            <a:avLst/>
          </a:prstGeom>
        </p:spPr>
      </p:pic>
    </p:spTree>
    <p:extLst>
      <p:ext uri="{BB962C8B-B14F-4D97-AF65-F5344CB8AC3E}">
        <p14:creationId xmlns:p14="http://schemas.microsoft.com/office/powerpoint/2010/main" val="2345529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F1925-2E85-4E50-B2EC-2BA455B638CC}"/>
              </a:ext>
            </a:extLst>
          </p:cNvPr>
          <p:cNvSpPr>
            <a:spLocks noGrp="1"/>
          </p:cNvSpPr>
          <p:nvPr>
            <p:ph type="title"/>
          </p:nvPr>
        </p:nvSpPr>
        <p:spPr/>
        <p:txBody>
          <a:bodyPr/>
          <a:lstStyle/>
          <a:p>
            <a:r>
              <a:rPr lang="en-US" dirty="0"/>
              <a:t>UNIX System Structure</a:t>
            </a:r>
          </a:p>
        </p:txBody>
      </p:sp>
      <p:pic>
        <p:nvPicPr>
          <p:cNvPr id="8" name="Content Placeholder 7" descr="A screenshot of a cell phone&#10;&#10;Description automatically generated">
            <a:extLst>
              <a:ext uri="{FF2B5EF4-FFF2-40B4-BE49-F238E27FC236}">
                <a16:creationId xmlns:a16="http://schemas.microsoft.com/office/drawing/2014/main" id="{3C0A142C-0CD8-42EE-AD23-37D029C8F9E4}"/>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286000" y="1066800"/>
            <a:ext cx="7420050" cy="4351338"/>
          </a:xfrm>
        </p:spPr>
      </p:pic>
    </p:spTree>
    <p:extLst>
      <p:ext uri="{BB962C8B-B14F-4D97-AF65-F5344CB8AC3E}">
        <p14:creationId xmlns:p14="http://schemas.microsoft.com/office/powerpoint/2010/main" val="146697877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3ECED-1294-4B57-AFFD-07C00F221921}"/>
              </a:ext>
            </a:extLst>
          </p:cNvPr>
          <p:cNvSpPr>
            <a:spLocks noGrp="1"/>
          </p:cNvSpPr>
          <p:nvPr>
            <p:ph type="title"/>
          </p:nvPr>
        </p:nvSpPr>
        <p:spPr>
          <a:xfrm>
            <a:off x="609600" y="228600"/>
            <a:ext cx="11125200" cy="473075"/>
          </a:xfrm>
        </p:spPr>
        <p:txBody>
          <a:bodyPr/>
          <a:lstStyle/>
          <a:p>
            <a:r>
              <a:rPr lang="en-US" dirty="0"/>
              <a:t>Virtualization: Execution Environments for Systems</a:t>
            </a:r>
          </a:p>
        </p:txBody>
      </p:sp>
      <p:pic>
        <p:nvPicPr>
          <p:cNvPr id="14" name="Content Placeholder 13" descr="A screenshot of a cell phone&#10;&#10;Description automatically generated">
            <a:extLst>
              <a:ext uri="{FF2B5EF4-FFF2-40B4-BE49-F238E27FC236}">
                <a16:creationId xmlns:a16="http://schemas.microsoft.com/office/drawing/2014/main" id="{3709BBA1-CC0C-4344-A9C7-9476D5560072}"/>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045204" y="1221543"/>
            <a:ext cx="4558187" cy="3643095"/>
          </a:xfrm>
        </p:spPr>
      </p:pic>
      <p:pic>
        <p:nvPicPr>
          <p:cNvPr id="16" name="Content Placeholder 15" descr="A screenshot of a cell phone&#10;&#10;Description automatically generated">
            <a:extLst>
              <a:ext uri="{FF2B5EF4-FFF2-40B4-BE49-F238E27FC236}">
                <a16:creationId xmlns:a16="http://schemas.microsoft.com/office/drawing/2014/main" id="{43082C4F-0D19-49CF-89BF-917562269F19}"/>
              </a:ext>
            </a:extLst>
          </p:cNvPr>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6271542" y="1221544"/>
            <a:ext cx="4468712" cy="3563208"/>
          </a:xfrm>
        </p:spPr>
      </p:pic>
      <p:sp>
        <p:nvSpPr>
          <p:cNvPr id="17" name="TextBox 16">
            <a:extLst>
              <a:ext uri="{FF2B5EF4-FFF2-40B4-BE49-F238E27FC236}">
                <a16:creationId xmlns:a16="http://schemas.microsoft.com/office/drawing/2014/main" id="{F817EBB9-A3CF-42CF-B1FD-34F2C518632F}"/>
              </a:ext>
            </a:extLst>
          </p:cNvPr>
          <p:cNvSpPr txBox="1"/>
          <p:nvPr/>
        </p:nvSpPr>
        <p:spPr>
          <a:xfrm>
            <a:off x="234881" y="5153673"/>
            <a:ext cx="11957119" cy="461665"/>
          </a:xfrm>
          <a:prstGeom prst="rect">
            <a:avLst/>
          </a:prstGeom>
          <a:noFill/>
        </p:spPr>
        <p:txBody>
          <a:bodyPr wrap="none" rtlCol="0">
            <a:spAutoFit/>
          </a:bodyPr>
          <a:lstStyle/>
          <a:p>
            <a:r>
              <a:rPr lang="en-US" sz="2400" b="1" dirty="0">
                <a:latin typeface="Gill Sans Light"/>
              </a:rPr>
              <a:t>Additional layers of protection and isolation can help further manage complexity</a:t>
            </a:r>
          </a:p>
        </p:txBody>
      </p:sp>
    </p:spTree>
    <p:extLst>
      <p:ext uri="{BB962C8B-B14F-4D97-AF65-F5344CB8AC3E}">
        <p14:creationId xmlns:p14="http://schemas.microsoft.com/office/powerpoint/2010/main" val="10153513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457450"/>
            <a:ext cx="4038600" cy="302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a:xfrm>
            <a:off x="2286000" y="228600"/>
            <a:ext cx="7772400" cy="533400"/>
          </a:xfrm>
        </p:spPr>
        <p:txBody>
          <a:bodyPr/>
          <a:lstStyle/>
          <a:p>
            <a:pPr>
              <a:defRPr/>
            </a:pPr>
            <a:r>
              <a:rPr lang="en-US" dirty="0">
                <a:latin typeface="Gill Sans Light" charset="0"/>
                <a:ea typeface="ＭＳ Ｐゴシック" charset="0"/>
                <a:cs typeface="Gill Sans Light" charset="0"/>
              </a:rPr>
              <a:t>Example: What’s in a Search Query?</a:t>
            </a:r>
          </a:p>
        </p:txBody>
      </p:sp>
      <p:sp>
        <p:nvSpPr>
          <p:cNvPr id="7172" name="Content Placeholder 2"/>
          <p:cNvSpPr>
            <a:spLocks noGrp="1"/>
          </p:cNvSpPr>
          <p:nvPr>
            <p:ph idx="1"/>
          </p:nvPr>
        </p:nvSpPr>
        <p:spPr>
          <a:xfrm>
            <a:off x="2133600" y="5334000"/>
            <a:ext cx="7924800" cy="1066800"/>
          </a:xfrm>
        </p:spPr>
        <p:txBody>
          <a:bodyPr/>
          <a:lstStyle/>
          <a:p>
            <a:pPr>
              <a:defRPr/>
            </a:pPr>
            <a:r>
              <a:rPr lang="en-US">
                <a:ea typeface="ＭＳ Ｐゴシック" charset="0"/>
              </a:rPr>
              <a:t>Complex interaction of multiple components in multiple administrative domains</a:t>
            </a:r>
          </a:p>
          <a:p>
            <a:pPr lvl="1">
              <a:defRPr/>
            </a:pPr>
            <a:r>
              <a:rPr lang="en-US">
                <a:ea typeface="ＭＳ Ｐゴシック" charset="0"/>
              </a:rPr>
              <a:t>Systems, services, protocols, …</a:t>
            </a:r>
          </a:p>
          <a:p>
            <a:pPr lvl="1">
              <a:defRPr/>
            </a:pPr>
            <a:endParaRPr lang="en-US">
              <a:ea typeface="ＭＳ Ｐゴシック" charset="0"/>
            </a:endParaRPr>
          </a:p>
          <a:p>
            <a:pPr lvl="1">
              <a:defRPr/>
            </a:pPr>
            <a:endParaRPr lang="en-US">
              <a:ea typeface="ＭＳ Ｐゴシック" charset="0"/>
            </a:endParaRPr>
          </a:p>
        </p:txBody>
      </p:sp>
      <p:pic>
        <p:nvPicPr>
          <p:cNvPr id="13316" name="Picture 11"/>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239000" y="3008313"/>
            <a:ext cx="9144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7" name="Picture 18"/>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763001" y="3617913"/>
            <a:ext cx="1325563"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8" name="Picture 25"/>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9144000" y="20939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9" name="Picture 26"/>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8458200" y="27162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0" name="Picture 27"/>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9220200" y="29321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21" name="Rounded Rectangle 19"/>
          <p:cNvSpPr>
            <a:spLocks noChangeArrowheads="1"/>
          </p:cNvSpPr>
          <p:nvPr/>
        </p:nvSpPr>
        <p:spPr bwMode="auto">
          <a:xfrm>
            <a:off x="7010400" y="1712913"/>
            <a:ext cx="3200400" cy="3276600"/>
          </a:xfrm>
          <a:prstGeom prst="roundRect">
            <a:avLst>
              <a:gd name="adj" fmla="val 16667"/>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latin typeface="Gill Sans Light" charset="0"/>
              <a:cs typeface="Gill Sans Light" charset="0"/>
            </a:endParaRPr>
          </a:p>
        </p:txBody>
      </p:sp>
      <p:pic>
        <p:nvPicPr>
          <p:cNvPr id="13322" name="Picture 20"/>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886200" y="14970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3" name="Picture 23"/>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048000" y="21066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4" name="Picture 24"/>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886200" y="2182813"/>
            <a:ext cx="304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25" name="TextBox 31"/>
          <p:cNvSpPr txBox="1">
            <a:spLocks noChangeArrowheads="1"/>
          </p:cNvSpPr>
          <p:nvPr/>
        </p:nvSpPr>
        <p:spPr bwMode="auto">
          <a:xfrm>
            <a:off x="7086600" y="1331913"/>
            <a:ext cx="143821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2000" b="0">
                <a:latin typeface="Gill Sans Light" charset="0"/>
                <a:cs typeface="Gill Sans Light" charset="0"/>
              </a:rPr>
              <a:t>Datacenter</a:t>
            </a:r>
          </a:p>
        </p:txBody>
      </p:sp>
      <p:sp>
        <p:nvSpPr>
          <p:cNvPr id="13326" name="TextBox 40"/>
          <p:cNvSpPr txBox="1">
            <a:spLocks noChangeArrowheads="1"/>
          </p:cNvSpPr>
          <p:nvPr/>
        </p:nvSpPr>
        <p:spPr bwMode="auto">
          <a:xfrm>
            <a:off x="7086600" y="3429001"/>
            <a:ext cx="1069524"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800" b="0">
                <a:latin typeface="Gill Sans Light" charset="0"/>
                <a:cs typeface="Gill Sans Light" charset="0"/>
              </a:rPr>
              <a:t>Load</a:t>
            </a:r>
          </a:p>
          <a:p>
            <a:r>
              <a:rPr lang="en-US" sz="1800" b="0">
                <a:latin typeface="Gill Sans Light" charset="0"/>
                <a:cs typeface="Gill Sans Light" charset="0"/>
              </a:rPr>
              <a:t>balancer</a:t>
            </a:r>
          </a:p>
        </p:txBody>
      </p:sp>
      <p:sp>
        <p:nvSpPr>
          <p:cNvPr id="13327" name="TextBox 41"/>
          <p:cNvSpPr txBox="1">
            <a:spLocks noChangeArrowheads="1"/>
          </p:cNvSpPr>
          <p:nvPr/>
        </p:nvSpPr>
        <p:spPr bwMode="auto">
          <a:xfrm>
            <a:off x="8839200" y="4532313"/>
            <a:ext cx="121058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800" b="0">
                <a:latin typeface="Gill Sans Light" charset="0"/>
                <a:cs typeface="Gill Sans Light" charset="0"/>
              </a:rPr>
              <a:t>Ad Server</a:t>
            </a:r>
          </a:p>
        </p:txBody>
      </p:sp>
      <p:sp>
        <p:nvSpPr>
          <p:cNvPr id="13328" name="TextBox 42"/>
          <p:cNvSpPr txBox="1">
            <a:spLocks noChangeArrowheads="1"/>
          </p:cNvSpPr>
          <p:nvPr/>
        </p:nvSpPr>
        <p:spPr bwMode="auto">
          <a:xfrm>
            <a:off x="2830246" y="1143001"/>
            <a:ext cx="97975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pPr algn="r"/>
            <a:r>
              <a:rPr lang="en-US" sz="1800" b="0">
                <a:latin typeface="Gill Sans Light" charset="0"/>
                <a:cs typeface="Gill Sans Light" charset="0"/>
              </a:rPr>
              <a:t>DNS </a:t>
            </a:r>
          </a:p>
          <a:p>
            <a:pPr algn="r"/>
            <a:r>
              <a:rPr lang="en-US" sz="1800" b="0">
                <a:latin typeface="Gill Sans Light" charset="0"/>
                <a:cs typeface="Gill Sans Light" charset="0"/>
              </a:rPr>
              <a:t>Servers</a:t>
            </a:r>
          </a:p>
        </p:txBody>
      </p:sp>
      <p:cxnSp>
        <p:nvCxnSpPr>
          <p:cNvPr id="45" name="Straight Arrow Connector 44"/>
          <p:cNvCxnSpPr>
            <a:cxnSpLocks noChangeShapeType="1"/>
          </p:cNvCxnSpPr>
          <p:nvPr/>
        </p:nvCxnSpPr>
        <p:spPr bwMode="auto">
          <a:xfrm flipV="1">
            <a:off x="2590800" y="2551113"/>
            <a:ext cx="533400" cy="38100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47" name="Straight Arrow Connector 46"/>
          <p:cNvCxnSpPr>
            <a:cxnSpLocks noChangeShapeType="1"/>
          </p:cNvCxnSpPr>
          <p:nvPr/>
        </p:nvCxnSpPr>
        <p:spPr bwMode="auto">
          <a:xfrm flipV="1">
            <a:off x="3352800" y="1789113"/>
            <a:ext cx="533400" cy="304800"/>
          </a:xfrm>
          <a:prstGeom prst="straightConnector1">
            <a:avLst/>
          </a:prstGeom>
          <a:noFill/>
          <a:ln w="38100">
            <a:solidFill>
              <a:schemeClr val="tx1"/>
            </a:solidFill>
            <a:prstDash val="sysDash"/>
            <a:round/>
            <a:headEnd/>
            <a:tailEnd type="triangle" w="med" len="med"/>
          </a:ln>
          <a:extLst>
            <a:ext uri="{909E8E84-426E-40dd-AFC4-6F175D3DCCD1}">
              <a14:hiddenFill xmlns="" xmlns:a14="http://schemas.microsoft.com/office/drawing/2010/main">
                <a:noFill/>
              </a14:hiddenFill>
            </a:ext>
          </a:extLst>
        </p:spPr>
      </p:cxnSp>
      <p:cxnSp>
        <p:nvCxnSpPr>
          <p:cNvPr id="49" name="Straight Arrow Connector 48"/>
          <p:cNvCxnSpPr>
            <a:cxnSpLocks noChangeShapeType="1"/>
          </p:cNvCxnSpPr>
          <p:nvPr/>
        </p:nvCxnSpPr>
        <p:spPr bwMode="auto">
          <a:xfrm>
            <a:off x="3352800" y="2366963"/>
            <a:ext cx="533400" cy="76200"/>
          </a:xfrm>
          <a:prstGeom prst="straightConnector1">
            <a:avLst/>
          </a:prstGeom>
          <a:noFill/>
          <a:ln w="38100">
            <a:solidFill>
              <a:schemeClr val="tx1"/>
            </a:solidFill>
            <a:prstDash val="sysDash"/>
            <a:round/>
            <a:headEnd/>
            <a:tailEnd type="triangle" w="med" len="med"/>
          </a:ln>
          <a:extLst>
            <a:ext uri="{909E8E84-426E-40dd-AFC4-6F175D3DCCD1}">
              <a14:hiddenFill xmlns="" xmlns:a14="http://schemas.microsoft.com/office/drawing/2010/main">
                <a:noFill/>
              </a14:hiddenFill>
            </a:ext>
          </a:extLst>
        </p:spPr>
      </p:cxnSp>
      <p:cxnSp>
        <p:nvCxnSpPr>
          <p:cNvPr id="53" name="Straight Arrow Connector 52"/>
          <p:cNvCxnSpPr>
            <a:cxnSpLocks noChangeShapeType="1"/>
          </p:cNvCxnSpPr>
          <p:nvPr/>
        </p:nvCxnSpPr>
        <p:spPr bwMode="auto">
          <a:xfrm rot="10800000" flipV="1">
            <a:off x="3352800" y="1941513"/>
            <a:ext cx="533400" cy="304800"/>
          </a:xfrm>
          <a:prstGeom prst="straightConnector1">
            <a:avLst/>
          </a:prstGeom>
          <a:noFill/>
          <a:ln w="38100">
            <a:solidFill>
              <a:schemeClr val="tx1"/>
            </a:solidFill>
            <a:prstDash val="sysDash"/>
            <a:round/>
            <a:headEnd/>
            <a:tailEnd type="triangle" w="med" len="med"/>
          </a:ln>
          <a:extLst>
            <a:ext uri="{909E8E84-426E-40dd-AFC4-6F175D3DCCD1}">
              <a14:hiddenFill xmlns="" xmlns:a14="http://schemas.microsoft.com/office/drawing/2010/main">
                <a:noFill/>
              </a14:hiddenFill>
            </a:ext>
          </a:extLst>
        </p:spPr>
      </p:cxnSp>
      <p:cxnSp>
        <p:nvCxnSpPr>
          <p:cNvPr id="55" name="Straight Arrow Connector 54"/>
          <p:cNvCxnSpPr>
            <a:cxnSpLocks noChangeShapeType="1"/>
          </p:cNvCxnSpPr>
          <p:nvPr/>
        </p:nvCxnSpPr>
        <p:spPr bwMode="auto">
          <a:xfrm rot="10800000">
            <a:off x="3352800" y="2474913"/>
            <a:ext cx="533400" cy="76200"/>
          </a:xfrm>
          <a:prstGeom prst="straightConnector1">
            <a:avLst/>
          </a:prstGeom>
          <a:noFill/>
          <a:ln w="38100">
            <a:solidFill>
              <a:schemeClr val="tx1"/>
            </a:solidFill>
            <a:prstDash val="sysDash"/>
            <a:round/>
            <a:headEnd/>
            <a:tailEnd type="triangle" w="med" len="med"/>
          </a:ln>
          <a:extLst>
            <a:ext uri="{909E8E84-426E-40dd-AFC4-6F175D3DCCD1}">
              <a14:hiddenFill xmlns="" xmlns:a14="http://schemas.microsoft.com/office/drawing/2010/main">
                <a:noFill/>
              </a14:hiddenFill>
            </a:ext>
          </a:extLst>
        </p:spPr>
      </p:cxnSp>
      <p:cxnSp>
        <p:nvCxnSpPr>
          <p:cNvPr id="58" name="Straight Arrow Connector 57"/>
          <p:cNvCxnSpPr>
            <a:cxnSpLocks noChangeShapeType="1"/>
          </p:cNvCxnSpPr>
          <p:nvPr/>
        </p:nvCxnSpPr>
        <p:spPr bwMode="auto">
          <a:xfrm rot="10800000" flipV="1">
            <a:off x="2667000" y="2627313"/>
            <a:ext cx="533400" cy="38100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sp>
        <p:nvSpPr>
          <p:cNvPr id="64" name="Freeform 63"/>
          <p:cNvSpPr>
            <a:spLocks noChangeArrowheads="1"/>
          </p:cNvSpPr>
          <p:nvPr/>
        </p:nvSpPr>
        <p:spPr bwMode="auto">
          <a:xfrm>
            <a:off x="2678114" y="3192463"/>
            <a:ext cx="4548187" cy="265112"/>
          </a:xfrm>
          <a:custGeom>
            <a:avLst/>
            <a:gdLst>
              <a:gd name="T0" fmla="*/ 0 w 4548513"/>
              <a:gd name="T1" fmla="*/ 111203 h 265638"/>
              <a:gd name="T2" fmla="*/ 1177224 w 4548513"/>
              <a:gd name="T3" fmla="*/ 234761 h 265638"/>
              <a:gd name="T4" fmla="*/ 4540691 w 4548513"/>
              <a:gd name="T5" fmla="*/ 0 h 265638"/>
              <a:gd name="T6" fmla="*/ 0 60000 65536"/>
              <a:gd name="T7" fmla="*/ 0 60000 65536"/>
              <a:gd name="T8" fmla="*/ 0 60000 65536"/>
              <a:gd name="T9" fmla="*/ 0 w 4548513"/>
              <a:gd name="T10" fmla="*/ 0 h 265638"/>
              <a:gd name="T11" fmla="*/ 4548513 w 4548513"/>
              <a:gd name="T12" fmla="*/ 265638 h 265638"/>
            </a:gdLst>
            <a:ahLst/>
            <a:cxnLst>
              <a:cxn ang="T6">
                <a:pos x="T0" y="T1"/>
              </a:cxn>
              <a:cxn ang="T7">
                <a:pos x="T2" y="T3"/>
              </a:cxn>
              <a:cxn ang="T8">
                <a:pos x="T4" y="T5"/>
              </a:cxn>
            </a:cxnLst>
            <a:rect l="T9" t="T10" r="T11" b="T12"/>
            <a:pathLst>
              <a:path w="4548513" h="265638">
                <a:moveTo>
                  <a:pt x="0" y="116622"/>
                </a:moveTo>
                <a:cubicBezTo>
                  <a:pt x="210579" y="191130"/>
                  <a:pt x="421159" y="265638"/>
                  <a:pt x="1179244" y="246201"/>
                </a:cubicBezTo>
                <a:cubicBezTo>
                  <a:pt x="1937329" y="226764"/>
                  <a:pt x="4548513" y="0"/>
                  <a:pt x="4548513" y="0"/>
                </a:cubicBezTo>
              </a:path>
            </a:pathLst>
          </a:custGeom>
          <a:noFill/>
          <a:ln w="38100">
            <a:solidFill>
              <a:schemeClr val="tx1"/>
            </a:solidFill>
            <a:round/>
            <a:headEnd/>
            <a:tailEnd type="triangle" w="med" len="med"/>
          </a:ln>
          <a:extLst>
            <a:ext uri="{909E8E84-426E-40dd-AFC4-6F175D3DCCD1}">
              <a14:hiddenFill xmlns="" xmlns:a14="http://schemas.microsoft.com/office/drawing/2010/main">
                <a:solidFill>
                  <a:srgbClr val="FFFFFF"/>
                </a:solidFill>
              </a14:hiddenFill>
            </a:ext>
          </a:extLst>
        </p:spPr>
        <p:txBody>
          <a:bodyPr anchor="ctr"/>
          <a:lstStyle/>
          <a:p>
            <a:endParaRPr lang="en-US"/>
          </a:p>
        </p:txBody>
      </p:sp>
      <p:cxnSp>
        <p:nvCxnSpPr>
          <p:cNvPr id="65" name="Straight Arrow Connector 64"/>
          <p:cNvCxnSpPr>
            <a:cxnSpLocks noChangeShapeType="1"/>
          </p:cNvCxnSpPr>
          <p:nvPr/>
        </p:nvCxnSpPr>
        <p:spPr bwMode="auto">
          <a:xfrm flipV="1">
            <a:off x="8077200" y="2976563"/>
            <a:ext cx="381000" cy="10795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68" name="Straight Arrow Connector 67"/>
          <p:cNvCxnSpPr>
            <a:cxnSpLocks noChangeShapeType="1"/>
          </p:cNvCxnSpPr>
          <p:nvPr/>
        </p:nvCxnSpPr>
        <p:spPr bwMode="auto">
          <a:xfrm rot="5400000" flipH="1" flipV="1">
            <a:off x="8763000" y="2322513"/>
            <a:ext cx="381000" cy="38100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70" name="Straight Arrow Connector 69"/>
          <p:cNvCxnSpPr>
            <a:cxnSpLocks noChangeShapeType="1"/>
          </p:cNvCxnSpPr>
          <p:nvPr/>
        </p:nvCxnSpPr>
        <p:spPr bwMode="auto">
          <a:xfrm>
            <a:off x="8763000" y="2976563"/>
            <a:ext cx="457200" cy="21590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73" name="Straight Arrow Connector 72"/>
          <p:cNvCxnSpPr>
            <a:cxnSpLocks noChangeShapeType="1"/>
          </p:cNvCxnSpPr>
          <p:nvPr/>
        </p:nvCxnSpPr>
        <p:spPr bwMode="auto">
          <a:xfrm rot="16200000" flipH="1">
            <a:off x="8686800" y="3236913"/>
            <a:ext cx="533400" cy="533400"/>
          </a:xfrm>
          <a:prstGeom prst="straightConnector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78" name="Straight Arrow Connector 77"/>
          <p:cNvCxnSpPr>
            <a:cxnSpLocks noChangeShapeType="1"/>
          </p:cNvCxnSpPr>
          <p:nvPr/>
        </p:nvCxnSpPr>
        <p:spPr bwMode="auto">
          <a:xfrm rot="16200000" flipH="1">
            <a:off x="8534400" y="3236913"/>
            <a:ext cx="533400" cy="533400"/>
          </a:xfrm>
          <a:prstGeom prst="straightConnector1">
            <a:avLst/>
          </a:prstGeom>
          <a:noFill/>
          <a:ln w="38100">
            <a:solidFill>
              <a:schemeClr val="tx1"/>
            </a:solidFill>
            <a:round/>
            <a:headEnd type="triangle" w="med" len="med"/>
            <a:tailEnd/>
          </a:ln>
          <a:extLst>
            <a:ext uri="{909E8E84-426E-40dd-AFC4-6F175D3DCCD1}">
              <a14:hiddenFill xmlns="" xmlns:a14="http://schemas.microsoft.com/office/drawing/2010/main">
                <a:noFill/>
              </a14:hiddenFill>
            </a:ext>
          </a:extLst>
        </p:spPr>
      </p:cxnSp>
      <p:cxnSp>
        <p:nvCxnSpPr>
          <p:cNvPr id="79" name="Straight Arrow Connector 78"/>
          <p:cNvCxnSpPr>
            <a:cxnSpLocks noChangeShapeType="1"/>
          </p:cNvCxnSpPr>
          <p:nvPr/>
        </p:nvCxnSpPr>
        <p:spPr bwMode="auto">
          <a:xfrm>
            <a:off x="8763000" y="3084513"/>
            <a:ext cx="457200" cy="215900"/>
          </a:xfrm>
          <a:prstGeom prst="straightConnector1">
            <a:avLst/>
          </a:prstGeom>
          <a:noFill/>
          <a:ln w="38100">
            <a:solidFill>
              <a:schemeClr val="tx1"/>
            </a:solidFill>
            <a:round/>
            <a:headEnd type="triangle" w="med" len="med"/>
            <a:tailEnd/>
          </a:ln>
          <a:extLst>
            <a:ext uri="{909E8E84-426E-40dd-AFC4-6F175D3DCCD1}">
              <a14:hiddenFill xmlns="" xmlns:a14="http://schemas.microsoft.com/office/drawing/2010/main">
                <a:noFill/>
              </a14:hiddenFill>
            </a:ext>
          </a:extLst>
        </p:spPr>
      </p:cxnSp>
      <p:cxnSp>
        <p:nvCxnSpPr>
          <p:cNvPr id="80" name="Straight Arrow Connector 79"/>
          <p:cNvCxnSpPr>
            <a:cxnSpLocks noChangeShapeType="1"/>
          </p:cNvCxnSpPr>
          <p:nvPr/>
        </p:nvCxnSpPr>
        <p:spPr bwMode="auto">
          <a:xfrm flipV="1">
            <a:off x="8763000" y="2479675"/>
            <a:ext cx="393700" cy="376238"/>
          </a:xfrm>
          <a:prstGeom prst="straightConnector1">
            <a:avLst/>
          </a:prstGeom>
          <a:noFill/>
          <a:ln w="38100">
            <a:solidFill>
              <a:schemeClr val="tx1"/>
            </a:solidFill>
            <a:round/>
            <a:headEnd type="triangle" w="med" len="med"/>
            <a:tailEnd/>
          </a:ln>
          <a:extLst>
            <a:ext uri="{909E8E84-426E-40dd-AFC4-6F175D3DCCD1}">
              <a14:hiddenFill xmlns="" xmlns:a14="http://schemas.microsoft.com/office/drawing/2010/main">
                <a:noFill/>
              </a14:hiddenFill>
            </a:ext>
          </a:extLst>
        </p:spPr>
      </p:cxnSp>
      <p:cxnSp>
        <p:nvCxnSpPr>
          <p:cNvPr id="84" name="Straight Arrow Connector 83"/>
          <p:cNvCxnSpPr>
            <a:cxnSpLocks noChangeShapeType="1"/>
          </p:cNvCxnSpPr>
          <p:nvPr/>
        </p:nvCxnSpPr>
        <p:spPr bwMode="auto">
          <a:xfrm flipV="1">
            <a:off x="8077200" y="3128963"/>
            <a:ext cx="381000" cy="107950"/>
          </a:xfrm>
          <a:prstGeom prst="straightConnector1">
            <a:avLst/>
          </a:prstGeom>
          <a:noFill/>
          <a:ln w="38100">
            <a:solidFill>
              <a:schemeClr val="tx1"/>
            </a:solidFill>
            <a:round/>
            <a:headEnd type="triangle" w="med" len="med"/>
            <a:tailEnd/>
          </a:ln>
          <a:extLst>
            <a:ext uri="{909E8E84-426E-40dd-AFC4-6F175D3DCCD1}">
              <a14:hiddenFill xmlns="" xmlns:a14="http://schemas.microsoft.com/office/drawing/2010/main">
                <a:noFill/>
              </a14:hiddenFill>
            </a:ext>
          </a:extLst>
        </p:spPr>
      </p:cxnSp>
      <p:sp>
        <p:nvSpPr>
          <p:cNvPr id="85" name="Freeform 84"/>
          <p:cNvSpPr>
            <a:spLocks noChangeArrowheads="1"/>
          </p:cNvSpPr>
          <p:nvPr/>
        </p:nvSpPr>
        <p:spPr bwMode="auto">
          <a:xfrm>
            <a:off x="2590800" y="3344863"/>
            <a:ext cx="4548188" cy="265112"/>
          </a:xfrm>
          <a:custGeom>
            <a:avLst/>
            <a:gdLst>
              <a:gd name="T0" fmla="*/ 0 w 4548513"/>
              <a:gd name="T1" fmla="*/ 111203 h 265638"/>
              <a:gd name="T2" fmla="*/ 1177228 w 4548513"/>
              <a:gd name="T3" fmla="*/ 234761 h 265638"/>
              <a:gd name="T4" fmla="*/ 4540715 w 4548513"/>
              <a:gd name="T5" fmla="*/ 0 h 265638"/>
              <a:gd name="T6" fmla="*/ 0 60000 65536"/>
              <a:gd name="T7" fmla="*/ 0 60000 65536"/>
              <a:gd name="T8" fmla="*/ 0 60000 65536"/>
              <a:gd name="T9" fmla="*/ 0 w 4548513"/>
              <a:gd name="T10" fmla="*/ 0 h 265638"/>
              <a:gd name="T11" fmla="*/ 4548513 w 4548513"/>
              <a:gd name="T12" fmla="*/ 265638 h 265638"/>
            </a:gdLst>
            <a:ahLst/>
            <a:cxnLst>
              <a:cxn ang="T6">
                <a:pos x="T0" y="T1"/>
              </a:cxn>
              <a:cxn ang="T7">
                <a:pos x="T2" y="T3"/>
              </a:cxn>
              <a:cxn ang="T8">
                <a:pos x="T4" y="T5"/>
              </a:cxn>
            </a:cxnLst>
            <a:rect l="T9" t="T10" r="T11" b="T12"/>
            <a:pathLst>
              <a:path w="4548513" h="265638">
                <a:moveTo>
                  <a:pt x="0" y="116622"/>
                </a:moveTo>
                <a:cubicBezTo>
                  <a:pt x="210579" y="191130"/>
                  <a:pt x="421159" y="265638"/>
                  <a:pt x="1179244" y="246201"/>
                </a:cubicBezTo>
                <a:cubicBezTo>
                  <a:pt x="1937329" y="226764"/>
                  <a:pt x="4548513" y="0"/>
                  <a:pt x="4548513" y="0"/>
                </a:cubicBezTo>
              </a:path>
            </a:pathLst>
          </a:custGeom>
          <a:noFill/>
          <a:ln w="38100">
            <a:solidFill>
              <a:schemeClr val="tx1"/>
            </a:solidFill>
            <a:round/>
            <a:headEnd type="triangle" w="med" len="med"/>
            <a:tailEnd/>
          </a:ln>
          <a:extLst>
            <a:ext uri="{909E8E84-426E-40dd-AFC4-6F175D3DCCD1}">
              <a14:hiddenFill xmlns="" xmlns:a14="http://schemas.microsoft.com/office/drawing/2010/main">
                <a:solidFill>
                  <a:srgbClr val="FFFFFF"/>
                </a:solidFill>
              </a14:hiddenFill>
            </a:ext>
          </a:extLst>
        </p:spPr>
        <p:txBody>
          <a:bodyPr anchor="ctr"/>
          <a:lstStyle/>
          <a:p>
            <a:endParaRPr lang="en-US"/>
          </a:p>
        </p:txBody>
      </p:sp>
      <p:sp>
        <p:nvSpPr>
          <p:cNvPr id="13345" name="TextBox 85"/>
          <p:cNvSpPr txBox="1">
            <a:spLocks noChangeArrowheads="1"/>
          </p:cNvSpPr>
          <p:nvPr/>
        </p:nvSpPr>
        <p:spPr bwMode="auto">
          <a:xfrm>
            <a:off x="9372601" y="1981201"/>
            <a:ext cx="91563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800" b="0">
                <a:latin typeface="Gill Sans Light" charset="0"/>
                <a:cs typeface="Gill Sans Light" charset="0"/>
              </a:rPr>
              <a:t>Search</a:t>
            </a:r>
          </a:p>
          <a:p>
            <a:r>
              <a:rPr lang="en-US" sz="1800" b="0">
                <a:latin typeface="Gill Sans Light" charset="0"/>
                <a:cs typeface="Gill Sans Light" charset="0"/>
              </a:rPr>
              <a:t>Index</a:t>
            </a:r>
          </a:p>
        </p:txBody>
      </p:sp>
      <p:sp>
        <p:nvSpPr>
          <p:cNvPr id="87" name="Rectangular Callout 86"/>
          <p:cNvSpPr>
            <a:spLocks noChangeArrowheads="1"/>
          </p:cNvSpPr>
          <p:nvPr/>
        </p:nvSpPr>
        <p:spPr bwMode="auto">
          <a:xfrm>
            <a:off x="1676400" y="1865313"/>
            <a:ext cx="1143000" cy="609600"/>
          </a:xfrm>
          <a:prstGeom prst="wedgeRectCallout">
            <a:avLst>
              <a:gd name="adj1" fmla="val 54750"/>
              <a:gd name="adj2" fmla="val 75255"/>
            </a:avLst>
          </a:prstGeom>
          <a:solidFill>
            <a:srgbClr val="FFFFAA"/>
          </a:solidFill>
          <a:ln w="25400">
            <a:solidFill>
              <a:schemeClr val="tx1"/>
            </a:solidFill>
            <a:round/>
            <a:headEnd type="triangle" w="med" len="med"/>
            <a:tailEnd/>
          </a:ln>
        </p:spPr>
        <p:txBody>
          <a:bodyPr anchor="ctr"/>
          <a:lstStyle/>
          <a:p>
            <a:pPr algn="ctr">
              <a:lnSpc>
                <a:spcPct val="80000"/>
              </a:lnSpc>
            </a:pPr>
            <a:r>
              <a:rPr lang="en-US" b="0" dirty="0">
                <a:latin typeface="Gill Sans Light" charset="0"/>
                <a:cs typeface="Gill Sans Light" charset="0"/>
              </a:rPr>
              <a:t>DNS</a:t>
            </a:r>
          </a:p>
          <a:p>
            <a:pPr algn="ctr">
              <a:lnSpc>
                <a:spcPct val="80000"/>
              </a:lnSpc>
            </a:pPr>
            <a:r>
              <a:rPr lang="en-US" b="0" dirty="0">
                <a:latin typeface="Gill Sans Light" charset="0"/>
                <a:cs typeface="Gill Sans Light" charset="0"/>
              </a:rPr>
              <a:t>request</a:t>
            </a:r>
          </a:p>
        </p:txBody>
      </p:sp>
      <p:sp>
        <p:nvSpPr>
          <p:cNvPr id="88" name="Rectangular Callout 87"/>
          <p:cNvSpPr>
            <a:spLocks noChangeArrowheads="1"/>
          </p:cNvSpPr>
          <p:nvPr/>
        </p:nvSpPr>
        <p:spPr bwMode="auto">
          <a:xfrm>
            <a:off x="7239000" y="1941513"/>
            <a:ext cx="990600" cy="838200"/>
          </a:xfrm>
          <a:prstGeom prst="wedgeRectCallout">
            <a:avLst>
              <a:gd name="adj1" fmla="val 73065"/>
              <a:gd name="adj2" fmla="val 45880"/>
            </a:avLst>
          </a:prstGeom>
          <a:solidFill>
            <a:srgbClr val="FFFFAA"/>
          </a:solidFill>
          <a:ln w="25400">
            <a:solidFill>
              <a:schemeClr val="tx1"/>
            </a:solidFill>
            <a:round/>
            <a:headEnd type="triangle" w="med" len="med"/>
            <a:tailEnd/>
          </a:ln>
        </p:spPr>
        <p:txBody>
          <a:bodyPr anchor="ctr"/>
          <a:lstStyle/>
          <a:p>
            <a:pPr algn="ctr">
              <a:lnSpc>
                <a:spcPct val="80000"/>
              </a:lnSpc>
            </a:pPr>
            <a:r>
              <a:rPr lang="en-US" b="0" dirty="0">
                <a:latin typeface="Gill Sans Light" charset="0"/>
                <a:cs typeface="Gill Sans Light" charset="0"/>
              </a:rPr>
              <a:t>create</a:t>
            </a:r>
          </a:p>
          <a:p>
            <a:pPr algn="ctr">
              <a:lnSpc>
                <a:spcPct val="80000"/>
              </a:lnSpc>
            </a:pPr>
            <a:r>
              <a:rPr lang="en-US" b="0" dirty="0">
                <a:latin typeface="Gill Sans Light" charset="0"/>
                <a:cs typeface="Gill Sans Light" charset="0"/>
              </a:rPr>
              <a:t>result</a:t>
            </a:r>
          </a:p>
          <a:p>
            <a:pPr algn="ctr">
              <a:lnSpc>
                <a:spcPct val="80000"/>
              </a:lnSpc>
            </a:pPr>
            <a:r>
              <a:rPr lang="en-US" b="0" dirty="0">
                <a:latin typeface="Gill Sans Light" charset="0"/>
                <a:cs typeface="Gill Sans Light" charset="0"/>
              </a:rPr>
              <a:t>page</a:t>
            </a:r>
          </a:p>
        </p:txBody>
      </p:sp>
      <p:pic>
        <p:nvPicPr>
          <p:cNvPr id="13348" name="Picture 1"/>
          <p:cNvPicPr>
            <a:picLocks noChangeAspect="1"/>
          </p:cNvPicPr>
          <p:nvPr/>
        </p:nvPicPr>
        <p:blipFill>
          <a:blip r:embed="rId7" cstate="email">
            <a:extLst>
              <a:ext uri="{28A0092B-C50C-407E-A947-70E740481C1C}">
                <a14:useLocalDpi xmlns:a14="http://schemas.microsoft.com/office/drawing/2010/main" val="0"/>
              </a:ext>
            </a:extLst>
          </a:blip>
          <a:srcRect l="32965" t="5408" r="32854" b="5586"/>
          <a:stretch>
            <a:fillRect/>
          </a:stretch>
        </p:blipFill>
        <p:spPr bwMode="auto">
          <a:xfrm>
            <a:off x="1905000" y="2895600"/>
            <a:ext cx="641350" cy="1252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49" name="Cube 1"/>
          <p:cNvSpPr>
            <a:spLocks noChangeArrowheads="1"/>
          </p:cNvSpPr>
          <p:nvPr/>
        </p:nvSpPr>
        <p:spPr bwMode="auto">
          <a:xfrm>
            <a:off x="3810000" y="3352800"/>
            <a:ext cx="533400" cy="304800"/>
          </a:xfrm>
          <a:prstGeom prst="cube">
            <a:avLst>
              <a:gd name="adj" fmla="val 25000"/>
            </a:avLst>
          </a:prstGeom>
          <a:solidFill>
            <a:schemeClr val="accent1"/>
          </a:solidFill>
          <a:ln w="12700">
            <a:solidFill>
              <a:schemeClr val="tx1"/>
            </a:solidFill>
            <a:round/>
            <a:headEnd type="none" w="sm" len="sm"/>
            <a:tailEnd type="none" w="sm" len="sm"/>
          </a:ln>
        </p:spPr>
        <p:txBody>
          <a:bodyPr/>
          <a:lstStyle/>
          <a:p>
            <a:endParaRPr lang="en-US" b="0">
              <a:latin typeface="Gill Sans Light" charset="0"/>
              <a:cs typeface="Gill Sans Light" charset="0"/>
            </a:endParaRPr>
          </a:p>
        </p:txBody>
      </p:sp>
      <p:sp>
        <p:nvSpPr>
          <p:cNvPr id="13350" name="Cube 38"/>
          <p:cNvSpPr>
            <a:spLocks noChangeArrowheads="1"/>
          </p:cNvSpPr>
          <p:nvPr/>
        </p:nvSpPr>
        <p:spPr bwMode="auto">
          <a:xfrm>
            <a:off x="5943600" y="3200400"/>
            <a:ext cx="533400" cy="304800"/>
          </a:xfrm>
          <a:prstGeom prst="cube">
            <a:avLst>
              <a:gd name="adj" fmla="val 25000"/>
            </a:avLst>
          </a:prstGeom>
          <a:solidFill>
            <a:schemeClr val="accent1"/>
          </a:solidFill>
          <a:ln w="12700">
            <a:solidFill>
              <a:schemeClr val="tx1"/>
            </a:solidFill>
            <a:round/>
            <a:headEnd type="none" w="sm" len="sm"/>
            <a:tailEnd type="none" w="sm" len="sm"/>
          </a:ln>
        </p:spPr>
        <p:txBody>
          <a:bodyPr/>
          <a:lstStyle/>
          <a:p>
            <a:endParaRPr lang="en-US" b="0">
              <a:latin typeface="Gill Sans Light" charset="0"/>
              <a:cs typeface="Gill Sans Light" charset="0"/>
            </a:endParaRPr>
          </a:p>
        </p:txBody>
      </p:sp>
      <p:sp>
        <p:nvSpPr>
          <p:cNvPr id="13351" name="TextBox 41"/>
          <p:cNvSpPr txBox="1">
            <a:spLocks noChangeArrowheads="1"/>
          </p:cNvSpPr>
          <p:nvPr/>
        </p:nvSpPr>
        <p:spPr bwMode="auto">
          <a:xfrm>
            <a:off x="9448800" y="2895601"/>
            <a:ext cx="8382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r>
              <a:rPr lang="en-US" sz="1800" b="0">
                <a:latin typeface="Gill Sans Light" charset="0"/>
                <a:cs typeface="Gill Sans Light" charset="0"/>
              </a:rPr>
              <a:t>Page store</a:t>
            </a:r>
          </a:p>
        </p:txBody>
      </p:sp>
    </p:spTree>
    <p:extLst>
      <p:ext uri="{BB962C8B-B14F-4D97-AF65-F5344CB8AC3E}">
        <p14:creationId xmlns:p14="http://schemas.microsoft.com/office/powerpoint/2010/main" val="31241573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49"/>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6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7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8"/>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8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85" grpId="0" animBg="1"/>
      <p:bldP spid="87" grpId="0" animBg="1"/>
      <p:bldP spid="88"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981200" y="152400"/>
            <a:ext cx="8229600" cy="533400"/>
          </a:xfrm>
        </p:spPr>
        <p:txBody>
          <a:bodyPr/>
          <a:lstStyle/>
          <a:p>
            <a:pPr>
              <a:defRPr/>
            </a:pPr>
            <a:r>
              <a:rPr lang="en-US">
                <a:latin typeface="Gill Sans Light" charset="0"/>
                <a:ea typeface="ＭＳ Ｐゴシック" charset="0"/>
                <a:cs typeface="Gill Sans Light" charset="0"/>
              </a:rPr>
              <a:t>What is an Operating System,… Really?</a:t>
            </a:r>
          </a:p>
        </p:txBody>
      </p:sp>
      <p:sp>
        <p:nvSpPr>
          <p:cNvPr id="191491" name="Rectangle 3"/>
          <p:cNvSpPr>
            <a:spLocks noGrp="1" noChangeArrowheads="1"/>
          </p:cNvSpPr>
          <p:nvPr>
            <p:ph type="body" idx="1"/>
          </p:nvPr>
        </p:nvSpPr>
        <p:spPr>
          <a:xfrm>
            <a:off x="2133600" y="914400"/>
            <a:ext cx="7924800" cy="5486400"/>
          </a:xfrm>
        </p:spPr>
        <p:txBody>
          <a:bodyPr/>
          <a:lstStyle/>
          <a:p>
            <a:pPr>
              <a:defRPr/>
            </a:pPr>
            <a:r>
              <a:rPr lang="en-US" dirty="0">
                <a:ea typeface="ＭＳ Ｐゴシック" charset="0"/>
              </a:rPr>
              <a:t>Most Likely:</a:t>
            </a:r>
          </a:p>
          <a:p>
            <a:pPr lvl="1">
              <a:defRPr/>
            </a:pPr>
            <a:r>
              <a:rPr lang="en-US" dirty="0">
                <a:ea typeface="ＭＳ Ｐゴシック" charset="0"/>
              </a:rPr>
              <a:t>Memory Management</a:t>
            </a:r>
          </a:p>
          <a:p>
            <a:pPr lvl="1">
              <a:defRPr/>
            </a:pPr>
            <a:r>
              <a:rPr lang="en-US" dirty="0">
                <a:ea typeface="ＭＳ Ｐゴシック" charset="0"/>
              </a:rPr>
              <a:t>I/O Management</a:t>
            </a:r>
          </a:p>
          <a:p>
            <a:pPr lvl="1">
              <a:defRPr/>
            </a:pPr>
            <a:r>
              <a:rPr lang="en-US" dirty="0">
                <a:ea typeface="ＭＳ Ｐゴシック" charset="0"/>
              </a:rPr>
              <a:t>CPU Scheduling</a:t>
            </a:r>
          </a:p>
          <a:p>
            <a:pPr lvl="1">
              <a:defRPr/>
            </a:pPr>
            <a:r>
              <a:rPr lang="en-US" dirty="0">
                <a:ea typeface="ＭＳ Ｐゴシック" charset="0"/>
              </a:rPr>
              <a:t>Communications? (Does Email belong in OS?)</a:t>
            </a:r>
          </a:p>
          <a:p>
            <a:pPr lvl="1">
              <a:defRPr/>
            </a:pPr>
            <a:r>
              <a:rPr lang="en-US" dirty="0">
                <a:ea typeface="ＭＳ Ｐゴシック" charset="0"/>
              </a:rPr>
              <a:t>Multitasking/multiprogramming?</a:t>
            </a:r>
          </a:p>
          <a:p>
            <a:pPr>
              <a:defRPr/>
            </a:pPr>
            <a:r>
              <a:rPr lang="en-US" dirty="0">
                <a:ea typeface="ＭＳ Ｐゴシック" charset="0"/>
              </a:rPr>
              <a:t>What about?</a:t>
            </a:r>
          </a:p>
          <a:p>
            <a:pPr lvl="1">
              <a:defRPr/>
            </a:pPr>
            <a:r>
              <a:rPr lang="en-US" dirty="0">
                <a:ea typeface="ＭＳ Ｐゴシック" charset="0"/>
              </a:rPr>
              <a:t>File System?</a:t>
            </a:r>
          </a:p>
          <a:p>
            <a:pPr lvl="1">
              <a:defRPr/>
            </a:pPr>
            <a:r>
              <a:rPr lang="en-US" dirty="0">
                <a:ea typeface="ＭＳ Ｐゴシック" charset="0"/>
              </a:rPr>
              <a:t>Multimedia Support?</a:t>
            </a:r>
          </a:p>
          <a:p>
            <a:pPr lvl="1">
              <a:defRPr/>
            </a:pPr>
            <a:r>
              <a:rPr lang="en-US" dirty="0">
                <a:ea typeface="ＭＳ Ｐゴシック" charset="0"/>
              </a:rPr>
              <a:t>User Interface?</a:t>
            </a:r>
          </a:p>
          <a:p>
            <a:pPr lvl="1">
              <a:defRPr/>
            </a:pPr>
            <a:r>
              <a:rPr lang="en-US" dirty="0">
                <a:ea typeface="ＭＳ Ｐゴシック" charset="0"/>
              </a:rPr>
              <a:t>Internet Browser?</a:t>
            </a:r>
            <a:endParaRPr lang="en-US" dirty="0">
              <a:ea typeface="ＭＳ Ｐゴシック" charset="0"/>
              <a:sym typeface="Wingdings" charset="0"/>
            </a:endParaRPr>
          </a:p>
        </p:txBody>
      </p:sp>
    </p:spTree>
    <p:custDataLst>
      <p:tags r:id="rId1"/>
    </p:custDataLst>
    <p:extLst>
      <p:ext uri="{BB962C8B-B14F-4D97-AF65-F5344CB8AC3E}">
        <p14:creationId xmlns:p14="http://schemas.microsoft.com/office/powerpoint/2010/main" val="28066960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14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14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14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149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149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149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149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1491">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1491">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14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bldLvl="2"/>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defRPr/>
            </a:pPr>
            <a:r>
              <a:rPr lang="en-US" altLang="en-US">
                <a:latin typeface="Gill Sans Light" charset="0"/>
                <a:cs typeface="Gill Sans Light" charset="0"/>
              </a:rPr>
              <a:t>Operating System Definition (Cont.)</a:t>
            </a:r>
          </a:p>
        </p:txBody>
      </p:sp>
      <p:sp>
        <p:nvSpPr>
          <p:cNvPr id="34819" name="Rectangle 3"/>
          <p:cNvSpPr>
            <a:spLocks noGrp="1" noChangeArrowheads="1"/>
          </p:cNvSpPr>
          <p:nvPr>
            <p:ph type="body" idx="1"/>
          </p:nvPr>
        </p:nvSpPr>
        <p:spPr>
          <a:xfrm>
            <a:off x="2187576" y="1108075"/>
            <a:ext cx="7750175" cy="3568700"/>
          </a:xfrm>
        </p:spPr>
        <p:txBody>
          <a:bodyPr/>
          <a:lstStyle/>
          <a:p>
            <a:pPr>
              <a:defRPr/>
            </a:pPr>
            <a:r>
              <a:rPr lang="en-US" dirty="0">
                <a:ea typeface="ＭＳ Ｐゴシック" charset="0"/>
              </a:rPr>
              <a:t>No universally accepted definition</a:t>
            </a:r>
          </a:p>
          <a:p>
            <a:pPr>
              <a:defRPr/>
            </a:pPr>
            <a:r>
              <a:rPr lang="en-US" dirty="0">
                <a:ea typeface="ＭＳ Ｐゴシック" charset="0"/>
              </a:rPr>
              <a:t>“Everything a vendor ships when you order an operating system” is good approximation</a:t>
            </a:r>
          </a:p>
          <a:p>
            <a:pPr lvl="1">
              <a:defRPr/>
            </a:pPr>
            <a:r>
              <a:rPr lang="en-US" dirty="0">
                <a:ea typeface="ＭＳ Ｐゴシック" charset="0"/>
              </a:rPr>
              <a:t>But varies wildly</a:t>
            </a:r>
          </a:p>
          <a:p>
            <a:pPr>
              <a:defRPr/>
            </a:pPr>
            <a:r>
              <a:rPr lang="en-US" dirty="0">
                <a:ea typeface="ＭＳ Ｐゴシック" charset="0"/>
              </a:rPr>
              <a:t>“The one program running at all times on the computer” is the </a:t>
            </a:r>
            <a:r>
              <a:rPr lang="en-US" dirty="0">
                <a:solidFill>
                  <a:schemeClr val="hlink"/>
                </a:solidFill>
                <a:ea typeface="ＭＳ Ｐゴシック" charset="0"/>
              </a:rPr>
              <a:t>kernel</a:t>
            </a:r>
            <a:r>
              <a:rPr lang="en-US" dirty="0">
                <a:ea typeface="ＭＳ Ｐゴシック" charset="0"/>
              </a:rPr>
              <a:t>  </a:t>
            </a:r>
          </a:p>
          <a:p>
            <a:pPr lvl="1">
              <a:defRPr/>
            </a:pPr>
            <a:r>
              <a:rPr lang="en-US" dirty="0">
                <a:ea typeface="ＭＳ Ｐゴシック" charset="0"/>
              </a:rPr>
              <a:t>Everything else is either a system program (ships with the operating system) or an application program</a:t>
            </a:r>
          </a:p>
        </p:txBody>
      </p:sp>
    </p:spTree>
    <p:extLst>
      <p:ext uri="{BB962C8B-B14F-4D97-AF65-F5344CB8AC3E}">
        <p14:creationId xmlns:p14="http://schemas.microsoft.com/office/powerpoint/2010/main" val="1377835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1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81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8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dirty="0">
                <a:latin typeface="Gill Sans Light" charset="0"/>
                <a:ea typeface="ＭＳ Ｐゴシック" charset="0"/>
                <a:cs typeface="Gill Sans Light" charset="0"/>
              </a:rPr>
              <a:t>“In conclusion…Operating Systems:”</a:t>
            </a:r>
          </a:p>
        </p:txBody>
      </p:sp>
      <p:sp>
        <p:nvSpPr>
          <p:cNvPr id="64515" name="Rectangle 3"/>
          <p:cNvSpPr>
            <a:spLocks noGrp="1" noChangeArrowheads="1"/>
          </p:cNvSpPr>
          <p:nvPr>
            <p:ph type="body" idx="1"/>
          </p:nvPr>
        </p:nvSpPr>
        <p:spPr>
          <a:xfrm>
            <a:off x="990600" y="914400"/>
            <a:ext cx="9677400" cy="5105400"/>
          </a:xfrm>
        </p:spPr>
        <p:txBody>
          <a:bodyPr/>
          <a:lstStyle/>
          <a:p>
            <a:r>
              <a:rPr lang="en-US" dirty="0"/>
              <a:t>Provide convenient abstractions to handle diverse hardware</a:t>
            </a:r>
          </a:p>
          <a:p>
            <a:pPr lvl="1"/>
            <a:r>
              <a:rPr lang="en-US" dirty="0"/>
              <a:t>Convenience, protection, reliability obtained in creating the illusion</a:t>
            </a:r>
          </a:p>
          <a:p>
            <a:r>
              <a:rPr lang="en-US" dirty="0"/>
              <a:t>Coordinate resources and protect users from each other</a:t>
            </a:r>
          </a:p>
          <a:p>
            <a:pPr lvl="1"/>
            <a:r>
              <a:rPr lang="en-US" dirty="0"/>
              <a:t>Using a few critical hardware mechanisms</a:t>
            </a:r>
          </a:p>
          <a:p>
            <a:r>
              <a:rPr lang="en-US" dirty="0"/>
              <a:t>Simplify application development by providing standard services</a:t>
            </a:r>
          </a:p>
          <a:p>
            <a:r>
              <a:rPr lang="en-US" dirty="0"/>
              <a:t>Provide fault containment, fault tolerance, and fault recovery</a:t>
            </a:r>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8C7C9-BF17-4047-9AB4-320E913CB290}"/>
              </a:ext>
            </a:extLst>
          </p:cNvPr>
          <p:cNvSpPr>
            <a:spLocks noGrp="1"/>
          </p:cNvSpPr>
          <p:nvPr>
            <p:ph type="title"/>
          </p:nvPr>
        </p:nvSpPr>
        <p:spPr/>
        <p:txBody>
          <a:bodyPr/>
          <a:lstStyle/>
          <a:p>
            <a:r>
              <a:rPr lang="en-US" dirty="0"/>
              <a:t>One Definition of an Operating System</a:t>
            </a:r>
          </a:p>
        </p:txBody>
      </p:sp>
      <p:sp>
        <p:nvSpPr>
          <p:cNvPr id="3" name="Content Placeholder 2">
            <a:extLst>
              <a:ext uri="{FF2B5EF4-FFF2-40B4-BE49-F238E27FC236}">
                <a16:creationId xmlns:a16="http://schemas.microsoft.com/office/drawing/2014/main" id="{76448E88-26B6-40BC-B4C6-50C0D3EFF269}"/>
              </a:ext>
            </a:extLst>
          </p:cNvPr>
          <p:cNvSpPr>
            <a:spLocks noGrp="1"/>
          </p:cNvSpPr>
          <p:nvPr>
            <p:ph idx="1"/>
          </p:nvPr>
        </p:nvSpPr>
        <p:spPr>
          <a:xfrm>
            <a:off x="685800" y="1066800"/>
            <a:ext cx="10515600" cy="2554218"/>
          </a:xfrm>
        </p:spPr>
        <p:txBody>
          <a:bodyPr/>
          <a:lstStyle/>
          <a:p>
            <a:r>
              <a:rPr lang="en-US" dirty="0"/>
              <a:t>Special layer of software that provides application software access to hardware resources</a:t>
            </a:r>
          </a:p>
          <a:p>
            <a:pPr lvl="1"/>
            <a:r>
              <a:rPr lang="en-US" dirty="0"/>
              <a:t>Convenient abstraction of complex hardware devices</a:t>
            </a:r>
          </a:p>
          <a:p>
            <a:pPr lvl="1"/>
            <a:r>
              <a:rPr lang="en-US" dirty="0"/>
              <a:t>Protected access to shared resources</a:t>
            </a:r>
          </a:p>
          <a:p>
            <a:pPr lvl="1"/>
            <a:r>
              <a:rPr lang="en-US" dirty="0"/>
              <a:t>Security and authentication</a:t>
            </a:r>
          </a:p>
          <a:p>
            <a:pPr lvl="1"/>
            <a:r>
              <a:rPr lang="en-US" dirty="0"/>
              <a:t>Communication</a:t>
            </a:r>
          </a:p>
        </p:txBody>
      </p:sp>
      <p:sp>
        <p:nvSpPr>
          <p:cNvPr id="8" name="Rectangle 7">
            <a:extLst>
              <a:ext uri="{FF2B5EF4-FFF2-40B4-BE49-F238E27FC236}">
                <a16:creationId xmlns:a16="http://schemas.microsoft.com/office/drawing/2014/main" id="{18A0CC46-0699-434B-8CFC-71FDF0FD8C28}"/>
              </a:ext>
            </a:extLst>
          </p:cNvPr>
          <p:cNvSpPr/>
          <p:nvPr/>
        </p:nvSpPr>
        <p:spPr bwMode="auto">
          <a:xfrm>
            <a:off x="6944139" y="3965575"/>
            <a:ext cx="2362200" cy="914400"/>
          </a:xfrm>
          <a:prstGeom prst="rect">
            <a:avLst/>
          </a:prstGeom>
          <a:solidFill>
            <a:srgbClr val="00B0F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Hardware</a:t>
            </a:r>
          </a:p>
        </p:txBody>
      </p:sp>
      <p:sp>
        <p:nvSpPr>
          <p:cNvPr id="9" name="Rounded Rectangle 10">
            <a:extLst>
              <a:ext uri="{FF2B5EF4-FFF2-40B4-BE49-F238E27FC236}">
                <a16:creationId xmlns:a16="http://schemas.microsoft.com/office/drawing/2014/main" id="{D194C33F-85E0-4789-B53D-3E97D6F04D26}"/>
              </a:ext>
            </a:extLst>
          </p:cNvPr>
          <p:cNvSpPr/>
          <p:nvPr/>
        </p:nvSpPr>
        <p:spPr bwMode="auto">
          <a:xfrm>
            <a:off x="6944139" y="2974975"/>
            <a:ext cx="914400" cy="685800"/>
          </a:xfrm>
          <a:prstGeom prst="roundRect">
            <a:avLst/>
          </a:prstGeom>
          <a:solidFill>
            <a:srgbClr val="00AE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appln</a:t>
            </a:r>
            <a:endParaRPr kumimoji="0" lang="en-US" sz="1800" b="0" i="0" u="none" strike="noStrike" cap="none" normalizeH="0" baseline="0" dirty="0">
              <a:ln>
                <a:noFill/>
              </a:ln>
              <a:solidFill>
                <a:schemeClr val="tx1"/>
              </a:solidFill>
              <a:effectLst/>
              <a:latin typeface="Arial" charset="0"/>
            </a:endParaRPr>
          </a:p>
        </p:txBody>
      </p:sp>
      <p:sp>
        <p:nvSpPr>
          <p:cNvPr id="10" name="Rounded Rectangle 11">
            <a:extLst>
              <a:ext uri="{FF2B5EF4-FFF2-40B4-BE49-F238E27FC236}">
                <a16:creationId xmlns:a16="http://schemas.microsoft.com/office/drawing/2014/main" id="{6F69D11C-C125-4A33-9F9F-C75DA665B567}"/>
              </a:ext>
            </a:extLst>
          </p:cNvPr>
          <p:cNvSpPr/>
          <p:nvPr/>
        </p:nvSpPr>
        <p:spPr bwMode="auto">
          <a:xfrm>
            <a:off x="7401339" y="2822575"/>
            <a:ext cx="914400" cy="685800"/>
          </a:xfrm>
          <a:prstGeom prst="round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appln</a:t>
            </a:r>
            <a:endParaRPr kumimoji="0" lang="en-US" sz="1800" b="0" i="0" u="none" strike="noStrike" cap="none" normalizeH="0" baseline="0" dirty="0">
              <a:ln>
                <a:noFill/>
              </a:ln>
              <a:solidFill>
                <a:schemeClr val="tx1"/>
              </a:solidFill>
              <a:effectLst/>
              <a:latin typeface="Arial" charset="0"/>
            </a:endParaRPr>
          </a:p>
        </p:txBody>
      </p:sp>
      <p:sp>
        <p:nvSpPr>
          <p:cNvPr id="11" name="Rounded Rectangle 12">
            <a:extLst>
              <a:ext uri="{FF2B5EF4-FFF2-40B4-BE49-F238E27FC236}">
                <a16:creationId xmlns:a16="http://schemas.microsoft.com/office/drawing/2014/main" id="{7C62DD0C-378C-4F26-9F99-91AFCCF852A5}"/>
              </a:ext>
            </a:extLst>
          </p:cNvPr>
          <p:cNvSpPr/>
          <p:nvPr/>
        </p:nvSpPr>
        <p:spPr bwMode="auto">
          <a:xfrm>
            <a:off x="7782339" y="2670175"/>
            <a:ext cx="914400" cy="685800"/>
          </a:xfrm>
          <a:prstGeom prst="roundRect">
            <a:avLst/>
          </a:prstGeom>
          <a:solidFill>
            <a:srgbClr val="FF66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appln</a:t>
            </a:r>
            <a:endParaRPr kumimoji="0" lang="en-US" sz="1800" b="0" i="0" u="none" strike="noStrike" cap="none" normalizeH="0" baseline="0" dirty="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AF5EFF4B-EBD9-492A-A77F-72AC6541913E}"/>
              </a:ext>
            </a:extLst>
          </p:cNvPr>
          <p:cNvSpPr/>
          <p:nvPr/>
        </p:nvSpPr>
        <p:spPr bwMode="auto">
          <a:xfrm>
            <a:off x="7553739" y="3736975"/>
            <a:ext cx="2057400" cy="152400"/>
          </a:xfrm>
          <a:prstGeom prst="rect">
            <a:avLst/>
          </a:prstGeom>
          <a:solidFill>
            <a:schemeClr val="bg1">
              <a:lumMod val="6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6E0B3E75-69E1-4EE7-9229-92F92717286F}"/>
              </a:ext>
            </a:extLst>
          </p:cNvPr>
          <p:cNvSpPr/>
          <p:nvPr/>
        </p:nvSpPr>
        <p:spPr bwMode="auto">
          <a:xfrm>
            <a:off x="8849139" y="3279775"/>
            <a:ext cx="762000" cy="457200"/>
          </a:xfrm>
          <a:prstGeom prst="rect">
            <a:avLst/>
          </a:prstGeom>
          <a:solidFill>
            <a:schemeClr val="bg1">
              <a:lumMod val="6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OS</a:t>
            </a:r>
          </a:p>
        </p:txBody>
      </p:sp>
      <p:cxnSp>
        <p:nvCxnSpPr>
          <p:cNvPr id="14" name="Straight Arrow Connector 13">
            <a:extLst>
              <a:ext uri="{FF2B5EF4-FFF2-40B4-BE49-F238E27FC236}">
                <a16:creationId xmlns:a16="http://schemas.microsoft.com/office/drawing/2014/main" id="{62CB66B2-5F60-479F-BBCE-D2C1F4C5DE55}"/>
              </a:ext>
            </a:extLst>
          </p:cNvPr>
          <p:cNvCxnSpPr>
            <a:stCxn id="8" idx="3"/>
          </p:cNvCxnSpPr>
          <p:nvPr/>
        </p:nvCxnSpPr>
        <p:spPr bwMode="auto">
          <a:xfrm>
            <a:off x="9306339" y="4422775"/>
            <a:ext cx="1524000" cy="0"/>
          </a:xfrm>
          <a:prstGeom prst="straightConnector1">
            <a:avLst/>
          </a:prstGeom>
          <a:solidFill>
            <a:schemeClr val="accent1"/>
          </a:solidFill>
          <a:ln w="12700" cap="flat" cmpd="sng" algn="ctr">
            <a:solidFill>
              <a:schemeClr val="tx1"/>
            </a:solidFill>
            <a:prstDash val="solid"/>
            <a:round/>
            <a:headEnd type="arrow"/>
            <a:tailEnd type="arrow"/>
          </a:ln>
          <a:effectLst/>
        </p:spPr>
      </p:cxnSp>
    </p:spTree>
    <p:extLst>
      <p:ext uri="{BB962C8B-B14F-4D97-AF65-F5344CB8AC3E}">
        <p14:creationId xmlns:p14="http://schemas.microsoft.com/office/powerpoint/2010/main" val="40197092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E7D8-34B0-4516-90F0-B5E99E59BD14}"/>
              </a:ext>
            </a:extLst>
          </p:cNvPr>
          <p:cNvSpPr>
            <a:spLocks noGrp="1"/>
          </p:cNvSpPr>
          <p:nvPr>
            <p:ph type="title"/>
          </p:nvPr>
        </p:nvSpPr>
        <p:spPr/>
        <p:txBody>
          <a:bodyPr/>
          <a:lstStyle/>
          <a:p>
            <a:r>
              <a:rPr lang="en-US" dirty="0"/>
              <a:t>Hardware/Software Interface</a:t>
            </a:r>
          </a:p>
        </p:txBody>
      </p:sp>
      <p:sp>
        <p:nvSpPr>
          <p:cNvPr id="47" name="Rectangle 46">
            <a:extLst>
              <a:ext uri="{FF2B5EF4-FFF2-40B4-BE49-F238E27FC236}">
                <a16:creationId xmlns:a16="http://schemas.microsoft.com/office/drawing/2014/main" id="{8302F81B-FD18-4859-B026-41E8B93C76C8}"/>
              </a:ext>
            </a:extLst>
          </p:cNvPr>
          <p:cNvSpPr/>
          <p:nvPr/>
        </p:nvSpPr>
        <p:spPr bwMode="auto">
          <a:xfrm>
            <a:off x="902185" y="1924179"/>
            <a:ext cx="6705600" cy="4020607"/>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Gill Sans Light"/>
            </a:endParaRPr>
          </a:p>
        </p:txBody>
      </p:sp>
      <p:pic>
        <p:nvPicPr>
          <p:cNvPr id="48" name="Picture 47">
            <a:extLst>
              <a:ext uri="{FF2B5EF4-FFF2-40B4-BE49-F238E27FC236}">
                <a16:creationId xmlns:a16="http://schemas.microsoft.com/office/drawing/2014/main" id="{4BAAC97C-C73C-4E2C-A48D-945E61049CF9}"/>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5293547" y="3966884"/>
            <a:ext cx="1056937" cy="1056937"/>
          </a:xfrm>
          <a:prstGeom prst="rect">
            <a:avLst/>
          </a:prstGeom>
        </p:spPr>
      </p:pic>
      <p:cxnSp>
        <p:nvCxnSpPr>
          <p:cNvPr id="49" name="Straight Arrow Connector 48">
            <a:extLst>
              <a:ext uri="{FF2B5EF4-FFF2-40B4-BE49-F238E27FC236}">
                <a16:creationId xmlns:a16="http://schemas.microsoft.com/office/drawing/2014/main" id="{78C7FDFA-FFB6-4322-A17C-55D8DEE519FC}"/>
              </a:ext>
            </a:extLst>
          </p:cNvPr>
          <p:cNvCxnSpPr>
            <a:cxnSpLocks/>
            <a:stCxn id="55" idx="3"/>
          </p:cNvCxnSpPr>
          <p:nvPr/>
        </p:nvCxnSpPr>
        <p:spPr bwMode="auto">
          <a:xfrm flipV="1">
            <a:off x="3188185" y="3146451"/>
            <a:ext cx="2057400" cy="38100"/>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50" name="Straight Arrow Connector 49">
            <a:extLst>
              <a:ext uri="{FF2B5EF4-FFF2-40B4-BE49-F238E27FC236}">
                <a16:creationId xmlns:a16="http://schemas.microsoft.com/office/drawing/2014/main" id="{09EF3F89-EF59-46E3-A19C-5B4DAFB25231}"/>
              </a:ext>
            </a:extLst>
          </p:cNvPr>
          <p:cNvCxnSpPr/>
          <p:nvPr/>
        </p:nvCxnSpPr>
        <p:spPr bwMode="auto">
          <a:xfrm>
            <a:off x="3569185" y="3146451"/>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51" name="Can 38">
            <a:extLst>
              <a:ext uri="{FF2B5EF4-FFF2-40B4-BE49-F238E27FC236}">
                <a16:creationId xmlns:a16="http://schemas.microsoft.com/office/drawing/2014/main" id="{982CAF20-A0F1-4184-956D-078A4EFEFDE8}"/>
              </a:ext>
            </a:extLst>
          </p:cNvPr>
          <p:cNvSpPr/>
          <p:nvPr/>
        </p:nvSpPr>
        <p:spPr bwMode="auto">
          <a:xfrm>
            <a:off x="1740385" y="4137051"/>
            <a:ext cx="1143000" cy="1295400"/>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Gill Sans Light"/>
              </a:rPr>
              <a:t>Storage</a:t>
            </a:r>
            <a:endParaRPr kumimoji="0" lang="en-US" sz="1800" b="0" i="0" u="none" strike="noStrike" cap="none" normalizeH="0" baseline="0" dirty="0">
              <a:ln>
                <a:noFill/>
              </a:ln>
              <a:solidFill>
                <a:schemeClr val="tx1"/>
              </a:solidFill>
              <a:effectLst/>
              <a:latin typeface="Gill Sans Light"/>
            </a:endParaRPr>
          </a:p>
        </p:txBody>
      </p:sp>
      <p:pic>
        <p:nvPicPr>
          <p:cNvPr id="52" name="Picture 51">
            <a:extLst>
              <a:ext uri="{FF2B5EF4-FFF2-40B4-BE49-F238E27FC236}">
                <a16:creationId xmlns:a16="http://schemas.microsoft.com/office/drawing/2014/main" id="{93769F73-78A3-4780-9775-5D99726286D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64583" y="4735840"/>
            <a:ext cx="939801" cy="639203"/>
          </a:xfrm>
          <a:prstGeom prst="rect">
            <a:avLst/>
          </a:prstGeom>
        </p:spPr>
      </p:pic>
      <p:pic>
        <p:nvPicPr>
          <p:cNvPr id="53" name="Picture 52">
            <a:extLst>
              <a:ext uri="{FF2B5EF4-FFF2-40B4-BE49-F238E27FC236}">
                <a16:creationId xmlns:a16="http://schemas.microsoft.com/office/drawing/2014/main" id="{08C9357B-3F61-41CE-B58B-1DDEB7BD128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362503" y="4808362"/>
            <a:ext cx="730629" cy="517187"/>
          </a:xfrm>
          <a:prstGeom prst="rect">
            <a:avLst/>
          </a:prstGeom>
        </p:spPr>
      </p:pic>
      <p:pic>
        <p:nvPicPr>
          <p:cNvPr id="54" name="Picture 53">
            <a:extLst>
              <a:ext uri="{FF2B5EF4-FFF2-40B4-BE49-F238E27FC236}">
                <a16:creationId xmlns:a16="http://schemas.microsoft.com/office/drawing/2014/main" id="{715A3CE7-65B6-4F0F-9951-10D6FBF0A29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407385" y="5287450"/>
            <a:ext cx="723900" cy="455315"/>
          </a:xfrm>
          <a:prstGeom prst="rect">
            <a:avLst/>
          </a:prstGeom>
        </p:spPr>
      </p:pic>
      <p:sp>
        <p:nvSpPr>
          <p:cNvPr id="55" name="Rounded Rectangle 6">
            <a:extLst>
              <a:ext uri="{FF2B5EF4-FFF2-40B4-BE49-F238E27FC236}">
                <a16:creationId xmlns:a16="http://schemas.microsoft.com/office/drawing/2014/main" id="{46107393-DBE3-4B7D-9A45-6C90277AA5E7}"/>
              </a:ext>
            </a:extLst>
          </p:cNvPr>
          <p:cNvSpPr/>
          <p:nvPr/>
        </p:nvSpPr>
        <p:spPr bwMode="auto">
          <a:xfrm>
            <a:off x="1587985" y="2765451"/>
            <a:ext cx="1600200"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Gill Sans Light"/>
              </a:rPr>
              <a:t>Processor</a:t>
            </a:r>
          </a:p>
        </p:txBody>
      </p:sp>
      <p:sp>
        <p:nvSpPr>
          <p:cNvPr id="56" name="Rectangle 55">
            <a:extLst>
              <a:ext uri="{FF2B5EF4-FFF2-40B4-BE49-F238E27FC236}">
                <a16:creationId xmlns:a16="http://schemas.microsoft.com/office/drawing/2014/main" id="{4C9E33C6-980F-49E3-932B-C7384DE683AF}"/>
              </a:ext>
            </a:extLst>
          </p:cNvPr>
          <p:cNvSpPr/>
          <p:nvPr/>
        </p:nvSpPr>
        <p:spPr>
          <a:xfrm>
            <a:off x="902185" y="1927251"/>
            <a:ext cx="1236236" cy="369332"/>
          </a:xfrm>
          <a:prstGeom prst="rect">
            <a:avLst/>
          </a:prstGeom>
        </p:spPr>
        <p:txBody>
          <a:bodyPr wrap="none">
            <a:spAutoFit/>
          </a:bodyPr>
          <a:lstStyle/>
          <a:p>
            <a:r>
              <a:rPr lang="en-US" dirty="0">
                <a:latin typeface="Gill Sans Light"/>
              </a:rPr>
              <a:t>Hardware</a:t>
            </a:r>
          </a:p>
        </p:txBody>
      </p:sp>
      <p:sp>
        <p:nvSpPr>
          <p:cNvPr id="57" name="Rectangle 56">
            <a:extLst>
              <a:ext uri="{FF2B5EF4-FFF2-40B4-BE49-F238E27FC236}">
                <a16:creationId xmlns:a16="http://schemas.microsoft.com/office/drawing/2014/main" id="{E0594FD3-1212-4900-967A-89F91919EF92}"/>
              </a:ext>
            </a:extLst>
          </p:cNvPr>
          <p:cNvSpPr/>
          <p:nvPr/>
        </p:nvSpPr>
        <p:spPr bwMode="auto">
          <a:xfrm>
            <a:off x="5245585" y="2003451"/>
            <a:ext cx="1752600" cy="1676400"/>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Gill Sans Light"/>
              </a:rPr>
              <a:t>Memory</a:t>
            </a:r>
          </a:p>
        </p:txBody>
      </p:sp>
      <p:sp>
        <p:nvSpPr>
          <p:cNvPr id="58" name="TextBox 57">
            <a:extLst>
              <a:ext uri="{FF2B5EF4-FFF2-40B4-BE49-F238E27FC236}">
                <a16:creationId xmlns:a16="http://schemas.microsoft.com/office/drawing/2014/main" id="{F95A7498-B310-4312-88DB-E984D4137483}"/>
              </a:ext>
            </a:extLst>
          </p:cNvPr>
          <p:cNvSpPr txBox="1"/>
          <p:nvPr/>
        </p:nvSpPr>
        <p:spPr>
          <a:xfrm>
            <a:off x="5931385" y="3766522"/>
            <a:ext cx="1223412" cy="369332"/>
          </a:xfrm>
          <a:prstGeom prst="rect">
            <a:avLst/>
          </a:prstGeom>
          <a:noFill/>
        </p:spPr>
        <p:txBody>
          <a:bodyPr wrap="none" rtlCol="0">
            <a:spAutoFit/>
          </a:bodyPr>
          <a:lstStyle/>
          <a:p>
            <a:r>
              <a:rPr lang="en-US" dirty="0">
                <a:latin typeface="Gill Sans Light"/>
              </a:rPr>
              <a:t>Networks</a:t>
            </a:r>
          </a:p>
        </p:txBody>
      </p:sp>
      <p:sp>
        <p:nvSpPr>
          <p:cNvPr id="59" name="TextBox 58">
            <a:extLst>
              <a:ext uri="{FF2B5EF4-FFF2-40B4-BE49-F238E27FC236}">
                <a16:creationId xmlns:a16="http://schemas.microsoft.com/office/drawing/2014/main" id="{6E7B7690-107E-44BD-87BA-02C86A7F68DF}"/>
              </a:ext>
            </a:extLst>
          </p:cNvPr>
          <p:cNvSpPr txBox="1"/>
          <p:nvPr/>
        </p:nvSpPr>
        <p:spPr>
          <a:xfrm>
            <a:off x="6007585" y="5287450"/>
            <a:ext cx="1133644" cy="369332"/>
          </a:xfrm>
          <a:prstGeom prst="rect">
            <a:avLst/>
          </a:prstGeom>
          <a:noFill/>
        </p:spPr>
        <p:txBody>
          <a:bodyPr wrap="none" rtlCol="0">
            <a:spAutoFit/>
          </a:bodyPr>
          <a:lstStyle/>
          <a:p>
            <a:r>
              <a:rPr lang="en-US" dirty="0">
                <a:latin typeface="Gill Sans Light"/>
              </a:rPr>
              <a:t>Displays</a:t>
            </a:r>
          </a:p>
        </p:txBody>
      </p:sp>
      <p:sp>
        <p:nvSpPr>
          <p:cNvPr id="60" name="TextBox 59">
            <a:extLst>
              <a:ext uri="{FF2B5EF4-FFF2-40B4-BE49-F238E27FC236}">
                <a16:creationId xmlns:a16="http://schemas.microsoft.com/office/drawing/2014/main" id="{AD5BEF6F-19AA-429D-873B-950970501FB5}"/>
              </a:ext>
            </a:extLst>
          </p:cNvPr>
          <p:cNvSpPr txBox="1"/>
          <p:nvPr/>
        </p:nvSpPr>
        <p:spPr>
          <a:xfrm>
            <a:off x="4635985" y="5439850"/>
            <a:ext cx="877163" cy="369332"/>
          </a:xfrm>
          <a:prstGeom prst="rect">
            <a:avLst/>
          </a:prstGeom>
          <a:noFill/>
        </p:spPr>
        <p:txBody>
          <a:bodyPr wrap="none" rtlCol="0">
            <a:spAutoFit/>
          </a:bodyPr>
          <a:lstStyle/>
          <a:p>
            <a:r>
              <a:rPr lang="en-US" dirty="0">
                <a:latin typeface="Gill Sans Light"/>
              </a:rPr>
              <a:t>Inputs</a:t>
            </a:r>
          </a:p>
        </p:txBody>
      </p:sp>
      <p:sp>
        <p:nvSpPr>
          <p:cNvPr id="61" name="TextBox 60">
            <a:extLst>
              <a:ext uri="{FF2B5EF4-FFF2-40B4-BE49-F238E27FC236}">
                <a16:creationId xmlns:a16="http://schemas.microsoft.com/office/drawing/2014/main" id="{DB43F8FE-FF7D-4365-9BB1-22FA25E05130}"/>
              </a:ext>
            </a:extLst>
          </p:cNvPr>
          <p:cNvSpPr txBox="1"/>
          <p:nvPr/>
        </p:nvSpPr>
        <p:spPr>
          <a:xfrm>
            <a:off x="2083285" y="1654171"/>
            <a:ext cx="4914900" cy="400110"/>
          </a:xfrm>
          <a:prstGeom prst="rect">
            <a:avLst/>
          </a:prstGeom>
          <a:solidFill>
            <a:srgbClr val="EFE683"/>
          </a:solidFill>
          <a:ln>
            <a:solidFill>
              <a:schemeClr val="tx1"/>
            </a:solidFill>
          </a:ln>
        </p:spPr>
        <p:txBody>
          <a:bodyPr wrap="square" rtlCol="0">
            <a:spAutoFit/>
          </a:bodyPr>
          <a:lstStyle/>
          <a:p>
            <a:pPr algn="ctr"/>
            <a:r>
              <a:rPr lang="en-US" sz="2000" b="1" i="1" dirty="0">
                <a:latin typeface="Gill Sans Light"/>
              </a:rPr>
              <a:t>Instruction Set Architecture (ISA)</a:t>
            </a:r>
          </a:p>
        </p:txBody>
      </p:sp>
      <p:grpSp>
        <p:nvGrpSpPr>
          <p:cNvPr id="62" name="Group 61">
            <a:extLst>
              <a:ext uri="{FF2B5EF4-FFF2-40B4-BE49-F238E27FC236}">
                <a16:creationId xmlns:a16="http://schemas.microsoft.com/office/drawing/2014/main" id="{26E25CDD-38ED-433D-A202-8AC05E51E58C}"/>
              </a:ext>
            </a:extLst>
          </p:cNvPr>
          <p:cNvGrpSpPr/>
          <p:nvPr/>
        </p:nvGrpSpPr>
        <p:grpSpPr>
          <a:xfrm>
            <a:off x="2502385" y="3222651"/>
            <a:ext cx="533400" cy="304800"/>
            <a:chOff x="3124200" y="3657600"/>
            <a:chExt cx="533400" cy="304800"/>
          </a:xfrm>
        </p:grpSpPr>
        <p:sp>
          <p:nvSpPr>
            <p:cNvPr id="63" name="Rectangle 62">
              <a:extLst>
                <a:ext uri="{FF2B5EF4-FFF2-40B4-BE49-F238E27FC236}">
                  <a16:creationId xmlns:a16="http://schemas.microsoft.com/office/drawing/2014/main" id="{01A45E3B-5684-423A-9EB2-408D7C2F43FD}"/>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64" name="Rectangle 63">
              <a:extLst>
                <a:ext uri="{FF2B5EF4-FFF2-40B4-BE49-F238E27FC236}">
                  <a16:creationId xmlns:a16="http://schemas.microsoft.com/office/drawing/2014/main" id="{6410CBAE-4286-4C94-9008-6C570FA1904B}"/>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grpSp>
      <p:sp>
        <p:nvSpPr>
          <p:cNvPr id="65" name="Rectangle 64">
            <a:extLst>
              <a:ext uri="{FF2B5EF4-FFF2-40B4-BE49-F238E27FC236}">
                <a16:creationId xmlns:a16="http://schemas.microsoft.com/office/drawing/2014/main" id="{EB501785-639B-4F67-A38A-F2EEEE998AD5}"/>
              </a:ext>
            </a:extLst>
          </p:cNvPr>
          <p:cNvSpPr/>
          <p:nvPr/>
        </p:nvSpPr>
        <p:spPr bwMode="auto">
          <a:xfrm>
            <a:off x="5321785" y="2460651"/>
            <a:ext cx="838200" cy="685800"/>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66" name="Rectangle 65">
            <a:extLst>
              <a:ext uri="{FF2B5EF4-FFF2-40B4-BE49-F238E27FC236}">
                <a16:creationId xmlns:a16="http://schemas.microsoft.com/office/drawing/2014/main" id="{0293BD4F-A083-4543-84C8-976B9EE3BB0B}"/>
              </a:ext>
            </a:extLst>
          </p:cNvPr>
          <p:cNvSpPr/>
          <p:nvPr/>
        </p:nvSpPr>
        <p:spPr bwMode="auto">
          <a:xfrm>
            <a:off x="5293547" y="3298851"/>
            <a:ext cx="1656676" cy="304800"/>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OS Memory</a:t>
            </a:r>
          </a:p>
        </p:txBody>
      </p:sp>
      <p:sp>
        <p:nvSpPr>
          <p:cNvPr id="67" name="Rectangle 66">
            <a:extLst>
              <a:ext uri="{FF2B5EF4-FFF2-40B4-BE49-F238E27FC236}">
                <a16:creationId xmlns:a16="http://schemas.microsoft.com/office/drawing/2014/main" id="{834DB08E-F9C7-4DF8-BADB-9FEE92EF9667}"/>
              </a:ext>
            </a:extLst>
          </p:cNvPr>
          <p:cNvSpPr/>
          <p:nvPr/>
        </p:nvSpPr>
        <p:spPr bwMode="auto">
          <a:xfrm>
            <a:off x="6312385" y="2460651"/>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68" name="Rectangle 67">
            <a:extLst>
              <a:ext uri="{FF2B5EF4-FFF2-40B4-BE49-F238E27FC236}">
                <a16:creationId xmlns:a16="http://schemas.microsoft.com/office/drawing/2014/main" id="{59C6283B-1A57-49FD-808C-2015CBDF0851}"/>
              </a:ext>
            </a:extLst>
          </p:cNvPr>
          <p:cNvSpPr/>
          <p:nvPr/>
        </p:nvSpPr>
        <p:spPr bwMode="auto">
          <a:xfrm>
            <a:off x="6236185" y="2689251"/>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cxnSp>
        <p:nvCxnSpPr>
          <p:cNvPr id="69" name="Curved Connector 54">
            <a:extLst>
              <a:ext uri="{FF2B5EF4-FFF2-40B4-BE49-F238E27FC236}">
                <a16:creationId xmlns:a16="http://schemas.microsoft.com/office/drawing/2014/main" id="{83500A85-A42E-42ED-A298-D2EEBF7EE43A}"/>
              </a:ext>
            </a:extLst>
          </p:cNvPr>
          <p:cNvCxnSpPr>
            <a:cxnSpLocks/>
          </p:cNvCxnSpPr>
          <p:nvPr/>
        </p:nvCxnSpPr>
        <p:spPr bwMode="auto">
          <a:xfrm flipV="1">
            <a:off x="2857986" y="3032068"/>
            <a:ext cx="3073399" cy="381000"/>
          </a:xfrm>
          <a:prstGeom prst="curvedConnector3">
            <a:avLst>
              <a:gd name="adj1" fmla="val 50000"/>
            </a:avLst>
          </a:prstGeom>
          <a:solidFill>
            <a:schemeClr val="accent1"/>
          </a:solidFill>
          <a:ln w="22225" cap="flat" cmpd="sng" algn="ctr">
            <a:solidFill>
              <a:schemeClr val="tx1"/>
            </a:solidFill>
            <a:prstDash val="solid"/>
            <a:round/>
            <a:headEnd type="triangle" w="sm" len="sm"/>
            <a:tailEnd type="triangle"/>
          </a:ln>
          <a:effectLst/>
        </p:spPr>
      </p:cxnSp>
      <p:grpSp>
        <p:nvGrpSpPr>
          <p:cNvPr id="70" name="Group 69">
            <a:extLst>
              <a:ext uri="{FF2B5EF4-FFF2-40B4-BE49-F238E27FC236}">
                <a16:creationId xmlns:a16="http://schemas.microsoft.com/office/drawing/2014/main" id="{CD43D0EE-DD24-455C-8A66-0831CD88C116}"/>
              </a:ext>
            </a:extLst>
          </p:cNvPr>
          <p:cNvGrpSpPr/>
          <p:nvPr/>
        </p:nvGrpSpPr>
        <p:grpSpPr>
          <a:xfrm>
            <a:off x="2883385" y="3817118"/>
            <a:ext cx="1371600" cy="1992064"/>
            <a:chOff x="3505200" y="4267200"/>
            <a:chExt cx="1371600" cy="2286000"/>
          </a:xfrm>
        </p:grpSpPr>
        <p:sp>
          <p:nvSpPr>
            <p:cNvPr id="71" name="Rectangle 70">
              <a:extLst>
                <a:ext uri="{FF2B5EF4-FFF2-40B4-BE49-F238E27FC236}">
                  <a16:creationId xmlns:a16="http://schemas.microsoft.com/office/drawing/2014/main" id="{2EDBD4DB-F6ED-433C-8A0E-4F0362A96D1A}"/>
                </a:ext>
              </a:extLst>
            </p:cNvPr>
            <p:cNvSpPr/>
            <p:nvPr/>
          </p:nvSpPr>
          <p:spPr bwMode="auto">
            <a:xfrm>
              <a:off x="3810000" y="4267200"/>
              <a:ext cx="685800" cy="533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Gill Sans Light"/>
                </a:rPr>
                <a:t>Ctrlr</a:t>
              </a:r>
              <a:endParaRPr kumimoji="0" lang="en-US" sz="1800" b="0" i="0" u="none" strike="noStrike" cap="none" normalizeH="0" baseline="0" dirty="0">
                <a:ln>
                  <a:noFill/>
                </a:ln>
                <a:solidFill>
                  <a:schemeClr val="tx1"/>
                </a:solidFill>
                <a:effectLst/>
                <a:latin typeface="Gill Sans Light"/>
              </a:endParaRPr>
            </a:p>
          </p:txBody>
        </p:sp>
        <p:cxnSp>
          <p:nvCxnSpPr>
            <p:cNvPr id="72" name="Straight Arrow Connector 71">
              <a:extLst>
                <a:ext uri="{FF2B5EF4-FFF2-40B4-BE49-F238E27FC236}">
                  <a16:creationId xmlns:a16="http://schemas.microsoft.com/office/drawing/2014/main" id="{26EE907F-5D83-44E0-8A43-0CF6EAFAB315}"/>
                </a:ext>
              </a:extLst>
            </p:cNvPr>
            <p:cNvCxnSpPr/>
            <p:nvPr/>
          </p:nvCxnSpPr>
          <p:spPr bwMode="auto">
            <a:xfrm>
              <a:off x="4191000" y="4800600"/>
              <a:ext cx="0" cy="7620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73" name="Straight Arrow Connector 72">
              <a:extLst>
                <a:ext uri="{FF2B5EF4-FFF2-40B4-BE49-F238E27FC236}">
                  <a16:creationId xmlns:a16="http://schemas.microsoft.com/office/drawing/2014/main" id="{90B66A94-D2D1-4627-9118-672FCFCB97F8}"/>
                </a:ext>
              </a:extLst>
            </p:cNvPr>
            <p:cNvCxnSpPr/>
            <p:nvPr/>
          </p:nvCxnSpPr>
          <p:spPr bwMode="auto">
            <a:xfrm>
              <a:off x="4191000" y="50292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74" name="Straight Arrow Connector 73">
              <a:extLst>
                <a:ext uri="{FF2B5EF4-FFF2-40B4-BE49-F238E27FC236}">
                  <a16:creationId xmlns:a16="http://schemas.microsoft.com/office/drawing/2014/main" id="{496DD252-79E7-4064-9138-BFD622334421}"/>
                </a:ext>
              </a:extLst>
            </p:cNvPr>
            <p:cNvCxnSpPr/>
            <p:nvPr/>
          </p:nvCxnSpPr>
          <p:spPr bwMode="auto">
            <a:xfrm>
              <a:off x="4191000" y="5334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75" name="Straight Arrow Connector 74">
              <a:extLst>
                <a:ext uri="{FF2B5EF4-FFF2-40B4-BE49-F238E27FC236}">
                  <a16:creationId xmlns:a16="http://schemas.microsoft.com/office/drawing/2014/main" id="{33D7F883-A2A3-4917-8D8C-3F06BA2C4B19}"/>
                </a:ext>
              </a:extLst>
            </p:cNvPr>
            <p:cNvCxnSpPr/>
            <p:nvPr/>
          </p:nvCxnSpPr>
          <p:spPr bwMode="auto">
            <a:xfrm>
              <a:off x="3505200" y="5105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76" name="Rectangle 75">
              <a:extLst>
                <a:ext uri="{FF2B5EF4-FFF2-40B4-BE49-F238E27FC236}">
                  <a16:creationId xmlns:a16="http://schemas.microsoft.com/office/drawing/2014/main" id="{413247C2-E959-49F0-A2D6-CE08091C1010}"/>
                </a:ext>
              </a:extLst>
            </p:cNvPr>
            <p:cNvSpPr/>
            <p:nvPr/>
          </p:nvSpPr>
          <p:spPr bwMode="auto">
            <a:xfrm>
              <a:off x="3886200" y="5562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Gill Sans Light"/>
              </a:endParaRPr>
            </a:p>
          </p:txBody>
        </p:sp>
        <p:cxnSp>
          <p:nvCxnSpPr>
            <p:cNvPr id="77" name="Straight Arrow Connector 76">
              <a:extLst>
                <a:ext uri="{FF2B5EF4-FFF2-40B4-BE49-F238E27FC236}">
                  <a16:creationId xmlns:a16="http://schemas.microsoft.com/office/drawing/2014/main" id="{BC89D49B-F396-4E92-9D66-A2421A19A865}"/>
                </a:ext>
              </a:extLst>
            </p:cNvPr>
            <p:cNvCxnSpPr/>
            <p:nvPr/>
          </p:nvCxnSpPr>
          <p:spPr bwMode="auto">
            <a:xfrm>
              <a:off x="4191000" y="5867400"/>
              <a:ext cx="0" cy="68580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78" name="Straight Arrow Connector 77">
              <a:extLst>
                <a:ext uri="{FF2B5EF4-FFF2-40B4-BE49-F238E27FC236}">
                  <a16:creationId xmlns:a16="http://schemas.microsoft.com/office/drawing/2014/main" id="{313D7349-AD4A-4282-917D-8A26E8D4EA5C}"/>
                </a:ext>
              </a:extLst>
            </p:cNvPr>
            <p:cNvCxnSpPr/>
            <p:nvPr/>
          </p:nvCxnSpPr>
          <p:spPr bwMode="auto">
            <a:xfrm>
              <a:off x="4191000" y="60960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79" name="Straight Arrow Connector 78">
              <a:extLst>
                <a:ext uri="{FF2B5EF4-FFF2-40B4-BE49-F238E27FC236}">
                  <a16:creationId xmlns:a16="http://schemas.microsoft.com/office/drawing/2014/main" id="{E66D56F2-FABD-4202-A878-CAEA7458A757}"/>
                </a:ext>
              </a:extLst>
            </p:cNvPr>
            <p:cNvCxnSpPr/>
            <p:nvPr/>
          </p:nvCxnSpPr>
          <p:spPr bwMode="auto">
            <a:xfrm>
              <a:off x="4191000" y="6248400"/>
              <a:ext cx="685800" cy="0"/>
            </a:xfrm>
            <a:prstGeom prst="straightConnector1">
              <a:avLst/>
            </a:prstGeom>
            <a:solidFill>
              <a:schemeClr val="accent1"/>
            </a:solidFill>
            <a:ln w="12700" cap="flat" cmpd="sng" algn="ctr">
              <a:solidFill>
                <a:schemeClr val="tx1"/>
              </a:solidFill>
              <a:prstDash val="solid"/>
              <a:round/>
              <a:headEnd type="arrow"/>
              <a:tailEnd type="arrow"/>
            </a:ln>
            <a:effectLst/>
          </p:spPr>
        </p:cxnSp>
      </p:grpSp>
      <p:sp>
        <p:nvSpPr>
          <p:cNvPr id="81" name="Rectangle 80">
            <a:extLst>
              <a:ext uri="{FF2B5EF4-FFF2-40B4-BE49-F238E27FC236}">
                <a16:creationId xmlns:a16="http://schemas.microsoft.com/office/drawing/2014/main" id="{941CA958-5C3B-4937-8266-7A4CB62B76AD}"/>
              </a:ext>
            </a:extLst>
          </p:cNvPr>
          <p:cNvSpPr/>
          <p:nvPr/>
        </p:nvSpPr>
        <p:spPr bwMode="auto">
          <a:xfrm>
            <a:off x="4254985" y="2689251"/>
            <a:ext cx="609598" cy="762000"/>
          </a:xfrm>
          <a:prstGeom prst="rect">
            <a:avLst/>
          </a:prstGeom>
          <a:solidFill>
            <a:srgbClr val="00B0F0"/>
          </a:solidFill>
          <a:ln w="12700" cap="flat" cmpd="sng" algn="ctr">
            <a:solidFill>
              <a:schemeClr val="tx1"/>
            </a:solidFill>
            <a:prstDash val="solid"/>
            <a:round/>
            <a:headEnd type="none" w="sm" len="sm"/>
            <a:tailEnd type="none" w="sm" len="sm"/>
          </a:ln>
          <a:effectLst/>
        </p:spPr>
        <p:txBody>
          <a:bodyPr vert="horz" wrap="square" lIns="0" tIns="45720" rIns="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Cache</a:t>
            </a:r>
          </a:p>
        </p:txBody>
      </p:sp>
      <p:grpSp>
        <p:nvGrpSpPr>
          <p:cNvPr id="83" name="Group 82">
            <a:extLst>
              <a:ext uri="{FF2B5EF4-FFF2-40B4-BE49-F238E27FC236}">
                <a16:creationId xmlns:a16="http://schemas.microsoft.com/office/drawing/2014/main" id="{CB4A8CDA-18D0-4461-9679-B900EE7898F6}"/>
              </a:ext>
            </a:extLst>
          </p:cNvPr>
          <p:cNvGrpSpPr/>
          <p:nvPr/>
        </p:nvGrpSpPr>
        <p:grpSpPr>
          <a:xfrm>
            <a:off x="3486696" y="2219351"/>
            <a:ext cx="737701" cy="830997"/>
            <a:chOff x="4108511" y="2654300"/>
            <a:chExt cx="737701" cy="830997"/>
          </a:xfrm>
        </p:grpSpPr>
        <p:sp>
          <p:nvSpPr>
            <p:cNvPr id="84" name="Rectangle 83">
              <a:extLst>
                <a:ext uri="{FF2B5EF4-FFF2-40B4-BE49-F238E27FC236}">
                  <a16:creationId xmlns:a16="http://schemas.microsoft.com/office/drawing/2014/main" id="{15625F88-BE10-4B4F-B0E8-619C57B3165D}"/>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ill Sans Light"/>
              </a:endParaRPr>
            </a:p>
          </p:txBody>
        </p:sp>
        <p:sp>
          <p:nvSpPr>
            <p:cNvPr id="85" name="TextBox 84">
              <a:extLst>
                <a:ext uri="{FF2B5EF4-FFF2-40B4-BE49-F238E27FC236}">
                  <a16:creationId xmlns:a16="http://schemas.microsoft.com/office/drawing/2014/main" id="{053C1DE2-90E0-489C-9A39-323D4C62C1BD}"/>
                </a:ext>
              </a:extLst>
            </p:cNvPr>
            <p:cNvSpPr txBox="1"/>
            <p:nvPr/>
          </p:nvSpPr>
          <p:spPr>
            <a:xfrm>
              <a:off x="4108511" y="2654300"/>
              <a:ext cx="737701" cy="830997"/>
            </a:xfrm>
            <a:prstGeom prst="rect">
              <a:avLst/>
            </a:prstGeom>
            <a:noFill/>
          </p:spPr>
          <p:txBody>
            <a:bodyPr wrap="none" rtlCol="0">
              <a:spAutoFit/>
            </a:bodyPr>
            <a:lstStyle/>
            <a:p>
              <a:pPr algn="ctr"/>
              <a:r>
                <a:rPr lang="en-US" sz="1600" dirty="0">
                  <a:latin typeface="Gill Sans Light"/>
                </a:rPr>
                <a:t>Page</a:t>
              </a:r>
              <a:br>
                <a:rPr lang="en-US" sz="1600" dirty="0">
                  <a:latin typeface="Gill Sans Light"/>
                </a:rPr>
              </a:br>
              <a:r>
                <a:rPr lang="en-US" sz="1600" dirty="0">
                  <a:latin typeface="Gill Sans Light"/>
                </a:rPr>
                <a:t>Table</a:t>
              </a:r>
            </a:p>
            <a:p>
              <a:pPr algn="ctr"/>
              <a:r>
                <a:rPr lang="en-US" sz="1600" dirty="0">
                  <a:latin typeface="Gill Sans Light"/>
                </a:rPr>
                <a:t>&amp; </a:t>
              </a:r>
              <a:r>
                <a:rPr lang="en-US" sz="1400" dirty="0">
                  <a:latin typeface="Gill Sans Light"/>
                </a:rPr>
                <a:t>TLB</a:t>
              </a:r>
              <a:endParaRPr lang="en-US" sz="1600" dirty="0">
                <a:latin typeface="Gill Sans Light"/>
              </a:endParaRPr>
            </a:p>
          </p:txBody>
        </p:sp>
      </p:grpSp>
      <p:sp>
        <p:nvSpPr>
          <p:cNvPr id="87" name="Rectangle 86">
            <a:extLst>
              <a:ext uri="{FF2B5EF4-FFF2-40B4-BE49-F238E27FC236}">
                <a16:creationId xmlns:a16="http://schemas.microsoft.com/office/drawing/2014/main" id="{61CDAADA-15F9-4411-B466-EAB818520255}"/>
              </a:ext>
            </a:extLst>
          </p:cNvPr>
          <p:cNvSpPr/>
          <p:nvPr/>
        </p:nvSpPr>
        <p:spPr>
          <a:xfrm>
            <a:off x="941490" y="1176492"/>
            <a:ext cx="1159292" cy="369332"/>
          </a:xfrm>
          <a:prstGeom prst="rect">
            <a:avLst/>
          </a:prstGeom>
        </p:spPr>
        <p:txBody>
          <a:bodyPr wrap="none">
            <a:spAutoFit/>
          </a:bodyPr>
          <a:lstStyle/>
          <a:p>
            <a:r>
              <a:rPr lang="en-US" dirty="0">
                <a:latin typeface="Gill Sans Light"/>
              </a:rPr>
              <a:t>Software</a:t>
            </a:r>
          </a:p>
        </p:txBody>
      </p:sp>
      <p:sp>
        <p:nvSpPr>
          <p:cNvPr id="91" name="Rectangle: Folded Corner 90">
            <a:extLst>
              <a:ext uri="{FF2B5EF4-FFF2-40B4-BE49-F238E27FC236}">
                <a16:creationId xmlns:a16="http://schemas.microsoft.com/office/drawing/2014/main" id="{790179F4-A640-408F-BA29-C1BE57B90833}"/>
              </a:ext>
            </a:extLst>
          </p:cNvPr>
          <p:cNvSpPr/>
          <p:nvPr/>
        </p:nvSpPr>
        <p:spPr>
          <a:xfrm>
            <a:off x="2083284" y="914400"/>
            <a:ext cx="1181101" cy="680484"/>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latin typeface="Gill Sans Light"/>
              </a:rPr>
              <a:t>Running Program</a:t>
            </a:r>
          </a:p>
        </p:txBody>
      </p:sp>
      <p:sp>
        <p:nvSpPr>
          <p:cNvPr id="92" name="TextBox 91">
            <a:extLst>
              <a:ext uri="{FF2B5EF4-FFF2-40B4-BE49-F238E27FC236}">
                <a16:creationId xmlns:a16="http://schemas.microsoft.com/office/drawing/2014/main" id="{FC495F3C-5271-47BA-BDD8-6F95BCEE900C}"/>
              </a:ext>
            </a:extLst>
          </p:cNvPr>
          <p:cNvSpPr txBox="1"/>
          <p:nvPr/>
        </p:nvSpPr>
        <p:spPr>
          <a:xfrm>
            <a:off x="7942721" y="2971800"/>
            <a:ext cx="4054526" cy="1384995"/>
          </a:xfrm>
          <a:prstGeom prst="rect">
            <a:avLst/>
          </a:prstGeom>
          <a:noFill/>
        </p:spPr>
        <p:txBody>
          <a:bodyPr wrap="square" rtlCol="0">
            <a:spAutoFit/>
          </a:bodyPr>
          <a:lstStyle/>
          <a:p>
            <a:r>
              <a:rPr lang="en-US" sz="2800" b="1" dirty="0">
                <a:latin typeface="Gill Sans Light"/>
              </a:rPr>
              <a:t>The OS </a:t>
            </a:r>
            <a:r>
              <a:rPr lang="en-US" sz="2800" b="1" i="1" dirty="0">
                <a:latin typeface="Gill Sans Light"/>
              </a:rPr>
              <a:t>abstracts</a:t>
            </a:r>
            <a:r>
              <a:rPr lang="en-US" sz="2800" b="1" dirty="0">
                <a:latin typeface="Gill Sans Light"/>
              </a:rPr>
              <a:t> these hardware details from the application</a:t>
            </a:r>
          </a:p>
        </p:txBody>
      </p:sp>
    </p:spTree>
    <p:extLst>
      <p:ext uri="{BB962C8B-B14F-4D97-AF65-F5344CB8AC3E}">
        <p14:creationId xmlns:p14="http://schemas.microsoft.com/office/powerpoint/2010/main" val="34056359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5" grpId="0" animBg="1"/>
      <p:bldP spid="57" grpId="0" animBg="1"/>
      <p:bldP spid="58" grpId="0"/>
      <p:bldP spid="59" grpId="0"/>
      <p:bldP spid="60" grpId="0"/>
      <p:bldP spid="61" grpId="0" animBg="1"/>
      <p:bldP spid="65" grpId="0" animBg="1"/>
      <p:bldP spid="66" grpId="0" animBg="1"/>
      <p:bldP spid="67" grpId="0" animBg="1"/>
      <p:bldP spid="68" grpId="0" animBg="1"/>
      <p:bldP spid="81" grpId="0" animBg="1"/>
      <p:bldP spid="87" grpId="0"/>
      <p:bldP spid="91" grpId="0" animBg="1"/>
      <p:bldP spid="9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0FFBD-86D7-4430-8623-1A5A496FA90C}"/>
              </a:ext>
            </a:extLst>
          </p:cNvPr>
          <p:cNvSpPr>
            <a:spLocks noGrp="1"/>
          </p:cNvSpPr>
          <p:nvPr>
            <p:ph type="title"/>
          </p:nvPr>
        </p:nvSpPr>
        <p:spPr/>
        <p:txBody>
          <a:bodyPr/>
          <a:lstStyle/>
          <a:p>
            <a:r>
              <a:rPr lang="en-US" dirty="0"/>
              <a:t>What is an Operating System?</a:t>
            </a:r>
          </a:p>
        </p:txBody>
      </p:sp>
      <p:sp>
        <p:nvSpPr>
          <p:cNvPr id="3" name="Content Placeholder 2">
            <a:extLst>
              <a:ext uri="{FF2B5EF4-FFF2-40B4-BE49-F238E27FC236}">
                <a16:creationId xmlns:a16="http://schemas.microsoft.com/office/drawing/2014/main" id="{3045FBDC-6D09-4175-BD95-8438526B950F}"/>
              </a:ext>
            </a:extLst>
          </p:cNvPr>
          <p:cNvSpPr>
            <a:spLocks noGrp="1"/>
          </p:cNvSpPr>
          <p:nvPr>
            <p:ph idx="1"/>
          </p:nvPr>
        </p:nvSpPr>
        <p:spPr>
          <a:xfrm>
            <a:off x="2213112" y="1825625"/>
            <a:ext cx="9140687" cy="4351338"/>
          </a:xfrm>
        </p:spPr>
        <p:txBody>
          <a:bodyPr/>
          <a:lstStyle/>
          <a:p>
            <a:r>
              <a:rPr lang="en-US" dirty="0">
                <a:solidFill>
                  <a:srgbClr val="FF0000"/>
                </a:solidFill>
              </a:rPr>
              <a:t>Illusionist</a:t>
            </a:r>
          </a:p>
          <a:p>
            <a:pPr lvl="1"/>
            <a:r>
              <a:rPr lang="en-US" dirty="0">
                <a:solidFill>
                  <a:srgbClr val="FF0000"/>
                </a:solidFill>
              </a:rPr>
              <a:t>Provide clean, easy-to-use abstractions of physical resources</a:t>
            </a:r>
          </a:p>
          <a:p>
            <a:pPr lvl="2"/>
            <a:r>
              <a:rPr lang="en-US" dirty="0">
                <a:solidFill>
                  <a:srgbClr val="FF0000"/>
                </a:solidFill>
              </a:rPr>
              <a:t>Infinite memory, dedicated machine</a:t>
            </a:r>
          </a:p>
          <a:p>
            <a:pPr lvl="2"/>
            <a:r>
              <a:rPr lang="en-US" dirty="0">
                <a:solidFill>
                  <a:srgbClr val="FF0000"/>
                </a:solidFill>
              </a:rPr>
              <a:t>Higher level objects: files, users, messages</a:t>
            </a:r>
          </a:p>
          <a:p>
            <a:pPr lvl="2"/>
            <a:r>
              <a:rPr lang="en-US" dirty="0">
                <a:solidFill>
                  <a:srgbClr val="FF0000"/>
                </a:solidFill>
              </a:rPr>
              <a:t>Masking limitations, virtualization</a:t>
            </a:r>
          </a:p>
        </p:txBody>
      </p:sp>
      <p:pic>
        <p:nvPicPr>
          <p:cNvPr id="7" name="Picture 6">
            <a:extLst>
              <a:ext uri="{FF2B5EF4-FFF2-40B4-BE49-F238E27FC236}">
                <a16:creationId xmlns:a16="http://schemas.microsoft.com/office/drawing/2014/main" id="{65C00F34-1D9D-426C-8D4D-28C7ACFC9737}"/>
              </a:ext>
            </a:extLst>
          </p:cNvPr>
          <p:cNvPicPr>
            <a:picLocks noChangeAspect="1"/>
          </p:cNvPicPr>
          <p:nvPr/>
        </p:nvPicPr>
        <p:blipFill>
          <a:blip r:embed="rId2"/>
          <a:stretch>
            <a:fillRect/>
          </a:stretch>
        </p:blipFill>
        <p:spPr>
          <a:xfrm>
            <a:off x="676835" y="2337630"/>
            <a:ext cx="1291665" cy="1066800"/>
          </a:xfrm>
          <a:prstGeom prst="rect">
            <a:avLst/>
          </a:prstGeom>
        </p:spPr>
      </p:pic>
    </p:spTree>
    <p:extLst>
      <p:ext uri="{BB962C8B-B14F-4D97-AF65-F5344CB8AC3E}">
        <p14:creationId xmlns:p14="http://schemas.microsoft.com/office/powerpoint/2010/main" val="38935560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5C77F-660A-43A3-8126-43A0F77E49F3}"/>
              </a:ext>
            </a:extLst>
          </p:cNvPr>
          <p:cNvSpPr>
            <a:spLocks noGrp="1"/>
          </p:cNvSpPr>
          <p:nvPr>
            <p:ph type="title"/>
          </p:nvPr>
        </p:nvSpPr>
        <p:spPr/>
        <p:txBody>
          <a:bodyPr/>
          <a:lstStyle/>
          <a:p>
            <a:r>
              <a:rPr lang="en-US" dirty="0"/>
              <a:t>OS Basics: Virtualizing the Machine</a:t>
            </a:r>
          </a:p>
        </p:txBody>
      </p:sp>
      <p:sp>
        <p:nvSpPr>
          <p:cNvPr id="6" name="Rectangle 5">
            <a:extLst>
              <a:ext uri="{FF2B5EF4-FFF2-40B4-BE49-F238E27FC236}">
                <a16:creationId xmlns:a16="http://schemas.microsoft.com/office/drawing/2014/main" id="{73193DD4-304A-4B76-81C9-FBF787FE779B}"/>
              </a:ext>
            </a:extLst>
          </p:cNvPr>
          <p:cNvSpPr/>
          <p:nvPr/>
        </p:nvSpPr>
        <p:spPr bwMode="auto">
          <a:xfrm>
            <a:off x="654050" y="4470400"/>
            <a:ext cx="11118850" cy="1689099"/>
          </a:xfrm>
          <a:prstGeom prst="rect">
            <a:avLst/>
          </a:prstGeom>
          <a:pattFill prst="horzBrick">
            <a:fgClr>
              <a:schemeClr val="bg2">
                <a:lumMod val="40000"/>
                <a:lumOff val="60000"/>
              </a:schemeClr>
            </a:fgClr>
            <a:bgClr>
              <a:prstClr val="white"/>
            </a:bgClr>
          </a:patt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Gill Sans Light"/>
            </a:endParaRPr>
          </a:p>
        </p:txBody>
      </p:sp>
      <p:sp>
        <p:nvSpPr>
          <p:cNvPr id="8" name="Rounded Rectangle 6">
            <a:extLst>
              <a:ext uri="{FF2B5EF4-FFF2-40B4-BE49-F238E27FC236}">
                <a16:creationId xmlns:a16="http://schemas.microsoft.com/office/drawing/2014/main" id="{EA9B6AFF-D750-4502-865E-E3737510EED0}"/>
              </a:ext>
            </a:extLst>
          </p:cNvPr>
          <p:cNvSpPr/>
          <p:nvPr/>
        </p:nvSpPr>
        <p:spPr bwMode="auto">
          <a:xfrm>
            <a:off x="2201858" y="4618038"/>
            <a:ext cx="1728792" cy="838200"/>
          </a:xfrm>
          <a:prstGeom prst="round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Processor</a:t>
            </a:r>
            <a:endParaRPr kumimoji="0" lang="en-US" sz="1400" b="0" i="0" u="none" strike="noStrike" cap="none" normalizeH="0" baseline="0" dirty="0">
              <a:ln>
                <a:noFill/>
              </a:ln>
              <a:solidFill>
                <a:schemeClr val="tx1"/>
              </a:solidFill>
              <a:effectLst/>
              <a:latin typeface="Gill Sans Light"/>
            </a:endParaRPr>
          </a:p>
        </p:txBody>
      </p:sp>
      <p:sp>
        <p:nvSpPr>
          <p:cNvPr id="9" name="Rectangle 8">
            <a:extLst>
              <a:ext uri="{FF2B5EF4-FFF2-40B4-BE49-F238E27FC236}">
                <a16:creationId xmlns:a16="http://schemas.microsoft.com/office/drawing/2014/main" id="{85025C03-FC2A-4CCF-8684-4F37D94D3763}"/>
              </a:ext>
            </a:extLst>
          </p:cNvPr>
          <p:cNvSpPr/>
          <p:nvPr/>
        </p:nvSpPr>
        <p:spPr bwMode="auto">
          <a:xfrm>
            <a:off x="5009666" y="4664869"/>
            <a:ext cx="1760608" cy="973138"/>
          </a:xfrm>
          <a:prstGeom prst="rect">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Gill Sans Light"/>
              </a:rPr>
              <a:t>Memory</a:t>
            </a:r>
          </a:p>
        </p:txBody>
      </p:sp>
      <p:grpSp>
        <p:nvGrpSpPr>
          <p:cNvPr id="10" name="Group 9">
            <a:extLst>
              <a:ext uri="{FF2B5EF4-FFF2-40B4-BE49-F238E27FC236}">
                <a16:creationId xmlns:a16="http://schemas.microsoft.com/office/drawing/2014/main" id="{4C2174B6-519D-44F7-A8CB-C9D9304FB602}"/>
              </a:ext>
            </a:extLst>
          </p:cNvPr>
          <p:cNvGrpSpPr/>
          <p:nvPr/>
        </p:nvGrpSpPr>
        <p:grpSpPr>
          <a:xfrm>
            <a:off x="3244850" y="5075238"/>
            <a:ext cx="533400" cy="304800"/>
            <a:chOff x="3124200" y="3657600"/>
            <a:chExt cx="533400" cy="304800"/>
          </a:xfrm>
        </p:grpSpPr>
        <p:sp>
          <p:nvSpPr>
            <p:cNvPr id="11" name="Rectangle 10">
              <a:extLst>
                <a:ext uri="{FF2B5EF4-FFF2-40B4-BE49-F238E27FC236}">
                  <a16:creationId xmlns:a16="http://schemas.microsoft.com/office/drawing/2014/main" id="{EFBA6894-B008-4F1D-B22C-730173B3DFD4}"/>
                </a:ext>
              </a:extLst>
            </p:cNvPr>
            <p:cNvSpPr/>
            <p:nvPr/>
          </p:nvSpPr>
          <p:spPr bwMode="auto">
            <a:xfrm>
              <a:off x="3124200" y="3657600"/>
              <a:ext cx="533400" cy="304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2" name="Rectangle 11">
              <a:extLst>
                <a:ext uri="{FF2B5EF4-FFF2-40B4-BE49-F238E27FC236}">
                  <a16:creationId xmlns:a16="http://schemas.microsoft.com/office/drawing/2014/main" id="{F6B854A3-399D-4E47-BB10-B204E22F6207}"/>
                </a:ext>
              </a:extLst>
            </p:cNvPr>
            <p:cNvSpPr/>
            <p:nvPr/>
          </p:nvSpPr>
          <p:spPr bwMode="auto">
            <a:xfrm>
              <a:off x="3124200" y="3733800"/>
              <a:ext cx="533400" cy="1524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sp>
        <p:nvSpPr>
          <p:cNvPr id="15" name="Rectangle 14">
            <a:extLst>
              <a:ext uri="{FF2B5EF4-FFF2-40B4-BE49-F238E27FC236}">
                <a16:creationId xmlns:a16="http://schemas.microsoft.com/office/drawing/2014/main" id="{5590399D-D2AD-4FCF-BFD2-DB8D8F919509}"/>
              </a:ext>
            </a:extLst>
          </p:cNvPr>
          <p:cNvSpPr/>
          <p:nvPr/>
        </p:nvSpPr>
        <p:spPr bwMode="auto">
          <a:xfrm>
            <a:off x="5433151" y="5013315"/>
            <a:ext cx="609600" cy="381000"/>
          </a:xfrm>
          <a:prstGeom prst="rect">
            <a:avLst/>
          </a:prstGeom>
          <a:solidFill>
            <a:srgbClr val="FBBA0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6" name="Rectangle 15">
            <a:extLst>
              <a:ext uri="{FF2B5EF4-FFF2-40B4-BE49-F238E27FC236}">
                <a16:creationId xmlns:a16="http://schemas.microsoft.com/office/drawing/2014/main" id="{7114092D-E1CB-4952-8CAA-BD6429870DAC}"/>
              </a:ext>
            </a:extLst>
          </p:cNvPr>
          <p:cNvSpPr/>
          <p:nvPr/>
        </p:nvSpPr>
        <p:spPr bwMode="auto">
          <a:xfrm>
            <a:off x="5302250" y="5104607"/>
            <a:ext cx="609600" cy="381000"/>
          </a:xfrm>
          <a:prstGeom prst="rect">
            <a:avLst/>
          </a:prstGeom>
          <a:solidFill>
            <a:srgbClr val="CC3333"/>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13" name="Rectangle 12">
            <a:extLst>
              <a:ext uri="{FF2B5EF4-FFF2-40B4-BE49-F238E27FC236}">
                <a16:creationId xmlns:a16="http://schemas.microsoft.com/office/drawing/2014/main" id="{4A1809EB-73C2-4CF6-B753-8F1B20E63381}"/>
              </a:ext>
            </a:extLst>
          </p:cNvPr>
          <p:cNvSpPr/>
          <p:nvPr/>
        </p:nvSpPr>
        <p:spPr bwMode="auto">
          <a:xfrm>
            <a:off x="5171349" y="5188015"/>
            <a:ext cx="609600" cy="396832"/>
          </a:xfrm>
          <a:prstGeom prst="rect">
            <a:avLst/>
          </a:prstGeom>
          <a:solidFill>
            <a:schemeClr val="accent2">
              <a:lumMod val="40000"/>
              <a:lumOff val="6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grpSp>
        <p:nvGrpSpPr>
          <p:cNvPr id="19" name="Group 18">
            <a:extLst>
              <a:ext uri="{FF2B5EF4-FFF2-40B4-BE49-F238E27FC236}">
                <a16:creationId xmlns:a16="http://schemas.microsoft.com/office/drawing/2014/main" id="{E3801482-024B-4578-81D6-B8D5101ACF77}"/>
              </a:ext>
            </a:extLst>
          </p:cNvPr>
          <p:cNvGrpSpPr/>
          <p:nvPr/>
        </p:nvGrpSpPr>
        <p:grpSpPr>
          <a:xfrm>
            <a:off x="4432116" y="4603105"/>
            <a:ext cx="712053" cy="710043"/>
            <a:chOff x="4121335" y="2654300"/>
            <a:chExt cx="712053" cy="828477"/>
          </a:xfrm>
        </p:grpSpPr>
        <p:sp>
          <p:nvSpPr>
            <p:cNvPr id="20" name="Rectangle 19">
              <a:extLst>
                <a:ext uri="{FF2B5EF4-FFF2-40B4-BE49-F238E27FC236}">
                  <a16:creationId xmlns:a16="http://schemas.microsoft.com/office/drawing/2014/main" id="{5E4894ED-F264-49FF-B7AB-BA4E6C68158A}"/>
                </a:ext>
              </a:extLst>
            </p:cNvPr>
            <p:cNvSpPr/>
            <p:nvPr/>
          </p:nvSpPr>
          <p:spPr bwMode="auto">
            <a:xfrm>
              <a:off x="4178300" y="2720777"/>
              <a:ext cx="609598" cy="762000"/>
            </a:xfrm>
            <a:prstGeom prst="rect">
              <a:avLst/>
            </a:prstGeom>
            <a:solidFill>
              <a:schemeClr val="bg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ill Sans Light"/>
              </a:endParaRPr>
            </a:p>
          </p:txBody>
        </p:sp>
        <p:sp>
          <p:nvSpPr>
            <p:cNvPr id="21" name="TextBox 20">
              <a:extLst>
                <a:ext uri="{FF2B5EF4-FFF2-40B4-BE49-F238E27FC236}">
                  <a16:creationId xmlns:a16="http://schemas.microsoft.com/office/drawing/2014/main" id="{C80A16C0-CBEC-4DD9-AD38-2EB7C3ECDF3A}"/>
                </a:ext>
              </a:extLst>
            </p:cNvPr>
            <p:cNvSpPr txBox="1"/>
            <p:nvPr/>
          </p:nvSpPr>
          <p:spPr>
            <a:xfrm>
              <a:off x="4121335" y="2654300"/>
              <a:ext cx="712053" cy="610492"/>
            </a:xfrm>
            <a:prstGeom prst="rect">
              <a:avLst/>
            </a:prstGeom>
            <a:noFill/>
          </p:spPr>
          <p:txBody>
            <a:bodyPr wrap="none" rtlCol="0">
              <a:spAutoFit/>
            </a:bodyPr>
            <a:lstStyle/>
            <a:p>
              <a:pPr algn="ctr"/>
              <a:r>
                <a:rPr lang="en-US" sz="1400" dirty="0" err="1">
                  <a:latin typeface="Gill Sans Light"/>
                </a:rPr>
                <a:t>PgTbl</a:t>
              </a:r>
              <a:endParaRPr lang="en-US" sz="1400" dirty="0">
                <a:latin typeface="Gill Sans Light"/>
              </a:endParaRPr>
            </a:p>
            <a:p>
              <a:pPr algn="ctr"/>
              <a:r>
                <a:rPr lang="en-US" sz="1400" dirty="0">
                  <a:latin typeface="Gill Sans Light"/>
                </a:rPr>
                <a:t>&amp; TLB</a:t>
              </a:r>
            </a:p>
          </p:txBody>
        </p:sp>
      </p:grpSp>
      <p:cxnSp>
        <p:nvCxnSpPr>
          <p:cNvPr id="22" name="Straight Arrow Connector 21">
            <a:extLst>
              <a:ext uri="{FF2B5EF4-FFF2-40B4-BE49-F238E27FC236}">
                <a16:creationId xmlns:a16="http://schemas.microsoft.com/office/drawing/2014/main" id="{52D33204-BC10-46FF-B132-F33C746DE9B8}"/>
              </a:ext>
            </a:extLst>
          </p:cNvPr>
          <p:cNvCxnSpPr>
            <a:cxnSpLocks/>
          </p:cNvCxnSpPr>
          <p:nvPr/>
        </p:nvCxnSpPr>
        <p:spPr bwMode="auto">
          <a:xfrm flipV="1">
            <a:off x="3930650" y="5232303"/>
            <a:ext cx="1273102" cy="2471"/>
          </a:xfrm>
          <a:prstGeom prst="straightConnector1">
            <a:avLst/>
          </a:prstGeom>
          <a:solidFill>
            <a:schemeClr val="accent1"/>
          </a:solidFill>
          <a:ln w="57150" cap="flat" cmpd="sng" algn="ctr">
            <a:solidFill>
              <a:schemeClr val="tx1"/>
            </a:solidFill>
            <a:prstDash val="solid"/>
            <a:round/>
            <a:headEnd type="triangle" w="med" len="med"/>
            <a:tailEnd type="triangle"/>
          </a:ln>
          <a:effectLst/>
        </p:spPr>
      </p:cxnSp>
      <p:cxnSp>
        <p:nvCxnSpPr>
          <p:cNvPr id="17" name="Curved Connector 54">
            <a:extLst>
              <a:ext uri="{FF2B5EF4-FFF2-40B4-BE49-F238E27FC236}">
                <a16:creationId xmlns:a16="http://schemas.microsoft.com/office/drawing/2014/main" id="{1C7D6572-FBEF-45D3-B9EB-4A6924279104}"/>
              </a:ext>
            </a:extLst>
          </p:cNvPr>
          <p:cNvCxnSpPr>
            <a:cxnSpLocks/>
          </p:cNvCxnSpPr>
          <p:nvPr/>
        </p:nvCxnSpPr>
        <p:spPr bwMode="auto">
          <a:xfrm>
            <a:off x="3600451" y="5265655"/>
            <a:ext cx="1775551" cy="217481"/>
          </a:xfrm>
          <a:prstGeom prst="curvedConnector3">
            <a:avLst>
              <a:gd name="adj1" fmla="val 23535"/>
            </a:avLst>
          </a:prstGeom>
          <a:solidFill>
            <a:schemeClr val="accent1"/>
          </a:solidFill>
          <a:ln w="22225" cap="flat" cmpd="sng" algn="ctr">
            <a:solidFill>
              <a:schemeClr val="tx1"/>
            </a:solidFill>
            <a:prstDash val="solid"/>
            <a:round/>
            <a:headEnd type="triangle" w="sm" len="sm"/>
            <a:tailEnd type="triangle"/>
          </a:ln>
          <a:effectLst/>
        </p:spPr>
      </p:cxnSp>
      <p:sp>
        <p:nvSpPr>
          <p:cNvPr id="26" name="Can 38">
            <a:extLst>
              <a:ext uri="{FF2B5EF4-FFF2-40B4-BE49-F238E27FC236}">
                <a16:creationId xmlns:a16="http://schemas.microsoft.com/office/drawing/2014/main" id="{2D66A6BA-E078-4243-A542-4EDF0004EFC1}"/>
              </a:ext>
            </a:extLst>
          </p:cNvPr>
          <p:cNvSpPr/>
          <p:nvPr/>
        </p:nvSpPr>
        <p:spPr bwMode="auto">
          <a:xfrm>
            <a:off x="6978098" y="4601091"/>
            <a:ext cx="977900" cy="973138"/>
          </a:xfrm>
          <a:prstGeom prst="can">
            <a:avLst/>
          </a:prstGeom>
          <a:solidFill>
            <a:srgbClr val="5AAE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Gill Sans Light"/>
              </a:rPr>
              <a:t>Storage</a:t>
            </a:r>
            <a:endParaRPr kumimoji="0" lang="en-US" sz="1600" b="0" i="0" u="none" strike="noStrike" cap="none" normalizeH="0" baseline="0" dirty="0">
              <a:ln>
                <a:noFill/>
              </a:ln>
              <a:solidFill>
                <a:schemeClr val="tx1"/>
              </a:solidFill>
              <a:effectLst/>
              <a:latin typeface="Gill Sans Light"/>
            </a:endParaRPr>
          </a:p>
        </p:txBody>
      </p:sp>
      <p:pic>
        <p:nvPicPr>
          <p:cNvPr id="27" name="Picture 26">
            <a:extLst>
              <a:ext uri="{FF2B5EF4-FFF2-40B4-BE49-F238E27FC236}">
                <a16:creationId xmlns:a16="http://schemas.microsoft.com/office/drawing/2014/main" id="{57205715-3232-4739-82EE-E1D9E0C153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302804" y="4559299"/>
            <a:ext cx="1270482" cy="1270482"/>
          </a:xfrm>
          <a:prstGeom prst="rect">
            <a:avLst/>
          </a:prstGeom>
        </p:spPr>
      </p:pic>
      <p:sp>
        <p:nvSpPr>
          <p:cNvPr id="31" name="TextBox 30">
            <a:extLst>
              <a:ext uri="{FF2B5EF4-FFF2-40B4-BE49-F238E27FC236}">
                <a16:creationId xmlns:a16="http://schemas.microsoft.com/office/drawing/2014/main" id="{A8A63F55-8F57-4FCF-A466-B7ABFA7D293F}"/>
              </a:ext>
            </a:extLst>
          </p:cNvPr>
          <p:cNvSpPr txBox="1"/>
          <p:nvPr/>
        </p:nvSpPr>
        <p:spPr>
          <a:xfrm>
            <a:off x="8315784" y="4518076"/>
            <a:ext cx="1107996" cy="338554"/>
          </a:xfrm>
          <a:prstGeom prst="rect">
            <a:avLst/>
          </a:prstGeom>
          <a:noFill/>
        </p:spPr>
        <p:txBody>
          <a:bodyPr wrap="none" rtlCol="0">
            <a:spAutoFit/>
          </a:bodyPr>
          <a:lstStyle/>
          <a:p>
            <a:pPr algn="ctr"/>
            <a:r>
              <a:rPr lang="en-US" sz="1600" dirty="0">
                <a:latin typeface="Gill Sans Light"/>
              </a:rPr>
              <a:t>Networks</a:t>
            </a:r>
          </a:p>
        </p:txBody>
      </p:sp>
      <p:sp>
        <p:nvSpPr>
          <p:cNvPr id="34" name="TextBox 33">
            <a:extLst>
              <a:ext uri="{FF2B5EF4-FFF2-40B4-BE49-F238E27FC236}">
                <a16:creationId xmlns:a16="http://schemas.microsoft.com/office/drawing/2014/main" id="{5A2B64A6-5DE4-40BC-B41E-052C2DBBB4E8}"/>
              </a:ext>
            </a:extLst>
          </p:cNvPr>
          <p:cNvSpPr txBox="1"/>
          <p:nvPr/>
        </p:nvSpPr>
        <p:spPr>
          <a:xfrm>
            <a:off x="631271" y="4919941"/>
            <a:ext cx="1353256" cy="400110"/>
          </a:xfrm>
          <a:prstGeom prst="rect">
            <a:avLst/>
          </a:prstGeom>
          <a:noFill/>
        </p:spPr>
        <p:txBody>
          <a:bodyPr wrap="none" rtlCol="0">
            <a:spAutoFit/>
          </a:bodyPr>
          <a:lstStyle/>
          <a:p>
            <a:r>
              <a:rPr lang="en-US" sz="2000" dirty="0">
                <a:latin typeface="Gill Sans Light"/>
              </a:rPr>
              <a:t>Hardware</a:t>
            </a:r>
          </a:p>
        </p:txBody>
      </p:sp>
      <p:cxnSp>
        <p:nvCxnSpPr>
          <p:cNvPr id="39" name="Straight Arrow Connector 38">
            <a:extLst>
              <a:ext uri="{FF2B5EF4-FFF2-40B4-BE49-F238E27FC236}">
                <a16:creationId xmlns:a16="http://schemas.microsoft.com/office/drawing/2014/main" id="{44B237A5-A629-47CA-A0F4-6D264547B1E9}"/>
              </a:ext>
            </a:extLst>
          </p:cNvPr>
          <p:cNvCxnSpPr>
            <a:cxnSpLocks/>
            <a:endCxn id="26" idx="3"/>
          </p:cNvCxnSpPr>
          <p:nvPr/>
        </p:nvCxnSpPr>
        <p:spPr>
          <a:xfrm flipV="1">
            <a:off x="7467048" y="5574229"/>
            <a:ext cx="0" cy="331271"/>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C006469-8BAB-4F3E-A8D9-EB19E5DDCFD3}"/>
              </a:ext>
            </a:extLst>
          </p:cNvPr>
          <p:cNvCxnSpPr>
            <a:cxnSpLocks/>
          </p:cNvCxnSpPr>
          <p:nvPr/>
        </p:nvCxnSpPr>
        <p:spPr>
          <a:xfrm flipV="1">
            <a:off x="8891831" y="5584848"/>
            <a:ext cx="0" cy="320652"/>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0CF464-6799-4EF1-A173-649974B69470}"/>
              </a:ext>
            </a:extLst>
          </p:cNvPr>
          <p:cNvCxnSpPr>
            <a:cxnSpLocks/>
          </p:cNvCxnSpPr>
          <p:nvPr/>
        </p:nvCxnSpPr>
        <p:spPr>
          <a:xfrm flipV="1">
            <a:off x="4308999" y="5234774"/>
            <a:ext cx="0" cy="670726"/>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77FE5F6-6698-44C8-949A-3B1FFA12825F}"/>
              </a:ext>
            </a:extLst>
          </p:cNvPr>
          <p:cNvCxnSpPr>
            <a:cxnSpLocks/>
            <a:endCxn id="56" idx="1"/>
          </p:cNvCxnSpPr>
          <p:nvPr/>
        </p:nvCxnSpPr>
        <p:spPr>
          <a:xfrm>
            <a:off x="4105518" y="5911715"/>
            <a:ext cx="1091231"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0182EB5C-4F86-416A-B81D-EA223AEB393C}"/>
              </a:ext>
            </a:extLst>
          </p:cNvPr>
          <p:cNvSpPr/>
          <p:nvPr/>
        </p:nvSpPr>
        <p:spPr bwMode="auto">
          <a:xfrm>
            <a:off x="5196749" y="5765133"/>
            <a:ext cx="1044306" cy="293164"/>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Gill Sans Light"/>
              </a:rPr>
              <a:t>I/O </a:t>
            </a:r>
            <a:r>
              <a:rPr kumimoji="0" lang="en-US" sz="1400" b="0" i="0" u="none" strike="noStrike" cap="none" normalizeH="0" baseline="0" dirty="0" err="1">
                <a:ln>
                  <a:noFill/>
                </a:ln>
                <a:solidFill>
                  <a:schemeClr val="tx1"/>
                </a:solidFill>
                <a:effectLst/>
                <a:latin typeface="Gill Sans Light"/>
              </a:rPr>
              <a:t>Ctrlr</a:t>
            </a:r>
            <a:endParaRPr kumimoji="0" lang="en-US" sz="1400" b="0" i="0" u="none" strike="noStrike" cap="none" normalizeH="0" baseline="0" dirty="0">
              <a:ln>
                <a:noFill/>
              </a:ln>
              <a:solidFill>
                <a:schemeClr val="tx1"/>
              </a:solidFill>
              <a:effectLst/>
              <a:latin typeface="Gill Sans Light"/>
            </a:endParaRPr>
          </a:p>
        </p:txBody>
      </p:sp>
      <p:cxnSp>
        <p:nvCxnSpPr>
          <p:cNvPr id="59" name="Straight Arrow Connector 58">
            <a:extLst>
              <a:ext uri="{FF2B5EF4-FFF2-40B4-BE49-F238E27FC236}">
                <a16:creationId xmlns:a16="http://schemas.microsoft.com/office/drawing/2014/main" id="{7CEF80FD-C99C-4106-86FD-C44623EF6D66}"/>
              </a:ext>
            </a:extLst>
          </p:cNvPr>
          <p:cNvCxnSpPr>
            <a:cxnSpLocks/>
            <a:stCxn id="56" idx="3"/>
          </p:cNvCxnSpPr>
          <p:nvPr/>
        </p:nvCxnSpPr>
        <p:spPr>
          <a:xfrm flipV="1">
            <a:off x="6241055" y="5905500"/>
            <a:ext cx="5145949"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C42E879-B352-4CB0-9045-9528A742E94C}"/>
              </a:ext>
            </a:extLst>
          </p:cNvPr>
          <p:cNvSpPr txBox="1"/>
          <p:nvPr/>
        </p:nvSpPr>
        <p:spPr>
          <a:xfrm>
            <a:off x="861699" y="4314038"/>
            <a:ext cx="1494531"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ISA</a:t>
            </a:r>
          </a:p>
        </p:txBody>
      </p:sp>
      <p:sp>
        <p:nvSpPr>
          <p:cNvPr id="63" name="Rectangle 62">
            <a:extLst>
              <a:ext uri="{FF2B5EF4-FFF2-40B4-BE49-F238E27FC236}">
                <a16:creationId xmlns:a16="http://schemas.microsoft.com/office/drawing/2014/main" id="{CA91FAA7-997F-463D-B0E7-ECB8FF4BD25C}"/>
              </a:ext>
            </a:extLst>
          </p:cNvPr>
          <p:cNvSpPr/>
          <p:nvPr/>
        </p:nvSpPr>
        <p:spPr>
          <a:xfrm>
            <a:off x="1955800" y="3595554"/>
            <a:ext cx="9753601" cy="93684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ill Sans Light"/>
              </a:rPr>
              <a:t>Operating System</a:t>
            </a:r>
          </a:p>
        </p:txBody>
      </p:sp>
      <p:sp>
        <p:nvSpPr>
          <p:cNvPr id="80" name="Rectangle 79">
            <a:extLst>
              <a:ext uri="{FF2B5EF4-FFF2-40B4-BE49-F238E27FC236}">
                <a16:creationId xmlns:a16="http://schemas.microsoft.com/office/drawing/2014/main" id="{4838629E-2E3E-4207-99FE-90E9B77B1C43}"/>
              </a:ext>
            </a:extLst>
          </p:cNvPr>
          <p:cNvSpPr/>
          <p:nvPr/>
        </p:nvSpPr>
        <p:spPr>
          <a:xfrm>
            <a:off x="2201858" y="2710529"/>
            <a:ext cx="9436099" cy="936847"/>
          </a:xfrm>
          <a:prstGeom prst="rect">
            <a:avLst/>
          </a:prstGeom>
          <a:solidFill>
            <a:srgbClr val="A1862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Gill Sans Light"/>
              </a:rPr>
              <a:t>Process: Execution environment with restricted rights provided by OS</a:t>
            </a:r>
          </a:p>
          <a:p>
            <a:pPr algn="ctr"/>
            <a:endParaRPr lang="en-US" sz="1200" dirty="0">
              <a:solidFill>
                <a:schemeClr val="tx1"/>
              </a:solidFill>
              <a:latin typeface="Gill Sans Light"/>
            </a:endParaRPr>
          </a:p>
        </p:txBody>
      </p:sp>
      <p:sp>
        <p:nvSpPr>
          <p:cNvPr id="73" name="Rectangle 72">
            <a:extLst>
              <a:ext uri="{FF2B5EF4-FFF2-40B4-BE49-F238E27FC236}">
                <a16:creationId xmlns:a16="http://schemas.microsoft.com/office/drawing/2014/main" id="{1F630E64-216C-4D30-9C27-5AEDDDA28456}"/>
              </a:ext>
            </a:extLst>
          </p:cNvPr>
          <p:cNvSpPr/>
          <p:nvPr/>
        </p:nvSpPr>
        <p:spPr bwMode="auto">
          <a:xfrm>
            <a:off x="6098451" y="5075238"/>
            <a:ext cx="631346" cy="480009"/>
          </a:xfrm>
          <a:prstGeom prst="rect">
            <a:avLst/>
          </a:prstGeom>
          <a:solidFill>
            <a:schemeClr val="bg2">
              <a:lumMod val="60000"/>
              <a:lumOff val="4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Gill Sans Light"/>
              </a:rPr>
              <a:t>OS Mem</a:t>
            </a:r>
          </a:p>
        </p:txBody>
      </p:sp>
      <p:sp>
        <p:nvSpPr>
          <p:cNvPr id="81" name="Rectangle: Folded Corner 80">
            <a:extLst>
              <a:ext uri="{FF2B5EF4-FFF2-40B4-BE49-F238E27FC236}">
                <a16:creationId xmlns:a16="http://schemas.microsoft.com/office/drawing/2014/main" id="{19183BC7-FF86-4959-8312-523AE576C3AF}"/>
              </a:ext>
            </a:extLst>
          </p:cNvPr>
          <p:cNvSpPr/>
          <p:nvPr/>
        </p:nvSpPr>
        <p:spPr>
          <a:xfrm>
            <a:off x="5533299" y="1372394"/>
            <a:ext cx="2014336" cy="1471720"/>
          </a:xfrm>
          <a:prstGeom prst="foldedCorner">
            <a:avLst>
              <a:gd name="adj" fmla="val 2133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solidFill>
                  <a:schemeClr val="tx1"/>
                </a:solidFill>
                <a:latin typeface="Gill Sans Light"/>
              </a:rPr>
              <a:t>Compiled</a:t>
            </a:r>
          </a:p>
          <a:p>
            <a:pPr algn="ctr"/>
            <a:r>
              <a:rPr lang="en-US" sz="2000" dirty="0">
                <a:solidFill>
                  <a:schemeClr val="tx1"/>
                </a:solidFill>
                <a:latin typeface="Gill Sans Light"/>
              </a:rPr>
              <a:t>Program</a:t>
            </a:r>
          </a:p>
        </p:txBody>
      </p:sp>
      <p:sp>
        <p:nvSpPr>
          <p:cNvPr id="83" name="Rectangle 82">
            <a:extLst>
              <a:ext uri="{FF2B5EF4-FFF2-40B4-BE49-F238E27FC236}">
                <a16:creationId xmlns:a16="http://schemas.microsoft.com/office/drawing/2014/main" id="{DCEED07B-2876-4266-8889-B6933456A2AD}"/>
              </a:ext>
            </a:extLst>
          </p:cNvPr>
          <p:cNvSpPr/>
          <p:nvPr/>
        </p:nvSpPr>
        <p:spPr>
          <a:xfrm>
            <a:off x="5780949" y="2322568"/>
            <a:ext cx="1343751" cy="46424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Gill Sans Light"/>
              </a:rPr>
              <a:t>System Libs</a:t>
            </a:r>
          </a:p>
        </p:txBody>
      </p:sp>
      <p:cxnSp>
        <p:nvCxnSpPr>
          <p:cNvPr id="86" name="Straight Arrow Connector 85">
            <a:extLst>
              <a:ext uri="{FF2B5EF4-FFF2-40B4-BE49-F238E27FC236}">
                <a16:creationId xmlns:a16="http://schemas.microsoft.com/office/drawing/2014/main" id="{473344DE-150C-48E1-8B18-C5C21A140188}"/>
              </a:ext>
            </a:extLst>
          </p:cNvPr>
          <p:cNvCxnSpPr>
            <a:cxnSpLocks/>
            <a:endCxn id="72" idx="2"/>
          </p:cNvCxnSpPr>
          <p:nvPr/>
        </p:nvCxnSpPr>
        <p:spPr>
          <a:xfrm flipV="1">
            <a:off x="3527724" y="372629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FD3737F0-3CFC-4168-9F6E-83512438F226}"/>
              </a:ext>
            </a:extLst>
          </p:cNvPr>
          <p:cNvCxnSpPr>
            <a:cxnSpLocks/>
            <a:endCxn id="74" idx="2"/>
          </p:cNvCxnSpPr>
          <p:nvPr/>
        </p:nvCxnSpPr>
        <p:spPr>
          <a:xfrm flipV="1">
            <a:off x="5660486" y="3729000"/>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CAC55CD2-CE5F-4C43-BA56-7E0797FC6363}"/>
              </a:ext>
            </a:extLst>
          </p:cNvPr>
          <p:cNvCxnSpPr>
            <a:cxnSpLocks/>
            <a:endCxn id="75" idx="2"/>
          </p:cNvCxnSpPr>
          <p:nvPr/>
        </p:nvCxnSpPr>
        <p:spPr>
          <a:xfrm flipV="1">
            <a:off x="747297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ED2027F6-02F0-4F88-AFB8-0786442C29E4}"/>
              </a:ext>
            </a:extLst>
          </p:cNvPr>
          <p:cNvCxnSpPr>
            <a:cxnSpLocks/>
            <a:endCxn id="76" idx="2"/>
          </p:cNvCxnSpPr>
          <p:nvPr/>
        </p:nvCxnSpPr>
        <p:spPr>
          <a:xfrm flipV="1">
            <a:off x="8814029" y="3728232"/>
            <a:ext cx="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4897103-5196-4D83-8C50-ED908C0B63F9}"/>
              </a:ext>
            </a:extLst>
          </p:cNvPr>
          <p:cNvSpPr txBox="1"/>
          <p:nvPr/>
        </p:nvSpPr>
        <p:spPr>
          <a:xfrm>
            <a:off x="2724436" y="3326180"/>
            <a:ext cx="160657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Threads</a:t>
            </a:r>
          </a:p>
        </p:txBody>
      </p:sp>
      <p:sp>
        <p:nvSpPr>
          <p:cNvPr id="74" name="TextBox 73">
            <a:extLst>
              <a:ext uri="{FF2B5EF4-FFF2-40B4-BE49-F238E27FC236}">
                <a16:creationId xmlns:a16="http://schemas.microsoft.com/office/drawing/2014/main" id="{903AC2DB-5960-4CF0-B972-E1CDF92622A2}"/>
              </a:ext>
            </a:extLst>
          </p:cNvPr>
          <p:cNvSpPr txBox="1"/>
          <p:nvPr/>
        </p:nvSpPr>
        <p:spPr>
          <a:xfrm>
            <a:off x="4695968" y="3328890"/>
            <a:ext cx="1929036"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Address Spaces</a:t>
            </a:r>
          </a:p>
        </p:txBody>
      </p:sp>
      <p:sp>
        <p:nvSpPr>
          <p:cNvPr id="75" name="TextBox 74">
            <a:extLst>
              <a:ext uri="{FF2B5EF4-FFF2-40B4-BE49-F238E27FC236}">
                <a16:creationId xmlns:a16="http://schemas.microsoft.com/office/drawing/2014/main" id="{AD4C368E-047B-4BC3-8012-71A6CC7B5378}"/>
              </a:ext>
            </a:extLst>
          </p:cNvPr>
          <p:cNvSpPr txBox="1"/>
          <p:nvPr/>
        </p:nvSpPr>
        <p:spPr>
          <a:xfrm>
            <a:off x="6989960" y="3328122"/>
            <a:ext cx="966038"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Files</a:t>
            </a:r>
          </a:p>
        </p:txBody>
      </p:sp>
      <p:sp>
        <p:nvSpPr>
          <p:cNvPr id="76" name="TextBox 75">
            <a:extLst>
              <a:ext uri="{FF2B5EF4-FFF2-40B4-BE49-F238E27FC236}">
                <a16:creationId xmlns:a16="http://schemas.microsoft.com/office/drawing/2014/main" id="{8ED3D70A-C8B7-4AAE-8DB5-86A5FF23DEF3}"/>
              </a:ext>
            </a:extLst>
          </p:cNvPr>
          <p:cNvSpPr txBox="1"/>
          <p:nvPr/>
        </p:nvSpPr>
        <p:spPr>
          <a:xfrm>
            <a:off x="8320954" y="3328122"/>
            <a:ext cx="986150" cy="338554"/>
          </a:xfrm>
          <a:prstGeom prst="rect">
            <a:avLst/>
          </a:prstGeom>
          <a:solidFill>
            <a:srgbClr val="EFE683"/>
          </a:solidFill>
          <a:ln>
            <a:solidFill>
              <a:schemeClr val="tx1"/>
            </a:solidFill>
          </a:ln>
        </p:spPr>
        <p:txBody>
          <a:bodyPr wrap="square" rtlCol="0">
            <a:spAutoFit/>
          </a:bodyPr>
          <a:lstStyle/>
          <a:p>
            <a:pPr algn="ctr"/>
            <a:r>
              <a:rPr lang="en-US" sz="1600" b="1" i="1" dirty="0">
                <a:latin typeface="Gill Sans Light"/>
              </a:rPr>
              <a:t>Sockets</a:t>
            </a:r>
          </a:p>
        </p:txBody>
      </p:sp>
    </p:spTree>
    <p:extLst>
      <p:ext uri="{BB962C8B-B14F-4D97-AF65-F5344CB8AC3E}">
        <p14:creationId xmlns:p14="http://schemas.microsoft.com/office/powerpoint/2010/main" val="30565450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500"/>
                                        <p:tgtEl>
                                          <p:spTgt spid="72"/>
                                        </p:tgtEl>
                                      </p:cBhvr>
                                    </p:animEffect>
                                  </p:childTnLst>
                                </p:cTn>
                              </p:par>
                              <p:par>
                                <p:cTn id="14" presetID="42" presetClass="path" presetSubtype="0" fill="hold" grpId="1" nodeType="withEffect">
                                  <p:stCondLst>
                                    <p:cond delay="0"/>
                                  </p:stCondLst>
                                  <p:childTnLst>
                                    <p:animMotion origin="layout" path="M -2.91667E-6 -7.40741E-7 L -2.91667E-6 0.25 " pathEditMode="relative" rAng="0" ptsTypes="AA">
                                      <p:cBhvr>
                                        <p:cTn id="15" dur="1000" spd="-100000" fill="hold"/>
                                        <p:tgtEl>
                                          <p:spTgt spid="72"/>
                                        </p:tgtEl>
                                        <p:attrNameLst>
                                          <p:attrName>ppt_x</p:attrName>
                                          <p:attrName>ppt_y</p:attrName>
                                        </p:attrNameLst>
                                      </p:cBhvr>
                                      <p:rCtr x="0" y="12500"/>
                                    </p:animMotion>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9"/>
                                        </p:tgtEl>
                                        <p:attrNameLst>
                                          <p:attrName>style.visibility</p:attrName>
                                        </p:attrNameLst>
                                      </p:cBhvr>
                                      <p:to>
                                        <p:strVal val="visible"/>
                                      </p:to>
                                    </p:set>
                                  </p:childTnLst>
                                </p:cTn>
                              </p:par>
                              <p:par>
                                <p:cTn id="20" presetID="10" presetClass="entr" presetSubtype="0" fill="hold" grpId="1"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fade">
                                      <p:cBhvr>
                                        <p:cTn id="22" dur="500"/>
                                        <p:tgtEl>
                                          <p:spTgt spid="74"/>
                                        </p:tgtEl>
                                      </p:cBhvr>
                                    </p:animEffect>
                                  </p:childTnLst>
                                </p:cTn>
                              </p:par>
                              <p:par>
                                <p:cTn id="23" presetID="42" presetClass="path" presetSubtype="0" fill="hold" grpId="0" nodeType="withEffect">
                                  <p:stCondLst>
                                    <p:cond delay="0"/>
                                  </p:stCondLst>
                                  <p:childTnLst>
                                    <p:animMotion origin="layout" path="M -2.70833E-6 -3.7037E-6 L -2.70833E-6 0.25 " pathEditMode="relative" rAng="0" ptsTypes="AA">
                                      <p:cBhvr>
                                        <p:cTn id="24" dur="1000" spd="-100000" fill="hold"/>
                                        <p:tgtEl>
                                          <p:spTgt spid="74"/>
                                        </p:tgtEl>
                                        <p:attrNameLst>
                                          <p:attrName>ppt_x</p:attrName>
                                          <p:attrName>ppt_y</p:attrName>
                                        </p:attrNameLst>
                                      </p:cBhvr>
                                      <p:rCtr x="0" y="12500"/>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2"/>
                                        </p:tgtEl>
                                        <p:attrNameLst>
                                          <p:attrName>style.visibility</p:attrName>
                                        </p:attrNameLst>
                                      </p:cBhvr>
                                      <p:to>
                                        <p:strVal val="visible"/>
                                      </p:to>
                                    </p:set>
                                  </p:childTnLst>
                                </p:cTn>
                              </p:par>
                              <p:par>
                                <p:cTn id="29" presetID="10" presetClass="entr" presetSubtype="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500"/>
                                        <p:tgtEl>
                                          <p:spTgt spid="75"/>
                                        </p:tgtEl>
                                      </p:cBhvr>
                                    </p:animEffect>
                                  </p:childTnLst>
                                </p:cTn>
                              </p:par>
                              <p:par>
                                <p:cTn id="32" presetID="42" presetClass="path" presetSubtype="0" fill="hold" grpId="1" nodeType="withEffect">
                                  <p:stCondLst>
                                    <p:cond delay="0"/>
                                  </p:stCondLst>
                                  <p:childTnLst>
                                    <p:animMotion origin="layout" path="M -6.25E-7 -3.7037E-6 L -6.25E-7 0.25 " pathEditMode="relative" rAng="0" ptsTypes="AA">
                                      <p:cBhvr>
                                        <p:cTn id="33" dur="1000" spd="-100000" fill="hold"/>
                                        <p:tgtEl>
                                          <p:spTgt spid="75"/>
                                        </p:tgtEl>
                                        <p:attrNameLst>
                                          <p:attrName>ppt_x</p:attrName>
                                          <p:attrName>ppt_y</p:attrName>
                                        </p:attrNameLst>
                                      </p:cBhvr>
                                      <p:rCtr x="0" y="12500"/>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6"/>
                                        </p:tgtEl>
                                        <p:attrNameLst>
                                          <p:attrName>style.visibility</p:attrName>
                                        </p:attrNameLst>
                                      </p:cBhvr>
                                      <p:to>
                                        <p:strVal val="visible"/>
                                      </p:to>
                                    </p:set>
                                  </p:childTnLst>
                                </p:cTn>
                              </p:par>
                              <p:par>
                                <p:cTn id="38" presetID="10" presetClass="entr" presetSubtype="0" fill="hold" grpId="0" nodeType="withEffect">
                                  <p:stCondLst>
                                    <p:cond delay="0"/>
                                  </p:stCondLst>
                                  <p:childTnLst>
                                    <p:set>
                                      <p:cBhvr>
                                        <p:cTn id="39" dur="1" fill="hold">
                                          <p:stCondLst>
                                            <p:cond delay="0"/>
                                          </p:stCondLst>
                                        </p:cTn>
                                        <p:tgtEl>
                                          <p:spTgt spid="76"/>
                                        </p:tgtEl>
                                        <p:attrNameLst>
                                          <p:attrName>style.visibility</p:attrName>
                                        </p:attrNameLst>
                                      </p:cBhvr>
                                      <p:to>
                                        <p:strVal val="visible"/>
                                      </p:to>
                                    </p:set>
                                    <p:animEffect transition="in" filter="fade">
                                      <p:cBhvr>
                                        <p:cTn id="40" dur="500"/>
                                        <p:tgtEl>
                                          <p:spTgt spid="76"/>
                                        </p:tgtEl>
                                      </p:cBhvr>
                                    </p:animEffect>
                                  </p:childTnLst>
                                </p:cTn>
                              </p:par>
                              <p:par>
                                <p:cTn id="41" presetID="42" presetClass="path" presetSubtype="0" fill="hold" grpId="1" nodeType="withEffect">
                                  <p:stCondLst>
                                    <p:cond delay="0"/>
                                  </p:stCondLst>
                                  <p:childTnLst>
                                    <p:animMotion origin="layout" path="M 3.33333E-6 -3.7037E-6 L 3.33333E-6 0.25 " pathEditMode="relative" rAng="0" ptsTypes="AA">
                                      <p:cBhvr>
                                        <p:cTn id="42" dur="1000" spd="-100000" fill="hold"/>
                                        <p:tgtEl>
                                          <p:spTgt spid="76"/>
                                        </p:tgtEl>
                                        <p:attrNameLst>
                                          <p:attrName>ppt_x</p:attrName>
                                          <p:attrName>ppt_y</p:attrName>
                                        </p:attrNameLst>
                                      </p:cBhvr>
                                      <p:rCtr x="0" y="12500"/>
                                    </p:animMotion>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80" grpId="0" animBg="1"/>
      <p:bldP spid="81" grpId="0" animBg="1"/>
      <p:bldP spid="83" grpId="0" animBg="1"/>
      <p:bldP spid="72" grpId="0" animBg="1"/>
      <p:bldP spid="72" grpId="1" animBg="1"/>
      <p:bldP spid="74" grpId="0" animBg="1"/>
      <p:bldP spid="74" grpId="1" animBg="1"/>
      <p:bldP spid="75" grpId="0" animBg="1"/>
      <p:bldP spid="75" grpId="1" animBg="1"/>
      <p:bldP spid="76" grpId="0" animBg="1"/>
      <p:bldP spid="7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122.6|48.1|44.8|32.4"/>
</p:tagLst>
</file>

<file path=ppt/tags/tag2.xml><?xml version="1.0" encoding="utf-8"?>
<p:tagLst xmlns:a="http://schemas.openxmlformats.org/drawingml/2006/main" xmlns:r="http://schemas.openxmlformats.org/officeDocument/2006/relationships" xmlns:p="http://schemas.openxmlformats.org/presentationml/2006/main">
  <p:tag name="TIMING" val="|11.6|2|4.9|3.8|1.9|38.3|28.2|2.3|42.7|31.5|45.2|54.4"/>
</p:tagLst>
</file>

<file path=ppt/tags/tag3.xml><?xml version="1.0" encoding="utf-8"?>
<p:tagLst xmlns:a="http://schemas.openxmlformats.org/drawingml/2006/main" xmlns:r="http://schemas.openxmlformats.org/officeDocument/2006/relationships" xmlns:p="http://schemas.openxmlformats.org/presentationml/2006/main">
  <p:tag name="TIMING" val="|1.6|13|11.3|10.9|11.8"/>
</p:tagLst>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62656</TotalTime>
  <Pages>60</Pages>
  <Words>2815</Words>
  <Application>Microsoft Office PowerPoint</Application>
  <PresentationFormat>Widescreen</PresentationFormat>
  <Paragraphs>776</Paragraphs>
  <Slides>52</Slides>
  <Notes>11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52</vt:i4>
      </vt:variant>
    </vt:vector>
  </HeadingPairs>
  <TitlesOfParts>
    <vt:vector size="64" baseType="lpstr">
      <vt:lpstr>Gill Sans</vt:lpstr>
      <vt:lpstr>Gill Sans Light</vt:lpstr>
      <vt:lpstr>ＭＳ Ｐゴシック</vt:lpstr>
      <vt:lpstr>Arial</vt:lpstr>
      <vt:lpstr>Comic Sans MS</vt:lpstr>
      <vt:lpstr>Consolas</vt:lpstr>
      <vt:lpstr>Helvetica</vt:lpstr>
      <vt:lpstr>Symbol</vt:lpstr>
      <vt:lpstr>Verdana</vt:lpstr>
      <vt:lpstr>Office</vt:lpstr>
      <vt:lpstr>Image</vt:lpstr>
      <vt:lpstr>Chart</vt:lpstr>
      <vt:lpstr>CSC 112: Computer Operating Systems Lecture 1  What is an Operating System?</vt:lpstr>
      <vt:lpstr>Across Incredible Diversity</vt:lpstr>
      <vt:lpstr>And Range of Timescales</vt:lpstr>
      <vt:lpstr>Operating Systems are at the Heart of it All!</vt:lpstr>
      <vt:lpstr>Example: What’s in a Search Query?</vt:lpstr>
      <vt:lpstr>One Definition of an Operating System</vt:lpstr>
      <vt:lpstr>Hardware/Software Interface</vt:lpstr>
      <vt:lpstr>What is an Operating System?</vt:lpstr>
      <vt:lpstr>OS Basics: Virtualizing the Machine</vt:lpstr>
      <vt:lpstr>Compiled Program’s View of the World</vt:lpstr>
      <vt:lpstr>System Programmer’s View of the World</vt:lpstr>
      <vt:lpstr>What’s in a Process?</vt:lpstr>
      <vt:lpstr>Operating System’s View of the World</vt:lpstr>
      <vt:lpstr>Operating System’s View of the World</vt:lpstr>
      <vt:lpstr>What is an Operating System?</vt:lpstr>
      <vt:lpstr>OS Basics: Running a Process</vt:lpstr>
      <vt:lpstr>OS Basics: Switching Processes</vt:lpstr>
      <vt:lpstr>OS Basics: Switching Processes</vt:lpstr>
      <vt:lpstr>OS Basics: Switching Processes</vt:lpstr>
      <vt:lpstr>OS Basics: Switching Processes</vt:lpstr>
      <vt:lpstr>OS Basics: Protection</vt:lpstr>
      <vt:lpstr>OS Basics: Protection</vt:lpstr>
      <vt:lpstr>OS Basics: Protection</vt:lpstr>
      <vt:lpstr>What is an Operating System?</vt:lpstr>
      <vt:lpstr>OS Basics: I/O</vt:lpstr>
      <vt:lpstr>OS Basics: Look and Feel</vt:lpstr>
      <vt:lpstr>OS Basics: Background Management</vt:lpstr>
      <vt:lpstr>Why take CSC112?</vt:lpstr>
      <vt:lpstr>What makes Operating Systems Exciting and Challenging?</vt:lpstr>
      <vt:lpstr>Societal Scale Information Systems (Or the “Internet of Things”?)</vt:lpstr>
      <vt:lpstr>Technology Trends: Moore’s Law</vt:lpstr>
      <vt:lpstr>Big Challenge: Slowdown in Joy’s law of Performance</vt:lpstr>
      <vt:lpstr>Another Challenge: Power Density</vt:lpstr>
      <vt:lpstr>But then Moore’s Law Ended…</vt:lpstr>
      <vt:lpstr>Storage Capacity is Still Growing!</vt:lpstr>
      <vt:lpstr>Society is Increasingly Connected…</vt:lpstr>
      <vt:lpstr>Network Capacity Still Increasing</vt:lpstr>
      <vt:lpstr>Not Only PCs connected to the Internet</vt:lpstr>
      <vt:lpstr>People-to-Computer Ratio Over Time</vt:lpstr>
      <vt:lpstr>Challenge: Complexity</vt:lpstr>
      <vt:lpstr>The World Is Parallel: Intel SkyLake (2017)</vt:lpstr>
      <vt:lpstr>Recall: Increasing Software Complexity</vt:lpstr>
      <vt:lpstr>Example: Some Mars Rover (“Pathfinder”) Requirements</vt:lpstr>
      <vt:lpstr>Questions</vt:lpstr>
      <vt:lpstr>OS Abstracts the Underlying Hardware</vt:lpstr>
      <vt:lpstr>OS Protects Processes and the Kernel</vt:lpstr>
      <vt:lpstr>Basic Tool: Dual-Mode Operation</vt:lpstr>
      <vt:lpstr>UNIX System Structure</vt:lpstr>
      <vt:lpstr>Virtualization: Execution Environments for Systems</vt:lpstr>
      <vt:lpstr>What is an Operating System,… Really?</vt:lpstr>
      <vt:lpstr>Operating System Definition (Cont.)</vt:lpstr>
      <vt:lpstr>“In conclusion…Operating Systems:”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593</cp:revision>
  <cp:lastPrinted>2022-01-18T01:58:33Z</cp:lastPrinted>
  <dcterms:created xsi:type="dcterms:W3CDTF">1995-08-12T11:37:26Z</dcterms:created>
  <dcterms:modified xsi:type="dcterms:W3CDTF">2026-08-31T02:50:08Z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