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28" r:id="rId3"/>
    <p:sldId id="309" r:id="rId4"/>
    <p:sldId id="316" r:id="rId5"/>
    <p:sldId id="314" r:id="rId6"/>
    <p:sldId id="323" r:id="rId7"/>
    <p:sldId id="315" r:id="rId8"/>
    <p:sldId id="324" r:id="rId9"/>
    <p:sldId id="313" r:id="rId10"/>
    <p:sldId id="325" r:id="rId11"/>
    <p:sldId id="326" r:id="rId12"/>
    <p:sldId id="322" r:id="rId13"/>
    <p:sldId id="317" r:id="rId14"/>
    <p:sldId id="318" r:id="rId15"/>
    <p:sldId id="320" r:id="rId16"/>
    <p:sldId id="319" r:id="rId17"/>
    <p:sldId id="321" r:id="rId18"/>
    <p:sldId id="302" r:id="rId19"/>
    <p:sldId id="327" r:id="rId20"/>
    <p:sldId id="32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06"/>
    <p:restoredTop sz="91337" autoAdjust="0"/>
  </p:normalViewPr>
  <p:slideViewPr>
    <p:cSldViewPr>
      <p:cViewPr varScale="1">
        <p:scale>
          <a:sx n="65" d="100"/>
          <a:sy n="65" d="100"/>
        </p:scale>
        <p:origin x="12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A5E3F-0972-45A4-AC9E-F4F032C2257A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F4C3A-4FFF-4769-A3DC-CFCC34F8D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2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87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9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62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79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96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751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28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57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widely accepted that learning assembly programming is often a challenging and frustrated experience.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41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many occasions where high speed of running is needed, assembly language is necessary.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Another example is bootloader. A bootloader is a special and typically small code that is executed when the processor boots. A very useful function is that a customized bootloader can make a microcontroller self-programmable, which allows us to upgrade the on-bard firmware using UART interface or a custom upload procedure.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5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1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24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99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 integer conversion rules define how C compilers handle conversions. These rules include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integer promotions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integer conversion rank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usual arithmetic conversions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intent of the rules is to ensure that the conversions result in the same numerical values and that these values minimize surprises in the rest of the computation.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F4C3A-4FFF-4769-A3DC-CFCC34F8DA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3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5385DBA2-727B-43EE-B61A-7232050E756A}" type="datetime1">
              <a:rPr lang="en-US" smtClean="0"/>
              <a:pPr eaLnBrk="1" latinLnBrk="0" hangingPunct="1"/>
              <a:t>1/27/2026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58F74D6-AB91-42D2-8101-D1947966E076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BC2DAB9-8EA6-4157-980F-5E7CBF565945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3CB0AB-D709-47D9-B108-C72463926FD4}" type="datetime1">
              <a:rPr lang="en-US" smtClean="0"/>
              <a:pPr eaLnBrk="1" latinLnBrk="0" hangingPunct="1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 eaLnBrk="1" latinLnBrk="0" hangingPunct="1"/>
            <a:fld id="{A15A26EE-9A10-4DC6-9165-C6231F65734D}" type="datetime1">
              <a:rPr lang="en-US" smtClean="0"/>
              <a:pPr eaLnBrk="1" latinLnBrk="0" hangingPunct="1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8F1204-C368-4730-89D0-2AA4D8D0FAB9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9A52CCE-3D4A-4822-AB92-D51BD1732F26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B10BC51-9A51-4195-AB26-809709A20093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53E6368-F58E-49F3-B7B5-FC7AF9F17FE0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2A515F-6EF2-4223-93EA-CB9BA509637A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F777A1D-A95B-4F83-8E3E-DFE663370841}" type="datetime1">
              <a:rPr lang="en-US" smtClean="0"/>
              <a:pPr eaLnBrk="1" latinLnBrk="0" hangingPunct="1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EDB75FB9-5078-4BA9-9F83-227F6C9A4C15}" type="datetime1">
              <a:rPr lang="en-US" smtClean="0"/>
              <a:pPr eaLnBrk="1" latinLnBrk="0" hangingPunct="1"/>
              <a:t>1/27/2026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eece.maine.edu/~zhu/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pectrum.ieee.org/top-programming-languages-2022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RM5HTpdSq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err="1"/>
              <a:t>Z</a:t>
            </a:r>
            <a:r>
              <a:rPr lang="en-US" sz="2000"/>
              <a:t>. </a:t>
            </a:r>
            <a:r>
              <a:rPr lang="en-US" sz="2000" dirty="0"/>
              <a:t>Gu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1600200"/>
            <a:ext cx="63603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b="1" dirty="0">
                <a:solidFill>
                  <a:srgbClr val="C00000"/>
                </a:solidFill>
              </a:rPr>
              <a:t>Why Learn Assembly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A3E601-0291-1E52-5D1B-8A92FD958907}"/>
              </a:ext>
            </a:extLst>
          </p:cNvPr>
          <p:cNvSpPr txBox="1"/>
          <p:nvPr/>
        </p:nvSpPr>
        <p:spPr>
          <a:xfrm>
            <a:off x="2590800" y="6307127"/>
            <a:ext cx="7725724" cy="46166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  <a:hlinkClick r:id="rId3"/>
              </a:rPr>
              <a:t>https://web.eece.maine.edu/~zhu/book/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 </a:t>
            </a:r>
            <a:endParaRPr lang="en-SE" sz="1200" dirty="0">
              <a:solidFill>
                <a:schemeClr val="tx1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BCBC-6856-4341-80EE-EB14CEE2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7EAD45-5CFB-B649-8DB9-9A042E1A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4A2E4-90D5-F240-9A02-0DC32BCDE1AB}"/>
              </a:ext>
            </a:extLst>
          </p:cNvPr>
          <p:cNvSpPr txBox="1"/>
          <p:nvPr/>
        </p:nvSpPr>
        <p:spPr>
          <a:xfrm>
            <a:off x="643847" y="1502905"/>
            <a:ext cx="4839786" cy="2246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uint32_t x = 1;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int32_t  y = -1;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(x &gt; y)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("Of course.")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("Something is wrong!");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C1CEA1-AC73-334C-927A-653752C70951}"/>
              </a:ext>
            </a:extLst>
          </p:cNvPr>
          <p:cNvSpPr/>
          <p:nvPr/>
        </p:nvSpPr>
        <p:spPr>
          <a:xfrm>
            <a:off x="609601" y="410905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compiling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main.c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linking...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Program Size: Code=640 RO-data=424 RW-data=8 ZI-data=5472  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FromELF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 creating hex file...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".\Objects\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project.axf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" - 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Error(s), 0 Warning(s)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Build Time Elapsed:  00:00:01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5AABA-C213-AD49-928B-C777BD3E3DAA}"/>
              </a:ext>
            </a:extLst>
          </p:cNvPr>
          <p:cNvSpPr txBox="1"/>
          <p:nvPr/>
        </p:nvSpPr>
        <p:spPr>
          <a:xfrm>
            <a:off x="5701357" y="1390457"/>
            <a:ext cx="28648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Output:</a:t>
            </a:r>
          </a:p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Something is wrong!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362D97-9EA4-BD45-A9CE-37F0C9014D4F}"/>
              </a:ext>
            </a:extLst>
          </p:cNvPr>
          <p:cNvSpPr txBox="1"/>
          <p:nvPr/>
        </p:nvSpPr>
        <p:spPr>
          <a:xfrm>
            <a:off x="5701357" y="2966535"/>
            <a:ext cx="6336532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r0, r1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BLS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else  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Branch on </a:t>
            </a:r>
            <a:r>
              <a:rPr lang="en-US" b="1" i="1" dirty="0">
                <a:solidFill>
                  <a:srgbClr val="0432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Lower than or Same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95D5C7-4E4A-6846-BEC5-B29E47D0527F}"/>
              </a:ext>
            </a:extLst>
          </p:cNvPr>
          <p:cNvSpPr txBox="1"/>
          <p:nvPr/>
        </p:nvSpPr>
        <p:spPr>
          <a:xfrm>
            <a:off x="5701357" y="2320204"/>
            <a:ext cx="3350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r0 = 0x00000001  ; x = 1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r1 = 0xFFFFFFFF  ; y = -1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52AD88-8484-483B-7C1B-610DEFB211C3}"/>
              </a:ext>
            </a:extLst>
          </p:cNvPr>
          <p:cNvSpPr txBox="1"/>
          <p:nvPr/>
        </p:nvSpPr>
        <p:spPr>
          <a:xfrm>
            <a:off x="5979989" y="5521781"/>
            <a:ext cx="612321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0" i="0" dirty="0">
                <a:effectLst/>
                <a:latin typeface="fkGroteskNeue"/>
              </a:rPr>
              <a:t>The C standard dictates that when a signed integer and an unsigned integer of the same size are compared, the signed integer is converted to an unsigned integer, hence 0xFFFFFFFF=2^32-1=4,294,967,295 (UINT_MAX), instead of 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64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BCBC-6856-4341-80EE-EB14CEE2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7EAD45-5CFB-B649-8DB9-9A042E1A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4A2E4-90D5-F240-9A02-0DC32BCDE1AB}"/>
              </a:ext>
            </a:extLst>
          </p:cNvPr>
          <p:cNvSpPr txBox="1"/>
          <p:nvPr/>
        </p:nvSpPr>
        <p:spPr>
          <a:xfrm>
            <a:off x="643847" y="1502905"/>
            <a:ext cx="4839786" cy="2246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uint32_t x = 1;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int32_t  y = -1;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(int32_t) 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&gt; y)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("Of course.")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("Something is wrong!");</a:t>
            </a:r>
          </a:p>
        </p:txBody>
      </p:sp>
    </p:spTree>
    <p:extLst>
      <p:ext uri="{BB962C8B-B14F-4D97-AF65-F5344CB8AC3E}">
        <p14:creationId xmlns:p14="http://schemas.microsoft.com/office/powerpoint/2010/main" val="1717393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2AE355-7216-7B42-812E-F0B00A306991}"/>
              </a:ext>
            </a:extLst>
          </p:cNvPr>
          <p:cNvSpPr/>
          <p:nvPr/>
        </p:nvSpPr>
        <p:spPr>
          <a:xfrm>
            <a:off x="3314785" y="2951508"/>
            <a:ext cx="2209800" cy="14245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B0681D-3D6D-4D4F-9B10-705D696CD525}"/>
              </a:ext>
            </a:extLst>
          </p:cNvPr>
          <p:cNvSpPr txBox="1"/>
          <p:nvPr/>
        </p:nvSpPr>
        <p:spPr>
          <a:xfrm>
            <a:off x="3530163" y="3417452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x + 3;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9600" y="140268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24155" y="5569169"/>
            <a:ext cx="5112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What is the final value of x?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7717B7-B098-7B48-BE5D-567053E899DD}"/>
              </a:ext>
            </a:extLst>
          </p:cNvPr>
          <p:cNvSpPr/>
          <p:nvPr/>
        </p:nvSpPr>
        <p:spPr>
          <a:xfrm>
            <a:off x="6705600" y="2937431"/>
            <a:ext cx="2209800" cy="143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241B65-D8D0-8E4D-85F5-7F8E9AB34C86}"/>
              </a:ext>
            </a:extLst>
          </p:cNvPr>
          <p:cNvSpPr txBox="1"/>
          <p:nvPr/>
        </p:nvSpPr>
        <p:spPr>
          <a:xfrm>
            <a:off x="6934200" y="3390054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x + 5;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AEFFF36-16AD-2C42-850A-2E4E288D4828}"/>
              </a:ext>
            </a:extLst>
          </p:cNvPr>
          <p:cNvGrpSpPr/>
          <p:nvPr/>
        </p:nvGrpSpPr>
        <p:grpSpPr>
          <a:xfrm>
            <a:off x="3895133" y="2288627"/>
            <a:ext cx="1033604" cy="540514"/>
            <a:chOff x="3285533" y="1834708"/>
            <a:chExt cx="1033604" cy="789417"/>
          </a:xfrm>
        </p:grpSpPr>
        <p:cxnSp>
          <p:nvCxnSpPr>
            <p:cNvPr id="16" name="Curved Connector 15">
              <a:extLst>
                <a:ext uri="{FF2B5EF4-FFF2-40B4-BE49-F238E27FC236}">
                  <a16:creationId xmlns:a16="http://schemas.microsoft.com/office/drawing/2014/main" id="{0EB3584C-AD7D-BB44-9E22-CD6E93450DD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urved Connector 26">
              <a:extLst>
                <a:ext uri="{FF2B5EF4-FFF2-40B4-BE49-F238E27FC236}">
                  <a16:creationId xmlns:a16="http://schemas.microsoft.com/office/drawing/2014/main" id="{54D5C0C0-C07F-2246-A3B2-7CCE47FF514C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>
              <a:extLst>
                <a:ext uri="{FF2B5EF4-FFF2-40B4-BE49-F238E27FC236}">
                  <a16:creationId xmlns:a16="http://schemas.microsoft.com/office/drawing/2014/main" id="{F335E312-3893-EB42-90D2-E249FE3BAAF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BE12D8-620B-0344-9FEB-F0E4A9856681}"/>
              </a:ext>
            </a:extLst>
          </p:cNvPr>
          <p:cNvGrpSpPr/>
          <p:nvPr/>
        </p:nvGrpSpPr>
        <p:grpSpPr>
          <a:xfrm>
            <a:off x="7293698" y="2288245"/>
            <a:ext cx="1033604" cy="540514"/>
            <a:chOff x="3285533" y="1834708"/>
            <a:chExt cx="1033604" cy="789417"/>
          </a:xfrm>
        </p:grpSpPr>
        <p:cxnSp>
          <p:nvCxnSpPr>
            <p:cNvPr id="31" name="Curved Connector 30">
              <a:extLst>
                <a:ext uri="{FF2B5EF4-FFF2-40B4-BE49-F238E27FC236}">
                  <a16:creationId xmlns:a16="http://schemas.microsoft.com/office/drawing/2014/main" id="{24D5405F-485F-CF4C-A20D-4F10137E8C31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urved Connector 31">
              <a:extLst>
                <a:ext uri="{FF2B5EF4-FFF2-40B4-BE49-F238E27FC236}">
                  <a16:creationId xmlns:a16="http://schemas.microsoft.com/office/drawing/2014/main" id="{54250EC8-F6F1-5A4D-94E1-6833ED3B0703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D599CA14-5884-0B46-BCFD-2B98F2218C3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F9F178E-6FCB-9947-B96E-9C7A97D24E90}"/>
              </a:ext>
            </a:extLst>
          </p:cNvPr>
          <p:cNvGrpSpPr/>
          <p:nvPr/>
        </p:nvGrpSpPr>
        <p:grpSpPr>
          <a:xfrm>
            <a:off x="3902883" y="4527000"/>
            <a:ext cx="1033604" cy="540514"/>
            <a:chOff x="3285533" y="1834708"/>
            <a:chExt cx="1033604" cy="789417"/>
          </a:xfrm>
        </p:grpSpPr>
        <p:cxnSp>
          <p:nvCxnSpPr>
            <p:cNvPr id="35" name="Curved Connector 34">
              <a:extLst>
                <a:ext uri="{FF2B5EF4-FFF2-40B4-BE49-F238E27FC236}">
                  <a16:creationId xmlns:a16="http://schemas.microsoft.com/office/drawing/2014/main" id="{90A0770B-FD84-E443-9966-9B37702F7780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urved Connector 35">
              <a:extLst>
                <a:ext uri="{FF2B5EF4-FFF2-40B4-BE49-F238E27FC236}">
                  <a16:creationId xmlns:a16="http://schemas.microsoft.com/office/drawing/2014/main" id="{8A20F9CC-8137-3A41-BC6F-51D709606835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B7C3C5B0-7B09-2943-A163-18C3D1AFDC0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EA50067-1B60-7845-BCFE-8208FE47292D}"/>
              </a:ext>
            </a:extLst>
          </p:cNvPr>
          <p:cNvGrpSpPr/>
          <p:nvPr/>
        </p:nvGrpSpPr>
        <p:grpSpPr>
          <a:xfrm>
            <a:off x="7302385" y="4512541"/>
            <a:ext cx="1033604" cy="540514"/>
            <a:chOff x="3285533" y="1834708"/>
            <a:chExt cx="1033604" cy="789417"/>
          </a:xfrm>
        </p:grpSpPr>
        <p:cxnSp>
          <p:nvCxnSpPr>
            <p:cNvPr id="39" name="Curved Connector 38">
              <a:extLst>
                <a:ext uri="{FF2B5EF4-FFF2-40B4-BE49-F238E27FC236}">
                  <a16:creationId xmlns:a16="http://schemas.microsoft.com/office/drawing/2014/main" id="{6DD55EB2-DB10-3840-8017-DE9CF97052C5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urved Connector 39">
              <a:extLst>
                <a:ext uri="{FF2B5EF4-FFF2-40B4-BE49-F238E27FC236}">
                  <a16:creationId xmlns:a16="http://schemas.microsoft.com/office/drawing/2014/main" id="{A6AB3D18-EC9E-0945-8977-E466140343D7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>
              <a:extLst>
                <a:ext uri="{FF2B5EF4-FFF2-40B4-BE49-F238E27FC236}">
                  <a16:creationId xmlns:a16="http://schemas.microsoft.com/office/drawing/2014/main" id="{175D11B6-25C6-5347-A68B-B47775B4FEF8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250408" y="173863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59894A-ED56-E54C-979C-1B5F17D46979}"/>
              </a:ext>
            </a:extLst>
          </p:cNvPr>
          <p:cNvSpPr txBox="1"/>
          <p:nvPr/>
        </p:nvSpPr>
        <p:spPr>
          <a:xfrm>
            <a:off x="7632406" y="1706299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87309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2AE355-7216-7B42-812E-F0B00A306991}"/>
              </a:ext>
            </a:extLst>
          </p:cNvPr>
          <p:cNvSpPr/>
          <p:nvPr/>
        </p:nvSpPr>
        <p:spPr>
          <a:xfrm>
            <a:off x="3314785" y="2951508"/>
            <a:ext cx="2209800" cy="14245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B0681D-3D6D-4D4F-9B10-705D696CD525}"/>
              </a:ext>
            </a:extLst>
          </p:cNvPr>
          <p:cNvSpPr txBox="1"/>
          <p:nvPr/>
        </p:nvSpPr>
        <p:spPr>
          <a:xfrm>
            <a:off x="3530163" y="3417452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x + 3;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9600" y="140268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24155" y="5569169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4, 6, 9;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7717B7-B098-7B48-BE5D-567053E899DD}"/>
              </a:ext>
            </a:extLst>
          </p:cNvPr>
          <p:cNvSpPr/>
          <p:nvPr/>
        </p:nvSpPr>
        <p:spPr>
          <a:xfrm>
            <a:off x="6705600" y="2937431"/>
            <a:ext cx="2209800" cy="143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241B65-D8D0-8E4D-85F5-7F8E9AB34C86}"/>
              </a:ext>
            </a:extLst>
          </p:cNvPr>
          <p:cNvSpPr txBox="1"/>
          <p:nvPr/>
        </p:nvSpPr>
        <p:spPr>
          <a:xfrm>
            <a:off x="6934200" y="3390054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x + 5;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AEFFF36-16AD-2C42-850A-2E4E288D4828}"/>
              </a:ext>
            </a:extLst>
          </p:cNvPr>
          <p:cNvGrpSpPr/>
          <p:nvPr/>
        </p:nvGrpSpPr>
        <p:grpSpPr>
          <a:xfrm>
            <a:off x="3895133" y="2288627"/>
            <a:ext cx="1033604" cy="540514"/>
            <a:chOff x="3285533" y="1834708"/>
            <a:chExt cx="1033604" cy="789417"/>
          </a:xfrm>
        </p:grpSpPr>
        <p:cxnSp>
          <p:nvCxnSpPr>
            <p:cNvPr id="16" name="Curved Connector 15">
              <a:extLst>
                <a:ext uri="{FF2B5EF4-FFF2-40B4-BE49-F238E27FC236}">
                  <a16:creationId xmlns:a16="http://schemas.microsoft.com/office/drawing/2014/main" id="{0EB3584C-AD7D-BB44-9E22-CD6E93450DD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urved Connector 26">
              <a:extLst>
                <a:ext uri="{FF2B5EF4-FFF2-40B4-BE49-F238E27FC236}">
                  <a16:creationId xmlns:a16="http://schemas.microsoft.com/office/drawing/2014/main" id="{54D5C0C0-C07F-2246-A3B2-7CCE47FF514C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>
              <a:extLst>
                <a:ext uri="{FF2B5EF4-FFF2-40B4-BE49-F238E27FC236}">
                  <a16:creationId xmlns:a16="http://schemas.microsoft.com/office/drawing/2014/main" id="{F335E312-3893-EB42-90D2-E249FE3BAAF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BE12D8-620B-0344-9FEB-F0E4A9856681}"/>
              </a:ext>
            </a:extLst>
          </p:cNvPr>
          <p:cNvGrpSpPr/>
          <p:nvPr/>
        </p:nvGrpSpPr>
        <p:grpSpPr>
          <a:xfrm>
            <a:off x="7293698" y="2288245"/>
            <a:ext cx="1033604" cy="540514"/>
            <a:chOff x="3285533" y="1834708"/>
            <a:chExt cx="1033604" cy="789417"/>
          </a:xfrm>
        </p:grpSpPr>
        <p:cxnSp>
          <p:nvCxnSpPr>
            <p:cNvPr id="31" name="Curved Connector 30">
              <a:extLst>
                <a:ext uri="{FF2B5EF4-FFF2-40B4-BE49-F238E27FC236}">
                  <a16:creationId xmlns:a16="http://schemas.microsoft.com/office/drawing/2014/main" id="{24D5405F-485F-CF4C-A20D-4F10137E8C31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urved Connector 31">
              <a:extLst>
                <a:ext uri="{FF2B5EF4-FFF2-40B4-BE49-F238E27FC236}">
                  <a16:creationId xmlns:a16="http://schemas.microsoft.com/office/drawing/2014/main" id="{54250EC8-F6F1-5A4D-94E1-6833ED3B0703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D599CA14-5884-0B46-BCFD-2B98F2218C3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F9F178E-6FCB-9947-B96E-9C7A97D24E90}"/>
              </a:ext>
            </a:extLst>
          </p:cNvPr>
          <p:cNvGrpSpPr/>
          <p:nvPr/>
        </p:nvGrpSpPr>
        <p:grpSpPr>
          <a:xfrm>
            <a:off x="3902883" y="4527000"/>
            <a:ext cx="1033604" cy="540514"/>
            <a:chOff x="3285533" y="1834708"/>
            <a:chExt cx="1033604" cy="789417"/>
          </a:xfrm>
        </p:grpSpPr>
        <p:cxnSp>
          <p:nvCxnSpPr>
            <p:cNvPr id="35" name="Curved Connector 34">
              <a:extLst>
                <a:ext uri="{FF2B5EF4-FFF2-40B4-BE49-F238E27FC236}">
                  <a16:creationId xmlns:a16="http://schemas.microsoft.com/office/drawing/2014/main" id="{90A0770B-FD84-E443-9966-9B37702F7780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urved Connector 35">
              <a:extLst>
                <a:ext uri="{FF2B5EF4-FFF2-40B4-BE49-F238E27FC236}">
                  <a16:creationId xmlns:a16="http://schemas.microsoft.com/office/drawing/2014/main" id="{8A20F9CC-8137-3A41-BC6F-51D709606835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B7C3C5B0-7B09-2943-A163-18C3D1AFDC0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EA50067-1B60-7845-BCFE-8208FE47292D}"/>
              </a:ext>
            </a:extLst>
          </p:cNvPr>
          <p:cNvGrpSpPr/>
          <p:nvPr/>
        </p:nvGrpSpPr>
        <p:grpSpPr>
          <a:xfrm>
            <a:off x="7302385" y="4512541"/>
            <a:ext cx="1033604" cy="540514"/>
            <a:chOff x="3285533" y="1834708"/>
            <a:chExt cx="1033604" cy="789417"/>
          </a:xfrm>
        </p:grpSpPr>
        <p:cxnSp>
          <p:nvCxnSpPr>
            <p:cNvPr id="39" name="Curved Connector 38">
              <a:extLst>
                <a:ext uri="{FF2B5EF4-FFF2-40B4-BE49-F238E27FC236}">
                  <a16:creationId xmlns:a16="http://schemas.microsoft.com/office/drawing/2014/main" id="{6DD55EB2-DB10-3840-8017-DE9CF97052C5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urved Connector 39">
              <a:extLst>
                <a:ext uri="{FF2B5EF4-FFF2-40B4-BE49-F238E27FC236}">
                  <a16:creationId xmlns:a16="http://schemas.microsoft.com/office/drawing/2014/main" id="{A6AB3D18-EC9E-0945-8977-E466140343D7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>
              <a:extLst>
                <a:ext uri="{FF2B5EF4-FFF2-40B4-BE49-F238E27FC236}">
                  <a16:creationId xmlns:a16="http://schemas.microsoft.com/office/drawing/2014/main" id="{175D11B6-25C6-5347-A68B-B47775B4FEF8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250408" y="173863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59894A-ED56-E54C-979C-1B5F17D46979}"/>
              </a:ext>
            </a:extLst>
          </p:cNvPr>
          <p:cNvSpPr txBox="1"/>
          <p:nvPr/>
        </p:nvSpPr>
        <p:spPr>
          <a:xfrm>
            <a:off x="7632406" y="1706299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24035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2AE355-7216-7B42-812E-F0B00A306991}"/>
              </a:ext>
            </a:extLst>
          </p:cNvPr>
          <p:cNvSpPr/>
          <p:nvPr/>
        </p:nvSpPr>
        <p:spPr>
          <a:xfrm>
            <a:off x="3314784" y="3000334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B0681D-3D6D-4D4F-9B10-705D696CD525}"/>
              </a:ext>
            </a:extLst>
          </p:cNvPr>
          <p:cNvSpPr txBox="1"/>
          <p:nvPr/>
        </p:nvSpPr>
        <p:spPr>
          <a:xfrm>
            <a:off x="3382761" y="3051586"/>
            <a:ext cx="25635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r0,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r1, [r0]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#3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r1, [r0]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9600" y="140268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24155" y="5569169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4, 6, 9;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AEFFF36-16AD-2C42-850A-2E4E288D4828}"/>
              </a:ext>
            </a:extLst>
          </p:cNvPr>
          <p:cNvGrpSpPr/>
          <p:nvPr/>
        </p:nvGrpSpPr>
        <p:grpSpPr>
          <a:xfrm>
            <a:off x="4302889" y="2312166"/>
            <a:ext cx="1033604" cy="540514"/>
            <a:chOff x="3285533" y="1834708"/>
            <a:chExt cx="1033604" cy="789417"/>
          </a:xfrm>
        </p:grpSpPr>
        <p:cxnSp>
          <p:nvCxnSpPr>
            <p:cNvPr id="16" name="Curved Connector 15">
              <a:extLst>
                <a:ext uri="{FF2B5EF4-FFF2-40B4-BE49-F238E27FC236}">
                  <a16:creationId xmlns:a16="http://schemas.microsoft.com/office/drawing/2014/main" id="{0EB3584C-AD7D-BB44-9E22-CD6E93450DD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urved Connector 26">
              <a:extLst>
                <a:ext uri="{FF2B5EF4-FFF2-40B4-BE49-F238E27FC236}">
                  <a16:creationId xmlns:a16="http://schemas.microsoft.com/office/drawing/2014/main" id="{54D5C0C0-C07F-2246-A3B2-7CCE47FF514C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>
              <a:extLst>
                <a:ext uri="{FF2B5EF4-FFF2-40B4-BE49-F238E27FC236}">
                  <a16:creationId xmlns:a16="http://schemas.microsoft.com/office/drawing/2014/main" id="{F335E312-3893-EB42-90D2-E249FE3BAAF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F9F178E-6FCB-9947-B96E-9C7A97D24E90}"/>
              </a:ext>
            </a:extLst>
          </p:cNvPr>
          <p:cNvGrpSpPr/>
          <p:nvPr/>
        </p:nvGrpSpPr>
        <p:grpSpPr>
          <a:xfrm>
            <a:off x="4289441" y="4953000"/>
            <a:ext cx="1033604" cy="540514"/>
            <a:chOff x="3285533" y="1834708"/>
            <a:chExt cx="1033604" cy="789417"/>
          </a:xfrm>
        </p:grpSpPr>
        <p:cxnSp>
          <p:nvCxnSpPr>
            <p:cNvPr id="35" name="Curved Connector 34">
              <a:extLst>
                <a:ext uri="{FF2B5EF4-FFF2-40B4-BE49-F238E27FC236}">
                  <a16:creationId xmlns:a16="http://schemas.microsoft.com/office/drawing/2014/main" id="{90A0770B-FD84-E443-9966-9B37702F7780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urved Connector 35">
              <a:extLst>
                <a:ext uri="{FF2B5EF4-FFF2-40B4-BE49-F238E27FC236}">
                  <a16:creationId xmlns:a16="http://schemas.microsoft.com/office/drawing/2014/main" id="{8A20F9CC-8137-3A41-BC6F-51D709606835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B7C3C5B0-7B09-2943-A163-18C3D1AFDC0D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664522" y="167511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DCAD9B5-D603-934A-ADC4-BAAAC902F70A}"/>
              </a:ext>
            </a:extLst>
          </p:cNvPr>
          <p:cNvSpPr/>
          <p:nvPr/>
        </p:nvSpPr>
        <p:spPr>
          <a:xfrm>
            <a:off x="6912257" y="2999163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31BD071-234B-B043-897F-15C7D04F79A8}"/>
              </a:ext>
            </a:extLst>
          </p:cNvPr>
          <p:cNvSpPr txBox="1"/>
          <p:nvPr/>
        </p:nvSpPr>
        <p:spPr>
          <a:xfrm>
            <a:off x="6980234" y="3050415"/>
            <a:ext cx="25635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r2,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r3, [r2]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r3, r3,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#5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r3, [r2]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EE8D793-FAE9-3544-85C6-DA24D2A330D1}"/>
              </a:ext>
            </a:extLst>
          </p:cNvPr>
          <p:cNvGrpSpPr/>
          <p:nvPr/>
        </p:nvGrpSpPr>
        <p:grpSpPr>
          <a:xfrm>
            <a:off x="7900362" y="2310995"/>
            <a:ext cx="1033604" cy="540514"/>
            <a:chOff x="3285533" y="1834708"/>
            <a:chExt cx="1033604" cy="789417"/>
          </a:xfrm>
        </p:grpSpPr>
        <p:cxnSp>
          <p:nvCxnSpPr>
            <p:cNvPr id="47" name="Curved Connector 46">
              <a:extLst>
                <a:ext uri="{FF2B5EF4-FFF2-40B4-BE49-F238E27FC236}">
                  <a16:creationId xmlns:a16="http://schemas.microsoft.com/office/drawing/2014/main" id="{65718705-A0D8-C24E-B2BB-5CB9EBBFA58E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urved Connector 47">
              <a:extLst>
                <a:ext uri="{FF2B5EF4-FFF2-40B4-BE49-F238E27FC236}">
                  <a16:creationId xmlns:a16="http://schemas.microsoft.com/office/drawing/2014/main" id="{3813CCC1-107B-6C48-9EE8-2860201426F8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urved Connector 48">
              <a:extLst>
                <a:ext uri="{FF2B5EF4-FFF2-40B4-BE49-F238E27FC236}">
                  <a16:creationId xmlns:a16="http://schemas.microsoft.com/office/drawing/2014/main" id="{8195A404-B45B-854B-993F-837E1100597F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E531820-C2BF-E040-9082-301BC427BD41}"/>
              </a:ext>
            </a:extLst>
          </p:cNvPr>
          <p:cNvGrpSpPr/>
          <p:nvPr/>
        </p:nvGrpSpPr>
        <p:grpSpPr>
          <a:xfrm>
            <a:off x="7909049" y="4953000"/>
            <a:ext cx="1033604" cy="540514"/>
            <a:chOff x="3285533" y="1834708"/>
            <a:chExt cx="1033604" cy="789417"/>
          </a:xfrm>
        </p:grpSpPr>
        <p:cxnSp>
          <p:nvCxnSpPr>
            <p:cNvPr id="51" name="Curved Connector 50">
              <a:extLst>
                <a:ext uri="{FF2B5EF4-FFF2-40B4-BE49-F238E27FC236}">
                  <a16:creationId xmlns:a16="http://schemas.microsoft.com/office/drawing/2014/main" id="{5DFF388D-C876-5E41-8C07-90C24C55D706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285533" y="1835824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urved Connector 51">
              <a:extLst>
                <a:ext uri="{FF2B5EF4-FFF2-40B4-BE49-F238E27FC236}">
                  <a16:creationId xmlns:a16="http://schemas.microsoft.com/office/drawing/2014/main" id="{72E76477-0720-8E4C-A570-4B13E3EFEB33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543137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urved Connector 52">
              <a:extLst>
                <a:ext uri="{FF2B5EF4-FFF2-40B4-BE49-F238E27FC236}">
                  <a16:creationId xmlns:a16="http://schemas.microsoft.com/office/drawing/2014/main" id="{0BAA4DFC-13A4-9440-925F-8B011A06BC4C}"/>
                </a:ext>
              </a:extLst>
            </p:cNvPr>
            <p:cNvCxnSpPr>
              <a:cxnSpLocks/>
            </p:cNvCxnSpPr>
            <p:nvPr/>
          </p:nvCxnSpPr>
          <p:spPr>
            <a:xfrm rot="19200000" flipH="1">
              <a:off x="3783366" y="1834708"/>
              <a:ext cx="535771" cy="788301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235A5DF-CC17-1746-9853-2179560B29CF}"/>
              </a:ext>
            </a:extLst>
          </p:cNvPr>
          <p:cNvSpPr txBox="1"/>
          <p:nvPr/>
        </p:nvSpPr>
        <p:spPr>
          <a:xfrm>
            <a:off x="8247757" y="1670971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947632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7087E9B-E131-8D48-B6DE-CA4245616315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8411962" y="1662227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6E21FA9-F30C-4C49-8341-FED56E81A36A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4724401" y="1645960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7887" y="112274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42134" y="5820136"/>
            <a:ext cx="117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572000" y="1245850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DCAD9B5-D603-934A-ADC4-BAAAC902F70A}"/>
              </a:ext>
            </a:extLst>
          </p:cNvPr>
          <p:cNvSpPr/>
          <p:nvPr/>
        </p:nvSpPr>
        <p:spPr>
          <a:xfrm>
            <a:off x="6907054" y="3914910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r2,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r3, [r2]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r3, r3,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#5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r3, [r2]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ED2673F-E2BB-634E-9F06-F436C9D6EB15}"/>
              </a:ext>
            </a:extLst>
          </p:cNvPr>
          <p:cNvSpPr/>
          <p:nvPr/>
        </p:nvSpPr>
        <p:spPr>
          <a:xfrm>
            <a:off x="3223625" y="2046070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r0,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r1, [r0]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#3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r1, [r0]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B4E60FC-B38F-994E-AA0E-FE442B46021A}"/>
              </a:ext>
            </a:extLst>
          </p:cNvPr>
          <p:cNvSpPr txBox="1"/>
          <p:nvPr/>
        </p:nvSpPr>
        <p:spPr>
          <a:xfrm>
            <a:off x="8259561" y="1262117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FE0CD2-299E-2C48-8055-8365221C5746}"/>
              </a:ext>
            </a:extLst>
          </p:cNvPr>
          <p:cNvSpPr txBox="1"/>
          <p:nvPr/>
        </p:nvSpPr>
        <p:spPr>
          <a:xfrm>
            <a:off x="4738807" y="3722279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DE8D1D-0C25-E042-9A9E-9491A64EC616}"/>
              </a:ext>
            </a:extLst>
          </p:cNvPr>
          <p:cNvSpPr txBox="1"/>
          <p:nvPr/>
        </p:nvSpPr>
        <p:spPr>
          <a:xfrm>
            <a:off x="8440773" y="55774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9</a:t>
            </a:r>
          </a:p>
        </p:txBody>
      </p:sp>
    </p:spTree>
    <p:extLst>
      <p:ext uri="{BB962C8B-B14F-4D97-AF65-F5344CB8AC3E}">
        <p14:creationId xmlns:p14="http://schemas.microsoft.com/office/powerpoint/2010/main" val="1597766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6E21FA9-F30C-4C49-8341-FED56E81A36A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4724401" y="1645960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22AE355-7216-7B42-812E-F0B00A306991}"/>
              </a:ext>
            </a:extLst>
          </p:cNvPr>
          <p:cNvSpPr/>
          <p:nvPr/>
        </p:nvSpPr>
        <p:spPr>
          <a:xfrm>
            <a:off x="3205086" y="4974835"/>
            <a:ext cx="3009815" cy="533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r1, [r0]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7887" y="112274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42134" y="5820136"/>
            <a:ext cx="117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572000" y="1245850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DCAD9B5-D603-934A-ADC4-BAAAC902F70A}"/>
              </a:ext>
            </a:extLst>
          </p:cNvPr>
          <p:cNvSpPr/>
          <p:nvPr/>
        </p:nvSpPr>
        <p:spPr>
          <a:xfrm>
            <a:off x="6935866" y="3144574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31BD071-234B-B043-897F-15C7D04F79A8}"/>
              </a:ext>
            </a:extLst>
          </p:cNvPr>
          <p:cNvSpPr txBox="1"/>
          <p:nvPr/>
        </p:nvSpPr>
        <p:spPr>
          <a:xfrm>
            <a:off x="7003843" y="3195826"/>
            <a:ext cx="25635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r2,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r3, [r2]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r3, r3,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#5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r3, [r2]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ED2673F-E2BB-634E-9F06-F436C9D6EB15}"/>
              </a:ext>
            </a:extLst>
          </p:cNvPr>
          <p:cNvSpPr/>
          <p:nvPr/>
        </p:nvSpPr>
        <p:spPr>
          <a:xfrm>
            <a:off x="3233898" y="1984265"/>
            <a:ext cx="3009815" cy="11310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r0,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r1, [r0]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#3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7087E9B-E131-8D48-B6DE-CA4245616315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8411962" y="1662227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B4E60FC-B38F-994E-AA0E-FE442B46021A}"/>
              </a:ext>
            </a:extLst>
          </p:cNvPr>
          <p:cNvSpPr txBox="1"/>
          <p:nvPr/>
        </p:nvSpPr>
        <p:spPr>
          <a:xfrm>
            <a:off x="8259561" y="1262117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1FFE39-979F-2240-A82A-3366DEB1A3AA}"/>
              </a:ext>
            </a:extLst>
          </p:cNvPr>
          <p:cNvSpPr txBox="1"/>
          <p:nvPr/>
        </p:nvSpPr>
        <p:spPr>
          <a:xfrm>
            <a:off x="4753212" y="547779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F13DA9-BE33-F746-9863-1EAA839692D0}"/>
              </a:ext>
            </a:extLst>
          </p:cNvPr>
          <p:cNvSpPr txBox="1"/>
          <p:nvPr/>
        </p:nvSpPr>
        <p:spPr>
          <a:xfrm>
            <a:off x="8441072" y="482141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6</a:t>
            </a:r>
          </a:p>
        </p:txBody>
      </p:sp>
    </p:spTree>
    <p:extLst>
      <p:ext uri="{BB962C8B-B14F-4D97-AF65-F5344CB8AC3E}">
        <p14:creationId xmlns:p14="http://schemas.microsoft.com/office/powerpoint/2010/main" val="4031098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7087E9B-E131-8D48-B6DE-CA4245616315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8411962" y="1662227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6E21FA9-F30C-4C49-8341-FED56E81A36A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4724401" y="1645960"/>
            <a:ext cx="28812" cy="449695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22AE355-7216-7B42-812E-F0B00A306991}"/>
              </a:ext>
            </a:extLst>
          </p:cNvPr>
          <p:cNvSpPr/>
          <p:nvPr/>
        </p:nvSpPr>
        <p:spPr>
          <a:xfrm>
            <a:off x="6935865" y="5029200"/>
            <a:ext cx="3009815" cy="533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r3, [r2]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76B00-9C7F-8547-AE29-5F331D19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C2719-4431-6549-9999-3D1113B6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A8632-DF27-A547-8BC4-91FA4C08EC36}"/>
              </a:ext>
            </a:extLst>
          </p:cNvPr>
          <p:cNvSpPr txBox="1"/>
          <p:nvPr/>
        </p:nvSpPr>
        <p:spPr>
          <a:xfrm>
            <a:off x="607887" y="1122740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E38E3-3EA2-A14C-9330-62462D01E49F}"/>
              </a:ext>
            </a:extLst>
          </p:cNvPr>
          <p:cNvSpPr txBox="1"/>
          <p:nvPr/>
        </p:nvSpPr>
        <p:spPr>
          <a:xfrm>
            <a:off x="642134" y="5820136"/>
            <a:ext cx="117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BCD68B-4CF9-D943-9B7D-6568BB271D3C}"/>
              </a:ext>
            </a:extLst>
          </p:cNvPr>
          <p:cNvSpPr txBox="1"/>
          <p:nvPr/>
        </p:nvSpPr>
        <p:spPr>
          <a:xfrm>
            <a:off x="4572000" y="1245850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DCAD9B5-D603-934A-ADC4-BAAAC902F70A}"/>
              </a:ext>
            </a:extLst>
          </p:cNvPr>
          <p:cNvSpPr/>
          <p:nvPr/>
        </p:nvSpPr>
        <p:spPr>
          <a:xfrm>
            <a:off x="3226192" y="3183045"/>
            <a:ext cx="3009815" cy="172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r0,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r1, [r0]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#3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 r1, [r0]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ED2673F-E2BB-634E-9F06-F436C9D6EB15}"/>
              </a:ext>
            </a:extLst>
          </p:cNvPr>
          <p:cNvSpPr/>
          <p:nvPr/>
        </p:nvSpPr>
        <p:spPr>
          <a:xfrm>
            <a:off x="6935865" y="1927862"/>
            <a:ext cx="3009815" cy="11310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r2, =x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LWR r3, [r2]</a:t>
            </a:r>
          </a:p>
          <a:p>
            <a:r>
              <a:rPr lang="en-US" sz="24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r3, r3, </a:t>
            </a:r>
            <a:r>
              <a:rPr lang="en-US" sz="24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B4E60FC-B38F-994E-AA0E-FE442B46021A}"/>
              </a:ext>
            </a:extLst>
          </p:cNvPr>
          <p:cNvSpPr txBox="1"/>
          <p:nvPr/>
        </p:nvSpPr>
        <p:spPr>
          <a:xfrm>
            <a:off x="8259561" y="1262117"/>
            <a:ext cx="362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FEE6B4-AC31-644E-9A2B-E17AECB7C2DA}"/>
              </a:ext>
            </a:extLst>
          </p:cNvPr>
          <p:cNvSpPr txBox="1"/>
          <p:nvPr/>
        </p:nvSpPr>
        <p:spPr>
          <a:xfrm>
            <a:off x="4742938" y="484555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0CCE50-E14F-E647-8236-1A3CA15E5E33}"/>
              </a:ext>
            </a:extLst>
          </p:cNvPr>
          <p:cNvSpPr txBox="1"/>
          <p:nvPr/>
        </p:nvSpPr>
        <p:spPr>
          <a:xfrm>
            <a:off x="8426368" y="5495907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6</a:t>
            </a:r>
          </a:p>
        </p:txBody>
      </p:sp>
    </p:spTree>
    <p:extLst>
      <p:ext uri="{BB962C8B-B14F-4D97-AF65-F5344CB8AC3E}">
        <p14:creationId xmlns:p14="http://schemas.microsoft.com/office/powerpoint/2010/main" val="3085476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learn Assembly?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11125200" cy="5105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Assembly isn’t “just another language”.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Help you understand how does the processor work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Assembly program runs faster than high-level language.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Performance critical codes may need to be written in assembly.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 the profiling tools to find the performance bottle and rewrite that code section in assembly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Latency-sensitive applications, such as aircraft controller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Standard C compilers do not use some operations available on ARM processors, such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ROR</a:t>
            </a:r>
            <a:r>
              <a:rPr lang="en-US" sz="1800" dirty="0"/>
              <a:t> (Rotate Right) and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RRX</a:t>
            </a:r>
            <a:r>
              <a:rPr lang="en-US" sz="1800" dirty="0"/>
              <a:t> (Rotate Right Extended). 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Hardware/processor specific code,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Processor booting code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Device drivers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Compiler, assembler, linker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 test-and-set atomic assembly instruction can be used to implement locks and semaphores. 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Cost-sensitive applications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Embedded devices, where the size of code is limited, wash machine controller, automobile controllers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Better understand high-level programming languages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4128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66D3C-4DA3-B44F-8EE8-842DD810B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Recap: Why Learn Assembly?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99595D-84E6-F248-85C0-4D725E43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65477-B4D1-5E48-AAEA-924E5428CE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562600" cy="49377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Gain insights about what is under the hood of a processor</a:t>
            </a:r>
          </a:p>
          <a:p>
            <a:r>
              <a:rPr lang="en-US" sz="2800" dirty="0"/>
              <a:t>Assembly should be used for performance critical sessions</a:t>
            </a:r>
          </a:p>
          <a:p>
            <a:r>
              <a:rPr lang="en-US" sz="2800" dirty="0"/>
              <a:t>Assembly must be used for processor-dependent instructions that are not supported by compilers</a:t>
            </a:r>
          </a:p>
          <a:p>
            <a:r>
              <a:rPr lang="en-US" sz="2800" dirty="0"/>
              <a:t>Understanding assembly helps us write better HLLs</a:t>
            </a:r>
          </a:p>
          <a:p>
            <a:r>
              <a:rPr lang="en-US" sz="2800" dirty="0"/>
              <a:t>Reverse engineering of software without source code, for security attacks/defenses</a:t>
            </a:r>
          </a:p>
        </p:txBody>
      </p:sp>
      <p:pic>
        <p:nvPicPr>
          <p:cNvPr id="5" name="Content Placeholder 4" descr="singer_ikea.gif">
            <a:extLst>
              <a:ext uri="{FF2B5EF4-FFF2-40B4-BE49-F238E27FC236}">
                <a16:creationId xmlns:a16="http://schemas.microsoft.com/office/drawing/2014/main" id="{5F7BE122-0004-0945-BB01-075FBB3C814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1080278"/>
            <a:ext cx="4011188" cy="505986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99ED23F-B20F-C443-BD0B-0DEBF8F907A6}"/>
              </a:ext>
            </a:extLst>
          </p:cNvPr>
          <p:cNvSpPr/>
          <p:nvPr/>
        </p:nvSpPr>
        <p:spPr>
          <a:xfrm>
            <a:off x="7253751" y="2828931"/>
            <a:ext cx="2362201" cy="69367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B099A5-A977-DE42-967D-38EE393F2F38}"/>
              </a:ext>
            </a:extLst>
          </p:cNvPr>
          <p:cNvSpPr/>
          <p:nvPr/>
        </p:nvSpPr>
        <p:spPr>
          <a:xfrm>
            <a:off x="9553801" y="6003071"/>
            <a:ext cx="16201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 err="1"/>
              <a:t>www.andysinger.com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19829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6F2636-FE4E-E148-BE6A-46D2F83C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DD3F1B-1318-7E49-8B7F-07C5ACEEE92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3400" y="768350"/>
            <a:ext cx="4114800" cy="1517650"/>
          </a:xfrm>
        </p:spPr>
        <p:txBody>
          <a:bodyPr>
            <a:normAutofit fontScale="90000"/>
          </a:bodyPr>
          <a:lstStyle/>
          <a:p>
            <a:r>
              <a:rPr lang="en-US" dirty="0"/>
              <a:t>IEEE Spectrum’s Top Programming Languages 2022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85F774-8C5B-3F47-AA34-D58163CE4617}"/>
              </a:ext>
            </a:extLst>
          </p:cNvPr>
          <p:cNvSpPr txBox="1"/>
          <p:nvPr/>
        </p:nvSpPr>
        <p:spPr>
          <a:xfrm>
            <a:off x="838836" y="2699772"/>
            <a:ext cx="3538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https://spectrum.ieee.org/top-programming-languages-2022</a:t>
            </a:r>
            <a:r>
              <a:rPr lang="en-US" dirty="0"/>
              <a:t> </a:t>
            </a:r>
          </a:p>
        </p:txBody>
      </p:sp>
      <p:pic>
        <p:nvPicPr>
          <p:cNvPr id="7" name="Picture 6" descr="Chart, bar chart&#10;&#10;Description automatically generated">
            <a:extLst>
              <a:ext uri="{FF2B5EF4-FFF2-40B4-BE49-F238E27FC236}">
                <a16:creationId xmlns:a16="http://schemas.microsoft.com/office/drawing/2014/main" id="{20813B7F-DB23-7343-B929-AD47D028A8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161445"/>
            <a:ext cx="7043651" cy="639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92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AC4F6-D4C8-0AF5-523F-65833B2CD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398CA8-380B-2CDA-51F9-70741FD77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AD0AC-F1C5-8A67-F5A3-71468F18AE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Untold Story of Assembly</a:t>
            </a:r>
          </a:p>
          <a:p>
            <a:pPr lvl="1"/>
            <a:r>
              <a:rPr lang="en-US" dirty="0">
                <a:hlinkClick r:id="rId2"/>
              </a:rPr>
              <a:t>https://www.youtube.com/watch?v=2RM5HTpdSqY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574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F10A-2E75-7047-8210-4B480B31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Not just another language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349642-BDC2-C242-A935-5C1FF606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32110-71BD-3D46-970E-FA4FACEFF8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14375" y="1340299"/>
            <a:ext cx="6286500" cy="4861560"/>
          </a:xfrm>
        </p:spPr>
        <p:txBody>
          <a:bodyPr>
            <a:normAutofit/>
          </a:bodyPr>
          <a:lstStyle/>
          <a:p>
            <a:r>
              <a:rPr lang="en-US" sz="2400" dirty="0"/>
              <a:t>Assembly vs high level languages (HLLs).</a:t>
            </a:r>
          </a:p>
          <a:p>
            <a:pPr lvl="1"/>
            <a:r>
              <a:rPr lang="en-US" sz="2000" dirty="0"/>
              <a:t>Most embedded systems are programmed in HLLs</a:t>
            </a:r>
          </a:p>
          <a:p>
            <a:pPr lvl="1"/>
            <a:r>
              <a:rPr lang="en-US" sz="2000" dirty="0"/>
              <a:t>Assembly disadvantages</a:t>
            </a:r>
          </a:p>
          <a:p>
            <a:pPr lvl="2"/>
            <a:r>
              <a:rPr lang="en-US" dirty="0"/>
              <a:t>difficult to develop, read, and maintain</a:t>
            </a:r>
          </a:p>
          <a:p>
            <a:pPr lvl="2"/>
            <a:r>
              <a:rPr lang="en-US" dirty="0"/>
              <a:t>bug prone</a:t>
            </a:r>
          </a:p>
          <a:p>
            <a:pPr lvl="2"/>
            <a:r>
              <a:rPr lang="en-US" dirty="0"/>
              <a:t>not portable</a:t>
            </a:r>
          </a:p>
          <a:p>
            <a:pPr lvl="2"/>
            <a:endParaRPr lang="en-US" dirty="0"/>
          </a:p>
          <a:p>
            <a:r>
              <a:rPr lang="en-US" sz="2400" dirty="0"/>
              <a:t>However, assembly isn’t “</a:t>
            </a:r>
            <a:r>
              <a:rPr lang="en-US" sz="2400" dirty="0">
                <a:solidFill>
                  <a:srgbClr val="C00000"/>
                </a:solidFill>
              </a:rPr>
              <a:t>just another language</a:t>
            </a:r>
            <a:r>
              <a:rPr lang="en-US" sz="2400" dirty="0"/>
              <a:t>”. </a:t>
            </a:r>
          </a:p>
          <a:p>
            <a:pPr lvl="1"/>
            <a:r>
              <a:rPr lang="en-US" sz="2000" dirty="0"/>
              <a:t>Interface between hardware and software</a:t>
            </a:r>
          </a:p>
          <a:p>
            <a:pPr lvl="1"/>
            <a:r>
              <a:rPr lang="en-US" sz="2000" dirty="0"/>
              <a:t>Implements high-level languages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A8EEE95-02FA-FB42-BB45-BC526AB0C0CA}"/>
              </a:ext>
            </a:extLst>
          </p:cNvPr>
          <p:cNvGrpSpPr/>
          <p:nvPr/>
        </p:nvGrpSpPr>
        <p:grpSpPr>
          <a:xfrm>
            <a:off x="7207250" y="2174868"/>
            <a:ext cx="4572000" cy="2595252"/>
            <a:chOff x="7207250" y="2174868"/>
            <a:chExt cx="4572000" cy="2595252"/>
          </a:xfrm>
        </p:grpSpPr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33880443-B31B-B94C-B8B0-D6EB0E39C62D}"/>
                </a:ext>
              </a:extLst>
            </p:cNvPr>
            <p:cNvSpPr/>
            <p:nvPr/>
          </p:nvSpPr>
          <p:spPr>
            <a:xfrm>
              <a:off x="7207250" y="3962400"/>
              <a:ext cx="4572000" cy="80772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938BA270-FB49-7440-831D-664C7962EF12}"/>
                </a:ext>
              </a:extLst>
            </p:cNvPr>
            <p:cNvSpPr/>
            <p:nvPr/>
          </p:nvSpPr>
          <p:spPr>
            <a:xfrm>
              <a:off x="7620000" y="3364016"/>
              <a:ext cx="3746500" cy="80772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Machine Language</a:t>
              </a:r>
            </a:p>
          </p:txBody>
        </p:sp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7C493432-B578-394E-A36D-8DE9E15DA24D}"/>
                </a:ext>
              </a:extLst>
            </p:cNvPr>
            <p:cNvSpPr/>
            <p:nvPr/>
          </p:nvSpPr>
          <p:spPr>
            <a:xfrm>
              <a:off x="8007350" y="2765632"/>
              <a:ext cx="2971800" cy="80772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Assembly Language</a:t>
              </a:r>
            </a:p>
          </p:txBody>
        </p:sp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723B1677-3A2A-6C45-8AFD-49CE281EDD9B}"/>
                </a:ext>
              </a:extLst>
            </p:cNvPr>
            <p:cNvSpPr/>
            <p:nvPr/>
          </p:nvSpPr>
          <p:spPr>
            <a:xfrm>
              <a:off x="8350250" y="2174868"/>
              <a:ext cx="2286000" cy="7924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High-Level Language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738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F10A-2E75-7047-8210-4B480B31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Learn how processors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349642-BDC2-C242-A935-5C1FF606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32110-71BD-3D46-970E-FA4FACEFF8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6477000" cy="4937760"/>
          </a:xfrm>
        </p:spPr>
        <p:txBody>
          <a:bodyPr>
            <a:normAutofit fontScale="92500"/>
          </a:bodyPr>
          <a:lstStyle/>
          <a:p>
            <a:r>
              <a:rPr lang="en-US" dirty="0"/>
              <a:t>Learn about the inner workings of a processor</a:t>
            </a:r>
          </a:p>
          <a:p>
            <a:pPr lvl="1"/>
            <a:r>
              <a:rPr lang="en-US" dirty="0"/>
              <a:t>Data representation</a:t>
            </a:r>
          </a:p>
          <a:p>
            <a:pPr lvl="1"/>
            <a:r>
              <a:rPr lang="en-US" dirty="0"/>
              <a:t>Registers</a:t>
            </a:r>
          </a:p>
          <a:p>
            <a:pPr lvl="1"/>
            <a:r>
              <a:rPr lang="en-US" dirty="0"/>
              <a:t>Computer arithmetic</a:t>
            </a:r>
          </a:p>
          <a:p>
            <a:pPr lvl="1"/>
            <a:r>
              <a:rPr lang="en-US" dirty="0"/>
              <a:t>Memory addressing</a:t>
            </a:r>
          </a:p>
          <a:p>
            <a:pPr lvl="1"/>
            <a:r>
              <a:rPr lang="en-US" dirty="0"/>
              <a:t>Instruction set</a:t>
            </a:r>
          </a:p>
          <a:p>
            <a:pPr lvl="1"/>
            <a:r>
              <a:rPr lang="en-US" dirty="0"/>
              <a:t>I/O</a:t>
            </a:r>
          </a:p>
          <a:p>
            <a:pPr lvl="1"/>
            <a:endParaRPr lang="en-US" dirty="0"/>
          </a:p>
          <a:p>
            <a:r>
              <a:rPr lang="en-US" dirty="0"/>
              <a:t>Provide background knowledge for later courses </a:t>
            </a:r>
          </a:p>
          <a:p>
            <a:pPr lvl="1"/>
            <a:r>
              <a:rPr lang="en-US" dirty="0"/>
              <a:t>computer architecture, </a:t>
            </a:r>
          </a:p>
          <a:p>
            <a:pPr lvl="1"/>
            <a:r>
              <a:rPr lang="en-US" dirty="0"/>
              <a:t>operating systems, </a:t>
            </a:r>
          </a:p>
          <a:p>
            <a:pPr lvl="1"/>
            <a:r>
              <a:rPr lang="en-US" dirty="0"/>
              <a:t>compiler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E476D90-7041-F642-8FF2-E35D62310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828800"/>
            <a:ext cx="3997463" cy="3729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104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Assembly: Faster and smaller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50950"/>
            <a:ext cx="10896600" cy="5105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Assembly program runs faster than HLLs. 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Performance critical codes must be written in assembly.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Use profiling tools to find the performance bottleneck and rewrite that code section in assembly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Latency-sensitive applications, such as aircraft controller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Some C compilers do not use some special Thumb instructions, such as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ROR</a:t>
            </a:r>
            <a:r>
              <a:rPr lang="en-US" sz="2000" dirty="0"/>
              <a:t> (Rotate Right) and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RRX</a:t>
            </a:r>
            <a:r>
              <a:rPr lang="en-US" sz="2000" dirty="0"/>
              <a:t> (Rotate Right Extended).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Cost-sensitive applications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Assembly consumes little memory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Embedded devices, where the size of code is limited, wash machine controller, automobile controllers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4190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The only choice sometimes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8AF3-7E32-0340-B42A-019C4F1C89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8564" y="1447800"/>
            <a:ext cx="6019800" cy="48615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Hardware/processor specific code,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Special instructions not supported by a compiler</a:t>
            </a:r>
          </a:p>
          <a:p>
            <a:pPr lvl="2">
              <a:lnSpc>
                <a:spcPct val="90000"/>
              </a:lnSpc>
            </a:pPr>
            <a:r>
              <a:rPr lang="en-US" sz="1700" b="1" dirty="0">
                <a:latin typeface="Consolas" panose="020B0609020204030204" pitchFamily="49" charset="0"/>
                <a:cs typeface="Consolas" panose="020B0609020204030204" pitchFamily="49" charset="0"/>
              </a:rPr>
              <a:t>CPSID I</a:t>
            </a:r>
            <a:r>
              <a:rPr lang="en-US" sz="1700" b="1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Disable IRQ by setting PRIMASK</a:t>
            </a:r>
          </a:p>
          <a:p>
            <a:pPr lvl="2">
              <a:lnSpc>
                <a:spcPct val="90000"/>
              </a:lnSpc>
            </a:pPr>
            <a:r>
              <a:rPr lang="en-US" sz="1700" b="1" dirty="0">
                <a:latin typeface="Consolas" panose="020B0609020204030204" pitchFamily="49" charset="0"/>
                <a:cs typeface="Consolas" panose="020B0609020204030204" pitchFamily="49" charset="0"/>
              </a:rPr>
              <a:t>CPSIE I  </a:t>
            </a:r>
            <a:r>
              <a:rPr lang="en-US" sz="1700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Enable IRQ by clearing PRIMASK</a:t>
            </a:r>
          </a:p>
          <a:p>
            <a:pPr lvl="2">
              <a:lnSpc>
                <a:spcPct val="90000"/>
              </a:lnSpc>
            </a:pPr>
            <a:r>
              <a:rPr lang="en-US" sz="1700" b="1" dirty="0">
                <a:latin typeface="Consolas" panose="020B0609020204030204" pitchFamily="49" charset="0"/>
                <a:cs typeface="Consolas" panose="020B0609020204030204" pitchFamily="49" charset="0"/>
              </a:rPr>
              <a:t>MSR/MSR  </a:t>
            </a:r>
            <a:r>
              <a:rPr lang="en-US" sz="1700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Read/write to special registers</a:t>
            </a:r>
          </a:p>
          <a:p>
            <a:pPr lvl="2">
              <a:lnSpc>
                <a:spcPct val="90000"/>
              </a:lnSpc>
            </a:pPr>
            <a:r>
              <a:rPr lang="en-US" sz="1700" b="1" dirty="0">
                <a:latin typeface="Consolas" panose="020B0609020204030204" pitchFamily="49" charset="0"/>
                <a:cs typeface="Consolas" panose="020B0609020204030204" pitchFamily="49" charset="0"/>
              </a:rPr>
              <a:t>WFI </a:t>
            </a:r>
            <a:r>
              <a:rPr lang="en-US" sz="1700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Enter low-power &amp; wait for interrupt</a:t>
            </a:r>
          </a:p>
          <a:p>
            <a:pPr marL="594360" lvl="2" indent="0">
              <a:lnSpc>
                <a:spcPct val="90000"/>
              </a:lnSpc>
              <a:buNone/>
            </a:pPr>
            <a:endParaRPr lang="en-US" sz="1700" i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A94E71-60BE-A143-B976-45147A5F0950}"/>
              </a:ext>
            </a:extLst>
          </p:cNvPr>
          <p:cNvSpPr/>
          <p:nvPr/>
        </p:nvSpPr>
        <p:spPr>
          <a:xfrm>
            <a:off x="6858000" y="1879520"/>
            <a:ext cx="5029200" cy="3693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Enable Interrupts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__attribute__( (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always_inline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 ) static inline void 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enable_irq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(void)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__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cpsie</a:t>
            </a:r>
            <a:r>
              <a:rPr lang="en-US" b="1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");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Disable Interrupts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__attribute__( (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always_inline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 ) static inline void 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disable_irq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(void)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__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cpsid</a:t>
            </a:r>
            <a:r>
              <a:rPr lang="en-US" b="1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");</a:t>
            </a:r>
            <a:b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EBEC70-7EB1-0A4C-90FA-8F5DF2DBEB28}"/>
              </a:ext>
            </a:extLst>
          </p:cNvPr>
          <p:cNvSpPr/>
          <p:nvPr/>
        </p:nvSpPr>
        <p:spPr>
          <a:xfrm>
            <a:off x="8610600" y="5572839"/>
            <a:ext cx="1828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cmsis_armcc.h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659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The only choice sometimes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8AF3-7E32-0340-B42A-019C4F1C89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8564" y="1447800"/>
            <a:ext cx="6019800" cy="48615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Hardware/processor specific code, </a:t>
            </a:r>
          </a:p>
          <a:p>
            <a:pPr lvl="1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Special instructions not supported by a compiler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CPSID I</a:t>
            </a:r>
            <a:r>
              <a:rPr lang="en-US" sz="17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Disable IRQ by setting PRIMASK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CPSIE I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Enable IRQ by clearing PRIMASK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MSR/MSR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Read/write to special registers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WFI </a:t>
            </a:r>
            <a:r>
              <a:rPr lang="en-US" sz="17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Enter low-power &amp; wait for interrupt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Startup Code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the stack and heap areas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interrupt vector table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default implementation of ISRs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written in assembly, and possible in C with inline assembly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 version is toolchain dependent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A94E71-60BE-A143-B976-45147A5F0950}"/>
              </a:ext>
            </a:extLst>
          </p:cNvPr>
          <p:cNvSpPr/>
          <p:nvPr/>
        </p:nvSpPr>
        <p:spPr>
          <a:xfrm>
            <a:off x="6468364" y="1247090"/>
            <a:ext cx="5418836" cy="52629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Stack_Size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EQU 0x400;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AREA STACK,NOINIT,READWRITE,ALIGN=3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Stack_Mem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SPACE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Stack_Size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initial_sp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Heap_Size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EQU 0x200;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AREA HEAP, NOINIT, READWRITE, ALIGN=3 __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heap_base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Heap_Mem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SPACE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Heap_Size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heap_limit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__Vectors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__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initial_sp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; Top of Stack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Reset_Handler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; Reset Handler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NMI_Handler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; NMI Handler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HardFault_Handler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; Hard Fault Handler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MemManage_Handler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; MPU Fault Handler   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BusFault_Handler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; Bus Fault Handler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DCD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UsageFault_Handler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; Usage Fault Handler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...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2F423-5DD6-5947-8178-FBA1122D7B9D}"/>
              </a:ext>
            </a:extLst>
          </p:cNvPr>
          <p:cNvSpPr/>
          <p:nvPr/>
        </p:nvSpPr>
        <p:spPr>
          <a:xfrm>
            <a:off x="8153400" y="6429493"/>
            <a:ext cx="2844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startup_stm32l476xx.s</a:t>
            </a:r>
          </a:p>
        </p:txBody>
      </p:sp>
    </p:spTree>
    <p:extLst>
      <p:ext uri="{BB962C8B-B14F-4D97-AF65-F5344CB8AC3E}">
        <p14:creationId xmlns:p14="http://schemas.microsoft.com/office/powerpoint/2010/main" val="146521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The only choice sometimes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8AF3-7E32-0340-B42A-019C4F1C89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8564" y="1447800"/>
            <a:ext cx="6019800" cy="49085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Hardware/processor specific code, </a:t>
            </a:r>
          </a:p>
          <a:p>
            <a:pPr lvl="1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Special instructions not supported by a compiler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CPSID I</a:t>
            </a:r>
            <a:r>
              <a:rPr lang="en-US" sz="17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Disable IRQ by setting PRIMASK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CPSIE I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Enable IRQ by clearing PRIMASK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MSR/MRS 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Read/write to special registers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7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WFI </a:t>
            </a:r>
            <a:r>
              <a:rPr lang="en-US" sz="17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700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Enter low-power &amp; wait for interrupt</a:t>
            </a:r>
          </a:p>
          <a:p>
            <a:pPr lvl="1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Startup code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the stack and heap areas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interrupt vector table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default implementation of ISRs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written in assembly, and possible in C with inline assembly</a:t>
            </a:r>
          </a:p>
          <a:p>
            <a:pPr lvl="2">
              <a:lnSpc>
                <a:spcPct val="90000"/>
              </a:lnSpc>
              <a:buClr>
                <a:schemeClr val="bg1">
                  <a:lumMod val="75000"/>
                </a:schemeClr>
              </a:buClr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C version is toolchain dependent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Device driver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access machine-dependent registers and I/O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control exact code behavior in critical sections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A94E71-60BE-A143-B976-45147A5F0950}"/>
              </a:ext>
            </a:extLst>
          </p:cNvPr>
          <p:cNvSpPr/>
          <p:nvPr/>
        </p:nvSpPr>
        <p:spPr>
          <a:xfrm>
            <a:off x="6468364" y="1752600"/>
            <a:ext cx="5486400" cy="4016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inline u8 </a:t>
            </a:r>
            <a:r>
              <a:rPr lang="en-US" sz="17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17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raw_readb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volatile void __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iomem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u8 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volatile("</a:t>
            </a:r>
            <a:r>
              <a:rPr lang="en-US" sz="1700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ldrb</a:t>
            </a:r>
            <a:r>
              <a:rPr lang="en-US" sz="1700" b="1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%0, %1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: "=r" (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: "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Qo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(*(volatile u8 __force *)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sz="17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inline void </a:t>
            </a:r>
            <a:r>
              <a:rPr lang="en-US" sz="17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17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raw_writeb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(u8 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volatile void __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iomem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volatile("</a:t>
            </a:r>
            <a:r>
              <a:rPr lang="en-US" sz="1700" b="1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strb</a:t>
            </a:r>
            <a:r>
              <a:rPr lang="en-US" sz="1700" b="1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%1, %0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: : "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Qo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(*(volatile u8 __force *)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"r" (</a:t>
            </a:r>
            <a:r>
              <a:rPr lang="en-US" sz="1700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 </a:t>
            </a:r>
          </a:p>
          <a:p>
            <a:r>
              <a:rPr lang="en-US" sz="17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5B1E4-8B33-DB42-ADD4-1A747992276B}"/>
              </a:ext>
            </a:extLst>
          </p:cNvPr>
          <p:cNvSpPr/>
          <p:nvPr/>
        </p:nvSpPr>
        <p:spPr>
          <a:xfrm>
            <a:off x="7077124" y="5769084"/>
            <a:ext cx="43364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Linux 5.6, /arch/arm/include/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io.h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9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BCBC-6856-4341-80EE-EB14CEE2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Assembly: Help you write better HLLs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7EAD45-5CFB-B649-8DB9-9A042E1A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0087C-2F8E-334C-A094-BAE53D2DCD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91620" y="1253397"/>
            <a:ext cx="6705600" cy="4937760"/>
          </a:xfrm>
        </p:spPr>
        <p:txBody>
          <a:bodyPr>
            <a:normAutofit/>
          </a:bodyPr>
          <a:lstStyle/>
          <a:p>
            <a:r>
              <a:rPr lang="en-US" sz="2400" dirty="0"/>
              <a:t>Help you understand and write HLLs better</a:t>
            </a:r>
          </a:p>
          <a:p>
            <a:pPr lvl="1"/>
            <a:r>
              <a:rPr lang="en-US" sz="2000" dirty="0"/>
              <a:t>Low-level data representation</a:t>
            </a:r>
          </a:p>
          <a:p>
            <a:pPr lvl="1"/>
            <a:r>
              <a:rPr lang="en-US" sz="2000" dirty="0"/>
              <a:t>C Pointers</a:t>
            </a:r>
          </a:p>
          <a:p>
            <a:pPr lvl="2"/>
            <a:r>
              <a:rPr lang="en-US" sz="1800" dirty="0"/>
              <a:t>Reference &amp; dereference</a:t>
            </a:r>
          </a:p>
          <a:p>
            <a:pPr lvl="1"/>
            <a:r>
              <a:rPr lang="en-US" sz="2000" dirty="0"/>
              <a:t>Passing parameters to functions: </a:t>
            </a:r>
          </a:p>
          <a:p>
            <a:pPr lvl="2"/>
            <a:r>
              <a:rPr lang="en-US" sz="1800" dirty="0"/>
              <a:t>Pass by reference</a:t>
            </a:r>
          </a:p>
          <a:p>
            <a:pPr lvl="2"/>
            <a:r>
              <a:rPr lang="en-US" sz="1800" dirty="0"/>
              <a:t>Pass by value</a:t>
            </a:r>
          </a:p>
          <a:p>
            <a:pPr lvl="1"/>
            <a:r>
              <a:rPr lang="en-US" sz="2000" dirty="0"/>
              <a:t>Variables declared as </a:t>
            </a:r>
            <a:r>
              <a:rPr lang="en-US" sz="1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volatile</a:t>
            </a:r>
            <a:r>
              <a:rPr lang="en-US" sz="2000" dirty="0"/>
              <a:t> or </a:t>
            </a:r>
            <a:r>
              <a:rPr lang="en-US" sz="18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endParaRPr lang="en-US" sz="20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000" dirty="0"/>
              <a:t>Inefficiency of recursive function: stack operations</a:t>
            </a:r>
          </a:p>
          <a:p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DCC85-7AEC-E946-9F06-1D70ADF4EF30}"/>
              </a:ext>
            </a:extLst>
          </p:cNvPr>
          <p:cNvGrpSpPr/>
          <p:nvPr/>
        </p:nvGrpSpPr>
        <p:grpSpPr>
          <a:xfrm>
            <a:off x="7012540" y="1333890"/>
            <a:ext cx="4849716" cy="1200329"/>
            <a:chOff x="7048072" y="1533433"/>
            <a:chExt cx="4849716" cy="12003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13748F-3A44-BA4C-96C1-EEB17A8E0F45}"/>
                </a:ext>
              </a:extLst>
            </p:cNvPr>
            <p:cNvSpPr txBox="1"/>
            <p:nvPr/>
          </p:nvSpPr>
          <p:spPr>
            <a:xfrm>
              <a:off x="7048072" y="1948932"/>
              <a:ext cx="1324402" cy="369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*p += 100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729A0FB-BCD7-E64F-B4EF-343C1B0ACBE7}"/>
                </a:ext>
              </a:extLst>
            </p:cNvPr>
            <p:cNvSpPr txBox="1"/>
            <p:nvPr/>
          </p:nvSpPr>
          <p:spPr>
            <a:xfrm>
              <a:off x="9686926" y="1533433"/>
              <a:ext cx="2210862" cy="120032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LDR r0, =p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LDR r1, [r0]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ADD r1, r1, #100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STR r1, [r0]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E100488-2342-2B44-979B-087B3BD50D5F}"/>
                </a:ext>
              </a:extLst>
            </p:cNvPr>
            <p:cNvCxnSpPr/>
            <p:nvPr/>
          </p:nvCxnSpPr>
          <p:spPr>
            <a:xfrm>
              <a:off x="8534400" y="2133599"/>
              <a:ext cx="990600" cy="0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C4D14AE-02D1-0E43-AA2A-CE1823A8B784}"/>
              </a:ext>
            </a:extLst>
          </p:cNvPr>
          <p:cNvSpPr txBox="1"/>
          <p:nvPr/>
        </p:nvSpPr>
        <p:spPr>
          <a:xfrm>
            <a:off x="6986855" y="2737576"/>
            <a:ext cx="2590774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pi; </a:t>
            </a:r>
          </a:p>
          <a:p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volatile*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pvi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volatile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vpi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04CA6FB-F371-9A41-8F83-E2836B802E2B}"/>
              </a:ext>
            </a:extLst>
          </p:cNvPr>
          <p:cNvGrpSpPr/>
          <p:nvPr/>
        </p:nvGrpSpPr>
        <p:grpSpPr>
          <a:xfrm>
            <a:off x="6098177" y="4018116"/>
            <a:ext cx="6039062" cy="2292677"/>
            <a:chOff x="6098177" y="4018116"/>
            <a:chExt cx="6039062" cy="22926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ED00BBE-9C3A-554A-A0E1-7CEB2B866FBB}"/>
                </a:ext>
              </a:extLst>
            </p:cNvPr>
            <p:cNvSpPr/>
            <p:nvPr/>
          </p:nvSpPr>
          <p:spPr>
            <a:xfrm>
              <a:off x="7926976" y="4018398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caller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1EFD671-AFE9-0742-9BAF-51090E6E698D}"/>
                </a:ext>
              </a:extLst>
            </p:cNvPr>
            <p:cNvSpPr/>
            <p:nvPr/>
          </p:nvSpPr>
          <p:spPr>
            <a:xfrm>
              <a:off x="7926976" y="4399398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factorial(5)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DCCE0D0-835D-5641-A69F-6F32EE9D6894}"/>
                </a:ext>
              </a:extLst>
            </p:cNvPr>
            <p:cNvSpPr/>
            <p:nvPr/>
          </p:nvSpPr>
          <p:spPr>
            <a:xfrm>
              <a:off x="7926976" y="4780398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factorial(4)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090BD6F-AEDD-2C4D-A91E-5DDEB2BFACC0}"/>
                </a:ext>
              </a:extLst>
            </p:cNvPr>
            <p:cNvSpPr/>
            <p:nvPr/>
          </p:nvSpPr>
          <p:spPr>
            <a:xfrm>
              <a:off x="7926976" y="5161398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factorial(3)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BEF603B-CA53-994D-9EB8-8F836DA0FB6F}"/>
                </a:ext>
              </a:extLst>
            </p:cNvPr>
            <p:cNvSpPr/>
            <p:nvPr/>
          </p:nvSpPr>
          <p:spPr>
            <a:xfrm>
              <a:off x="7926976" y="5544903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factorial(2)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4620724-D56B-924A-86A7-C5F501C1B8EF}"/>
                </a:ext>
              </a:extLst>
            </p:cNvPr>
            <p:cNvSpPr/>
            <p:nvPr/>
          </p:nvSpPr>
          <p:spPr>
            <a:xfrm>
              <a:off x="7926976" y="5929793"/>
              <a:ext cx="2305264" cy="381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Frame for factorial(1)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00EDBAE-C32E-7842-962B-8FD67B58B140}"/>
                </a:ext>
              </a:extLst>
            </p:cNvPr>
            <p:cNvCxnSpPr>
              <a:cxnSpLocks/>
            </p:cNvCxnSpPr>
            <p:nvPr/>
          </p:nvCxnSpPr>
          <p:spPr>
            <a:xfrm>
              <a:off x="7774576" y="4047020"/>
              <a:ext cx="0" cy="222875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35504E6-C91B-F343-8AB2-762E3C848989}"/>
                </a:ext>
              </a:extLst>
            </p:cNvPr>
            <p:cNvSpPr txBox="1"/>
            <p:nvPr/>
          </p:nvSpPr>
          <p:spPr>
            <a:xfrm>
              <a:off x="6098177" y="4838232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Stack grows in recursive phase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09C4B929-B44F-E042-8295-A096788F52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65376" y="4018116"/>
              <a:ext cx="0" cy="225766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6346797-94EC-7C4E-9446-E01FADDFDFD8}"/>
                </a:ext>
              </a:extLst>
            </p:cNvPr>
            <p:cNvSpPr txBox="1"/>
            <p:nvPr/>
          </p:nvSpPr>
          <p:spPr>
            <a:xfrm>
              <a:off x="10384639" y="4838232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Stack shrinks in regression phase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34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10801</TotalTime>
  <Words>1915</Words>
  <Application>Microsoft Office PowerPoint</Application>
  <PresentationFormat>Widescreen</PresentationFormat>
  <Paragraphs>309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Bookman Old Style</vt:lpstr>
      <vt:lpstr>Calibri</vt:lpstr>
      <vt:lpstr>Consolas</vt:lpstr>
      <vt:lpstr>fkGroteskNeue</vt:lpstr>
      <vt:lpstr>Gill Sans Light</vt:lpstr>
      <vt:lpstr>Gill Sans MT</vt:lpstr>
      <vt:lpstr>Wingdings</vt:lpstr>
      <vt:lpstr>Wingdings 3</vt:lpstr>
      <vt:lpstr>Origin</vt:lpstr>
      <vt:lpstr>Z. Gu</vt:lpstr>
      <vt:lpstr>IEEE Spectrum’s Top Programming Languages 2022</vt:lpstr>
      <vt:lpstr>Assembly: Not just another language</vt:lpstr>
      <vt:lpstr>Assembly: Learn how processors work</vt:lpstr>
      <vt:lpstr>Assembly: Faster and smaller</vt:lpstr>
      <vt:lpstr>Assembly: The only choice sometimes</vt:lpstr>
      <vt:lpstr>Assembly: The only choice sometimes</vt:lpstr>
      <vt:lpstr>Assembly: The only choice sometimes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Assembly: Help you write better HLLs</vt:lpstr>
      <vt:lpstr>Why should we learn Assembly?</vt:lpstr>
      <vt:lpstr>Recap: Why Learn Assembly?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239</cp:revision>
  <dcterms:created xsi:type="dcterms:W3CDTF">2014-05-02T14:59:14Z</dcterms:created>
  <dcterms:modified xsi:type="dcterms:W3CDTF">2026-01-27T15:59:30Z</dcterms:modified>
</cp:coreProperties>
</file>