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1" r:id="rId3"/>
    <p:sldId id="265" r:id="rId4"/>
    <p:sldId id="264" r:id="rId5"/>
    <p:sldId id="267" r:id="rId6"/>
    <p:sldId id="268"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20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235752-8A5C-4F28-941B-4C9265E4BF1A}" v="11" dt="2026-01-25T18:21:48.797"/>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69"/>
    <p:restoredTop sz="94671"/>
  </p:normalViewPr>
  <p:slideViewPr>
    <p:cSldViewPr snapToGrid="0" snapToObjects="1">
      <p:cViewPr varScale="1">
        <p:scale>
          <a:sx n="78" d="100"/>
          <a:sy n="78" d="100"/>
        </p:scale>
        <p:origin x="1944" y="43"/>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addSld delSld modSld">
      <pc:chgData name="Zonghua Gu" userId="9a7e1853e1951ef5" providerId="LiveId" clId="{CF1FAA12-072C-4ED5-BA76-0FFFAEFDB88A}" dt="2026-01-25T18:21:50.535" v="96" actId="47"/>
      <pc:docMkLst>
        <pc:docMk/>
      </pc:docMkLst>
      <pc:sldChg chg="modSp mod">
        <pc:chgData name="Zonghua Gu" userId="9a7e1853e1951ef5" providerId="LiveId" clId="{CF1FAA12-072C-4ED5-BA76-0FFFAEFDB88A}" dt="2026-01-13T17:40:50.395" v="94" actId="20577"/>
        <pc:sldMkLst>
          <pc:docMk/>
          <pc:sldMk cId="155059883" sldId="261"/>
        </pc:sldMkLst>
        <pc:spChg chg="mod">
          <ac:chgData name="Zonghua Gu" userId="9a7e1853e1951ef5" providerId="LiveId" clId="{CF1FAA12-072C-4ED5-BA76-0FFFAEFDB88A}" dt="2026-01-13T17:40:50.395" v="94" actId="20577"/>
          <ac:spMkLst>
            <pc:docMk/>
            <pc:sldMk cId="155059883" sldId="261"/>
            <ac:spMk id="3" creationId="{00000000-0000-0000-0000-000000000000}"/>
          </ac:spMkLst>
        </pc:spChg>
      </pc:sldChg>
      <pc:sldChg chg="del">
        <pc:chgData name="Zonghua Gu" userId="9a7e1853e1951ef5" providerId="LiveId" clId="{CF1FAA12-072C-4ED5-BA76-0FFFAEFDB88A}" dt="2026-01-25T18:21:50.535" v="96" actId="47"/>
        <pc:sldMkLst>
          <pc:docMk/>
          <pc:sldMk cId="3772300189" sldId="263"/>
        </pc:sldMkLst>
      </pc:sldChg>
      <pc:sldChg chg="modSp mod">
        <pc:chgData name="Zonghua Gu" userId="9a7e1853e1951ef5" providerId="LiveId" clId="{CF1FAA12-072C-4ED5-BA76-0FFFAEFDB88A}" dt="2025-12-31T21:30:40.466" v="76" actId="3626"/>
        <pc:sldMkLst>
          <pc:docMk/>
          <pc:sldMk cId="178653079" sldId="265"/>
        </pc:sldMkLst>
        <pc:spChg chg="mod">
          <ac:chgData name="Zonghua Gu" userId="9a7e1853e1951ef5" providerId="LiveId" clId="{CF1FAA12-072C-4ED5-BA76-0FFFAEFDB88A}" dt="2025-12-31T21:30:40.466" v="76" actId="3626"/>
          <ac:spMkLst>
            <pc:docMk/>
            <pc:sldMk cId="178653079" sldId="265"/>
            <ac:spMk id="3" creationId="{4C753F46-04DC-0E7F-B563-1C508D6328EA}"/>
          </ac:spMkLst>
        </pc:spChg>
      </pc:sldChg>
      <pc:sldChg chg="modSp add mod">
        <pc:chgData name="Zonghua Gu" userId="9a7e1853e1951ef5" providerId="LiveId" clId="{CF1FAA12-072C-4ED5-BA76-0FFFAEFDB88A}" dt="2025-12-30T21:06:29.516" v="15"/>
        <pc:sldMkLst>
          <pc:docMk/>
          <pc:sldMk cId="3122684559" sldId="267"/>
        </pc:sldMkLst>
        <pc:spChg chg="mod">
          <ac:chgData name="Zonghua Gu" userId="9a7e1853e1951ef5" providerId="LiveId" clId="{CF1FAA12-072C-4ED5-BA76-0FFFAEFDB88A}" dt="2025-12-30T21:06:29.516" v="15"/>
          <ac:spMkLst>
            <pc:docMk/>
            <pc:sldMk cId="3122684559" sldId="267"/>
            <ac:spMk id="3" creationId="{73B5D58E-C189-E68D-1A4E-DF494F94B82C}"/>
          </ac:spMkLst>
        </pc:spChg>
      </pc:sldChg>
      <pc:sldChg chg="add">
        <pc:chgData name="Zonghua Gu" userId="9a7e1853e1951ef5" providerId="LiveId" clId="{CF1FAA12-072C-4ED5-BA76-0FFFAEFDB88A}" dt="2026-01-25T18:21:48.797" v="95"/>
        <pc:sldMkLst>
          <pc:docMk/>
          <pc:sldMk cId="3675325541"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A0EB13-15AA-4F17-85B5-7D7BBF18EB40}" type="datetimeFigureOut">
              <a:rPr lang="en-SE" smtClean="0"/>
              <a:t>01/25/2026</a:t>
            </a:fld>
            <a:endParaRPr lang="en-S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8CD21-1CCD-4923-99C6-950C27132222}" type="slidenum">
              <a:rPr lang="en-SE" smtClean="0"/>
              <a:t>‹#›</a:t>
            </a:fld>
            <a:endParaRPr lang="en-SE"/>
          </a:p>
        </p:txBody>
      </p:sp>
    </p:spTree>
    <p:extLst>
      <p:ext uri="{BB962C8B-B14F-4D97-AF65-F5344CB8AC3E}">
        <p14:creationId xmlns:p14="http://schemas.microsoft.com/office/powerpoint/2010/main" val="1084540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a:t>
            </a:r>
            <a:endParaRPr lang="en-SE"/>
          </a:p>
        </p:txBody>
      </p:sp>
      <p:sp>
        <p:nvSpPr>
          <p:cNvPr id="4" name="Slide Number Placeholder 3"/>
          <p:cNvSpPr>
            <a:spLocks noGrp="1"/>
          </p:cNvSpPr>
          <p:nvPr>
            <p:ph type="sldNum" sz="quarter" idx="5"/>
          </p:nvPr>
        </p:nvSpPr>
        <p:spPr/>
        <p:txBody>
          <a:bodyPr/>
          <a:lstStyle/>
          <a:p>
            <a:fld id="{6AE8CD21-1CCD-4923-99C6-950C27132222}" type="slidenum">
              <a:rPr lang="en-SE" smtClean="0"/>
              <a:t>2</a:t>
            </a:fld>
            <a:endParaRPr lang="en-SE"/>
          </a:p>
        </p:txBody>
      </p:sp>
    </p:spTree>
    <p:extLst>
      <p:ext uri="{BB962C8B-B14F-4D97-AF65-F5344CB8AC3E}">
        <p14:creationId xmlns:p14="http://schemas.microsoft.com/office/powerpoint/2010/main" val="3605486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Recommended book: Algorithms, 4th Edition by Robert Sedgewick and Kevin Wayne.</a:t>
            </a:r>
          </a:p>
          <a:p>
            <a:endParaRPr lang="en-SE" dirty="0"/>
          </a:p>
        </p:txBody>
      </p:sp>
      <p:sp>
        <p:nvSpPr>
          <p:cNvPr id="4" name="Slide Number Placeholder 3"/>
          <p:cNvSpPr>
            <a:spLocks noGrp="1"/>
          </p:cNvSpPr>
          <p:nvPr>
            <p:ph type="sldNum" sz="quarter" idx="5"/>
          </p:nvPr>
        </p:nvSpPr>
        <p:spPr/>
        <p:txBody>
          <a:bodyPr/>
          <a:lstStyle/>
          <a:p>
            <a:fld id="{6AE8CD21-1CCD-4923-99C6-950C27132222}" type="slidenum">
              <a:rPr lang="en-SE" smtClean="0"/>
              <a:t>4</a:t>
            </a:fld>
            <a:endParaRPr lang="en-SE"/>
          </a:p>
        </p:txBody>
      </p:sp>
    </p:spTree>
    <p:extLst>
      <p:ext uri="{BB962C8B-B14F-4D97-AF65-F5344CB8AC3E}">
        <p14:creationId xmlns:p14="http://schemas.microsoft.com/office/powerpoint/2010/main" val="413987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https://www.simplypsychology.org/normal-distribution.html</a:t>
            </a:r>
          </a:p>
          <a:p>
            <a:pPr lvl="1"/>
            <a:r>
              <a:rPr lang="en-US" dirty="0"/>
              <a:t>Graded on a curve based on the final points</a:t>
            </a:r>
          </a:p>
          <a:p>
            <a:pPr lvl="1"/>
            <a:r>
              <a:rPr lang="en-US" dirty="0"/>
              <a:t>Absolute marks do not matter, but your relative ranking in the class determines your final letter grade</a:t>
            </a:r>
          </a:p>
          <a:p>
            <a:endParaRPr lang="en-US" dirty="0"/>
          </a:p>
        </p:txBody>
      </p:sp>
      <p:sp>
        <p:nvSpPr>
          <p:cNvPr id="4" name="Slide Number Placeholder 3"/>
          <p:cNvSpPr>
            <a:spLocks noGrp="1"/>
          </p:cNvSpPr>
          <p:nvPr>
            <p:ph type="sldNum" sz="quarter" idx="5"/>
          </p:nvPr>
        </p:nvSpPr>
        <p:spPr/>
        <p:txBody>
          <a:bodyPr/>
          <a:lstStyle/>
          <a:p>
            <a:fld id="{6AE8CD21-1CCD-4923-99C6-950C27132222}" type="slidenum">
              <a:rPr lang="en-SE" smtClean="0"/>
              <a:t>6</a:t>
            </a:fld>
            <a:endParaRPr lang="en-SE"/>
          </a:p>
        </p:txBody>
      </p:sp>
    </p:spTree>
    <p:extLst>
      <p:ext uri="{BB962C8B-B14F-4D97-AF65-F5344CB8AC3E}">
        <p14:creationId xmlns:p14="http://schemas.microsoft.com/office/powerpoint/2010/main" val="2396945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solidFill>
              </a:defRPr>
            </a:lvl1pPr>
          </a:lstStyle>
          <a:p>
            <a:r>
              <a:rPr lang="en-US" altLang="zh-CN" dirty="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dirty="0"/>
              <a:t>Click to edit Master subtitle style</a:t>
            </a:r>
            <a:endParaRPr lang="en-US" dirty="0"/>
          </a:p>
        </p:txBody>
      </p:sp>
      <p:sp>
        <p:nvSpPr>
          <p:cNvPr id="4" name="Date Placeholder 3"/>
          <p:cNvSpPr>
            <a:spLocks noGrp="1"/>
          </p:cNvSpPr>
          <p:nvPr>
            <p:ph type="dt" sz="half" idx="10"/>
          </p:nvPr>
        </p:nvSpPr>
        <p:spPr/>
        <p:txBody>
          <a:bodyPr/>
          <a:lstStyle/>
          <a:p>
            <a:fld id="{FB221443-D73C-634A-A910-7320408C156D}" type="datetimeFigureOut">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281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68060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194932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01668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FB221443-D73C-634A-A910-7320408C156D}" type="datetimeFigureOut">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85186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4"/>
          <p:cNvSpPr>
            <a:spLocks noGrp="1"/>
          </p:cNvSpPr>
          <p:nvPr>
            <p:ph type="dt" sz="half" idx="10"/>
          </p:nvPr>
        </p:nvSpPr>
        <p:spPr/>
        <p:txBody>
          <a:bodyPr/>
          <a:lstStyle/>
          <a:p>
            <a:fld id="{FB221443-D73C-634A-A910-7320408C156D}" type="datetimeFigureOut">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4005688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6"/>
          <p:cNvSpPr>
            <a:spLocks noGrp="1"/>
          </p:cNvSpPr>
          <p:nvPr>
            <p:ph type="dt" sz="half" idx="10"/>
          </p:nvPr>
        </p:nvSpPr>
        <p:spPr/>
        <p:txBody>
          <a:bodyPr/>
          <a:lstStyle/>
          <a:p>
            <a:fld id="{FB221443-D73C-634A-A910-7320408C156D}" type="datetimeFigureOut">
              <a:rPr lang="en-US" smtClean="0"/>
              <a:t>1/25/2026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640276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Date Placeholder 2"/>
          <p:cNvSpPr>
            <a:spLocks noGrp="1"/>
          </p:cNvSpPr>
          <p:nvPr>
            <p:ph type="dt" sz="half" idx="10"/>
          </p:nvPr>
        </p:nvSpPr>
        <p:spPr/>
        <p:txBody>
          <a:bodyPr/>
          <a:lstStyle/>
          <a:p>
            <a:fld id="{FB221443-D73C-634A-A910-7320408C156D}" type="datetimeFigureOut">
              <a:rPr lang="en-US" smtClean="0"/>
              <a:t>1/25/2026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33785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221443-D73C-634A-A910-7320408C156D}" type="datetimeFigureOut">
              <a:rPr lang="en-US" smtClean="0"/>
              <a:t>1/25/2026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903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FB221443-D73C-634A-A910-7320408C156D}" type="datetimeFigureOut">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13258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FB221443-D73C-634A-A910-7320408C156D}" type="datetimeFigureOut">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5112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21443-D73C-634A-A910-7320408C156D}" type="datetimeFigureOut">
              <a:rPr lang="en-US" smtClean="0"/>
              <a:t>1/25/2026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5BE2B7-23DB-644D-89A2-CA3C2E8FEF83}" type="slidenum">
              <a:rPr lang="en-US" smtClean="0"/>
              <a:t>‹#›</a:t>
            </a:fld>
            <a:endParaRPr lang="en-US"/>
          </a:p>
        </p:txBody>
      </p:sp>
    </p:spTree>
    <p:extLst>
      <p:ext uri="{BB962C8B-B14F-4D97-AF65-F5344CB8AC3E}">
        <p14:creationId xmlns:p14="http://schemas.microsoft.com/office/powerpoint/2010/main" val="4605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kern="1200">
          <a:solidFill>
            <a:schemeClr val="accent1"/>
          </a:solidFill>
          <a:latin typeface="Helvetica"/>
          <a:ea typeface="+mj-ea"/>
          <a:cs typeface="Helvetica"/>
        </a:defRPr>
      </a:lvl1pPr>
    </p:titleStyle>
    <p:bodyStyle>
      <a:lvl1pPr marL="342900" indent="-342900" algn="l" defTabSz="457200" rtl="0" eaLnBrk="1" latinLnBrk="0" hangingPunct="1">
        <a:spcBef>
          <a:spcPct val="20000"/>
        </a:spcBef>
        <a:buClr>
          <a:schemeClr val="accent6"/>
        </a:buClr>
        <a:buFont typeface="Wingdings" charset="2"/>
        <a:buChar char="§"/>
        <a:defRPr sz="2400" kern="1200">
          <a:solidFill>
            <a:schemeClr val="tx1"/>
          </a:solidFill>
          <a:latin typeface="Times New Roman"/>
          <a:ea typeface="+mn-ea"/>
          <a:cs typeface="Times New Roman"/>
        </a:defRPr>
      </a:lvl1pPr>
      <a:lvl2pPr marL="742950" indent="-285750" algn="l" defTabSz="457200" rtl="0" eaLnBrk="1" latinLnBrk="0" hangingPunct="1">
        <a:spcBef>
          <a:spcPct val="20000"/>
        </a:spcBef>
        <a:buClr>
          <a:schemeClr val="accent6"/>
        </a:buClr>
        <a:buFont typeface="Wingdings" charset="2"/>
        <a:buChar char="§"/>
        <a:defRPr sz="2000" kern="1200">
          <a:solidFill>
            <a:schemeClr val="tx1"/>
          </a:solidFill>
          <a:latin typeface="Times New Roman"/>
          <a:ea typeface="+mn-ea"/>
          <a:cs typeface="Times New Roman"/>
        </a:defRPr>
      </a:lvl2pPr>
      <a:lvl3pPr marL="1143000" indent="-228600" algn="l" defTabSz="457200" rtl="0" eaLnBrk="1" latinLnBrk="0" hangingPunct="1">
        <a:spcBef>
          <a:spcPct val="20000"/>
        </a:spcBef>
        <a:buClr>
          <a:schemeClr val="accent6"/>
        </a:buClr>
        <a:buFont typeface="Wingdings" charset="2"/>
        <a:buChar char="§"/>
        <a:defRPr sz="1800" kern="1200">
          <a:solidFill>
            <a:schemeClr val="tx1"/>
          </a:solidFill>
          <a:latin typeface="Times New Roman"/>
          <a:ea typeface="+mn-ea"/>
          <a:cs typeface="Times New Roman"/>
        </a:defRPr>
      </a:lvl3pPr>
      <a:lvl4pPr marL="16002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4pPr>
      <a:lvl5pPr marL="20574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uhofstra.github.io/CSC111Sp26/"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smathew5@pride.hofstra.edu" TargetMode="External"/><Relationship Id="rId2" Type="http://schemas.openxmlformats.org/officeDocument/2006/relationships/hyperlink" Target="https://discord.gg/S9bdAhq5za"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eb.eece.maine.edu/~zhu/boo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46697"/>
            <a:ext cx="7772400" cy="1470025"/>
          </a:xfrm>
        </p:spPr>
        <p:txBody>
          <a:bodyPr>
            <a:noAutofit/>
          </a:bodyPr>
          <a:lstStyle/>
          <a:p>
            <a:pPr>
              <a:lnSpc>
                <a:spcPct val="130000"/>
              </a:lnSpc>
            </a:pPr>
            <a:r>
              <a:rPr lang="en-US" altLang="zh-CN" dirty="0">
                <a:solidFill>
                  <a:schemeClr val="accent1"/>
                </a:solidFill>
              </a:rPr>
              <a:t>Lecture</a:t>
            </a:r>
            <a:r>
              <a:rPr lang="zh-CN" altLang="en-US" dirty="0">
                <a:solidFill>
                  <a:schemeClr val="accent1"/>
                </a:solidFill>
              </a:rPr>
              <a:t> </a:t>
            </a:r>
            <a:r>
              <a:rPr lang="en-US" altLang="zh-CN" dirty="0"/>
              <a:t>0</a:t>
            </a:r>
            <a:br>
              <a:rPr lang="en-US" altLang="zh-CN" dirty="0">
                <a:solidFill>
                  <a:schemeClr val="accent1"/>
                </a:solidFill>
              </a:rPr>
            </a:br>
            <a:r>
              <a:rPr lang="en-US" altLang="zh-CN" dirty="0">
                <a:solidFill>
                  <a:schemeClr val="accent1"/>
                </a:solidFill>
              </a:rPr>
              <a:t>CSC</a:t>
            </a:r>
            <a:r>
              <a:rPr lang="zh-CN" altLang="en-US" dirty="0">
                <a:solidFill>
                  <a:schemeClr val="accent1"/>
                </a:solidFill>
              </a:rPr>
              <a:t> </a:t>
            </a:r>
            <a:r>
              <a:rPr lang="en-US" altLang="zh-CN" dirty="0">
                <a:solidFill>
                  <a:schemeClr val="accent1"/>
                </a:solidFill>
              </a:rPr>
              <a:t>111 Course Overview</a:t>
            </a:r>
            <a:endParaRPr lang="en-US" dirty="0">
              <a:solidFill>
                <a:schemeClr val="accent1"/>
              </a:solidFill>
            </a:endParaRPr>
          </a:p>
        </p:txBody>
      </p:sp>
      <p:sp>
        <p:nvSpPr>
          <p:cNvPr id="3" name="Subtitle 2"/>
          <p:cNvSpPr>
            <a:spLocks noGrp="1"/>
          </p:cNvSpPr>
          <p:nvPr>
            <p:ph type="subTitle" idx="1"/>
          </p:nvPr>
        </p:nvSpPr>
        <p:spPr/>
        <p:txBody>
          <a:bodyPr anchor="ctr">
            <a:normAutofit/>
          </a:bodyPr>
          <a:lstStyle/>
          <a:p>
            <a:r>
              <a:rPr lang="en-US" sz="2000" dirty="0">
                <a:solidFill>
                  <a:schemeClr val="tx1"/>
                </a:solidFill>
              </a:rPr>
              <a:t>Zonghua Gu</a:t>
            </a:r>
          </a:p>
          <a:p>
            <a:r>
              <a:rPr lang="en-US" sz="2000" dirty="0">
                <a:solidFill>
                  <a:schemeClr val="tx1"/>
                </a:solidFill>
              </a:rPr>
              <a:t>Department</a:t>
            </a:r>
            <a:r>
              <a:rPr lang="zh-CN" altLang="en-US" sz="2000" dirty="0">
                <a:solidFill>
                  <a:schemeClr val="tx1"/>
                </a:solidFill>
              </a:rPr>
              <a:t> </a:t>
            </a:r>
            <a:r>
              <a:rPr lang="en-US" altLang="zh-CN" sz="2000" dirty="0">
                <a:solidFill>
                  <a:schemeClr val="tx1"/>
                </a:solidFill>
              </a:rPr>
              <a:t>of</a:t>
            </a:r>
            <a:r>
              <a:rPr lang="zh-CN" altLang="en-US" sz="2000" dirty="0">
                <a:solidFill>
                  <a:schemeClr val="tx1"/>
                </a:solidFill>
              </a:rPr>
              <a:t> </a:t>
            </a:r>
            <a:r>
              <a:rPr lang="en-US" altLang="zh-CN" sz="2000" dirty="0">
                <a:solidFill>
                  <a:schemeClr val="tx1"/>
                </a:solidFill>
              </a:rPr>
              <a:t>Computer</a:t>
            </a:r>
            <a:r>
              <a:rPr lang="zh-CN" altLang="en-US" sz="2000" dirty="0">
                <a:solidFill>
                  <a:schemeClr val="tx1"/>
                </a:solidFill>
              </a:rPr>
              <a:t> </a:t>
            </a:r>
            <a:r>
              <a:rPr lang="en-US" altLang="zh-CN" sz="2000" dirty="0">
                <a:solidFill>
                  <a:schemeClr val="tx1"/>
                </a:solidFill>
              </a:rPr>
              <a:t>Science</a:t>
            </a:r>
          </a:p>
          <a:p>
            <a:r>
              <a:rPr lang="en-US" sz="2000" dirty="0">
                <a:solidFill>
                  <a:schemeClr val="tx1"/>
                </a:solidFill>
              </a:rPr>
              <a:t>Hofstra</a:t>
            </a:r>
            <a:r>
              <a:rPr lang="zh-CN" altLang="en-US" sz="2000" dirty="0">
                <a:solidFill>
                  <a:schemeClr val="tx1"/>
                </a:solidFill>
              </a:rPr>
              <a:t> </a:t>
            </a:r>
            <a:r>
              <a:rPr lang="en-US" altLang="zh-CN" sz="2000" dirty="0">
                <a:solidFill>
                  <a:schemeClr val="tx1"/>
                </a:solidFill>
              </a:rPr>
              <a:t>University</a:t>
            </a:r>
            <a:endParaRPr lang="en-US" sz="2000" dirty="0">
              <a:solidFill>
                <a:schemeClr val="tx1"/>
              </a:solidFill>
            </a:endParaRPr>
          </a:p>
        </p:txBody>
      </p:sp>
    </p:spTree>
    <p:extLst>
      <p:ext uri="{BB962C8B-B14F-4D97-AF65-F5344CB8AC3E}">
        <p14:creationId xmlns:p14="http://schemas.microsoft.com/office/powerpoint/2010/main" val="121475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Logistics</a:t>
            </a:r>
          </a:p>
        </p:txBody>
      </p:sp>
      <p:sp>
        <p:nvSpPr>
          <p:cNvPr id="3" name="Content Placeholder 2"/>
          <p:cNvSpPr>
            <a:spLocks noGrp="1"/>
          </p:cNvSpPr>
          <p:nvPr>
            <p:ph idx="1"/>
          </p:nvPr>
        </p:nvSpPr>
        <p:spPr/>
        <p:txBody>
          <a:bodyPr>
            <a:normAutofit/>
          </a:bodyPr>
          <a:lstStyle/>
          <a:p>
            <a:pPr>
              <a:lnSpc>
                <a:spcPct val="150000"/>
              </a:lnSpc>
            </a:pPr>
            <a:r>
              <a:rPr lang="en-GB" b="1" dirty="0"/>
              <a:t>Course website: </a:t>
            </a:r>
            <a:r>
              <a:rPr lang="en-GB" dirty="0">
                <a:hlinkClick r:id="rId3"/>
              </a:rPr>
              <a:t>https://guhofstra.github.io/CSC111Sp26/</a:t>
            </a:r>
            <a:endParaRPr lang="en-GB" dirty="0"/>
          </a:p>
          <a:p>
            <a:pPr>
              <a:lnSpc>
                <a:spcPct val="150000"/>
              </a:lnSpc>
            </a:pPr>
            <a:r>
              <a:rPr lang="en-GB" b="1" dirty="0"/>
              <a:t>Lectures: </a:t>
            </a:r>
            <a:r>
              <a:rPr lang="de-DE" dirty="0"/>
              <a:t>TR 9:40 AM-11:05 AM, SIC 126</a:t>
            </a:r>
            <a:endParaRPr lang="en-US" dirty="0"/>
          </a:p>
          <a:p>
            <a:pPr>
              <a:lnSpc>
                <a:spcPct val="150000"/>
              </a:lnSpc>
            </a:pPr>
            <a:r>
              <a:rPr lang="en-US" b="1" dirty="0"/>
              <a:t>Instructor: </a:t>
            </a:r>
            <a:r>
              <a:rPr lang="en-US" dirty="0"/>
              <a:t>Dr. Zonghua Gu</a:t>
            </a:r>
          </a:p>
          <a:p>
            <a:pPr lvl="1">
              <a:lnSpc>
                <a:spcPct val="150000"/>
              </a:lnSpc>
            </a:pPr>
            <a:r>
              <a:rPr lang="en-US" b="1" dirty="0"/>
              <a:t>Email: </a:t>
            </a:r>
            <a:r>
              <a:rPr lang="en-US" dirty="0"/>
              <a:t>Zonghua.Gu@hofstra.edu</a:t>
            </a:r>
          </a:p>
          <a:p>
            <a:pPr lvl="1">
              <a:lnSpc>
                <a:spcPct val="150000"/>
              </a:lnSpc>
            </a:pPr>
            <a:r>
              <a:rPr lang="en-US" b="1" dirty="0"/>
              <a:t>Office hours: </a:t>
            </a:r>
            <a:r>
              <a:rPr lang="en-US" altLang="zh-CN" dirty="0"/>
              <a:t>TR 4:05 </a:t>
            </a:r>
            <a:r>
              <a:rPr lang="en-US" altLang="zh-CN"/>
              <a:t>PM-6:00 PM, </a:t>
            </a:r>
            <a:r>
              <a:rPr lang="en-US"/>
              <a:t>SIC 219</a:t>
            </a:r>
            <a:endParaRPr lang="en-US" dirty="0"/>
          </a:p>
        </p:txBody>
      </p:sp>
    </p:spTree>
    <p:extLst>
      <p:ext uri="{BB962C8B-B14F-4D97-AF65-F5344CB8AC3E}">
        <p14:creationId xmlns:p14="http://schemas.microsoft.com/office/powerpoint/2010/main" val="15505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0DB64-B245-D46D-B4A0-7B8C92A75D16}"/>
              </a:ext>
            </a:extLst>
          </p:cNvPr>
          <p:cNvSpPr>
            <a:spLocks noGrp="1"/>
          </p:cNvSpPr>
          <p:nvPr>
            <p:ph type="title"/>
          </p:nvPr>
        </p:nvSpPr>
        <p:spPr/>
        <p:txBody>
          <a:bodyPr/>
          <a:lstStyle/>
          <a:p>
            <a:r>
              <a:rPr lang="en-GB" dirty="0"/>
              <a:t>Discord Channel and Feedback Form</a:t>
            </a:r>
            <a:endParaRPr lang="en-SE" dirty="0"/>
          </a:p>
        </p:txBody>
      </p:sp>
      <p:sp>
        <p:nvSpPr>
          <p:cNvPr id="3" name="Content Placeholder 2">
            <a:extLst>
              <a:ext uri="{FF2B5EF4-FFF2-40B4-BE49-F238E27FC236}">
                <a16:creationId xmlns:a16="http://schemas.microsoft.com/office/drawing/2014/main" id="{4C753F46-04DC-0E7F-B563-1C508D6328EA}"/>
              </a:ext>
            </a:extLst>
          </p:cNvPr>
          <p:cNvSpPr>
            <a:spLocks noGrp="1"/>
          </p:cNvSpPr>
          <p:nvPr>
            <p:ph idx="1"/>
          </p:nvPr>
        </p:nvSpPr>
        <p:spPr>
          <a:xfrm>
            <a:off x="457200" y="1600200"/>
            <a:ext cx="5008208" cy="4525963"/>
          </a:xfrm>
        </p:spPr>
        <p:txBody>
          <a:bodyPr>
            <a:normAutofit/>
          </a:bodyPr>
          <a:lstStyle/>
          <a:p>
            <a:r>
              <a:rPr lang="en-GB" dirty="0"/>
              <a:t>Join the Discord channel: </a:t>
            </a:r>
            <a:r>
              <a:rPr lang="en-GB" dirty="0">
                <a:hlinkClick r:id="rId2"/>
              </a:rPr>
              <a:t>https://discord.gg/S9bdAhq5za</a:t>
            </a:r>
            <a:endParaRPr lang="en-GB" dirty="0"/>
          </a:p>
          <a:p>
            <a:pPr lvl="1"/>
            <a:r>
              <a:rPr lang="en-US" altLang="zh-CN" dirty="0"/>
              <a:t>IMPORTANT! </a:t>
            </a:r>
            <a:r>
              <a:rPr lang="en-GB" dirty="0"/>
              <a:t>Used for all announcements and online Q&amp;A</a:t>
            </a:r>
          </a:p>
          <a:p>
            <a:r>
              <a:rPr lang="en-GB" dirty="0"/>
              <a:t>Course tutor</a:t>
            </a:r>
          </a:p>
          <a:p>
            <a:pPr lvl="1"/>
            <a:r>
              <a:rPr lang="en-US" altLang="zh-CN" dirty="0"/>
              <a:t>Samson Mathew </a:t>
            </a:r>
            <a:r>
              <a:rPr lang="en-US" altLang="zh-CN" dirty="0">
                <a:hlinkClick r:id="rId3"/>
              </a:rPr>
              <a:t>smathew5@pride.hofstra.edu</a:t>
            </a:r>
            <a:endParaRPr lang="en-US" altLang="zh-CN" dirty="0"/>
          </a:p>
          <a:p>
            <a:pPr lvl="1"/>
            <a:r>
              <a:rPr lang="en-GB" dirty="0"/>
              <a:t>Available on discord and on</a:t>
            </a:r>
            <a:r>
              <a:rPr lang="en-US" dirty="0"/>
              <a:t>-demand ZOOM meetings</a:t>
            </a:r>
            <a:endParaRPr lang="en-GB" dirty="0"/>
          </a:p>
          <a:p>
            <a:r>
              <a:rPr lang="en-GB" dirty="0"/>
              <a:t>Use the anonymous feedback form anytime to provide your comments and suggestions for me.</a:t>
            </a:r>
          </a:p>
          <a:p>
            <a:endParaRPr lang="en-SE" dirty="0"/>
          </a:p>
        </p:txBody>
      </p:sp>
      <p:pic>
        <p:nvPicPr>
          <p:cNvPr id="5" name="Picture 4">
            <a:extLst>
              <a:ext uri="{FF2B5EF4-FFF2-40B4-BE49-F238E27FC236}">
                <a16:creationId xmlns:a16="http://schemas.microsoft.com/office/drawing/2014/main" id="{00E9B9D0-311E-9EDE-51A1-F6D9200274AE}"/>
              </a:ext>
            </a:extLst>
          </p:cNvPr>
          <p:cNvPicPr>
            <a:picLocks noChangeAspect="1"/>
          </p:cNvPicPr>
          <p:nvPr/>
        </p:nvPicPr>
        <p:blipFill>
          <a:blip r:embed="rId4"/>
          <a:stretch>
            <a:fillRect/>
          </a:stretch>
        </p:blipFill>
        <p:spPr>
          <a:xfrm>
            <a:off x="5465408" y="1768500"/>
            <a:ext cx="3352110" cy="3321000"/>
          </a:xfrm>
          <a:prstGeom prst="rect">
            <a:avLst/>
          </a:prstGeom>
        </p:spPr>
      </p:pic>
    </p:spTree>
    <p:extLst>
      <p:ext uri="{BB962C8B-B14F-4D97-AF65-F5344CB8AC3E}">
        <p14:creationId xmlns:p14="http://schemas.microsoft.com/office/powerpoint/2010/main" val="17865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Textbook</a:t>
            </a:r>
          </a:p>
        </p:txBody>
      </p:sp>
      <p:sp>
        <p:nvSpPr>
          <p:cNvPr id="3" name="Content Placeholder 2"/>
          <p:cNvSpPr>
            <a:spLocks noGrp="1"/>
          </p:cNvSpPr>
          <p:nvPr>
            <p:ph idx="1"/>
          </p:nvPr>
        </p:nvSpPr>
        <p:spPr>
          <a:xfrm>
            <a:off x="457200" y="1494504"/>
            <a:ext cx="8229600" cy="4631660"/>
          </a:xfrm>
        </p:spPr>
        <p:txBody>
          <a:bodyPr>
            <a:normAutofit fontScale="70000" lnSpcReduction="20000"/>
          </a:bodyPr>
          <a:lstStyle/>
          <a:p>
            <a:pPr fontAlgn="base">
              <a:lnSpc>
                <a:spcPct val="130000"/>
              </a:lnSpc>
              <a:spcAft>
                <a:spcPts val="0"/>
              </a:spcAft>
            </a:pPr>
            <a:r>
              <a:rPr lang="en-US" dirty="0"/>
              <a:t>No required textbook. Exams are based on lecture slides </a:t>
            </a:r>
            <a:r>
              <a:rPr lang="en-US" altLang="zh-CN" dirty="0"/>
              <a:t>only</a:t>
            </a:r>
          </a:p>
          <a:p>
            <a:pPr fontAlgn="base">
              <a:lnSpc>
                <a:spcPct val="130000"/>
              </a:lnSpc>
            </a:pPr>
            <a:r>
              <a:rPr lang="en-US" dirty="0"/>
              <a:t>Reference book: </a:t>
            </a:r>
          </a:p>
          <a:p>
            <a:pPr lvl="1" fontAlgn="base">
              <a:lnSpc>
                <a:spcPct val="130000"/>
              </a:lnSpc>
            </a:pPr>
            <a:r>
              <a:rPr lang="en-US" dirty="0"/>
              <a:t>Embedded Systems with ARM Cortex-M Microcontrollers in Assembly Language and C, University of Maine </a:t>
            </a:r>
            <a:r>
              <a:rPr lang="en-US" dirty="0">
                <a:hlinkClick r:id="rId3"/>
              </a:rPr>
              <a:t>https://web.eece.maine.edu/~zhu/book/</a:t>
            </a:r>
            <a:r>
              <a:rPr lang="en-US" dirty="0"/>
              <a:t>  </a:t>
            </a:r>
          </a:p>
          <a:p>
            <a:pPr fontAlgn="base">
              <a:lnSpc>
                <a:spcPct val="130000"/>
              </a:lnSpc>
            </a:pPr>
            <a:r>
              <a:rPr lang="en-US" dirty="0"/>
              <a:t>Tentative Topics (subject to change) </a:t>
            </a:r>
          </a:p>
          <a:p>
            <a:pPr lvl="1" fontAlgn="base">
              <a:lnSpc>
                <a:spcPct val="130000"/>
              </a:lnSpc>
            </a:pPr>
            <a:r>
              <a:rPr lang="en-US" dirty="0"/>
              <a:t>Introduction to load/store computation model </a:t>
            </a:r>
          </a:p>
          <a:p>
            <a:pPr lvl="1" fontAlgn="base">
              <a:lnSpc>
                <a:spcPct val="130000"/>
              </a:lnSpc>
            </a:pPr>
            <a:r>
              <a:rPr lang="en-US" dirty="0"/>
              <a:t>Data representation, carry &amp; overflow </a:t>
            </a:r>
          </a:p>
          <a:p>
            <a:pPr lvl="1" fontAlgn="base">
              <a:lnSpc>
                <a:spcPct val="130000"/>
              </a:lnSpc>
            </a:pPr>
            <a:r>
              <a:rPr lang="en-US" dirty="0"/>
              <a:t>Memory addressing, endianness, data alignment </a:t>
            </a:r>
          </a:p>
          <a:p>
            <a:pPr lvl="1" fontAlgn="base">
              <a:lnSpc>
                <a:spcPct val="130000"/>
              </a:lnSpc>
            </a:pPr>
            <a:r>
              <a:rPr lang="en-US" dirty="0"/>
              <a:t>Fixed-point arithmetic implementation </a:t>
            </a:r>
          </a:p>
          <a:p>
            <a:pPr lvl="1" fontAlgn="base">
              <a:lnSpc>
                <a:spcPct val="130000"/>
              </a:lnSpc>
            </a:pPr>
            <a:r>
              <a:rPr lang="en-US" dirty="0"/>
              <a:t>ARM assembly instructions: arithmetic and logic operations, memory I/</a:t>
            </a:r>
            <a:r>
              <a:rPr lang="en-US" dirty="0" err="1"/>
              <a:t>Os</a:t>
            </a:r>
            <a:r>
              <a:rPr lang="en-US" dirty="0"/>
              <a:t>, and flow control </a:t>
            </a:r>
          </a:p>
          <a:p>
            <a:pPr lvl="1" fontAlgn="base">
              <a:lnSpc>
                <a:spcPct val="130000"/>
              </a:lnSpc>
            </a:pPr>
            <a:r>
              <a:rPr lang="en-US" dirty="0"/>
              <a:t>Subroutines: three approaches to pass parameters via reference, registers and stack in ARM  assembly </a:t>
            </a:r>
          </a:p>
          <a:p>
            <a:pPr lvl="1" fontAlgn="base">
              <a:lnSpc>
                <a:spcPct val="130000"/>
              </a:lnSpc>
            </a:pPr>
            <a:r>
              <a:rPr lang="en-US" dirty="0"/>
              <a:t>Mixing C and ARM assembly:  C codes call assembly codes, and assembly codes call C codes. </a:t>
            </a:r>
          </a:p>
          <a:p>
            <a:pPr lvl="1" fontAlgn="base">
              <a:lnSpc>
                <a:spcPct val="130000"/>
              </a:lnSpc>
            </a:pPr>
            <a:r>
              <a:rPr lang="en-US" dirty="0"/>
              <a:t>Hardware and software Interrupts, and interrupt service routine </a:t>
            </a:r>
          </a:p>
          <a:p>
            <a:pPr lvl="1" fontAlgn="base">
              <a:lnSpc>
                <a:spcPct val="130000"/>
              </a:lnSpc>
            </a:pPr>
            <a:r>
              <a:rPr lang="en-US" dirty="0"/>
              <a:t>Interfacing to general-purpose I/</a:t>
            </a:r>
            <a:r>
              <a:rPr lang="en-US" dirty="0" err="1"/>
              <a:t>Os</a:t>
            </a:r>
            <a:r>
              <a:rPr lang="en-US" dirty="0"/>
              <a:t>, programming timer module to perform input capture and  output compare </a:t>
            </a:r>
          </a:p>
        </p:txBody>
      </p:sp>
    </p:spTree>
    <p:extLst>
      <p:ext uri="{BB962C8B-B14F-4D97-AF65-F5344CB8AC3E}">
        <p14:creationId xmlns:p14="http://schemas.microsoft.com/office/powerpoint/2010/main" val="5212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DF503-556C-2336-E1F2-3FF989A94FC6}"/>
              </a:ext>
            </a:extLst>
          </p:cNvPr>
          <p:cNvSpPr>
            <a:spLocks noGrp="1"/>
          </p:cNvSpPr>
          <p:nvPr>
            <p:ph type="title"/>
          </p:nvPr>
        </p:nvSpPr>
        <p:spPr/>
        <p:txBody>
          <a:bodyPr/>
          <a:lstStyle/>
          <a:p>
            <a:r>
              <a:rPr lang="en-US" dirty="0"/>
              <a:t>Lab Assignments</a:t>
            </a:r>
            <a:endParaRPr lang="en-SE" dirty="0"/>
          </a:p>
        </p:txBody>
      </p:sp>
      <p:sp>
        <p:nvSpPr>
          <p:cNvPr id="3" name="Content Placeholder 2">
            <a:extLst>
              <a:ext uri="{FF2B5EF4-FFF2-40B4-BE49-F238E27FC236}">
                <a16:creationId xmlns:a16="http://schemas.microsoft.com/office/drawing/2014/main" id="{73B5D58E-C189-E68D-1A4E-DF494F94B82C}"/>
              </a:ext>
            </a:extLst>
          </p:cNvPr>
          <p:cNvSpPr>
            <a:spLocks noGrp="1"/>
          </p:cNvSpPr>
          <p:nvPr>
            <p:ph idx="1"/>
          </p:nvPr>
        </p:nvSpPr>
        <p:spPr>
          <a:xfrm>
            <a:off x="545690" y="1268114"/>
            <a:ext cx="8229600" cy="4525963"/>
          </a:xfrm>
        </p:spPr>
        <p:txBody>
          <a:bodyPr/>
          <a:lstStyle/>
          <a:p>
            <a:r>
              <a:rPr lang="en-US" altLang="zh-CN" dirty="0"/>
              <a:t>Three</a:t>
            </a:r>
            <a:r>
              <a:rPr lang="en-US" dirty="0"/>
              <a:t> lab assignments</a:t>
            </a:r>
          </a:p>
          <a:p>
            <a:pPr lvl="1"/>
            <a:r>
              <a:rPr lang="en-US" dirty="0"/>
              <a:t>Please sign up on Canvas to form groups of 1-3 students each</a:t>
            </a:r>
          </a:p>
          <a:p>
            <a:r>
              <a:rPr lang="en-US" b="1" dirty="0">
                <a:solidFill>
                  <a:schemeClr val="accent1"/>
                </a:solidFill>
                <a:latin typeface="Times New Roman" panose="02020603050405020304" pitchFamily="18" charset="0"/>
              </a:rPr>
              <a:t>Late Days: </a:t>
            </a:r>
            <a:r>
              <a:rPr lang="en-US" dirty="0">
                <a:solidFill>
                  <a:srgbClr val="000000"/>
                </a:solidFill>
                <a:latin typeface="Times New Roman" panose="02020603050405020304" pitchFamily="18" charset="0"/>
              </a:rPr>
              <a:t>Each student is allowed a total of 3 late days for this class, which may be spent in units of one day (24 hours) on any project(s) throughout the semester. Once your late days have been used up, late work will not receive any credit. Late days are intended to handle all issues, including unexpected problems such as illness. </a:t>
            </a:r>
          </a:p>
          <a:p>
            <a:endParaRPr lang="en-US" dirty="0"/>
          </a:p>
        </p:txBody>
      </p:sp>
    </p:spTree>
    <p:extLst>
      <p:ext uri="{BB962C8B-B14F-4D97-AF65-F5344CB8AC3E}">
        <p14:creationId xmlns:p14="http://schemas.microsoft.com/office/powerpoint/2010/main" val="312268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 Policy</a:t>
            </a:r>
          </a:p>
        </p:txBody>
      </p:sp>
      <p:sp>
        <p:nvSpPr>
          <p:cNvPr id="10" name="Content Placeholder 2">
            <a:extLst>
              <a:ext uri="{FF2B5EF4-FFF2-40B4-BE49-F238E27FC236}">
                <a16:creationId xmlns:a16="http://schemas.microsoft.com/office/drawing/2014/main" id="{4485C2FC-F760-8450-0E62-F59CB3DFE20C}"/>
              </a:ext>
            </a:extLst>
          </p:cNvPr>
          <p:cNvSpPr>
            <a:spLocks noGrp="1"/>
          </p:cNvSpPr>
          <p:nvPr>
            <p:ph idx="1"/>
          </p:nvPr>
        </p:nvSpPr>
        <p:spPr>
          <a:xfrm>
            <a:off x="304799" y="1600200"/>
            <a:ext cx="8229599" cy="2539181"/>
          </a:xfrm>
        </p:spPr>
        <p:txBody>
          <a:bodyPr/>
          <a:lstStyle/>
          <a:p>
            <a:r>
              <a:rPr lang="en-US" dirty="0"/>
              <a:t>Midterm exam: 30%</a:t>
            </a:r>
          </a:p>
          <a:p>
            <a:r>
              <a:rPr lang="en-US" dirty="0"/>
              <a:t>Final exam: 40%</a:t>
            </a:r>
          </a:p>
          <a:p>
            <a:r>
              <a:rPr lang="en-US" dirty="0"/>
              <a:t>Labs: 30% (10 + 20)</a:t>
            </a:r>
          </a:p>
          <a:p>
            <a:r>
              <a:rPr lang="en-US" dirty="0"/>
              <a:t>Grade cutoff points are approximate and dependent on overall grade distribution</a:t>
            </a:r>
          </a:p>
          <a:p>
            <a:pPr lvl="1"/>
            <a:r>
              <a:rPr lang="en-US" dirty="0"/>
              <a:t>Most students will pass if you put in reasonable efforts</a:t>
            </a:r>
          </a:p>
          <a:p>
            <a:endParaRPr lang="en-US" dirty="0"/>
          </a:p>
        </p:txBody>
      </p:sp>
      <p:pic>
        <p:nvPicPr>
          <p:cNvPr id="4" name="Picture 3">
            <a:extLst>
              <a:ext uri="{FF2B5EF4-FFF2-40B4-BE49-F238E27FC236}">
                <a16:creationId xmlns:a16="http://schemas.microsoft.com/office/drawing/2014/main" id="{6941995E-190C-7957-D9E3-C29097E3AD22}"/>
              </a:ext>
            </a:extLst>
          </p:cNvPr>
          <p:cNvPicPr>
            <a:picLocks noChangeAspect="1"/>
          </p:cNvPicPr>
          <p:nvPr/>
        </p:nvPicPr>
        <p:blipFill>
          <a:blip r:embed="rId3"/>
          <a:stretch>
            <a:fillRect/>
          </a:stretch>
        </p:blipFill>
        <p:spPr>
          <a:xfrm>
            <a:off x="1460112" y="4091191"/>
            <a:ext cx="6694873" cy="2174404"/>
          </a:xfrm>
          <a:prstGeom prst="rect">
            <a:avLst/>
          </a:prstGeom>
        </p:spPr>
      </p:pic>
      <p:sp>
        <p:nvSpPr>
          <p:cNvPr id="5" name="TextBox 4">
            <a:extLst>
              <a:ext uri="{FF2B5EF4-FFF2-40B4-BE49-F238E27FC236}">
                <a16:creationId xmlns:a16="http://schemas.microsoft.com/office/drawing/2014/main" id="{AE41FB57-E05E-E37B-2179-98D14191727D}"/>
              </a:ext>
            </a:extLst>
          </p:cNvPr>
          <p:cNvSpPr txBox="1"/>
          <p:nvPr/>
        </p:nvSpPr>
        <p:spPr>
          <a:xfrm>
            <a:off x="6179599" y="6335311"/>
            <a:ext cx="362600" cy="461665"/>
          </a:xfrm>
          <a:prstGeom prst="rect">
            <a:avLst/>
          </a:prstGeom>
          <a:noFill/>
        </p:spPr>
        <p:txBody>
          <a:bodyPr wrap="none" rtlCol="0">
            <a:spAutoFit/>
          </a:bodyPr>
          <a:lstStyle/>
          <a:p>
            <a:r>
              <a:rPr lang="en-US" sz="2400" dirty="0"/>
              <a:t>A</a:t>
            </a:r>
          </a:p>
        </p:txBody>
      </p:sp>
      <p:sp>
        <p:nvSpPr>
          <p:cNvPr id="11" name="TextBox 10">
            <a:extLst>
              <a:ext uri="{FF2B5EF4-FFF2-40B4-BE49-F238E27FC236}">
                <a16:creationId xmlns:a16="http://schemas.microsoft.com/office/drawing/2014/main" id="{73A14233-5BD4-DCD3-E927-56FF876CF7EA}"/>
              </a:ext>
            </a:extLst>
          </p:cNvPr>
          <p:cNvSpPr txBox="1"/>
          <p:nvPr/>
        </p:nvSpPr>
        <p:spPr>
          <a:xfrm>
            <a:off x="4698416" y="6335311"/>
            <a:ext cx="362600" cy="461665"/>
          </a:xfrm>
          <a:prstGeom prst="rect">
            <a:avLst/>
          </a:prstGeom>
          <a:noFill/>
        </p:spPr>
        <p:txBody>
          <a:bodyPr wrap="none" rtlCol="0">
            <a:spAutoFit/>
          </a:bodyPr>
          <a:lstStyle/>
          <a:p>
            <a:r>
              <a:rPr lang="en-US" sz="2400" dirty="0"/>
              <a:t>B</a:t>
            </a:r>
          </a:p>
        </p:txBody>
      </p:sp>
      <p:sp>
        <p:nvSpPr>
          <p:cNvPr id="12" name="TextBox 11">
            <a:extLst>
              <a:ext uri="{FF2B5EF4-FFF2-40B4-BE49-F238E27FC236}">
                <a16:creationId xmlns:a16="http://schemas.microsoft.com/office/drawing/2014/main" id="{5E8C800B-92A5-CEC8-8A8B-200008609C9E}"/>
              </a:ext>
            </a:extLst>
          </p:cNvPr>
          <p:cNvSpPr txBox="1"/>
          <p:nvPr/>
        </p:nvSpPr>
        <p:spPr>
          <a:xfrm flipH="1">
            <a:off x="3225575" y="6335311"/>
            <a:ext cx="434416" cy="461665"/>
          </a:xfrm>
          <a:prstGeom prst="rect">
            <a:avLst/>
          </a:prstGeom>
          <a:noFill/>
        </p:spPr>
        <p:txBody>
          <a:bodyPr wrap="square" rtlCol="0">
            <a:spAutoFit/>
          </a:bodyPr>
          <a:lstStyle/>
          <a:p>
            <a:r>
              <a:rPr lang="en-US" sz="2400" dirty="0"/>
              <a:t>C</a:t>
            </a:r>
          </a:p>
        </p:txBody>
      </p:sp>
      <p:sp>
        <p:nvSpPr>
          <p:cNvPr id="13" name="TextBox 12">
            <a:extLst>
              <a:ext uri="{FF2B5EF4-FFF2-40B4-BE49-F238E27FC236}">
                <a16:creationId xmlns:a16="http://schemas.microsoft.com/office/drawing/2014/main" id="{6AD677F5-5130-722F-D935-AAD4400A7119}"/>
              </a:ext>
            </a:extLst>
          </p:cNvPr>
          <p:cNvSpPr txBox="1"/>
          <p:nvPr/>
        </p:nvSpPr>
        <p:spPr>
          <a:xfrm>
            <a:off x="1902138" y="6335311"/>
            <a:ext cx="468398" cy="461665"/>
          </a:xfrm>
          <a:prstGeom prst="rect">
            <a:avLst/>
          </a:prstGeom>
          <a:noFill/>
        </p:spPr>
        <p:txBody>
          <a:bodyPr wrap="none" rtlCol="0">
            <a:spAutoFit/>
          </a:bodyPr>
          <a:lstStyle/>
          <a:p>
            <a:r>
              <a:rPr lang="en-US" sz="2400" dirty="0"/>
              <a:t>F?</a:t>
            </a:r>
          </a:p>
        </p:txBody>
      </p:sp>
      <p:sp>
        <p:nvSpPr>
          <p:cNvPr id="14" name="TextBox 13">
            <a:extLst>
              <a:ext uri="{FF2B5EF4-FFF2-40B4-BE49-F238E27FC236}">
                <a16:creationId xmlns:a16="http://schemas.microsoft.com/office/drawing/2014/main" id="{D86E3090-D52C-74EE-3FD8-F0F7D63579A8}"/>
              </a:ext>
            </a:extLst>
          </p:cNvPr>
          <p:cNvSpPr txBox="1"/>
          <p:nvPr/>
        </p:nvSpPr>
        <p:spPr>
          <a:xfrm>
            <a:off x="5397012" y="6174564"/>
            <a:ext cx="782587" cy="400110"/>
          </a:xfrm>
          <a:prstGeom prst="rect">
            <a:avLst/>
          </a:prstGeom>
          <a:noFill/>
        </p:spPr>
        <p:txBody>
          <a:bodyPr wrap="none" rtlCol="0">
            <a:spAutoFit/>
          </a:bodyPr>
          <a:lstStyle/>
          <a:p>
            <a:r>
              <a:rPr lang="en-US" sz="2000" dirty="0"/>
              <a:t>85-90</a:t>
            </a:r>
          </a:p>
        </p:txBody>
      </p:sp>
      <p:sp>
        <p:nvSpPr>
          <p:cNvPr id="15" name="TextBox 14">
            <a:extLst>
              <a:ext uri="{FF2B5EF4-FFF2-40B4-BE49-F238E27FC236}">
                <a16:creationId xmlns:a16="http://schemas.microsoft.com/office/drawing/2014/main" id="{D6628709-AA79-91C6-7670-135A10137CB9}"/>
              </a:ext>
            </a:extLst>
          </p:cNvPr>
          <p:cNvSpPr txBox="1"/>
          <p:nvPr/>
        </p:nvSpPr>
        <p:spPr>
          <a:xfrm>
            <a:off x="3667411" y="6174564"/>
            <a:ext cx="782587" cy="400110"/>
          </a:xfrm>
          <a:prstGeom prst="rect">
            <a:avLst/>
          </a:prstGeom>
          <a:noFill/>
        </p:spPr>
        <p:txBody>
          <a:bodyPr wrap="none" rtlCol="0">
            <a:spAutoFit/>
          </a:bodyPr>
          <a:lstStyle/>
          <a:p>
            <a:r>
              <a:rPr lang="en-US" sz="2000" dirty="0"/>
              <a:t>70-75</a:t>
            </a:r>
          </a:p>
        </p:txBody>
      </p:sp>
      <p:sp>
        <p:nvSpPr>
          <p:cNvPr id="16" name="TextBox 15">
            <a:extLst>
              <a:ext uri="{FF2B5EF4-FFF2-40B4-BE49-F238E27FC236}">
                <a16:creationId xmlns:a16="http://schemas.microsoft.com/office/drawing/2014/main" id="{361DE0F8-AE86-B7E3-41E1-FC7BDF3EBD0A}"/>
              </a:ext>
            </a:extLst>
          </p:cNvPr>
          <p:cNvSpPr txBox="1"/>
          <p:nvPr/>
        </p:nvSpPr>
        <p:spPr>
          <a:xfrm>
            <a:off x="2593284" y="6174564"/>
            <a:ext cx="782587" cy="400110"/>
          </a:xfrm>
          <a:prstGeom prst="rect">
            <a:avLst/>
          </a:prstGeom>
          <a:noFill/>
        </p:spPr>
        <p:txBody>
          <a:bodyPr wrap="none" rtlCol="0">
            <a:spAutoFit/>
          </a:bodyPr>
          <a:lstStyle/>
          <a:p>
            <a:r>
              <a:rPr lang="en-US" sz="2000" dirty="0"/>
              <a:t>60-65</a:t>
            </a:r>
          </a:p>
        </p:txBody>
      </p:sp>
      <p:cxnSp>
        <p:nvCxnSpPr>
          <p:cNvPr id="18" name="Straight Arrow Connector 17">
            <a:extLst>
              <a:ext uri="{FF2B5EF4-FFF2-40B4-BE49-F238E27FC236}">
                <a16:creationId xmlns:a16="http://schemas.microsoft.com/office/drawing/2014/main" id="{C0E80ACE-A51A-CCB5-6D61-FB78442D180F}"/>
              </a:ext>
            </a:extLst>
          </p:cNvPr>
          <p:cNvCxnSpPr>
            <a:cxnSpLocks/>
          </p:cNvCxnSpPr>
          <p:nvPr/>
        </p:nvCxnSpPr>
        <p:spPr>
          <a:xfrm>
            <a:off x="2370536" y="6564723"/>
            <a:ext cx="855039" cy="284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32AB04AC-00A9-C51E-9E21-EC80A92DCD51}"/>
              </a:ext>
            </a:extLst>
          </p:cNvPr>
          <p:cNvCxnSpPr>
            <a:cxnSpLocks/>
          </p:cNvCxnSpPr>
          <p:nvPr/>
        </p:nvCxnSpPr>
        <p:spPr>
          <a:xfrm flipV="1">
            <a:off x="3675379" y="6566142"/>
            <a:ext cx="1023037" cy="1564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2E058877-9E26-CD16-4D9E-416ACBDE6556}"/>
              </a:ext>
            </a:extLst>
          </p:cNvPr>
          <p:cNvCxnSpPr>
            <a:cxnSpLocks/>
          </p:cNvCxnSpPr>
          <p:nvPr/>
        </p:nvCxnSpPr>
        <p:spPr>
          <a:xfrm flipV="1">
            <a:off x="5061016" y="6565571"/>
            <a:ext cx="1118583" cy="25063"/>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25" name="Slide Number Placeholder 24">
            <a:extLst>
              <a:ext uri="{FF2B5EF4-FFF2-40B4-BE49-F238E27FC236}">
                <a16:creationId xmlns:a16="http://schemas.microsoft.com/office/drawing/2014/main" id="{E8900106-E74B-992C-698F-44FB66ACC5A1}"/>
              </a:ext>
            </a:extLst>
          </p:cNvPr>
          <p:cNvSpPr>
            <a:spLocks noGrp="1"/>
          </p:cNvSpPr>
          <p:nvPr>
            <p:ph type="sldNum" sz="quarter" idx="12"/>
          </p:nvPr>
        </p:nvSpPr>
        <p:spPr/>
        <p:txBody>
          <a:bodyPr/>
          <a:lstStyle/>
          <a:p>
            <a:fld id="{325BE2B7-23DB-644D-89A2-CA3C2E8FEF83}" type="slidenum">
              <a:rPr lang="en-US" smtClean="0"/>
              <a:t>6</a:t>
            </a:fld>
            <a:endParaRPr lang="en-US"/>
          </a:p>
        </p:txBody>
      </p:sp>
    </p:spTree>
    <p:extLst>
      <p:ext uri="{BB962C8B-B14F-4D97-AF65-F5344CB8AC3E}">
        <p14:creationId xmlns:p14="http://schemas.microsoft.com/office/powerpoint/2010/main" val="3675325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otalTime>3071</TotalTime>
  <Words>476</Words>
  <Application>Microsoft Office PowerPoint</Application>
  <PresentationFormat>On-screen Show (4:3)</PresentationFormat>
  <Paragraphs>57</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Helvetica</vt:lpstr>
      <vt:lpstr>Times New Roman</vt:lpstr>
      <vt:lpstr>Wingdings</vt:lpstr>
      <vt:lpstr>Office Theme</vt:lpstr>
      <vt:lpstr>Lecture 0 CSC 111 Course Overview</vt:lpstr>
      <vt:lpstr>Course Logistics</vt:lpstr>
      <vt:lpstr>Discord Channel and Feedback Form</vt:lpstr>
      <vt:lpstr>No Textbook</vt:lpstr>
      <vt:lpstr>Lab Assignments</vt:lpstr>
      <vt:lpstr>Grading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 in Java</dc:title>
  <dc:creator>Jianchen Shan</dc:creator>
  <cp:lastModifiedBy>Zonghua Gu</cp:lastModifiedBy>
  <cp:revision>112</cp:revision>
  <dcterms:created xsi:type="dcterms:W3CDTF">2018-08-13T22:58:39Z</dcterms:created>
  <dcterms:modified xsi:type="dcterms:W3CDTF">2026-01-25T18:21:51Z</dcterms:modified>
</cp:coreProperties>
</file>