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69" r:id="rId2"/>
    <p:sldId id="257" r:id="rId3"/>
    <p:sldId id="258" r:id="rId4"/>
    <p:sldId id="259" r:id="rId5"/>
    <p:sldId id="270" r:id="rId6"/>
    <p:sldId id="271" r:id="rId7"/>
    <p:sldId id="261" r:id="rId8"/>
    <p:sldId id="264" r:id="rId9"/>
    <p:sldId id="266" r:id="rId10"/>
    <p:sldId id="268" r:id="rId11"/>
    <p:sldId id="262" r:id="rId12"/>
    <p:sldId id="265" r:id="rId13"/>
    <p:sldId id="267" r:id="rId14"/>
    <p:sldId id="272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F3FB78D-86D8-43C7-A58D-9A35E0023D37}" v="8" dt="2025-10-05T20:43:05.78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46"/>
    <p:restoredTop sz="86682" autoAdjust="0"/>
  </p:normalViewPr>
  <p:slideViewPr>
    <p:cSldViewPr>
      <p:cViewPr varScale="1">
        <p:scale>
          <a:sx n="71" d="100"/>
          <a:sy n="71" d="100"/>
        </p:scale>
        <p:origin x="1378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onghua Gu" userId="9a7e1853e1951ef5" providerId="LiveId" clId="{CF1FAA12-072C-4ED5-BA76-0FFFAEFDB88A}"/>
    <pc:docChg chg="custSel addSld delSld modSld">
      <pc:chgData name="Zonghua Gu" userId="9a7e1853e1951ef5" providerId="LiveId" clId="{CF1FAA12-072C-4ED5-BA76-0FFFAEFDB88A}" dt="2025-10-05T20:43:51.203" v="22" actId="208"/>
      <pc:docMkLst>
        <pc:docMk/>
      </pc:docMkLst>
      <pc:sldChg chg="addSp delSp modSp del mod">
        <pc:chgData name="Zonghua Gu" userId="9a7e1853e1951ef5" providerId="LiveId" clId="{CF1FAA12-072C-4ED5-BA76-0FFFAEFDB88A}" dt="2025-10-05T20:39:45.511" v="2" actId="47"/>
        <pc:sldMkLst>
          <pc:docMk/>
          <pc:sldMk cId="1683281344" sldId="256"/>
        </pc:sldMkLst>
        <pc:spChg chg="del">
          <ac:chgData name="Zonghua Gu" userId="9a7e1853e1951ef5" providerId="LiveId" clId="{CF1FAA12-072C-4ED5-BA76-0FFFAEFDB88A}" dt="2025-10-05T20:39:37.818" v="0" actId="478"/>
          <ac:spMkLst>
            <pc:docMk/>
            <pc:sldMk cId="1683281344" sldId="256"/>
            <ac:spMk id="2" creationId="{00000000-0000-0000-0000-000000000000}"/>
          </ac:spMkLst>
        </pc:spChg>
        <pc:spChg chg="del">
          <ac:chgData name="Zonghua Gu" userId="9a7e1853e1951ef5" providerId="LiveId" clId="{CF1FAA12-072C-4ED5-BA76-0FFFAEFDB88A}" dt="2025-10-05T20:39:37.818" v="0" actId="478"/>
          <ac:spMkLst>
            <pc:docMk/>
            <pc:sldMk cId="1683281344" sldId="256"/>
            <ac:spMk id="3" creationId="{00000000-0000-0000-0000-000000000000}"/>
          </ac:spMkLst>
        </pc:spChg>
        <pc:spChg chg="del">
          <ac:chgData name="Zonghua Gu" userId="9a7e1853e1951ef5" providerId="LiveId" clId="{CF1FAA12-072C-4ED5-BA76-0FFFAEFDB88A}" dt="2025-10-05T20:39:37.818" v="0" actId="478"/>
          <ac:spMkLst>
            <pc:docMk/>
            <pc:sldMk cId="1683281344" sldId="256"/>
            <ac:spMk id="6" creationId="{00000000-0000-0000-0000-000000000000}"/>
          </ac:spMkLst>
        </pc:spChg>
        <pc:spChg chg="add mod">
          <ac:chgData name="Zonghua Gu" userId="9a7e1853e1951ef5" providerId="LiveId" clId="{CF1FAA12-072C-4ED5-BA76-0FFFAEFDB88A}" dt="2025-10-05T20:39:37.818" v="0" actId="478"/>
          <ac:spMkLst>
            <pc:docMk/>
            <pc:sldMk cId="1683281344" sldId="256"/>
            <ac:spMk id="8" creationId="{94C8CF98-66DC-FBB5-D844-D3A4121BE169}"/>
          </ac:spMkLst>
        </pc:spChg>
        <pc:spChg chg="add mod">
          <ac:chgData name="Zonghua Gu" userId="9a7e1853e1951ef5" providerId="LiveId" clId="{CF1FAA12-072C-4ED5-BA76-0FFFAEFDB88A}" dt="2025-10-05T20:39:37.818" v="0" actId="478"/>
          <ac:spMkLst>
            <pc:docMk/>
            <pc:sldMk cId="1683281344" sldId="256"/>
            <ac:spMk id="10" creationId="{3228A856-3CB1-A397-6598-E3214C6B8E4F}"/>
          </ac:spMkLst>
        </pc:spChg>
      </pc:sldChg>
      <pc:sldChg chg="addSp modSp mod">
        <pc:chgData name="Zonghua Gu" userId="9a7e1853e1951ef5" providerId="LiveId" clId="{CF1FAA12-072C-4ED5-BA76-0FFFAEFDB88A}" dt="2025-10-05T20:43:41.988" v="20" actId="208"/>
        <pc:sldMkLst>
          <pc:docMk/>
          <pc:sldMk cId="447900016" sldId="257"/>
        </pc:sldMkLst>
        <pc:spChg chg="add mod">
          <ac:chgData name="Zonghua Gu" userId="9a7e1853e1951ef5" providerId="LiveId" clId="{CF1FAA12-072C-4ED5-BA76-0FFFAEFDB88A}" dt="2025-10-05T20:43:41.988" v="20" actId="208"/>
          <ac:spMkLst>
            <pc:docMk/>
            <pc:sldMk cId="447900016" sldId="257"/>
            <ac:spMk id="5" creationId="{BC970528-BC53-C0A5-D452-682668CDC489}"/>
          </ac:spMkLst>
        </pc:spChg>
      </pc:sldChg>
      <pc:sldChg chg="addSp modSp mod">
        <pc:chgData name="Zonghua Gu" userId="9a7e1853e1951ef5" providerId="LiveId" clId="{CF1FAA12-072C-4ED5-BA76-0FFFAEFDB88A}" dt="2025-10-05T20:43:45.475" v="21" actId="208"/>
        <pc:sldMkLst>
          <pc:docMk/>
          <pc:sldMk cId="232496035" sldId="258"/>
        </pc:sldMkLst>
        <pc:spChg chg="add mod">
          <ac:chgData name="Zonghua Gu" userId="9a7e1853e1951ef5" providerId="LiveId" clId="{CF1FAA12-072C-4ED5-BA76-0FFFAEFDB88A}" dt="2025-10-05T20:43:45.475" v="21" actId="208"/>
          <ac:spMkLst>
            <pc:docMk/>
            <pc:sldMk cId="232496035" sldId="258"/>
            <ac:spMk id="5" creationId="{63FACEAE-2AD7-ACCE-CECA-DC82E80DF8FF}"/>
          </ac:spMkLst>
        </pc:spChg>
      </pc:sldChg>
      <pc:sldChg chg="del">
        <pc:chgData name="Zonghua Gu" userId="9a7e1853e1951ef5" providerId="LiveId" clId="{CF1FAA12-072C-4ED5-BA76-0FFFAEFDB88A}" dt="2025-10-05T20:41:54.666" v="13" actId="47"/>
        <pc:sldMkLst>
          <pc:docMk/>
          <pc:sldMk cId="1355074441" sldId="260"/>
        </pc:sldMkLst>
      </pc:sldChg>
      <pc:sldChg chg="del">
        <pc:chgData name="Zonghua Gu" userId="9a7e1853e1951ef5" providerId="LiveId" clId="{CF1FAA12-072C-4ED5-BA76-0FFFAEFDB88A}" dt="2025-10-05T20:43:15.281" v="17" actId="47"/>
        <pc:sldMkLst>
          <pc:docMk/>
          <pc:sldMk cId="3638645966" sldId="263"/>
        </pc:sldMkLst>
      </pc:sldChg>
      <pc:sldChg chg="modSp add mod">
        <pc:chgData name="Zonghua Gu" userId="9a7e1853e1951ef5" providerId="LiveId" clId="{CF1FAA12-072C-4ED5-BA76-0FFFAEFDB88A}" dt="2025-10-05T20:39:54.366" v="3" actId="1076"/>
        <pc:sldMkLst>
          <pc:docMk/>
          <pc:sldMk cId="839383286" sldId="269"/>
        </pc:sldMkLst>
        <pc:spChg chg="mod">
          <ac:chgData name="Zonghua Gu" userId="9a7e1853e1951ef5" providerId="LiveId" clId="{CF1FAA12-072C-4ED5-BA76-0FFFAEFDB88A}" dt="2025-10-05T20:39:54.366" v="3" actId="1076"/>
          <ac:spMkLst>
            <pc:docMk/>
            <pc:sldMk cId="839383286" sldId="269"/>
            <ac:spMk id="5" creationId="{00000000-0000-0000-0000-000000000000}"/>
          </ac:spMkLst>
        </pc:spChg>
        <pc:spChg chg="mod">
          <ac:chgData name="Zonghua Gu" userId="9a7e1853e1951ef5" providerId="LiveId" clId="{CF1FAA12-072C-4ED5-BA76-0FFFAEFDB88A}" dt="2025-10-05T20:39:54.366" v="3" actId="1076"/>
          <ac:spMkLst>
            <pc:docMk/>
            <pc:sldMk cId="839383286" sldId="269"/>
            <ac:spMk id="6" creationId="{00000000-0000-0000-0000-000000000000}"/>
          </ac:spMkLst>
        </pc:spChg>
      </pc:sldChg>
      <pc:sldChg chg="modSp add mod">
        <pc:chgData name="Zonghua Gu" userId="9a7e1853e1951ef5" providerId="LiveId" clId="{CF1FAA12-072C-4ED5-BA76-0FFFAEFDB88A}" dt="2025-10-05T20:41:16.034" v="11" actId="27636"/>
        <pc:sldMkLst>
          <pc:docMk/>
          <pc:sldMk cId="3446674091" sldId="270"/>
        </pc:sldMkLst>
        <pc:spChg chg="mod">
          <ac:chgData name="Zonghua Gu" userId="9a7e1853e1951ef5" providerId="LiveId" clId="{CF1FAA12-072C-4ED5-BA76-0FFFAEFDB88A}" dt="2025-10-05T20:41:16.034" v="11" actId="27636"/>
          <ac:spMkLst>
            <pc:docMk/>
            <pc:sldMk cId="3446674091" sldId="270"/>
            <ac:spMk id="2" creationId="{38FF185C-1F57-A7D0-C373-932269F2E81F}"/>
          </ac:spMkLst>
        </pc:spChg>
        <pc:spChg chg="mod">
          <ac:chgData name="Zonghua Gu" userId="9a7e1853e1951ef5" providerId="LiveId" clId="{CF1FAA12-072C-4ED5-BA76-0FFFAEFDB88A}" dt="2025-10-05T20:41:16.030" v="10" actId="27636"/>
          <ac:spMkLst>
            <pc:docMk/>
            <pc:sldMk cId="3446674091" sldId="270"/>
            <ac:spMk id="4" creationId="{9FF2DBCF-749D-BC85-1FB3-2369244197E6}"/>
          </ac:spMkLst>
        </pc:spChg>
      </pc:sldChg>
      <pc:sldChg chg="modSp add mod">
        <pc:chgData name="Zonghua Gu" userId="9a7e1853e1951ef5" providerId="LiveId" clId="{CF1FAA12-072C-4ED5-BA76-0FFFAEFDB88A}" dt="2025-10-05T20:43:51.203" v="22" actId="208"/>
        <pc:sldMkLst>
          <pc:docMk/>
          <pc:sldMk cId="1257666469" sldId="271"/>
        </pc:sldMkLst>
        <pc:spChg chg="mod">
          <ac:chgData name="Zonghua Gu" userId="9a7e1853e1951ef5" providerId="LiveId" clId="{CF1FAA12-072C-4ED5-BA76-0FFFAEFDB88A}" dt="2025-10-05T20:43:51.203" v="22" actId="208"/>
          <ac:spMkLst>
            <pc:docMk/>
            <pc:sldMk cId="1257666469" sldId="271"/>
            <ac:spMk id="5" creationId="{2F0F3C14-4D54-0031-95AB-451FB9954532}"/>
          </ac:spMkLst>
        </pc:spChg>
      </pc:sldChg>
      <pc:sldChg chg="modSp add mod">
        <pc:chgData name="Zonghua Gu" userId="9a7e1853e1951ef5" providerId="LiveId" clId="{CF1FAA12-072C-4ED5-BA76-0FFFAEFDB88A}" dt="2025-10-05T20:43:26.432" v="19" actId="208"/>
        <pc:sldMkLst>
          <pc:docMk/>
          <pc:sldMk cId="226668900" sldId="272"/>
        </pc:sldMkLst>
        <pc:spChg chg="mod">
          <ac:chgData name="Zonghua Gu" userId="9a7e1853e1951ef5" providerId="LiveId" clId="{CF1FAA12-072C-4ED5-BA76-0FFFAEFDB88A}" dt="2025-10-05T20:43:26.432" v="19" actId="208"/>
          <ac:spMkLst>
            <pc:docMk/>
            <pc:sldMk cId="226668900" sldId="272"/>
            <ac:spMk id="5" creationId="{0D45E53C-60AD-25C3-58B1-487C352241E8}"/>
          </ac:spMkLst>
        </pc:spChg>
      </pc:sldChg>
      <pc:sldChg chg="add del">
        <pc:chgData name="Zonghua Gu" userId="9a7e1853e1951ef5" providerId="LiveId" clId="{CF1FAA12-072C-4ED5-BA76-0FFFAEFDB88A}" dt="2025-10-05T20:43:04.846" v="15"/>
        <pc:sldMkLst>
          <pc:docMk/>
          <pc:sldMk cId="1863276422" sldId="272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4F56A7-3CDE-194F-B9AF-D598FBBF1989}" type="datetimeFigureOut">
              <a:rPr lang="en-US" smtClean="0"/>
              <a:pPr/>
              <a:t>10/5/2025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1097CB-F954-3545-B5D0-357D0C1748E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64066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2AD58-60CE-E948-9CBA-0BD7030FC28E}" type="datetimeFigureOut">
              <a:rPr lang="en-US" smtClean="0"/>
              <a:pPr/>
              <a:t>10/5/2025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24DF53-3DD3-9F45-9E7E-472B96F1AB8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7638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24DF53-3DD3-9F45-9E7E-472B96F1AB8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1273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What TST does</a:t>
                </a:r>
              </a:p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Operation: computes </a:t>
                </a:r>
                <a14:m>
                  <m:oMath xmlns:m="http://schemas.openxmlformats.org/officeDocument/2006/math">
                    <m:r>
                      <a:rPr lang="en-US" sz="1200" i="1" kern="120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+mn-ea"/>
                        <a:cs typeface="+mn-cs"/>
                      </a:rPr>
                      <m:t>𝑅𝑛</m:t>
                    </m:r>
                    <m:r>
                      <m:rPr>
                        <m:nor/>
                      </m:rPr>
                      <a:rPr lang="en-US" sz="1200" b="0" i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rPr>
                      <m:t> </m:t>
                    </m:r>
                    <m:r>
                      <m:rPr>
                        <m:lit/>
                      </m:rPr>
                      <a:rPr lang="en-US" sz="1200" b="0" i="0" kern="120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+mn-ea"/>
                        <a:cs typeface="+mn-cs"/>
                      </a:rPr>
                      <m:t>&amp;</m:t>
                    </m:r>
                    <m:r>
                      <m:rPr>
                        <m:nor/>
                      </m:rPr>
                      <a:rPr lang="en-US" sz="1200" b="0" i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rPr>
                      <m:t> </m:t>
                    </m:r>
                    <m:r>
                      <m:rPr>
                        <m:nor/>
                      </m:rPr>
                      <a:rPr lang="en-US" sz="1200" b="0" i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rPr>
                      <m:t>Operand</m:t>
                    </m:r>
                    <m:r>
                      <m:rPr>
                        <m:nor/>
                      </m:rPr>
                      <a:rPr lang="en-US" sz="1200" b="0" i="1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rPr>
                      <m:t>2</m:t>
                    </m:r>
                  </m:oMath>
                </a14:m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, updates N and Z from the result; C is set from any shift applied to Operand2; V is unaffected. No registers are modified.</a:t>
                </a:r>
              </a:p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Z flag: set to 1 if the AND result is zero (i.e., none of the tested bits were set); cleared to 0 otherwise.</a:t>
                </a:r>
              </a:p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N flag: copies bit 31 of the AND result (useful when testing sign or high bits).</a:t>
                </a:r>
              </a:p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C flag: if Operand2 uses a shift (e.g., LSL #k), C becomes the last bit shifted out; if no shift, C is unchanged.’</a:t>
                </a:r>
              </a:p>
              <a:p>
                <a:r>
                  <a:rPr lang="en-US" sz="1200" b="1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What NE means</a:t>
                </a:r>
              </a:p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NE is the “not equal” condition code tied to the Zero flag Z being 0 after a prior flag-setting instruction like CMP, TST, ADDS, SUBS.</a:t>
                </a:r>
              </a:p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If that prior operation’s result was zero, Z = 1 and NE fails; if the result was nonzero, Z = 0 and NE succeeds.</a:t>
                </a:r>
              </a:p>
              <a:p>
                <a:r>
                  <a:rPr lang="en-US" sz="1200" b="1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Examples</a:t>
                </a:r>
              </a:p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After CMP r0, #5: NE is true when r0 ≠ 5 because the subtraction result wasn’t zero, so Z = 0.</a:t>
                </a:r>
              </a:p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After TST r0, #0x80000000: NE is true when the tested bit(s) produce a nonzero AND, e.g., the sign bit is 1, so Z = 0.</a:t>
                </a:r>
              </a:p>
              <a:p>
                <a:endParaRPr lang="en-US" sz="1200" b="0" i="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What TST does</a:t>
                </a:r>
              </a:p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Operation: computes </a:t>
                </a:r>
                <a:r>
                  <a:rPr lang="en-US" sz="1200" i="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rPr>
                  <a:t>𝑅𝑛</a:t>
                </a:r>
                <a:r>
                  <a:rPr lang="en-US" sz="1200" b="0" i="0" kern="1200">
                    <a:solidFill>
                      <a:schemeClr val="tx1"/>
                    </a:solidFill>
                    <a:latin typeface="Cambria Math" panose="02040503050406030204" pitchFamily="18" charset="0"/>
                    <a:ea typeface="+mn-ea"/>
                    <a:cs typeface="+mn-cs"/>
                  </a:rPr>
                  <a:t>" </a:t>
                </a:r>
                <a:r>
                  <a:rPr lang="en-US" sz="1200" b="0" i="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rPr>
                  <a:t>"\&amp;</a:t>
                </a:r>
                <a:r>
                  <a:rPr lang="en-US" sz="1200" b="0" i="0" kern="1200">
                    <a:solidFill>
                      <a:schemeClr val="tx1"/>
                    </a:solidFill>
                    <a:latin typeface="Cambria Math" panose="02040503050406030204" pitchFamily="18" charset="0"/>
                    <a:ea typeface="+mn-ea"/>
                    <a:cs typeface="+mn-cs"/>
                  </a:rPr>
                  <a:t>" Operand2</a:t>
                </a:r>
                <a:r>
                  <a:rPr lang="en-US" sz="1200" b="0" i="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rPr>
                  <a:t>"</a:t>
                </a:r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, updates N and Z from the result; C is set from any shift applied to Operand2; V is unaffected. No registers are modified.</a:t>
                </a:r>
              </a:p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Z flag: set to 1 if the AND result is zero (i.e., none of the tested bits were set); cleared to 0 otherwise.</a:t>
                </a:r>
              </a:p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N flag: copies bit 31 of the AND result (useful when testing sign or high bits).</a:t>
                </a:r>
              </a:p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C flag: if Operand2 uses a shift (e.g., LSL #k), C becomes the last bit shifted out; if no shift, C is unchanged.’</a:t>
                </a:r>
              </a:p>
              <a:p>
                <a:r>
                  <a:rPr lang="en-US" sz="1200" b="1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What NE means</a:t>
                </a:r>
              </a:p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NE is the “not equal” condition code tied to the Zero flag Z being 0 after a prior flag-setting instruction like CMP, TST, ADDS, SUBS.</a:t>
                </a:r>
              </a:p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If that prior operation’s result was zero, Z = 1 and NE fails; if the result was nonzero, Z = 0 and NE succeeds.</a:t>
                </a:r>
              </a:p>
              <a:p>
                <a:r>
                  <a:rPr lang="en-US" sz="1200" b="1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Examples</a:t>
                </a:r>
              </a:p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After CMP r0, #5: NE is true when r0 ≠ 5 because the subtraction result wasn’t zero, so Z = 0.</a:t>
                </a:r>
              </a:p>
              <a:p>
                <a:r>
                  <a:rPr lang="en-US" sz="1200" b="0" i="0" kern="1200" dirty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rPr>
                  <a:t>After TST r0, #0x80000000: NE is true when the tested bit(s) produce a nonzero AND, e.g., the sign bit is 1, so Z = 0.</a:t>
                </a:r>
              </a:p>
              <a:p>
                <a:endParaRPr lang="en-US" sz="1200" b="0" i="0" kern="1200" dirty="0">
                  <a:solidFill>
                    <a:schemeClr val="tx1"/>
                  </a:solidFill>
                  <a:effectLst/>
                  <a:latin typeface="+mn-lt"/>
                  <a:ea typeface="+mn-ea"/>
                  <a:cs typeface="+mn-cs"/>
                </a:endParaRPr>
              </a:p>
              <a:p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24DF53-3DD3-9F45-9E7E-472B96F1AB81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6189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MLA R9, R2, R1, R5 → R9 = R5 + (R2 × R1).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since r0·r2 already filled r4:r5, adding r1·r2 to r5 correctly accumulates the 2^32 shift of that cross term without disturbing r4.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24DF53-3DD3-9F45-9E7E-472B96F1AB81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1579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625600" y="3886200"/>
            <a:ext cx="9144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625600" y="5124450"/>
            <a:ext cx="9144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8534400" y="6355080"/>
            <a:ext cx="3048000" cy="365760"/>
          </a:xfrm>
        </p:spPr>
        <p:txBody>
          <a:bodyPr/>
          <a:lstStyle>
            <a:lvl1pPr>
              <a:defRPr sz="1400"/>
            </a:lvl1pPr>
          </a:lstStyle>
          <a:p>
            <a:pPr eaLnBrk="1" latinLnBrk="0" hangingPunct="1"/>
            <a:fld id="{8E8B2B42-CBC2-7D4E-BA50-0E7F29B4DAAB}" type="datetime1">
              <a:rPr lang="en-US" smtClean="0"/>
              <a:t>10/5/2025</a:t>
            </a:fld>
            <a:endParaRPr lang="en-US" sz="1600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864864" y="6355080"/>
            <a:ext cx="4632960" cy="36576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621536" y="6355080"/>
            <a:ext cx="1625600" cy="365760"/>
          </a:xfrm>
        </p:spPr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206500" y="3648075"/>
            <a:ext cx="97536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3" name="Rectangle 32"/>
          <p:cNvSpPr/>
          <p:nvPr/>
        </p:nvSpPr>
        <p:spPr>
          <a:xfrm>
            <a:off x="1219200" y="5048250"/>
            <a:ext cx="97536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2" name="Rectangle 21"/>
          <p:cNvSpPr/>
          <p:nvPr/>
        </p:nvSpPr>
        <p:spPr>
          <a:xfrm>
            <a:off x="1206500" y="3648075"/>
            <a:ext cx="3048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2" name="Rectangle 31"/>
          <p:cNvSpPr/>
          <p:nvPr/>
        </p:nvSpPr>
        <p:spPr>
          <a:xfrm>
            <a:off x="1219200" y="5048250"/>
            <a:ext cx="3048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97D1259-3A46-254C-ADDB-B5DA4F1DF3DA}" type="datetime1">
              <a:rPr lang="en-US" smtClean="0"/>
              <a:t>10/5/2025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CA104EC-54AA-E04F-BDC0-22B4E8892699}" type="datetime1">
              <a:rPr lang="en-US" smtClean="0"/>
              <a:t>10/5/2025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5814836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9E6F060-20EB-3246-9088-08BF5F1271DE}" type="datetime1">
              <a:rPr lang="en-US" smtClean="0"/>
              <a:t>10/5/2025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10972800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600" y="2971800"/>
            <a:ext cx="9144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27200" y="4267200"/>
            <a:ext cx="90424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34400" y="6355080"/>
            <a:ext cx="3048000" cy="365760"/>
          </a:xfrm>
        </p:spPr>
        <p:txBody>
          <a:bodyPr/>
          <a:lstStyle/>
          <a:p>
            <a:pPr eaLnBrk="1" latinLnBrk="0" hangingPunct="1"/>
            <a:fld id="{34C82E41-DA7E-CA4C-823B-C759BEA16CE8}" type="datetime1">
              <a:rPr lang="en-US" smtClean="0"/>
              <a:t>10/5/2025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64864" y="6355080"/>
            <a:ext cx="4632960" cy="36576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26464" y="6355080"/>
            <a:ext cx="2027936" cy="365760"/>
          </a:xfrm>
        </p:spPr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7" name="Rectangle 6"/>
          <p:cNvSpPr/>
          <p:nvPr/>
        </p:nvSpPr>
        <p:spPr>
          <a:xfrm>
            <a:off x="1219200" y="2819400"/>
            <a:ext cx="97536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>
          <a:xfrm>
            <a:off x="1219200" y="2819400"/>
            <a:ext cx="3048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500C8B0-EB1A-0A41-B839-C4B99CD2225A}" type="datetime1">
              <a:rPr lang="en-US" smtClean="0"/>
              <a:t>10/5/2025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5388864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176264" y="1216152"/>
            <a:ext cx="5388864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285875"/>
            <a:ext cx="5386917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7601" y="1295400"/>
            <a:ext cx="5389033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4F16605B-D952-1149-A111-28A5633BAE48}" type="datetime1">
              <a:rPr lang="en-US" smtClean="0"/>
              <a:t>10/5/2025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133600"/>
            <a:ext cx="53848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97600" y="2133600"/>
            <a:ext cx="53848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1109A1C-29B2-B04E-8365-C9D22C4AE842}" type="datetime1">
              <a:rPr lang="en-US" smtClean="0"/>
              <a:t>10/5/2025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CE417B6-A42B-064A-8677-46C55C4F613A}" type="datetime1">
              <a:rPr lang="en-US" smtClean="0"/>
              <a:t>10/5/2025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2800" y="304800"/>
            <a:ext cx="33528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8432800" y="1219201"/>
            <a:ext cx="33528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DE76F5AD-3F1F-7141-BC8A-012C5728BE2D}" type="datetime1">
              <a:rPr lang="en-US" smtClean="0"/>
              <a:t>10/5/2025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5220033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06400" y="304800"/>
            <a:ext cx="7620000" cy="5715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00856"/>
            <a:ext cx="109728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9600" y="1905000"/>
            <a:ext cx="109728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219200"/>
            <a:ext cx="109728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09FA12B8-739E-4D47-A14C-180C3BC10865}" type="datetime1">
              <a:rPr lang="en-US" smtClean="0"/>
              <a:t>10/5/2025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>
          <a:xfrm>
            <a:off x="609600" y="500856"/>
            <a:ext cx="24384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219200"/>
            <a:ext cx="109728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534400" y="6356350"/>
            <a:ext cx="3052064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CDD18CD8-E404-844E-A4BD-DF69B8E5881E}" type="datetime1">
              <a:rPr lang="en-US" smtClean="0"/>
              <a:t>10/5/2025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864864" y="6356350"/>
            <a:ext cx="46736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6864" y="6356350"/>
            <a:ext cx="26416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l" eaLnBrk="1" latinLnBrk="0" hangingPunct="1"/>
            <a:fld id="{EA7C8D44-3667-46F6-9772-CC52308E2A7F}" type="slidenum">
              <a:rPr kumimoji="0" lang="en-US" smtClean="0"/>
              <a:pPr algn="l" eaLnBrk="1" latinLnBrk="0" hangingPunct="1"/>
              <a:t>‹#›</a:t>
            </a:fld>
            <a:endParaRPr kumimoji="0" lang="en-US" sz="1600" dirty="0">
              <a:solidFill>
                <a:schemeClr val="tx2"/>
              </a:solidFill>
            </a:endParaRPr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609600" y="1143000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590609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2000" dirty="0"/>
              <a:t>Z. Gu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Fall 2025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0" y="3810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>
                <a:latin typeface="Bookman Old Style (Headings)"/>
              </a:rPr>
              <a:t>Embedded Systems with ARM Cortex-</a:t>
            </a:r>
            <a:r>
              <a:rPr lang="en-US" b="1" dirty="0" err="1">
                <a:latin typeface="Bookman Old Style (Headings)"/>
              </a:rPr>
              <a:t>M3</a:t>
            </a:r>
            <a:r>
              <a:rPr lang="en-US" b="1" dirty="0">
                <a:latin typeface="Bookman Old Style (Headings)"/>
              </a:rPr>
              <a:t> Microcontrollers in Assembly Language and 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597559" y="1872253"/>
            <a:ext cx="341503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1" dirty="0">
                <a:solidFill>
                  <a:srgbClr val="C00000"/>
                </a:solidFill>
              </a:rPr>
              <a:t>Chapter 9</a:t>
            </a:r>
          </a:p>
          <a:p>
            <a:pPr algn="r"/>
            <a:r>
              <a:rPr lang="en-US" sz="2400" b="1" dirty="0">
                <a:solidFill>
                  <a:srgbClr val="C00000"/>
                </a:solidFill>
              </a:rPr>
              <a:t>64-bit Data Processing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8393832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BDD6E9-964A-812D-D3B2-86FC83F2F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64-bit Logic Shift Left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415B5D9-8CA8-427B-A0A6-F24F6B846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10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87AF0E-3042-5B79-52D1-2F094E3BB11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09600" y="3733800"/>
            <a:ext cx="10972800" cy="262255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Write the assembly code</a:t>
            </a:r>
          </a:p>
          <a:p>
            <a:pPr marL="274320" lvl="1" indent="0">
              <a:buNone/>
            </a:pPr>
            <a:r>
              <a:rPr lang="en-US" sz="2500" dirty="0">
                <a:latin typeface="Consolas" panose="020B0609020204030204" pitchFamily="49" charset="0"/>
              </a:rPr>
              <a:t>; r0 = Lower word of 64-bit data</a:t>
            </a:r>
          </a:p>
          <a:p>
            <a:pPr marL="274320" lvl="1" indent="0">
              <a:buNone/>
            </a:pPr>
            <a:r>
              <a:rPr lang="en-US" sz="2500" dirty="0">
                <a:latin typeface="Consolas" panose="020B0609020204030204" pitchFamily="49" charset="0"/>
              </a:rPr>
              <a:t>; r1 = Upper word of 64-bit data</a:t>
            </a:r>
          </a:p>
          <a:p>
            <a:pPr marL="274320" lvl="1" indent="0">
              <a:buNone/>
            </a:pPr>
            <a:endParaRPr lang="en-US" sz="2500" dirty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sz="2500" b="1" dirty="0">
                <a:solidFill>
                  <a:srgbClr val="C00000"/>
                </a:solidFill>
                <a:latin typeface="Consolas" panose="020B0609020204030204" pitchFamily="49" charset="0"/>
              </a:rPr>
              <a:t>MOV  r3, r0          	</a:t>
            </a:r>
            <a:r>
              <a:rPr lang="en-US" sz="2500" dirty="0">
                <a:latin typeface="Consolas" panose="020B0609020204030204" pitchFamily="49" charset="0"/>
              </a:rPr>
              <a:t>; Backup the lower word</a:t>
            </a:r>
          </a:p>
          <a:p>
            <a:pPr marL="274320" lvl="1" indent="0">
              <a:buNone/>
            </a:pPr>
            <a:r>
              <a:rPr lang="en-US" sz="2500" b="1" dirty="0">
                <a:solidFill>
                  <a:srgbClr val="C00000"/>
                </a:solidFill>
                <a:latin typeface="Consolas" panose="020B0609020204030204" pitchFamily="49" charset="0"/>
              </a:rPr>
              <a:t>MOVS r1, r1, LSL #3  	</a:t>
            </a:r>
            <a:r>
              <a:rPr lang="en-US" sz="2500" dirty="0">
                <a:latin typeface="Consolas" panose="020B0609020204030204" pitchFamily="49" charset="0"/>
              </a:rPr>
              <a:t>; Shift left the upper word</a:t>
            </a:r>
          </a:p>
          <a:p>
            <a:pPr marL="274320" lvl="1" indent="0">
              <a:buNone/>
            </a:pPr>
            <a:r>
              <a:rPr lang="en-US" sz="2500" b="1" dirty="0">
                <a:solidFill>
                  <a:srgbClr val="C00000"/>
                </a:solidFill>
                <a:latin typeface="Consolas" panose="020B0609020204030204" pitchFamily="49" charset="0"/>
              </a:rPr>
              <a:t>MOV  r0, r0, LSL #3  	</a:t>
            </a:r>
            <a:r>
              <a:rPr lang="en-US" sz="2500" dirty="0">
                <a:latin typeface="Consolas" panose="020B0609020204030204" pitchFamily="49" charset="0"/>
              </a:rPr>
              <a:t>; Shift left the lower word</a:t>
            </a:r>
          </a:p>
          <a:p>
            <a:pPr marL="274320" lvl="1" indent="0">
              <a:buNone/>
            </a:pPr>
            <a:endParaRPr lang="en-US" sz="2500" dirty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sz="2500" b="1" dirty="0">
                <a:solidFill>
                  <a:srgbClr val="C00000"/>
                </a:solidFill>
                <a:latin typeface="Consolas" panose="020B0609020204030204" pitchFamily="49" charset="0"/>
              </a:rPr>
              <a:t>ORR  r1, r1, r3, LSR #29   </a:t>
            </a:r>
            <a:r>
              <a:rPr lang="en-US" sz="2500" dirty="0">
                <a:latin typeface="Consolas" panose="020B0609020204030204" pitchFamily="49" charset="0"/>
              </a:rPr>
              <a:t>; upper |= lower &gt;&gt; (32 - 3)</a:t>
            </a:r>
          </a:p>
        </p:txBody>
      </p:sp>
      <p:pic>
        <p:nvPicPr>
          <p:cNvPr id="5" name="Picture 4" descr="Diagram, timeline&#10;&#10;Description automatically generated">
            <a:extLst>
              <a:ext uri="{FF2B5EF4-FFF2-40B4-BE49-F238E27FC236}">
                <a16:creationId xmlns:a16="http://schemas.microsoft.com/office/drawing/2014/main" id="{4D38B958-46BB-9D65-5CFE-EF5010B1265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1219200"/>
            <a:ext cx="7860206" cy="229544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0108A63-B80E-2434-483E-2FBAE7FC2285}"/>
              </a:ext>
            </a:extLst>
          </p:cNvPr>
          <p:cNvSpPr txBox="1"/>
          <p:nvPr/>
        </p:nvSpPr>
        <p:spPr>
          <a:xfrm>
            <a:off x="7086600" y="1141214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r0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E9A29B0-A4A4-F42E-DE4D-0705907E0736}"/>
              </a:ext>
            </a:extLst>
          </p:cNvPr>
          <p:cNvSpPr txBox="1"/>
          <p:nvPr/>
        </p:nvSpPr>
        <p:spPr>
          <a:xfrm>
            <a:off x="3886200" y="1141214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r1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D375EA0-FFBF-CB2A-26EE-E17CF8A0837C}"/>
              </a:ext>
            </a:extLst>
          </p:cNvPr>
          <p:cNvSpPr txBox="1"/>
          <p:nvPr/>
        </p:nvSpPr>
        <p:spPr>
          <a:xfrm>
            <a:off x="3829260" y="3288268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r1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05B6964-6E28-2AE9-EBB9-5DEFBD660848}"/>
              </a:ext>
            </a:extLst>
          </p:cNvPr>
          <p:cNvSpPr txBox="1"/>
          <p:nvPr/>
        </p:nvSpPr>
        <p:spPr>
          <a:xfrm>
            <a:off x="7086600" y="3288268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r0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7F28818-94A2-F76F-BA07-9224E63D52C3}"/>
              </a:ext>
            </a:extLst>
          </p:cNvPr>
          <p:cNvSpPr txBox="1"/>
          <p:nvPr/>
        </p:nvSpPr>
        <p:spPr>
          <a:xfrm>
            <a:off x="2505323" y="1914882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r1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F66DCDC-260C-EA34-9282-5EF46AC1E57D}"/>
              </a:ext>
            </a:extLst>
          </p:cNvPr>
          <p:cNvSpPr txBox="1"/>
          <p:nvPr/>
        </p:nvSpPr>
        <p:spPr>
          <a:xfrm>
            <a:off x="5283202" y="1914882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r4</a:t>
            </a:r>
          </a:p>
        </p:txBody>
      </p:sp>
    </p:spTree>
    <p:extLst>
      <p:ext uri="{BB962C8B-B14F-4D97-AF65-F5344CB8AC3E}">
        <p14:creationId xmlns:p14="http://schemas.microsoft.com/office/powerpoint/2010/main" val="33718555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64-bit Logic Shift Right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11</a:t>
            </a:fld>
            <a:endParaRPr kumimoji="0"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3778" y="2940435"/>
            <a:ext cx="8644445" cy="977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9105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64-bit Logic Shift Right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12</a:t>
            </a:fld>
            <a:endParaRPr kumimoji="0"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752600" y="1371600"/>
            <a:ext cx="3245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Example of Logic Shift Right by 3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295526"/>
            <a:ext cx="9100256" cy="25812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123907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64-bit Logic Shift Right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13</a:t>
            </a:fld>
            <a:endParaRPr kumimoji="0"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1371600"/>
            <a:ext cx="7010400" cy="19884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D3B00B-1004-E202-E411-07D70B1B5B0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35000" y="3563288"/>
            <a:ext cx="10972800" cy="276131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Write the assembly code</a:t>
            </a:r>
          </a:p>
          <a:p>
            <a:pPr marL="274320" lvl="1" indent="0">
              <a:buNone/>
            </a:pPr>
            <a:r>
              <a:rPr lang="en-US" dirty="0">
                <a:latin typeface="Consolas" panose="020B0609020204030204" pitchFamily="49" charset="0"/>
              </a:rPr>
              <a:t>; r0 = Lower word of 64-bit data</a:t>
            </a:r>
          </a:p>
          <a:p>
            <a:pPr marL="274320" lvl="1" indent="0">
              <a:buNone/>
            </a:pPr>
            <a:r>
              <a:rPr lang="en-US" dirty="0">
                <a:latin typeface="Consolas" panose="020B0609020204030204" pitchFamily="49" charset="0"/>
              </a:rPr>
              <a:t>; r1 = Upper word of 64-bit data</a:t>
            </a:r>
          </a:p>
          <a:p>
            <a:pPr marL="274320" lvl="1" indent="0">
              <a:buNone/>
            </a:pPr>
            <a:r>
              <a:rPr lang="en-US" b="1" dirty="0">
                <a:solidFill>
                  <a:srgbClr val="C00000"/>
                </a:solidFill>
                <a:latin typeface="Consolas" panose="020B0609020204030204" pitchFamily="49" charset="0"/>
              </a:rPr>
              <a:t>MOV r3, r1              </a:t>
            </a:r>
            <a:r>
              <a:rPr lang="en-US" dirty="0">
                <a:latin typeface="Consolas" panose="020B0609020204030204" pitchFamily="49" charset="0"/>
              </a:rPr>
              <a:t>; Backup the upper word</a:t>
            </a:r>
          </a:p>
          <a:p>
            <a:pPr marL="274320" lvl="1" indent="0">
              <a:buNone/>
            </a:pPr>
            <a:r>
              <a:rPr lang="en-US" b="1" dirty="0">
                <a:solidFill>
                  <a:srgbClr val="C00000"/>
                </a:solidFill>
                <a:latin typeface="Consolas" panose="020B0609020204030204" pitchFamily="49" charset="0"/>
              </a:rPr>
              <a:t>MOV r1, r1, LSR #3      </a:t>
            </a:r>
            <a:r>
              <a:rPr lang="en-US" dirty="0">
                <a:latin typeface="Consolas" panose="020B0609020204030204" pitchFamily="49" charset="0"/>
              </a:rPr>
              <a:t>; Shift right upper word</a:t>
            </a:r>
          </a:p>
          <a:p>
            <a:pPr marL="274320" lvl="1" indent="0">
              <a:buNone/>
            </a:pPr>
            <a:r>
              <a:rPr lang="en-US" b="1" dirty="0">
                <a:solidFill>
                  <a:srgbClr val="C00000"/>
                </a:solidFill>
                <a:latin typeface="Consolas" panose="020B0609020204030204" pitchFamily="49" charset="0"/>
              </a:rPr>
              <a:t>MOV r0, r0, LSR #3      </a:t>
            </a:r>
            <a:r>
              <a:rPr lang="en-US" dirty="0">
                <a:latin typeface="Consolas" panose="020B0609020204030204" pitchFamily="49" charset="0"/>
              </a:rPr>
              <a:t>; Shift right lower word</a:t>
            </a:r>
          </a:p>
          <a:p>
            <a:pPr marL="274320" lvl="1" indent="0">
              <a:buNone/>
            </a:pPr>
            <a:r>
              <a:rPr lang="en-US" b="1" dirty="0">
                <a:solidFill>
                  <a:srgbClr val="C00000"/>
                </a:solidFill>
                <a:latin typeface="Consolas" panose="020B0609020204030204" pitchFamily="49" charset="0"/>
              </a:rPr>
              <a:t>ORR r0, r0, r3, LSL 29  </a:t>
            </a:r>
            <a:r>
              <a:rPr lang="en-US" dirty="0">
                <a:latin typeface="Consolas" panose="020B0609020204030204" pitchFamily="49" charset="0"/>
              </a:rPr>
              <a:t>; lower |= upper &lt;&lt; (32 - 3)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9830566-267C-93CA-7E5A-3D2B1076B92C}"/>
              </a:ext>
            </a:extLst>
          </p:cNvPr>
          <p:cNvSpPr txBox="1"/>
          <p:nvPr/>
        </p:nvSpPr>
        <p:spPr>
          <a:xfrm>
            <a:off x="5683460" y="1186934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r0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343C1AA-3E98-17B0-B56A-0D87A307675A}"/>
              </a:ext>
            </a:extLst>
          </p:cNvPr>
          <p:cNvSpPr txBox="1"/>
          <p:nvPr/>
        </p:nvSpPr>
        <p:spPr>
          <a:xfrm>
            <a:off x="2483060" y="1186934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r1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A1B301B-CD63-74B4-1D7D-B98FCF028166}"/>
              </a:ext>
            </a:extLst>
          </p:cNvPr>
          <p:cNvSpPr txBox="1"/>
          <p:nvPr/>
        </p:nvSpPr>
        <p:spPr>
          <a:xfrm>
            <a:off x="5464490" y="3111225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r0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0DA8B67-4CC2-6901-2C44-577FDE9BF2FF}"/>
              </a:ext>
            </a:extLst>
          </p:cNvPr>
          <p:cNvSpPr txBox="1"/>
          <p:nvPr/>
        </p:nvSpPr>
        <p:spPr>
          <a:xfrm>
            <a:off x="2423793" y="3110046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r1</a:t>
            </a:r>
          </a:p>
        </p:txBody>
      </p:sp>
    </p:spTree>
    <p:extLst>
      <p:ext uri="{BB962C8B-B14F-4D97-AF65-F5344CB8AC3E}">
        <p14:creationId xmlns:p14="http://schemas.microsoft.com/office/powerpoint/2010/main" val="9845931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64-bit Multiplication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14</a:t>
            </a:fld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2006301" y="1152862"/>
            <a:ext cx="8229600" cy="2123739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; product (</a:t>
            </a:r>
            <a:r>
              <a:rPr lang="en-US" sz="1600" b="1" dirty="0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r5:r4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= multiplier (</a:t>
            </a:r>
            <a:r>
              <a:rPr lang="en-US" sz="1600" b="1" dirty="0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r1:r0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× multiplicand (</a:t>
            </a:r>
            <a:r>
              <a:rPr lang="en-US" sz="1600" b="1" dirty="0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r3:r2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</a:t>
            </a:r>
          </a:p>
          <a:p>
            <a:pPr marL="0" indent="0">
              <a:buNone/>
            </a:pP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; (</a:t>
            </a:r>
            <a:r>
              <a:rPr lang="en-US" sz="1600" b="1" dirty="0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r5:r4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= </a:t>
            </a:r>
            <a:r>
              <a:rPr lang="en-US" sz="1600" b="1" dirty="0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r0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× </a:t>
            </a:r>
            <a:r>
              <a:rPr lang="en-US" sz="1600" b="1" dirty="0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r2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+ 2</a:t>
            </a:r>
            <a:r>
              <a:rPr lang="en-US" sz="1600" b="1" baseline="30000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32 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× (</a:t>
            </a:r>
            <a:r>
              <a:rPr lang="en-US" sz="1600" b="1" dirty="0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r1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× </a:t>
            </a:r>
            <a:r>
              <a:rPr lang="en-US" sz="1600" b="1" dirty="0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r2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+ </a:t>
            </a:r>
            <a:r>
              <a:rPr lang="en-US" sz="1600" b="1" dirty="0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r0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× </a:t>
            </a:r>
            <a:r>
              <a:rPr lang="en-US" sz="1600" b="1" dirty="0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r3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+ 2</a:t>
            </a:r>
            <a:r>
              <a:rPr lang="en-US" sz="1600" b="1" baseline="30000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64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× </a:t>
            </a:r>
            <a:r>
              <a:rPr lang="en-US" sz="1600" b="1" dirty="0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r1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× </a:t>
            </a:r>
            <a:r>
              <a:rPr lang="en-US" sz="1600" b="1" dirty="0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r3</a:t>
            </a:r>
            <a:endParaRPr lang="en-US" sz="1600" b="1" dirty="0">
              <a:solidFill>
                <a:schemeClr val="bg1">
                  <a:lumMod val="50000"/>
                </a:schemeClr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; The last item exceeds 64 bits and thus it is ignored.</a:t>
            </a:r>
          </a:p>
          <a:p>
            <a:pPr marL="0" indent="0">
              <a:buNone/>
            </a:pP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 </a:t>
            </a:r>
          </a:p>
          <a:p>
            <a:pPr marL="0" indent="0">
              <a:buNone/>
            </a:pP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b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UMULL</a:t>
            </a:r>
            <a:r>
              <a:rPr lang="en-US" sz="16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b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r4</a:t>
            </a:r>
            <a:r>
              <a:rPr lang="en-US" sz="16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600" b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r5</a:t>
            </a:r>
            <a:r>
              <a:rPr lang="en-US" sz="16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600" b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r0</a:t>
            </a:r>
            <a:r>
              <a:rPr lang="en-US" sz="16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600" b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r2</a:t>
            </a:r>
            <a:r>
              <a:rPr lang="en-US" sz="16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(</a:t>
            </a:r>
            <a:r>
              <a:rPr lang="en-US" sz="1600" b="1" dirty="0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r5:r4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= </a:t>
            </a:r>
            <a:r>
              <a:rPr lang="en-US" sz="1600" b="1" dirty="0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r0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* </a:t>
            </a:r>
            <a:r>
              <a:rPr lang="en-US" sz="1600" b="1" dirty="0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r2</a:t>
            </a:r>
            <a:endParaRPr lang="en-US" sz="1600" b="1" dirty="0">
              <a:solidFill>
                <a:schemeClr val="bg1">
                  <a:lumMod val="50000"/>
                </a:schemeClr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MLA   </a:t>
            </a:r>
            <a:r>
              <a:rPr lang="en-US" sz="1600" b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r5</a:t>
            </a:r>
            <a:r>
              <a:rPr lang="en-US" sz="16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600" b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r1</a:t>
            </a:r>
            <a:r>
              <a:rPr lang="en-US" sz="16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600" b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r2</a:t>
            </a:r>
            <a:r>
              <a:rPr lang="en-US" sz="16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600" b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r5</a:t>
            </a:r>
            <a:r>
              <a:rPr lang="en-US" sz="16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</a:t>
            </a:r>
            <a:r>
              <a:rPr lang="en-US" sz="1600" b="1" dirty="0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r5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1600" b="1" dirty="0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r5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+ </a:t>
            </a:r>
            <a:r>
              <a:rPr lang="en-US" sz="1600" b="1" dirty="0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r1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* </a:t>
            </a:r>
            <a:r>
              <a:rPr lang="en-US" sz="1600" b="1" dirty="0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r2</a:t>
            </a:r>
            <a:endParaRPr lang="en-US" sz="1600" b="1" dirty="0">
              <a:solidFill>
                <a:schemeClr val="bg1">
                  <a:lumMod val="50000"/>
                </a:schemeClr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MLA   </a:t>
            </a:r>
            <a:r>
              <a:rPr lang="en-US" sz="1600" b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r5</a:t>
            </a:r>
            <a:r>
              <a:rPr lang="en-US" sz="16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600" b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r0</a:t>
            </a:r>
            <a:r>
              <a:rPr lang="en-US" sz="16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600" b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r3</a:t>
            </a:r>
            <a:r>
              <a:rPr lang="en-US" sz="16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600" b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r5</a:t>
            </a:r>
            <a:r>
              <a:rPr lang="en-US" sz="16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</a:t>
            </a:r>
            <a:r>
              <a:rPr lang="en-US" sz="1600" b="1" dirty="0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r5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sz="1600" b="1" dirty="0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r5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+ </a:t>
            </a:r>
            <a:r>
              <a:rPr lang="en-US" sz="1600" b="1" dirty="0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r0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* </a:t>
            </a:r>
            <a:r>
              <a:rPr lang="en-US" sz="1600" b="1" dirty="0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r3</a:t>
            </a:r>
            <a:endParaRPr lang="en-US" sz="1600" b="1" dirty="0">
              <a:solidFill>
                <a:schemeClr val="bg1">
                  <a:lumMod val="50000"/>
                </a:schemeClr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D45E53C-60AD-25C3-58B1-487C352241E8}"/>
              </a:ext>
            </a:extLst>
          </p:cNvPr>
          <p:cNvSpPr txBox="1"/>
          <p:nvPr/>
        </p:nvSpPr>
        <p:spPr>
          <a:xfrm>
            <a:off x="1981199" y="3387762"/>
            <a:ext cx="8254701" cy="286232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UMULL r4, r5, r0, r2 computes the 64-bit product of the low words and places the low 32 bits in r4 and the high 32 bits in r5, establishing the initial 64-bit accumulator.</a:t>
            </a:r>
          </a:p>
          <a:p>
            <a:r>
              <a:rPr lang="en-US" dirty="0"/>
              <a:t>MLA Multiply Accumulate: MLA Rd, Rn, Rm, Ra computes </a:t>
            </a:r>
            <a:r>
              <a:rPr lang="da-DK" dirty="0"/>
              <a:t>Rd = (Ra + (Rn × Rm)) mod 2^32. </a:t>
            </a:r>
            <a:r>
              <a:rPr lang="en-US" dirty="0"/>
              <a:t>Only the least-significant 32 bits of the sum are written to Rd; any higher bits are discarded.</a:t>
            </a:r>
          </a:p>
          <a:p>
            <a:r>
              <a:rPr lang="en-US" dirty="0"/>
              <a:t>MLA r5, r1, r2 adds the cross term r1·r2 (which conceptually belongs at bit position 32) into the high half r5</a:t>
            </a:r>
          </a:p>
          <a:p>
            <a:r>
              <a:rPr lang="en-US" dirty="0"/>
              <a:t>MLA r5, r0, r3, r5 similarly adds the other cross term r0·r3 into r5, completing the contribution of both cross terms at the correct alignment; overflow beyond 32 bits of r5 is discarded, ignoring the 2^64·(r1·r3) part.</a:t>
            </a:r>
          </a:p>
        </p:txBody>
      </p:sp>
    </p:spTree>
    <p:extLst>
      <p:ext uri="{BB962C8B-B14F-4D97-AF65-F5344CB8AC3E}">
        <p14:creationId xmlns:p14="http://schemas.microsoft.com/office/powerpoint/2010/main" val="2266689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64-bit Addition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2</a:t>
            </a:fld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2895600" y="3581400"/>
            <a:ext cx="7391400" cy="310896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; Adding two 64-bit integers A (</a:t>
            </a:r>
            <a:r>
              <a:rPr lang="en-US" sz="1600" b="1" dirty="0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r1:r0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and B (</a:t>
            </a:r>
            <a:r>
              <a:rPr lang="en-US" sz="1600" b="1" dirty="0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r3:r2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; C (</a:t>
            </a:r>
            <a:r>
              <a:rPr lang="en-US" sz="1600" b="1" dirty="0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r5:r4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= A (</a:t>
            </a:r>
            <a:r>
              <a:rPr lang="en-US" sz="1600" b="1" dirty="0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r1:r0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+ B (</a:t>
            </a:r>
            <a:r>
              <a:rPr lang="en-US" sz="1600" b="1" dirty="0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r3:r2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; A = </a:t>
            </a:r>
            <a:r>
              <a:rPr lang="en-US" sz="1600" b="1" dirty="0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00002222FFFFFFFF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B = 0000044400000001</a:t>
            </a:r>
          </a:p>
          <a:p>
            <a:pPr marL="0" indent="0">
              <a:buNone/>
            </a:pPr>
            <a:r>
              <a:rPr lang="en-US" sz="16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b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LDR</a:t>
            </a:r>
            <a:r>
              <a:rPr lang="en-US" sz="16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b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r0</a:t>
            </a:r>
            <a:r>
              <a:rPr lang="en-US" sz="16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=</a:t>
            </a:r>
            <a:r>
              <a:rPr lang="en-US" sz="1600" b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0xFFFFFFFF</a:t>
            </a:r>
            <a:r>
              <a:rPr lang="en-US" sz="16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A’s lower 32 bits </a:t>
            </a:r>
          </a:p>
          <a:p>
            <a:pPr marL="0" indent="0">
              <a:buNone/>
            </a:pPr>
            <a:r>
              <a:rPr lang="en-US" sz="16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b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LDR</a:t>
            </a:r>
            <a:r>
              <a:rPr lang="en-US" sz="16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b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r1</a:t>
            </a:r>
            <a:r>
              <a:rPr lang="en-US" sz="16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=</a:t>
            </a:r>
            <a:r>
              <a:rPr lang="en-US" sz="1600" b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0x00002222</a:t>
            </a:r>
            <a:r>
              <a:rPr lang="en-US" sz="16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A’s upper 32 bits </a:t>
            </a:r>
          </a:p>
          <a:p>
            <a:pPr marL="0" indent="0">
              <a:buNone/>
            </a:pP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b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LDR</a:t>
            </a:r>
            <a:r>
              <a:rPr lang="en-US" sz="16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b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r2</a:t>
            </a:r>
            <a:r>
              <a:rPr lang="en-US" sz="16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=</a:t>
            </a:r>
            <a:r>
              <a:rPr lang="en-US" sz="1600" b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0x00000001</a:t>
            </a:r>
            <a:r>
              <a:rPr lang="en-US" sz="16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B’s lower 32 bits</a:t>
            </a:r>
          </a:p>
          <a:p>
            <a:pPr marL="0" indent="0">
              <a:buNone/>
            </a:pP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b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LDR</a:t>
            </a:r>
            <a:r>
              <a:rPr lang="en-US" sz="16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b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r3</a:t>
            </a:r>
            <a:r>
              <a:rPr lang="en-US" sz="16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=</a:t>
            </a:r>
            <a:r>
              <a:rPr lang="en-US" sz="1600" b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0x00000444</a:t>
            </a:r>
            <a:r>
              <a:rPr lang="en-US" sz="16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B’s upper 32 bits</a:t>
            </a:r>
          </a:p>
          <a:p>
            <a:pPr marL="0" indent="0">
              <a:buNone/>
            </a:pP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 </a:t>
            </a:r>
          </a:p>
          <a:p>
            <a:pPr marL="0" indent="0">
              <a:buNone/>
            </a:pP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; Add A and B</a:t>
            </a:r>
          </a:p>
          <a:p>
            <a:pPr marL="0" indent="0">
              <a:buNone/>
            </a:pP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ADDS </a:t>
            </a:r>
            <a:r>
              <a:rPr lang="en-US" sz="1600" b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r4</a:t>
            </a:r>
            <a:r>
              <a:rPr lang="en-US" sz="16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600" b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r2</a:t>
            </a:r>
            <a:r>
              <a:rPr lang="en-US" sz="16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600" b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r0</a:t>
            </a:r>
            <a:r>
              <a:rPr lang="en-US" sz="16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C[31:0] = A[31:0] + B[31:0], update Carry</a:t>
            </a:r>
          </a:p>
          <a:p>
            <a:pPr marL="0" indent="0">
              <a:buNone/>
            </a:pP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ADC  </a:t>
            </a:r>
            <a:r>
              <a:rPr lang="en-US" sz="1600" b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r5</a:t>
            </a:r>
            <a:r>
              <a:rPr lang="en-US" sz="16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600" b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r3</a:t>
            </a:r>
            <a:r>
              <a:rPr lang="en-US" sz="16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600" b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r1</a:t>
            </a:r>
            <a:r>
              <a:rPr lang="en-US" sz="16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C[64:32] = A[64:32] + B[64:32] + Carry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1371601"/>
            <a:ext cx="3886200" cy="19601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C970528-BC53-C0A5-D452-682668CDC489}"/>
              </a:ext>
            </a:extLst>
          </p:cNvPr>
          <p:cNvSpPr txBox="1"/>
          <p:nvPr/>
        </p:nvSpPr>
        <p:spPr>
          <a:xfrm>
            <a:off x="7467600" y="98612"/>
            <a:ext cx="4610935" cy="120032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It uses ADDS (add with carry update) and ADC (add with carry) instructions to compute the 64-bit result across two 32-bit parts with carry propagation.</a:t>
            </a:r>
          </a:p>
        </p:txBody>
      </p:sp>
    </p:spTree>
    <p:extLst>
      <p:ext uri="{BB962C8B-B14F-4D97-AF65-F5344CB8AC3E}">
        <p14:creationId xmlns:p14="http://schemas.microsoft.com/office/powerpoint/2010/main" val="4479000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64-bit Subtraction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3</a:t>
            </a:fld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2362200" y="3200400"/>
            <a:ext cx="7580616" cy="35052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en-US" sz="15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; Subtracting two 64-bit integers A (</a:t>
            </a:r>
            <a:r>
              <a:rPr lang="en-US" sz="1500" b="1" dirty="0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r1:r0</a:t>
            </a:r>
            <a:r>
              <a:rPr lang="en-US" sz="15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and B (</a:t>
            </a:r>
            <a:r>
              <a:rPr lang="en-US" sz="1500" b="1" dirty="0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r3:r2</a:t>
            </a:r>
            <a:r>
              <a:rPr lang="en-US" sz="15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).</a:t>
            </a:r>
          </a:p>
          <a:p>
            <a:pPr marL="0" indent="0">
              <a:buNone/>
            </a:pPr>
            <a:r>
              <a:rPr lang="en-US" sz="15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; C (</a:t>
            </a:r>
            <a:r>
              <a:rPr lang="en-US" sz="1500" b="1" dirty="0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r5:r4</a:t>
            </a:r>
            <a:r>
              <a:rPr lang="en-US" sz="15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= A (</a:t>
            </a:r>
            <a:r>
              <a:rPr lang="en-US" sz="1500" b="1" dirty="0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r1:r0</a:t>
            </a:r>
            <a:r>
              <a:rPr lang="en-US" sz="15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- B (</a:t>
            </a:r>
            <a:r>
              <a:rPr lang="en-US" sz="1500" b="1" dirty="0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r3:r2</a:t>
            </a:r>
            <a:r>
              <a:rPr lang="en-US" sz="15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15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; A = </a:t>
            </a:r>
            <a:r>
              <a:rPr lang="en-US" sz="1500" b="1" dirty="0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00000002FFFFFFFF</a:t>
            </a:r>
            <a:r>
              <a:rPr lang="en-US" sz="15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B = 0000000400000001</a:t>
            </a:r>
          </a:p>
          <a:p>
            <a:pPr marL="0" indent="0">
              <a:buNone/>
            </a:pPr>
            <a:r>
              <a:rPr lang="en-US" sz="15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500" b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LDR</a:t>
            </a:r>
            <a:r>
              <a:rPr lang="en-US" sz="15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500" b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r0</a:t>
            </a:r>
            <a:r>
              <a:rPr lang="en-US" sz="15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=</a:t>
            </a:r>
            <a:r>
              <a:rPr lang="en-US" sz="1500" b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0xFFFFFFFF</a:t>
            </a:r>
            <a:r>
              <a:rPr lang="en-US" sz="15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5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A’s lower 32 bits </a:t>
            </a:r>
          </a:p>
          <a:p>
            <a:pPr marL="0" indent="0">
              <a:buNone/>
            </a:pPr>
            <a:r>
              <a:rPr lang="en-US" sz="15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500" b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LDR</a:t>
            </a:r>
            <a:r>
              <a:rPr lang="en-US" sz="15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500" b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r1</a:t>
            </a:r>
            <a:r>
              <a:rPr lang="en-US" sz="15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=</a:t>
            </a:r>
            <a:r>
              <a:rPr lang="en-US" sz="1500" b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0x00000002</a:t>
            </a:r>
            <a:r>
              <a:rPr lang="en-US" sz="15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5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A’s upper 32 bits </a:t>
            </a:r>
          </a:p>
          <a:p>
            <a:pPr marL="0" indent="0">
              <a:buNone/>
            </a:pPr>
            <a:r>
              <a:rPr lang="en-US" sz="1500" b="1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500" b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LDR</a:t>
            </a:r>
            <a:r>
              <a:rPr lang="en-US" sz="15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500" b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r2</a:t>
            </a:r>
            <a:r>
              <a:rPr lang="en-US" sz="15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=</a:t>
            </a:r>
            <a:r>
              <a:rPr lang="en-US" sz="1500" b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0x00000001</a:t>
            </a:r>
            <a:r>
              <a:rPr lang="en-US" sz="15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5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B’s lower 32 bits</a:t>
            </a:r>
          </a:p>
          <a:p>
            <a:pPr marL="0" indent="0">
              <a:buNone/>
            </a:pPr>
            <a:r>
              <a:rPr lang="en-US" sz="1500" b="1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500" b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LDR</a:t>
            </a:r>
            <a:r>
              <a:rPr lang="en-US" sz="15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500" b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r3</a:t>
            </a:r>
            <a:r>
              <a:rPr lang="en-US" sz="15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=</a:t>
            </a:r>
            <a:r>
              <a:rPr lang="en-US" sz="1500" b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0x00000004</a:t>
            </a:r>
            <a:r>
              <a:rPr lang="en-US" sz="15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5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B’s upper 32 bits</a:t>
            </a:r>
          </a:p>
          <a:p>
            <a:pPr marL="0" indent="0">
              <a:buNone/>
            </a:pPr>
            <a:r>
              <a:rPr lang="en-US" sz="1500" b="1" dirty="0">
                <a:latin typeface="Consolas" panose="020B0609020204030204" pitchFamily="49" charset="0"/>
                <a:cs typeface="Consolas" panose="020B0609020204030204" pitchFamily="49" charset="0"/>
              </a:rPr>
              <a:t> </a:t>
            </a:r>
          </a:p>
          <a:p>
            <a:pPr marL="0" indent="0">
              <a:buNone/>
            </a:pPr>
            <a:r>
              <a:rPr lang="en-US" sz="15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; Subtract A from B</a:t>
            </a:r>
          </a:p>
          <a:p>
            <a:pPr marL="0" indent="0">
              <a:buNone/>
            </a:pPr>
            <a:r>
              <a:rPr lang="en-US" sz="1500" b="1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5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SUBS </a:t>
            </a:r>
            <a:r>
              <a:rPr lang="en-US" sz="1500" b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r4</a:t>
            </a:r>
            <a:r>
              <a:rPr lang="en-US" sz="15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500" b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r0</a:t>
            </a:r>
            <a:r>
              <a:rPr lang="en-US" sz="15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500" b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r2</a:t>
            </a:r>
            <a:r>
              <a:rPr lang="en-US" sz="15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5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C[31:0] = A[31:0] - B[31:0], update Carry</a:t>
            </a:r>
          </a:p>
          <a:p>
            <a:pPr marL="0" indent="0">
              <a:buNone/>
            </a:pPr>
            <a:r>
              <a:rPr lang="en-US" sz="1500" b="1" dirty="0"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5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SBC  </a:t>
            </a:r>
            <a:r>
              <a:rPr lang="en-US" sz="1500" b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r5</a:t>
            </a:r>
            <a:r>
              <a:rPr lang="en-US" sz="15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500" b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r1</a:t>
            </a:r>
            <a:r>
              <a:rPr lang="en-US" sz="15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500" b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r3</a:t>
            </a:r>
            <a:r>
              <a:rPr lang="en-US" sz="15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5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C[64:32] = A[64:32] - B[64:32] + Carry - 1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32789" y="1295401"/>
            <a:ext cx="3581400" cy="18064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3FACEAE-2AD7-ACCE-CECA-DC82E80DF8FF}"/>
              </a:ext>
            </a:extLst>
          </p:cNvPr>
          <p:cNvSpPr txBox="1"/>
          <p:nvPr/>
        </p:nvSpPr>
        <p:spPr>
          <a:xfrm>
            <a:off x="7467600" y="78562"/>
            <a:ext cx="4610935" cy="120032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It uses SUBS (subtract with carry update) and SBC (subtract with carry) instructions with borrow (= not Carry) to handle the two-part subtraction.</a:t>
            </a:r>
          </a:p>
        </p:txBody>
      </p:sp>
    </p:spTree>
    <p:extLst>
      <p:ext uri="{BB962C8B-B14F-4D97-AF65-F5344CB8AC3E}">
        <p14:creationId xmlns:p14="http://schemas.microsoft.com/office/powerpoint/2010/main" val="232496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64-bit Counting Leading Zeroes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4</a:t>
            </a:fld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2362200" y="1539240"/>
            <a:ext cx="7696200" cy="440436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; 64-bit input data = (</a:t>
            </a:r>
            <a:r>
              <a:rPr lang="en-US" sz="1600" b="1" dirty="0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r1:r0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), </a:t>
            </a:r>
            <a:r>
              <a:rPr lang="en-US" sz="1600" b="1" dirty="0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r1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upper word, </a:t>
            </a:r>
            <a:r>
              <a:rPr lang="en-US" sz="1600" b="1" dirty="0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r0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lower word</a:t>
            </a:r>
          </a:p>
          <a:p>
            <a:pPr marL="0" indent="0">
              <a:buNone/>
            </a:pP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; </a:t>
            </a:r>
            <a:r>
              <a:rPr lang="en-US" sz="1600" b="1" dirty="0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r2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# of leading zero bits in the 64-bit data</a:t>
            </a:r>
          </a:p>
          <a:p>
            <a:pPr marL="0" indent="0">
              <a:buNone/>
            </a:pP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</a:p>
          <a:p>
            <a:pPr marL="0" indent="0">
              <a:buNone/>
            </a:pP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; Counting # of leading zeroes in upper word</a:t>
            </a:r>
          </a:p>
          <a:p>
            <a:pPr marL="0" indent="0">
              <a:buNone/>
            </a:pP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b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CLZ</a:t>
            </a:r>
            <a:r>
              <a:rPr lang="en-US" sz="16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b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r2</a:t>
            </a:r>
            <a:r>
              <a:rPr lang="en-US" sz="16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600" b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r1</a:t>
            </a:r>
            <a:r>
              <a:rPr lang="en-US" sz="16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</a:t>
            </a:r>
            <a:r>
              <a:rPr lang="en-US" sz="1600" b="1" dirty="0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CLZ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Count leading zeroes</a:t>
            </a:r>
          </a:p>
          <a:p>
            <a:pPr marL="0" indent="0">
              <a:buNone/>
            </a:pP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</a:p>
          <a:p>
            <a:pPr marL="0" indent="0">
              <a:buNone/>
            </a:pP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; Counting # of leading zeroes in lower word</a:t>
            </a:r>
          </a:p>
          <a:p>
            <a:pPr marL="0" indent="0">
              <a:buNone/>
            </a:pP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b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CMP</a:t>
            </a:r>
            <a:r>
              <a:rPr lang="en-US" sz="16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sz="1600" b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r2</a:t>
            </a:r>
            <a:r>
              <a:rPr lang="en-US" sz="16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#32</a:t>
            </a:r>
          </a:p>
          <a:p>
            <a:pPr marL="0" indent="0">
              <a:buNone/>
            </a:pP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b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CLZEQ</a:t>
            </a:r>
            <a:r>
              <a:rPr lang="en-US" sz="16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b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r3</a:t>
            </a:r>
            <a:r>
              <a:rPr lang="en-US" sz="16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600" b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r0</a:t>
            </a:r>
            <a:r>
              <a:rPr lang="en-US" sz="16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if </a:t>
            </a:r>
            <a:r>
              <a:rPr lang="en-US" sz="1600" b="1" dirty="0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r2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== 32, then count leading zero</a:t>
            </a:r>
          </a:p>
          <a:p>
            <a:pPr marL="0" indent="0">
              <a:buNone/>
            </a:pP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            ; bits of the lower word</a:t>
            </a:r>
          </a:p>
          <a:p>
            <a:pPr marL="0" indent="0">
              <a:buNone/>
            </a:pPr>
            <a:endParaRPr lang="en-US" sz="1600" b="1" dirty="0">
              <a:solidFill>
                <a:schemeClr val="bg1">
                  <a:lumMod val="50000"/>
                </a:schemeClr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b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ADDEQ</a:t>
            </a:r>
            <a:r>
              <a:rPr lang="en-US" sz="16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</a:t>
            </a:r>
            <a:r>
              <a:rPr lang="en-US" sz="1600" b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r2</a:t>
            </a:r>
            <a:r>
              <a:rPr lang="en-US" sz="16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600" b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r2</a:t>
            </a:r>
            <a:r>
              <a:rPr lang="en-US" sz="16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600" b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r3</a:t>
            </a:r>
            <a:r>
              <a:rPr lang="en-US" sz="16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if all bits of the upper word are zero,</a:t>
            </a:r>
          </a:p>
          <a:p>
            <a:pPr marL="0" indent="0">
              <a:buNone/>
            </a:pP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	              ; add the leading zeroes of the lower word</a:t>
            </a:r>
          </a:p>
        </p:txBody>
      </p:sp>
    </p:spTree>
    <p:extLst>
      <p:ext uri="{BB962C8B-B14F-4D97-AF65-F5344CB8AC3E}">
        <p14:creationId xmlns:p14="http://schemas.microsoft.com/office/powerpoint/2010/main" val="40371050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F185C-1F57-A7D0-C373-932269F2E8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64-bit Counting Leading Zeroes: Explanations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BAC736D-2977-4581-2FB1-C29A2DFC8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5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F2DBCF-749D-BC85-1FB3-2369244197E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Run CLZ on the upper 32 bits: CLZ r2, r1; if r1 ≠ 0, r2 already equals the 64-bit leading-zero count since leading zeros must lie entirely in the upper half for a nonzero upper word.</a:t>
            </a:r>
          </a:p>
          <a:p>
            <a:r>
              <a:rPr lang="en-US" dirty="0"/>
              <a:t>Compare r2 with 32: CMP r2, #32; if equal, the upper word is zero, so count lower: CLZEQ r3, r0; then ADDEQ r2, r2, r3 to add the lower’s leading zeros for the total over 64 bits.</a:t>
            </a:r>
          </a:p>
          <a:p>
            <a:r>
              <a:rPr lang="en-US" dirty="0"/>
              <a:t>Edge cases:</a:t>
            </a:r>
          </a:p>
          <a:p>
            <a:pPr lvl="1"/>
            <a:r>
              <a:rPr lang="en-US" dirty="0"/>
              <a:t>If r1 ≠ 0, the lower word is ignored because the first 1-bit lies in the upper word, making r2 the final answer directly from CLZ r1.</a:t>
            </a:r>
          </a:p>
          <a:p>
            <a:pPr lvl="1"/>
            <a:r>
              <a:rPr lang="en-US" dirty="0"/>
              <a:t>If r1 = 0 and r0 ≠ 0, the total is 32 + CLZ(r0), as there are 32 leading zeros from the upper word plus those from the lower word until its first 1-bit.</a:t>
            </a:r>
          </a:p>
          <a:p>
            <a:pPr lvl="1"/>
            <a:r>
              <a:rPr lang="en-US" dirty="0"/>
              <a:t>If r1 = 0 and r0 = 0, the total is 64; the slide’s conditional path computes r2 = 32 + 32 = 64 via CLZ on both halves.</a:t>
            </a:r>
          </a:p>
        </p:txBody>
      </p:sp>
    </p:spTree>
    <p:extLst>
      <p:ext uri="{BB962C8B-B14F-4D97-AF65-F5344CB8AC3E}">
        <p14:creationId xmlns:p14="http://schemas.microsoft.com/office/powerpoint/2010/main" val="34466740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64-bit Sign Extension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6</a:t>
            </a:fld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981200" y="1254162"/>
            <a:ext cx="8229600" cy="202243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; </a:t>
            </a:r>
            <a:r>
              <a:rPr lang="en-US" sz="1600" b="1" dirty="0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r0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Lower word of 64-bit data</a:t>
            </a:r>
          </a:p>
          <a:p>
            <a:pPr marL="0" indent="0">
              <a:buNone/>
            </a:pP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; </a:t>
            </a:r>
            <a:r>
              <a:rPr lang="en-US" sz="1600" b="1" dirty="0" err="1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r1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= Upper word of 64-bit data</a:t>
            </a:r>
          </a:p>
          <a:p>
            <a:pPr marL="0" indent="0">
              <a:buNone/>
            </a:pP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 </a:t>
            </a:r>
          </a:p>
          <a:p>
            <a:pPr marL="0" indent="0">
              <a:buNone/>
            </a:pP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en-US" sz="1600" b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TST</a:t>
            </a:r>
            <a:r>
              <a:rPr lang="en-US" sz="16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600" b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r0</a:t>
            </a:r>
            <a:r>
              <a:rPr lang="en-US" sz="16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, </a:t>
            </a:r>
            <a:r>
              <a:rPr lang="en-US" sz="1600" b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0x80000000</a:t>
            </a:r>
            <a:r>
              <a:rPr lang="en-US" sz="16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Check the sign bit</a:t>
            </a:r>
          </a:p>
          <a:p>
            <a:pPr marL="0" indent="0">
              <a:buNone/>
            </a:pP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en-US" sz="16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LDRNE r1, =0xFFFFFFFF   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If MSB is 1, duplicate 1 in upper word</a:t>
            </a:r>
          </a:p>
          <a:p>
            <a:pPr marL="0" indent="0">
              <a:buNone/>
            </a:pPr>
            <a:r>
              <a:rPr lang="en-US" sz="1600" b="1" dirty="0">
                <a:latin typeface="Consolas" panose="020B0609020204030204" pitchFamily="49" charset="0"/>
                <a:cs typeface="Consolas" panose="020B0609020204030204" pitchFamily="49" charset="0"/>
              </a:rPr>
              <a:t>      </a:t>
            </a:r>
            <a:r>
              <a:rPr lang="en-US" sz="16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LDREQ r1, =0x00000000   </a:t>
            </a:r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; If MSB is 0, duplicate 0 in upper word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F0F3C14-4D54-0031-95AB-451FB9954532}"/>
              </a:ext>
            </a:extLst>
          </p:cNvPr>
          <p:cNvSpPr txBox="1"/>
          <p:nvPr/>
        </p:nvSpPr>
        <p:spPr>
          <a:xfrm>
            <a:off x="1981200" y="3387763"/>
            <a:ext cx="8229600" cy="313932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TST (test) performs a bitwise AND between operands to test bits, updates condition flags (notably Z and N), and discards the result. This is effectively “ANDS without write-back,” used to check whether specific bits are set or clear before a conditional operation. </a:t>
            </a:r>
          </a:p>
          <a:p>
            <a:r>
              <a:rPr lang="en-US" dirty="0"/>
              <a:t>TST r0, 0x80000000 checks the sign bit of the low 32 bits by ANDing r0 with the mask and sets condition flags without storing a result. Z=0 implies MSB=1 (negative), Z=1 implies MSB=0 (non-negative).</a:t>
            </a:r>
          </a:p>
          <a:p>
            <a:r>
              <a:rPr lang="en-US" dirty="0"/>
              <a:t>LDRNE r1, =0xFFFFFFFF ; if Z=0, sign bit set MSB=1(result non-zero → NE), set upper 32 = all 1s</a:t>
            </a:r>
          </a:p>
          <a:p>
            <a:r>
              <a:rPr lang="en-US" dirty="0"/>
              <a:t>LDREQ r1, =0x00000000 ; if Z=1, sign bit clear MSB=0 (result zero → EQ),  set upper 32 = all 0s</a:t>
            </a:r>
          </a:p>
        </p:txBody>
      </p:sp>
    </p:spTree>
    <p:extLst>
      <p:ext uri="{BB962C8B-B14F-4D97-AF65-F5344CB8AC3E}">
        <p14:creationId xmlns:p14="http://schemas.microsoft.com/office/powerpoint/2010/main" val="12576664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64-bit Logic Shift Left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7</a:t>
            </a:fld>
            <a:endParaRPr kumimoji="0"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0125" y="3086370"/>
            <a:ext cx="8631751" cy="685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43061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64-bit Logic Shift Left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8</a:t>
            </a:fld>
            <a:endParaRPr kumimoji="0"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057400" y="1447800"/>
            <a:ext cx="31239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Example of Logic Shift Left by 3</a:t>
            </a:r>
          </a:p>
        </p:txBody>
      </p:sp>
      <p:pic>
        <p:nvPicPr>
          <p:cNvPr id="7" name="Picture 6" descr="Diagram, timeline&#10;&#10;Description automatically generated">
            <a:extLst>
              <a:ext uri="{FF2B5EF4-FFF2-40B4-BE49-F238E27FC236}">
                <a16:creationId xmlns:a16="http://schemas.microsoft.com/office/drawing/2014/main" id="{EC09271D-7561-9293-019D-78DF750CDFC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994" y="2209800"/>
            <a:ext cx="10603406" cy="3096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83985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BDD6E9-964A-812D-D3B2-86FC83F2F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64-bit Logic Shift Left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415B5D9-8CA8-427B-A0A6-F24F6B846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9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87AF0E-3042-5B79-52D1-2F094E3BB11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09600" y="3733800"/>
            <a:ext cx="10972800" cy="2622550"/>
          </a:xfrm>
        </p:spPr>
        <p:txBody>
          <a:bodyPr>
            <a:normAutofit/>
          </a:bodyPr>
          <a:lstStyle/>
          <a:p>
            <a:r>
              <a:rPr lang="en-US" sz="2000" dirty="0"/>
              <a:t>Write the assembly code</a:t>
            </a:r>
          </a:p>
        </p:txBody>
      </p:sp>
      <p:pic>
        <p:nvPicPr>
          <p:cNvPr id="5" name="Picture 4" descr="Diagram, timeline&#10;&#10;Description automatically generated">
            <a:extLst>
              <a:ext uri="{FF2B5EF4-FFF2-40B4-BE49-F238E27FC236}">
                <a16:creationId xmlns:a16="http://schemas.microsoft.com/office/drawing/2014/main" id="{4D38B958-46BB-9D65-5CFE-EF5010B1265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1219200"/>
            <a:ext cx="7860206" cy="229544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0108A63-B80E-2434-483E-2FBAE7FC2285}"/>
              </a:ext>
            </a:extLst>
          </p:cNvPr>
          <p:cNvSpPr txBox="1"/>
          <p:nvPr/>
        </p:nvSpPr>
        <p:spPr>
          <a:xfrm>
            <a:off x="7086600" y="1141214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r0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E9A29B0-A4A4-F42E-DE4D-0705907E0736}"/>
              </a:ext>
            </a:extLst>
          </p:cNvPr>
          <p:cNvSpPr txBox="1"/>
          <p:nvPr/>
        </p:nvSpPr>
        <p:spPr>
          <a:xfrm>
            <a:off x="3886200" y="1141214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r1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D375EA0-FFBF-CB2A-26EE-E17CF8A0837C}"/>
              </a:ext>
            </a:extLst>
          </p:cNvPr>
          <p:cNvSpPr txBox="1"/>
          <p:nvPr/>
        </p:nvSpPr>
        <p:spPr>
          <a:xfrm>
            <a:off x="3829260" y="3288268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r1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05B6964-6E28-2AE9-EBB9-5DEFBD660848}"/>
              </a:ext>
            </a:extLst>
          </p:cNvPr>
          <p:cNvSpPr txBox="1"/>
          <p:nvPr/>
        </p:nvSpPr>
        <p:spPr>
          <a:xfrm>
            <a:off x="7086600" y="3288268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r0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7F28818-94A2-F76F-BA07-9224E63D52C3}"/>
              </a:ext>
            </a:extLst>
          </p:cNvPr>
          <p:cNvSpPr txBox="1"/>
          <p:nvPr/>
        </p:nvSpPr>
        <p:spPr>
          <a:xfrm>
            <a:off x="2505323" y="1914882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r1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F66DCDC-260C-EA34-9282-5EF46AC1E57D}"/>
              </a:ext>
            </a:extLst>
          </p:cNvPr>
          <p:cNvSpPr txBox="1"/>
          <p:nvPr/>
        </p:nvSpPr>
        <p:spPr>
          <a:xfrm>
            <a:off x="5283202" y="1914882"/>
            <a:ext cx="4379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</a:rPr>
              <a:t>r4</a:t>
            </a:r>
          </a:p>
        </p:txBody>
      </p:sp>
    </p:spTree>
    <p:extLst>
      <p:ext uri="{BB962C8B-B14F-4D97-AF65-F5344CB8AC3E}">
        <p14:creationId xmlns:p14="http://schemas.microsoft.com/office/powerpoint/2010/main" val="14791212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2461</TotalTime>
  <Words>1742</Words>
  <Application>Microsoft Office PowerPoint</Application>
  <PresentationFormat>Widescreen</PresentationFormat>
  <Paragraphs>147</Paragraphs>
  <Slides>14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Bookman Old Style (Headings)</vt:lpstr>
      <vt:lpstr>Arial</vt:lpstr>
      <vt:lpstr>Bookman Old Style</vt:lpstr>
      <vt:lpstr>Calibri</vt:lpstr>
      <vt:lpstr>Cambria Math</vt:lpstr>
      <vt:lpstr>Consolas</vt:lpstr>
      <vt:lpstr>Gill Sans MT</vt:lpstr>
      <vt:lpstr>Wingdings</vt:lpstr>
      <vt:lpstr>Wingdings 3</vt:lpstr>
      <vt:lpstr>Origin</vt:lpstr>
      <vt:lpstr>Z. Gu</vt:lpstr>
      <vt:lpstr>64-bit Addition</vt:lpstr>
      <vt:lpstr>64-bit Subtraction</vt:lpstr>
      <vt:lpstr>64-bit Counting Leading Zeroes</vt:lpstr>
      <vt:lpstr>64-bit Counting Leading Zeroes: Explanations</vt:lpstr>
      <vt:lpstr>64-bit Sign Extension</vt:lpstr>
      <vt:lpstr>64-bit Logic Shift Left</vt:lpstr>
      <vt:lpstr>64-bit Logic Shift Left</vt:lpstr>
      <vt:lpstr>64-bit Logic Shift Left</vt:lpstr>
      <vt:lpstr>64-bit Logic Shift Left</vt:lpstr>
      <vt:lpstr>64-bit Logic Shift Right</vt:lpstr>
      <vt:lpstr>64-bit Logic Shift Right</vt:lpstr>
      <vt:lpstr>64-bit Logic Shift Right</vt:lpstr>
      <vt:lpstr>64-bit Multiplication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Dr. Yifeng Zhu Electrical and Computer Engineering University of Maine</dc:title>
  <dc:creator>zhu</dc:creator>
  <cp:lastModifiedBy>Zonghua Gu</cp:lastModifiedBy>
  <cp:revision>241</cp:revision>
  <dcterms:created xsi:type="dcterms:W3CDTF">2013-02-03T05:36:57Z</dcterms:created>
  <dcterms:modified xsi:type="dcterms:W3CDTF">2025-10-05T20:43:53Z</dcterms:modified>
</cp:coreProperties>
</file>