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39"/>
  </p:notesMasterIdLst>
  <p:handoutMasterIdLst>
    <p:handoutMasterId r:id="rId40"/>
  </p:handoutMasterIdLst>
  <p:sldIdLst>
    <p:sldId id="256" r:id="rId3"/>
    <p:sldId id="278" r:id="rId4"/>
    <p:sldId id="279" r:id="rId5"/>
    <p:sldId id="261" r:id="rId6"/>
    <p:sldId id="263" r:id="rId7"/>
    <p:sldId id="280" r:id="rId8"/>
    <p:sldId id="260" r:id="rId9"/>
    <p:sldId id="264" r:id="rId10"/>
    <p:sldId id="268" r:id="rId11"/>
    <p:sldId id="762" r:id="rId12"/>
    <p:sldId id="816" r:id="rId13"/>
    <p:sldId id="817" r:id="rId14"/>
    <p:sldId id="367" r:id="rId15"/>
    <p:sldId id="374" r:id="rId16"/>
    <p:sldId id="760" r:id="rId17"/>
    <p:sldId id="759" r:id="rId18"/>
    <p:sldId id="371" r:id="rId19"/>
    <p:sldId id="369" r:id="rId20"/>
    <p:sldId id="257" r:id="rId21"/>
    <p:sldId id="258" r:id="rId22"/>
    <p:sldId id="763" r:id="rId23"/>
    <p:sldId id="764" r:id="rId24"/>
    <p:sldId id="281" r:id="rId25"/>
    <p:sldId id="282" r:id="rId26"/>
    <p:sldId id="818" r:id="rId27"/>
    <p:sldId id="819" r:id="rId28"/>
    <p:sldId id="820" r:id="rId29"/>
    <p:sldId id="821" r:id="rId30"/>
    <p:sldId id="283" r:id="rId31"/>
    <p:sldId id="286" r:id="rId32"/>
    <p:sldId id="353" r:id="rId33"/>
    <p:sldId id="354" r:id="rId34"/>
    <p:sldId id="757" r:id="rId35"/>
    <p:sldId id="751" r:id="rId36"/>
    <p:sldId id="752" r:id="rId37"/>
    <p:sldId id="756" r:id="rId38"/>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1FF"/>
    <a:srgbClr val="0000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5CFAAB-C8C1-4DD9-9F50-5A543D35DA07}" v="3" dt="2026-04-23T15:02:55.3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24"/>
    <p:restoredTop sz="87190" autoAdjust="0"/>
  </p:normalViewPr>
  <p:slideViewPr>
    <p:cSldViewPr>
      <p:cViewPr varScale="1">
        <p:scale>
          <a:sx n="72" d="100"/>
          <a:sy n="72" d="100"/>
        </p:scale>
        <p:origin x="1570" y="53"/>
      </p:cViewPr>
      <p:guideLst>
        <p:guide orient="horz" pos="2160"/>
        <p:guide pos="2880"/>
      </p:guideLst>
    </p:cSldViewPr>
  </p:slideViewPr>
  <p:notesTextViewPr>
    <p:cViewPr>
      <p:scale>
        <a:sx n="1" d="1"/>
        <a:sy n="1" d="1"/>
      </p:scale>
      <p:origin x="0" y="0"/>
    </p:cViewPr>
  </p:notesTextViewPr>
  <p:sorterViewPr>
    <p:cViewPr>
      <p:scale>
        <a:sx n="125" d="100"/>
        <a:sy n="125" d="100"/>
      </p:scale>
      <p:origin x="0" y="-807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handoutMaster" Target="handoutMasters/handoutMaster1.xml"/><Relationship Id="rId45" Type="http://schemas.microsoft.com/office/2016/11/relationships/changesInfo" Target="changesInfos/changesInfo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microsoft.com/office/2015/10/relationships/revisionInfo" Target="revisionInfo.xml"/><Relationship Id="rId20" Type="http://schemas.openxmlformats.org/officeDocument/2006/relationships/slide" Target="slides/slide18.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onghua Gu" userId="9a7e1853e1951ef5" providerId="LiveId" clId="{CF1FAA12-072C-4ED5-BA76-0FFFAEFDB88A}"/>
    <pc:docChg chg="undo redo custSel addSld delSld modSld sldOrd">
      <pc:chgData name="Zonghua Gu" userId="9a7e1853e1951ef5" providerId="LiveId" clId="{CF1FAA12-072C-4ED5-BA76-0FFFAEFDB88A}" dt="2026-04-23T15:02:55.362" v="4897"/>
      <pc:docMkLst>
        <pc:docMk/>
      </pc:docMkLst>
      <pc:sldChg chg="addSp delSp modSp add mod modTransition">
        <pc:chgData name="Zonghua Gu" userId="9a7e1853e1951ef5" providerId="LiveId" clId="{CF1FAA12-072C-4ED5-BA76-0FFFAEFDB88A}" dt="2026-04-23T14:52:38.870" v="4895" actId="20577"/>
        <pc:sldMkLst>
          <pc:docMk/>
          <pc:sldMk cId="436543705" sldId="817"/>
        </pc:sldMkLst>
        <pc:spChg chg="mod">
          <ac:chgData name="Zonghua Gu" userId="9a7e1853e1951ef5" providerId="LiveId" clId="{CF1FAA12-072C-4ED5-BA76-0FFFAEFDB88A}" dt="2026-04-23T14:52:38.870" v="4895" actId="20577"/>
          <ac:spMkLst>
            <pc:docMk/>
            <pc:sldMk cId="436543705" sldId="817"/>
            <ac:spMk id="11" creationId="{722AEABA-ECF0-EE34-D92D-0B9E8214F92E}"/>
          </ac:spMkLst>
        </pc:spChg>
      </pc:sldChg>
      <pc:sldChg chg="del">
        <pc:chgData name="Zonghua Gu" userId="9a7e1853e1951ef5" providerId="LiveId" clId="{CF1FAA12-072C-4ED5-BA76-0FFFAEFDB88A}" dt="2026-04-23T15:02:50.637" v="4896" actId="2696"/>
        <pc:sldMkLst>
          <pc:docMk/>
          <pc:sldMk cId="1829076800" sldId="818"/>
        </pc:sldMkLst>
      </pc:sldChg>
      <pc:sldChg chg="add">
        <pc:chgData name="Zonghua Gu" userId="9a7e1853e1951ef5" providerId="LiveId" clId="{CF1FAA12-072C-4ED5-BA76-0FFFAEFDB88A}" dt="2026-04-23T15:02:55.362" v="4897"/>
        <pc:sldMkLst>
          <pc:docMk/>
          <pc:sldMk cId="3372098353" sldId="818"/>
        </pc:sldMkLst>
      </pc:sldChg>
      <pc:sldChg chg="add">
        <pc:chgData name="Zonghua Gu" userId="9a7e1853e1951ef5" providerId="LiveId" clId="{CF1FAA12-072C-4ED5-BA76-0FFFAEFDB88A}" dt="2026-04-23T15:02:55.362" v="4897"/>
        <pc:sldMkLst>
          <pc:docMk/>
          <pc:sldMk cId="1011627645" sldId="819"/>
        </pc:sldMkLst>
      </pc:sldChg>
      <pc:sldChg chg="del">
        <pc:chgData name="Zonghua Gu" userId="9a7e1853e1951ef5" providerId="LiveId" clId="{CF1FAA12-072C-4ED5-BA76-0FFFAEFDB88A}" dt="2026-04-23T15:02:50.637" v="4896" actId="2696"/>
        <pc:sldMkLst>
          <pc:docMk/>
          <pc:sldMk cId="2287290416" sldId="819"/>
        </pc:sldMkLst>
      </pc:sldChg>
      <pc:sldChg chg="add">
        <pc:chgData name="Zonghua Gu" userId="9a7e1853e1951ef5" providerId="LiveId" clId="{CF1FAA12-072C-4ED5-BA76-0FFFAEFDB88A}" dt="2026-04-23T15:02:55.362" v="4897"/>
        <pc:sldMkLst>
          <pc:docMk/>
          <pc:sldMk cId="150664292" sldId="820"/>
        </pc:sldMkLst>
      </pc:sldChg>
      <pc:sldChg chg="del">
        <pc:chgData name="Zonghua Gu" userId="9a7e1853e1951ef5" providerId="LiveId" clId="{CF1FAA12-072C-4ED5-BA76-0FFFAEFDB88A}" dt="2026-04-23T15:02:50.637" v="4896" actId="2696"/>
        <pc:sldMkLst>
          <pc:docMk/>
          <pc:sldMk cId="1555766300" sldId="82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E531B6B-01ED-4B91-B944-2A70B0C5B2D4}"/>
              </a:ext>
            </a:extLst>
          </p:cNvPr>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5973369-F6FC-499D-A990-3E9060F01655}"/>
              </a:ext>
            </a:extLst>
          </p:cNvPr>
          <p:cNvSpPr>
            <a:spLocks noGrp="1"/>
          </p:cNvSpPr>
          <p:nvPr>
            <p:ph type="dt" sz="quarter" idx="1"/>
          </p:nvPr>
        </p:nvSpPr>
        <p:spPr>
          <a:xfrm>
            <a:off x="3937000" y="0"/>
            <a:ext cx="3011488" cy="463550"/>
          </a:xfrm>
          <a:prstGeom prst="rect">
            <a:avLst/>
          </a:prstGeom>
        </p:spPr>
        <p:txBody>
          <a:bodyPr vert="horz" lIns="91440" tIns="45720" rIns="91440" bIns="45720" rtlCol="0"/>
          <a:lstStyle>
            <a:lvl1pPr algn="r">
              <a:defRPr sz="1200"/>
            </a:lvl1pPr>
          </a:lstStyle>
          <a:p>
            <a:fld id="{3B161579-C726-4AFD-89FC-66D961EAF8EA}" type="datetimeFigureOut">
              <a:rPr lang="en-US" smtClean="0"/>
              <a:t>4/23/2026</a:t>
            </a:fld>
            <a:endParaRPr lang="en-US"/>
          </a:p>
        </p:txBody>
      </p:sp>
      <p:sp>
        <p:nvSpPr>
          <p:cNvPr id="4" name="Footer Placeholder 3">
            <a:extLst>
              <a:ext uri="{FF2B5EF4-FFF2-40B4-BE49-F238E27FC236}">
                <a16:creationId xmlns:a16="http://schemas.microsoft.com/office/drawing/2014/main" id="{2CF68850-16A6-41CF-85AD-8061DE0667EE}"/>
              </a:ext>
            </a:extLst>
          </p:cNvPr>
          <p:cNvSpPr>
            <a:spLocks noGrp="1"/>
          </p:cNvSpPr>
          <p:nvPr>
            <p:ph type="ftr" sz="quarter" idx="2"/>
          </p:nvPr>
        </p:nvSpPr>
        <p:spPr>
          <a:xfrm>
            <a:off x="0" y="8772525"/>
            <a:ext cx="301148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6A78DEA-CE56-47ED-9B81-B4AC37030575}"/>
              </a:ext>
            </a:extLst>
          </p:cNvPr>
          <p:cNvSpPr>
            <a:spLocks noGrp="1"/>
          </p:cNvSpPr>
          <p:nvPr>
            <p:ph type="sldNum" sz="quarter" idx="3"/>
          </p:nvPr>
        </p:nvSpPr>
        <p:spPr>
          <a:xfrm>
            <a:off x="3937000" y="8772525"/>
            <a:ext cx="3011488" cy="463550"/>
          </a:xfrm>
          <a:prstGeom prst="rect">
            <a:avLst/>
          </a:prstGeom>
        </p:spPr>
        <p:txBody>
          <a:bodyPr vert="horz" lIns="91440" tIns="45720" rIns="91440" bIns="45720" rtlCol="0" anchor="b"/>
          <a:lstStyle>
            <a:lvl1pPr algn="r">
              <a:defRPr sz="1200"/>
            </a:lvl1pPr>
          </a:lstStyle>
          <a:p>
            <a:fld id="{36842652-CBF3-40A7-8FE7-9A3810BFF4A2}" type="slidenum">
              <a:rPr lang="en-US" smtClean="0"/>
              <a:t>‹#›</a:t>
            </a:fld>
            <a:endParaRPr lang="en-US"/>
          </a:p>
        </p:txBody>
      </p:sp>
    </p:spTree>
    <p:extLst>
      <p:ext uri="{BB962C8B-B14F-4D97-AF65-F5344CB8AC3E}">
        <p14:creationId xmlns:p14="http://schemas.microsoft.com/office/powerpoint/2010/main" val="12940590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vl1pPr>
          </a:lstStyle>
          <a:p>
            <a:fld id="{0C5DCA7A-C3FD-4606-A3AD-864BD96433D4}" type="datetimeFigureOut">
              <a:rPr lang="en-US" smtClean="0"/>
              <a:pPr/>
              <a:t>4/23/2026</a:t>
            </a:fld>
            <a:endParaRPr lang="en-US"/>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vl1pPr>
          </a:lstStyle>
          <a:p>
            <a:fld id="{D46F4F04-2BB1-473A-9274-1B455085D21A}" type="slidenum">
              <a:rPr lang="en-US" smtClean="0"/>
              <a:pPr/>
              <a:t>‹#›</a:t>
            </a:fld>
            <a:endParaRPr lang="en-US"/>
          </a:p>
        </p:txBody>
      </p:sp>
    </p:spTree>
    <p:extLst>
      <p:ext uri="{BB962C8B-B14F-4D97-AF65-F5344CB8AC3E}">
        <p14:creationId xmlns:p14="http://schemas.microsoft.com/office/powerpoint/2010/main" val="24186164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PUSH =&gt;</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SUB SP, SP, #4</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STR RN, [SP]</a:t>
            </a:r>
          </a:p>
          <a:p>
            <a:r>
              <a:rPr lang="en-US" sz="1200" b="0" i="0" kern="1200" dirty="0">
                <a:solidFill>
                  <a:schemeClr val="tx1"/>
                </a:solidFill>
                <a:effectLst/>
                <a:latin typeface="+mn-lt"/>
                <a:ea typeface="+mn-ea"/>
                <a:cs typeface="+mn-cs"/>
              </a:rPr>
              <a:t>POP =&gt;</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LDR RN, [SP]</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ADD SP, #4</a:t>
            </a:r>
          </a:p>
          <a:p>
            <a:endParaRPr lang="en-US" dirty="0"/>
          </a:p>
          <a:p>
            <a:endParaRPr lang="en-US" dirty="0"/>
          </a:p>
          <a:p>
            <a:r>
              <a:rPr lang="en-US" dirty="0"/>
              <a:t>PUSH {R1, R2} == </a:t>
            </a:r>
          </a:p>
          <a:p>
            <a:r>
              <a:rPr lang="en-US" dirty="0"/>
              <a:t>    STMFD SP!, {R1, R2} ; or STMDB SP!, {R1, R2}</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SP is decremented before PUSH (pre-decrement), and incremented after POP (post-increment). </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1B2AF1D-1787-4F45-8D94-E7435950448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90235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what the program </a:t>
            </a:r>
            <a:r>
              <a:rPr lang="en-US" i="1" dirty="0"/>
              <a:t>does in practice</a:t>
            </a:r>
            <a:r>
              <a:rPr lang="en-US" dirty="0"/>
              <a:t>:</a:t>
            </a:r>
          </a:p>
          <a:p>
            <a:r>
              <a:rPr lang="en-US" dirty="0"/>
              <a:t>It starts with </a:t>
            </a:r>
            <a:r>
              <a:rPr lang="en-US" sz="1200" kern="1200" dirty="0">
                <a:solidFill>
                  <a:schemeClr val="tx1"/>
                </a:solidFill>
                <a:latin typeface="+mn-lt"/>
                <a:ea typeface="+mn-ea"/>
                <a:cs typeface="+mn-cs"/>
              </a:rPr>
              <a:t>x0 = 1</a:t>
            </a:r>
            <a:r>
              <a:rPr lang="en-US" dirty="0"/>
              <a:t>.</a:t>
            </a:r>
          </a:p>
          <a:p>
            <a:r>
              <a:rPr lang="en-US" dirty="0"/>
              <a:t>It loops, incrementing </a:t>
            </a:r>
            <a:r>
              <a:rPr lang="en-US" sz="1200" kern="1200" dirty="0">
                <a:solidFill>
                  <a:schemeClr val="tx1"/>
                </a:solidFill>
                <a:latin typeface="+mn-lt"/>
                <a:ea typeface="+mn-ea"/>
                <a:cs typeface="+mn-cs"/>
              </a:rPr>
              <a:t>x0</a:t>
            </a:r>
            <a:r>
              <a:rPr lang="en-US" dirty="0"/>
              <a:t> each time.</a:t>
            </a:r>
          </a:p>
          <a:p>
            <a:r>
              <a:rPr lang="en-US" dirty="0"/>
              <a:t>When </a:t>
            </a:r>
            <a:r>
              <a:rPr lang="en-US" sz="1200" kern="1200" dirty="0">
                <a:solidFill>
                  <a:schemeClr val="tx1"/>
                </a:solidFill>
                <a:latin typeface="+mn-lt"/>
                <a:ea typeface="+mn-ea"/>
                <a:cs typeface="+mn-cs"/>
              </a:rPr>
              <a:t>x0</a:t>
            </a:r>
            <a:r>
              <a:rPr lang="en-US" dirty="0"/>
              <a:t> reaches </a:t>
            </a:r>
            <a:r>
              <a:rPr lang="en-US" sz="1200" kern="1200" dirty="0">
                <a:solidFill>
                  <a:schemeClr val="tx1"/>
                </a:solidFill>
                <a:latin typeface="+mn-lt"/>
                <a:ea typeface="+mn-ea"/>
                <a:cs typeface="+mn-cs"/>
              </a:rPr>
              <a:t>5</a:t>
            </a:r>
            <a:r>
              <a:rPr lang="en-US" dirty="0"/>
              <a:t>, it calls </a:t>
            </a:r>
            <a:r>
              <a:rPr lang="en-US" sz="1200" kern="1200" dirty="0">
                <a:solidFill>
                  <a:schemeClr val="tx1"/>
                </a:solidFill>
                <a:latin typeface="+mn-lt"/>
                <a:ea typeface="+mn-ea"/>
                <a:cs typeface="+mn-cs"/>
              </a:rPr>
              <a:t>call</a:t>
            </a:r>
            <a:r>
              <a:rPr lang="en-US" dirty="0"/>
              <a:t>.</a:t>
            </a:r>
          </a:p>
          <a:p>
            <a:r>
              <a:rPr lang="en-US" sz="1200" kern="1200" dirty="0">
                <a:solidFill>
                  <a:schemeClr val="tx1"/>
                </a:solidFill>
                <a:latin typeface="+mn-lt"/>
                <a:ea typeface="+mn-ea"/>
                <a:cs typeface="+mn-cs"/>
              </a:rPr>
              <a:t>call</a:t>
            </a:r>
            <a:r>
              <a:rPr lang="en-US" dirty="0"/>
              <a:t> adds </a:t>
            </a:r>
            <a:r>
              <a:rPr lang="en-US" sz="1200" kern="1200" dirty="0">
                <a:solidFill>
                  <a:schemeClr val="tx1"/>
                </a:solidFill>
                <a:latin typeface="+mn-lt"/>
                <a:ea typeface="+mn-ea"/>
                <a:cs typeface="+mn-cs"/>
              </a:rPr>
              <a:t>255</a:t>
            </a:r>
            <a:r>
              <a:rPr lang="en-US" dirty="0"/>
              <a:t> to </a:t>
            </a:r>
            <a:r>
              <a:rPr lang="en-US" sz="1200" kern="1200" dirty="0">
                <a:solidFill>
                  <a:schemeClr val="tx1"/>
                </a:solidFill>
                <a:latin typeface="+mn-lt"/>
                <a:ea typeface="+mn-ea"/>
                <a:cs typeface="+mn-cs"/>
              </a:rPr>
              <a:t>x7</a:t>
            </a:r>
            <a:r>
              <a:rPr lang="en-US" dirty="0"/>
              <a:t> and resets </a:t>
            </a:r>
            <a:r>
              <a:rPr lang="en-US" sz="1200" kern="1200" dirty="0">
                <a:solidFill>
                  <a:schemeClr val="tx1"/>
                </a:solidFill>
                <a:latin typeface="+mn-lt"/>
                <a:ea typeface="+mn-ea"/>
                <a:cs typeface="+mn-cs"/>
              </a:rPr>
              <a:t>x0</a:t>
            </a:r>
            <a:r>
              <a:rPr lang="en-US" dirty="0"/>
              <a:t> to </a:t>
            </a:r>
            <a:r>
              <a:rPr lang="en-US" sz="1200" kern="1200" dirty="0">
                <a:solidFill>
                  <a:schemeClr val="tx1"/>
                </a:solidFill>
                <a:latin typeface="+mn-lt"/>
                <a:ea typeface="+mn-ea"/>
                <a:cs typeface="+mn-cs"/>
              </a:rPr>
              <a:t>1</a:t>
            </a:r>
            <a:r>
              <a:rPr lang="en-US" dirty="0"/>
              <a:t>.</a:t>
            </a:r>
          </a:p>
          <a:p>
            <a:r>
              <a:rPr lang="en-US" dirty="0"/>
              <a:t>Control returns to </a:t>
            </a:r>
            <a:r>
              <a:rPr lang="en-US" sz="1200" kern="1200" dirty="0">
                <a:solidFill>
                  <a:schemeClr val="tx1"/>
                </a:solidFill>
                <a:latin typeface="+mn-lt"/>
                <a:ea typeface="+mn-ea"/>
                <a:cs typeface="+mn-cs"/>
              </a:rPr>
              <a:t>main</a:t>
            </a:r>
            <a:r>
              <a:rPr lang="en-US" dirty="0"/>
              <a:t>, and the cycle repeats.</a:t>
            </a:r>
          </a:p>
          <a:p>
            <a:r>
              <a:rPr lang="en-US" dirty="0"/>
              <a:t>So the pattern goes like this:</a:t>
            </a:r>
          </a:p>
          <a:p>
            <a:pPr rtl="0"/>
            <a:r>
              <a:rPr lang="en-US" sz="1200" kern="1200" dirty="0">
                <a:solidFill>
                  <a:schemeClr val="tx1"/>
                </a:solidFill>
                <a:latin typeface="+mn-lt"/>
                <a:ea typeface="+mn-ea"/>
                <a:cs typeface="+mn-cs"/>
              </a:rPr>
              <a:t>x0: 1 → 2 → 3 → 4 → 5 → (call resets to 1)</a:t>
            </a:r>
          </a:p>
          <a:p>
            <a:pPr rtl="0"/>
            <a:r>
              <a:rPr lang="en-US" sz="1200" kern="1200" dirty="0">
                <a:solidFill>
                  <a:schemeClr val="tx1"/>
                </a:solidFill>
                <a:latin typeface="+mn-lt"/>
                <a:ea typeface="+mn-ea"/>
                <a:cs typeface="+mn-cs"/>
              </a:rPr>
              <a:t>x7: +255 each time x0 reaches 5</a:t>
            </a:r>
          </a:p>
        </p:txBody>
      </p:sp>
      <p:sp>
        <p:nvSpPr>
          <p:cNvPr id="4" name="Slide Number Placeholder 3"/>
          <p:cNvSpPr>
            <a:spLocks noGrp="1"/>
          </p:cNvSpPr>
          <p:nvPr>
            <p:ph type="sldNum" sz="quarter" idx="5"/>
          </p:nvPr>
        </p:nvSpPr>
        <p:spPr/>
        <p:txBody>
          <a:bodyPr/>
          <a:lstStyle/>
          <a:p>
            <a:fld id="{D46F4F04-2BB1-473A-9274-1B455085D21A}" type="slidenum">
              <a:rPr lang="en-US" smtClean="0"/>
              <a:pPr/>
              <a:t>21</a:t>
            </a:fld>
            <a:endParaRPr lang="en-US"/>
          </a:p>
        </p:txBody>
      </p:sp>
    </p:spTree>
    <p:extLst>
      <p:ext uri="{BB962C8B-B14F-4D97-AF65-F5344CB8AC3E}">
        <p14:creationId xmlns:p14="http://schemas.microsoft.com/office/powerpoint/2010/main" val="24337293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7C537-0F01-0DCA-2284-5B6554C4A3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D3AD5C-C850-531A-91F6-BCF6A2A1F1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A54735-AC8D-E1A4-D4D6-D561E501E42C}"/>
              </a:ext>
            </a:extLst>
          </p:cNvPr>
          <p:cNvSpPr>
            <a:spLocks noGrp="1"/>
          </p:cNvSpPr>
          <p:nvPr>
            <p:ph type="body" idx="1"/>
          </p:nvPr>
        </p:nvSpPr>
        <p:spPr/>
        <p:txBody>
          <a:bodyPr/>
          <a:lstStyle/>
          <a:p>
            <a:r>
              <a:rPr lang="en-US" dirty="0"/>
              <a:t>Here’s what the program </a:t>
            </a:r>
            <a:r>
              <a:rPr lang="en-US" i="1" dirty="0"/>
              <a:t>does in practice</a:t>
            </a:r>
            <a:r>
              <a:rPr lang="en-US" dirty="0"/>
              <a:t>:</a:t>
            </a:r>
          </a:p>
          <a:p>
            <a:r>
              <a:rPr lang="en-US" dirty="0"/>
              <a:t>It starts with </a:t>
            </a:r>
            <a:r>
              <a:rPr lang="en-US" sz="1200" kern="1200" dirty="0">
                <a:solidFill>
                  <a:schemeClr val="tx1"/>
                </a:solidFill>
                <a:latin typeface="+mn-lt"/>
                <a:ea typeface="+mn-ea"/>
                <a:cs typeface="+mn-cs"/>
              </a:rPr>
              <a:t>x0 = 1</a:t>
            </a:r>
            <a:r>
              <a:rPr lang="en-US" dirty="0"/>
              <a:t>.</a:t>
            </a:r>
          </a:p>
          <a:p>
            <a:r>
              <a:rPr lang="en-US" dirty="0"/>
              <a:t>It loops, incrementing </a:t>
            </a:r>
            <a:r>
              <a:rPr lang="en-US" sz="1200" kern="1200" dirty="0">
                <a:solidFill>
                  <a:schemeClr val="tx1"/>
                </a:solidFill>
                <a:latin typeface="+mn-lt"/>
                <a:ea typeface="+mn-ea"/>
                <a:cs typeface="+mn-cs"/>
              </a:rPr>
              <a:t>x0</a:t>
            </a:r>
            <a:r>
              <a:rPr lang="en-US" dirty="0"/>
              <a:t> each time.</a:t>
            </a:r>
          </a:p>
          <a:p>
            <a:r>
              <a:rPr lang="en-US" dirty="0"/>
              <a:t>When </a:t>
            </a:r>
            <a:r>
              <a:rPr lang="en-US" sz="1200" kern="1200" dirty="0">
                <a:solidFill>
                  <a:schemeClr val="tx1"/>
                </a:solidFill>
                <a:latin typeface="+mn-lt"/>
                <a:ea typeface="+mn-ea"/>
                <a:cs typeface="+mn-cs"/>
              </a:rPr>
              <a:t>x0</a:t>
            </a:r>
            <a:r>
              <a:rPr lang="en-US" dirty="0"/>
              <a:t> reaches </a:t>
            </a:r>
            <a:r>
              <a:rPr lang="en-US" sz="1200" kern="1200" dirty="0">
                <a:solidFill>
                  <a:schemeClr val="tx1"/>
                </a:solidFill>
                <a:latin typeface="+mn-lt"/>
                <a:ea typeface="+mn-ea"/>
                <a:cs typeface="+mn-cs"/>
              </a:rPr>
              <a:t>5</a:t>
            </a:r>
            <a:r>
              <a:rPr lang="en-US" dirty="0"/>
              <a:t>, it calls </a:t>
            </a:r>
            <a:r>
              <a:rPr lang="en-US" sz="1200" kern="1200" dirty="0">
                <a:solidFill>
                  <a:schemeClr val="tx1"/>
                </a:solidFill>
                <a:latin typeface="+mn-lt"/>
                <a:ea typeface="+mn-ea"/>
                <a:cs typeface="+mn-cs"/>
              </a:rPr>
              <a:t>call</a:t>
            </a:r>
            <a:r>
              <a:rPr lang="en-US" dirty="0"/>
              <a:t>.</a:t>
            </a:r>
          </a:p>
          <a:p>
            <a:r>
              <a:rPr lang="en-US" sz="1200" kern="1200" dirty="0">
                <a:solidFill>
                  <a:schemeClr val="tx1"/>
                </a:solidFill>
                <a:latin typeface="+mn-lt"/>
                <a:ea typeface="+mn-ea"/>
                <a:cs typeface="+mn-cs"/>
              </a:rPr>
              <a:t>call</a:t>
            </a:r>
            <a:r>
              <a:rPr lang="en-US" dirty="0"/>
              <a:t> adds </a:t>
            </a:r>
            <a:r>
              <a:rPr lang="en-US" sz="1200" kern="1200" dirty="0">
                <a:solidFill>
                  <a:schemeClr val="tx1"/>
                </a:solidFill>
                <a:latin typeface="+mn-lt"/>
                <a:ea typeface="+mn-ea"/>
                <a:cs typeface="+mn-cs"/>
              </a:rPr>
              <a:t>255</a:t>
            </a:r>
            <a:r>
              <a:rPr lang="en-US" dirty="0"/>
              <a:t> to </a:t>
            </a:r>
            <a:r>
              <a:rPr lang="en-US" sz="1200" kern="1200" dirty="0">
                <a:solidFill>
                  <a:schemeClr val="tx1"/>
                </a:solidFill>
                <a:latin typeface="+mn-lt"/>
                <a:ea typeface="+mn-ea"/>
                <a:cs typeface="+mn-cs"/>
              </a:rPr>
              <a:t>x7</a:t>
            </a:r>
            <a:r>
              <a:rPr lang="en-US" dirty="0"/>
              <a:t> and resets </a:t>
            </a:r>
            <a:r>
              <a:rPr lang="en-US" sz="1200" kern="1200" dirty="0">
                <a:solidFill>
                  <a:schemeClr val="tx1"/>
                </a:solidFill>
                <a:latin typeface="+mn-lt"/>
                <a:ea typeface="+mn-ea"/>
                <a:cs typeface="+mn-cs"/>
              </a:rPr>
              <a:t>x0</a:t>
            </a:r>
            <a:r>
              <a:rPr lang="en-US" dirty="0"/>
              <a:t> to </a:t>
            </a:r>
            <a:r>
              <a:rPr lang="en-US" sz="1200" kern="1200" dirty="0">
                <a:solidFill>
                  <a:schemeClr val="tx1"/>
                </a:solidFill>
                <a:latin typeface="+mn-lt"/>
                <a:ea typeface="+mn-ea"/>
                <a:cs typeface="+mn-cs"/>
              </a:rPr>
              <a:t>1</a:t>
            </a:r>
            <a:r>
              <a:rPr lang="en-US" dirty="0"/>
              <a:t>.</a:t>
            </a:r>
          </a:p>
          <a:p>
            <a:r>
              <a:rPr lang="en-US" dirty="0"/>
              <a:t>Control returns to </a:t>
            </a:r>
            <a:r>
              <a:rPr lang="en-US" sz="1200" kern="1200" dirty="0">
                <a:solidFill>
                  <a:schemeClr val="tx1"/>
                </a:solidFill>
                <a:latin typeface="+mn-lt"/>
                <a:ea typeface="+mn-ea"/>
                <a:cs typeface="+mn-cs"/>
              </a:rPr>
              <a:t>main</a:t>
            </a:r>
            <a:r>
              <a:rPr lang="en-US" dirty="0"/>
              <a:t>, and the cycle repeats.</a:t>
            </a:r>
          </a:p>
          <a:p>
            <a:r>
              <a:rPr lang="en-US" dirty="0"/>
              <a:t>So the pattern goes like this:</a:t>
            </a:r>
          </a:p>
          <a:p>
            <a:pPr rtl="0"/>
            <a:r>
              <a:rPr lang="en-US" sz="1200" kern="1200" dirty="0">
                <a:solidFill>
                  <a:schemeClr val="tx1"/>
                </a:solidFill>
                <a:latin typeface="+mn-lt"/>
                <a:ea typeface="+mn-ea"/>
                <a:cs typeface="+mn-cs"/>
              </a:rPr>
              <a:t>x0: 1 → 2 → 3 → 4 → 5 → (call resets to 1)</a:t>
            </a:r>
          </a:p>
          <a:p>
            <a:pPr rtl="0"/>
            <a:r>
              <a:rPr lang="en-US" sz="1200" kern="1200" dirty="0">
                <a:solidFill>
                  <a:schemeClr val="tx1"/>
                </a:solidFill>
                <a:latin typeface="+mn-lt"/>
                <a:ea typeface="+mn-ea"/>
                <a:cs typeface="+mn-cs"/>
              </a:rPr>
              <a:t>x7: +255 each time x0 reaches 5</a:t>
            </a:r>
          </a:p>
        </p:txBody>
      </p:sp>
      <p:sp>
        <p:nvSpPr>
          <p:cNvPr id="4" name="Slide Number Placeholder 3">
            <a:extLst>
              <a:ext uri="{FF2B5EF4-FFF2-40B4-BE49-F238E27FC236}">
                <a16:creationId xmlns:a16="http://schemas.microsoft.com/office/drawing/2014/main" id="{AFBE590A-94DE-53D9-D55F-DBC7B7287FF3}"/>
              </a:ext>
            </a:extLst>
          </p:cNvPr>
          <p:cNvSpPr>
            <a:spLocks noGrp="1"/>
          </p:cNvSpPr>
          <p:nvPr>
            <p:ph type="sldNum" sz="quarter" idx="5"/>
          </p:nvPr>
        </p:nvSpPr>
        <p:spPr/>
        <p:txBody>
          <a:bodyPr/>
          <a:lstStyle/>
          <a:p>
            <a:fld id="{D46F4F04-2BB1-473A-9274-1B455085D21A}" type="slidenum">
              <a:rPr lang="en-US" smtClean="0"/>
              <a:pPr/>
              <a:t>22</a:t>
            </a:fld>
            <a:endParaRPr lang="en-US"/>
          </a:p>
        </p:txBody>
      </p:sp>
    </p:spTree>
    <p:extLst>
      <p:ext uri="{BB962C8B-B14F-4D97-AF65-F5344CB8AC3E}">
        <p14:creationId xmlns:p14="http://schemas.microsoft.com/office/powerpoint/2010/main" val="17737905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int mystery2(int c)</a:t>
            </a:r>
          </a:p>
          <a:p>
            <a:r>
              <a:rPr lang="en-US" dirty="0"/>
              <a:t>    @ r0: c  -&gt; returns r0</a:t>
            </a:r>
          </a:p>
          <a:p>
            <a:endParaRPr lang="en-US" dirty="0"/>
          </a:p>
          <a:p>
            <a:r>
              <a:rPr lang="en-US" dirty="0"/>
              <a:t>    .text</a:t>
            </a:r>
          </a:p>
          <a:p>
            <a:r>
              <a:rPr lang="en-US" dirty="0"/>
              <a:t>    .align 2</a:t>
            </a:r>
          </a:p>
          <a:p>
            <a:r>
              <a:rPr lang="en-US" dirty="0"/>
              <a:t>    .global mystery2</a:t>
            </a:r>
          </a:p>
          <a:p>
            <a:r>
              <a:rPr lang="en-US" dirty="0"/>
              <a:t>mystery2:</a:t>
            </a:r>
          </a:p>
          <a:p>
            <a:r>
              <a:rPr lang="en-US" dirty="0"/>
              <a:t>    </a:t>
            </a:r>
            <a:r>
              <a:rPr lang="en-US" dirty="0" err="1"/>
              <a:t>cmp</a:t>
            </a:r>
            <a:r>
              <a:rPr lang="en-US" dirty="0"/>
              <a:t>     r0, #'A'                @ c ? 'A'</a:t>
            </a:r>
          </a:p>
          <a:p>
            <a:r>
              <a:rPr lang="en-US" dirty="0"/>
              <a:t>    </a:t>
            </a:r>
            <a:r>
              <a:rPr lang="en-US" dirty="0" err="1"/>
              <a:t>blt</a:t>
            </a:r>
            <a:r>
              <a:rPr lang="en-US" dirty="0"/>
              <a:t>     1f                      @ if c &lt; 'A' -&gt; skip add</a:t>
            </a:r>
          </a:p>
          <a:p>
            <a:r>
              <a:rPr lang="en-US" dirty="0"/>
              <a:t>    </a:t>
            </a:r>
            <a:r>
              <a:rPr lang="en-US" dirty="0" err="1"/>
              <a:t>cmp</a:t>
            </a:r>
            <a:r>
              <a:rPr lang="en-US" dirty="0"/>
              <a:t>     r0, #'Z'                @ c ? 'Z'</a:t>
            </a:r>
          </a:p>
          <a:p>
            <a:r>
              <a:rPr lang="en-US" dirty="0"/>
              <a:t>    </a:t>
            </a:r>
            <a:r>
              <a:rPr lang="en-US" dirty="0" err="1"/>
              <a:t>bgt</a:t>
            </a:r>
            <a:r>
              <a:rPr lang="en-US" dirty="0"/>
              <a:t>     1f                      @ if c &gt; 'Z' -&gt; skip add</a:t>
            </a:r>
          </a:p>
          <a:p>
            <a:r>
              <a:rPr lang="en-US" dirty="0"/>
              <a:t>    add     r0, r0, #('a' - 'A')    @ c += 32 (ASCII delta)</a:t>
            </a:r>
          </a:p>
          <a:p>
            <a:r>
              <a:rPr lang="en-US" dirty="0"/>
              <a:t>1:</a:t>
            </a:r>
          </a:p>
          <a:p>
            <a:r>
              <a:rPr lang="en-US" dirty="0"/>
              <a:t>    bx      </a:t>
            </a:r>
            <a:r>
              <a:rPr lang="en-US" dirty="0" err="1"/>
              <a:t>lr</a:t>
            </a:r>
            <a:r>
              <a:rPr lang="en-US" dirty="0"/>
              <a:t>                      @ return c (possibly adjusted)</a:t>
            </a:r>
          </a:p>
        </p:txBody>
      </p:sp>
      <p:sp>
        <p:nvSpPr>
          <p:cNvPr id="4" name="Slide Number Placeholder 3"/>
          <p:cNvSpPr>
            <a:spLocks noGrp="1"/>
          </p:cNvSpPr>
          <p:nvPr>
            <p:ph type="sldNum" sz="quarter" idx="5"/>
          </p:nvPr>
        </p:nvSpPr>
        <p:spPr/>
        <p:txBody>
          <a:bodyPr/>
          <a:lstStyle/>
          <a:p>
            <a:fld id="{D46F4F04-2BB1-473A-9274-1B455085D21A}" type="slidenum">
              <a:rPr lang="en-US" smtClean="0"/>
              <a:pPr/>
              <a:t>23</a:t>
            </a:fld>
            <a:endParaRPr lang="en-US"/>
          </a:p>
        </p:txBody>
      </p:sp>
    </p:spTree>
    <p:extLst>
      <p:ext uri="{BB962C8B-B14F-4D97-AF65-F5344CB8AC3E}">
        <p14:creationId xmlns:p14="http://schemas.microsoft.com/office/powerpoint/2010/main" val="388830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50F2D-B710-7C2B-F932-9CA73BD177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32C7E1-AE8A-FAD0-696A-6424492F1A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F8D7F5-51E1-6057-8428-AB4BEC5BD9BA}"/>
              </a:ext>
            </a:extLst>
          </p:cNvPr>
          <p:cNvSpPr>
            <a:spLocks noGrp="1"/>
          </p:cNvSpPr>
          <p:nvPr>
            <p:ph type="body" idx="1"/>
          </p:nvPr>
        </p:nvSpPr>
        <p:spPr/>
        <p:txBody>
          <a:bodyPr/>
          <a:lstStyle/>
          <a:p>
            <a:r>
              <a:rPr lang="en-US" dirty="0"/>
              <a:t> @ int mystery2(int c)</a:t>
            </a:r>
          </a:p>
          <a:p>
            <a:r>
              <a:rPr lang="en-US" dirty="0"/>
              <a:t>    @ r0: c  -&gt; returns r0</a:t>
            </a:r>
          </a:p>
          <a:p>
            <a:endParaRPr lang="en-US" dirty="0"/>
          </a:p>
          <a:p>
            <a:r>
              <a:rPr lang="en-US" dirty="0"/>
              <a:t>    .text</a:t>
            </a:r>
          </a:p>
          <a:p>
            <a:r>
              <a:rPr lang="en-US" dirty="0"/>
              <a:t>    .align 2</a:t>
            </a:r>
          </a:p>
          <a:p>
            <a:r>
              <a:rPr lang="en-US" dirty="0"/>
              <a:t>    .global mystery2</a:t>
            </a:r>
          </a:p>
          <a:p>
            <a:r>
              <a:rPr lang="en-US" dirty="0"/>
              <a:t>mystery2:</a:t>
            </a:r>
          </a:p>
          <a:p>
            <a:r>
              <a:rPr lang="en-US" dirty="0"/>
              <a:t>    </a:t>
            </a:r>
            <a:r>
              <a:rPr lang="en-US" dirty="0" err="1"/>
              <a:t>cmp</a:t>
            </a:r>
            <a:r>
              <a:rPr lang="en-US" dirty="0"/>
              <a:t>     r0, #'A'                @ c ? 'A'</a:t>
            </a:r>
          </a:p>
          <a:p>
            <a:r>
              <a:rPr lang="en-US" dirty="0"/>
              <a:t>    </a:t>
            </a:r>
            <a:r>
              <a:rPr lang="en-US" dirty="0" err="1"/>
              <a:t>blt</a:t>
            </a:r>
            <a:r>
              <a:rPr lang="en-US" dirty="0"/>
              <a:t>     1f                      @ if c &lt; 'A' -&gt; skip add</a:t>
            </a:r>
          </a:p>
          <a:p>
            <a:r>
              <a:rPr lang="en-US" dirty="0"/>
              <a:t>    </a:t>
            </a:r>
            <a:r>
              <a:rPr lang="en-US" dirty="0" err="1"/>
              <a:t>cmp</a:t>
            </a:r>
            <a:r>
              <a:rPr lang="en-US" dirty="0"/>
              <a:t>     r0, #'Z'                @ c ? 'Z'</a:t>
            </a:r>
          </a:p>
          <a:p>
            <a:r>
              <a:rPr lang="en-US" dirty="0"/>
              <a:t>    </a:t>
            </a:r>
            <a:r>
              <a:rPr lang="en-US" dirty="0" err="1"/>
              <a:t>bgt</a:t>
            </a:r>
            <a:r>
              <a:rPr lang="en-US" dirty="0"/>
              <a:t>     1f                      @ if c &gt; 'Z' -&gt; skip add</a:t>
            </a:r>
          </a:p>
          <a:p>
            <a:r>
              <a:rPr lang="en-US" dirty="0"/>
              <a:t>    add     r0, r0, #('a' - 'A')    @ c += 32 (ASCII delta)</a:t>
            </a:r>
          </a:p>
          <a:p>
            <a:r>
              <a:rPr lang="en-US" dirty="0"/>
              <a:t>1:</a:t>
            </a:r>
          </a:p>
          <a:p>
            <a:r>
              <a:rPr lang="en-US" dirty="0"/>
              <a:t>    bx      </a:t>
            </a:r>
            <a:r>
              <a:rPr lang="en-US" dirty="0" err="1"/>
              <a:t>lr</a:t>
            </a:r>
            <a:r>
              <a:rPr lang="en-US" dirty="0"/>
              <a:t>                      @ return c (possibly adjusted)</a:t>
            </a:r>
          </a:p>
        </p:txBody>
      </p:sp>
      <p:sp>
        <p:nvSpPr>
          <p:cNvPr id="4" name="Slide Number Placeholder 3">
            <a:extLst>
              <a:ext uri="{FF2B5EF4-FFF2-40B4-BE49-F238E27FC236}">
                <a16:creationId xmlns:a16="http://schemas.microsoft.com/office/drawing/2014/main" id="{AA788E4B-BC69-55C9-4689-173165A5E7DA}"/>
              </a:ext>
            </a:extLst>
          </p:cNvPr>
          <p:cNvSpPr>
            <a:spLocks noGrp="1"/>
          </p:cNvSpPr>
          <p:nvPr>
            <p:ph type="sldNum" sz="quarter" idx="5"/>
          </p:nvPr>
        </p:nvSpPr>
        <p:spPr/>
        <p:txBody>
          <a:bodyPr/>
          <a:lstStyle/>
          <a:p>
            <a:fld id="{D46F4F04-2BB1-473A-9274-1B455085D21A}" type="slidenum">
              <a:rPr lang="en-US" smtClean="0"/>
              <a:pPr/>
              <a:t>24</a:t>
            </a:fld>
            <a:endParaRPr lang="en-US"/>
          </a:p>
        </p:txBody>
      </p:sp>
    </p:spTree>
    <p:extLst>
      <p:ext uri="{BB962C8B-B14F-4D97-AF65-F5344CB8AC3E}">
        <p14:creationId xmlns:p14="http://schemas.microsoft.com/office/powerpoint/2010/main" val="19723807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Straight-line with conditional execution</a:t>
            </a:r>
          </a:p>
          <a:p>
            <a:r>
              <a:rPr lang="en-US" sz="1200" dirty="0"/>
              <a:t>foo:</a:t>
            </a:r>
            <a:br>
              <a:rPr lang="en-US" sz="1200" dirty="0"/>
            </a:br>
            <a:r>
              <a:rPr lang="en-US" sz="1200" dirty="0"/>
              <a:t>    ADD     r2, r0, r1      ; r2 = x + y</a:t>
            </a:r>
            <a:br>
              <a:rPr lang="en-US" sz="1200" dirty="0"/>
            </a:br>
            <a:r>
              <a:rPr lang="en-US" sz="1200" dirty="0"/>
              <a:t>    CMP     r2, #0          ; sets N,Z,V,C for signed compare to 0</a:t>
            </a:r>
            <a:br>
              <a:rPr lang="en-US" sz="1200" dirty="0"/>
            </a:br>
            <a:r>
              <a:rPr lang="en-US" sz="1200" dirty="0"/>
              <a:t>    MOVLT   r0, #0        ; if (</a:t>
            </a:r>
            <a:r>
              <a:rPr lang="en-US" sz="1200" dirty="0" err="1"/>
              <a:t>x+y</a:t>
            </a:r>
            <a:r>
              <a:rPr lang="en-US" sz="1200" dirty="0"/>
              <a:t>) &lt; 0 -&gt; r0 = 0</a:t>
            </a:r>
            <a:br>
              <a:rPr lang="en-US" sz="1200" dirty="0"/>
            </a:br>
            <a:r>
              <a:rPr lang="en-US" sz="1200" dirty="0"/>
              <a:t>    MOVGE   r0, #1       ; else r0 = 1</a:t>
            </a:r>
            <a:br>
              <a:rPr lang="en-US" sz="1200" dirty="0"/>
            </a:br>
            <a:r>
              <a:rPr lang="en-US" sz="1200" dirty="0"/>
              <a:t>    BX      </a:t>
            </a:r>
            <a:r>
              <a:rPr lang="en-US" sz="1200" dirty="0" err="1"/>
              <a:t>lr</a:t>
            </a:r>
            <a:endParaRPr lang="en-US" sz="1200" dirty="0"/>
          </a:p>
          <a:p>
            <a:pPr lvl="0"/>
            <a:endParaRPr lang="en-US" sz="1200" kern="1200" dirty="0">
              <a:solidFill>
                <a:schemeClr val="tx1"/>
              </a:solidFill>
              <a:effectLst/>
              <a:latin typeface="+mn-lt"/>
              <a:ea typeface="+mn-ea"/>
              <a:cs typeface="+mn-cs"/>
            </a:endParaRPr>
          </a:p>
          <a:p>
            <a:r>
              <a:rPr lang="en-US" sz="1200" dirty="0"/>
              <a:t>Conditional branch to label</a:t>
            </a:r>
          </a:p>
          <a:p>
            <a:r>
              <a:rPr lang="en-US" sz="1200" dirty="0"/>
              <a:t>foo:</a:t>
            </a:r>
            <a:br>
              <a:rPr lang="en-US" sz="1200" dirty="0"/>
            </a:br>
            <a:r>
              <a:rPr lang="en-US" sz="1200" dirty="0"/>
              <a:t>    ADD     r2, r0, r1</a:t>
            </a:r>
            <a:br>
              <a:rPr lang="en-US" sz="1200" dirty="0"/>
            </a:br>
            <a:r>
              <a:rPr lang="en-US" sz="1200" dirty="0"/>
              <a:t>    CMP     r2, #0</a:t>
            </a:r>
            <a:br>
              <a:rPr lang="en-US" sz="1200" dirty="0"/>
            </a:br>
            <a:r>
              <a:rPr lang="en-US" sz="1200" dirty="0"/>
              <a:t>    BLT     .</a:t>
            </a:r>
            <a:r>
              <a:rPr lang="en-US" sz="1200" dirty="0" err="1"/>
              <a:t>Lneg</a:t>
            </a:r>
            <a:br>
              <a:rPr lang="en-US" sz="1200" dirty="0"/>
            </a:br>
            <a:r>
              <a:rPr lang="en-US" sz="1200" dirty="0"/>
              <a:t>    MOV     r0, #1</a:t>
            </a:r>
            <a:br>
              <a:rPr lang="en-US" sz="1200" dirty="0"/>
            </a:br>
            <a:r>
              <a:rPr lang="en-US" sz="1200" dirty="0"/>
              <a:t>    BX      </a:t>
            </a:r>
            <a:r>
              <a:rPr lang="en-US" sz="1200" dirty="0" err="1"/>
              <a:t>lr</a:t>
            </a:r>
            <a:br>
              <a:rPr lang="en-US" sz="1200" dirty="0"/>
            </a:br>
            <a:r>
              <a:rPr lang="en-US" sz="1200" dirty="0"/>
              <a:t>.</a:t>
            </a:r>
            <a:r>
              <a:rPr lang="en-US" sz="1200" dirty="0" err="1"/>
              <a:t>Lneg</a:t>
            </a:r>
            <a:r>
              <a:rPr lang="en-US" sz="1200" dirty="0"/>
              <a:t>:</a:t>
            </a:r>
            <a:br>
              <a:rPr lang="en-US" sz="1200" dirty="0"/>
            </a:br>
            <a:r>
              <a:rPr lang="en-US" sz="1200" dirty="0"/>
              <a:t>    MOV     r0, #0</a:t>
            </a:r>
            <a:br>
              <a:rPr lang="en-US" sz="1200" dirty="0"/>
            </a:br>
            <a:r>
              <a:rPr lang="en-US" sz="1200" dirty="0"/>
              <a:t>    BX      </a:t>
            </a:r>
            <a:r>
              <a:rPr lang="en-US" sz="1200" dirty="0" err="1"/>
              <a:t>lr</a:t>
            </a:r>
            <a:endParaRPr lang="pt-BR" sz="1200" dirty="0"/>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Calling convention: inputs </a:t>
            </a:r>
            <a:r>
              <a:rPr lang="en-US" sz="1200" kern="1200" dirty="0" err="1">
                <a:solidFill>
                  <a:schemeClr val="tx1"/>
                </a:solidFill>
                <a:effectLst/>
                <a:latin typeface="+mn-lt"/>
                <a:ea typeface="+mn-ea"/>
                <a:cs typeface="+mn-cs"/>
              </a:rPr>
              <a:t>x,y</a:t>
            </a:r>
            <a:r>
              <a:rPr lang="en-US" sz="1200" kern="1200" dirty="0">
                <a:solidFill>
                  <a:schemeClr val="tx1"/>
                </a:solidFill>
                <a:effectLst/>
                <a:latin typeface="+mn-lt"/>
                <a:ea typeface="+mn-ea"/>
                <a:cs typeface="+mn-cs"/>
              </a:rPr>
              <a:t> in r0,r1; result in r0; </a:t>
            </a:r>
            <a:r>
              <a:rPr lang="en-US" sz="1200" kern="1200" dirty="0" err="1">
                <a:solidFill>
                  <a:schemeClr val="tx1"/>
                </a:solidFill>
                <a:effectLst/>
                <a:latin typeface="+mn-lt"/>
                <a:ea typeface="+mn-ea"/>
                <a:cs typeface="+mn-cs"/>
              </a:rPr>
              <a:t>lr</a:t>
            </a:r>
            <a:r>
              <a:rPr lang="en-US" sz="1200" kern="1200" dirty="0">
                <a:solidFill>
                  <a:schemeClr val="tx1"/>
                </a:solidFill>
                <a:effectLst/>
                <a:latin typeface="+mn-lt"/>
                <a:ea typeface="+mn-ea"/>
                <a:cs typeface="+mn-cs"/>
              </a:rPr>
              <a:t> holds return address; no callee-saved registers are clobbered.</a:t>
            </a:r>
          </a:p>
          <a:p>
            <a:pPr lvl="0"/>
            <a:r>
              <a:rPr lang="en-US" sz="1200" kern="1200" dirty="0">
                <a:solidFill>
                  <a:schemeClr val="tx1"/>
                </a:solidFill>
                <a:effectLst/>
                <a:latin typeface="+mn-lt"/>
                <a:ea typeface="+mn-ea"/>
                <a:cs typeface="+mn-cs"/>
              </a:rPr>
              <a:t>Choose MI/PL (based on N) or LT/GE (signed) consistently; both are correct when flags come from the sum or a compare to zero.</a:t>
            </a:r>
          </a:p>
          <a:p>
            <a:pPr lvl="0"/>
            <a:r>
              <a:rPr lang="en-US" sz="1200" kern="1200" dirty="0">
                <a:solidFill>
                  <a:schemeClr val="tx1"/>
                </a:solidFill>
                <a:effectLst/>
                <a:latin typeface="+mn-lt"/>
                <a:ea typeface="+mn-ea"/>
                <a:cs typeface="+mn-cs"/>
              </a:rPr>
              <a:t>For Thumb-2, prefer conditional branches or the IT block variant if permitted by assembler; for classic ARM state, full conditional MOVs avoid branches.</a:t>
            </a:r>
          </a:p>
          <a:p>
            <a:endParaRPr lang="en-US" dirty="0"/>
          </a:p>
        </p:txBody>
      </p:sp>
      <p:sp>
        <p:nvSpPr>
          <p:cNvPr id="4" name="Slide Number Placeholder 3"/>
          <p:cNvSpPr>
            <a:spLocks noGrp="1"/>
          </p:cNvSpPr>
          <p:nvPr>
            <p:ph type="sldNum" sz="quarter" idx="5"/>
          </p:nvPr>
        </p:nvSpPr>
        <p:spPr/>
        <p:txBody>
          <a:bodyPr/>
          <a:lstStyle/>
          <a:p>
            <a:fld id="{D46F4F04-2BB1-473A-9274-1B455085D21A}" type="slidenum">
              <a:rPr lang="en-US" smtClean="0"/>
              <a:pPr/>
              <a:t>30</a:t>
            </a:fld>
            <a:endParaRPr lang="en-US"/>
          </a:p>
        </p:txBody>
      </p:sp>
    </p:spTree>
    <p:extLst>
      <p:ext uri="{BB962C8B-B14F-4D97-AF65-F5344CB8AC3E}">
        <p14:creationId xmlns:p14="http://schemas.microsoft.com/office/powerpoint/2010/main" val="2971065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exams, I may provide most of the code and let you fill in the blanks.)</a:t>
            </a:r>
          </a:p>
          <a:p>
            <a:endParaRPr lang="en-US" dirty="0"/>
          </a:p>
        </p:txBody>
      </p:sp>
      <p:sp>
        <p:nvSpPr>
          <p:cNvPr id="4" name="Slide Number Placeholder 3"/>
          <p:cNvSpPr>
            <a:spLocks noGrp="1"/>
          </p:cNvSpPr>
          <p:nvPr>
            <p:ph type="sldNum" sz="quarter" idx="5"/>
          </p:nvPr>
        </p:nvSpPr>
        <p:spPr/>
        <p:txBody>
          <a:bodyPr/>
          <a:lstStyle/>
          <a:p>
            <a:fld id="{D46F4F04-2BB1-473A-9274-1B455085D21A}" type="slidenum">
              <a:rPr lang="en-US" smtClean="0"/>
              <a:pPr/>
              <a:t>31</a:t>
            </a:fld>
            <a:endParaRPr lang="en-US"/>
          </a:p>
        </p:txBody>
      </p:sp>
    </p:spTree>
    <p:extLst>
      <p:ext uri="{BB962C8B-B14F-4D97-AF65-F5344CB8AC3E}">
        <p14:creationId xmlns:p14="http://schemas.microsoft.com/office/powerpoint/2010/main" val="28163292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 function returns an int16_t, but the assembly returns the full 32-bit sum in r0.  Caller will see a 32-bit value; the correct behavior when the C function is declared to return int16_t is to return the 16-bit value </a:t>
            </a:r>
            <a:r>
              <a:rPr lang="en-US" i="1" dirty="0"/>
              <a:t>sign-extended</a:t>
            </a:r>
            <a:r>
              <a:rPr lang="en-US" dirty="0"/>
              <a:t> to 32 bits. </a:t>
            </a:r>
          </a:p>
          <a:p>
            <a:endParaRPr lang="en-US" dirty="0"/>
          </a:p>
        </p:txBody>
      </p:sp>
      <p:sp>
        <p:nvSpPr>
          <p:cNvPr id="4" name="Slide Number Placeholder 3"/>
          <p:cNvSpPr>
            <a:spLocks noGrp="1"/>
          </p:cNvSpPr>
          <p:nvPr>
            <p:ph type="sldNum" sz="quarter" idx="5"/>
          </p:nvPr>
        </p:nvSpPr>
        <p:spPr/>
        <p:txBody>
          <a:bodyPr/>
          <a:lstStyle/>
          <a:p>
            <a:fld id="{D46F4F04-2BB1-473A-9274-1B455085D21A}" type="slidenum">
              <a:rPr lang="en-US" smtClean="0"/>
              <a:pPr/>
              <a:t>35</a:t>
            </a:fld>
            <a:endParaRPr lang="en-US"/>
          </a:p>
        </p:txBody>
      </p:sp>
    </p:spTree>
    <p:extLst>
      <p:ext uri="{BB962C8B-B14F-4D97-AF65-F5344CB8AC3E}">
        <p14:creationId xmlns:p14="http://schemas.microsoft.com/office/powerpoint/2010/main" val="2274727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pPr eaLnBrk="1" latinLnBrk="0" hangingPunct="1"/>
            <a:fld id="{7966D375-7FE4-4861-9EA3-8493E3E81506}" type="datetime1">
              <a:rPr lang="en-US" smtClean="0"/>
              <a:t>4/23/2026</a:t>
            </a:fld>
            <a:endParaRPr lang="en-US" sz="1600" dirty="0"/>
          </a:p>
        </p:txBody>
      </p:sp>
      <p:sp>
        <p:nvSpPr>
          <p:cNvPr id="17" name="Footer Placeholder 16"/>
          <p:cNvSpPr>
            <a:spLocks noGrp="1"/>
          </p:cNvSpPr>
          <p:nvPr>
            <p:ph type="ftr" sz="quarter" idx="11"/>
          </p:nvPr>
        </p:nvSpPr>
        <p:spPr>
          <a:xfrm>
            <a:off x="2898648" y="6355080"/>
            <a:ext cx="3474720" cy="365760"/>
          </a:xfrm>
        </p:spPr>
        <p:txBody>
          <a:bodyPr/>
          <a:lstStyle/>
          <a:p>
            <a:endParaRPr kumimoji="0" lang="en-US" dirty="0"/>
          </a:p>
        </p:txBody>
      </p:sp>
      <p:sp>
        <p:nvSpPr>
          <p:cNvPr id="29" name="Slide Number Placeholder 28"/>
          <p:cNvSpPr>
            <a:spLocks noGrp="1"/>
          </p:cNvSpPr>
          <p:nvPr>
            <p:ph type="sldNum" sz="quarter" idx="12"/>
          </p:nvPr>
        </p:nvSpPr>
        <p:spPr>
          <a:xfrm>
            <a:off x="1216152" y="6355080"/>
            <a:ext cx="1219200" cy="365760"/>
          </a:xfrm>
        </p:spPr>
        <p:txBody>
          <a:bodyPr/>
          <a:lstStyle/>
          <a:p>
            <a:fld id="{EA7C8D44-3667-46F6-9772-CC52308E2A7F}" type="slidenum">
              <a:rPr kumimoji="0" lang="en-US" smtClean="0"/>
              <a:pPr/>
              <a:t>‹#›</a:t>
            </a:fld>
            <a:endParaRPr kumimoji="0" lang="en-US" dirty="0"/>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A9C54BE0-D5FE-4C7B-88A7-8835FDA599B1}" type="datetime1">
              <a:rPr lang="en-US" smtClean="0"/>
              <a:t>4/23/2026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F132153C-039A-48A4-AC9F-CEC24D5C2B7A}" type="datetime1">
              <a:rPr lang="en-US" smtClean="0"/>
              <a:t>4/23/2026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7D3083A4-9012-4F92-8AC9-739FC4D3B103}" type="slidenum">
              <a:rPr lang="en-US"/>
              <a:pPr>
                <a:defRPr/>
              </a:pPr>
              <a:t>‹#›</a:t>
            </a:fld>
            <a:endParaRPr lang="en-US"/>
          </a:p>
        </p:txBody>
      </p:sp>
    </p:spTree>
    <p:extLst>
      <p:ext uri="{BB962C8B-B14F-4D97-AF65-F5344CB8AC3E}">
        <p14:creationId xmlns:p14="http://schemas.microsoft.com/office/powerpoint/2010/main" val="42131475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24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219200" y="5124450"/>
            <a:ext cx="6858000" cy="533400"/>
          </a:xfrm>
        </p:spPr>
        <p:txBody>
          <a:bodyPr/>
          <a:lstStyle>
            <a:lvl1pPr marL="0" indent="0" algn="r">
              <a:buNone/>
              <a:defRPr sz="1500">
                <a:solidFill>
                  <a:schemeClr val="tx2"/>
                </a:solidFill>
                <a:latin typeface="+mj-lt"/>
                <a:ea typeface="+mj-ea"/>
                <a:cs typeface="+mj-cs"/>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00800" y="6355080"/>
            <a:ext cx="2286000" cy="365760"/>
          </a:xfrm>
        </p:spPr>
        <p:txBody>
          <a:bodyPr/>
          <a:lstStyle>
            <a:lvl1pPr>
              <a:defRPr sz="1050"/>
            </a:lvl1pPr>
          </a:lstStyle>
          <a:p>
            <a:pPr eaLnBrk="1" latinLnBrk="0" hangingPunct="1"/>
            <a:fld id="{DFAD6F50-E977-4162-8DF4-4DA1E6F19796}" type="datetime1">
              <a:rPr lang="en-US" smtClean="0"/>
              <a:pPr eaLnBrk="1" latinLnBrk="0" hangingPunct="1"/>
              <a:t>4/23/2026</a:t>
            </a:fld>
            <a:endParaRPr lang="en-US" sz="1200" dirty="0"/>
          </a:p>
        </p:txBody>
      </p:sp>
      <p:sp>
        <p:nvSpPr>
          <p:cNvPr id="17" name="Footer Placeholder 16"/>
          <p:cNvSpPr>
            <a:spLocks noGrp="1"/>
          </p:cNvSpPr>
          <p:nvPr>
            <p:ph type="ftr" sz="quarter" idx="11"/>
          </p:nvPr>
        </p:nvSpPr>
        <p:spPr>
          <a:xfrm>
            <a:off x="2898648" y="6355080"/>
            <a:ext cx="3474720" cy="365760"/>
          </a:xfrm>
        </p:spPr>
        <p:txBody>
          <a:bodyPr/>
          <a:lstStyle/>
          <a:p>
            <a:endParaRPr kumimoji="0" lang="en-US" dirty="0"/>
          </a:p>
        </p:txBody>
      </p:sp>
      <p:sp>
        <p:nvSpPr>
          <p:cNvPr id="29" name="Slide Number Placeholder 28"/>
          <p:cNvSpPr>
            <a:spLocks noGrp="1"/>
          </p:cNvSpPr>
          <p:nvPr>
            <p:ph type="sldNum" sz="quarter" idx="12"/>
          </p:nvPr>
        </p:nvSpPr>
        <p:spPr>
          <a:xfrm>
            <a:off x="1216152" y="6355080"/>
            <a:ext cx="1219200" cy="365760"/>
          </a:xfrm>
        </p:spPr>
        <p:txBody>
          <a:bodyPr/>
          <a:lstStyle/>
          <a:p>
            <a:fld id="{EA7C8D44-3667-46F6-9772-CC52308E2A7F}" type="slidenum">
              <a:rPr kumimoji="0" lang="en-US" smtClean="0"/>
              <a:pPr/>
              <a:t>‹#›</a:t>
            </a:fld>
            <a:endParaRPr kumimoji="0" lang="en-US" dirty="0"/>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Tree>
    <p:extLst>
      <p:ext uri="{BB962C8B-B14F-4D97-AF65-F5344CB8AC3E}">
        <p14:creationId xmlns:p14="http://schemas.microsoft.com/office/powerpoint/2010/main" val="37964533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pPr eaLnBrk="1" latinLnBrk="0" hangingPunct="1"/>
            <a:fld id="{42A4D53F-573F-4718-BBA0-A86965028093}" type="datetime1">
              <a:rPr lang="en-US" smtClean="0"/>
              <a:pPr eaLnBrk="1" latinLnBrk="0" hangingPunct="1"/>
              <a:t>4/23/2026</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dirty="0"/>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453371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24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1500">
                <a:solidFill>
                  <a:schemeClr val="tx1">
                    <a:tint val="75000"/>
                  </a:schemeClr>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pPr eaLnBrk="1" latinLnBrk="0" hangingPunct="1"/>
            <a:fld id="{C9B206E1-2545-4E30-92FD-1E4787463A36}" type="datetime1">
              <a:rPr lang="en-US" smtClean="0"/>
              <a:pPr eaLnBrk="1" latinLnBrk="0" hangingPunct="1"/>
              <a:t>4/23/2026</a:t>
            </a:fld>
            <a:endParaRPr lang="en-US" dirty="0"/>
          </a:p>
        </p:txBody>
      </p:sp>
      <p:sp>
        <p:nvSpPr>
          <p:cNvPr id="5" name="Footer Placeholder 4"/>
          <p:cNvSpPr>
            <a:spLocks noGrp="1"/>
          </p:cNvSpPr>
          <p:nvPr>
            <p:ph type="ftr" sz="quarter" idx="11"/>
          </p:nvPr>
        </p:nvSpPr>
        <p:spPr>
          <a:xfrm>
            <a:off x="2898648" y="6355080"/>
            <a:ext cx="3474720" cy="365760"/>
          </a:xfrm>
        </p:spPr>
        <p:txBody>
          <a:bodyPr/>
          <a:lstStyle/>
          <a:p>
            <a:endParaRPr kumimoji="0" lang="en-US" dirty="0"/>
          </a:p>
        </p:txBody>
      </p:sp>
      <p:sp>
        <p:nvSpPr>
          <p:cNvPr id="6" name="Slide Number Placeholder 5"/>
          <p:cNvSpPr>
            <a:spLocks noGrp="1"/>
          </p:cNvSpPr>
          <p:nvPr>
            <p:ph type="sldNum" sz="quarter" idx="12"/>
          </p:nvPr>
        </p:nvSpPr>
        <p:spPr>
          <a:xfrm>
            <a:off x="1069848" y="6355080"/>
            <a:ext cx="1520952" cy="365760"/>
          </a:xfrm>
        </p:spPr>
        <p:txBody>
          <a:bodyPr/>
          <a:lstStyle/>
          <a:p>
            <a:fld id="{EA7C8D44-3667-46F6-9772-CC52308E2A7F}" type="slidenum">
              <a:rPr kumimoji="0" lang="en-US" smtClean="0"/>
              <a:pPr/>
              <a:t>‹#›</a:t>
            </a:fld>
            <a:endParaRPr kumimoji="0" lang="en-US" dirty="0"/>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Tree>
    <p:extLst>
      <p:ext uri="{BB962C8B-B14F-4D97-AF65-F5344CB8AC3E}">
        <p14:creationId xmlns:p14="http://schemas.microsoft.com/office/powerpoint/2010/main" val="483388857"/>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pPr eaLnBrk="1" latinLnBrk="0" hangingPunct="1"/>
            <a:fld id="{BD37D9B0-1E14-464D-94B0-F2A8C2E324E7}" type="datetime1">
              <a:rPr lang="en-US" smtClean="0"/>
              <a:pPr eaLnBrk="1" latinLnBrk="0" hangingPunct="1"/>
              <a:t>4/23/2026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6824130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1800" b="1">
                <a:solidFill>
                  <a:schemeClr val="accent2"/>
                </a:solidFill>
              </a:defRPr>
            </a:lvl1pPr>
            <a:lvl2pPr>
              <a:buNone/>
              <a:defRPr sz="1500" b="1"/>
            </a:lvl2pPr>
            <a:lvl3pPr>
              <a:buNone/>
              <a:defRPr sz="1350" b="1"/>
            </a:lvl3pPr>
            <a:lvl4pPr>
              <a:buNone/>
              <a:defRPr sz="1200" b="1"/>
            </a:lvl4pPr>
            <a:lvl5pPr>
              <a:buNone/>
              <a:defRPr sz="12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1" y="1295400"/>
            <a:ext cx="4041775" cy="685800"/>
          </a:xfrm>
          <a:noFill/>
          <a:ln>
            <a:noFill/>
          </a:ln>
        </p:spPr>
        <p:txBody>
          <a:bodyPr lIns="91440" anchor="b" anchorCtr="0"/>
          <a:lstStyle>
            <a:lvl1pPr marL="0" indent="0">
              <a:buNone/>
              <a:defRPr sz="1800" b="1">
                <a:solidFill>
                  <a:schemeClr val="accent2"/>
                </a:solidFill>
              </a:defRPr>
            </a:lvl1pPr>
            <a:lvl2pPr>
              <a:buNone/>
              <a:defRPr sz="1500" b="1"/>
            </a:lvl2pPr>
            <a:lvl3pPr>
              <a:buNone/>
              <a:defRPr sz="1350" b="1"/>
            </a:lvl3pPr>
            <a:lvl4pPr>
              <a:buNone/>
              <a:defRPr sz="1200" b="1"/>
            </a:lvl4pPr>
            <a:lvl5pPr>
              <a:buNone/>
              <a:defRPr sz="12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pPr eaLnBrk="1" latinLnBrk="0" hangingPunct="1"/>
            <a:fld id="{17A47E1E-3281-48F5-9487-561BBC0DE61A}" type="datetime1">
              <a:rPr lang="en-US" smtClean="0"/>
              <a:pPr eaLnBrk="1" latinLnBrk="0" hangingPunct="1"/>
              <a:t>4/23/2026</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1079886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eaLnBrk="1" latinLnBrk="0" hangingPunct="1"/>
            <a:fld id="{457778AC-3F47-4322-9871-235CA71C9FB7}" type="datetime1">
              <a:rPr lang="en-US" smtClean="0"/>
              <a:pPr eaLnBrk="1" latinLnBrk="0" hangingPunct="1"/>
              <a:t>4/23/2026</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6" name="Isosceles Triangle 5"/>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Tree>
    <p:extLst>
      <p:ext uri="{BB962C8B-B14F-4D97-AF65-F5344CB8AC3E}">
        <p14:creationId xmlns:p14="http://schemas.microsoft.com/office/powerpoint/2010/main" val="12264810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8FC852DA-BC9D-4962-84E0-49DDC95967D0}" type="datetime1">
              <a:rPr lang="en-US" smtClean="0"/>
              <a:pPr eaLnBrk="1" latinLnBrk="0" hangingPunct="1"/>
              <a:t>4/23/2026</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kumimoji="0" lang="en-US" sz="1350"/>
          </a:p>
        </p:txBody>
      </p:sp>
      <p:sp>
        <p:nvSpPr>
          <p:cNvPr id="6" name="Isosceles Triangle 5"/>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Tree>
    <p:extLst>
      <p:ext uri="{BB962C8B-B14F-4D97-AF65-F5344CB8AC3E}">
        <p14:creationId xmlns:p14="http://schemas.microsoft.com/office/powerpoint/2010/main" val="4234178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pPr eaLnBrk="1" latinLnBrk="0" hangingPunct="1"/>
            <a:fld id="{00065D69-4622-413E-9E09-6A2509001B66}" type="datetime1">
              <a:rPr lang="en-US" smtClean="0"/>
              <a:t>4/23/2026</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dirty="0"/>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15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2"/>
            <a:ext cx="2514600" cy="4843463"/>
          </a:xfrm>
        </p:spPr>
        <p:txBody>
          <a:bodyPr/>
          <a:lstStyle>
            <a:lvl1pPr marL="0" indent="0">
              <a:lnSpc>
                <a:spcPts val="1650"/>
              </a:lnSpc>
              <a:spcAft>
                <a:spcPts val="750"/>
              </a:spcAft>
              <a:buNone/>
              <a:defRPr sz="1200">
                <a:solidFill>
                  <a:schemeClr val="tx2"/>
                </a:solidFill>
              </a:defRPr>
            </a:lvl1pPr>
            <a:lvl2pPr>
              <a:buNone/>
              <a:defRPr sz="900"/>
            </a:lvl2pPr>
            <a:lvl3pPr>
              <a:buNone/>
              <a:defRPr sz="750"/>
            </a:lvl3pPr>
            <a:lvl4pPr>
              <a:buNone/>
              <a:defRPr sz="675"/>
            </a:lvl4pPr>
            <a:lvl5pPr>
              <a:buNone/>
              <a:defRPr sz="675"/>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eaLnBrk="1" latinLnBrk="0" hangingPunct="1"/>
            <a:fld id="{BD8CDB30-0989-475F-BD84-F28125E3B4A3}" type="datetime1">
              <a:rPr lang="en-US" smtClean="0"/>
              <a:pPr eaLnBrk="1" latinLnBrk="0" hangingPunct="1"/>
              <a:t>4/23/2026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kumimoji="0" lang="en-US" sz="1350"/>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kumimoji="0" lang="en-US" sz="1350" dirty="0"/>
          </a:p>
        </p:txBody>
      </p:sp>
      <p:sp>
        <p:nvSpPr>
          <p:cNvPr id="9" name="Isosceles Triangle 8"/>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17006936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15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450"/>
              </a:spcBef>
              <a:buNone/>
              <a:defRPr sz="24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050"/>
            </a:lvl1pPr>
            <a:lvl2pPr>
              <a:defRPr sz="900"/>
            </a:lvl2pPr>
            <a:lvl3pPr>
              <a:defRPr sz="750"/>
            </a:lvl3pPr>
            <a:lvl4pPr>
              <a:defRPr sz="675"/>
            </a:lvl4pPr>
            <a:lvl5pPr>
              <a:defRPr sz="675"/>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eaLnBrk="1" latinLnBrk="0" hangingPunct="1"/>
            <a:fld id="{3D268D79-62AD-4C50-8718-03ED52036E43}" type="datetime1">
              <a:rPr lang="en-US" smtClean="0"/>
              <a:pPr eaLnBrk="1" latinLnBrk="0" hangingPunct="1"/>
              <a:t>4/23/2026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kumimoji="0" lang="en-US" sz="1350"/>
          </a:p>
        </p:txBody>
      </p:sp>
      <p:sp>
        <p:nvSpPr>
          <p:cNvPr id="9" name="Isosceles Triangle 8"/>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Tree>
    <p:extLst>
      <p:ext uri="{BB962C8B-B14F-4D97-AF65-F5344CB8AC3E}">
        <p14:creationId xmlns:p14="http://schemas.microsoft.com/office/powerpoint/2010/main" val="886779584"/>
      </p:ext>
    </p:extLst>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362A8F80-F1FC-4E19-AF0E-2AEA7F0226D7}" type="datetime1">
              <a:rPr lang="en-US" smtClean="0"/>
              <a:pPr eaLnBrk="1" latinLnBrk="0" hangingPunct="1"/>
              <a:t>4/23/2026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a:p>
        </p:txBody>
      </p:sp>
    </p:spTree>
    <p:extLst>
      <p:ext uri="{BB962C8B-B14F-4D97-AF65-F5344CB8AC3E}">
        <p14:creationId xmlns:p14="http://schemas.microsoft.com/office/powerpoint/2010/main" val="30337063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84EF3758-DF7B-4347-89DE-ED0416D762CD}" type="datetime1">
              <a:rPr lang="en-US" smtClean="0"/>
              <a:pPr eaLnBrk="1" latinLnBrk="0" hangingPunct="1"/>
              <a:t>4/23/2026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kumimoji="0" lang="en-US" sz="1350"/>
          </a:p>
        </p:txBody>
      </p:sp>
      <p:sp>
        <p:nvSpPr>
          <p:cNvPr id="8" name="Isosceles Triangle 7"/>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kumimoji="0" lang="en-US" sz="1350"/>
          </a:p>
        </p:txBody>
      </p:sp>
    </p:spTree>
    <p:extLst>
      <p:ext uri="{BB962C8B-B14F-4D97-AF65-F5344CB8AC3E}">
        <p14:creationId xmlns:p14="http://schemas.microsoft.com/office/powerpoint/2010/main" val="3385007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pPr eaLnBrk="1" latinLnBrk="0" hangingPunct="1"/>
            <a:fld id="{26D84756-85D3-4017-90AB-B482945A0CB0}" type="datetime1">
              <a:rPr lang="en-US" smtClean="0"/>
              <a:t>4/23/2026</a:t>
            </a:fld>
            <a:endParaRPr lang="en-US" dirty="0"/>
          </a:p>
        </p:txBody>
      </p:sp>
      <p:sp>
        <p:nvSpPr>
          <p:cNvPr id="5" name="Footer Placeholder 4"/>
          <p:cNvSpPr>
            <a:spLocks noGrp="1"/>
          </p:cNvSpPr>
          <p:nvPr>
            <p:ph type="ftr" sz="quarter" idx="11"/>
          </p:nvPr>
        </p:nvSpPr>
        <p:spPr>
          <a:xfrm>
            <a:off x="2898648" y="6355080"/>
            <a:ext cx="3474720" cy="365760"/>
          </a:xfrm>
        </p:spPr>
        <p:txBody>
          <a:bodyPr/>
          <a:lstStyle/>
          <a:p>
            <a:endParaRPr kumimoji="0" lang="en-US" dirty="0"/>
          </a:p>
        </p:txBody>
      </p:sp>
      <p:sp>
        <p:nvSpPr>
          <p:cNvPr id="6" name="Slide Number Placeholder 5"/>
          <p:cNvSpPr>
            <a:spLocks noGrp="1"/>
          </p:cNvSpPr>
          <p:nvPr>
            <p:ph type="sldNum" sz="quarter" idx="12"/>
          </p:nvPr>
        </p:nvSpPr>
        <p:spPr>
          <a:xfrm>
            <a:off x="1069848" y="6355080"/>
            <a:ext cx="1520952" cy="365760"/>
          </a:xfrm>
        </p:spPr>
        <p:txBody>
          <a:bodyPr/>
          <a:lstStyle/>
          <a:p>
            <a:fld id="{EA7C8D44-3667-46F6-9772-CC52308E2A7F}" type="slidenum">
              <a:rPr kumimoji="0" lang="en-US" smtClean="0"/>
              <a:pPr/>
              <a:t>‹#›</a:t>
            </a:fld>
            <a:endParaRPr kumimoji="0" lang="en-US" dirty="0"/>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pPr eaLnBrk="1" latinLnBrk="0" hangingPunct="1"/>
            <a:fld id="{1359E9A9-3822-4D57-8A64-831B26641011}" type="datetime1">
              <a:rPr lang="en-US" smtClean="0"/>
              <a:t>4/23/2026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pPr eaLnBrk="1" latinLnBrk="0" hangingPunct="1"/>
            <a:fld id="{F96C45A0-00E6-4B4B-A1A7-CF1486D67AF4}" type="datetime1">
              <a:rPr lang="en-US" smtClean="0"/>
              <a:t>4/23/2026</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eaLnBrk="1" latinLnBrk="0" hangingPunct="1"/>
            <a:fld id="{B88C3861-EF45-4815-A76E-294671FAB405}" type="datetime1">
              <a:rPr lang="en-US" smtClean="0"/>
              <a:t>4/23/2026</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0F0B8080-ED7A-45A9-A704-76D750342F93}" type="datetime1">
              <a:rPr lang="en-US" smtClean="0"/>
              <a:t>4/23/2026</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eaLnBrk="1" latinLnBrk="0" hangingPunct="1"/>
            <a:fld id="{D1503A19-0780-4B28-9CCB-B5B1820188BD}" type="datetime1">
              <a:rPr lang="en-US" smtClean="0"/>
              <a:t>4/23/2026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eaLnBrk="1" latinLnBrk="0" hangingPunct="1"/>
            <a:fld id="{2142A9E5-AE71-46A9-A65E-9BA279401128}" type="datetime1">
              <a:rPr lang="en-US" smtClean="0"/>
              <a:t>4/23/2026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pPr eaLnBrk="1" latinLnBrk="0" hangingPunct="1"/>
            <a:fld id="{4087DD3F-948A-46ED-B3EC-5D68A963D0B7}" type="datetime1">
              <a:rPr lang="en-US" smtClean="0"/>
              <a:t>4/23/2026</a:t>
            </a:fld>
            <a:endParaRPr lang="en-US" sz="1400" dirty="0">
              <a:solidFill>
                <a:schemeClr val="tx2"/>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pPr algn="l" eaLnBrk="1" latinLnBrk="0" hangingPunct="1"/>
            <a:fld id="{EA7C8D44-3667-46F6-9772-CC52308E2A7F}" type="slidenum">
              <a:rPr kumimoji="0" lang="en-US" smtClean="0"/>
              <a:pPr algn="l" eaLnBrk="1" latinLnBrk="0" hangingPunct="1"/>
              <a:t>‹#›</a:t>
            </a:fld>
            <a:endParaRPr kumimoji="0" lang="en-US" sz="1600" dirty="0">
              <a:solidFill>
                <a:schemeClr val="tx2"/>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050">
                <a:solidFill>
                  <a:schemeClr val="tx2"/>
                </a:solidFill>
              </a:defRPr>
            </a:lvl1pPr>
          </a:lstStyle>
          <a:p>
            <a:pPr eaLnBrk="1" latinLnBrk="0" hangingPunct="1"/>
            <a:fld id="{A1DC5B07-A42E-4D40-A069-384595D56939}" type="datetime1">
              <a:rPr lang="en-US" smtClean="0"/>
              <a:pPr eaLnBrk="1" latinLnBrk="0" hangingPunct="1"/>
              <a:t>4/23/2026</a:t>
            </a:fld>
            <a:endParaRPr lang="en-US" sz="1050" dirty="0">
              <a:solidFill>
                <a:schemeClr val="tx2"/>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050">
                <a:solidFill>
                  <a:schemeClr val="tx2"/>
                </a:solidFill>
              </a:defRPr>
            </a:lvl1pPr>
          </a:lstStyle>
          <a:p>
            <a:pPr algn="r" eaLnBrk="1" latinLnBrk="0" hangingPunct="1"/>
            <a:endParaRPr kumimoji="0" lang="en-US" sz="1050" dirty="0">
              <a:solidFill>
                <a:schemeClr val="tx2"/>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050">
                <a:solidFill>
                  <a:schemeClr val="tx2"/>
                </a:solidFill>
              </a:defRPr>
            </a:lvl1pPr>
          </a:lstStyle>
          <a:p>
            <a:pPr algn="l" eaLnBrk="1" latinLnBrk="0" hangingPunct="1"/>
            <a:fld id="{EA7C8D44-3667-46F6-9772-CC52308E2A7F}" type="slidenum">
              <a:rPr kumimoji="0" lang="en-US" smtClean="0"/>
              <a:pPr algn="l" eaLnBrk="1" latinLnBrk="0" hangingPunct="1"/>
              <a:t>‹#›</a:t>
            </a:fld>
            <a:endParaRPr kumimoji="0" lang="en-US" sz="1200" dirty="0">
              <a:solidFill>
                <a:schemeClr val="tx2"/>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kumimoji="0" lang="en-US" sz="1350"/>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kumimoji="0" lang="en-US" sz="1350"/>
          </a:p>
        </p:txBody>
      </p:sp>
      <p:sp>
        <p:nvSpPr>
          <p:cNvPr id="10" name="Isosceles Triangle 9"/>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Tree>
    <p:extLst>
      <p:ext uri="{BB962C8B-B14F-4D97-AF65-F5344CB8AC3E}">
        <p14:creationId xmlns:p14="http://schemas.microsoft.com/office/powerpoint/2010/main" val="206195649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l" rtl="0" eaLnBrk="1" latinLnBrk="0" hangingPunct="1">
        <a:spcBef>
          <a:spcPct val="0"/>
        </a:spcBef>
        <a:buNone/>
        <a:defRPr kumimoji="0" sz="2400" kern="1200">
          <a:solidFill>
            <a:schemeClr val="tx2"/>
          </a:solidFill>
          <a:latin typeface="+mj-lt"/>
          <a:ea typeface="+mj-ea"/>
          <a:cs typeface="+mj-cs"/>
        </a:defRPr>
      </a:lvl1pPr>
    </p:titleStyle>
    <p:bodyStyle>
      <a:lvl1pPr marL="205740" indent="-205740" algn="l" rtl="0" eaLnBrk="1" latinLnBrk="0" hangingPunct="1">
        <a:spcBef>
          <a:spcPts val="450"/>
        </a:spcBef>
        <a:buClr>
          <a:schemeClr val="accent1"/>
        </a:buClr>
        <a:buSzPct val="76000"/>
        <a:buFont typeface="Wingdings 3"/>
        <a:buChar char=""/>
        <a:defRPr kumimoji="0" sz="1950" kern="1200">
          <a:solidFill>
            <a:schemeClr val="tx1"/>
          </a:solidFill>
          <a:latin typeface="+mn-lt"/>
          <a:ea typeface="+mn-ea"/>
          <a:cs typeface="+mn-cs"/>
        </a:defRPr>
      </a:lvl1pPr>
      <a:lvl2pPr marL="411480" indent="-205740" algn="l" rtl="0" eaLnBrk="1" latinLnBrk="0" hangingPunct="1">
        <a:spcBef>
          <a:spcPts val="375"/>
        </a:spcBef>
        <a:buClr>
          <a:schemeClr val="accent2"/>
        </a:buClr>
        <a:buSzPct val="76000"/>
        <a:buFont typeface="Wingdings 3"/>
        <a:buChar char=""/>
        <a:defRPr kumimoji="0" sz="1725" kern="1200">
          <a:solidFill>
            <a:schemeClr val="tx2"/>
          </a:solidFill>
          <a:latin typeface="+mn-lt"/>
          <a:ea typeface="+mn-ea"/>
          <a:cs typeface="+mn-cs"/>
        </a:defRPr>
      </a:lvl2pPr>
      <a:lvl3pPr marL="617220" indent="-171450" algn="l" rtl="0" eaLnBrk="1" latinLnBrk="0" hangingPunct="1">
        <a:spcBef>
          <a:spcPts val="375"/>
        </a:spcBef>
        <a:buClr>
          <a:schemeClr val="bg1">
            <a:shade val="50000"/>
          </a:schemeClr>
        </a:buClr>
        <a:buSzPct val="76000"/>
        <a:buFont typeface="Wingdings 3"/>
        <a:buChar char=""/>
        <a:defRPr kumimoji="0" sz="1500" kern="1200">
          <a:solidFill>
            <a:schemeClr val="tx1"/>
          </a:solidFill>
          <a:latin typeface="+mn-lt"/>
          <a:ea typeface="+mn-ea"/>
          <a:cs typeface="+mn-cs"/>
        </a:defRPr>
      </a:lvl3pPr>
      <a:lvl4pPr marL="822960" indent="-171450" algn="l" rtl="0" eaLnBrk="1" latinLnBrk="0" hangingPunct="1">
        <a:spcBef>
          <a:spcPts val="300"/>
        </a:spcBef>
        <a:buClr>
          <a:schemeClr val="accent2">
            <a:shade val="75000"/>
          </a:schemeClr>
        </a:buClr>
        <a:buSzPct val="70000"/>
        <a:buFont typeface="Wingdings"/>
        <a:buChar char=""/>
        <a:defRPr kumimoji="0" sz="1350" kern="1200">
          <a:solidFill>
            <a:schemeClr val="tx1"/>
          </a:solidFill>
          <a:latin typeface="+mn-lt"/>
          <a:ea typeface="+mn-ea"/>
          <a:cs typeface="+mn-cs"/>
        </a:defRPr>
      </a:lvl4pPr>
      <a:lvl5pPr marL="1028700" indent="-171450" algn="l" rtl="0" eaLnBrk="1" latinLnBrk="0" hangingPunct="1">
        <a:spcBef>
          <a:spcPts val="225"/>
        </a:spcBef>
        <a:buClr>
          <a:schemeClr val="accent2"/>
        </a:buClr>
        <a:buSzPct val="70000"/>
        <a:buFont typeface="Wingdings"/>
        <a:buChar char=""/>
        <a:defRPr kumimoji="0" sz="1200" kern="1200">
          <a:solidFill>
            <a:schemeClr val="tx1"/>
          </a:solidFill>
          <a:latin typeface="+mn-lt"/>
          <a:ea typeface="+mn-ea"/>
          <a:cs typeface="+mn-cs"/>
        </a:defRPr>
      </a:lvl5pPr>
      <a:lvl6pPr marL="1234440" indent="-137160" algn="l" rtl="0" eaLnBrk="1" latinLnBrk="0" hangingPunct="1">
        <a:spcBef>
          <a:spcPts val="225"/>
        </a:spcBef>
        <a:buClr>
          <a:srgbClr val="9FB8CD">
            <a:shade val="75000"/>
          </a:srgbClr>
        </a:buClr>
        <a:buSzPct val="75000"/>
        <a:buFont typeface="Wingdings 3"/>
        <a:buChar char=""/>
        <a:defRPr kumimoji="0" lang="en-US" sz="1200" kern="1200" smtClean="0">
          <a:solidFill>
            <a:schemeClr val="tx1"/>
          </a:solidFill>
          <a:latin typeface="+mn-lt"/>
          <a:ea typeface="+mn-ea"/>
          <a:cs typeface="+mn-cs"/>
        </a:defRPr>
      </a:lvl6pPr>
      <a:lvl7pPr marL="1371600" indent="-137160" algn="l" rtl="0" eaLnBrk="1" latinLnBrk="0" hangingPunct="1">
        <a:spcBef>
          <a:spcPts val="225"/>
        </a:spcBef>
        <a:buClr>
          <a:srgbClr val="727CA3">
            <a:shade val="75000"/>
          </a:srgbClr>
        </a:buClr>
        <a:buSzPct val="75000"/>
        <a:buFont typeface="Wingdings 3"/>
        <a:buChar char=""/>
        <a:defRPr kumimoji="0" lang="en-US" sz="1050" kern="1200" smtClean="0">
          <a:solidFill>
            <a:schemeClr val="tx1"/>
          </a:solidFill>
          <a:latin typeface="+mn-lt"/>
          <a:ea typeface="+mn-ea"/>
          <a:cs typeface="+mn-cs"/>
        </a:defRPr>
      </a:lvl7pPr>
      <a:lvl8pPr marL="1508760" indent="-137160" algn="l" rtl="0" eaLnBrk="1" latinLnBrk="0" hangingPunct="1">
        <a:spcBef>
          <a:spcPts val="225"/>
        </a:spcBef>
        <a:buClr>
          <a:prstClr val="white">
            <a:shade val="50000"/>
          </a:prstClr>
        </a:buClr>
        <a:buSzPct val="75000"/>
        <a:buFont typeface="Wingdings 3"/>
        <a:buChar char=""/>
        <a:defRPr kumimoji="0" lang="en-US" sz="1050" kern="1200" smtClean="0">
          <a:solidFill>
            <a:schemeClr val="tx1"/>
          </a:solidFill>
          <a:latin typeface="+mn-lt"/>
          <a:ea typeface="+mn-ea"/>
          <a:cs typeface="+mn-cs"/>
        </a:defRPr>
      </a:lvl8pPr>
      <a:lvl9pPr marL="1645920" indent="-137160" algn="l" rtl="0" eaLnBrk="1" latinLnBrk="0" hangingPunct="1">
        <a:spcBef>
          <a:spcPts val="225"/>
        </a:spcBef>
        <a:buClr>
          <a:srgbClr val="9FB8CD"/>
        </a:buClr>
        <a:buSzPct val="75000"/>
        <a:buFont typeface="Wingdings 3"/>
        <a:buChar char=""/>
        <a:defRPr kumimoji="0" lang="en-US" sz="9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2000" dirty="0"/>
              <a:t>Z. Gu</a:t>
            </a:r>
          </a:p>
        </p:txBody>
      </p:sp>
      <p:sp>
        <p:nvSpPr>
          <p:cNvPr id="3" name="Subtitle 2"/>
          <p:cNvSpPr>
            <a:spLocks noGrp="1"/>
          </p:cNvSpPr>
          <p:nvPr>
            <p:ph type="subTitle" idx="1"/>
          </p:nvPr>
        </p:nvSpPr>
        <p:spPr/>
        <p:txBody>
          <a:bodyPr/>
          <a:lstStyle/>
          <a:p>
            <a:r>
              <a:rPr lang="en-US" dirty="0"/>
              <a:t>Fall 2025</a:t>
            </a:r>
          </a:p>
        </p:txBody>
      </p:sp>
      <p:sp>
        <p:nvSpPr>
          <p:cNvPr id="5" name="TextBox 4"/>
          <p:cNvSpPr txBox="1"/>
          <p:nvPr/>
        </p:nvSpPr>
        <p:spPr>
          <a:xfrm>
            <a:off x="1828800" y="337547"/>
            <a:ext cx="6477000" cy="523220"/>
          </a:xfrm>
          <a:prstGeom prst="rect">
            <a:avLst/>
          </a:prstGeom>
          <a:noFill/>
        </p:spPr>
        <p:txBody>
          <a:bodyPr wrap="square" rtlCol="0">
            <a:spAutoFit/>
          </a:bodyPr>
          <a:lstStyle/>
          <a:p>
            <a:pPr algn="r"/>
            <a:r>
              <a:rPr lang="en-US" sz="1400" b="1" dirty="0">
                <a:latin typeface="Bookman Old Style (Headings)"/>
              </a:rPr>
              <a:t>Embedded Systems with ARM Cortex-M Microcontrollers in Assembly Language and C</a:t>
            </a:r>
          </a:p>
        </p:txBody>
      </p:sp>
      <p:sp>
        <p:nvSpPr>
          <p:cNvPr id="6" name="TextBox 5"/>
          <p:cNvSpPr txBox="1"/>
          <p:nvPr/>
        </p:nvSpPr>
        <p:spPr>
          <a:xfrm>
            <a:off x="6018008" y="1828800"/>
            <a:ext cx="2251387" cy="1200329"/>
          </a:xfrm>
          <a:prstGeom prst="rect">
            <a:avLst/>
          </a:prstGeom>
          <a:noFill/>
        </p:spPr>
        <p:txBody>
          <a:bodyPr wrap="none" rtlCol="0">
            <a:spAutoFit/>
          </a:bodyPr>
          <a:lstStyle/>
          <a:p>
            <a:pPr algn="r"/>
            <a:r>
              <a:rPr lang="en-US" sz="2400" b="1" dirty="0">
                <a:solidFill>
                  <a:srgbClr val="C00000"/>
                </a:solidFill>
              </a:rPr>
              <a:t>Chapter 8</a:t>
            </a:r>
          </a:p>
          <a:p>
            <a:pPr algn="r"/>
            <a:r>
              <a:rPr lang="en-US" sz="2400" b="1" dirty="0">
                <a:solidFill>
                  <a:srgbClr val="C00000"/>
                </a:solidFill>
              </a:rPr>
              <a:t>Subroutines</a:t>
            </a:r>
          </a:p>
          <a:p>
            <a:pPr algn="r"/>
            <a:r>
              <a:rPr lang="en-US" altLang="zh-CN" sz="2400" b="1" dirty="0">
                <a:solidFill>
                  <a:srgbClr val="C00000"/>
                </a:solidFill>
              </a:rPr>
              <a:t>Exercises ANS</a:t>
            </a:r>
            <a:endParaRPr lang="en-US" sz="2400" b="1" dirty="0">
              <a:solidFill>
                <a:srgbClr val="C00000"/>
              </a:solidFill>
            </a:endParaRPr>
          </a:p>
        </p:txBody>
      </p:sp>
      <p:sp>
        <p:nvSpPr>
          <p:cNvPr id="4" name="Slide Number Placeholder 3"/>
          <p:cNvSpPr>
            <a:spLocks noGrp="1"/>
          </p:cNvSpPr>
          <p:nvPr>
            <p:ph type="sldNum" sz="quarter" idx="12"/>
          </p:nvPr>
        </p:nvSpPr>
        <p:spPr/>
        <p:txBody>
          <a:bodyPr/>
          <a:lstStyle/>
          <a:p>
            <a:fld id="{EA7C8D44-3667-46F6-9772-CC52308E2A7F}" type="slidenum">
              <a:rPr kumimoji="0" lang="en-US" smtClean="0"/>
              <a:pPr/>
              <a:t>1</a:t>
            </a:fld>
            <a:endParaRPr kumimoji="0" lang="en-US" dirty="0"/>
          </a:p>
        </p:txBody>
      </p:sp>
    </p:spTree>
    <p:extLst>
      <p:ext uri="{BB962C8B-B14F-4D97-AF65-F5344CB8AC3E}">
        <p14:creationId xmlns:p14="http://schemas.microsoft.com/office/powerpoint/2010/main" val="1683281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p:cNvSpPr/>
          <p:nvPr/>
        </p:nvSpPr>
        <p:spPr>
          <a:xfrm>
            <a:off x="4127376" y="2348880"/>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9" name="Rectangle 28"/>
          <p:cNvSpPr/>
          <p:nvPr/>
        </p:nvSpPr>
        <p:spPr>
          <a:xfrm>
            <a:off x="6230164" y="2984680"/>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7" name="Rectangle 26"/>
          <p:cNvSpPr/>
          <p:nvPr/>
        </p:nvSpPr>
        <p:spPr>
          <a:xfrm>
            <a:off x="6230164" y="4423395"/>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 name="Title 1"/>
          <p:cNvSpPr>
            <a:spLocks noGrp="1"/>
          </p:cNvSpPr>
          <p:nvPr>
            <p:ph type="title"/>
          </p:nvPr>
        </p:nvSpPr>
        <p:spPr/>
        <p:txBody>
          <a:bodyPr/>
          <a:lstStyle/>
          <a:p>
            <a:r>
              <a:rPr lang="en-US" dirty="0"/>
              <a:t>Instructions for swapping R1 and R2</a:t>
            </a:r>
            <a:endParaRPr lang="en-GB" dirty="0"/>
          </a:p>
        </p:txBody>
      </p:sp>
      <p:sp>
        <p:nvSpPr>
          <p:cNvPr id="6" name="Rectangle 5"/>
          <p:cNvSpPr/>
          <p:nvPr/>
        </p:nvSpPr>
        <p:spPr>
          <a:xfrm>
            <a:off x="4127376"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7" name="TextBox 6"/>
          <p:cNvSpPr txBox="1"/>
          <p:nvPr/>
        </p:nvSpPr>
        <p:spPr>
          <a:xfrm>
            <a:off x="3551312" y="1628800"/>
            <a:ext cx="576064" cy="338554"/>
          </a:xfrm>
          <a:prstGeom prst="rect">
            <a:avLst/>
          </a:prstGeom>
          <a:noFill/>
        </p:spPr>
        <p:txBody>
          <a:bodyPr wrap="square" rtlCol="0">
            <a:spAutoFit/>
          </a:bodyPr>
          <a:lstStyle/>
          <a:p>
            <a:r>
              <a:rPr lang="en-GB" sz="1600" b="1" dirty="0">
                <a:latin typeface="Consolas" panose="020B0609020204030204" pitchFamily="49" charset="0"/>
                <a:cs typeface="Consolas" panose="020B0609020204030204" pitchFamily="49" charset="0"/>
              </a:rPr>
              <a:t>R1</a:t>
            </a:r>
          </a:p>
        </p:txBody>
      </p:sp>
      <p:sp>
        <p:nvSpPr>
          <p:cNvPr id="9" name="Rectangle 8"/>
          <p:cNvSpPr/>
          <p:nvPr/>
        </p:nvSpPr>
        <p:spPr>
          <a:xfrm>
            <a:off x="4127376" y="19888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0" name="TextBox 9"/>
          <p:cNvSpPr txBox="1"/>
          <p:nvPr/>
        </p:nvSpPr>
        <p:spPr>
          <a:xfrm>
            <a:off x="3551312" y="1988840"/>
            <a:ext cx="576064" cy="338554"/>
          </a:xfrm>
          <a:prstGeom prst="rect">
            <a:avLst/>
          </a:prstGeom>
          <a:noFill/>
        </p:spPr>
        <p:txBody>
          <a:bodyPr wrap="square" rtlCol="0">
            <a:spAutoFit/>
          </a:bodyPr>
          <a:lstStyle/>
          <a:p>
            <a:r>
              <a:rPr lang="en-GB" sz="1600" b="1" dirty="0">
                <a:latin typeface="Consolas" panose="020B0609020204030204" pitchFamily="49" charset="0"/>
                <a:cs typeface="Consolas" panose="020B0609020204030204" pitchFamily="49" charset="0"/>
              </a:rPr>
              <a:t>R2</a:t>
            </a:r>
          </a:p>
        </p:txBody>
      </p:sp>
      <p:sp>
        <p:nvSpPr>
          <p:cNvPr id="12" name="Rectangle 11"/>
          <p:cNvSpPr/>
          <p:nvPr/>
        </p:nvSpPr>
        <p:spPr>
          <a:xfrm>
            <a:off x="4127376" y="27089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3" name="TextBox 12"/>
          <p:cNvSpPr txBox="1"/>
          <p:nvPr/>
        </p:nvSpPr>
        <p:spPr>
          <a:xfrm>
            <a:off x="2971800" y="2708920"/>
            <a:ext cx="1155576" cy="338554"/>
          </a:xfrm>
          <a:prstGeom prst="rect">
            <a:avLst/>
          </a:prstGeom>
          <a:noFill/>
        </p:spPr>
        <p:txBody>
          <a:bodyPr wrap="square" rtlCol="0">
            <a:spAutoFit/>
          </a:bodyPr>
          <a:lstStyle/>
          <a:p>
            <a:pPr algn="r"/>
            <a:r>
              <a:rPr lang="en-GB" sz="1600" b="1" dirty="0" err="1">
                <a:latin typeface="Consolas" panose="020B0609020204030204" pitchFamily="49" charset="0"/>
                <a:cs typeface="Consolas" panose="020B0609020204030204" pitchFamily="49" charset="0"/>
              </a:rPr>
              <a:t>R13</a:t>
            </a:r>
            <a:r>
              <a:rPr lang="en-GB" sz="1600" b="1" dirty="0">
                <a:latin typeface="Consolas" panose="020B0609020204030204" pitchFamily="49" charset="0"/>
                <a:cs typeface="Consolas" panose="020B0609020204030204" pitchFamily="49" charset="0"/>
              </a:rPr>
              <a:t> (</a:t>
            </a:r>
            <a:r>
              <a:rPr lang="en-GB" sz="1600" b="1" dirty="0" err="1">
                <a:latin typeface="Consolas" panose="020B0609020204030204" pitchFamily="49" charset="0"/>
                <a:cs typeface="Consolas" panose="020B0609020204030204" pitchFamily="49" charset="0"/>
              </a:rPr>
              <a:t>SP</a:t>
            </a:r>
            <a:r>
              <a:rPr lang="en-GB" sz="1600" b="1" dirty="0">
                <a:latin typeface="Consolas" panose="020B0609020204030204" pitchFamily="49" charset="0"/>
                <a:cs typeface="Consolas" panose="020B0609020204030204" pitchFamily="49" charset="0"/>
              </a:rPr>
              <a:t>)</a:t>
            </a:r>
          </a:p>
        </p:txBody>
      </p:sp>
      <p:sp>
        <p:nvSpPr>
          <p:cNvPr id="14" name="Rectangle 13"/>
          <p:cNvSpPr/>
          <p:nvPr/>
        </p:nvSpPr>
        <p:spPr>
          <a:xfrm>
            <a:off x="6230164" y="334327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5" name="TextBox 14"/>
          <p:cNvSpPr txBox="1"/>
          <p:nvPr/>
        </p:nvSpPr>
        <p:spPr>
          <a:xfrm>
            <a:off x="7526308" y="334327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0x20000200</a:t>
            </a:r>
          </a:p>
        </p:txBody>
      </p:sp>
      <p:sp>
        <p:nvSpPr>
          <p:cNvPr id="16" name="Rectangle 15"/>
          <p:cNvSpPr/>
          <p:nvPr/>
        </p:nvSpPr>
        <p:spPr>
          <a:xfrm>
            <a:off x="6230164" y="370331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7" name="Rectangle 16"/>
          <p:cNvSpPr/>
          <p:nvPr/>
        </p:nvSpPr>
        <p:spPr>
          <a:xfrm>
            <a:off x="6230164" y="406335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8" name="TextBox 17"/>
          <p:cNvSpPr txBox="1"/>
          <p:nvPr/>
        </p:nvSpPr>
        <p:spPr>
          <a:xfrm>
            <a:off x="7526308" y="370331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0x200001FC</a:t>
            </a:r>
          </a:p>
        </p:txBody>
      </p:sp>
      <p:sp>
        <p:nvSpPr>
          <p:cNvPr id="19" name="TextBox 18"/>
          <p:cNvSpPr txBox="1"/>
          <p:nvPr/>
        </p:nvSpPr>
        <p:spPr>
          <a:xfrm>
            <a:off x="7526308" y="406335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0x200001F8</a:t>
            </a:r>
          </a:p>
        </p:txBody>
      </p:sp>
      <p:sp>
        <p:nvSpPr>
          <p:cNvPr id="20" name="TextBox 19"/>
          <p:cNvSpPr txBox="1"/>
          <p:nvPr/>
        </p:nvSpPr>
        <p:spPr>
          <a:xfrm>
            <a:off x="4127376" y="2708920"/>
            <a:ext cx="1368152" cy="338554"/>
          </a:xfrm>
          <a:prstGeom prst="rect">
            <a:avLst/>
          </a:prstGeom>
          <a:noFill/>
        </p:spPr>
        <p:txBody>
          <a:bodyPr wrap="square" rtlCol="0">
            <a:spAutoFit/>
          </a:bodyPr>
          <a:lstStyle/>
          <a:p>
            <a:pPr algn="ctr"/>
            <a:r>
              <a:rPr lang="en-GB" sz="1600" b="1" dirty="0" err="1">
                <a:latin typeface="Consolas" panose="020B0609020204030204" pitchFamily="49" charset="0"/>
                <a:cs typeface="Consolas" panose="020B0609020204030204" pitchFamily="49" charset="0"/>
              </a:rPr>
              <a:t>0x20000</a:t>
            </a:r>
            <a:r>
              <a:rPr lang="en-GB" sz="1600" b="1" dirty="0" err="1">
                <a:solidFill>
                  <a:srgbClr val="C00000"/>
                </a:solidFill>
                <a:latin typeface="Consolas" panose="020B0609020204030204" pitchFamily="49" charset="0"/>
                <a:cs typeface="Consolas" panose="020B0609020204030204" pitchFamily="49" charset="0"/>
              </a:rPr>
              <a:t>1F8</a:t>
            </a:r>
            <a:endParaRPr lang="en-GB" sz="1600" b="1" dirty="0">
              <a:solidFill>
                <a:srgbClr val="C00000"/>
              </a:solidFill>
              <a:latin typeface="Consolas" panose="020B0609020204030204" pitchFamily="49" charset="0"/>
              <a:cs typeface="Consolas" panose="020B0609020204030204" pitchFamily="49" charset="0"/>
            </a:endParaRPr>
          </a:p>
        </p:txBody>
      </p:sp>
      <p:sp>
        <p:nvSpPr>
          <p:cNvPr id="21" name="TextBox 20"/>
          <p:cNvSpPr txBox="1"/>
          <p:nvPr/>
        </p:nvSpPr>
        <p:spPr>
          <a:xfrm>
            <a:off x="4127376" y="1988840"/>
            <a:ext cx="1296144" cy="338554"/>
          </a:xfrm>
          <a:prstGeom prst="rect">
            <a:avLst/>
          </a:prstGeom>
          <a:noFill/>
        </p:spPr>
        <p:txBody>
          <a:bodyPr wrap="square" rtlCol="0">
            <a:spAutoFit/>
          </a:bodyPr>
          <a:lstStyle/>
          <a:p>
            <a:pPr algn="r"/>
            <a:r>
              <a:rPr lang="en-GB" sz="1600" b="1" dirty="0" err="1">
                <a:latin typeface="Consolas" panose="020B0609020204030204" pitchFamily="49" charset="0"/>
                <a:cs typeface="Consolas" panose="020B0609020204030204" pitchFamily="49" charset="0"/>
              </a:rPr>
              <a:t>0x22222222</a:t>
            </a:r>
            <a:endParaRPr lang="en-GB" sz="1600" b="1" dirty="0">
              <a:latin typeface="Consolas" panose="020B0609020204030204" pitchFamily="49" charset="0"/>
              <a:cs typeface="Consolas" panose="020B0609020204030204" pitchFamily="49" charset="0"/>
            </a:endParaRPr>
          </a:p>
        </p:txBody>
      </p:sp>
      <p:sp>
        <p:nvSpPr>
          <p:cNvPr id="22" name="TextBox 21"/>
          <p:cNvSpPr txBox="1"/>
          <p:nvPr/>
        </p:nvSpPr>
        <p:spPr>
          <a:xfrm>
            <a:off x="4127376" y="1628800"/>
            <a:ext cx="1296144" cy="338554"/>
          </a:xfrm>
          <a:prstGeom prst="rect">
            <a:avLst/>
          </a:prstGeom>
          <a:noFill/>
        </p:spPr>
        <p:txBody>
          <a:bodyPr wrap="square" rtlCol="0">
            <a:spAutoFit/>
          </a:bodyPr>
          <a:lstStyle/>
          <a:p>
            <a:pPr algn="r"/>
            <a:r>
              <a:rPr lang="en-GB" sz="1600" b="1" dirty="0" err="1">
                <a:latin typeface="Consolas" panose="020B0609020204030204" pitchFamily="49" charset="0"/>
                <a:cs typeface="Consolas" panose="020B0609020204030204" pitchFamily="49" charset="0"/>
              </a:rPr>
              <a:t>0x11111111</a:t>
            </a:r>
            <a:endParaRPr lang="en-GB" sz="1600" b="1" dirty="0">
              <a:latin typeface="Consolas" panose="020B0609020204030204" pitchFamily="49" charset="0"/>
              <a:cs typeface="Consolas" panose="020B0609020204030204" pitchFamily="49" charset="0"/>
            </a:endParaRPr>
          </a:p>
        </p:txBody>
      </p:sp>
      <p:cxnSp>
        <p:nvCxnSpPr>
          <p:cNvPr id="24" name="Straight Arrow Connector 23"/>
          <p:cNvCxnSpPr>
            <a:endCxn id="17" idx="1"/>
          </p:cNvCxnSpPr>
          <p:nvPr/>
        </p:nvCxnSpPr>
        <p:spPr>
          <a:xfrm>
            <a:off x="5429517" y="2891802"/>
            <a:ext cx="800647" cy="1351573"/>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EA7C8D44-3667-46F6-9772-CC52308E2A7F}" type="slidenum">
              <a:rPr kumimoji="0" lang="en-US" smtClean="0"/>
              <a:pPr/>
              <a:t>10</a:t>
            </a:fld>
            <a:endParaRPr kumimoji="0" lang="en-US"/>
          </a:p>
        </p:txBody>
      </p:sp>
      <p:sp>
        <p:nvSpPr>
          <p:cNvPr id="23" name="TextBox 22"/>
          <p:cNvSpPr txBox="1"/>
          <p:nvPr/>
        </p:nvSpPr>
        <p:spPr>
          <a:xfrm>
            <a:off x="6230165" y="3352800"/>
            <a:ext cx="1296142" cy="338554"/>
          </a:xfrm>
          <a:prstGeom prst="rect">
            <a:avLst/>
          </a:prstGeom>
          <a:noFill/>
        </p:spPr>
        <p:txBody>
          <a:bodyPr wrap="square" rtlCol="0">
            <a:spAutoFit/>
          </a:bodyPr>
          <a:lstStyle/>
          <a:p>
            <a:pPr algn="ctr"/>
            <a:r>
              <a:rPr lang="en-US" sz="1600" b="1" dirty="0" err="1">
                <a:latin typeface="Consolas" panose="020B0609020204030204" pitchFamily="49" charset="0"/>
                <a:cs typeface="Consolas" panose="020B0609020204030204" pitchFamily="49" charset="0"/>
              </a:rPr>
              <a:t>xxxxxxxx</a:t>
            </a:r>
            <a:endParaRPr lang="en-US" sz="1600" b="1" dirty="0">
              <a:latin typeface="Consolas" panose="020B0609020204030204" pitchFamily="49" charset="0"/>
              <a:cs typeface="Consolas" panose="020B0609020204030204" pitchFamily="49" charset="0"/>
            </a:endParaRPr>
          </a:p>
        </p:txBody>
      </p:sp>
      <p:sp>
        <p:nvSpPr>
          <p:cNvPr id="25" name="Rounded Rectangle 24"/>
          <p:cNvSpPr/>
          <p:nvPr/>
        </p:nvSpPr>
        <p:spPr>
          <a:xfrm>
            <a:off x="914400" y="2528900"/>
            <a:ext cx="1905000" cy="207836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GB" sz="2400" dirty="0">
                <a:solidFill>
                  <a:schemeClr val="tx1"/>
                </a:solidFill>
                <a:latin typeface="Consolas" panose="020B0609020204030204" pitchFamily="49" charset="0"/>
                <a:cs typeface="Consolas" panose="020B0609020204030204" pitchFamily="49" charset="0"/>
              </a:rPr>
              <a:t>PUSH {</a:t>
            </a:r>
            <a:r>
              <a:rPr lang="en-GB" sz="2400" dirty="0" err="1">
                <a:solidFill>
                  <a:schemeClr val="tx1"/>
                </a:solidFill>
                <a:latin typeface="Consolas" panose="020B0609020204030204" pitchFamily="49" charset="0"/>
                <a:cs typeface="Consolas" panose="020B0609020204030204" pitchFamily="49" charset="0"/>
              </a:rPr>
              <a:t>R1</a:t>
            </a:r>
            <a:r>
              <a:rPr lang="en-GB" sz="2400" dirty="0">
                <a:solidFill>
                  <a:schemeClr val="tx1"/>
                </a:solidFill>
                <a:latin typeface="Consolas" panose="020B0609020204030204" pitchFamily="49" charset="0"/>
                <a:cs typeface="Consolas" panose="020B0609020204030204" pitchFamily="49" charset="0"/>
              </a:rPr>
              <a:t>}</a:t>
            </a:r>
          </a:p>
          <a:p>
            <a:pPr>
              <a:buNone/>
            </a:pPr>
            <a:r>
              <a:rPr lang="en-GB" sz="2400" dirty="0">
                <a:solidFill>
                  <a:srgbClr val="C00000"/>
                </a:solidFill>
                <a:latin typeface="Consolas" panose="020B0609020204030204" pitchFamily="49" charset="0"/>
                <a:cs typeface="Consolas" panose="020B0609020204030204" pitchFamily="49" charset="0"/>
              </a:rPr>
              <a:t>PUSH {</a:t>
            </a:r>
            <a:r>
              <a:rPr lang="en-GB" sz="2400" dirty="0" err="1">
                <a:solidFill>
                  <a:srgbClr val="C00000"/>
                </a:solidFill>
                <a:latin typeface="Consolas" panose="020B0609020204030204" pitchFamily="49" charset="0"/>
                <a:cs typeface="Consolas" panose="020B0609020204030204" pitchFamily="49" charset="0"/>
              </a:rPr>
              <a:t>R2</a:t>
            </a:r>
            <a:r>
              <a:rPr lang="en-GB" sz="2400" dirty="0">
                <a:solidFill>
                  <a:srgbClr val="C00000"/>
                </a:solidFill>
                <a:latin typeface="Consolas" panose="020B0609020204030204" pitchFamily="49" charset="0"/>
                <a:cs typeface="Consolas" panose="020B0609020204030204" pitchFamily="49" charset="0"/>
              </a:rPr>
              <a:t>}</a:t>
            </a:r>
          </a:p>
          <a:p>
            <a:pPr>
              <a:buNone/>
            </a:pPr>
            <a:r>
              <a:rPr lang="en-GB" sz="2400" dirty="0">
                <a:solidFill>
                  <a:schemeClr val="tx1"/>
                </a:solidFill>
                <a:latin typeface="Consolas" panose="020B0609020204030204" pitchFamily="49" charset="0"/>
                <a:cs typeface="Consolas" panose="020B0609020204030204" pitchFamily="49" charset="0"/>
              </a:rPr>
              <a:t>POP  {</a:t>
            </a:r>
            <a:r>
              <a:rPr lang="en-GB" sz="2400" dirty="0" err="1">
                <a:solidFill>
                  <a:schemeClr val="tx1"/>
                </a:solidFill>
                <a:latin typeface="Consolas" panose="020B0609020204030204" pitchFamily="49" charset="0"/>
                <a:cs typeface="Consolas" panose="020B0609020204030204" pitchFamily="49" charset="0"/>
              </a:rPr>
              <a:t>R1</a:t>
            </a:r>
            <a:r>
              <a:rPr lang="en-GB" sz="2400" dirty="0">
                <a:solidFill>
                  <a:schemeClr val="tx1"/>
                </a:solidFill>
                <a:latin typeface="Consolas" panose="020B0609020204030204" pitchFamily="49" charset="0"/>
                <a:cs typeface="Consolas" panose="020B0609020204030204" pitchFamily="49" charset="0"/>
              </a:rPr>
              <a:t>}</a:t>
            </a:r>
          </a:p>
          <a:p>
            <a:pPr>
              <a:buNone/>
            </a:pPr>
            <a:r>
              <a:rPr lang="en-GB" sz="2400" dirty="0">
                <a:solidFill>
                  <a:schemeClr val="tx1"/>
                </a:solidFill>
                <a:latin typeface="Consolas" panose="020B0609020204030204" pitchFamily="49" charset="0"/>
                <a:cs typeface="Consolas" panose="020B0609020204030204" pitchFamily="49" charset="0"/>
              </a:rPr>
              <a:t>POP  {</a:t>
            </a:r>
            <a:r>
              <a:rPr lang="en-GB" sz="2400" dirty="0" err="1">
                <a:solidFill>
                  <a:schemeClr val="tx1"/>
                </a:solidFill>
                <a:latin typeface="Consolas" panose="020B0609020204030204" pitchFamily="49" charset="0"/>
                <a:cs typeface="Consolas" panose="020B0609020204030204" pitchFamily="49" charset="0"/>
              </a:rPr>
              <a:t>R2</a:t>
            </a:r>
            <a:r>
              <a:rPr lang="en-GB" sz="2400" dirty="0">
                <a:solidFill>
                  <a:schemeClr val="tx1"/>
                </a:solidFill>
                <a:latin typeface="Consolas" panose="020B0609020204030204" pitchFamily="49" charset="0"/>
                <a:cs typeface="Consolas" panose="020B0609020204030204" pitchFamily="49" charset="0"/>
              </a:rPr>
              <a:t>}</a:t>
            </a:r>
          </a:p>
        </p:txBody>
      </p:sp>
      <p:sp>
        <p:nvSpPr>
          <p:cNvPr id="3" name="TextBox 2"/>
          <p:cNvSpPr txBox="1"/>
          <p:nvPr/>
        </p:nvSpPr>
        <p:spPr>
          <a:xfrm>
            <a:off x="6230164" y="4989423"/>
            <a:ext cx="1298123" cy="369332"/>
          </a:xfrm>
          <a:prstGeom prst="rect">
            <a:avLst/>
          </a:prstGeom>
          <a:noFill/>
        </p:spPr>
        <p:txBody>
          <a:bodyPr wrap="square" rtlCol="0">
            <a:spAutoFit/>
          </a:bodyPr>
          <a:lstStyle/>
          <a:p>
            <a:pPr algn="ctr"/>
            <a:r>
              <a:rPr lang="en-US" dirty="0"/>
              <a:t>memory</a:t>
            </a:r>
          </a:p>
        </p:txBody>
      </p:sp>
      <p:sp>
        <p:nvSpPr>
          <p:cNvPr id="28" name="TextBox 27"/>
          <p:cNvSpPr txBox="1"/>
          <p:nvPr/>
        </p:nvSpPr>
        <p:spPr>
          <a:xfrm>
            <a:off x="7738363" y="2615348"/>
            <a:ext cx="944041" cy="369332"/>
          </a:xfrm>
          <a:prstGeom prst="rect">
            <a:avLst/>
          </a:prstGeom>
          <a:noFill/>
        </p:spPr>
        <p:txBody>
          <a:bodyPr wrap="none" rtlCol="0">
            <a:spAutoFit/>
          </a:bodyPr>
          <a:lstStyle/>
          <a:p>
            <a:r>
              <a:rPr lang="en-US" dirty="0"/>
              <a:t>Address</a:t>
            </a:r>
          </a:p>
        </p:txBody>
      </p:sp>
      <p:sp>
        <p:nvSpPr>
          <p:cNvPr id="30" name="TextBox 29"/>
          <p:cNvSpPr txBox="1"/>
          <p:nvPr/>
        </p:nvSpPr>
        <p:spPr>
          <a:xfrm>
            <a:off x="152400" y="3200400"/>
            <a:ext cx="465192" cy="369332"/>
          </a:xfrm>
          <a:prstGeom prst="rect">
            <a:avLst/>
          </a:prstGeom>
          <a:noFill/>
        </p:spPr>
        <p:txBody>
          <a:bodyPr wrap="none" rtlCol="0">
            <a:spAutoFit/>
          </a:bodyPr>
          <a:lstStyle/>
          <a:p>
            <a:r>
              <a:rPr lang="en-US" dirty="0">
                <a:solidFill>
                  <a:srgbClr val="C00000"/>
                </a:solidFill>
              </a:rPr>
              <a:t>PC</a:t>
            </a:r>
          </a:p>
        </p:txBody>
      </p:sp>
      <p:cxnSp>
        <p:nvCxnSpPr>
          <p:cNvPr id="32" name="Straight Arrow Connector 31"/>
          <p:cNvCxnSpPr/>
          <p:nvPr/>
        </p:nvCxnSpPr>
        <p:spPr>
          <a:xfrm>
            <a:off x="533400" y="3378764"/>
            <a:ext cx="525408" cy="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6232145" y="3724801"/>
            <a:ext cx="1296142" cy="338554"/>
          </a:xfrm>
          <a:prstGeom prst="rect">
            <a:avLst/>
          </a:prstGeom>
          <a:noFill/>
        </p:spPr>
        <p:txBody>
          <a:bodyPr wrap="square" rtlCol="0">
            <a:spAutoFit/>
          </a:bodyPr>
          <a:lstStyle/>
          <a:p>
            <a:pPr algn="ctr"/>
            <a:r>
              <a:rPr lang="en-GB" sz="1600" b="1" dirty="0" err="1">
                <a:solidFill>
                  <a:srgbClr val="C00000"/>
                </a:solidFill>
                <a:latin typeface="Consolas" panose="020B0609020204030204" pitchFamily="49" charset="0"/>
                <a:cs typeface="Consolas" panose="020B0609020204030204" pitchFamily="49" charset="0"/>
              </a:rPr>
              <a:t>0x11111111</a:t>
            </a:r>
            <a:endParaRPr lang="en-US" sz="1600" b="1" dirty="0">
              <a:solidFill>
                <a:srgbClr val="C00000"/>
              </a:solidFill>
              <a:latin typeface="Consolas" panose="020B0609020204030204" pitchFamily="49" charset="0"/>
              <a:cs typeface="Consolas" panose="020B0609020204030204" pitchFamily="49" charset="0"/>
            </a:endParaRPr>
          </a:p>
        </p:txBody>
      </p:sp>
      <p:sp>
        <p:nvSpPr>
          <p:cNvPr id="35" name="TextBox 34"/>
          <p:cNvSpPr txBox="1"/>
          <p:nvPr/>
        </p:nvSpPr>
        <p:spPr>
          <a:xfrm>
            <a:off x="6232145" y="4063355"/>
            <a:ext cx="1296142" cy="584775"/>
          </a:xfrm>
          <a:prstGeom prst="rect">
            <a:avLst/>
          </a:prstGeom>
          <a:noFill/>
        </p:spPr>
        <p:txBody>
          <a:bodyPr wrap="square" rtlCol="0">
            <a:spAutoFit/>
          </a:bodyPr>
          <a:lstStyle/>
          <a:p>
            <a:pPr algn="ctr"/>
            <a:r>
              <a:rPr lang="en-GB" sz="1600" b="1" dirty="0" err="1">
                <a:solidFill>
                  <a:srgbClr val="C00000"/>
                </a:solidFill>
                <a:latin typeface="Consolas" panose="020B0609020204030204" pitchFamily="49" charset="0"/>
                <a:cs typeface="Consolas" panose="020B0609020204030204" pitchFamily="49" charset="0"/>
              </a:rPr>
              <a:t>0x22222222</a:t>
            </a:r>
            <a:endParaRPr lang="en-GB" sz="1600" b="1" dirty="0">
              <a:solidFill>
                <a:srgbClr val="C00000"/>
              </a:solidFill>
              <a:latin typeface="Consolas" panose="020B0609020204030204" pitchFamily="49" charset="0"/>
              <a:cs typeface="Consolas" panose="020B0609020204030204" pitchFamily="49" charset="0"/>
            </a:endParaRPr>
          </a:p>
          <a:p>
            <a:pPr algn="ctr"/>
            <a:endParaRPr lang="en-US" sz="1600" b="1" dirty="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734650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46943-56FC-4F00-B4C2-002F4BD6545D}"/>
              </a:ext>
            </a:extLst>
          </p:cNvPr>
          <p:cNvSpPr>
            <a:spLocks noGrp="1"/>
          </p:cNvSpPr>
          <p:nvPr>
            <p:ph type="title"/>
          </p:nvPr>
        </p:nvSpPr>
        <p:spPr/>
        <p:txBody>
          <a:bodyPr/>
          <a:lstStyle/>
          <a:p>
            <a:r>
              <a:rPr lang="en-US" dirty="0"/>
              <a:t>Program Understanding</a:t>
            </a:r>
          </a:p>
        </p:txBody>
      </p:sp>
      <p:sp>
        <p:nvSpPr>
          <p:cNvPr id="3" name="Slide Number Placeholder 2">
            <a:extLst>
              <a:ext uri="{FF2B5EF4-FFF2-40B4-BE49-F238E27FC236}">
                <a16:creationId xmlns:a16="http://schemas.microsoft.com/office/drawing/2014/main" id="{8990BACD-3920-5666-CE72-223F9F2FC606}"/>
              </a:ext>
            </a:extLst>
          </p:cNvPr>
          <p:cNvSpPr>
            <a:spLocks noGrp="1"/>
          </p:cNvSpPr>
          <p:nvPr>
            <p:ph type="sldNum" sz="quarter" idx="12"/>
          </p:nvPr>
        </p:nvSpPr>
        <p:spPr/>
        <p:txBody>
          <a:bodyPr/>
          <a:lstStyle/>
          <a:p>
            <a:fld id="{AEE14D4A-FE32-40AF-B06D-E9622816B101}" type="slidenum">
              <a:rPr lang="en-US" smtClean="0"/>
              <a:pPr/>
              <a:t>11</a:t>
            </a:fld>
            <a:endParaRPr lang="en-US"/>
          </a:p>
        </p:txBody>
      </p:sp>
      <p:graphicFrame>
        <p:nvGraphicFramePr>
          <p:cNvPr id="7" name="Content Placeholder 6">
            <a:extLst>
              <a:ext uri="{FF2B5EF4-FFF2-40B4-BE49-F238E27FC236}">
                <a16:creationId xmlns:a16="http://schemas.microsoft.com/office/drawing/2014/main" id="{921A7FA2-20A5-D70A-4C8A-128BD78BDA7C}"/>
              </a:ext>
            </a:extLst>
          </p:cNvPr>
          <p:cNvGraphicFramePr>
            <a:graphicFrameLocks noGrp="1"/>
          </p:cNvGraphicFramePr>
          <p:nvPr>
            <p:ph sz="quarter" idx="1"/>
          </p:nvPr>
        </p:nvGraphicFramePr>
        <p:xfrm>
          <a:off x="12661" y="5145594"/>
          <a:ext cx="9117892" cy="1112520"/>
        </p:xfrm>
        <a:graphic>
          <a:graphicData uri="http://schemas.openxmlformats.org/drawingml/2006/table">
            <a:tbl>
              <a:tblPr firstRow="1" bandRow="1">
                <a:tableStyleId>{5940675A-B579-460E-94D1-54222C63F5DA}</a:tableStyleId>
              </a:tblPr>
              <a:tblGrid>
                <a:gridCol w="1562417">
                  <a:extLst>
                    <a:ext uri="{9D8B030D-6E8A-4147-A177-3AD203B41FA5}">
                      <a16:colId xmlns:a16="http://schemas.microsoft.com/office/drawing/2014/main" val="4041087470"/>
                    </a:ext>
                  </a:extLst>
                </a:gridCol>
                <a:gridCol w="472033">
                  <a:extLst>
                    <a:ext uri="{9D8B030D-6E8A-4147-A177-3AD203B41FA5}">
                      <a16:colId xmlns:a16="http://schemas.microsoft.com/office/drawing/2014/main" val="475833553"/>
                    </a:ext>
                  </a:extLst>
                </a:gridCol>
                <a:gridCol w="472033">
                  <a:extLst>
                    <a:ext uri="{9D8B030D-6E8A-4147-A177-3AD203B41FA5}">
                      <a16:colId xmlns:a16="http://schemas.microsoft.com/office/drawing/2014/main" val="3440583969"/>
                    </a:ext>
                  </a:extLst>
                </a:gridCol>
                <a:gridCol w="472033">
                  <a:extLst>
                    <a:ext uri="{9D8B030D-6E8A-4147-A177-3AD203B41FA5}">
                      <a16:colId xmlns:a16="http://schemas.microsoft.com/office/drawing/2014/main" val="3973726920"/>
                    </a:ext>
                  </a:extLst>
                </a:gridCol>
                <a:gridCol w="472033">
                  <a:extLst>
                    <a:ext uri="{9D8B030D-6E8A-4147-A177-3AD203B41FA5}">
                      <a16:colId xmlns:a16="http://schemas.microsoft.com/office/drawing/2014/main" val="1099364392"/>
                    </a:ext>
                  </a:extLst>
                </a:gridCol>
                <a:gridCol w="472033">
                  <a:extLst>
                    <a:ext uri="{9D8B030D-6E8A-4147-A177-3AD203B41FA5}">
                      <a16:colId xmlns:a16="http://schemas.microsoft.com/office/drawing/2014/main" val="598594491"/>
                    </a:ext>
                  </a:extLst>
                </a:gridCol>
                <a:gridCol w="472033">
                  <a:extLst>
                    <a:ext uri="{9D8B030D-6E8A-4147-A177-3AD203B41FA5}">
                      <a16:colId xmlns:a16="http://schemas.microsoft.com/office/drawing/2014/main" val="3299168853"/>
                    </a:ext>
                  </a:extLst>
                </a:gridCol>
                <a:gridCol w="472033">
                  <a:extLst>
                    <a:ext uri="{9D8B030D-6E8A-4147-A177-3AD203B41FA5}">
                      <a16:colId xmlns:a16="http://schemas.microsoft.com/office/drawing/2014/main" val="3639377261"/>
                    </a:ext>
                  </a:extLst>
                </a:gridCol>
                <a:gridCol w="472033">
                  <a:extLst>
                    <a:ext uri="{9D8B030D-6E8A-4147-A177-3AD203B41FA5}">
                      <a16:colId xmlns:a16="http://schemas.microsoft.com/office/drawing/2014/main" val="2095656865"/>
                    </a:ext>
                  </a:extLst>
                </a:gridCol>
                <a:gridCol w="474980">
                  <a:extLst>
                    <a:ext uri="{9D8B030D-6E8A-4147-A177-3AD203B41FA5}">
                      <a16:colId xmlns:a16="http://schemas.microsoft.com/office/drawing/2014/main" val="2172498307"/>
                    </a:ext>
                  </a:extLst>
                </a:gridCol>
                <a:gridCol w="472033">
                  <a:extLst>
                    <a:ext uri="{9D8B030D-6E8A-4147-A177-3AD203B41FA5}">
                      <a16:colId xmlns:a16="http://schemas.microsoft.com/office/drawing/2014/main" val="3928751653"/>
                    </a:ext>
                  </a:extLst>
                </a:gridCol>
                <a:gridCol w="472033">
                  <a:extLst>
                    <a:ext uri="{9D8B030D-6E8A-4147-A177-3AD203B41FA5}">
                      <a16:colId xmlns:a16="http://schemas.microsoft.com/office/drawing/2014/main" val="1178522413"/>
                    </a:ext>
                  </a:extLst>
                </a:gridCol>
                <a:gridCol w="472033">
                  <a:extLst>
                    <a:ext uri="{9D8B030D-6E8A-4147-A177-3AD203B41FA5}">
                      <a16:colId xmlns:a16="http://schemas.microsoft.com/office/drawing/2014/main" val="4096721898"/>
                    </a:ext>
                  </a:extLst>
                </a:gridCol>
                <a:gridCol w="472033">
                  <a:extLst>
                    <a:ext uri="{9D8B030D-6E8A-4147-A177-3AD203B41FA5}">
                      <a16:colId xmlns:a16="http://schemas.microsoft.com/office/drawing/2014/main" val="1208970794"/>
                    </a:ext>
                  </a:extLst>
                </a:gridCol>
                <a:gridCol w="472033">
                  <a:extLst>
                    <a:ext uri="{9D8B030D-6E8A-4147-A177-3AD203B41FA5}">
                      <a16:colId xmlns:a16="http://schemas.microsoft.com/office/drawing/2014/main" val="2430138671"/>
                    </a:ext>
                  </a:extLst>
                </a:gridCol>
                <a:gridCol w="472033">
                  <a:extLst>
                    <a:ext uri="{9D8B030D-6E8A-4147-A177-3AD203B41FA5}">
                      <a16:colId xmlns:a16="http://schemas.microsoft.com/office/drawing/2014/main" val="2553032553"/>
                    </a:ext>
                  </a:extLst>
                </a:gridCol>
                <a:gridCol w="472033">
                  <a:extLst>
                    <a:ext uri="{9D8B030D-6E8A-4147-A177-3AD203B41FA5}">
                      <a16:colId xmlns:a16="http://schemas.microsoft.com/office/drawing/2014/main" val="2472361676"/>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latin typeface="Consolas" panose="020B0609020204030204" pitchFamily="49" charset="0"/>
                          <a:cs typeface="Consolas" panose="020B0609020204030204" pitchFamily="49" charset="0"/>
                        </a:rPr>
                        <a:t>0x10000200</a:t>
                      </a:r>
                    </a:p>
                  </a:txBody>
                  <a:tcPr/>
                </a:tc>
                <a:tc>
                  <a:txBody>
                    <a:bodyPr/>
                    <a:lstStyle/>
                    <a:p>
                      <a:pPr algn="ctr"/>
                      <a:r>
                        <a:rPr lang="en-US" dirty="0"/>
                        <a:t>60</a:t>
                      </a:r>
                    </a:p>
                  </a:txBody>
                  <a:tcPr/>
                </a:tc>
                <a:tc>
                  <a:txBody>
                    <a:bodyPr/>
                    <a:lstStyle/>
                    <a:p>
                      <a:pPr marL="0" algn="ctr" rtl="0" eaLnBrk="1" latinLnBrk="0" hangingPunct="1"/>
                      <a:r>
                        <a:rPr kumimoji="0" lang="en-US" kern="1200" dirty="0">
                          <a:solidFill>
                            <a:schemeClr val="tx1"/>
                          </a:solidFill>
                          <a:latin typeface="+mn-lt"/>
                          <a:ea typeface="+mn-ea"/>
                          <a:cs typeface="+mn-cs"/>
                        </a:rPr>
                        <a:t>1B</a:t>
                      </a:r>
                    </a:p>
                  </a:txBody>
                  <a:tcPr/>
                </a:tc>
                <a:tc>
                  <a:txBody>
                    <a:bodyPr/>
                    <a:lstStyle/>
                    <a:p>
                      <a:pPr marL="0" algn="ctr" rtl="0" eaLnBrk="1" latinLnBrk="0" hangingPunct="1"/>
                      <a:r>
                        <a:rPr kumimoji="0" lang="en-US" kern="1200" dirty="0">
                          <a:solidFill>
                            <a:schemeClr val="tx1"/>
                          </a:solidFill>
                          <a:latin typeface="+mn-lt"/>
                          <a:ea typeface="+mn-ea"/>
                          <a:cs typeface="+mn-cs"/>
                        </a:rPr>
                        <a:t>11</a:t>
                      </a:r>
                    </a:p>
                  </a:txBody>
                  <a:tcPr/>
                </a:tc>
                <a:tc>
                  <a:txBody>
                    <a:bodyPr/>
                    <a:lstStyle/>
                    <a:p>
                      <a:pPr marL="0" algn="ctr" rtl="0" eaLnBrk="1" latinLnBrk="0" hangingPunct="1"/>
                      <a:r>
                        <a:rPr kumimoji="0" lang="en-US" kern="1200" dirty="0">
                          <a:solidFill>
                            <a:schemeClr val="tx1"/>
                          </a:solidFill>
                          <a:latin typeface="+mn-lt"/>
                          <a:ea typeface="+mn-ea"/>
                          <a:cs typeface="+mn-cs"/>
                        </a:rPr>
                        <a:t>12</a:t>
                      </a:r>
                    </a:p>
                  </a:txBody>
                  <a:tcPr/>
                </a:tc>
                <a:tc>
                  <a:txBody>
                    <a:bodyPr/>
                    <a:lstStyle/>
                    <a:p>
                      <a:pPr marL="0" algn="ctr" rtl="0" eaLnBrk="1" latinLnBrk="0" hangingPunct="1"/>
                      <a:r>
                        <a:rPr kumimoji="0" lang="en-US" kern="1200" dirty="0">
                          <a:solidFill>
                            <a:schemeClr val="tx1"/>
                          </a:solidFill>
                          <a:latin typeface="+mn-lt"/>
                          <a:ea typeface="+mn-ea"/>
                          <a:cs typeface="+mn-cs"/>
                        </a:rPr>
                        <a:t>EE</a:t>
                      </a:r>
                    </a:p>
                  </a:txBody>
                  <a:tcPr/>
                </a:tc>
                <a:tc>
                  <a:txBody>
                    <a:bodyPr/>
                    <a:lstStyle/>
                    <a:p>
                      <a:pPr marL="0" algn="ctr" rtl="0" eaLnBrk="1" latinLnBrk="0" hangingPunct="1"/>
                      <a:r>
                        <a:rPr kumimoji="0" lang="en-US" kern="1200" dirty="0">
                          <a:solidFill>
                            <a:schemeClr val="tx1"/>
                          </a:solidFill>
                          <a:latin typeface="+mn-lt"/>
                          <a:ea typeface="+mn-ea"/>
                          <a:cs typeface="+mn-cs"/>
                        </a:rPr>
                        <a:t>FF</a:t>
                      </a:r>
                    </a:p>
                  </a:txBody>
                  <a:tcPr/>
                </a:tc>
                <a:tc>
                  <a:txBody>
                    <a:bodyPr/>
                    <a:lstStyle/>
                    <a:p>
                      <a:pPr marL="0" algn="ctr" rtl="0" eaLnBrk="1" latinLnBrk="0" hangingPunct="1"/>
                      <a:r>
                        <a:rPr kumimoji="0" lang="en-US" kern="1200" dirty="0">
                          <a:solidFill>
                            <a:schemeClr val="tx1"/>
                          </a:solidFill>
                          <a:latin typeface="+mn-lt"/>
                          <a:ea typeface="+mn-ea"/>
                          <a:cs typeface="+mn-cs"/>
                        </a:rPr>
                        <a:t>11</a:t>
                      </a:r>
                    </a:p>
                  </a:txBody>
                  <a:tcPr/>
                </a:tc>
                <a:tc>
                  <a:txBody>
                    <a:bodyPr/>
                    <a:lstStyle/>
                    <a:p>
                      <a:pPr marL="0" algn="ctr" rtl="0" eaLnBrk="1" latinLnBrk="0" hangingPunct="1"/>
                      <a:r>
                        <a:rPr kumimoji="0" lang="en-US" kern="1200" dirty="0">
                          <a:solidFill>
                            <a:schemeClr val="tx1"/>
                          </a:solidFill>
                          <a:latin typeface="+mn-lt"/>
                          <a:ea typeface="+mn-ea"/>
                          <a:cs typeface="+mn-cs"/>
                        </a:rPr>
                        <a:t>22</a:t>
                      </a:r>
                    </a:p>
                  </a:txBody>
                  <a:tcPr/>
                </a:tc>
                <a:tc>
                  <a:txBody>
                    <a:bodyPr/>
                    <a:lstStyle/>
                    <a:p>
                      <a:pPr marL="0" algn="ctr" rtl="0" eaLnBrk="1" latinLnBrk="0" hangingPunct="1"/>
                      <a:r>
                        <a:rPr kumimoji="0" lang="en-US" kern="1200" dirty="0">
                          <a:solidFill>
                            <a:schemeClr val="tx1"/>
                          </a:solidFill>
                          <a:latin typeface="+mn-lt"/>
                          <a:ea typeface="+mn-ea"/>
                          <a:cs typeface="+mn-cs"/>
                        </a:rPr>
                        <a:t>33</a:t>
                      </a:r>
                    </a:p>
                  </a:txBody>
                  <a:tcPr/>
                </a:tc>
                <a:tc>
                  <a:txBody>
                    <a:bodyPr/>
                    <a:lstStyle/>
                    <a:p>
                      <a:pPr marL="0" algn="ctr" rtl="0" eaLnBrk="1" latinLnBrk="0" hangingPunct="1"/>
                      <a:r>
                        <a:rPr kumimoji="0" lang="en-US" kern="1200" dirty="0">
                          <a:solidFill>
                            <a:schemeClr val="tx1"/>
                          </a:solidFill>
                          <a:latin typeface="+mn-lt"/>
                          <a:ea typeface="+mn-ea"/>
                          <a:cs typeface="+mn-cs"/>
                        </a:rPr>
                        <a:t>44</a:t>
                      </a:r>
                    </a:p>
                  </a:txBody>
                  <a:tcPr/>
                </a:tc>
                <a:tc>
                  <a:txBody>
                    <a:bodyPr/>
                    <a:lstStyle/>
                    <a:p>
                      <a:pPr marL="0" algn="ctr" rtl="0" eaLnBrk="1" latinLnBrk="0" hangingPunct="1"/>
                      <a:r>
                        <a:rPr kumimoji="0" lang="en-US" kern="1200" dirty="0">
                          <a:solidFill>
                            <a:schemeClr val="tx1"/>
                          </a:solidFill>
                          <a:latin typeface="+mn-lt"/>
                          <a:ea typeface="+mn-ea"/>
                          <a:cs typeface="+mn-cs"/>
                        </a:rPr>
                        <a:t>55</a:t>
                      </a:r>
                    </a:p>
                  </a:txBody>
                  <a:tcPr/>
                </a:tc>
                <a:tc>
                  <a:txBody>
                    <a:bodyPr/>
                    <a:lstStyle/>
                    <a:p>
                      <a:pPr marL="0" algn="ctr" rtl="0" eaLnBrk="1" latinLnBrk="0" hangingPunct="1"/>
                      <a:r>
                        <a:rPr kumimoji="0" lang="en-US" kern="1200" dirty="0">
                          <a:solidFill>
                            <a:schemeClr val="tx1"/>
                          </a:solidFill>
                          <a:latin typeface="+mn-lt"/>
                          <a:ea typeface="+mn-ea"/>
                          <a:cs typeface="+mn-cs"/>
                        </a:rPr>
                        <a:t>66</a:t>
                      </a:r>
                    </a:p>
                  </a:txBody>
                  <a:tcPr/>
                </a:tc>
                <a:tc>
                  <a:txBody>
                    <a:bodyPr/>
                    <a:lstStyle/>
                    <a:p>
                      <a:pPr marL="0" algn="ctr" rtl="0" eaLnBrk="1" latinLnBrk="0" hangingPunct="1"/>
                      <a:r>
                        <a:rPr kumimoji="0" lang="en-US" kern="1200" dirty="0">
                          <a:solidFill>
                            <a:schemeClr val="tx1"/>
                          </a:solidFill>
                          <a:latin typeface="+mn-lt"/>
                          <a:ea typeface="+mn-ea"/>
                          <a:cs typeface="+mn-cs"/>
                        </a:rPr>
                        <a:t>77</a:t>
                      </a:r>
                    </a:p>
                  </a:txBody>
                  <a:tcPr/>
                </a:tc>
                <a:tc>
                  <a:txBody>
                    <a:bodyPr/>
                    <a:lstStyle/>
                    <a:p>
                      <a:pPr marL="0" algn="ctr" rtl="0" eaLnBrk="1" latinLnBrk="0" hangingPunct="1"/>
                      <a:r>
                        <a:rPr kumimoji="0" lang="en-US" kern="1200" dirty="0">
                          <a:solidFill>
                            <a:schemeClr val="tx1"/>
                          </a:solidFill>
                          <a:latin typeface="+mn-lt"/>
                          <a:ea typeface="+mn-ea"/>
                          <a:cs typeface="+mn-cs"/>
                        </a:rPr>
                        <a:t>88</a:t>
                      </a:r>
                    </a:p>
                  </a:txBody>
                  <a:tcPr/>
                </a:tc>
                <a:tc>
                  <a:txBody>
                    <a:bodyPr/>
                    <a:lstStyle/>
                    <a:p>
                      <a:pPr marL="0" algn="ctr" rtl="0" eaLnBrk="1" latinLnBrk="0" hangingPunct="1"/>
                      <a:r>
                        <a:rPr kumimoji="0" lang="en-US" kern="1200" dirty="0">
                          <a:solidFill>
                            <a:schemeClr val="tx1"/>
                          </a:solidFill>
                          <a:latin typeface="+mn-lt"/>
                          <a:ea typeface="+mn-ea"/>
                          <a:cs typeface="+mn-cs"/>
                        </a:rPr>
                        <a:t>99</a:t>
                      </a:r>
                    </a:p>
                  </a:txBody>
                  <a:tcPr/>
                </a:tc>
                <a:tc>
                  <a:txBody>
                    <a:bodyPr/>
                    <a:lstStyle/>
                    <a:p>
                      <a:pPr marL="0" algn="ctr" rtl="0" eaLnBrk="1" latinLnBrk="0" hangingPunct="1"/>
                      <a:r>
                        <a:rPr kumimoji="0" lang="en-US" kern="1200" dirty="0">
                          <a:solidFill>
                            <a:schemeClr val="tx1"/>
                          </a:solidFill>
                          <a:latin typeface="+mn-lt"/>
                          <a:ea typeface="+mn-ea"/>
                          <a:cs typeface="+mn-cs"/>
                        </a:rPr>
                        <a:t>92</a:t>
                      </a:r>
                    </a:p>
                  </a:txBody>
                  <a:tcPr/>
                </a:tc>
                <a:extLst>
                  <a:ext uri="{0D108BD9-81ED-4DB2-BD59-A6C34878D82A}">
                    <a16:rowId xmlns:a16="http://schemas.microsoft.com/office/drawing/2014/main" val="972262183"/>
                  </a:ext>
                </a:extLst>
              </a:tr>
              <a:tr h="370840">
                <a:tc>
                  <a:txBody>
                    <a:bodyPr/>
                    <a:lstStyle/>
                    <a:p>
                      <a:pPr algn="ctr"/>
                      <a:r>
                        <a:rPr lang="en-US" sz="1800" b="0" dirty="0">
                          <a:latin typeface="Consolas" panose="020B0609020204030204" pitchFamily="49" charset="0"/>
                          <a:cs typeface="Consolas" panose="020B0609020204030204" pitchFamily="49" charset="0"/>
                        </a:rPr>
                        <a:t>0x100001F0</a:t>
                      </a:r>
                      <a:endParaRPr lang="en-US" dirty="0"/>
                    </a:p>
                  </a:txBody>
                  <a:tcPr/>
                </a:tc>
                <a:tc>
                  <a:txBody>
                    <a:bodyPr/>
                    <a:lstStyle/>
                    <a:p>
                      <a:pPr algn="ctr"/>
                      <a:r>
                        <a:rPr lang="en-US" dirty="0"/>
                        <a:t>10</a:t>
                      </a:r>
                    </a:p>
                  </a:txBody>
                  <a:tcPr/>
                </a:tc>
                <a:tc>
                  <a:txBody>
                    <a:bodyPr/>
                    <a:lstStyle/>
                    <a:p>
                      <a:pPr marL="0" algn="ctr" rtl="0" eaLnBrk="1" latinLnBrk="0" hangingPunct="1"/>
                      <a:r>
                        <a:rPr kumimoji="0" lang="en-US" kern="1200" dirty="0">
                          <a:solidFill>
                            <a:schemeClr val="tx1"/>
                          </a:solidFill>
                          <a:latin typeface="+mn-lt"/>
                          <a:ea typeface="+mn-ea"/>
                          <a:cs typeface="+mn-cs"/>
                        </a:rPr>
                        <a:t>11</a:t>
                      </a:r>
                    </a:p>
                  </a:txBody>
                  <a:tcPr/>
                </a:tc>
                <a:tc>
                  <a:txBody>
                    <a:bodyPr/>
                    <a:lstStyle/>
                    <a:p>
                      <a:pPr marL="0" algn="ctr" rtl="0" eaLnBrk="1" latinLnBrk="0" hangingPunct="1"/>
                      <a:r>
                        <a:rPr kumimoji="0" lang="en-US" kern="1200" dirty="0">
                          <a:solidFill>
                            <a:schemeClr val="tx1"/>
                          </a:solidFill>
                          <a:latin typeface="+mn-lt"/>
                          <a:ea typeface="+mn-ea"/>
                          <a:cs typeface="+mn-cs"/>
                        </a:rPr>
                        <a:t>12</a:t>
                      </a:r>
                    </a:p>
                  </a:txBody>
                  <a:tcPr/>
                </a:tc>
                <a:tc>
                  <a:txBody>
                    <a:bodyPr/>
                    <a:lstStyle/>
                    <a:p>
                      <a:pPr marL="0" algn="ctr" rtl="0" eaLnBrk="1" latinLnBrk="0" hangingPunct="1"/>
                      <a:r>
                        <a:rPr kumimoji="0" lang="en-US" kern="1200" dirty="0">
                          <a:solidFill>
                            <a:schemeClr val="tx1"/>
                          </a:solidFill>
                          <a:latin typeface="+mn-lt"/>
                          <a:ea typeface="+mn-ea"/>
                          <a:cs typeface="+mn-cs"/>
                        </a:rPr>
                        <a:t>13</a:t>
                      </a:r>
                    </a:p>
                  </a:txBody>
                  <a:tcPr/>
                </a:tc>
                <a:tc>
                  <a:txBody>
                    <a:bodyPr/>
                    <a:lstStyle/>
                    <a:p>
                      <a:pPr marL="0" algn="ctr" rtl="0" eaLnBrk="1" latinLnBrk="0" hangingPunct="1"/>
                      <a:r>
                        <a:rPr kumimoji="0" lang="en-US" kern="1200" dirty="0">
                          <a:solidFill>
                            <a:schemeClr val="tx1"/>
                          </a:solidFill>
                          <a:latin typeface="+mn-lt"/>
                          <a:ea typeface="+mn-ea"/>
                          <a:cs typeface="+mn-cs"/>
                        </a:rPr>
                        <a:t>14</a:t>
                      </a:r>
                    </a:p>
                  </a:txBody>
                  <a:tcPr/>
                </a:tc>
                <a:tc>
                  <a:txBody>
                    <a:bodyPr/>
                    <a:lstStyle/>
                    <a:p>
                      <a:pPr marL="0" algn="ctr" rtl="0" eaLnBrk="1" latinLnBrk="0" hangingPunct="1"/>
                      <a:r>
                        <a:rPr kumimoji="0" lang="en-US" kern="1200" dirty="0">
                          <a:solidFill>
                            <a:schemeClr val="tx1"/>
                          </a:solidFill>
                          <a:latin typeface="+mn-lt"/>
                          <a:ea typeface="+mn-ea"/>
                          <a:cs typeface="+mn-cs"/>
                        </a:rPr>
                        <a:t>15</a:t>
                      </a:r>
                    </a:p>
                  </a:txBody>
                  <a:tcPr/>
                </a:tc>
                <a:tc>
                  <a:txBody>
                    <a:bodyPr/>
                    <a:lstStyle/>
                    <a:p>
                      <a:pPr marL="0" algn="ctr" rtl="0" eaLnBrk="1" latinLnBrk="0" hangingPunct="1"/>
                      <a:r>
                        <a:rPr kumimoji="0" lang="en-US" kern="1200" dirty="0">
                          <a:solidFill>
                            <a:schemeClr val="tx1"/>
                          </a:solidFill>
                          <a:latin typeface="+mn-lt"/>
                          <a:ea typeface="+mn-ea"/>
                          <a:cs typeface="+mn-cs"/>
                        </a:rPr>
                        <a:t>16</a:t>
                      </a:r>
                    </a:p>
                  </a:txBody>
                  <a:tcPr/>
                </a:tc>
                <a:tc>
                  <a:txBody>
                    <a:bodyPr/>
                    <a:lstStyle/>
                    <a:p>
                      <a:pPr marL="0" algn="ctr" rtl="0" eaLnBrk="1" latinLnBrk="0" hangingPunct="1"/>
                      <a:r>
                        <a:rPr kumimoji="0" lang="en-US" kern="1200" dirty="0">
                          <a:solidFill>
                            <a:schemeClr val="tx1"/>
                          </a:solidFill>
                          <a:latin typeface="+mn-lt"/>
                          <a:ea typeface="+mn-ea"/>
                          <a:cs typeface="+mn-cs"/>
                        </a:rPr>
                        <a:t>17</a:t>
                      </a:r>
                    </a:p>
                  </a:txBody>
                  <a:tcPr/>
                </a:tc>
                <a:tc>
                  <a:txBody>
                    <a:bodyPr/>
                    <a:lstStyle/>
                    <a:p>
                      <a:pPr marL="0" algn="ctr" rtl="0" eaLnBrk="1" latinLnBrk="0" hangingPunct="1"/>
                      <a:r>
                        <a:rPr kumimoji="0" lang="en-US" kern="1200" dirty="0">
                          <a:solidFill>
                            <a:schemeClr val="tx1"/>
                          </a:solidFill>
                          <a:latin typeface="+mn-lt"/>
                          <a:ea typeface="+mn-ea"/>
                          <a:cs typeface="+mn-cs"/>
                        </a:rPr>
                        <a:t>18</a:t>
                      </a:r>
                    </a:p>
                  </a:txBody>
                  <a:tcPr/>
                </a:tc>
                <a:tc>
                  <a:txBody>
                    <a:bodyPr/>
                    <a:lstStyle/>
                    <a:p>
                      <a:pPr marL="0" algn="ctr" rtl="0" eaLnBrk="1" latinLnBrk="0" hangingPunct="1"/>
                      <a:r>
                        <a:rPr kumimoji="0" lang="en-US" kern="1200" dirty="0">
                          <a:solidFill>
                            <a:schemeClr val="tx1"/>
                          </a:solidFill>
                          <a:latin typeface="+mn-lt"/>
                          <a:ea typeface="+mn-ea"/>
                          <a:cs typeface="+mn-cs"/>
                        </a:rPr>
                        <a:t>19</a:t>
                      </a:r>
                    </a:p>
                  </a:txBody>
                  <a:tcPr/>
                </a:tc>
                <a:tc>
                  <a:txBody>
                    <a:bodyPr/>
                    <a:lstStyle/>
                    <a:p>
                      <a:pPr marL="0" algn="ctr" rtl="0" eaLnBrk="1" latinLnBrk="0" hangingPunct="1"/>
                      <a:r>
                        <a:rPr kumimoji="0" lang="en-US" kern="1200" dirty="0">
                          <a:solidFill>
                            <a:schemeClr val="tx1"/>
                          </a:solidFill>
                          <a:latin typeface="+mn-lt"/>
                          <a:ea typeface="+mn-ea"/>
                          <a:cs typeface="+mn-cs"/>
                        </a:rPr>
                        <a:t>1</a:t>
                      </a:r>
                      <a:r>
                        <a:rPr kumimoji="0" lang="en-US" altLang="zh-CN" kern="1200" dirty="0">
                          <a:solidFill>
                            <a:schemeClr val="tx1"/>
                          </a:solidFill>
                          <a:latin typeface="+mn-lt"/>
                          <a:ea typeface="+mn-ea"/>
                          <a:cs typeface="+mn-cs"/>
                        </a:rPr>
                        <a:t>A</a:t>
                      </a:r>
                      <a:endParaRPr kumimoji="0" lang="en-US" kern="1200" dirty="0">
                        <a:solidFill>
                          <a:schemeClr val="tx1"/>
                        </a:solidFill>
                        <a:latin typeface="+mn-lt"/>
                        <a:ea typeface="+mn-ea"/>
                        <a:cs typeface="+mn-cs"/>
                      </a:endParaRPr>
                    </a:p>
                  </a:txBody>
                  <a:tcPr/>
                </a:tc>
                <a:tc>
                  <a:txBody>
                    <a:bodyPr/>
                    <a:lstStyle/>
                    <a:p>
                      <a:pPr marL="0" algn="ctr" rtl="0" eaLnBrk="1" latinLnBrk="0" hangingPunct="1"/>
                      <a:r>
                        <a:rPr kumimoji="0" lang="en-US" kern="1200" dirty="0">
                          <a:solidFill>
                            <a:schemeClr val="tx1"/>
                          </a:solidFill>
                          <a:latin typeface="+mn-lt"/>
                          <a:ea typeface="+mn-ea"/>
                          <a:cs typeface="+mn-cs"/>
                        </a:rPr>
                        <a:t>1B</a:t>
                      </a:r>
                    </a:p>
                  </a:txBody>
                  <a:tcPr/>
                </a:tc>
                <a:tc>
                  <a:txBody>
                    <a:bodyPr/>
                    <a:lstStyle/>
                    <a:p>
                      <a:pPr marL="0" algn="ctr" rtl="0" eaLnBrk="1" latinLnBrk="0" hangingPunct="1"/>
                      <a:r>
                        <a:rPr kumimoji="0" lang="en-US" kern="1200" dirty="0">
                          <a:solidFill>
                            <a:schemeClr val="tx1"/>
                          </a:solidFill>
                          <a:latin typeface="+mn-lt"/>
                          <a:ea typeface="+mn-ea"/>
                          <a:cs typeface="+mn-cs"/>
                        </a:rPr>
                        <a:t>1C</a:t>
                      </a:r>
                    </a:p>
                  </a:txBody>
                  <a:tcPr/>
                </a:tc>
                <a:tc>
                  <a:txBody>
                    <a:bodyPr/>
                    <a:lstStyle/>
                    <a:p>
                      <a:pPr marL="0" algn="ctr" rtl="0" eaLnBrk="1" latinLnBrk="0" hangingPunct="1"/>
                      <a:r>
                        <a:rPr kumimoji="0" lang="en-US" kern="1200" dirty="0">
                          <a:solidFill>
                            <a:schemeClr val="tx1"/>
                          </a:solidFill>
                          <a:latin typeface="+mn-lt"/>
                          <a:ea typeface="+mn-ea"/>
                          <a:cs typeface="+mn-cs"/>
                        </a:rPr>
                        <a:t>1D</a:t>
                      </a:r>
                    </a:p>
                  </a:txBody>
                  <a:tcPr/>
                </a:tc>
                <a:tc>
                  <a:txBody>
                    <a:bodyPr/>
                    <a:lstStyle/>
                    <a:p>
                      <a:pPr marL="0" algn="ctr" rtl="0" eaLnBrk="1" latinLnBrk="0" hangingPunct="1"/>
                      <a:r>
                        <a:rPr kumimoji="0" lang="en-US" kern="1200" dirty="0">
                          <a:solidFill>
                            <a:schemeClr val="tx1"/>
                          </a:solidFill>
                          <a:latin typeface="+mn-lt"/>
                          <a:ea typeface="+mn-ea"/>
                          <a:cs typeface="+mn-cs"/>
                        </a:rPr>
                        <a:t>1E</a:t>
                      </a:r>
                    </a:p>
                  </a:txBody>
                  <a:tcPr/>
                </a:tc>
                <a:tc>
                  <a:txBody>
                    <a:bodyPr/>
                    <a:lstStyle/>
                    <a:p>
                      <a:pPr marL="0" algn="ctr" rtl="0" eaLnBrk="1" latinLnBrk="0" hangingPunct="1"/>
                      <a:r>
                        <a:rPr kumimoji="0" lang="en-US" kern="1200" dirty="0">
                          <a:solidFill>
                            <a:schemeClr val="tx1"/>
                          </a:solidFill>
                          <a:latin typeface="+mn-lt"/>
                          <a:ea typeface="+mn-ea"/>
                          <a:cs typeface="+mn-cs"/>
                        </a:rPr>
                        <a:t>1F</a:t>
                      </a:r>
                    </a:p>
                  </a:txBody>
                  <a:tcPr/>
                </a:tc>
                <a:extLst>
                  <a:ext uri="{0D108BD9-81ED-4DB2-BD59-A6C34878D82A}">
                    <a16:rowId xmlns:a16="http://schemas.microsoft.com/office/drawing/2014/main" val="1568566092"/>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latin typeface="Consolas" panose="020B0609020204030204" pitchFamily="49" charset="0"/>
                          <a:cs typeface="Consolas" panose="020B0609020204030204" pitchFamily="49" charset="0"/>
                        </a:rPr>
                        <a:t>0x100001E0</a:t>
                      </a:r>
                    </a:p>
                  </a:txBody>
                  <a:tcPr/>
                </a:tc>
                <a:tc>
                  <a:txBody>
                    <a:bodyPr/>
                    <a:lstStyle/>
                    <a:p>
                      <a:pPr algn="ctr"/>
                      <a:r>
                        <a:rPr lang="en-US" dirty="0"/>
                        <a:t>00</a:t>
                      </a:r>
                    </a:p>
                  </a:txBody>
                  <a:tcPr/>
                </a:tc>
                <a:tc>
                  <a:txBody>
                    <a:bodyPr/>
                    <a:lstStyle/>
                    <a:p>
                      <a:pPr marL="0" algn="ctr" rtl="0" eaLnBrk="1" latinLnBrk="0" hangingPunct="1"/>
                      <a:r>
                        <a:rPr kumimoji="0" lang="en-US" kern="1200" dirty="0">
                          <a:solidFill>
                            <a:schemeClr val="tx1"/>
                          </a:solidFill>
                          <a:latin typeface="+mn-lt"/>
                          <a:ea typeface="+mn-ea"/>
                          <a:cs typeface="+mn-cs"/>
                        </a:rPr>
                        <a:t>01</a:t>
                      </a:r>
                    </a:p>
                  </a:txBody>
                  <a:tcPr/>
                </a:tc>
                <a:tc>
                  <a:txBody>
                    <a:bodyPr/>
                    <a:lstStyle/>
                    <a:p>
                      <a:pPr marL="0" algn="ctr" rtl="0" eaLnBrk="1" latinLnBrk="0" hangingPunct="1"/>
                      <a:r>
                        <a:rPr kumimoji="0" lang="en-US" kern="1200" dirty="0">
                          <a:solidFill>
                            <a:schemeClr val="tx1"/>
                          </a:solidFill>
                          <a:latin typeface="+mn-lt"/>
                          <a:ea typeface="+mn-ea"/>
                          <a:cs typeface="+mn-cs"/>
                        </a:rPr>
                        <a:t>02</a:t>
                      </a:r>
                    </a:p>
                  </a:txBody>
                  <a:tcPr/>
                </a:tc>
                <a:tc>
                  <a:txBody>
                    <a:bodyPr/>
                    <a:lstStyle/>
                    <a:p>
                      <a:pPr marL="0" algn="ctr" rtl="0" eaLnBrk="1" latinLnBrk="0" hangingPunct="1"/>
                      <a:r>
                        <a:rPr kumimoji="0" lang="en-US" kern="1200" dirty="0">
                          <a:solidFill>
                            <a:schemeClr val="tx1"/>
                          </a:solidFill>
                          <a:latin typeface="+mn-lt"/>
                          <a:ea typeface="+mn-ea"/>
                          <a:cs typeface="+mn-cs"/>
                        </a:rPr>
                        <a:t>03</a:t>
                      </a:r>
                    </a:p>
                  </a:txBody>
                  <a:tcPr/>
                </a:tc>
                <a:tc>
                  <a:txBody>
                    <a:bodyPr/>
                    <a:lstStyle/>
                    <a:p>
                      <a:pPr marL="0" algn="ctr" rtl="0" eaLnBrk="1" latinLnBrk="0" hangingPunct="1"/>
                      <a:r>
                        <a:rPr kumimoji="0" lang="en-US" kern="1200" dirty="0">
                          <a:solidFill>
                            <a:schemeClr val="tx1"/>
                          </a:solidFill>
                          <a:latin typeface="+mn-lt"/>
                          <a:ea typeface="+mn-ea"/>
                          <a:cs typeface="+mn-cs"/>
                        </a:rPr>
                        <a:t>04</a:t>
                      </a:r>
                    </a:p>
                  </a:txBody>
                  <a:tcPr/>
                </a:tc>
                <a:tc>
                  <a:txBody>
                    <a:bodyPr/>
                    <a:lstStyle/>
                    <a:p>
                      <a:pPr marL="0" algn="ctr" rtl="0" eaLnBrk="1" latinLnBrk="0" hangingPunct="1"/>
                      <a:r>
                        <a:rPr kumimoji="0" lang="en-US" kern="1200" dirty="0">
                          <a:solidFill>
                            <a:schemeClr val="tx1"/>
                          </a:solidFill>
                          <a:latin typeface="+mn-lt"/>
                          <a:ea typeface="+mn-ea"/>
                          <a:cs typeface="+mn-cs"/>
                        </a:rPr>
                        <a:t>05</a:t>
                      </a:r>
                    </a:p>
                  </a:txBody>
                  <a:tcPr/>
                </a:tc>
                <a:tc>
                  <a:txBody>
                    <a:bodyPr/>
                    <a:lstStyle/>
                    <a:p>
                      <a:pPr marL="0" algn="ctr" rtl="0" eaLnBrk="1" latinLnBrk="0" hangingPunct="1"/>
                      <a:r>
                        <a:rPr kumimoji="0" lang="en-US" kern="1200" dirty="0">
                          <a:solidFill>
                            <a:schemeClr val="tx1"/>
                          </a:solidFill>
                          <a:latin typeface="+mn-lt"/>
                          <a:ea typeface="+mn-ea"/>
                          <a:cs typeface="+mn-cs"/>
                        </a:rPr>
                        <a:t>06</a:t>
                      </a:r>
                    </a:p>
                  </a:txBody>
                  <a:tcPr/>
                </a:tc>
                <a:tc>
                  <a:txBody>
                    <a:bodyPr/>
                    <a:lstStyle/>
                    <a:p>
                      <a:pPr marL="0" algn="ctr" rtl="0" eaLnBrk="1" latinLnBrk="0" hangingPunct="1"/>
                      <a:r>
                        <a:rPr kumimoji="0" lang="en-US" kern="1200" dirty="0">
                          <a:solidFill>
                            <a:schemeClr val="tx1"/>
                          </a:solidFill>
                          <a:latin typeface="+mn-lt"/>
                          <a:ea typeface="+mn-ea"/>
                          <a:cs typeface="+mn-cs"/>
                        </a:rPr>
                        <a:t>07</a:t>
                      </a:r>
                    </a:p>
                  </a:txBody>
                  <a:tcPr/>
                </a:tc>
                <a:tc>
                  <a:txBody>
                    <a:bodyPr/>
                    <a:lstStyle/>
                    <a:p>
                      <a:pPr marL="0" algn="ctr" rtl="0" eaLnBrk="1" latinLnBrk="0" hangingPunct="1"/>
                      <a:r>
                        <a:rPr kumimoji="0" lang="en-US" kern="1200" dirty="0">
                          <a:solidFill>
                            <a:schemeClr val="tx1"/>
                          </a:solidFill>
                          <a:latin typeface="+mn-lt"/>
                          <a:ea typeface="+mn-ea"/>
                          <a:cs typeface="+mn-cs"/>
                        </a:rPr>
                        <a:t>08</a:t>
                      </a:r>
                    </a:p>
                  </a:txBody>
                  <a:tcPr/>
                </a:tc>
                <a:tc>
                  <a:txBody>
                    <a:bodyPr/>
                    <a:lstStyle/>
                    <a:p>
                      <a:pPr marL="0" algn="ctr" rtl="0" eaLnBrk="1" latinLnBrk="0" hangingPunct="1"/>
                      <a:r>
                        <a:rPr kumimoji="0" lang="en-US" kern="1200" dirty="0">
                          <a:solidFill>
                            <a:schemeClr val="tx1"/>
                          </a:solidFill>
                          <a:latin typeface="+mn-lt"/>
                          <a:ea typeface="+mn-ea"/>
                          <a:cs typeface="+mn-cs"/>
                        </a:rPr>
                        <a:t>09</a:t>
                      </a:r>
                    </a:p>
                  </a:txBody>
                  <a:tcPr/>
                </a:tc>
                <a:tc>
                  <a:txBody>
                    <a:bodyPr/>
                    <a:lstStyle/>
                    <a:p>
                      <a:pPr marL="0" algn="ctr" rtl="0" eaLnBrk="1" latinLnBrk="0" hangingPunct="1"/>
                      <a:r>
                        <a:rPr kumimoji="0" lang="en-US" kern="1200" dirty="0">
                          <a:solidFill>
                            <a:schemeClr val="tx1"/>
                          </a:solidFill>
                          <a:latin typeface="+mn-lt"/>
                          <a:ea typeface="+mn-ea"/>
                          <a:cs typeface="+mn-cs"/>
                        </a:rPr>
                        <a:t>0A</a:t>
                      </a:r>
                    </a:p>
                  </a:txBody>
                  <a:tcPr/>
                </a:tc>
                <a:tc>
                  <a:txBody>
                    <a:bodyPr/>
                    <a:lstStyle/>
                    <a:p>
                      <a:pPr marL="0" algn="ctr" rtl="0" eaLnBrk="1" latinLnBrk="0" hangingPunct="1"/>
                      <a:r>
                        <a:rPr kumimoji="0" lang="en-US" kern="1200" dirty="0">
                          <a:solidFill>
                            <a:schemeClr val="tx1"/>
                          </a:solidFill>
                          <a:latin typeface="+mn-lt"/>
                          <a:ea typeface="+mn-ea"/>
                          <a:cs typeface="+mn-cs"/>
                        </a:rPr>
                        <a:t>0B</a:t>
                      </a:r>
                    </a:p>
                  </a:txBody>
                  <a:tcPr/>
                </a:tc>
                <a:tc>
                  <a:txBody>
                    <a:bodyPr/>
                    <a:lstStyle/>
                    <a:p>
                      <a:pPr marL="0" algn="ctr" rtl="0" eaLnBrk="1" latinLnBrk="0" hangingPunct="1"/>
                      <a:r>
                        <a:rPr kumimoji="0" lang="en-US" kern="1200" dirty="0">
                          <a:solidFill>
                            <a:schemeClr val="tx1"/>
                          </a:solidFill>
                          <a:latin typeface="+mn-lt"/>
                          <a:ea typeface="+mn-ea"/>
                          <a:cs typeface="+mn-cs"/>
                        </a:rPr>
                        <a:t>0C</a:t>
                      </a:r>
                    </a:p>
                  </a:txBody>
                  <a:tcPr/>
                </a:tc>
                <a:tc>
                  <a:txBody>
                    <a:bodyPr/>
                    <a:lstStyle/>
                    <a:p>
                      <a:pPr marL="0" algn="ctr" rtl="0" eaLnBrk="1" latinLnBrk="0" hangingPunct="1"/>
                      <a:r>
                        <a:rPr kumimoji="0" lang="en-US" kern="1200" dirty="0">
                          <a:solidFill>
                            <a:schemeClr val="tx1"/>
                          </a:solidFill>
                          <a:latin typeface="+mn-lt"/>
                          <a:ea typeface="+mn-ea"/>
                          <a:cs typeface="+mn-cs"/>
                        </a:rPr>
                        <a:t>0D</a:t>
                      </a:r>
                    </a:p>
                  </a:txBody>
                  <a:tcPr/>
                </a:tc>
                <a:tc>
                  <a:txBody>
                    <a:bodyPr/>
                    <a:lstStyle/>
                    <a:p>
                      <a:pPr marL="0" algn="ctr" rtl="0" eaLnBrk="1" latinLnBrk="0" hangingPunct="1"/>
                      <a:r>
                        <a:rPr kumimoji="0" lang="en-US" kern="1200" dirty="0">
                          <a:solidFill>
                            <a:schemeClr val="tx1"/>
                          </a:solidFill>
                          <a:latin typeface="+mn-lt"/>
                          <a:ea typeface="+mn-ea"/>
                          <a:cs typeface="+mn-cs"/>
                        </a:rPr>
                        <a:t>0E</a:t>
                      </a:r>
                    </a:p>
                  </a:txBody>
                  <a:tcPr/>
                </a:tc>
                <a:tc>
                  <a:txBody>
                    <a:bodyPr/>
                    <a:lstStyle/>
                    <a:p>
                      <a:pPr marL="0" algn="ctr" rtl="0" eaLnBrk="1" latinLnBrk="0" hangingPunct="1"/>
                      <a:r>
                        <a:rPr kumimoji="0" lang="en-US" kern="1200" dirty="0">
                          <a:solidFill>
                            <a:schemeClr val="tx1"/>
                          </a:solidFill>
                          <a:latin typeface="+mn-lt"/>
                          <a:ea typeface="+mn-ea"/>
                          <a:cs typeface="+mn-cs"/>
                        </a:rPr>
                        <a:t>0F</a:t>
                      </a:r>
                    </a:p>
                  </a:txBody>
                  <a:tcPr/>
                </a:tc>
                <a:extLst>
                  <a:ext uri="{0D108BD9-81ED-4DB2-BD59-A6C34878D82A}">
                    <a16:rowId xmlns:a16="http://schemas.microsoft.com/office/drawing/2014/main" val="3396541759"/>
                  </a:ext>
                </a:extLst>
              </a:tr>
            </a:tbl>
          </a:graphicData>
        </a:graphic>
      </p:graphicFrame>
      <p:graphicFrame>
        <p:nvGraphicFramePr>
          <p:cNvPr id="8" name="Content Placeholder 4">
            <a:extLst>
              <a:ext uri="{FF2B5EF4-FFF2-40B4-BE49-F238E27FC236}">
                <a16:creationId xmlns:a16="http://schemas.microsoft.com/office/drawing/2014/main" id="{D888B29E-C3F6-5701-3FB8-7AD8E9E5634F}"/>
              </a:ext>
            </a:extLst>
          </p:cNvPr>
          <p:cNvGraphicFramePr>
            <a:graphicFrameLocks/>
          </p:cNvGraphicFramePr>
          <p:nvPr/>
        </p:nvGraphicFramePr>
        <p:xfrm>
          <a:off x="6707997" y="1945640"/>
          <a:ext cx="2219325" cy="2966720"/>
        </p:xfrm>
        <a:graphic>
          <a:graphicData uri="http://schemas.openxmlformats.org/drawingml/2006/table">
            <a:tbl>
              <a:tblPr firstRow="1" bandRow="1">
                <a:tableStyleId>{5940675A-B579-460E-94D1-54222C63F5DA}</a:tableStyleId>
              </a:tblPr>
              <a:tblGrid>
                <a:gridCol w="537012">
                  <a:extLst>
                    <a:ext uri="{9D8B030D-6E8A-4147-A177-3AD203B41FA5}">
                      <a16:colId xmlns:a16="http://schemas.microsoft.com/office/drawing/2014/main" val="3133599075"/>
                    </a:ext>
                  </a:extLst>
                </a:gridCol>
                <a:gridCol w="1682313">
                  <a:extLst>
                    <a:ext uri="{9D8B030D-6E8A-4147-A177-3AD203B41FA5}">
                      <a16:colId xmlns:a16="http://schemas.microsoft.com/office/drawing/2014/main" val="1327154262"/>
                    </a:ext>
                  </a:extLst>
                </a:gridCol>
              </a:tblGrid>
              <a:tr h="370840">
                <a:tc>
                  <a:txBody>
                    <a:bodyPr/>
                    <a:lstStyle/>
                    <a:p>
                      <a:pPr marL="0" algn="ctr" rtl="0" eaLnBrk="1" latinLnBrk="0" hangingPunct="1"/>
                      <a:r>
                        <a:rPr kumimoji="0" lang="en-US" b="0" kern="1200" dirty="0">
                          <a:solidFill>
                            <a:schemeClr val="tx1"/>
                          </a:solidFill>
                          <a:latin typeface="+mn-lt"/>
                          <a:ea typeface="+mn-ea"/>
                          <a:cs typeface="+mn-cs"/>
                        </a:rPr>
                        <a:t>R0</a:t>
                      </a:r>
                    </a:p>
                  </a:txBody>
                  <a:tcPr/>
                </a:tc>
                <a:tc>
                  <a:txBody>
                    <a:bodyPr/>
                    <a:lstStyle/>
                    <a:p>
                      <a:pPr marL="0" algn="ctr" rtl="0" eaLnBrk="1" latinLnBrk="0" hangingPunct="1"/>
                      <a:r>
                        <a:rPr kumimoji="0" lang="pt-BR" b="0" kern="1200" dirty="0">
                          <a:solidFill>
                            <a:schemeClr val="tx1"/>
                          </a:solidFill>
                          <a:latin typeface="+mn-lt"/>
                          <a:ea typeface="+mn-ea"/>
                          <a:cs typeface="+mn-cs"/>
                        </a:rPr>
                        <a:t>0x00000000</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1814596732"/>
                  </a:ext>
                </a:extLst>
              </a:tr>
              <a:tr h="370840">
                <a:tc>
                  <a:txBody>
                    <a:bodyPr/>
                    <a:lstStyle/>
                    <a:p>
                      <a:pPr marL="0" algn="ctr" rtl="0" eaLnBrk="1" latinLnBrk="0" hangingPunct="1"/>
                      <a:r>
                        <a:rPr kumimoji="0" lang="en-US" b="0" kern="1200" dirty="0">
                          <a:solidFill>
                            <a:schemeClr val="tx1"/>
                          </a:solidFill>
                          <a:latin typeface="+mn-lt"/>
                          <a:ea typeface="+mn-ea"/>
                          <a:cs typeface="+mn-cs"/>
                        </a:rPr>
                        <a:t>R1</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0x10000200</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481549779"/>
                  </a:ext>
                </a:extLst>
              </a:tr>
              <a:tr h="370840">
                <a:tc>
                  <a:txBody>
                    <a:bodyPr/>
                    <a:lstStyle/>
                    <a:p>
                      <a:pPr marL="0" algn="ctr" rtl="0" eaLnBrk="1" latinLnBrk="0" hangingPunct="1"/>
                      <a:r>
                        <a:rPr kumimoji="0" lang="en-US" b="0" kern="1200" dirty="0">
                          <a:solidFill>
                            <a:schemeClr val="tx1"/>
                          </a:solidFill>
                          <a:latin typeface="+mn-lt"/>
                          <a:ea typeface="+mn-ea"/>
                          <a:cs typeface="+mn-cs"/>
                        </a:rPr>
                        <a:t>R2</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0x0000FFFF</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1337800547"/>
                  </a:ext>
                </a:extLst>
              </a:tr>
              <a:tr h="370840">
                <a:tc>
                  <a:txBody>
                    <a:bodyPr/>
                    <a:lstStyle/>
                    <a:p>
                      <a:pPr marL="0" algn="ctr" rtl="0" eaLnBrk="1" latinLnBrk="0" hangingPunct="1"/>
                      <a:r>
                        <a:rPr kumimoji="0" lang="en-US" b="0" kern="1200" dirty="0">
                          <a:solidFill>
                            <a:schemeClr val="tx1"/>
                          </a:solidFill>
                          <a:latin typeface="+mn-lt"/>
                          <a:ea typeface="+mn-ea"/>
                          <a:cs typeface="+mn-cs"/>
                        </a:rPr>
                        <a:t>R3</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0x18675309</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365453190"/>
                  </a:ext>
                </a:extLst>
              </a:tr>
              <a:tr h="370840">
                <a:tc>
                  <a:txBody>
                    <a:bodyPr/>
                    <a:lstStyle/>
                    <a:p>
                      <a:pPr marL="0" algn="ctr" rtl="0" eaLnBrk="1" latinLnBrk="0" hangingPunct="1"/>
                      <a:r>
                        <a:rPr kumimoji="0" lang="en-US" b="0" kern="1200" dirty="0">
                          <a:solidFill>
                            <a:schemeClr val="tx1"/>
                          </a:solidFill>
                          <a:latin typeface="+mn-lt"/>
                          <a:ea typeface="+mn-ea"/>
                          <a:cs typeface="+mn-cs"/>
                        </a:rPr>
                        <a:t>R4</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0x00000000</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2217285831"/>
                  </a:ext>
                </a:extLst>
              </a:tr>
              <a:tr h="370840">
                <a:tc>
                  <a:txBody>
                    <a:bodyPr/>
                    <a:lstStyle/>
                    <a:p>
                      <a:pPr marL="0" algn="ctr" rtl="0" eaLnBrk="1" latinLnBrk="0" hangingPunct="1"/>
                      <a:r>
                        <a:rPr kumimoji="0" lang="en-US" b="0" kern="1200" dirty="0">
                          <a:solidFill>
                            <a:schemeClr val="tx1"/>
                          </a:solidFill>
                          <a:latin typeface="+mn-lt"/>
                          <a:ea typeface="+mn-ea"/>
                          <a:cs typeface="+mn-cs"/>
                        </a:rPr>
                        <a:t>R5</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0x00000000</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4012525772"/>
                  </a:ext>
                </a:extLst>
              </a:tr>
              <a:tr h="370840">
                <a:tc>
                  <a:txBody>
                    <a:bodyPr/>
                    <a:lstStyle/>
                    <a:p>
                      <a:pPr marL="0" algn="ctr" rtl="0" eaLnBrk="1" latinLnBrk="0" hangingPunct="1"/>
                      <a:r>
                        <a:rPr kumimoji="0" lang="en-US" b="0" kern="1200" dirty="0">
                          <a:solidFill>
                            <a:schemeClr val="tx1"/>
                          </a:solidFill>
                          <a:latin typeface="+mn-lt"/>
                          <a:ea typeface="+mn-ea"/>
                          <a:cs typeface="+mn-cs"/>
                        </a:rPr>
                        <a:t>…</a:t>
                      </a:r>
                    </a:p>
                  </a:txBody>
                  <a:tcPr/>
                </a:tc>
                <a:tc>
                  <a:txBody>
                    <a:bodyPr/>
                    <a:lstStyle/>
                    <a:p>
                      <a:pPr marL="0" algn="ctr" rtl="0" eaLnBrk="1" latinLnBrk="0" hangingPunct="1"/>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1767889990"/>
                  </a:ext>
                </a:extLst>
              </a:tr>
              <a:tr h="370840">
                <a:tc>
                  <a:txBody>
                    <a:bodyPr/>
                    <a:lstStyle/>
                    <a:p>
                      <a:pPr marL="0" algn="ctr" rtl="0" eaLnBrk="1" latinLnBrk="0" hangingPunct="1"/>
                      <a:r>
                        <a:rPr kumimoji="0" lang="en-US" sz="1600" b="0" kern="1200" dirty="0">
                          <a:solidFill>
                            <a:schemeClr val="tx1"/>
                          </a:solidFill>
                          <a:latin typeface="+mn-lt"/>
                          <a:ea typeface="+mn-ea"/>
                          <a:cs typeface="+mn-cs"/>
                        </a:rPr>
                        <a:t>R13</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0x10000200</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2656245920"/>
                  </a:ext>
                </a:extLst>
              </a:tr>
            </a:tbl>
          </a:graphicData>
        </a:graphic>
      </p:graphicFrame>
      <p:sp>
        <p:nvSpPr>
          <p:cNvPr id="10" name="TextBox 9">
            <a:extLst>
              <a:ext uri="{FF2B5EF4-FFF2-40B4-BE49-F238E27FC236}">
                <a16:creationId xmlns:a16="http://schemas.microsoft.com/office/drawing/2014/main" id="{1E914C08-96CB-135B-1433-52624F812AD9}"/>
              </a:ext>
            </a:extLst>
          </p:cNvPr>
          <p:cNvSpPr txBox="1"/>
          <p:nvPr/>
        </p:nvSpPr>
        <p:spPr>
          <a:xfrm>
            <a:off x="685800" y="4153386"/>
            <a:ext cx="2018501" cy="707886"/>
          </a:xfrm>
          <a:prstGeom prst="rect">
            <a:avLst/>
          </a:prstGeom>
          <a:solidFill>
            <a:sysClr val="window" lastClr="FFFFFF"/>
          </a:solidFill>
          <a:ln w="19050" cap="flat" cmpd="sng" algn="ctr">
            <a:solidFill>
              <a:srgbClr val="4F81BD"/>
            </a:solidFill>
            <a:prstDash val="solid"/>
          </a:ln>
          <a:effectLst/>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pt-BR" sz="2000"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PUSH (R1, R3)</a:t>
            </a:r>
          </a:p>
          <a:p>
            <a:pPr marL="0" marR="0" lvl="0" indent="0" defTabSz="914400" eaLnBrk="1" fontAlgn="auto" latinLnBrk="0" hangingPunct="1">
              <a:lnSpc>
                <a:spcPct val="100000"/>
              </a:lnSpc>
              <a:spcBef>
                <a:spcPts val="0"/>
              </a:spcBef>
              <a:spcAft>
                <a:spcPts val="0"/>
              </a:spcAft>
              <a:buClrTx/>
              <a:buSzTx/>
              <a:buFontTx/>
              <a:buNone/>
              <a:tabLst/>
              <a:defRPr/>
            </a:pPr>
            <a:r>
              <a:rPr kumimoji="0" lang="pt-BR" sz="2000"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POP (R5)</a:t>
            </a:r>
          </a:p>
        </p:txBody>
      </p:sp>
      <p:sp>
        <p:nvSpPr>
          <p:cNvPr id="11" name="Content Placeholder 3">
            <a:extLst>
              <a:ext uri="{FF2B5EF4-FFF2-40B4-BE49-F238E27FC236}">
                <a16:creationId xmlns:a16="http://schemas.microsoft.com/office/drawing/2014/main" id="{E0C303F2-641E-019B-CA34-0B02E8722206}"/>
              </a:ext>
            </a:extLst>
          </p:cNvPr>
          <p:cNvSpPr txBox="1">
            <a:spLocks/>
          </p:cNvSpPr>
          <p:nvPr/>
        </p:nvSpPr>
        <p:spPr>
          <a:xfrm>
            <a:off x="457200" y="1219200"/>
            <a:ext cx="8229600" cy="4937760"/>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fontAlgn="auto">
              <a:spcAft>
                <a:spcPts val="0"/>
              </a:spcAft>
            </a:pPr>
            <a:r>
              <a:rPr lang="en-US" sz="2000" b="0" dirty="0"/>
              <a:t>Compute register and memory values at each step of this program, given initial register values and memory contents, assuming little-endian memory ordering.</a:t>
            </a:r>
          </a:p>
        </p:txBody>
      </p:sp>
      <p:sp>
        <p:nvSpPr>
          <p:cNvPr id="12" name="TextBox 11">
            <a:extLst>
              <a:ext uri="{FF2B5EF4-FFF2-40B4-BE49-F238E27FC236}">
                <a16:creationId xmlns:a16="http://schemas.microsoft.com/office/drawing/2014/main" id="{4C6A6B80-3FEE-6D76-7A51-6A84F29B3557}"/>
              </a:ext>
            </a:extLst>
          </p:cNvPr>
          <p:cNvSpPr txBox="1"/>
          <p:nvPr/>
        </p:nvSpPr>
        <p:spPr>
          <a:xfrm>
            <a:off x="4357032" y="4507329"/>
            <a:ext cx="2350965" cy="400110"/>
          </a:xfrm>
          <a:prstGeom prst="rect">
            <a:avLst/>
          </a:prstGeom>
          <a:noFill/>
        </p:spPr>
        <p:txBody>
          <a:bodyPr wrap="none" rtlCol="0">
            <a:spAutoFit/>
          </a:bodyPr>
          <a:lstStyle/>
          <a:p>
            <a:r>
              <a:rPr lang="en-US" sz="2000" b="0" dirty="0">
                <a:latin typeface="+mn-lt"/>
              </a:rPr>
              <a:t>Initial Register Values</a:t>
            </a:r>
          </a:p>
        </p:txBody>
      </p:sp>
      <p:sp>
        <p:nvSpPr>
          <p:cNvPr id="13" name="TextBox 12">
            <a:extLst>
              <a:ext uri="{FF2B5EF4-FFF2-40B4-BE49-F238E27FC236}">
                <a16:creationId xmlns:a16="http://schemas.microsoft.com/office/drawing/2014/main" id="{E381BB9B-55E3-DA1B-9EC5-B7BD5B3494A9}"/>
              </a:ext>
            </a:extLst>
          </p:cNvPr>
          <p:cNvSpPr txBox="1"/>
          <p:nvPr/>
        </p:nvSpPr>
        <p:spPr>
          <a:xfrm>
            <a:off x="3832596" y="6258114"/>
            <a:ext cx="2734659" cy="400110"/>
          </a:xfrm>
          <a:prstGeom prst="rect">
            <a:avLst/>
          </a:prstGeom>
          <a:noFill/>
        </p:spPr>
        <p:txBody>
          <a:bodyPr wrap="none" rtlCol="0">
            <a:spAutoFit/>
          </a:bodyPr>
          <a:lstStyle/>
          <a:p>
            <a:r>
              <a:rPr lang="en-US" sz="2000" b="0" dirty="0">
                <a:latin typeface="+mn-lt"/>
              </a:rPr>
              <a:t>Initial Memory Contents</a:t>
            </a:r>
          </a:p>
        </p:txBody>
      </p:sp>
    </p:spTree>
    <p:extLst>
      <p:ext uri="{BB962C8B-B14F-4D97-AF65-F5344CB8AC3E}">
        <p14:creationId xmlns:p14="http://schemas.microsoft.com/office/powerpoint/2010/main" val="811401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7DA1D-8964-ADF5-7DC4-B22254060F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A13921-2A45-DFEB-5309-D3FF1ADB4632}"/>
              </a:ext>
            </a:extLst>
          </p:cNvPr>
          <p:cNvSpPr>
            <a:spLocks noGrp="1"/>
          </p:cNvSpPr>
          <p:nvPr>
            <p:ph type="title"/>
          </p:nvPr>
        </p:nvSpPr>
        <p:spPr/>
        <p:txBody>
          <a:bodyPr/>
          <a:lstStyle/>
          <a:p>
            <a:r>
              <a:rPr lang="en-US" dirty="0"/>
              <a:t>Program Understanding ANS</a:t>
            </a:r>
          </a:p>
        </p:txBody>
      </p:sp>
      <p:sp>
        <p:nvSpPr>
          <p:cNvPr id="3" name="Slide Number Placeholder 2">
            <a:extLst>
              <a:ext uri="{FF2B5EF4-FFF2-40B4-BE49-F238E27FC236}">
                <a16:creationId xmlns:a16="http://schemas.microsoft.com/office/drawing/2014/main" id="{87633AE3-5DA6-3B1B-7578-E01A1841C9DC}"/>
              </a:ext>
            </a:extLst>
          </p:cNvPr>
          <p:cNvSpPr>
            <a:spLocks noGrp="1"/>
          </p:cNvSpPr>
          <p:nvPr>
            <p:ph type="sldNum" sz="quarter" idx="12"/>
          </p:nvPr>
        </p:nvSpPr>
        <p:spPr/>
        <p:txBody>
          <a:bodyPr/>
          <a:lstStyle/>
          <a:p>
            <a:fld id="{AEE14D4A-FE32-40AF-B06D-E9622816B101}" type="slidenum">
              <a:rPr lang="en-US" smtClean="0"/>
              <a:pPr/>
              <a:t>12</a:t>
            </a:fld>
            <a:endParaRPr lang="en-US"/>
          </a:p>
        </p:txBody>
      </p:sp>
      <p:graphicFrame>
        <p:nvGraphicFramePr>
          <p:cNvPr id="7" name="Content Placeholder 6">
            <a:extLst>
              <a:ext uri="{FF2B5EF4-FFF2-40B4-BE49-F238E27FC236}">
                <a16:creationId xmlns:a16="http://schemas.microsoft.com/office/drawing/2014/main" id="{34E32F45-A466-4D81-2CAD-4DBC2C6742BC}"/>
              </a:ext>
            </a:extLst>
          </p:cNvPr>
          <p:cNvGraphicFramePr>
            <a:graphicFrameLocks noGrp="1"/>
          </p:cNvGraphicFramePr>
          <p:nvPr>
            <p:ph sz="quarter" idx="1"/>
            <p:extLst>
              <p:ext uri="{D42A27DB-BD31-4B8C-83A1-F6EECF244321}">
                <p14:modId xmlns:p14="http://schemas.microsoft.com/office/powerpoint/2010/main" val="66918043"/>
              </p:ext>
            </p:extLst>
          </p:nvPr>
        </p:nvGraphicFramePr>
        <p:xfrm>
          <a:off x="12661" y="5145594"/>
          <a:ext cx="9117892" cy="1112520"/>
        </p:xfrm>
        <a:graphic>
          <a:graphicData uri="http://schemas.openxmlformats.org/drawingml/2006/table">
            <a:tbl>
              <a:tblPr firstRow="1" bandRow="1">
                <a:tableStyleId>{5940675A-B579-460E-94D1-54222C63F5DA}</a:tableStyleId>
              </a:tblPr>
              <a:tblGrid>
                <a:gridCol w="1562417">
                  <a:extLst>
                    <a:ext uri="{9D8B030D-6E8A-4147-A177-3AD203B41FA5}">
                      <a16:colId xmlns:a16="http://schemas.microsoft.com/office/drawing/2014/main" val="4041087470"/>
                    </a:ext>
                  </a:extLst>
                </a:gridCol>
                <a:gridCol w="472033">
                  <a:extLst>
                    <a:ext uri="{9D8B030D-6E8A-4147-A177-3AD203B41FA5}">
                      <a16:colId xmlns:a16="http://schemas.microsoft.com/office/drawing/2014/main" val="475833553"/>
                    </a:ext>
                  </a:extLst>
                </a:gridCol>
                <a:gridCol w="472033">
                  <a:extLst>
                    <a:ext uri="{9D8B030D-6E8A-4147-A177-3AD203B41FA5}">
                      <a16:colId xmlns:a16="http://schemas.microsoft.com/office/drawing/2014/main" val="3440583969"/>
                    </a:ext>
                  </a:extLst>
                </a:gridCol>
                <a:gridCol w="472033">
                  <a:extLst>
                    <a:ext uri="{9D8B030D-6E8A-4147-A177-3AD203B41FA5}">
                      <a16:colId xmlns:a16="http://schemas.microsoft.com/office/drawing/2014/main" val="3973726920"/>
                    </a:ext>
                  </a:extLst>
                </a:gridCol>
                <a:gridCol w="472033">
                  <a:extLst>
                    <a:ext uri="{9D8B030D-6E8A-4147-A177-3AD203B41FA5}">
                      <a16:colId xmlns:a16="http://schemas.microsoft.com/office/drawing/2014/main" val="1099364392"/>
                    </a:ext>
                  </a:extLst>
                </a:gridCol>
                <a:gridCol w="472033">
                  <a:extLst>
                    <a:ext uri="{9D8B030D-6E8A-4147-A177-3AD203B41FA5}">
                      <a16:colId xmlns:a16="http://schemas.microsoft.com/office/drawing/2014/main" val="598594491"/>
                    </a:ext>
                  </a:extLst>
                </a:gridCol>
                <a:gridCol w="472033">
                  <a:extLst>
                    <a:ext uri="{9D8B030D-6E8A-4147-A177-3AD203B41FA5}">
                      <a16:colId xmlns:a16="http://schemas.microsoft.com/office/drawing/2014/main" val="3299168853"/>
                    </a:ext>
                  </a:extLst>
                </a:gridCol>
                <a:gridCol w="472033">
                  <a:extLst>
                    <a:ext uri="{9D8B030D-6E8A-4147-A177-3AD203B41FA5}">
                      <a16:colId xmlns:a16="http://schemas.microsoft.com/office/drawing/2014/main" val="3639377261"/>
                    </a:ext>
                  </a:extLst>
                </a:gridCol>
                <a:gridCol w="472033">
                  <a:extLst>
                    <a:ext uri="{9D8B030D-6E8A-4147-A177-3AD203B41FA5}">
                      <a16:colId xmlns:a16="http://schemas.microsoft.com/office/drawing/2014/main" val="2095656865"/>
                    </a:ext>
                  </a:extLst>
                </a:gridCol>
                <a:gridCol w="474980">
                  <a:extLst>
                    <a:ext uri="{9D8B030D-6E8A-4147-A177-3AD203B41FA5}">
                      <a16:colId xmlns:a16="http://schemas.microsoft.com/office/drawing/2014/main" val="2172498307"/>
                    </a:ext>
                  </a:extLst>
                </a:gridCol>
                <a:gridCol w="472033">
                  <a:extLst>
                    <a:ext uri="{9D8B030D-6E8A-4147-A177-3AD203B41FA5}">
                      <a16:colId xmlns:a16="http://schemas.microsoft.com/office/drawing/2014/main" val="3928751653"/>
                    </a:ext>
                  </a:extLst>
                </a:gridCol>
                <a:gridCol w="472033">
                  <a:extLst>
                    <a:ext uri="{9D8B030D-6E8A-4147-A177-3AD203B41FA5}">
                      <a16:colId xmlns:a16="http://schemas.microsoft.com/office/drawing/2014/main" val="1178522413"/>
                    </a:ext>
                  </a:extLst>
                </a:gridCol>
                <a:gridCol w="472033">
                  <a:extLst>
                    <a:ext uri="{9D8B030D-6E8A-4147-A177-3AD203B41FA5}">
                      <a16:colId xmlns:a16="http://schemas.microsoft.com/office/drawing/2014/main" val="4096721898"/>
                    </a:ext>
                  </a:extLst>
                </a:gridCol>
                <a:gridCol w="472033">
                  <a:extLst>
                    <a:ext uri="{9D8B030D-6E8A-4147-A177-3AD203B41FA5}">
                      <a16:colId xmlns:a16="http://schemas.microsoft.com/office/drawing/2014/main" val="1208970794"/>
                    </a:ext>
                  </a:extLst>
                </a:gridCol>
                <a:gridCol w="472033">
                  <a:extLst>
                    <a:ext uri="{9D8B030D-6E8A-4147-A177-3AD203B41FA5}">
                      <a16:colId xmlns:a16="http://schemas.microsoft.com/office/drawing/2014/main" val="2430138671"/>
                    </a:ext>
                  </a:extLst>
                </a:gridCol>
                <a:gridCol w="472033">
                  <a:extLst>
                    <a:ext uri="{9D8B030D-6E8A-4147-A177-3AD203B41FA5}">
                      <a16:colId xmlns:a16="http://schemas.microsoft.com/office/drawing/2014/main" val="2553032553"/>
                    </a:ext>
                  </a:extLst>
                </a:gridCol>
                <a:gridCol w="472033">
                  <a:extLst>
                    <a:ext uri="{9D8B030D-6E8A-4147-A177-3AD203B41FA5}">
                      <a16:colId xmlns:a16="http://schemas.microsoft.com/office/drawing/2014/main" val="2472361676"/>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latin typeface="Consolas" panose="020B0609020204030204" pitchFamily="49" charset="0"/>
                          <a:cs typeface="Consolas" panose="020B0609020204030204" pitchFamily="49" charset="0"/>
                        </a:rPr>
                        <a:t>0x10000200</a:t>
                      </a:r>
                    </a:p>
                  </a:txBody>
                  <a:tcPr/>
                </a:tc>
                <a:tc>
                  <a:txBody>
                    <a:bodyPr/>
                    <a:lstStyle/>
                    <a:p>
                      <a:pPr algn="ctr"/>
                      <a:r>
                        <a:rPr lang="en-US" dirty="0"/>
                        <a:t>60</a:t>
                      </a:r>
                    </a:p>
                  </a:txBody>
                  <a:tcPr/>
                </a:tc>
                <a:tc>
                  <a:txBody>
                    <a:bodyPr/>
                    <a:lstStyle/>
                    <a:p>
                      <a:pPr marL="0" algn="ctr" rtl="0" eaLnBrk="1" latinLnBrk="0" hangingPunct="1"/>
                      <a:r>
                        <a:rPr kumimoji="0" lang="en-US" kern="1200" dirty="0">
                          <a:solidFill>
                            <a:schemeClr val="tx1"/>
                          </a:solidFill>
                          <a:latin typeface="+mn-lt"/>
                          <a:ea typeface="+mn-ea"/>
                          <a:cs typeface="+mn-cs"/>
                        </a:rPr>
                        <a:t>1B</a:t>
                      </a:r>
                    </a:p>
                  </a:txBody>
                  <a:tcPr/>
                </a:tc>
                <a:tc>
                  <a:txBody>
                    <a:bodyPr/>
                    <a:lstStyle/>
                    <a:p>
                      <a:pPr marL="0" algn="ctr" rtl="0" eaLnBrk="1" latinLnBrk="0" hangingPunct="1"/>
                      <a:r>
                        <a:rPr kumimoji="0" lang="en-US" kern="1200" dirty="0">
                          <a:solidFill>
                            <a:schemeClr val="tx1"/>
                          </a:solidFill>
                          <a:latin typeface="+mn-lt"/>
                          <a:ea typeface="+mn-ea"/>
                          <a:cs typeface="+mn-cs"/>
                        </a:rPr>
                        <a:t>11</a:t>
                      </a:r>
                    </a:p>
                  </a:txBody>
                  <a:tcPr/>
                </a:tc>
                <a:tc>
                  <a:txBody>
                    <a:bodyPr/>
                    <a:lstStyle/>
                    <a:p>
                      <a:pPr marL="0" algn="ctr" rtl="0" eaLnBrk="1" latinLnBrk="0" hangingPunct="1"/>
                      <a:r>
                        <a:rPr kumimoji="0" lang="en-US" kern="1200" dirty="0">
                          <a:solidFill>
                            <a:schemeClr val="tx1"/>
                          </a:solidFill>
                          <a:latin typeface="+mn-lt"/>
                          <a:ea typeface="+mn-ea"/>
                          <a:cs typeface="+mn-cs"/>
                        </a:rPr>
                        <a:t>12</a:t>
                      </a:r>
                    </a:p>
                  </a:txBody>
                  <a:tcPr/>
                </a:tc>
                <a:tc>
                  <a:txBody>
                    <a:bodyPr/>
                    <a:lstStyle/>
                    <a:p>
                      <a:pPr marL="0" algn="ctr" rtl="0" eaLnBrk="1" latinLnBrk="0" hangingPunct="1"/>
                      <a:r>
                        <a:rPr kumimoji="0" lang="en-US" kern="1200" dirty="0">
                          <a:solidFill>
                            <a:schemeClr val="tx1"/>
                          </a:solidFill>
                          <a:latin typeface="+mn-lt"/>
                          <a:ea typeface="+mn-ea"/>
                          <a:cs typeface="+mn-cs"/>
                        </a:rPr>
                        <a:t>EE</a:t>
                      </a:r>
                    </a:p>
                  </a:txBody>
                  <a:tcPr/>
                </a:tc>
                <a:tc>
                  <a:txBody>
                    <a:bodyPr/>
                    <a:lstStyle/>
                    <a:p>
                      <a:pPr marL="0" algn="ctr" rtl="0" eaLnBrk="1" latinLnBrk="0" hangingPunct="1"/>
                      <a:r>
                        <a:rPr kumimoji="0" lang="en-US" kern="1200" dirty="0">
                          <a:solidFill>
                            <a:schemeClr val="tx1"/>
                          </a:solidFill>
                          <a:latin typeface="+mn-lt"/>
                          <a:ea typeface="+mn-ea"/>
                          <a:cs typeface="+mn-cs"/>
                        </a:rPr>
                        <a:t>FF</a:t>
                      </a:r>
                    </a:p>
                  </a:txBody>
                  <a:tcPr/>
                </a:tc>
                <a:tc>
                  <a:txBody>
                    <a:bodyPr/>
                    <a:lstStyle/>
                    <a:p>
                      <a:pPr marL="0" algn="ctr" rtl="0" eaLnBrk="1" latinLnBrk="0" hangingPunct="1"/>
                      <a:r>
                        <a:rPr kumimoji="0" lang="en-US" kern="1200" dirty="0">
                          <a:solidFill>
                            <a:schemeClr val="tx1"/>
                          </a:solidFill>
                          <a:latin typeface="+mn-lt"/>
                          <a:ea typeface="+mn-ea"/>
                          <a:cs typeface="+mn-cs"/>
                        </a:rPr>
                        <a:t>11</a:t>
                      </a:r>
                    </a:p>
                  </a:txBody>
                  <a:tcPr/>
                </a:tc>
                <a:tc>
                  <a:txBody>
                    <a:bodyPr/>
                    <a:lstStyle/>
                    <a:p>
                      <a:pPr marL="0" algn="ctr" rtl="0" eaLnBrk="1" latinLnBrk="0" hangingPunct="1"/>
                      <a:r>
                        <a:rPr kumimoji="0" lang="en-US" kern="1200" dirty="0">
                          <a:solidFill>
                            <a:schemeClr val="tx1"/>
                          </a:solidFill>
                          <a:latin typeface="+mn-lt"/>
                          <a:ea typeface="+mn-ea"/>
                          <a:cs typeface="+mn-cs"/>
                        </a:rPr>
                        <a:t>22</a:t>
                      </a:r>
                    </a:p>
                  </a:txBody>
                  <a:tcPr/>
                </a:tc>
                <a:tc>
                  <a:txBody>
                    <a:bodyPr/>
                    <a:lstStyle/>
                    <a:p>
                      <a:pPr marL="0" algn="ctr" rtl="0" eaLnBrk="1" latinLnBrk="0" hangingPunct="1"/>
                      <a:r>
                        <a:rPr kumimoji="0" lang="en-US" kern="1200" dirty="0">
                          <a:solidFill>
                            <a:schemeClr val="tx1"/>
                          </a:solidFill>
                          <a:latin typeface="+mn-lt"/>
                          <a:ea typeface="+mn-ea"/>
                          <a:cs typeface="+mn-cs"/>
                        </a:rPr>
                        <a:t>33</a:t>
                      </a:r>
                    </a:p>
                  </a:txBody>
                  <a:tcPr/>
                </a:tc>
                <a:tc>
                  <a:txBody>
                    <a:bodyPr/>
                    <a:lstStyle/>
                    <a:p>
                      <a:pPr marL="0" algn="ctr" rtl="0" eaLnBrk="1" latinLnBrk="0" hangingPunct="1"/>
                      <a:r>
                        <a:rPr kumimoji="0" lang="en-US" kern="1200" dirty="0">
                          <a:solidFill>
                            <a:schemeClr val="tx1"/>
                          </a:solidFill>
                          <a:latin typeface="+mn-lt"/>
                          <a:ea typeface="+mn-ea"/>
                          <a:cs typeface="+mn-cs"/>
                        </a:rPr>
                        <a:t>44</a:t>
                      </a:r>
                    </a:p>
                  </a:txBody>
                  <a:tcPr/>
                </a:tc>
                <a:tc>
                  <a:txBody>
                    <a:bodyPr/>
                    <a:lstStyle/>
                    <a:p>
                      <a:pPr marL="0" algn="ctr" rtl="0" eaLnBrk="1" latinLnBrk="0" hangingPunct="1"/>
                      <a:r>
                        <a:rPr kumimoji="0" lang="en-US" kern="1200" dirty="0">
                          <a:solidFill>
                            <a:schemeClr val="tx1"/>
                          </a:solidFill>
                          <a:latin typeface="+mn-lt"/>
                          <a:ea typeface="+mn-ea"/>
                          <a:cs typeface="+mn-cs"/>
                        </a:rPr>
                        <a:t>55</a:t>
                      </a:r>
                    </a:p>
                  </a:txBody>
                  <a:tcPr/>
                </a:tc>
                <a:tc>
                  <a:txBody>
                    <a:bodyPr/>
                    <a:lstStyle/>
                    <a:p>
                      <a:pPr marL="0" algn="ctr" rtl="0" eaLnBrk="1" latinLnBrk="0" hangingPunct="1"/>
                      <a:r>
                        <a:rPr kumimoji="0" lang="en-US" kern="1200" dirty="0">
                          <a:solidFill>
                            <a:schemeClr val="tx1"/>
                          </a:solidFill>
                          <a:latin typeface="+mn-lt"/>
                          <a:ea typeface="+mn-ea"/>
                          <a:cs typeface="+mn-cs"/>
                        </a:rPr>
                        <a:t>66</a:t>
                      </a:r>
                    </a:p>
                  </a:txBody>
                  <a:tcPr/>
                </a:tc>
                <a:tc>
                  <a:txBody>
                    <a:bodyPr/>
                    <a:lstStyle/>
                    <a:p>
                      <a:pPr marL="0" algn="ctr" rtl="0" eaLnBrk="1" latinLnBrk="0" hangingPunct="1"/>
                      <a:r>
                        <a:rPr kumimoji="0" lang="en-US" kern="1200" dirty="0">
                          <a:solidFill>
                            <a:schemeClr val="tx1"/>
                          </a:solidFill>
                          <a:latin typeface="+mn-lt"/>
                          <a:ea typeface="+mn-ea"/>
                          <a:cs typeface="+mn-cs"/>
                        </a:rPr>
                        <a:t>77</a:t>
                      </a:r>
                    </a:p>
                  </a:txBody>
                  <a:tcPr/>
                </a:tc>
                <a:tc>
                  <a:txBody>
                    <a:bodyPr/>
                    <a:lstStyle/>
                    <a:p>
                      <a:pPr marL="0" algn="ctr" rtl="0" eaLnBrk="1" latinLnBrk="0" hangingPunct="1"/>
                      <a:r>
                        <a:rPr kumimoji="0" lang="en-US" kern="1200" dirty="0">
                          <a:solidFill>
                            <a:schemeClr val="tx1"/>
                          </a:solidFill>
                          <a:latin typeface="+mn-lt"/>
                          <a:ea typeface="+mn-ea"/>
                          <a:cs typeface="+mn-cs"/>
                        </a:rPr>
                        <a:t>88</a:t>
                      </a:r>
                    </a:p>
                  </a:txBody>
                  <a:tcPr/>
                </a:tc>
                <a:tc>
                  <a:txBody>
                    <a:bodyPr/>
                    <a:lstStyle/>
                    <a:p>
                      <a:pPr marL="0" algn="ctr" rtl="0" eaLnBrk="1" latinLnBrk="0" hangingPunct="1"/>
                      <a:r>
                        <a:rPr kumimoji="0" lang="en-US" kern="1200" dirty="0">
                          <a:solidFill>
                            <a:schemeClr val="tx1"/>
                          </a:solidFill>
                          <a:latin typeface="+mn-lt"/>
                          <a:ea typeface="+mn-ea"/>
                          <a:cs typeface="+mn-cs"/>
                        </a:rPr>
                        <a:t>99</a:t>
                      </a:r>
                    </a:p>
                  </a:txBody>
                  <a:tcPr/>
                </a:tc>
                <a:tc>
                  <a:txBody>
                    <a:bodyPr/>
                    <a:lstStyle/>
                    <a:p>
                      <a:pPr marL="0" algn="ctr" rtl="0" eaLnBrk="1" latinLnBrk="0" hangingPunct="1"/>
                      <a:r>
                        <a:rPr kumimoji="0" lang="en-US" kern="1200" dirty="0">
                          <a:solidFill>
                            <a:schemeClr val="tx1"/>
                          </a:solidFill>
                          <a:latin typeface="+mn-lt"/>
                          <a:ea typeface="+mn-ea"/>
                          <a:cs typeface="+mn-cs"/>
                        </a:rPr>
                        <a:t>92</a:t>
                      </a:r>
                    </a:p>
                  </a:txBody>
                  <a:tcPr/>
                </a:tc>
                <a:extLst>
                  <a:ext uri="{0D108BD9-81ED-4DB2-BD59-A6C34878D82A}">
                    <a16:rowId xmlns:a16="http://schemas.microsoft.com/office/drawing/2014/main" val="972262183"/>
                  </a:ext>
                </a:extLst>
              </a:tr>
              <a:tr h="370840">
                <a:tc>
                  <a:txBody>
                    <a:bodyPr/>
                    <a:lstStyle/>
                    <a:p>
                      <a:pPr algn="ctr"/>
                      <a:r>
                        <a:rPr lang="en-US" sz="1800" b="0" dirty="0">
                          <a:latin typeface="Consolas" panose="020B0609020204030204" pitchFamily="49" charset="0"/>
                          <a:cs typeface="Consolas" panose="020B0609020204030204" pitchFamily="49" charset="0"/>
                        </a:rPr>
                        <a:t>0x100001F0</a:t>
                      </a:r>
                      <a:endParaRPr lang="en-US" dirty="0"/>
                    </a:p>
                  </a:txBody>
                  <a:tcPr/>
                </a:tc>
                <a:tc>
                  <a:txBody>
                    <a:bodyPr/>
                    <a:lstStyle/>
                    <a:p>
                      <a:pPr algn="ctr"/>
                      <a:r>
                        <a:rPr lang="en-US" dirty="0"/>
                        <a:t>10</a:t>
                      </a:r>
                    </a:p>
                  </a:txBody>
                  <a:tcPr/>
                </a:tc>
                <a:tc>
                  <a:txBody>
                    <a:bodyPr/>
                    <a:lstStyle/>
                    <a:p>
                      <a:pPr marL="0" algn="ctr" rtl="0" eaLnBrk="1" latinLnBrk="0" hangingPunct="1"/>
                      <a:r>
                        <a:rPr kumimoji="0" lang="en-US" kern="1200" dirty="0">
                          <a:solidFill>
                            <a:schemeClr val="tx1"/>
                          </a:solidFill>
                          <a:latin typeface="+mn-lt"/>
                          <a:ea typeface="+mn-ea"/>
                          <a:cs typeface="+mn-cs"/>
                        </a:rPr>
                        <a:t>11</a:t>
                      </a:r>
                    </a:p>
                  </a:txBody>
                  <a:tcPr/>
                </a:tc>
                <a:tc>
                  <a:txBody>
                    <a:bodyPr/>
                    <a:lstStyle/>
                    <a:p>
                      <a:pPr marL="0" algn="ctr" rtl="0" eaLnBrk="1" latinLnBrk="0" hangingPunct="1"/>
                      <a:r>
                        <a:rPr kumimoji="0" lang="en-US" kern="1200" dirty="0">
                          <a:solidFill>
                            <a:schemeClr val="tx1"/>
                          </a:solidFill>
                          <a:latin typeface="+mn-lt"/>
                          <a:ea typeface="+mn-ea"/>
                          <a:cs typeface="+mn-cs"/>
                        </a:rPr>
                        <a:t>12</a:t>
                      </a:r>
                    </a:p>
                  </a:txBody>
                  <a:tcPr/>
                </a:tc>
                <a:tc>
                  <a:txBody>
                    <a:bodyPr/>
                    <a:lstStyle/>
                    <a:p>
                      <a:pPr marL="0" algn="ctr" rtl="0" eaLnBrk="1" latinLnBrk="0" hangingPunct="1"/>
                      <a:r>
                        <a:rPr kumimoji="0" lang="en-US" kern="1200" dirty="0">
                          <a:solidFill>
                            <a:schemeClr val="tx1"/>
                          </a:solidFill>
                          <a:latin typeface="+mn-lt"/>
                          <a:ea typeface="+mn-ea"/>
                          <a:cs typeface="+mn-cs"/>
                        </a:rPr>
                        <a:t>13</a:t>
                      </a:r>
                    </a:p>
                  </a:txBody>
                  <a:tcPr/>
                </a:tc>
                <a:tc>
                  <a:txBody>
                    <a:bodyPr/>
                    <a:lstStyle/>
                    <a:p>
                      <a:pPr marL="0" algn="ctr" rtl="0" eaLnBrk="1" latinLnBrk="0" hangingPunct="1"/>
                      <a:r>
                        <a:rPr kumimoji="0" lang="en-US" kern="1200" dirty="0">
                          <a:solidFill>
                            <a:schemeClr val="tx1"/>
                          </a:solidFill>
                          <a:latin typeface="+mn-lt"/>
                          <a:ea typeface="+mn-ea"/>
                          <a:cs typeface="+mn-cs"/>
                        </a:rPr>
                        <a:t>14</a:t>
                      </a:r>
                    </a:p>
                  </a:txBody>
                  <a:tcPr/>
                </a:tc>
                <a:tc>
                  <a:txBody>
                    <a:bodyPr/>
                    <a:lstStyle/>
                    <a:p>
                      <a:pPr marL="0" algn="ctr" rtl="0" eaLnBrk="1" latinLnBrk="0" hangingPunct="1"/>
                      <a:r>
                        <a:rPr kumimoji="0" lang="en-US" kern="1200" dirty="0">
                          <a:solidFill>
                            <a:schemeClr val="tx1"/>
                          </a:solidFill>
                          <a:latin typeface="+mn-lt"/>
                          <a:ea typeface="+mn-ea"/>
                          <a:cs typeface="+mn-cs"/>
                        </a:rPr>
                        <a:t>15</a:t>
                      </a:r>
                    </a:p>
                  </a:txBody>
                  <a:tcPr/>
                </a:tc>
                <a:tc>
                  <a:txBody>
                    <a:bodyPr/>
                    <a:lstStyle/>
                    <a:p>
                      <a:pPr marL="0" algn="ctr" rtl="0" eaLnBrk="1" latinLnBrk="0" hangingPunct="1"/>
                      <a:r>
                        <a:rPr kumimoji="0" lang="en-US" kern="1200" dirty="0">
                          <a:solidFill>
                            <a:schemeClr val="tx1"/>
                          </a:solidFill>
                          <a:latin typeface="+mn-lt"/>
                          <a:ea typeface="+mn-ea"/>
                          <a:cs typeface="+mn-cs"/>
                        </a:rPr>
                        <a:t>16</a:t>
                      </a:r>
                    </a:p>
                  </a:txBody>
                  <a:tcPr/>
                </a:tc>
                <a:tc>
                  <a:txBody>
                    <a:bodyPr/>
                    <a:lstStyle/>
                    <a:p>
                      <a:pPr marL="0" algn="ctr" rtl="0" eaLnBrk="1" latinLnBrk="0" hangingPunct="1"/>
                      <a:r>
                        <a:rPr kumimoji="0" lang="en-US" kern="1200" dirty="0">
                          <a:solidFill>
                            <a:schemeClr val="tx1"/>
                          </a:solidFill>
                          <a:latin typeface="+mn-lt"/>
                          <a:ea typeface="+mn-ea"/>
                          <a:cs typeface="+mn-cs"/>
                        </a:rPr>
                        <a:t>17</a:t>
                      </a:r>
                    </a:p>
                  </a:txBody>
                  <a:tcPr/>
                </a:tc>
                <a:tc>
                  <a:txBody>
                    <a:bodyPr/>
                    <a:lstStyle/>
                    <a:p>
                      <a:pPr marL="0" algn="ctr" rtl="0" eaLnBrk="1" latinLnBrk="0" hangingPunct="1"/>
                      <a:r>
                        <a:rPr kumimoji="0" lang="en-US" kern="1200" dirty="0">
                          <a:solidFill>
                            <a:srgbClr val="FF0000"/>
                          </a:solidFill>
                          <a:latin typeface="+mn-lt"/>
                          <a:ea typeface="+mn-ea"/>
                          <a:cs typeface="+mn-cs"/>
                        </a:rPr>
                        <a:t>00</a:t>
                      </a:r>
                    </a:p>
                  </a:txBody>
                  <a:tcPr/>
                </a:tc>
                <a:tc>
                  <a:txBody>
                    <a:bodyPr/>
                    <a:lstStyle/>
                    <a:p>
                      <a:pPr marL="0" algn="ctr" rtl="0" eaLnBrk="1" latinLnBrk="0" hangingPunct="1"/>
                      <a:r>
                        <a:rPr kumimoji="0" lang="en-US" kern="1200" dirty="0">
                          <a:solidFill>
                            <a:srgbClr val="FF0000"/>
                          </a:solidFill>
                          <a:latin typeface="+mn-lt"/>
                          <a:ea typeface="+mn-ea"/>
                          <a:cs typeface="+mn-cs"/>
                        </a:rPr>
                        <a:t>02</a:t>
                      </a:r>
                    </a:p>
                  </a:txBody>
                  <a:tcPr/>
                </a:tc>
                <a:tc>
                  <a:txBody>
                    <a:bodyPr/>
                    <a:lstStyle/>
                    <a:p>
                      <a:pPr marL="0" algn="ctr" rtl="0" eaLnBrk="1" latinLnBrk="0" hangingPunct="1"/>
                      <a:r>
                        <a:rPr kumimoji="0" lang="en-US" kern="1200" dirty="0">
                          <a:solidFill>
                            <a:srgbClr val="FF0000"/>
                          </a:solidFill>
                          <a:latin typeface="+mn-lt"/>
                          <a:ea typeface="+mn-ea"/>
                          <a:cs typeface="+mn-cs"/>
                        </a:rPr>
                        <a:t>00</a:t>
                      </a:r>
                    </a:p>
                  </a:txBody>
                  <a:tcPr/>
                </a:tc>
                <a:tc>
                  <a:txBody>
                    <a:bodyPr/>
                    <a:lstStyle/>
                    <a:p>
                      <a:pPr marL="0" algn="ctr" rtl="0" eaLnBrk="1" latinLnBrk="0" hangingPunct="1"/>
                      <a:r>
                        <a:rPr kumimoji="0" lang="en-US" kern="1200" dirty="0">
                          <a:solidFill>
                            <a:srgbClr val="FF0000"/>
                          </a:solidFill>
                          <a:latin typeface="+mn-lt"/>
                          <a:ea typeface="+mn-ea"/>
                          <a:cs typeface="+mn-cs"/>
                        </a:rPr>
                        <a:t>10</a:t>
                      </a:r>
                    </a:p>
                  </a:txBody>
                  <a:tcPr/>
                </a:tc>
                <a:tc>
                  <a:txBody>
                    <a:bodyPr/>
                    <a:lstStyle/>
                    <a:p>
                      <a:pPr marL="0" algn="ctr" rtl="0" eaLnBrk="1" latinLnBrk="0" hangingPunct="1"/>
                      <a:r>
                        <a:rPr kumimoji="0" lang="en-US" kern="1200" dirty="0">
                          <a:solidFill>
                            <a:srgbClr val="FF0000"/>
                          </a:solidFill>
                          <a:latin typeface="+mn-lt"/>
                          <a:ea typeface="+mn-ea"/>
                          <a:cs typeface="+mn-cs"/>
                        </a:rPr>
                        <a:t>09</a:t>
                      </a:r>
                    </a:p>
                  </a:txBody>
                  <a:tcPr/>
                </a:tc>
                <a:tc>
                  <a:txBody>
                    <a:bodyPr/>
                    <a:lstStyle/>
                    <a:p>
                      <a:pPr marL="0" algn="ctr" rtl="0" eaLnBrk="1" latinLnBrk="0" hangingPunct="1"/>
                      <a:r>
                        <a:rPr kumimoji="0" lang="en-US" kern="1200" dirty="0">
                          <a:solidFill>
                            <a:srgbClr val="FF0000"/>
                          </a:solidFill>
                          <a:latin typeface="+mn-lt"/>
                          <a:ea typeface="+mn-ea"/>
                          <a:cs typeface="+mn-cs"/>
                        </a:rPr>
                        <a:t>53</a:t>
                      </a:r>
                    </a:p>
                  </a:txBody>
                  <a:tcPr/>
                </a:tc>
                <a:tc>
                  <a:txBody>
                    <a:bodyPr/>
                    <a:lstStyle/>
                    <a:p>
                      <a:pPr marL="0" algn="ctr" rtl="0" eaLnBrk="1" latinLnBrk="0" hangingPunct="1"/>
                      <a:r>
                        <a:rPr kumimoji="0" lang="en-US" kern="1200" dirty="0">
                          <a:solidFill>
                            <a:srgbClr val="FF0000"/>
                          </a:solidFill>
                          <a:latin typeface="+mn-lt"/>
                          <a:ea typeface="+mn-ea"/>
                          <a:cs typeface="+mn-cs"/>
                        </a:rPr>
                        <a:t>67</a:t>
                      </a:r>
                    </a:p>
                  </a:txBody>
                  <a:tcPr/>
                </a:tc>
                <a:tc>
                  <a:txBody>
                    <a:bodyPr/>
                    <a:lstStyle/>
                    <a:p>
                      <a:pPr marL="0" algn="ctr" rtl="0" eaLnBrk="1" latinLnBrk="0" hangingPunct="1"/>
                      <a:r>
                        <a:rPr kumimoji="0" lang="en-US" kern="1200" dirty="0">
                          <a:solidFill>
                            <a:srgbClr val="FF0000"/>
                          </a:solidFill>
                          <a:latin typeface="+mn-lt"/>
                          <a:ea typeface="+mn-ea"/>
                          <a:cs typeface="+mn-cs"/>
                        </a:rPr>
                        <a:t>18</a:t>
                      </a:r>
                    </a:p>
                  </a:txBody>
                  <a:tcPr/>
                </a:tc>
                <a:extLst>
                  <a:ext uri="{0D108BD9-81ED-4DB2-BD59-A6C34878D82A}">
                    <a16:rowId xmlns:a16="http://schemas.microsoft.com/office/drawing/2014/main" val="1568566092"/>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latin typeface="Consolas" panose="020B0609020204030204" pitchFamily="49" charset="0"/>
                          <a:cs typeface="Consolas" panose="020B0609020204030204" pitchFamily="49" charset="0"/>
                        </a:rPr>
                        <a:t>0x100001E0</a:t>
                      </a:r>
                    </a:p>
                  </a:txBody>
                  <a:tcPr/>
                </a:tc>
                <a:tc>
                  <a:txBody>
                    <a:bodyPr/>
                    <a:lstStyle/>
                    <a:p>
                      <a:pPr algn="ctr"/>
                      <a:r>
                        <a:rPr lang="en-US" dirty="0"/>
                        <a:t>00</a:t>
                      </a:r>
                    </a:p>
                  </a:txBody>
                  <a:tcPr/>
                </a:tc>
                <a:tc>
                  <a:txBody>
                    <a:bodyPr/>
                    <a:lstStyle/>
                    <a:p>
                      <a:pPr marL="0" algn="ctr" rtl="0" eaLnBrk="1" latinLnBrk="0" hangingPunct="1"/>
                      <a:r>
                        <a:rPr kumimoji="0" lang="en-US" kern="1200" dirty="0">
                          <a:solidFill>
                            <a:schemeClr val="tx1"/>
                          </a:solidFill>
                          <a:latin typeface="+mn-lt"/>
                          <a:ea typeface="+mn-ea"/>
                          <a:cs typeface="+mn-cs"/>
                        </a:rPr>
                        <a:t>01</a:t>
                      </a:r>
                    </a:p>
                  </a:txBody>
                  <a:tcPr/>
                </a:tc>
                <a:tc>
                  <a:txBody>
                    <a:bodyPr/>
                    <a:lstStyle/>
                    <a:p>
                      <a:pPr marL="0" algn="ctr" rtl="0" eaLnBrk="1" latinLnBrk="0" hangingPunct="1"/>
                      <a:r>
                        <a:rPr kumimoji="0" lang="en-US" kern="1200" dirty="0">
                          <a:solidFill>
                            <a:schemeClr val="tx1"/>
                          </a:solidFill>
                          <a:latin typeface="+mn-lt"/>
                          <a:ea typeface="+mn-ea"/>
                          <a:cs typeface="+mn-cs"/>
                        </a:rPr>
                        <a:t>02</a:t>
                      </a:r>
                    </a:p>
                  </a:txBody>
                  <a:tcPr/>
                </a:tc>
                <a:tc>
                  <a:txBody>
                    <a:bodyPr/>
                    <a:lstStyle/>
                    <a:p>
                      <a:pPr marL="0" algn="ctr" rtl="0" eaLnBrk="1" latinLnBrk="0" hangingPunct="1"/>
                      <a:r>
                        <a:rPr kumimoji="0" lang="en-US" kern="1200" dirty="0">
                          <a:solidFill>
                            <a:schemeClr val="tx1"/>
                          </a:solidFill>
                          <a:latin typeface="+mn-lt"/>
                          <a:ea typeface="+mn-ea"/>
                          <a:cs typeface="+mn-cs"/>
                        </a:rPr>
                        <a:t>03</a:t>
                      </a:r>
                    </a:p>
                  </a:txBody>
                  <a:tcPr/>
                </a:tc>
                <a:tc>
                  <a:txBody>
                    <a:bodyPr/>
                    <a:lstStyle/>
                    <a:p>
                      <a:pPr marL="0" algn="ctr" rtl="0" eaLnBrk="1" latinLnBrk="0" hangingPunct="1"/>
                      <a:r>
                        <a:rPr kumimoji="0" lang="en-US" kern="1200" dirty="0">
                          <a:solidFill>
                            <a:schemeClr val="tx1"/>
                          </a:solidFill>
                          <a:latin typeface="+mn-lt"/>
                          <a:ea typeface="+mn-ea"/>
                          <a:cs typeface="+mn-cs"/>
                        </a:rPr>
                        <a:t>04</a:t>
                      </a:r>
                    </a:p>
                  </a:txBody>
                  <a:tcPr/>
                </a:tc>
                <a:tc>
                  <a:txBody>
                    <a:bodyPr/>
                    <a:lstStyle/>
                    <a:p>
                      <a:pPr marL="0" algn="ctr" rtl="0" eaLnBrk="1" latinLnBrk="0" hangingPunct="1"/>
                      <a:r>
                        <a:rPr kumimoji="0" lang="en-US" kern="1200" dirty="0">
                          <a:solidFill>
                            <a:schemeClr val="tx1"/>
                          </a:solidFill>
                          <a:latin typeface="+mn-lt"/>
                          <a:ea typeface="+mn-ea"/>
                          <a:cs typeface="+mn-cs"/>
                        </a:rPr>
                        <a:t>05</a:t>
                      </a:r>
                    </a:p>
                  </a:txBody>
                  <a:tcPr/>
                </a:tc>
                <a:tc>
                  <a:txBody>
                    <a:bodyPr/>
                    <a:lstStyle/>
                    <a:p>
                      <a:pPr marL="0" algn="ctr" rtl="0" eaLnBrk="1" latinLnBrk="0" hangingPunct="1"/>
                      <a:r>
                        <a:rPr kumimoji="0" lang="en-US" kern="1200" dirty="0">
                          <a:solidFill>
                            <a:schemeClr val="tx1"/>
                          </a:solidFill>
                          <a:latin typeface="+mn-lt"/>
                          <a:ea typeface="+mn-ea"/>
                          <a:cs typeface="+mn-cs"/>
                        </a:rPr>
                        <a:t>06</a:t>
                      </a:r>
                    </a:p>
                  </a:txBody>
                  <a:tcPr/>
                </a:tc>
                <a:tc>
                  <a:txBody>
                    <a:bodyPr/>
                    <a:lstStyle/>
                    <a:p>
                      <a:pPr marL="0" algn="ctr" rtl="0" eaLnBrk="1" latinLnBrk="0" hangingPunct="1"/>
                      <a:r>
                        <a:rPr kumimoji="0" lang="en-US" kern="1200" dirty="0">
                          <a:solidFill>
                            <a:schemeClr val="tx1"/>
                          </a:solidFill>
                          <a:latin typeface="+mn-lt"/>
                          <a:ea typeface="+mn-ea"/>
                          <a:cs typeface="+mn-cs"/>
                        </a:rPr>
                        <a:t>07</a:t>
                      </a:r>
                    </a:p>
                  </a:txBody>
                  <a:tcPr/>
                </a:tc>
                <a:tc>
                  <a:txBody>
                    <a:bodyPr/>
                    <a:lstStyle/>
                    <a:p>
                      <a:pPr marL="0" algn="ctr" rtl="0" eaLnBrk="1" latinLnBrk="0" hangingPunct="1"/>
                      <a:r>
                        <a:rPr kumimoji="0" lang="en-US" kern="1200" dirty="0">
                          <a:solidFill>
                            <a:schemeClr val="tx1"/>
                          </a:solidFill>
                          <a:latin typeface="+mn-lt"/>
                          <a:ea typeface="+mn-ea"/>
                          <a:cs typeface="+mn-cs"/>
                        </a:rPr>
                        <a:t>08</a:t>
                      </a:r>
                    </a:p>
                  </a:txBody>
                  <a:tcPr/>
                </a:tc>
                <a:tc>
                  <a:txBody>
                    <a:bodyPr/>
                    <a:lstStyle/>
                    <a:p>
                      <a:pPr marL="0" algn="ctr" rtl="0" eaLnBrk="1" latinLnBrk="0" hangingPunct="1"/>
                      <a:r>
                        <a:rPr kumimoji="0" lang="en-US" kern="1200" dirty="0">
                          <a:solidFill>
                            <a:schemeClr val="tx1"/>
                          </a:solidFill>
                          <a:latin typeface="+mn-lt"/>
                          <a:ea typeface="+mn-ea"/>
                          <a:cs typeface="+mn-cs"/>
                        </a:rPr>
                        <a:t>09</a:t>
                      </a:r>
                    </a:p>
                  </a:txBody>
                  <a:tcPr/>
                </a:tc>
                <a:tc>
                  <a:txBody>
                    <a:bodyPr/>
                    <a:lstStyle/>
                    <a:p>
                      <a:pPr marL="0" algn="ctr" rtl="0" eaLnBrk="1" latinLnBrk="0" hangingPunct="1"/>
                      <a:r>
                        <a:rPr kumimoji="0" lang="en-US" kern="1200" dirty="0">
                          <a:solidFill>
                            <a:schemeClr val="tx1"/>
                          </a:solidFill>
                          <a:latin typeface="+mn-lt"/>
                          <a:ea typeface="+mn-ea"/>
                          <a:cs typeface="+mn-cs"/>
                        </a:rPr>
                        <a:t>0A</a:t>
                      </a:r>
                    </a:p>
                  </a:txBody>
                  <a:tcPr/>
                </a:tc>
                <a:tc>
                  <a:txBody>
                    <a:bodyPr/>
                    <a:lstStyle/>
                    <a:p>
                      <a:pPr marL="0" algn="ctr" rtl="0" eaLnBrk="1" latinLnBrk="0" hangingPunct="1"/>
                      <a:r>
                        <a:rPr kumimoji="0" lang="en-US" kern="1200" dirty="0">
                          <a:solidFill>
                            <a:schemeClr val="tx1"/>
                          </a:solidFill>
                          <a:latin typeface="+mn-lt"/>
                          <a:ea typeface="+mn-ea"/>
                          <a:cs typeface="+mn-cs"/>
                        </a:rPr>
                        <a:t>0B</a:t>
                      </a:r>
                    </a:p>
                  </a:txBody>
                  <a:tcPr/>
                </a:tc>
                <a:tc>
                  <a:txBody>
                    <a:bodyPr/>
                    <a:lstStyle/>
                    <a:p>
                      <a:pPr marL="0" algn="ctr" rtl="0" eaLnBrk="1" latinLnBrk="0" hangingPunct="1"/>
                      <a:r>
                        <a:rPr kumimoji="0" lang="en-US" kern="1200" dirty="0">
                          <a:solidFill>
                            <a:schemeClr val="tx1"/>
                          </a:solidFill>
                          <a:latin typeface="+mn-lt"/>
                          <a:ea typeface="+mn-ea"/>
                          <a:cs typeface="+mn-cs"/>
                        </a:rPr>
                        <a:t>0C</a:t>
                      </a:r>
                    </a:p>
                  </a:txBody>
                  <a:tcPr/>
                </a:tc>
                <a:tc>
                  <a:txBody>
                    <a:bodyPr/>
                    <a:lstStyle/>
                    <a:p>
                      <a:pPr marL="0" algn="ctr" rtl="0" eaLnBrk="1" latinLnBrk="0" hangingPunct="1"/>
                      <a:r>
                        <a:rPr kumimoji="0" lang="en-US" kern="1200" dirty="0">
                          <a:solidFill>
                            <a:schemeClr val="tx1"/>
                          </a:solidFill>
                          <a:latin typeface="+mn-lt"/>
                          <a:ea typeface="+mn-ea"/>
                          <a:cs typeface="+mn-cs"/>
                        </a:rPr>
                        <a:t>0D</a:t>
                      </a:r>
                    </a:p>
                  </a:txBody>
                  <a:tcPr/>
                </a:tc>
                <a:tc>
                  <a:txBody>
                    <a:bodyPr/>
                    <a:lstStyle/>
                    <a:p>
                      <a:pPr marL="0" algn="ctr" rtl="0" eaLnBrk="1" latinLnBrk="0" hangingPunct="1"/>
                      <a:r>
                        <a:rPr kumimoji="0" lang="en-US" kern="1200" dirty="0">
                          <a:solidFill>
                            <a:schemeClr val="tx1"/>
                          </a:solidFill>
                          <a:latin typeface="+mn-lt"/>
                          <a:ea typeface="+mn-ea"/>
                          <a:cs typeface="+mn-cs"/>
                        </a:rPr>
                        <a:t>0E</a:t>
                      </a:r>
                    </a:p>
                  </a:txBody>
                  <a:tcPr/>
                </a:tc>
                <a:tc>
                  <a:txBody>
                    <a:bodyPr/>
                    <a:lstStyle/>
                    <a:p>
                      <a:pPr marL="0" algn="ctr" rtl="0" eaLnBrk="1" latinLnBrk="0" hangingPunct="1"/>
                      <a:r>
                        <a:rPr kumimoji="0" lang="en-US" kern="1200" dirty="0">
                          <a:solidFill>
                            <a:schemeClr val="tx1"/>
                          </a:solidFill>
                          <a:latin typeface="+mn-lt"/>
                          <a:ea typeface="+mn-ea"/>
                          <a:cs typeface="+mn-cs"/>
                        </a:rPr>
                        <a:t>0F</a:t>
                      </a:r>
                    </a:p>
                  </a:txBody>
                  <a:tcPr/>
                </a:tc>
                <a:extLst>
                  <a:ext uri="{0D108BD9-81ED-4DB2-BD59-A6C34878D82A}">
                    <a16:rowId xmlns:a16="http://schemas.microsoft.com/office/drawing/2014/main" val="3396541759"/>
                  </a:ext>
                </a:extLst>
              </a:tr>
            </a:tbl>
          </a:graphicData>
        </a:graphic>
      </p:graphicFrame>
      <p:graphicFrame>
        <p:nvGraphicFramePr>
          <p:cNvPr id="8" name="Content Placeholder 4">
            <a:extLst>
              <a:ext uri="{FF2B5EF4-FFF2-40B4-BE49-F238E27FC236}">
                <a16:creationId xmlns:a16="http://schemas.microsoft.com/office/drawing/2014/main" id="{9770AA11-4F5C-66E5-32E6-746A87733451}"/>
              </a:ext>
            </a:extLst>
          </p:cNvPr>
          <p:cNvGraphicFramePr>
            <a:graphicFrameLocks/>
          </p:cNvGraphicFramePr>
          <p:nvPr>
            <p:extLst>
              <p:ext uri="{D42A27DB-BD31-4B8C-83A1-F6EECF244321}">
                <p14:modId xmlns:p14="http://schemas.microsoft.com/office/powerpoint/2010/main" val="1428665056"/>
              </p:ext>
            </p:extLst>
          </p:nvPr>
        </p:nvGraphicFramePr>
        <p:xfrm>
          <a:off x="6707997" y="1945640"/>
          <a:ext cx="2219325" cy="2966720"/>
        </p:xfrm>
        <a:graphic>
          <a:graphicData uri="http://schemas.openxmlformats.org/drawingml/2006/table">
            <a:tbl>
              <a:tblPr firstRow="1" bandRow="1">
                <a:tableStyleId>{5940675A-B579-460E-94D1-54222C63F5DA}</a:tableStyleId>
              </a:tblPr>
              <a:tblGrid>
                <a:gridCol w="537012">
                  <a:extLst>
                    <a:ext uri="{9D8B030D-6E8A-4147-A177-3AD203B41FA5}">
                      <a16:colId xmlns:a16="http://schemas.microsoft.com/office/drawing/2014/main" val="3133599075"/>
                    </a:ext>
                  </a:extLst>
                </a:gridCol>
                <a:gridCol w="1682313">
                  <a:extLst>
                    <a:ext uri="{9D8B030D-6E8A-4147-A177-3AD203B41FA5}">
                      <a16:colId xmlns:a16="http://schemas.microsoft.com/office/drawing/2014/main" val="1327154262"/>
                    </a:ext>
                  </a:extLst>
                </a:gridCol>
              </a:tblGrid>
              <a:tr h="370840">
                <a:tc>
                  <a:txBody>
                    <a:bodyPr/>
                    <a:lstStyle/>
                    <a:p>
                      <a:pPr marL="0" algn="ctr" rtl="0" eaLnBrk="1" latinLnBrk="0" hangingPunct="1"/>
                      <a:r>
                        <a:rPr kumimoji="0" lang="en-US" b="0" kern="1200" dirty="0">
                          <a:solidFill>
                            <a:schemeClr val="tx1"/>
                          </a:solidFill>
                          <a:latin typeface="+mn-lt"/>
                          <a:ea typeface="+mn-ea"/>
                          <a:cs typeface="+mn-cs"/>
                        </a:rPr>
                        <a:t>R0</a:t>
                      </a:r>
                    </a:p>
                  </a:txBody>
                  <a:tcPr/>
                </a:tc>
                <a:tc>
                  <a:txBody>
                    <a:bodyPr/>
                    <a:lstStyle/>
                    <a:p>
                      <a:pPr marL="0" algn="ctr" rtl="0" eaLnBrk="1" latinLnBrk="0" hangingPunct="1"/>
                      <a:r>
                        <a:rPr kumimoji="0" lang="pt-BR" b="0" kern="1200" dirty="0">
                          <a:solidFill>
                            <a:schemeClr val="tx1"/>
                          </a:solidFill>
                          <a:latin typeface="+mn-lt"/>
                          <a:ea typeface="+mn-ea"/>
                          <a:cs typeface="+mn-cs"/>
                        </a:rPr>
                        <a:t>0x00000000</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1814596732"/>
                  </a:ext>
                </a:extLst>
              </a:tr>
              <a:tr h="370840">
                <a:tc>
                  <a:txBody>
                    <a:bodyPr/>
                    <a:lstStyle/>
                    <a:p>
                      <a:pPr marL="0" algn="ctr" rtl="0" eaLnBrk="1" latinLnBrk="0" hangingPunct="1"/>
                      <a:r>
                        <a:rPr kumimoji="0" lang="en-US" b="0" kern="1200" dirty="0">
                          <a:solidFill>
                            <a:schemeClr val="tx1"/>
                          </a:solidFill>
                          <a:latin typeface="+mn-lt"/>
                          <a:ea typeface="+mn-ea"/>
                          <a:cs typeface="+mn-cs"/>
                        </a:rPr>
                        <a:t>R1</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0x10000200</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481549779"/>
                  </a:ext>
                </a:extLst>
              </a:tr>
              <a:tr h="370840">
                <a:tc>
                  <a:txBody>
                    <a:bodyPr/>
                    <a:lstStyle/>
                    <a:p>
                      <a:pPr marL="0" algn="ctr" rtl="0" eaLnBrk="1" latinLnBrk="0" hangingPunct="1"/>
                      <a:r>
                        <a:rPr kumimoji="0" lang="en-US" b="0" kern="1200" dirty="0">
                          <a:solidFill>
                            <a:schemeClr val="tx1"/>
                          </a:solidFill>
                          <a:latin typeface="+mn-lt"/>
                          <a:ea typeface="+mn-ea"/>
                          <a:cs typeface="+mn-cs"/>
                        </a:rPr>
                        <a:t>R2</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0x0000FFFF</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1337800547"/>
                  </a:ext>
                </a:extLst>
              </a:tr>
              <a:tr h="370840">
                <a:tc>
                  <a:txBody>
                    <a:bodyPr/>
                    <a:lstStyle/>
                    <a:p>
                      <a:pPr marL="0" algn="ctr" rtl="0" eaLnBrk="1" latinLnBrk="0" hangingPunct="1"/>
                      <a:r>
                        <a:rPr kumimoji="0" lang="en-US" b="0" kern="1200" dirty="0">
                          <a:solidFill>
                            <a:schemeClr val="tx1"/>
                          </a:solidFill>
                          <a:latin typeface="+mn-lt"/>
                          <a:ea typeface="+mn-ea"/>
                          <a:cs typeface="+mn-cs"/>
                        </a:rPr>
                        <a:t>R3</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0x18675309</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365453190"/>
                  </a:ext>
                </a:extLst>
              </a:tr>
              <a:tr h="370840">
                <a:tc>
                  <a:txBody>
                    <a:bodyPr/>
                    <a:lstStyle/>
                    <a:p>
                      <a:pPr marL="0" algn="ctr" rtl="0" eaLnBrk="1" latinLnBrk="0" hangingPunct="1"/>
                      <a:r>
                        <a:rPr kumimoji="0" lang="en-US" b="0" kern="1200" dirty="0">
                          <a:solidFill>
                            <a:schemeClr val="tx1"/>
                          </a:solidFill>
                          <a:latin typeface="+mn-lt"/>
                          <a:ea typeface="+mn-ea"/>
                          <a:cs typeface="+mn-cs"/>
                        </a:rPr>
                        <a:t>R4</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0x00000000</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2217285831"/>
                  </a:ext>
                </a:extLst>
              </a:tr>
              <a:tr h="370840">
                <a:tc>
                  <a:txBody>
                    <a:bodyPr/>
                    <a:lstStyle/>
                    <a:p>
                      <a:pPr marL="0" algn="ctr" rtl="0" eaLnBrk="1" latinLnBrk="0" hangingPunct="1"/>
                      <a:r>
                        <a:rPr kumimoji="0" lang="en-US" b="0" kern="1200" dirty="0">
                          <a:solidFill>
                            <a:schemeClr val="tx1"/>
                          </a:solidFill>
                          <a:latin typeface="+mn-lt"/>
                          <a:ea typeface="+mn-ea"/>
                          <a:cs typeface="+mn-cs"/>
                        </a:rPr>
                        <a:t>R5</a:t>
                      </a:r>
                    </a:p>
                  </a:txBody>
                  <a:tcPr/>
                </a:tc>
                <a:tc>
                  <a:txBody>
                    <a:bodyPr/>
                    <a:lstStyle/>
                    <a:p>
                      <a:pPr marL="0" algn="ctr" rtl="0" eaLnBrk="1" latinLnBrk="0" hangingPunct="1"/>
                      <a:r>
                        <a:rPr lang="pt-BR" sz="1800" b="0" i="0" kern="1200" dirty="0">
                          <a:solidFill>
                            <a:srgbClr val="FF0000"/>
                          </a:solidFill>
                          <a:effectLst/>
                          <a:latin typeface="Times New Roman" pitchFamily="18" charset="0"/>
                          <a:ea typeface="+mn-ea"/>
                          <a:cs typeface="+mn-cs"/>
                        </a:rPr>
                        <a:t>0x10000200</a:t>
                      </a:r>
                      <a:endParaRPr kumimoji="0" lang="en-US" b="0" kern="1200" dirty="0">
                        <a:solidFill>
                          <a:srgbClr val="FF0000"/>
                        </a:solidFill>
                        <a:latin typeface="+mn-lt"/>
                        <a:ea typeface="+mn-ea"/>
                        <a:cs typeface="+mn-cs"/>
                      </a:endParaRPr>
                    </a:p>
                  </a:txBody>
                  <a:tcPr/>
                </a:tc>
                <a:extLst>
                  <a:ext uri="{0D108BD9-81ED-4DB2-BD59-A6C34878D82A}">
                    <a16:rowId xmlns:a16="http://schemas.microsoft.com/office/drawing/2014/main" val="4012525772"/>
                  </a:ext>
                </a:extLst>
              </a:tr>
              <a:tr h="370840">
                <a:tc>
                  <a:txBody>
                    <a:bodyPr/>
                    <a:lstStyle/>
                    <a:p>
                      <a:pPr marL="0" algn="ctr" rtl="0" eaLnBrk="1" latinLnBrk="0" hangingPunct="1"/>
                      <a:r>
                        <a:rPr kumimoji="0" lang="en-US" b="0" kern="1200" dirty="0">
                          <a:solidFill>
                            <a:schemeClr val="tx1"/>
                          </a:solidFill>
                          <a:latin typeface="+mn-lt"/>
                          <a:ea typeface="+mn-ea"/>
                          <a:cs typeface="+mn-cs"/>
                        </a:rPr>
                        <a:t>…</a:t>
                      </a:r>
                    </a:p>
                  </a:txBody>
                  <a:tcPr/>
                </a:tc>
                <a:tc>
                  <a:txBody>
                    <a:bodyPr/>
                    <a:lstStyle/>
                    <a:p>
                      <a:pPr marL="0" algn="ctr" rtl="0" eaLnBrk="1" latinLnBrk="0" hangingPunct="1"/>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1767889990"/>
                  </a:ext>
                </a:extLst>
              </a:tr>
              <a:tr h="370840">
                <a:tc>
                  <a:txBody>
                    <a:bodyPr/>
                    <a:lstStyle/>
                    <a:p>
                      <a:pPr marL="0" algn="ctr" rtl="0" eaLnBrk="1" latinLnBrk="0" hangingPunct="1"/>
                      <a:r>
                        <a:rPr kumimoji="0" lang="en-US" sz="1600" b="0" kern="1200" dirty="0">
                          <a:solidFill>
                            <a:schemeClr val="tx1"/>
                          </a:solidFill>
                          <a:latin typeface="+mn-lt"/>
                          <a:ea typeface="+mn-ea"/>
                          <a:cs typeface="+mn-cs"/>
                        </a:rPr>
                        <a:t>R13</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0x10000200</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2656245920"/>
                  </a:ext>
                </a:extLst>
              </a:tr>
            </a:tbl>
          </a:graphicData>
        </a:graphic>
      </p:graphicFrame>
      <p:sp>
        <p:nvSpPr>
          <p:cNvPr id="11" name="Content Placeholder 3">
            <a:extLst>
              <a:ext uri="{FF2B5EF4-FFF2-40B4-BE49-F238E27FC236}">
                <a16:creationId xmlns:a16="http://schemas.microsoft.com/office/drawing/2014/main" id="{722AEABA-ECF0-EE34-D92D-0B9E8214F92E}"/>
              </a:ext>
            </a:extLst>
          </p:cNvPr>
          <p:cNvSpPr txBox="1">
            <a:spLocks/>
          </p:cNvSpPr>
          <p:nvPr/>
        </p:nvSpPr>
        <p:spPr>
          <a:xfrm>
            <a:off x="457200" y="1219200"/>
            <a:ext cx="8229600" cy="2790576"/>
          </a:xfrm>
          <a:prstGeom prst="rect">
            <a:avLst/>
          </a:prstGeom>
        </p:spPr>
        <p:txBody>
          <a:bodyPr vert="horz">
            <a:normAutofit lnSpcReduction="10000"/>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fontAlgn="auto">
              <a:spcAft>
                <a:spcPts val="0"/>
              </a:spcAft>
            </a:pPr>
            <a:r>
              <a:rPr lang="en-US" sz="2000" b="0" dirty="0"/>
              <a:t>R13 is SP = 0x10000200. </a:t>
            </a:r>
            <a:r>
              <a:rPr lang="en-US" sz="2000" dirty="0"/>
              <a:t>Recall:</a:t>
            </a:r>
            <a:endParaRPr lang="en-US" sz="2000" b="0" dirty="0"/>
          </a:p>
          <a:p>
            <a:pPr fontAlgn="auto">
              <a:spcAft>
                <a:spcPts val="0"/>
              </a:spcAft>
            </a:pPr>
            <a:r>
              <a:rPr lang="en-US" sz="2000" b="0" dirty="0"/>
              <a:t>After two </a:t>
            </a:r>
            <a:r>
              <a:rPr lang="en-US" sz="2000" b="0" dirty="0" err="1"/>
              <a:t>PUSHes</a:t>
            </a:r>
            <a:r>
              <a:rPr lang="en-US" sz="2000" b="0" dirty="0"/>
              <a:t>, SP </a:t>
            </a:r>
            <a:r>
              <a:rPr lang="en-US" sz="2000" dirty="0"/>
              <a:t>= 0x10000200 – 8 = 0x100001F8. Each PUSH is:</a:t>
            </a:r>
            <a:endParaRPr lang="en-US" sz="2000" b="0" dirty="0"/>
          </a:p>
          <a:p>
            <a:pPr lvl="1"/>
            <a:r>
              <a:rPr lang="en-US" sz="1700" b="0" dirty="0"/>
              <a:t>SUB SP, SP, #4 @ SP = SP-4  (descending stack)</a:t>
            </a:r>
          </a:p>
          <a:p>
            <a:pPr lvl="1"/>
            <a:r>
              <a:rPr lang="en-US" sz="1700" b="0" dirty="0"/>
              <a:t>STR Rd, [SP]   @ (*SP) = Rd   (full stack)</a:t>
            </a:r>
          </a:p>
          <a:p>
            <a:pPr fontAlgn="auto">
              <a:spcAft>
                <a:spcPts val="0"/>
              </a:spcAft>
            </a:pPr>
            <a:r>
              <a:rPr lang="en-US" sz="2000" b="0" dirty="0"/>
              <a:t>After one POP</a:t>
            </a:r>
            <a:r>
              <a:rPr lang="en-US" sz="2000" dirty="0"/>
              <a:t>, SP = 0x100001F8 + 4 = 0x100001FC:</a:t>
            </a:r>
            <a:endParaRPr lang="en-US" sz="2000" b="0" dirty="0"/>
          </a:p>
          <a:p>
            <a:pPr lvl="1"/>
            <a:r>
              <a:rPr lang="en-US" sz="1700" b="0" dirty="0"/>
              <a:t>LDR Rd, [SP] @ Rd = (*SP)    (full stack)</a:t>
            </a:r>
          </a:p>
          <a:p>
            <a:pPr lvl="1"/>
            <a:r>
              <a:rPr lang="en-US" sz="1700" b="0" dirty="0"/>
              <a:t>ADD SP, #4   @ SP = SP + 4   (Stack shrinks)</a:t>
            </a:r>
          </a:p>
          <a:p>
            <a:r>
              <a:rPr lang="en-US" sz="2000" dirty="0"/>
              <a:t>R5 = 0x10000200 (value of R1)</a:t>
            </a:r>
            <a:endParaRPr lang="en-US" sz="2000" b="0" dirty="0"/>
          </a:p>
        </p:txBody>
      </p:sp>
      <p:sp>
        <p:nvSpPr>
          <p:cNvPr id="12" name="TextBox 11">
            <a:extLst>
              <a:ext uri="{FF2B5EF4-FFF2-40B4-BE49-F238E27FC236}">
                <a16:creationId xmlns:a16="http://schemas.microsoft.com/office/drawing/2014/main" id="{A8FE334F-F18A-EB69-90F3-94DB53A49559}"/>
              </a:ext>
            </a:extLst>
          </p:cNvPr>
          <p:cNvSpPr txBox="1"/>
          <p:nvPr/>
        </p:nvSpPr>
        <p:spPr>
          <a:xfrm>
            <a:off x="4485167" y="4209831"/>
            <a:ext cx="2266005" cy="400110"/>
          </a:xfrm>
          <a:prstGeom prst="rect">
            <a:avLst/>
          </a:prstGeom>
          <a:noFill/>
        </p:spPr>
        <p:txBody>
          <a:bodyPr wrap="none" rtlCol="0">
            <a:spAutoFit/>
          </a:bodyPr>
          <a:lstStyle/>
          <a:p>
            <a:r>
              <a:rPr lang="en-US" sz="2000" b="0" dirty="0">
                <a:latin typeface="+mn-lt"/>
              </a:rPr>
              <a:t>F</a:t>
            </a:r>
            <a:r>
              <a:rPr lang="en-US" altLang="zh-CN" sz="2000" b="0" dirty="0">
                <a:latin typeface="+mn-lt"/>
              </a:rPr>
              <a:t>inal</a:t>
            </a:r>
            <a:r>
              <a:rPr lang="en-US" sz="2000" b="0" dirty="0">
                <a:latin typeface="+mn-lt"/>
              </a:rPr>
              <a:t> Register Values</a:t>
            </a:r>
          </a:p>
        </p:txBody>
      </p:sp>
      <p:sp>
        <p:nvSpPr>
          <p:cNvPr id="13" name="TextBox 12">
            <a:extLst>
              <a:ext uri="{FF2B5EF4-FFF2-40B4-BE49-F238E27FC236}">
                <a16:creationId xmlns:a16="http://schemas.microsoft.com/office/drawing/2014/main" id="{E9CBE065-F441-7322-28B6-C0DE231F3059}"/>
              </a:ext>
            </a:extLst>
          </p:cNvPr>
          <p:cNvSpPr txBox="1"/>
          <p:nvPr/>
        </p:nvSpPr>
        <p:spPr>
          <a:xfrm>
            <a:off x="3832596" y="6258114"/>
            <a:ext cx="2734659" cy="400110"/>
          </a:xfrm>
          <a:prstGeom prst="rect">
            <a:avLst/>
          </a:prstGeom>
          <a:noFill/>
        </p:spPr>
        <p:txBody>
          <a:bodyPr wrap="none" rtlCol="0">
            <a:spAutoFit/>
          </a:bodyPr>
          <a:lstStyle/>
          <a:p>
            <a:r>
              <a:rPr lang="en-US" sz="2000" b="0" dirty="0">
                <a:latin typeface="+mn-lt"/>
              </a:rPr>
              <a:t>Initial Memory Contents</a:t>
            </a:r>
          </a:p>
        </p:txBody>
      </p:sp>
      <p:sp>
        <p:nvSpPr>
          <p:cNvPr id="4" name="TextBox 3">
            <a:extLst>
              <a:ext uri="{FF2B5EF4-FFF2-40B4-BE49-F238E27FC236}">
                <a16:creationId xmlns:a16="http://schemas.microsoft.com/office/drawing/2014/main" id="{F0DD5A71-7F69-8C31-5C46-0FF1815F2840}"/>
              </a:ext>
            </a:extLst>
          </p:cNvPr>
          <p:cNvSpPr txBox="1"/>
          <p:nvPr/>
        </p:nvSpPr>
        <p:spPr>
          <a:xfrm>
            <a:off x="685800" y="4153386"/>
            <a:ext cx="2018501" cy="707886"/>
          </a:xfrm>
          <a:prstGeom prst="rect">
            <a:avLst/>
          </a:prstGeom>
          <a:solidFill>
            <a:sysClr val="window" lastClr="FFFFFF"/>
          </a:solidFill>
          <a:ln w="19050" cap="flat" cmpd="sng" algn="ctr">
            <a:solidFill>
              <a:srgbClr val="4F81BD"/>
            </a:solidFill>
            <a:prstDash val="solid"/>
          </a:ln>
          <a:effectLst/>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pt-BR" sz="2000"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PUSH (R1, R3)</a:t>
            </a:r>
          </a:p>
          <a:p>
            <a:pPr marL="0" marR="0" lvl="0" indent="0" defTabSz="914400" eaLnBrk="1" fontAlgn="auto" latinLnBrk="0" hangingPunct="1">
              <a:lnSpc>
                <a:spcPct val="100000"/>
              </a:lnSpc>
              <a:spcBef>
                <a:spcPts val="0"/>
              </a:spcBef>
              <a:spcAft>
                <a:spcPts val="0"/>
              </a:spcAft>
              <a:buClrTx/>
              <a:buSzTx/>
              <a:buFontTx/>
              <a:buNone/>
              <a:tabLst/>
              <a:defRPr/>
            </a:pPr>
            <a:r>
              <a:rPr kumimoji="0" lang="pt-BR" sz="2000"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POP (R5)</a:t>
            </a:r>
          </a:p>
        </p:txBody>
      </p:sp>
      <p:sp>
        <p:nvSpPr>
          <p:cNvPr id="6" name="TextBox 5">
            <a:extLst>
              <a:ext uri="{FF2B5EF4-FFF2-40B4-BE49-F238E27FC236}">
                <a16:creationId xmlns:a16="http://schemas.microsoft.com/office/drawing/2014/main" id="{7F0BEA20-3647-D290-9E8E-0B4B87DD74F4}"/>
              </a:ext>
            </a:extLst>
          </p:cNvPr>
          <p:cNvSpPr txBox="1"/>
          <p:nvPr/>
        </p:nvSpPr>
        <p:spPr>
          <a:xfrm>
            <a:off x="964404" y="4745484"/>
            <a:ext cx="534459" cy="369332"/>
          </a:xfrm>
          <a:prstGeom prst="rect">
            <a:avLst/>
          </a:prstGeom>
          <a:noFill/>
        </p:spPr>
        <p:txBody>
          <a:bodyPr wrap="square">
            <a:spAutoFit/>
          </a:bodyPr>
          <a:lstStyle/>
          <a:p>
            <a:r>
              <a:rPr lang="en-US" sz="1800" b="0" dirty="0">
                <a:solidFill>
                  <a:srgbClr val="C00000"/>
                </a:solidFill>
              </a:rPr>
              <a:t>SP</a:t>
            </a:r>
            <a:endParaRPr lang="en-US" dirty="0">
              <a:solidFill>
                <a:srgbClr val="C00000"/>
              </a:solidFill>
            </a:endParaRPr>
          </a:p>
        </p:txBody>
      </p:sp>
      <p:cxnSp>
        <p:nvCxnSpPr>
          <p:cNvPr id="10" name="Straight Arrow Connector 9">
            <a:extLst>
              <a:ext uri="{FF2B5EF4-FFF2-40B4-BE49-F238E27FC236}">
                <a16:creationId xmlns:a16="http://schemas.microsoft.com/office/drawing/2014/main" id="{83A70247-FCDE-B34D-0418-AD0E73C544B3}"/>
              </a:ext>
            </a:extLst>
          </p:cNvPr>
          <p:cNvCxnSpPr>
            <a:cxnSpLocks/>
          </p:cNvCxnSpPr>
          <p:nvPr/>
        </p:nvCxnSpPr>
        <p:spPr>
          <a:xfrm>
            <a:off x="1298734" y="4920586"/>
            <a:ext cx="478733" cy="19423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16" name="TextBox 15">
            <a:extLst>
              <a:ext uri="{FF2B5EF4-FFF2-40B4-BE49-F238E27FC236}">
                <a16:creationId xmlns:a16="http://schemas.microsoft.com/office/drawing/2014/main" id="{FC91C62F-544E-446B-5E37-EBD8C0F26C5E}"/>
              </a:ext>
            </a:extLst>
          </p:cNvPr>
          <p:cNvSpPr txBox="1"/>
          <p:nvPr/>
        </p:nvSpPr>
        <p:spPr>
          <a:xfrm>
            <a:off x="4495800" y="4736068"/>
            <a:ext cx="1897823" cy="369332"/>
          </a:xfrm>
          <a:prstGeom prst="rect">
            <a:avLst/>
          </a:prstGeom>
          <a:noFill/>
        </p:spPr>
        <p:txBody>
          <a:bodyPr wrap="square">
            <a:spAutoFit/>
          </a:bodyPr>
          <a:lstStyle/>
          <a:p>
            <a:r>
              <a:rPr lang="en-US" sz="1800" b="0" dirty="0">
                <a:solidFill>
                  <a:srgbClr val="C00000"/>
                </a:solidFill>
              </a:rPr>
              <a:t>SP after 2 </a:t>
            </a:r>
            <a:r>
              <a:rPr lang="en-US" sz="1800" b="0" dirty="0" err="1">
                <a:solidFill>
                  <a:srgbClr val="C00000"/>
                </a:solidFill>
              </a:rPr>
              <a:t>PUSHes</a:t>
            </a:r>
            <a:endParaRPr lang="en-US" dirty="0">
              <a:solidFill>
                <a:srgbClr val="C00000"/>
              </a:solidFill>
            </a:endParaRPr>
          </a:p>
        </p:txBody>
      </p:sp>
      <p:cxnSp>
        <p:nvCxnSpPr>
          <p:cNvPr id="17" name="Straight Arrow Connector 16">
            <a:extLst>
              <a:ext uri="{FF2B5EF4-FFF2-40B4-BE49-F238E27FC236}">
                <a16:creationId xmlns:a16="http://schemas.microsoft.com/office/drawing/2014/main" id="{98C581BD-5415-4240-5CDE-EE805D176DFD}"/>
              </a:ext>
            </a:extLst>
          </p:cNvPr>
          <p:cNvCxnSpPr>
            <a:cxnSpLocks/>
          </p:cNvCxnSpPr>
          <p:nvPr/>
        </p:nvCxnSpPr>
        <p:spPr>
          <a:xfrm>
            <a:off x="5417949" y="5029200"/>
            <a:ext cx="0" cy="60960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20" name="TextBox 19">
            <a:extLst>
              <a:ext uri="{FF2B5EF4-FFF2-40B4-BE49-F238E27FC236}">
                <a16:creationId xmlns:a16="http://schemas.microsoft.com/office/drawing/2014/main" id="{6A32EAF7-51C8-6C8C-E34F-3D982CFA9042}"/>
              </a:ext>
            </a:extLst>
          </p:cNvPr>
          <p:cNvSpPr txBox="1"/>
          <p:nvPr/>
        </p:nvSpPr>
        <p:spPr>
          <a:xfrm>
            <a:off x="6583204" y="6473008"/>
            <a:ext cx="1562100" cy="369332"/>
          </a:xfrm>
          <a:prstGeom prst="rect">
            <a:avLst/>
          </a:prstGeom>
          <a:noFill/>
        </p:spPr>
        <p:txBody>
          <a:bodyPr wrap="square">
            <a:spAutoFit/>
          </a:bodyPr>
          <a:lstStyle/>
          <a:p>
            <a:r>
              <a:rPr lang="en-US" sz="1800" b="0" dirty="0">
                <a:solidFill>
                  <a:srgbClr val="C00000"/>
                </a:solidFill>
              </a:rPr>
              <a:t>SP after 1 POP</a:t>
            </a:r>
            <a:endParaRPr lang="en-US" dirty="0">
              <a:solidFill>
                <a:srgbClr val="C00000"/>
              </a:solidFill>
            </a:endParaRPr>
          </a:p>
        </p:txBody>
      </p:sp>
      <p:cxnSp>
        <p:nvCxnSpPr>
          <p:cNvPr id="21" name="Straight Arrow Connector 20">
            <a:extLst>
              <a:ext uri="{FF2B5EF4-FFF2-40B4-BE49-F238E27FC236}">
                <a16:creationId xmlns:a16="http://schemas.microsoft.com/office/drawing/2014/main" id="{50BCB6B3-8463-2EB8-C9F4-91B6D04C1A17}"/>
              </a:ext>
            </a:extLst>
          </p:cNvPr>
          <p:cNvCxnSpPr>
            <a:cxnSpLocks/>
          </p:cNvCxnSpPr>
          <p:nvPr/>
        </p:nvCxnSpPr>
        <p:spPr>
          <a:xfrm flipV="1">
            <a:off x="7391400" y="5823284"/>
            <a:ext cx="0" cy="660028"/>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436543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Passing arguments and Returning Value</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13</a:t>
            </a:fld>
            <a:endParaRPr kumimoji="0" lang="en-US" dirty="0"/>
          </a:p>
        </p:txBody>
      </p:sp>
      <p:sp>
        <p:nvSpPr>
          <p:cNvPr id="5" name="Rectangle 4"/>
          <p:cNvSpPr/>
          <p:nvPr/>
        </p:nvSpPr>
        <p:spPr>
          <a:xfrm>
            <a:off x="1219200" y="2590800"/>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onsolas" panose="020B0609020204030204" pitchFamily="49" charset="0"/>
                <a:cs typeface="Consolas" panose="020B0609020204030204" pitchFamily="49" charset="0"/>
              </a:rPr>
              <a:t>a64</a:t>
            </a:r>
          </a:p>
        </p:txBody>
      </p:sp>
      <p:sp>
        <p:nvSpPr>
          <p:cNvPr id="6" name="Rectangle 5"/>
          <p:cNvSpPr/>
          <p:nvPr/>
        </p:nvSpPr>
        <p:spPr>
          <a:xfrm>
            <a:off x="2971800" y="2590800"/>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onsolas" panose="020B0609020204030204" pitchFamily="49" charset="0"/>
                <a:cs typeface="Consolas" panose="020B0609020204030204" pitchFamily="49" charset="0"/>
              </a:rPr>
              <a:t>b8</a:t>
            </a:r>
          </a:p>
        </p:txBody>
      </p:sp>
      <p:sp>
        <p:nvSpPr>
          <p:cNvPr id="7" name="Rectangle 6"/>
          <p:cNvSpPr/>
          <p:nvPr/>
        </p:nvSpPr>
        <p:spPr>
          <a:xfrm>
            <a:off x="4724400" y="2590800"/>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onsolas" panose="020B0609020204030204" pitchFamily="49" charset="0"/>
                <a:cs typeface="Consolas" panose="020B0609020204030204" pitchFamily="49" charset="0"/>
              </a:rPr>
              <a:t>c16</a:t>
            </a:r>
          </a:p>
        </p:txBody>
      </p:sp>
      <p:sp>
        <p:nvSpPr>
          <p:cNvPr id="8" name="Rectangle 7"/>
          <p:cNvSpPr/>
          <p:nvPr/>
        </p:nvSpPr>
        <p:spPr>
          <a:xfrm>
            <a:off x="6438900" y="2590800"/>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FF0000"/>
                </a:solidFill>
                <a:latin typeface="Consolas" panose="020B0609020204030204" pitchFamily="49" charset="0"/>
                <a:cs typeface="Consolas" panose="020B0609020204030204" pitchFamily="49" charset="0"/>
              </a:rPr>
              <a:t>d16</a:t>
            </a:r>
          </a:p>
        </p:txBody>
      </p:sp>
      <p:sp>
        <p:nvSpPr>
          <p:cNvPr id="9" name="Rectangle 8"/>
          <p:cNvSpPr/>
          <p:nvPr/>
        </p:nvSpPr>
        <p:spPr>
          <a:xfrm>
            <a:off x="2308438" y="4053483"/>
            <a:ext cx="44958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Subroutine</a:t>
            </a:r>
          </a:p>
        </p:txBody>
      </p:sp>
      <p:sp>
        <p:nvSpPr>
          <p:cNvPr id="10" name="TextBox 9"/>
          <p:cNvSpPr txBox="1"/>
          <p:nvPr/>
        </p:nvSpPr>
        <p:spPr>
          <a:xfrm>
            <a:off x="1126316" y="2971800"/>
            <a:ext cx="1011431" cy="369332"/>
          </a:xfrm>
          <a:prstGeom prst="rect">
            <a:avLst/>
          </a:prstGeom>
          <a:noFill/>
        </p:spPr>
        <p:txBody>
          <a:bodyPr wrap="none" rtlCol="0">
            <a:spAutoFit/>
          </a:bodyPr>
          <a:lstStyle/>
          <a:p>
            <a:r>
              <a:rPr lang="en-US" dirty="0"/>
              <a:t>Register:</a:t>
            </a:r>
            <a:endParaRPr lang="en-US" b="1" dirty="0">
              <a:solidFill>
                <a:srgbClr val="FF0000"/>
              </a:solidFill>
              <a:latin typeface="Consolas" panose="020B0609020204030204" pitchFamily="49" charset="0"/>
            </a:endParaRPr>
          </a:p>
        </p:txBody>
      </p:sp>
      <p:sp>
        <p:nvSpPr>
          <p:cNvPr id="12" name="TextBox 11"/>
          <p:cNvSpPr txBox="1"/>
          <p:nvPr/>
        </p:nvSpPr>
        <p:spPr>
          <a:xfrm>
            <a:off x="3060750" y="2971800"/>
            <a:ext cx="1013034" cy="369332"/>
          </a:xfrm>
          <a:prstGeom prst="rect">
            <a:avLst/>
          </a:prstGeom>
          <a:noFill/>
        </p:spPr>
        <p:txBody>
          <a:bodyPr wrap="none" rtlCol="0">
            <a:spAutoFit/>
          </a:bodyPr>
          <a:lstStyle/>
          <a:p>
            <a:r>
              <a:rPr lang="en-US" dirty="0"/>
              <a:t>Register;</a:t>
            </a:r>
            <a:endParaRPr lang="en-US" b="1" dirty="0">
              <a:solidFill>
                <a:srgbClr val="FF0000"/>
              </a:solidFill>
              <a:latin typeface="Consolas" panose="020B0609020204030204" pitchFamily="49" charset="0"/>
            </a:endParaRPr>
          </a:p>
        </p:txBody>
      </p:sp>
      <p:sp>
        <p:nvSpPr>
          <p:cNvPr id="13" name="TextBox 12"/>
          <p:cNvSpPr txBox="1"/>
          <p:nvPr/>
        </p:nvSpPr>
        <p:spPr>
          <a:xfrm>
            <a:off x="4814152" y="2971800"/>
            <a:ext cx="1052468" cy="369332"/>
          </a:xfrm>
          <a:prstGeom prst="rect">
            <a:avLst/>
          </a:prstGeom>
          <a:noFill/>
        </p:spPr>
        <p:txBody>
          <a:bodyPr wrap="none" rtlCol="0">
            <a:spAutoFit/>
          </a:bodyPr>
          <a:lstStyle/>
          <a:p>
            <a:r>
              <a:rPr lang="en-US" dirty="0"/>
              <a:t>Register: </a:t>
            </a:r>
            <a:endParaRPr lang="en-US" b="1" dirty="0">
              <a:solidFill>
                <a:srgbClr val="FF0000"/>
              </a:solidFill>
              <a:latin typeface="Consolas" panose="020B0609020204030204" pitchFamily="49" charset="0"/>
            </a:endParaRPr>
          </a:p>
        </p:txBody>
      </p:sp>
      <p:cxnSp>
        <p:nvCxnSpPr>
          <p:cNvPr id="16" name="Straight Arrow Connector 15"/>
          <p:cNvCxnSpPr/>
          <p:nvPr/>
        </p:nvCxnSpPr>
        <p:spPr>
          <a:xfrm>
            <a:off x="1940328" y="3285966"/>
            <a:ext cx="1038809" cy="64885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3705159" y="3341132"/>
            <a:ext cx="392313" cy="54506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a:off x="5055068" y="3327042"/>
            <a:ext cx="392313" cy="54506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3848100" y="5489615"/>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Return Value </a:t>
            </a:r>
          </a:p>
        </p:txBody>
      </p:sp>
      <p:cxnSp>
        <p:nvCxnSpPr>
          <p:cNvPr id="26" name="Straight Arrow Connector 25"/>
          <p:cNvCxnSpPr/>
          <p:nvPr/>
        </p:nvCxnSpPr>
        <p:spPr>
          <a:xfrm>
            <a:off x="4556338" y="5000090"/>
            <a:ext cx="15661" cy="45724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3937050" y="5850017"/>
            <a:ext cx="1269899" cy="369332"/>
          </a:xfrm>
          <a:prstGeom prst="rect">
            <a:avLst/>
          </a:prstGeom>
          <a:noFill/>
        </p:spPr>
        <p:txBody>
          <a:bodyPr wrap="none" rtlCol="0">
            <a:spAutoFit/>
          </a:bodyPr>
          <a:lstStyle/>
          <a:p>
            <a:r>
              <a:rPr lang="en-US" dirty="0"/>
              <a:t>Register </a:t>
            </a:r>
            <a:r>
              <a:rPr lang="en-US" b="1" dirty="0">
                <a:solidFill>
                  <a:srgbClr val="FF0000"/>
                </a:solidFill>
                <a:latin typeface="Consolas" panose="020B0609020204030204" pitchFamily="49" charset="0"/>
              </a:rPr>
              <a:t>R0</a:t>
            </a:r>
          </a:p>
        </p:txBody>
      </p:sp>
      <p:sp>
        <p:nvSpPr>
          <p:cNvPr id="11" name="Rectangle 10"/>
          <p:cNvSpPr/>
          <p:nvPr/>
        </p:nvSpPr>
        <p:spPr>
          <a:xfrm>
            <a:off x="76200" y="1593468"/>
            <a:ext cx="9163050" cy="369332"/>
          </a:xfrm>
          <a:prstGeom prst="rect">
            <a:avLst/>
          </a:prstGeom>
        </p:spPr>
        <p:txBody>
          <a:bodyPr wrap="square">
            <a:spAutoFit/>
          </a:bodyPr>
          <a:lstStyle/>
          <a:p>
            <a:r>
              <a:rPr lang="en-US" b="1" dirty="0">
                <a:latin typeface="Consolas" panose="020B0609020204030204" pitchFamily="49" charset="0"/>
              </a:rPr>
              <a:t>uint64_t sum(</a:t>
            </a:r>
            <a:r>
              <a:rPr lang="en-US" b="1" dirty="0">
                <a:solidFill>
                  <a:srgbClr val="FF0000"/>
                </a:solidFill>
                <a:latin typeface="Consolas" panose="020B0609020204030204" pitchFamily="49" charset="0"/>
              </a:rPr>
              <a:t>uint64_t</a:t>
            </a:r>
            <a:r>
              <a:rPr lang="en-US" b="1" dirty="0">
                <a:latin typeface="Consolas" panose="020B0609020204030204" pitchFamily="49" charset="0"/>
              </a:rPr>
              <a:t> a64, uint8_t b8, uint16_t c16, uint16_t d16);</a:t>
            </a:r>
          </a:p>
        </p:txBody>
      </p:sp>
      <p:sp>
        <p:nvSpPr>
          <p:cNvPr id="23" name="TextBox 22"/>
          <p:cNvSpPr txBox="1"/>
          <p:nvPr/>
        </p:nvSpPr>
        <p:spPr>
          <a:xfrm>
            <a:off x="5688297" y="3233683"/>
            <a:ext cx="3254417" cy="646331"/>
          </a:xfrm>
          <a:prstGeom prst="rect">
            <a:avLst/>
          </a:prstGeom>
          <a:noFill/>
        </p:spPr>
        <p:txBody>
          <a:bodyPr wrap="none" rtlCol="0">
            <a:spAutoFit/>
          </a:bodyPr>
          <a:lstStyle/>
          <a:p>
            <a:pPr marL="342900" indent="-342900">
              <a:buFont typeface="Arial" panose="020B0604020202020204" pitchFamily="34" charset="0"/>
              <a:buChar char="•"/>
            </a:pPr>
            <a:r>
              <a:rPr lang="en-US" dirty="0">
                <a:solidFill>
                  <a:srgbClr val="FF0000"/>
                </a:solidFill>
              </a:rPr>
              <a:t>Caller pushes d16 onto stack</a:t>
            </a:r>
          </a:p>
          <a:p>
            <a:pPr marL="342900" indent="-342900">
              <a:buFont typeface="Arial" panose="020B0604020202020204" pitchFamily="34" charset="0"/>
              <a:buChar char="•"/>
            </a:pPr>
            <a:r>
              <a:rPr lang="en-US" dirty="0">
                <a:solidFill>
                  <a:srgbClr val="FF0000"/>
                </a:solidFill>
              </a:rPr>
              <a:t>Callee reads d16 from stack</a:t>
            </a:r>
          </a:p>
        </p:txBody>
      </p:sp>
      <p:sp>
        <p:nvSpPr>
          <p:cNvPr id="4" name="Content Placeholder 3">
            <a:extLst>
              <a:ext uri="{FF2B5EF4-FFF2-40B4-BE49-F238E27FC236}">
                <a16:creationId xmlns:a16="http://schemas.microsoft.com/office/drawing/2014/main" id="{42BCDBB7-71A9-FB4A-2F12-ED2860D67D85}"/>
              </a:ext>
            </a:extLst>
          </p:cNvPr>
          <p:cNvSpPr>
            <a:spLocks noGrp="1"/>
          </p:cNvSpPr>
          <p:nvPr>
            <p:ph sz="quarter" idx="1"/>
          </p:nvPr>
        </p:nvSpPr>
        <p:spPr>
          <a:xfrm>
            <a:off x="457200" y="1962800"/>
            <a:ext cx="8229600" cy="594761"/>
          </a:xfrm>
        </p:spPr>
        <p:txBody>
          <a:bodyPr/>
          <a:lstStyle/>
          <a:p>
            <a:r>
              <a:rPr lang="en-US" dirty="0"/>
              <a:t>Fill in register names.</a:t>
            </a:r>
          </a:p>
        </p:txBody>
      </p:sp>
      <p:sp>
        <p:nvSpPr>
          <p:cNvPr id="14" name="TextBox 13">
            <a:extLst>
              <a:ext uri="{FF2B5EF4-FFF2-40B4-BE49-F238E27FC236}">
                <a16:creationId xmlns:a16="http://schemas.microsoft.com/office/drawing/2014/main" id="{778CF141-54B6-E918-D23B-B3681FDA3C22}"/>
              </a:ext>
            </a:extLst>
          </p:cNvPr>
          <p:cNvSpPr txBox="1"/>
          <p:nvPr/>
        </p:nvSpPr>
        <p:spPr>
          <a:xfrm>
            <a:off x="6438900" y="2971800"/>
            <a:ext cx="1052468" cy="369332"/>
          </a:xfrm>
          <a:prstGeom prst="rect">
            <a:avLst/>
          </a:prstGeom>
          <a:noFill/>
        </p:spPr>
        <p:txBody>
          <a:bodyPr wrap="none" rtlCol="0">
            <a:spAutoFit/>
          </a:bodyPr>
          <a:lstStyle/>
          <a:p>
            <a:r>
              <a:rPr lang="en-US" dirty="0"/>
              <a:t>Register: </a:t>
            </a:r>
            <a:endParaRPr lang="en-US" b="1" dirty="0">
              <a:solidFill>
                <a:srgbClr val="FF0000"/>
              </a:solidFill>
              <a:latin typeface="Consolas" panose="020B0609020204030204" pitchFamily="49" charset="0"/>
            </a:endParaRPr>
          </a:p>
        </p:txBody>
      </p:sp>
    </p:spTree>
    <p:extLst>
      <p:ext uri="{BB962C8B-B14F-4D97-AF65-F5344CB8AC3E}">
        <p14:creationId xmlns:p14="http://schemas.microsoft.com/office/powerpoint/2010/main" val="173519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12F123-61BE-0A54-6048-312CB4AFDC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6C5184-5A3F-8285-0FB9-846B988E0081}"/>
              </a:ext>
            </a:extLst>
          </p:cNvPr>
          <p:cNvSpPr>
            <a:spLocks noGrp="1"/>
          </p:cNvSpPr>
          <p:nvPr>
            <p:ph type="title"/>
          </p:nvPr>
        </p:nvSpPr>
        <p:spPr/>
        <p:txBody>
          <a:bodyPr>
            <a:normAutofit fontScale="90000"/>
          </a:bodyPr>
          <a:lstStyle/>
          <a:p>
            <a:r>
              <a:rPr lang="en-US" dirty="0"/>
              <a:t>Passing arguments and Returning Value ANS</a:t>
            </a:r>
          </a:p>
        </p:txBody>
      </p:sp>
      <p:sp>
        <p:nvSpPr>
          <p:cNvPr id="3" name="Slide Number Placeholder 2">
            <a:extLst>
              <a:ext uri="{FF2B5EF4-FFF2-40B4-BE49-F238E27FC236}">
                <a16:creationId xmlns:a16="http://schemas.microsoft.com/office/drawing/2014/main" id="{C5FC2F61-7664-A486-BB3B-2D444E9E0A8B}"/>
              </a:ext>
            </a:extLst>
          </p:cNvPr>
          <p:cNvSpPr>
            <a:spLocks noGrp="1"/>
          </p:cNvSpPr>
          <p:nvPr>
            <p:ph type="sldNum" sz="quarter" idx="12"/>
          </p:nvPr>
        </p:nvSpPr>
        <p:spPr/>
        <p:txBody>
          <a:bodyPr/>
          <a:lstStyle/>
          <a:p>
            <a:fld id="{EA7C8D44-3667-46F6-9772-CC52308E2A7F}" type="slidenum">
              <a:rPr kumimoji="0" lang="en-US" smtClean="0"/>
              <a:pPr/>
              <a:t>14</a:t>
            </a:fld>
            <a:endParaRPr kumimoji="0" lang="en-US" dirty="0"/>
          </a:p>
        </p:txBody>
      </p:sp>
      <p:sp>
        <p:nvSpPr>
          <p:cNvPr id="5" name="Rectangle 4">
            <a:extLst>
              <a:ext uri="{FF2B5EF4-FFF2-40B4-BE49-F238E27FC236}">
                <a16:creationId xmlns:a16="http://schemas.microsoft.com/office/drawing/2014/main" id="{C421C88C-3034-FB0D-28E9-3DEB10FE7D0E}"/>
              </a:ext>
            </a:extLst>
          </p:cNvPr>
          <p:cNvSpPr/>
          <p:nvPr/>
        </p:nvSpPr>
        <p:spPr>
          <a:xfrm>
            <a:off x="1219200" y="2590800"/>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onsolas" panose="020B0609020204030204" pitchFamily="49" charset="0"/>
                <a:cs typeface="Consolas" panose="020B0609020204030204" pitchFamily="49" charset="0"/>
              </a:rPr>
              <a:t>a64</a:t>
            </a:r>
          </a:p>
        </p:txBody>
      </p:sp>
      <p:sp>
        <p:nvSpPr>
          <p:cNvPr id="6" name="Rectangle 5">
            <a:extLst>
              <a:ext uri="{FF2B5EF4-FFF2-40B4-BE49-F238E27FC236}">
                <a16:creationId xmlns:a16="http://schemas.microsoft.com/office/drawing/2014/main" id="{9ECC6E59-0FDE-A291-0344-D331F27C560E}"/>
              </a:ext>
            </a:extLst>
          </p:cNvPr>
          <p:cNvSpPr/>
          <p:nvPr/>
        </p:nvSpPr>
        <p:spPr>
          <a:xfrm>
            <a:off x="2971800" y="2590800"/>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onsolas" panose="020B0609020204030204" pitchFamily="49" charset="0"/>
                <a:cs typeface="Consolas" panose="020B0609020204030204" pitchFamily="49" charset="0"/>
              </a:rPr>
              <a:t>b8</a:t>
            </a:r>
          </a:p>
        </p:txBody>
      </p:sp>
      <p:sp>
        <p:nvSpPr>
          <p:cNvPr id="7" name="Rectangle 6">
            <a:extLst>
              <a:ext uri="{FF2B5EF4-FFF2-40B4-BE49-F238E27FC236}">
                <a16:creationId xmlns:a16="http://schemas.microsoft.com/office/drawing/2014/main" id="{7D804E98-9DCB-BE7E-0343-C88E43AA13BE}"/>
              </a:ext>
            </a:extLst>
          </p:cNvPr>
          <p:cNvSpPr/>
          <p:nvPr/>
        </p:nvSpPr>
        <p:spPr>
          <a:xfrm>
            <a:off x="4724400" y="2590800"/>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onsolas" panose="020B0609020204030204" pitchFamily="49" charset="0"/>
                <a:cs typeface="Consolas" panose="020B0609020204030204" pitchFamily="49" charset="0"/>
              </a:rPr>
              <a:t>c16</a:t>
            </a:r>
          </a:p>
        </p:txBody>
      </p:sp>
      <p:sp>
        <p:nvSpPr>
          <p:cNvPr id="8" name="Rectangle 7">
            <a:extLst>
              <a:ext uri="{FF2B5EF4-FFF2-40B4-BE49-F238E27FC236}">
                <a16:creationId xmlns:a16="http://schemas.microsoft.com/office/drawing/2014/main" id="{C52CD9AA-6268-F0F7-4215-97D8AE8E32BD}"/>
              </a:ext>
            </a:extLst>
          </p:cNvPr>
          <p:cNvSpPr/>
          <p:nvPr/>
        </p:nvSpPr>
        <p:spPr>
          <a:xfrm>
            <a:off x="6438900" y="2590800"/>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FF0000"/>
                </a:solidFill>
                <a:latin typeface="Consolas" panose="020B0609020204030204" pitchFamily="49" charset="0"/>
                <a:cs typeface="Consolas" panose="020B0609020204030204" pitchFamily="49" charset="0"/>
              </a:rPr>
              <a:t>d16</a:t>
            </a:r>
          </a:p>
        </p:txBody>
      </p:sp>
      <p:sp>
        <p:nvSpPr>
          <p:cNvPr id="9" name="Rectangle 8">
            <a:extLst>
              <a:ext uri="{FF2B5EF4-FFF2-40B4-BE49-F238E27FC236}">
                <a16:creationId xmlns:a16="http://schemas.microsoft.com/office/drawing/2014/main" id="{FBBDAD45-29FF-62DB-0790-4129EF0FFE0E}"/>
              </a:ext>
            </a:extLst>
          </p:cNvPr>
          <p:cNvSpPr/>
          <p:nvPr/>
        </p:nvSpPr>
        <p:spPr>
          <a:xfrm>
            <a:off x="2308438" y="4053483"/>
            <a:ext cx="44958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Subroutine</a:t>
            </a:r>
          </a:p>
        </p:txBody>
      </p:sp>
      <p:sp>
        <p:nvSpPr>
          <p:cNvPr id="10" name="TextBox 9">
            <a:extLst>
              <a:ext uri="{FF2B5EF4-FFF2-40B4-BE49-F238E27FC236}">
                <a16:creationId xmlns:a16="http://schemas.microsoft.com/office/drawing/2014/main" id="{0CE50D12-7EEF-2322-4458-9E6BB251A31B}"/>
              </a:ext>
            </a:extLst>
          </p:cNvPr>
          <p:cNvSpPr txBox="1"/>
          <p:nvPr/>
        </p:nvSpPr>
        <p:spPr>
          <a:xfrm>
            <a:off x="1126316" y="2971800"/>
            <a:ext cx="1648208" cy="369332"/>
          </a:xfrm>
          <a:prstGeom prst="rect">
            <a:avLst/>
          </a:prstGeom>
          <a:noFill/>
        </p:spPr>
        <p:txBody>
          <a:bodyPr wrap="none" rtlCol="0">
            <a:spAutoFit/>
          </a:bodyPr>
          <a:lstStyle/>
          <a:p>
            <a:r>
              <a:rPr lang="en-US" dirty="0"/>
              <a:t>Register </a:t>
            </a:r>
            <a:r>
              <a:rPr lang="en-US" b="1" dirty="0">
                <a:solidFill>
                  <a:srgbClr val="FF0000"/>
                </a:solidFill>
                <a:latin typeface="Consolas" panose="020B0609020204030204" pitchFamily="49" charset="0"/>
              </a:rPr>
              <a:t>r1:r0</a:t>
            </a:r>
          </a:p>
        </p:txBody>
      </p:sp>
      <p:sp>
        <p:nvSpPr>
          <p:cNvPr id="12" name="TextBox 11">
            <a:extLst>
              <a:ext uri="{FF2B5EF4-FFF2-40B4-BE49-F238E27FC236}">
                <a16:creationId xmlns:a16="http://schemas.microsoft.com/office/drawing/2014/main" id="{1BF6FCE4-B778-D891-A539-32C9F31C665C}"/>
              </a:ext>
            </a:extLst>
          </p:cNvPr>
          <p:cNvSpPr txBox="1"/>
          <p:nvPr/>
        </p:nvSpPr>
        <p:spPr>
          <a:xfrm>
            <a:off x="3060750" y="2971800"/>
            <a:ext cx="1268296" cy="369332"/>
          </a:xfrm>
          <a:prstGeom prst="rect">
            <a:avLst/>
          </a:prstGeom>
          <a:noFill/>
        </p:spPr>
        <p:txBody>
          <a:bodyPr wrap="none" rtlCol="0">
            <a:spAutoFit/>
          </a:bodyPr>
          <a:lstStyle/>
          <a:p>
            <a:r>
              <a:rPr lang="en-US" dirty="0"/>
              <a:t>Register </a:t>
            </a:r>
            <a:r>
              <a:rPr lang="en-US" b="1" dirty="0">
                <a:solidFill>
                  <a:srgbClr val="FF0000"/>
                </a:solidFill>
                <a:latin typeface="Consolas" panose="020B0609020204030204" pitchFamily="49" charset="0"/>
              </a:rPr>
              <a:t>r2</a:t>
            </a:r>
          </a:p>
        </p:txBody>
      </p:sp>
      <p:sp>
        <p:nvSpPr>
          <p:cNvPr id="13" name="TextBox 12">
            <a:extLst>
              <a:ext uri="{FF2B5EF4-FFF2-40B4-BE49-F238E27FC236}">
                <a16:creationId xmlns:a16="http://schemas.microsoft.com/office/drawing/2014/main" id="{92808386-3B22-1A70-1D2E-E9457F9ACA75}"/>
              </a:ext>
            </a:extLst>
          </p:cNvPr>
          <p:cNvSpPr txBox="1"/>
          <p:nvPr/>
        </p:nvSpPr>
        <p:spPr>
          <a:xfrm>
            <a:off x="4814152" y="2971800"/>
            <a:ext cx="1268296" cy="369332"/>
          </a:xfrm>
          <a:prstGeom prst="rect">
            <a:avLst/>
          </a:prstGeom>
          <a:noFill/>
        </p:spPr>
        <p:txBody>
          <a:bodyPr wrap="none" rtlCol="0">
            <a:spAutoFit/>
          </a:bodyPr>
          <a:lstStyle/>
          <a:p>
            <a:r>
              <a:rPr lang="en-US" dirty="0"/>
              <a:t>Register </a:t>
            </a:r>
            <a:r>
              <a:rPr lang="en-US" b="1" dirty="0">
                <a:solidFill>
                  <a:srgbClr val="FF0000"/>
                </a:solidFill>
                <a:latin typeface="Consolas" panose="020B0609020204030204" pitchFamily="49" charset="0"/>
              </a:rPr>
              <a:t>r3</a:t>
            </a:r>
          </a:p>
        </p:txBody>
      </p:sp>
      <p:cxnSp>
        <p:nvCxnSpPr>
          <p:cNvPr id="16" name="Straight Arrow Connector 15">
            <a:extLst>
              <a:ext uri="{FF2B5EF4-FFF2-40B4-BE49-F238E27FC236}">
                <a16:creationId xmlns:a16="http://schemas.microsoft.com/office/drawing/2014/main" id="{A0A48D20-9467-A211-65EB-9B7D3330D92D}"/>
              </a:ext>
            </a:extLst>
          </p:cNvPr>
          <p:cNvCxnSpPr/>
          <p:nvPr/>
        </p:nvCxnSpPr>
        <p:spPr>
          <a:xfrm>
            <a:off x="1940328" y="3285966"/>
            <a:ext cx="1038809" cy="64885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38805BED-252D-C0B1-BCD5-C98E0E7BC7E0}"/>
              </a:ext>
            </a:extLst>
          </p:cNvPr>
          <p:cNvCxnSpPr/>
          <p:nvPr/>
        </p:nvCxnSpPr>
        <p:spPr>
          <a:xfrm>
            <a:off x="3705159" y="3341132"/>
            <a:ext cx="392313" cy="54506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0539C0E9-CC64-D6E3-CE9D-3442B3E00ED2}"/>
              </a:ext>
            </a:extLst>
          </p:cNvPr>
          <p:cNvCxnSpPr/>
          <p:nvPr/>
        </p:nvCxnSpPr>
        <p:spPr>
          <a:xfrm flipH="1">
            <a:off x="5055068" y="3327042"/>
            <a:ext cx="392313" cy="54506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CE738B46-A3CD-B7DE-13FF-CB07BD7708E0}"/>
              </a:ext>
            </a:extLst>
          </p:cNvPr>
          <p:cNvSpPr/>
          <p:nvPr/>
        </p:nvSpPr>
        <p:spPr>
          <a:xfrm>
            <a:off x="3848100" y="5489615"/>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Return Value </a:t>
            </a:r>
          </a:p>
        </p:txBody>
      </p:sp>
      <p:cxnSp>
        <p:nvCxnSpPr>
          <p:cNvPr id="26" name="Straight Arrow Connector 25">
            <a:extLst>
              <a:ext uri="{FF2B5EF4-FFF2-40B4-BE49-F238E27FC236}">
                <a16:creationId xmlns:a16="http://schemas.microsoft.com/office/drawing/2014/main" id="{41D2F895-770F-85D2-1B67-C58EE3AC98FF}"/>
              </a:ext>
            </a:extLst>
          </p:cNvPr>
          <p:cNvCxnSpPr/>
          <p:nvPr/>
        </p:nvCxnSpPr>
        <p:spPr>
          <a:xfrm>
            <a:off x="4556338" y="5000090"/>
            <a:ext cx="15661" cy="45724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C0AE8DF0-7A95-F76D-8ABB-A1480862A3A8}"/>
              </a:ext>
            </a:extLst>
          </p:cNvPr>
          <p:cNvSpPr txBox="1"/>
          <p:nvPr/>
        </p:nvSpPr>
        <p:spPr>
          <a:xfrm>
            <a:off x="3937050" y="5850017"/>
            <a:ext cx="1269899" cy="369332"/>
          </a:xfrm>
          <a:prstGeom prst="rect">
            <a:avLst/>
          </a:prstGeom>
          <a:noFill/>
        </p:spPr>
        <p:txBody>
          <a:bodyPr wrap="none" rtlCol="0">
            <a:spAutoFit/>
          </a:bodyPr>
          <a:lstStyle/>
          <a:p>
            <a:r>
              <a:rPr lang="en-US" dirty="0"/>
              <a:t>Register </a:t>
            </a:r>
            <a:r>
              <a:rPr lang="en-US" b="1" dirty="0">
                <a:solidFill>
                  <a:srgbClr val="FF0000"/>
                </a:solidFill>
                <a:latin typeface="Consolas" panose="020B0609020204030204" pitchFamily="49" charset="0"/>
              </a:rPr>
              <a:t>R0</a:t>
            </a:r>
          </a:p>
        </p:txBody>
      </p:sp>
      <p:sp>
        <p:nvSpPr>
          <p:cNvPr id="11" name="Rectangle 10">
            <a:extLst>
              <a:ext uri="{FF2B5EF4-FFF2-40B4-BE49-F238E27FC236}">
                <a16:creationId xmlns:a16="http://schemas.microsoft.com/office/drawing/2014/main" id="{E9E03112-E023-013F-1E04-3E5790D7A556}"/>
              </a:ext>
            </a:extLst>
          </p:cNvPr>
          <p:cNvSpPr/>
          <p:nvPr/>
        </p:nvSpPr>
        <p:spPr>
          <a:xfrm>
            <a:off x="76200" y="1593468"/>
            <a:ext cx="9163050" cy="369332"/>
          </a:xfrm>
          <a:prstGeom prst="rect">
            <a:avLst/>
          </a:prstGeom>
        </p:spPr>
        <p:txBody>
          <a:bodyPr wrap="square">
            <a:spAutoFit/>
          </a:bodyPr>
          <a:lstStyle/>
          <a:p>
            <a:r>
              <a:rPr lang="en-US" b="1" dirty="0">
                <a:latin typeface="Consolas" panose="020B0609020204030204" pitchFamily="49" charset="0"/>
              </a:rPr>
              <a:t>uint64_t sum(</a:t>
            </a:r>
            <a:r>
              <a:rPr lang="en-US" b="1" dirty="0">
                <a:solidFill>
                  <a:srgbClr val="FF0000"/>
                </a:solidFill>
                <a:latin typeface="Consolas" panose="020B0609020204030204" pitchFamily="49" charset="0"/>
              </a:rPr>
              <a:t>uint64_t</a:t>
            </a:r>
            <a:r>
              <a:rPr lang="en-US" b="1" dirty="0">
                <a:latin typeface="Consolas" panose="020B0609020204030204" pitchFamily="49" charset="0"/>
              </a:rPr>
              <a:t> a64, uint8_t b8, uint16_t c16, uint16_t d16);</a:t>
            </a:r>
          </a:p>
        </p:txBody>
      </p:sp>
      <p:sp>
        <p:nvSpPr>
          <p:cNvPr id="23" name="TextBox 22">
            <a:extLst>
              <a:ext uri="{FF2B5EF4-FFF2-40B4-BE49-F238E27FC236}">
                <a16:creationId xmlns:a16="http://schemas.microsoft.com/office/drawing/2014/main" id="{2A09A543-6103-44EB-8B1D-8744EF784763}"/>
              </a:ext>
            </a:extLst>
          </p:cNvPr>
          <p:cNvSpPr txBox="1"/>
          <p:nvPr/>
        </p:nvSpPr>
        <p:spPr>
          <a:xfrm>
            <a:off x="5688297" y="3233683"/>
            <a:ext cx="3254417" cy="646331"/>
          </a:xfrm>
          <a:prstGeom prst="rect">
            <a:avLst/>
          </a:prstGeom>
          <a:noFill/>
        </p:spPr>
        <p:txBody>
          <a:bodyPr wrap="none" rtlCol="0">
            <a:spAutoFit/>
          </a:bodyPr>
          <a:lstStyle/>
          <a:p>
            <a:pPr marL="342900" indent="-342900">
              <a:buFont typeface="Arial" panose="020B0604020202020204" pitchFamily="34" charset="0"/>
              <a:buChar char="•"/>
            </a:pPr>
            <a:r>
              <a:rPr lang="en-US" dirty="0">
                <a:solidFill>
                  <a:srgbClr val="FF0000"/>
                </a:solidFill>
              </a:rPr>
              <a:t>Caller pushes d16 onto stack</a:t>
            </a:r>
          </a:p>
          <a:p>
            <a:pPr marL="342900" indent="-342900">
              <a:buFont typeface="Arial" panose="020B0604020202020204" pitchFamily="34" charset="0"/>
              <a:buChar char="•"/>
            </a:pPr>
            <a:r>
              <a:rPr lang="en-US" dirty="0">
                <a:solidFill>
                  <a:srgbClr val="FF0000"/>
                </a:solidFill>
              </a:rPr>
              <a:t>Callee pops d16 from stack</a:t>
            </a:r>
          </a:p>
        </p:txBody>
      </p:sp>
      <p:sp>
        <p:nvSpPr>
          <p:cNvPr id="4" name="Content Placeholder 3">
            <a:extLst>
              <a:ext uri="{FF2B5EF4-FFF2-40B4-BE49-F238E27FC236}">
                <a16:creationId xmlns:a16="http://schemas.microsoft.com/office/drawing/2014/main" id="{72717BE0-5FBD-4A0E-563C-52EA77FE0BE1}"/>
              </a:ext>
            </a:extLst>
          </p:cNvPr>
          <p:cNvSpPr>
            <a:spLocks noGrp="1"/>
          </p:cNvSpPr>
          <p:nvPr>
            <p:ph sz="quarter" idx="1"/>
          </p:nvPr>
        </p:nvSpPr>
        <p:spPr>
          <a:xfrm>
            <a:off x="457200" y="1962800"/>
            <a:ext cx="8229600" cy="595719"/>
          </a:xfrm>
        </p:spPr>
        <p:txBody>
          <a:bodyPr/>
          <a:lstStyle/>
          <a:p>
            <a:r>
              <a:rPr lang="en-US" dirty="0"/>
              <a:t>Fill in register names.</a:t>
            </a:r>
          </a:p>
        </p:txBody>
      </p:sp>
    </p:spTree>
    <p:extLst>
      <p:ext uri="{BB962C8B-B14F-4D97-AF65-F5344CB8AC3E}">
        <p14:creationId xmlns:p14="http://schemas.microsoft.com/office/powerpoint/2010/main" val="2918065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Argument Passing</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15</a:t>
            </a:fld>
            <a:endParaRPr kumimoji="0" lang="en-US" dirty="0"/>
          </a:p>
        </p:txBody>
      </p:sp>
      <p:sp>
        <p:nvSpPr>
          <p:cNvPr id="4" name="Content Placeholder 3"/>
          <p:cNvSpPr>
            <a:spLocks noGrp="1"/>
          </p:cNvSpPr>
          <p:nvPr>
            <p:ph sz="quarter" idx="1"/>
          </p:nvPr>
        </p:nvSpPr>
        <p:spPr/>
        <p:txBody>
          <a:bodyPr/>
          <a:lstStyle/>
          <a:p>
            <a:r>
              <a:rPr lang="en-US" altLang="zh-CN" dirty="0"/>
              <a:t>W</a:t>
            </a:r>
            <a:r>
              <a:rPr lang="en-US" dirty="0"/>
              <a:t>hich registers are used to pass the arguments and return the result? </a:t>
            </a:r>
          </a:p>
        </p:txBody>
      </p:sp>
      <p:sp>
        <p:nvSpPr>
          <p:cNvPr id="5" name="Rectangle 4"/>
          <p:cNvSpPr/>
          <p:nvPr/>
        </p:nvSpPr>
        <p:spPr>
          <a:xfrm>
            <a:off x="304800" y="2133600"/>
            <a:ext cx="5582234" cy="369332"/>
          </a:xfrm>
          <a:prstGeom prst="rect">
            <a:avLst/>
          </a:prstGeom>
        </p:spPr>
        <p:style>
          <a:lnRef idx="1">
            <a:schemeClr val="accent1"/>
          </a:lnRef>
          <a:fillRef idx="2">
            <a:schemeClr val="accent1"/>
          </a:fillRef>
          <a:effectRef idx="1">
            <a:schemeClr val="accent1"/>
          </a:effectRef>
          <a:fontRef idx="minor">
            <a:schemeClr val="dk1"/>
          </a:fontRef>
        </p:style>
        <p:txBody>
          <a:bodyPr wrap="none">
            <a:spAutoFit/>
          </a:bodyPr>
          <a:lstStyle/>
          <a:p>
            <a:r>
              <a:rPr lang="en-US" dirty="0">
                <a:solidFill>
                  <a:srgbClr val="333333"/>
                </a:solidFill>
                <a:latin typeface="Segoe UI" panose="020B0502040204020203" pitchFamily="34" charset="0"/>
              </a:rPr>
              <a:t>long fun (short a1, char a2, double a3, </a:t>
            </a:r>
            <a:r>
              <a:rPr lang="en-US" dirty="0" err="1">
                <a:solidFill>
                  <a:srgbClr val="333333"/>
                </a:solidFill>
                <a:latin typeface="Segoe UI" panose="020B0502040204020203" pitchFamily="34" charset="0"/>
              </a:rPr>
              <a:t>int</a:t>
            </a:r>
            <a:r>
              <a:rPr lang="en-US" dirty="0">
                <a:solidFill>
                  <a:srgbClr val="333333"/>
                </a:solidFill>
                <a:latin typeface="Segoe UI" panose="020B0502040204020203" pitchFamily="34" charset="0"/>
              </a:rPr>
              <a:t> a4, char a5)</a:t>
            </a:r>
          </a:p>
        </p:txBody>
      </p:sp>
      <p:graphicFrame>
        <p:nvGraphicFramePr>
          <p:cNvPr id="6" name="Content Placeholder 12"/>
          <p:cNvGraphicFramePr>
            <a:graphicFrameLocks/>
          </p:cNvGraphicFramePr>
          <p:nvPr>
            <p:extLst>
              <p:ext uri="{D42A27DB-BD31-4B8C-83A1-F6EECF244321}">
                <p14:modId xmlns:p14="http://schemas.microsoft.com/office/powerpoint/2010/main" val="2965774675"/>
              </p:ext>
            </p:extLst>
          </p:nvPr>
        </p:nvGraphicFramePr>
        <p:xfrm>
          <a:off x="685800" y="2835886"/>
          <a:ext cx="2971800" cy="370840"/>
        </p:xfrm>
        <a:graphic>
          <a:graphicData uri="http://schemas.openxmlformats.org/drawingml/2006/table">
            <a:tbl>
              <a:tblPr firstRow="1" bandRow="1">
                <a:tableStyleId>{5940675A-B579-460E-94D1-54222C63F5DA}</a:tableStyleId>
              </a:tblPr>
              <a:tblGrid>
                <a:gridCol w="742950">
                  <a:extLst>
                    <a:ext uri="{9D8B030D-6E8A-4147-A177-3AD203B41FA5}">
                      <a16:colId xmlns:a16="http://schemas.microsoft.com/office/drawing/2014/main" val="242172939"/>
                    </a:ext>
                  </a:extLst>
                </a:gridCol>
                <a:gridCol w="742950">
                  <a:extLst>
                    <a:ext uri="{9D8B030D-6E8A-4147-A177-3AD203B41FA5}">
                      <a16:colId xmlns:a16="http://schemas.microsoft.com/office/drawing/2014/main" val="2188387863"/>
                    </a:ext>
                  </a:extLst>
                </a:gridCol>
                <a:gridCol w="742950">
                  <a:extLst>
                    <a:ext uri="{9D8B030D-6E8A-4147-A177-3AD203B41FA5}">
                      <a16:colId xmlns:a16="http://schemas.microsoft.com/office/drawing/2014/main" val="85967061"/>
                    </a:ext>
                  </a:extLst>
                </a:gridCol>
                <a:gridCol w="742950">
                  <a:extLst>
                    <a:ext uri="{9D8B030D-6E8A-4147-A177-3AD203B41FA5}">
                      <a16:colId xmlns:a16="http://schemas.microsoft.com/office/drawing/2014/main" val="2525421763"/>
                    </a:ext>
                  </a:extLst>
                </a:gridCol>
              </a:tblGrid>
              <a:tr h="370840">
                <a:tc>
                  <a:txBody>
                    <a:bodyPr/>
                    <a:lstStyle/>
                    <a:p>
                      <a:pPr algn="ctr"/>
                      <a:r>
                        <a:rPr lang="en-US" dirty="0"/>
                        <a:t>R0</a:t>
                      </a:r>
                    </a:p>
                  </a:txBody>
                  <a:tcPr/>
                </a:tc>
                <a:tc>
                  <a:txBody>
                    <a:bodyPr/>
                    <a:lstStyle/>
                    <a:p>
                      <a:pPr algn="ctr"/>
                      <a:r>
                        <a:rPr lang="en-US" dirty="0"/>
                        <a:t>R1</a:t>
                      </a:r>
                    </a:p>
                  </a:txBody>
                  <a:tcPr/>
                </a:tc>
                <a:tc>
                  <a:txBody>
                    <a:bodyPr/>
                    <a:lstStyle/>
                    <a:p>
                      <a:pPr algn="ctr"/>
                      <a:r>
                        <a:rPr lang="en-US" dirty="0"/>
                        <a:t>R2</a:t>
                      </a:r>
                    </a:p>
                  </a:txBody>
                  <a:tcPr/>
                </a:tc>
                <a:tc>
                  <a:txBody>
                    <a:bodyPr/>
                    <a:lstStyle/>
                    <a:p>
                      <a:pPr algn="ctr"/>
                      <a:r>
                        <a:rPr lang="en-US" dirty="0"/>
                        <a:t>R3</a:t>
                      </a:r>
                    </a:p>
                  </a:txBody>
                  <a:tcPr/>
                </a:tc>
                <a:extLst>
                  <a:ext uri="{0D108BD9-81ED-4DB2-BD59-A6C34878D82A}">
                    <a16:rowId xmlns:a16="http://schemas.microsoft.com/office/drawing/2014/main" val="3892313521"/>
                  </a:ext>
                </a:extLst>
              </a:tr>
            </a:tbl>
          </a:graphicData>
        </a:graphic>
      </p:graphicFrame>
      <p:graphicFrame>
        <p:nvGraphicFramePr>
          <p:cNvPr id="7" name="Content Placeholder 12"/>
          <p:cNvGraphicFramePr>
            <a:graphicFrameLocks/>
          </p:cNvGraphicFramePr>
          <p:nvPr>
            <p:extLst>
              <p:ext uri="{D42A27DB-BD31-4B8C-83A1-F6EECF244321}">
                <p14:modId xmlns:p14="http://schemas.microsoft.com/office/powerpoint/2010/main" val="429716298"/>
              </p:ext>
            </p:extLst>
          </p:nvPr>
        </p:nvGraphicFramePr>
        <p:xfrm>
          <a:off x="3962397" y="2835886"/>
          <a:ext cx="4648203" cy="370840"/>
        </p:xfrm>
        <a:graphic>
          <a:graphicData uri="http://schemas.openxmlformats.org/drawingml/2006/table">
            <a:tbl>
              <a:tblPr firstRow="1" bandRow="1">
                <a:tableStyleId>{5940675A-B579-460E-94D1-54222C63F5DA}</a:tableStyleId>
              </a:tblPr>
              <a:tblGrid>
                <a:gridCol w="4648203">
                  <a:extLst>
                    <a:ext uri="{9D8B030D-6E8A-4147-A177-3AD203B41FA5}">
                      <a16:colId xmlns:a16="http://schemas.microsoft.com/office/drawing/2014/main" val="242172939"/>
                    </a:ext>
                  </a:extLst>
                </a:gridCol>
              </a:tblGrid>
              <a:tr h="370840">
                <a:tc>
                  <a:txBody>
                    <a:bodyPr/>
                    <a:lstStyle/>
                    <a:p>
                      <a:endParaRPr lang="en-US" dirty="0"/>
                    </a:p>
                  </a:txBody>
                  <a:tcPr/>
                </a:tc>
                <a:extLst>
                  <a:ext uri="{0D108BD9-81ED-4DB2-BD59-A6C34878D82A}">
                    <a16:rowId xmlns:a16="http://schemas.microsoft.com/office/drawing/2014/main" val="3892313521"/>
                  </a:ext>
                </a:extLst>
              </a:tr>
            </a:tbl>
          </a:graphicData>
        </a:graphic>
      </p:graphicFrame>
      <p:sp>
        <p:nvSpPr>
          <p:cNvPr id="8" name="TextBox 7"/>
          <p:cNvSpPr txBox="1"/>
          <p:nvPr/>
        </p:nvSpPr>
        <p:spPr>
          <a:xfrm>
            <a:off x="1905000" y="2480826"/>
            <a:ext cx="1039067" cy="369332"/>
          </a:xfrm>
          <a:prstGeom prst="rect">
            <a:avLst/>
          </a:prstGeom>
          <a:noFill/>
        </p:spPr>
        <p:txBody>
          <a:bodyPr wrap="none" rtlCol="0">
            <a:spAutoFit/>
          </a:bodyPr>
          <a:lstStyle/>
          <a:p>
            <a:r>
              <a:rPr lang="en-US" dirty="0"/>
              <a:t>Registers</a:t>
            </a:r>
          </a:p>
        </p:txBody>
      </p:sp>
      <p:sp>
        <p:nvSpPr>
          <p:cNvPr id="9" name="TextBox 8"/>
          <p:cNvSpPr txBox="1"/>
          <p:nvPr/>
        </p:nvSpPr>
        <p:spPr>
          <a:xfrm>
            <a:off x="5334000" y="2480826"/>
            <a:ext cx="1765676" cy="646331"/>
          </a:xfrm>
          <a:prstGeom prst="rect">
            <a:avLst/>
          </a:prstGeom>
          <a:noFill/>
        </p:spPr>
        <p:txBody>
          <a:bodyPr wrap="none" rtlCol="0">
            <a:spAutoFit/>
          </a:bodyPr>
          <a:lstStyle/>
          <a:p>
            <a:r>
              <a:rPr lang="en-US" dirty="0"/>
              <a:t>Stack </a:t>
            </a:r>
            <a:r>
              <a:rPr lang="en-US" altLang="zh-CN" dirty="0"/>
              <a:t>in Memory</a:t>
            </a:r>
            <a:endParaRPr lang="en-US" dirty="0"/>
          </a:p>
          <a:p>
            <a:endParaRPr lang="en-US" dirty="0"/>
          </a:p>
        </p:txBody>
      </p:sp>
    </p:spTree>
    <p:extLst>
      <p:ext uri="{BB962C8B-B14F-4D97-AF65-F5344CB8AC3E}">
        <p14:creationId xmlns:p14="http://schemas.microsoft.com/office/powerpoint/2010/main" val="32523374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Argument Passing ANS</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16</a:t>
            </a:fld>
            <a:endParaRPr kumimoji="0" lang="en-US" dirty="0"/>
          </a:p>
        </p:txBody>
      </p:sp>
      <p:sp>
        <p:nvSpPr>
          <p:cNvPr id="4" name="Content Placeholder 3"/>
          <p:cNvSpPr>
            <a:spLocks noGrp="1"/>
          </p:cNvSpPr>
          <p:nvPr>
            <p:ph sz="quarter" idx="1"/>
          </p:nvPr>
        </p:nvSpPr>
        <p:spPr/>
        <p:txBody>
          <a:bodyPr>
            <a:normAutofit fontScale="92500" lnSpcReduction="20000"/>
          </a:bodyPr>
          <a:lstStyle/>
          <a:p>
            <a:r>
              <a:rPr lang="en-US" altLang="zh-CN" dirty="0"/>
              <a:t>W</a:t>
            </a:r>
            <a:r>
              <a:rPr lang="en-US" dirty="0"/>
              <a:t>hich registers are used to pass the arguments and return the result? </a:t>
            </a:r>
          </a:p>
          <a:p>
            <a:endParaRPr lang="en-US" dirty="0"/>
          </a:p>
          <a:p>
            <a:endParaRPr lang="en-US" dirty="0"/>
          </a:p>
          <a:p>
            <a:endParaRPr lang="en-US" dirty="0"/>
          </a:p>
          <a:p>
            <a:endParaRPr lang="en-US" dirty="0"/>
          </a:p>
          <a:p>
            <a:r>
              <a:rPr lang="en-US" dirty="0"/>
              <a:t>Each argument of 8-bit char, or 16-bit short, is passed in one 32-bit register; cannot use 1 register to pass more than 1 arguments</a:t>
            </a:r>
          </a:p>
          <a:p>
            <a:pPr lvl="1"/>
            <a:r>
              <a:rPr lang="en-US" dirty="0"/>
              <a:t>a1 (short) in R0.</a:t>
            </a:r>
          </a:p>
          <a:p>
            <a:pPr lvl="1"/>
            <a:r>
              <a:rPr lang="en-US" dirty="0"/>
              <a:t>a2 (char) in R1.</a:t>
            </a:r>
          </a:p>
          <a:p>
            <a:pPr lvl="1"/>
            <a:r>
              <a:rPr lang="en-US" dirty="0"/>
              <a:t>a3 (double) in R2 and R3.</a:t>
            </a:r>
          </a:p>
          <a:p>
            <a:pPr lvl="1"/>
            <a:r>
              <a:rPr lang="en-US" dirty="0"/>
              <a:t>a4 (int) on the stack.</a:t>
            </a:r>
          </a:p>
          <a:p>
            <a:pPr lvl="1"/>
            <a:r>
              <a:rPr lang="en-US" dirty="0"/>
              <a:t>a5 (char) on the stack.</a:t>
            </a:r>
          </a:p>
          <a:p>
            <a:endParaRPr lang="en-US" dirty="0"/>
          </a:p>
        </p:txBody>
      </p:sp>
      <p:sp>
        <p:nvSpPr>
          <p:cNvPr id="5" name="Rectangle 4"/>
          <p:cNvSpPr/>
          <p:nvPr/>
        </p:nvSpPr>
        <p:spPr>
          <a:xfrm>
            <a:off x="372140" y="2057400"/>
            <a:ext cx="5582234" cy="369332"/>
          </a:xfrm>
          <a:prstGeom prst="rect">
            <a:avLst/>
          </a:prstGeom>
        </p:spPr>
        <p:style>
          <a:lnRef idx="1">
            <a:schemeClr val="accent1"/>
          </a:lnRef>
          <a:fillRef idx="2">
            <a:schemeClr val="accent1"/>
          </a:fillRef>
          <a:effectRef idx="1">
            <a:schemeClr val="accent1"/>
          </a:effectRef>
          <a:fontRef idx="minor">
            <a:schemeClr val="dk1"/>
          </a:fontRef>
        </p:style>
        <p:txBody>
          <a:bodyPr wrap="none">
            <a:spAutoFit/>
          </a:bodyPr>
          <a:lstStyle/>
          <a:p>
            <a:r>
              <a:rPr lang="en-US" dirty="0">
                <a:solidFill>
                  <a:srgbClr val="333333"/>
                </a:solidFill>
                <a:latin typeface="Segoe UI" panose="020B0502040204020203" pitchFamily="34" charset="0"/>
              </a:rPr>
              <a:t>long fun (short a1, char a2, double a3, </a:t>
            </a:r>
            <a:r>
              <a:rPr lang="en-US" dirty="0" err="1">
                <a:solidFill>
                  <a:srgbClr val="333333"/>
                </a:solidFill>
                <a:latin typeface="Segoe UI" panose="020B0502040204020203" pitchFamily="34" charset="0"/>
              </a:rPr>
              <a:t>int</a:t>
            </a:r>
            <a:r>
              <a:rPr lang="en-US" dirty="0">
                <a:solidFill>
                  <a:srgbClr val="333333"/>
                </a:solidFill>
                <a:latin typeface="Segoe UI" panose="020B0502040204020203" pitchFamily="34" charset="0"/>
              </a:rPr>
              <a:t> a4, char a5)</a:t>
            </a:r>
          </a:p>
        </p:txBody>
      </p:sp>
      <p:graphicFrame>
        <p:nvGraphicFramePr>
          <p:cNvPr id="6" name="Content Placeholder 12"/>
          <p:cNvGraphicFramePr>
            <a:graphicFrameLocks/>
          </p:cNvGraphicFramePr>
          <p:nvPr>
            <p:extLst>
              <p:ext uri="{D42A27DB-BD31-4B8C-83A1-F6EECF244321}">
                <p14:modId xmlns:p14="http://schemas.microsoft.com/office/powerpoint/2010/main" val="4156475260"/>
              </p:ext>
            </p:extLst>
          </p:nvPr>
        </p:nvGraphicFramePr>
        <p:xfrm>
          <a:off x="753140" y="2759686"/>
          <a:ext cx="2971800" cy="370840"/>
        </p:xfrm>
        <a:graphic>
          <a:graphicData uri="http://schemas.openxmlformats.org/drawingml/2006/table">
            <a:tbl>
              <a:tblPr firstRow="1" bandRow="1">
                <a:tableStyleId>{5940675A-B579-460E-94D1-54222C63F5DA}</a:tableStyleId>
              </a:tblPr>
              <a:tblGrid>
                <a:gridCol w="742950">
                  <a:extLst>
                    <a:ext uri="{9D8B030D-6E8A-4147-A177-3AD203B41FA5}">
                      <a16:colId xmlns:a16="http://schemas.microsoft.com/office/drawing/2014/main" val="242172939"/>
                    </a:ext>
                  </a:extLst>
                </a:gridCol>
                <a:gridCol w="742950">
                  <a:extLst>
                    <a:ext uri="{9D8B030D-6E8A-4147-A177-3AD203B41FA5}">
                      <a16:colId xmlns:a16="http://schemas.microsoft.com/office/drawing/2014/main" val="2188387863"/>
                    </a:ext>
                  </a:extLst>
                </a:gridCol>
                <a:gridCol w="1485900">
                  <a:extLst>
                    <a:ext uri="{9D8B030D-6E8A-4147-A177-3AD203B41FA5}">
                      <a16:colId xmlns:a16="http://schemas.microsoft.com/office/drawing/2014/main" val="85967061"/>
                    </a:ext>
                  </a:extLst>
                </a:gridCol>
              </a:tblGrid>
              <a:tr h="370840">
                <a:tc>
                  <a:txBody>
                    <a:bodyPr/>
                    <a:lstStyle/>
                    <a:p>
                      <a:pPr algn="ctr"/>
                      <a:r>
                        <a:rPr lang="en-US" altLang="zh-CN" dirty="0"/>
                        <a:t>a1</a:t>
                      </a:r>
                      <a:endParaRPr lang="en-US" dirty="0"/>
                    </a:p>
                  </a:txBody>
                  <a:tcPr/>
                </a:tc>
                <a:tc>
                  <a:txBody>
                    <a:bodyPr/>
                    <a:lstStyle/>
                    <a:p>
                      <a:pPr algn="ctr"/>
                      <a:r>
                        <a:rPr lang="en-US" dirty="0"/>
                        <a:t>a2</a:t>
                      </a:r>
                    </a:p>
                  </a:txBody>
                  <a:tcPr/>
                </a:tc>
                <a:tc>
                  <a:txBody>
                    <a:bodyPr/>
                    <a:lstStyle/>
                    <a:p>
                      <a:pPr algn="ctr"/>
                      <a:r>
                        <a:rPr lang="en-US" dirty="0"/>
                        <a:t>a3</a:t>
                      </a:r>
                    </a:p>
                  </a:txBody>
                  <a:tcPr/>
                </a:tc>
                <a:extLst>
                  <a:ext uri="{0D108BD9-81ED-4DB2-BD59-A6C34878D82A}">
                    <a16:rowId xmlns:a16="http://schemas.microsoft.com/office/drawing/2014/main" val="3892313521"/>
                  </a:ext>
                </a:extLst>
              </a:tr>
            </a:tbl>
          </a:graphicData>
        </a:graphic>
      </p:graphicFrame>
      <p:graphicFrame>
        <p:nvGraphicFramePr>
          <p:cNvPr id="7" name="Content Placeholder 12"/>
          <p:cNvGraphicFramePr>
            <a:graphicFrameLocks/>
          </p:cNvGraphicFramePr>
          <p:nvPr>
            <p:extLst>
              <p:ext uri="{D42A27DB-BD31-4B8C-83A1-F6EECF244321}">
                <p14:modId xmlns:p14="http://schemas.microsoft.com/office/powerpoint/2010/main" val="855738313"/>
              </p:ext>
            </p:extLst>
          </p:nvPr>
        </p:nvGraphicFramePr>
        <p:xfrm>
          <a:off x="4029737" y="2759686"/>
          <a:ext cx="4648203" cy="370840"/>
        </p:xfrm>
        <a:graphic>
          <a:graphicData uri="http://schemas.openxmlformats.org/drawingml/2006/table">
            <a:tbl>
              <a:tblPr firstRow="1" bandRow="1">
                <a:tableStyleId>{5940675A-B579-460E-94D1-54222C63F5DA}</a:tableStyleId>
              </a:tblPr>
              <a:tblGrid>
                <a:gridCol w="664029">
                  <a:extLst>
                    <a:ext uri="{9D8B030D-6E8A-4147-A177-3AD203B41FA5}">
                      <a16:colId xmlns:a16="http://schemas.microsoft.com/office/drawing/2014/main" val="242172939"/>
                    </a:ext>
                  </a:extLst>
                </a:gridCol>
                <a:gridCol w="664029">
                  <a:extLst>
                    <a:ext uri="{9D8B030D-6E8A-4147-A177-3AD203B41FA5}">
                      <a16:colId xmlns:a16="http://schemas.microsoft.com/office/drawing/2014/main" val="2188387863"/>
                    </a:ext>
                  </a:extLst>
                </a:gridCol>
                <a:gridCol w="3320145">
                  <a:extLst>
                    <a:ext uri="{9D8B030D-6E8A-4147-A177-3AD203B41FA5}">
                      <a16:colId xmlns:a16="http://schemas.microsoft.com/office/drawing/2014/main" val="85967061"/>
                    </a:ext>
                  </a:extLst>
                </a:gridCol>
              </a:tblGrid>
              <a:tr h="370840">
                <a:tc>
                  <a:txBody>
                    <a:bodyPr/>
                    <a:lstStyle/>
                    <a:p>
                      <a:pPr algn="ctr"/>
                      <a:r>
                        <a:rPr lang="en-US"/>
                        <a:t>a4</a:t>
                      </a:r>
                      <a:endParaRPr lang="en-US" dirty="0"/>
                    </a:p>
                  </a:txBody>
                  <a:tcPr/>
                </a:tc>
                <a:tc>
                  <a:txBody>
                    <a:bodyPr/>
                    <a:lstStyle/>
                    <a:p>
                      <a:pPr algn="ctr"/>
                      <a:r>
                        <a:rPr lang="en-US" dirty="0"/>
                        <a:t>a5</a:t>
                      </a:r>
                    </a:p>
                  </a:txBody>
                  <a:tcPr/>
                </a:tc>
                <a:tc>
                  <a:txBody>
                    <a:bodyPr/>
                    <a:lstStyle/>
                    <a:p>
                      <a:pPr algn="ctr"/>
                      <a:endParaRPr lang="en-US" dirty="0"/>
                    </a:p>
                  </a:txBody>
                  <a:tcPr/>
                </a:tc>
                <a:extLst>
                  <a:ext uri="{0D108BD9-81ED-4DB2-BD59-A6C34878D82A}">
                    <a16:rowId xmlns:a16="http://schemas.microsoft.com/office/drawing/2014/main" val="3892313521"/>
                  </a:ext>
                </a:extLst>
              </a:tr>
            </a:tbl>
          </a:graphicData>
        </a:graphic>
      </p:graphicFrame>
      <p:sp>
        <p:nvSpPr>
          <p:cNvPr id="8" name="TextBox 7"/>
          <p:cNvSpPr txBox="1"/>
          <p:nvPr/>
        </p:nvSpPr>
        <p:spPr>
          <a:xfrm>
            <a:off x="1972340" y="2404626"/>
            <a:ext cx="1039067" cy="369332"/>
          </a:xfrm>
          <a:prstGeom prst="rect">
            <a:avLst/>
          </a:prstGeom>
          <a:noFill/>
        </p:spPr>
        <p:txBody>
          <a:bodyPr wrap="none" rtlCol="0">
            <a:spAutoFit/>
          </a:bodyPr>
          <a:lstStyle/>
          <a:p>
            <a:r>
              <a:rPr lang="en-US" dirty="0"/>
              <a:t>Registers</a:t>
            </a:r>
          </a:p>
        </p:txBody>
      </p:sp>
      <p:sp>
        <p:nvSpPr>
          <p:cNvPr id="9" name="TextBox 8"/>
          <p:cNvSpPr txBox="1"/>
          <p:nvPr/>
        </p:nvSpPr>
        <p:spPr>
          <a:xfrm>
            <a:off x="5401340" y="2404626"/>
            <a:ext cx="1765676" cy="646331"/>
          </a:xfrm>
          <a:prstGeom prst="rect">
            <a:avLst/>
          </a:prstGeom>
          <a:noFill/>
        </p:spPr>
        <p:txBody>
          <a:bodyPr wrap="none" rtlCol="0">
            <a:spAutoFit/>
          </a:bodyPr>
          <a:lstStyle/>
          <a:p>
            <a:r>
              <a:rPr lang="en-US" dirty="0"/>
              <a:t>Stack </a:t>
            </a:r>
            <a:r>
              <a:rPr lang="en-US" altLang="zh-CN" dirty="0"/>
              <a:t>in Memory</a:t>
            </a:r>
            <a:endParaRPr lang="en-US" dirty="0"/>
          </a:p>
          <a:p>
            <a:endParaRPr lang="en-US" dirty="0"/>
          </a:p>
        </p:txBody>
      </p:sp>
    </p:spTree>
    <p:extLst>
      <p:ext uri="{BB962C8B-B14F-4D97-AF65-F5344CB8AC3E}">
        <p14:creationId xmlns:p14="http://schemas.microsoft.com/office/powerpoint/2010/main" val="4147967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FCAEB-CD92-F6E6-96EC-622670592F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B35D03-E63B-948E-7B28-FE2BC0D48EA8}"/>
              </a:ext>
            </a:extLst>
          </p:cNvPr>
          <p:cNvSpPr>
            <a:spLocks noGrp="1"/>
          </p:cNvSpPr>
          <p:nvPr>
            <p:ph type="title"/>
          </p:nvPr>
        </p:nvSpPr>
        <p:spPr/>
        <p:txBody>
          <a:bodyPr>
            <a:normAutofit fontScale="90000"/>
          </a:bodyPr>
          <a:lstStyle/>
          <a:p>
            <a:r>
              <a:rPr lang="en-US" dirty="0"/>
              <a:t>What’s wrong? Passing arguments and Returning Value</a:t>
            </a:r>
          </a:p>
        </p:txBody>
      </p:sp>
      <p:sp>
        <p:nvSpPr>
          <p:cNvPr id="3" name="Slide Number Placeholder 2">
            <a:extLst>
              <a:ext uri="{FF2B5EF4-FFF2-40B4-BE49-F238E27FC236}">
                <a16:creationId xmlns:a16="http://schemas.microsoft.com/office/drawing/2014/main" id="{F2A24FAD-DC69-0014-9A87-E1D9B0AFB91E}"/>
              </a:ext>
            </a:extLst>
          </p:cNvPr>
          <p:cNvSpPr>
            <a:spLocks noGrp="1"/>
          </p:cNvSpPr>
          <p:nvPr>
            <p:ph type="sldNum" sz="quarter" idx="12"/>
          </p:nvPr>
        </p:nvSpPr>
        <p:spPr/>
        <p:txBody>
          <a:bodyPr/>
          <a:lstStyle/>
          <a:p>
            <a:fld id="{EA7C8D44-3667-46F6-9772-CC52308E2A7F}" type="slidenum">
              <a:rPr kumimoji="0" lang="en-US" smtClean="0"/>
              <a:pPr/>
              <a:t>17</a:t>
            </a:fld>
            <a:endParaRPr kumimoji="0" lang="en-US" dirty="0"/>
          </a:p>
        </p:txBody>
      </p:sp>
      <p:sp>
        <p:nvSpPr>
          <p:cNvPr id="11" name="Rectangle 10">
            <a:extLst>
              <a:ext uri="{FF2B5EF4-FFF2-40B4-BE49-F238E27FC236}">
                <a16:creationId xmlns:a16="http://schemas.microsoft.com/office/drawing/2014/main" id="{41B1B8CA-B3E7-1ACE-322F-D0B4A4D4E57D}"/>
              </a:ext>
            </a:extLst>
          </p:cNvPr>
          <p:cNvSpPr/>
          <p:nvPr/>
        </p:nvSpPr>
        <p:spPr>
          <a:xfrm>
            <a:off x="76200" y="1593468"/>
            <a:ext cx="9163050" cy="646331"/>
          </a:xfrm>
          <a:prstGeom prst="rect">
            <a:avLst/>
          </a:prstGeom>
        </p:spPr>
        <p:txBody>
          <a:bodyPr wrap="square">
            <a:spAutoFit/>
          </a:bodyPr>
          <a:lstStyle/>
          <a:p>
            <a:r>
              <a:rPr lang="en-US" b="1" dirty="0">
                <a:latin typeface="Consolas" panose="020B0609020204030204" pitchFamily="49" charset="0"/>
              </a:rPr>
              <a:t>uint32_t sum(uint8_t a8, uint8_t b8, uint16_t c16, uint16_t d16, </a:t>
            </a:r>
            <a:r>
              <a:rPr lang="en-US" b="1" dirty="0">
                <a:solidFill>
                  <a:srgbClr val="FF0000"/>
                </a:solidFill>
                <a:latin typeface="Consolas" panose="020B0609020204030204" pitchFamily="49" charset="0"/>
              </a:rPr>
              <a:t>uint32_t e32</a:t>
            </a:r>
            <a:r>
              <a:rPr lang="en-US" b="1" dirty="0">
                <a:latin typeface="Consolas" panose="020B0609020204030204" pitchFamily="49" charset="0"/>
              </a:rPr>
              <a:t>);</a:t>
            </a:r>
          </a:p>
        </p:txBody>
      </p:sp>
      <p:sp>
        <p:nvSpPr>
          <p:cNvPr id="4" name="TextBox 3">
            <a:extLst>
              <a:ext uri="{FF2B5EF4-FFF2-40B4-BE49-F238E27FC236}">
                <a16:creationId xmlns:a16="http://schemas.microsoft.com/office/drawing/2014/main" id="{9BD5669A-1FE1-C6BC-0617-481BE80F1863}"/>
              </a:ext>
            </a:extLst>
          </p:cNvPr>
          <p:cNvSpPr txBox="1"/>
          <p:nvPr/>
        </p:nvSpPr>
        <p:spPr>
          <a:xfrm>
            <a:off x="304800" y="2754035"/>
            <a:ext cx="750526" cy="369332"/>
          </a:xfrm>
          <a:prstGeom prst="rect">
            <a:avLst/>
          </a:prstGeom>
          <a:noFill/>
        </p:spPr>
        <p:txBody>
          <a:bodyPr wrap="none" rtlCol="0">
            <a:spAutoFit/>
          </a:bodyPr>
          <a:lstStyle/>
          <a:p>
            <a:r>
              <a:rPr lang="en-US" dirty="0"/>
              <a:t>Caller</a:t>
            </a:r>
          </a:p>
        </p:txBody>
      </p:sp>
      <p:sp>
        <p:nvSpPr>
          <p:cNvPr id="23" name="Rectangle 22">
            <a:extLst>
              <a:ext uri="{FF2B5EF4-FFF2-40B4-BE49-F238E27FC236}">
                <a16:creationId xmlns:a16="http://schemas.microsoft.com/office/drawing/2014/main" id="{B5A46639-51AC-D259-C3DB-1521D258BD49}"/>
              </a:ext>
            </a:extLst>
          </p:cNvPr>
          <p:cNvSpPr/>
          <p:nvPr/>
        </p:nvSpPr>
        <p:spPr>
          <a:xfrm>
            <a:off x="33528" y="2251948"/>
            <a:ext cx="9163050" cy="369332"/>
          </a:xfrm>
          <a:prstGeom prst="rect">
            <a:avLst/>
          </a:prstGeom>
        </p:spPr>
        <p:txBody>
          <a:bodyPr wrap="square">
            <a:spAutoFit/>
          </a:bodyPr>
          <a:lstStyle/>
          <a:p>
            <a:r>
              <a:rPr lang="en-US" b="1" dirty="0">
                <a:solidFill>
                  <a:srgbClr val="FF0000"/>
                </a:solidFill>
                <a:latin typeface="Consolas" panose="020B0609020204030204" pitchFamily="49" charset="0"/>
              </a:rPr>
              <a:t>s = sum(1, 2, 3, 4, 5);</a:t>
            </a:r>
          </a:p>
        </p:txBody>
      </p:sp>
      <p:sp>
        <p:nvSpPr>
          <p:cNvPr id="15" name="TextBox 14">
            <a:extLst>
              <a:ext uri="{FF2B5EF4-FFF2-40B4-BE49-F238E27FC236}">
                <a16:creationId xmlns:a16="http://schemas.microsoft.com/office/drawing/2014/main" id="{D4F04556-2048-4F19-A763-9BBFFFCAD277}"/>
              </a:ext>
            </a:extLst>
          </p:cNvPr>
          <p:cNvSpPr txBox="1"/>
          <p:nvPr/>
        </p:nvSpPr>
        <p:spPr>
          <a:xfrm>
            <a:off x="449580" y="3256122"/>
            <a:ext cx="2464136" cy="2031325"/>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dirty="0">
                <a:latin typeface="Consolas" panose="020B0609020204030204" pitchFamily="49" charset="0"/>
              </a:rPr>
              <a:t>  MOV r0, #5 </a:t>
            </a:r>
            <a:r>
              <a:rPr lang="en-US" dirty="0">
                <a:solidFill>
                  <a:schemeClr val="bg1">
                    <a:lumMod val="50000"/>
                  </a:schemeClr>
                </a:solidFill>
                <a:latin typeface="Consolas" panose="020B0609020204030204" pitchFamily="49" charset="0"/>
              </a:rPr>
              <a:t>; e32</a:t>
            </a:r>
          </a:p>
          <a:p>
            <a:r>
              <a:rPr lang="en-US" dirty="0">
                <a:solidFill>
                  <a:schemeClr val="tx1"/>
                </a:solidFill>
                <a:latin typeface="Consolas" panose="020B0609020204030204" pitchFamily="49" charset="0"/>
              </a:rPr>
              <a:t>  MOV r0, #1 </a:t>
            </a:r>
            <a:r>
              <a:rPr lang="en-US" dirty="0">
                <a:solidFill>
                  <a:schemeClr val="bg1">
                    <a:lumMod val="50000"/>
                  </a:schemeClr>
                </a:solidFill>
                <a:latin typeface="Consolas" panose="020B0609020204030204" pitchFamily="49" charset="0"/>
              </a:rPr>
              <a:t>; a8</a:t>
            </a:r>
          </a:p>
          <a:p>
            <a:r>
              <a:rPr lang="en-US" dirty="0">
                <a:latin typeface="Consolas" panose="020B0609020204030204" pitchFamily="49" charset="0"/>
              </a:rPr>
              <a:t>  MOV r1, #2 </a:t>
            </a:r>
            <a:r>
              <a:rPr lang="en-US" dirty="0">
                <a:solidFill>
                  <a:schemeClr val="bg1">
                    <a:lumMod val="50000"/>
                  </a:schemeClr>
                </a:solidFill>
                <a:latin typeface="Consolas" panose="020B0609020204030204" pitchFamily="49" charset="0"/>
              </a:rPr>
              <a:t>; b8</a:t>
            </a:r>
          </a:p>
          <a:p>
            <a:r>
              <a:rPr lang="en-US" dirty="0">
                <a:latin typeface="Consolas" panose="020B0609020204030204" pitchFamily="49" charset="0"/>
              </a:rPr>
              <a:t>  MOV r2, #3 </a:t>
            </a:r>
            <a:r>
              <a:rPr lang="en-US" dirty="0">
                <a:solidFill>
                  <a:schemeClr val="bg1">
                    <a:lumMod val="50000"/>
                  </a:schemeClr>
                </a:solidFill>
                <a:latin typeface="Consolas" panose="020B0609020204030204" pitchFamily="49" charset="0"/>
              </a:rPr>
              <a:t>; c16</a:t>
            </a:r>
          </a:p>
          <a:p>
            <a:r>
              <a:rPr lang="en-US" dirty="0">
                <a:latin typeface="Consolas" panose="020B0609020204030204" pitchFamily="49" charset="0"/>
              </a:rPr>
              <a:t>  MOV r3, #4 </a:t>
            </a:r>
            <a:r>
              <a:rPr lang="en-US" dirty="0">
                <a:solidFill>
                  <a:schemeClr val="bg1">
                    <a:lumMod val="50000"/>
                  </a:schemeClr>
                </a:solidFill>
                <a:latin typeface="Consolas" panose="020B0609020204030204" pitchFamily="49" charset="0"/>
              </a:rPr>
              <a:t>; d16</a:t>
            </a:r>
          </a:p>
          <a:p>
            <a:r>
              <a:rPr lang="en-US" dirty="0">
                <a:latin typeface="Consolas" panose="020B0609020204030204" pitchFamily="49" charset="0"/>
              </a:rPr>
              <a:t>  BL  sum</a:t>
            </a:r>
          </a:p>
          <a:p>
            <a:r>
              <a:rPr lang="en-US" dirty="0">
                <a:latin typeface="Consolas" panose="020B0609020204030204" pitchFamily="49" charset="0"/>
              </a:rPr>
              <a:t>  ...</a:t>
            </a:r>
          </a:p>
        </p:txBody>
      </p:sp>
      <p:sp>
        <p:nvSpPr>
          <p:cNvPr id="27" name="TextBox 26">
            <a:extLst>
              <a:ext uri="{FF2B5EF4-FFF2-40B4-BE49-F238E27FC236}">
                <a16:creationId xmlns:a16="http://schemas.microsoft.com/office/drawing/2014/main" id="{6AC2BFAF-703A-1607-3F8B-C3C6EAC24548}"/>
              </a:ext>
            </a:extLst>
          </p:cNvPr>
          <p:cNvSpPr txBox="1"/>
          <p:nvPr/>
        </p:nvSpPr>
        <p:spPr>
          <a:xfrm>
            <a:off x="3581400" y="2840938"/>
            <a:ext cx="769763" cy="369332"/>
          </a:xfrm>
          <a:prstGeom prst="rect">
            <a:avLst/>
          </a:prstGeom>
          <a:noFill/>
        </p:spPr>
        <p:txBody>
          <a:bodyPr wrap="none" rtlCol="0">
            <a:spAutoFit/>
          </a:bodyPr>
          <a:lstStyle/>
          <a:p>
            <a:r>
              <a:rPr lang="en-US" dirty="0" err="1"/>
              <a:t>Callee</a:t>
            </a:r>
            <a:endParaRPr lang="en-US" dirty="0"/>
          </a:p>
        </p:txBody>
      </p:sp>
      <p:sp>
        <p:nvSpPr>
          <p:cNvPr id="28" name="TextBox 27">
            <a:extLst>
              <a:ext uri="{FF2B5EF4-FFF2-40B4-BE49-F238E27FC236}">
                <a16:creationId xmlns:a16="http://schemas.microsoft.com/office/drawing/2014/main" id="{5A07EE5F-FDFB-4DFD-A418-4743BE043075}"/>
              </a:ext>
            </a:extLst>
          </p:cNvPr>
          <p:cNvSpPr txBox="1"/>
          <p:nvPr/>
        </p:nvSpPr>
        <p:spPr>
          <a:xfrm>
            <a:off x="3607914" y="3305718"/>
            <a:ext cx="3730508" cy="2031325"/>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b="1" dirty="0">
                <a:solidFill>
                  <a:srgbClr val="0000FF"/>
                </a:solidFill>
                <a:latin typeface="Consolas" panose="020B0609020204030204" pitchFamily="49" charset="0"/>
              </a:rPr>
              <a:t>sum</a:t>
            </a:r>
            <a:r>
              <a:rPr lang="en-US" dirty="0">
                <a:latin typeface="Consolas" panose="020B0609020204030204" pitchFamily="49" charset="0"/>
              </a:rPr>
              <a:t> PROC    </a:t>
            </a:r>
          </a:p>
          <a:p>
            <a:r>
              <a:rPr lang="en-US" dirty="0">
                <a:latin typeface="Consolas" panose="020B0609020204030204" pitchFamily="49" charset="0"/>
              </a:rPr>
              <a:t>  ADD r0, r0, r1   </a:t>
            </a:r>
            <a:r>
              <a:rPr lang="en-US" dirty="0">
                <a:solidFill>
                  <a:schemeClr val="bg1">
                    <a:lumMod val="50000"/>
                  </a:schemeClr>
                </a:solidFill>
                <a:latin typeface="Consolas" panose="020B0609020204030204" pitchFamily="49" charset="0"/>
              </a:rPr>
              <a:t>; a8 + b8</a:t>
            </a:r>
          </a:p>
          <a:p>
            <a:r>
              <a:rPr lang="en-US" dirty="0">
                <a:latin typeface="Consolas" panose="020B0609020204030204" pitchFamily="49" charset="0"/>
              </a:rPr>
              <a:t>  ADD r0, r0, r2   </a:t>
            </a:r>
            <a:r>
              <a:rPr lang="en-US" dirty="0">
                <a:solidFill>
                  <a:schemeClr val="bg1">
                    <a:lumMod val="50000"/>
                  </a:schemeClr>
                </a:solidFill>
                <a:latin typeface="Consolas" panose="020B0609020204030204" pitchFamily="49" charset="0"/>
              </a:rPr>
              <a:t>; add c16</a:t>
            </a:r>
          </a:p>
          <a:p>
            <a:r>
              <a:rPr lang="en-US" dirty="0">
                <a:latin typeface="Consolas" panose="020B0609020204030204" pitchFamily="49" charset="0"/>
              </a:rPr>
              <a:t>  ADD r0, r0, r3   </a:t>
            </a:r>
            <a:r>
              <a:rPr lang="en-US" dirty="0">
                <a:solidFill>
                  <a:schemeClr val="bg1">
                    <a:lumMod val="50000"/>
                  </a:schemeClr>
                </a:solidFill>
                <a:latin typeface="Consolas" panose="020B0609020204030204" pitchFamily="49" charset="0"/>
              </a:rPr>
              <a:t>; add d16</a:t>
            </a:r>
          </a:p>
          <a:p>
            <a:r>
              <a:rPr lang="en-US" dirty="0">
                <a:solidFill>
                  <a:schemeClr val="tx1"/>
                </a:solidFill>
                <a:latin typeface="Consolas" panose="020B0609020204030204" pitchFamily="49" charset="0"/>
              </a:rPr>
              <a:t>  ADD r0, r0, r1   </a:t>
            </a:r>
            <a:r>
              <a:rPr lang="en-US" dirty="0">
                <a:solidFill>
                  <a:schemeClr val="bg1">
                    <a:lumMod val="50000"/>
                  </a:schemeClr>
                </a:solidFill>
                <a:latin typeface="Consolas" panose="020B0609020204030204" pitchFamily="49" charset="0"/>
              </a:rPr>
              <a:t>; add e32</a:t>
            </a:r>
          </a:p>
          <a:p>
            <a:r>
              <a:rPr lang="en-US" dirty="0">
                <a:latin typeface="Consolas" panose="020B0609020204030204" pitchFamily="49" charset="0"/>
              </a:rPr>
              <a:t>  BX  LR</a:t>
            </a:r>
          </a:p>
          <a:p>
            <a:r>
              <a:rPr lang="en-US" dirty="0">
                <a:latin typeface="Consolas" panose="020B0609020204030204" pitchFamily="49" charset="0"/>
              </a:rPr>
              <a:t>  ENDP</a:t>
            </a:r>
          </a:p>
        </p:txBody>
      </p:sp>
    </p:spTree>
    <p:extLst>
      <p:ext uri="{BB962C8B-B14F-4D97-AF65-F5344CB8AC3E}">
        <p14:creationId xmlns:p14="http://schemas.microsoft.com/office/powerpoint/2010/main" val="3970213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What’s wrong? Passing arguments and Returning Value ANS</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18</a:t>
            </a:fld>
            <a:endParaRPr kumimoji="0" lang="en-US" dirty="0"/>
          </a:p>
        </p:txBody>
      </p:sp>
      <p:sp>
        <p:nvSpPr>
          <p:cNvPr id="11" name="Rectangle 10"/>
          <p:cNvSpPr/>
          <p:nvPr/>
        </p:nvSpPr>
        <p:spPr>
          <a:xfrm>
            <a:off x="76200" y="1593468"/>
            <a:ext cx="9163050" cy="646331"/>
          </a:xfrm>
          <a:prstGeom prst="rect">
            <a:avLst/>
          </a:prstGeom>
        </p:spPr>
        <p:txBody>
          <a:bodyPr wrap="square">
            <a:spAutoFit/>
          </a:bodyPr>
          <a:lstStyle/>
          <a:p>
            <a:r>
              <a:rPr lang="en-US" b="1" dirty="0">
                <a:latin typeface="Consolas" panose="020B0609020204030204" pitchFamily="49" charset="0"/>
              </a:rPr>
              <a:t>uint32_t sum(uint8_t a8, uint8_t b8, uint16_t c16, uint16_t d16, </a:t>
            </a:r>
            <a:r>
              <a:rPr lang="en-US" b="1" dirty="0">
                <a:solidFill>
                  <a:srgbClr val="FF0000"/>
                </a:solidFill>
                <a:latin typeface="Consolas" panose="020B0609020204030204" pitchFamily="49" charset="0"/>
              </a:rPr>
              <a:t>uint32_t e32</a:t>
            </a:r>
            <a:r>
              <a:rPr lang="en-US" b="1" dirty="0">
                <a:latin typeface="Consolas" panose="020B0609020204030204" pitchFamily="49" charset="0"/>
              </a:rPr>
              <a:t>);</a:t>
            </a:r>
          </a:p>
        </p:txBody>
      </p:sp>
      <p:sp>
        <p:nvSpPr>
          <p:cNvPr id="4" name="TextBox 3"/>
          <p:cNvSpPr txBox="1"/>
          <p:nvPr/>
        </p:nvSpPr>
        <p:spPr>
          <a:xfrm>
            <a:off x="304800" y="2754035"/>
            <a:ext cx="750526" cy="369332"/>
          </a:xfrm>
          <a:prstGeom prst="rect">
            <a:avLst/>
          </a:prstGeom>
          <a:noFill/>
        </p:spPr>
        <p:txBody>
          <a:bodyPr wrap="none" rtlCol="0">
            <a:spAutoFit/>
          </a:bodyPr>
          <a:lstStyle/>
          <a:p>
            <a:r>
              <a:rPr lang="en-US" dirty="0"/>
              <a:t>Caller</a:t>
            </a:r>
          </a:p>
        </p:txBody>
      </p:sp>
      <p:sp>
        <p:nvSpPr>
          <p:cNvPr id="23" name="Rectangle 22"/>
          <p:cNvSpPr/>
          <p:nvPr/>
        </p:nvSpPr>
        <p:spPr>
          <a:xfrm>
            <a:off x="33528" y="2251948"/>
            <a:ext cx="9163050" cy="369332"/>
          </a:xfrm>
          <a:prstGeom prst="rect">
            <a:avLst/>
          </a:prstGeom>
        </p:spPr>
        <p:txBody>
          <a:bodyPr wrap="square">
            <a:spAutoFit/>
          </a:bodyPr>
          <a:lstStyle/>
          <a:p>
            <a:r>
              <a:rPr lang="en-US" b="1" dirty="0">
                <a:solidFill>
                  <a:srgbClr val="FF0000"/>
                </a:solidFill>
                <a:latin typeface="Consolas" panose="020B0609020204030204" pitchFamily="49" charset="0"/>
              </a:rPr>
              <a:t>s = sum(1, 2, 3, 4, 5);</a:t>
            </a:r>
          </a:p>
        </p:txBody>
      </p:sp>
      <p:sp>
        <p:nvSpPr>
          <p:cNvPr id="15" name="TextBox 14"/>
          <p:cNvSpPr txBox="1"/>
          <p:nvPr/>
        </p:nvSpPr>
        <p:spPr>
          <a:xfrm>
            <a:off x="449580" y="3256122"/>
            <a:ext cx="2464136" cy="2585323"/>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dirty="0">
                <a:latin typeface="Consolas" panose="020B0609020204030204" pitchFamily="49" charset="0"/>
              </a:rPr>
              <a:t>  MOV r0, #5 </a:t>
            </a:r>
            <a:r>
              <a:rPr lang="en-US" dirty="0">
                <a:solidFill>
                  <a:schemeClr val="bg1">
                    <a:lumMod val="50000"/>
                  </a:schemeClr>
                </a:solidFill>
                <a:latin typeface="Consolas" panose="020B0609020204030204" pitchFamily="49" charset="0"/>
              </a:rPr>
              <a:t>; e32</a:t>
            </a:r>
          </a:p>
          <a:p>
            <a:r>
              <a:rPr lang="en-US" dirty="0">
                <a:latin typeface="Consolas" panose="020B0609020204030204" pitchFamily="49" charset="0"/>
              </a:rPr>
              <a:t>  </a:t>
            </a:r>
            <a:r>
              <a:rPr lang="en-US" b="1" dirty="0">
                <a:solidFill>
                  <a:srgbClr val="FF0000"/>
                </a:solidFill>
                <a:latin typeface="Consolas" panose="020B0609020204030204" pitchFamily="49" charset="0"/>
              </a:rPr>
              <a:t>PUSH {r0}</a:t>
            </a:r>
          </a:p>
          <a:p>
            <a:r>
              <a:rPr lang="en-US" dirty="0">
                <a:solidFill>
                  <a:schemeClr val="tx1"/>
                </a:solidFill>
                <a:latin typeface="Consolas" panose="020B0609020204030204" pitchFamily="49" charset="0"/>
              </a:rPr>
              <a:t>  MOV r0, #1 </a:t>
            </a:r>
            <a:r>
              <a:rPr lang="en-US" dirty="0">
                <a:solidFill>
                  <a:schemeClr val="bg1">
                    <a:lumMod val="50000"/>
                  </a:schemeClr>
                </a:solidFill>
                <a:latin typeface="Consolas" panose="020B0609020204030204" pitchFamily="49" charset="0"/>
              </a:rPr>
              <a:t>; a8</a:t>
            </a:r>
          </a:p>
          <a:p>
            <a:r>
              <a:rPr lang="en-US" dirty="0">
                <a:latin typeface="Consolas" panose="020B0609020204030204" pitchFamily="49" charset="0"/>
              </a:rPr>
              <a:t>  MOV r1, #2 </a:t>
            </a:r>
            <a:r>
              <a:rPr lang="en-US" dirty="0">
                <a:solidFill>
                  <a:schemeClr val="bg1">
                    <a:lumMod val="50000"/>
                  </a:schemeClr>
                </a:solidFill>
                <a:latin typeface="Consolas" panose="020B0609020204030204" pitchFamily="49" charset="0"/>
              </a:rPr>
              <a:t>; b8</a:t>
            </a:r>
          </a:p>
          <a:p>
            <a:r>
              <a:rPr lang="en-US" dirty="0">
                <a:latin typeface="Consolas" panose="020B0609020204030204" pitchFamily="49" charset="0"/>
              </a:rPr>
              <a:t>  MOV r2, #3 </a:t>
            </a:r>
            <a:r>
              <a:rPr lang="en-US" dirty="0">
                <a:solidFill>
                  <a:schemeClr val="bg1">
                    <a:lumMod val="50000"/>
                  </a:schemeClr>
                </a:solidFill>
                <a:latin typeface="Consolas" panose="020B0609020204030204" pitchFamily="49" charset="0"/>
              </a:rPr>
              <a:t>; c16</a:t>
            </a:r>
          </a:p>
          <a:p>
            <a:r>
              <a:rPr lang="en-US" dirty="0">
                <a:latin typeface="Consolas" panose="020B0609020204030204" pitchFamily="49" charset="0"/>
              </a:rPr>
              <a:t>  MOV r3, #4 </a:t>
            </a:r>
            <a:r>
              <a:rPr lang="en-US" dirty="0">
                <a:solidFill>
                  <a:schemeClr val="bg1">
                    <a:lumMod val="50000"/>
                  </a:schemeClr>
                </a:solidFill>
                <a:latin typeface="Consolas" panose="020B0609020204030204" pitchFamily="49" charset="0"/>
              </a:rPr>
              <a:t>; d16</a:t>
            </a:r>
          </a:p>
          <a:p>
            <a:r>
              <a:rPr lang="en-US" dirty="0">
                <a:latin typeface="Consolas" panose="020B0609020204030204" pitchFamily="49" charset="0"/>
              </a:rPr>
              <a:t>  BL  sum</a:t>
            </a:r>
          </a:p>
          <a:p>
            <a:r>
              <a:rPr lang="en-US" dirty="0">
                <a:latin typeface="Consolas" panose="020B0609020204030204" pitchFamily="49" charset="0"/>
              </a:rPr>
              <a:t>  ...</a:t>
            </a:r>
          </a:p>
          <a:p>
            <a:r>
              <a:rPr lang="en-US" dirty="0">
                <a:latin typeface="Consolas" panose="020B0609020204030204" pitchFamily="49" charset="0"/>
              </a:rPr>
              <a:t>  </a:t>
            </a:r>
            <a:r>
              <a:rPr lang="en-US" b="1" dirty="0">
                <a:solidFill>
                  <a:srgbClr val="FF0000"/>
                </a:solidFill>
                <a:latin typeface="Consolas" panose="020B0609020204030204" pitchFamily="49" charset="0"/>
              </a:rPr>
              <a:t>POP {r0}</a:t>
            </a:r>
          </a:p>
        </p:txBody>
      </p:sp>
      <p:sp>
        <p:nvSpPr>
          <p:cNvPr id="27" name="TextBox 26"/>
          <p:cNvSpPr txBox="1"/>
          <p:nvPr/>
        </p:nvSpPr>
        <p:spPr>
          <a:xfrm>
            <a:off x="3581400" y="2840938"/>
            <a:ext cx="769763" cy="369332"/>
          </a:xfrm>
          <a:prstGeom prst="rect">
            <a:avLst/>
          </a:prstGeom>
          <a:noFill/>
        </p:spPr>
        <p:txBody>
          <a:bodyPr wrap="none" rtlCol="0">
            <a:spAutoFit/>
          </a:bodyPr>
          <a:lstStyle/>
          <a:p>
            <a:r>
              <a:rPr lang="en-US" dirty="0" err="1"/>
              <a:t>Callee</a:t>
            </a:r>
            <a:endParaRPr lang="en-US" dirty="0"/>
          </a:p>
        </p:txBody>
      </p:sp>
      <p:sp>
        <p:nvSpPr>
          <p:cNvPr id="28" name="TextBox 27"/>
          <p:cNvSpPr txBox="1"/>
          <p:nvPr/>
        </p:nvSpPr>
        <p:spPr>
          <a:xfrm>
            <a:off x="3607914" y="3305718"/>
            <a:ext cx="4996881" cy="2308324"/>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b="1" dirty="0">
                <a:solidFill>
                  <a:srgbClr val="0000FF"/>
                </a:solidFill>
                <a:latin typeface="Consolas" panose="020B0609020204030204" pitchFamily="49" charset="0"/>
              </a:rPr>
              <a:t>sum</a:t>
            </a:r>
            <a:r>
              <a:rPr lang="en-US" dirty="0">
                <a:latin typeface="Consolas" panose="020B0609020204030204" pitchFamily="49" charset="0"/>
              </a:rPr>
              <a:t> PROC    </a:t>
            </a:r>
          </a:p>
          <a:p>
            <a:r>
              <a:rPr lang="en-US" dirty="0">
                <a:latin typeface="Consolas" panose="020B0609020204030204" pitchFamily="49" charset="0"/>
              </a:rPr>
              <a:t>  ADD r0, r0, r1   </a:t>
            </a:r>
            <a:r>
              <a:rPr lang="en-US" dirty="0">
                <a:solidFill>
                  <a:schemeClr val="bg1">
                    <a:lumMod val="50000"/>
                  </a:schemeClr>
                </a:solidFill>
                <a:latin typeface="Consolas" panose="020B0609020204030204" pitchFamily="49" charset="0"/>
              </a:rPr>
              <a:t>; a8 + b8</a:t>
            </a:r>
          </a:p>
          <a:p>
            <a:r>
              <a:rPr lang="en-US" dirty="0">
                <a:latin typeface="Consolas" panose="020B0609020204030204" pitchFamily="49" charset="0"/>
              </a:rPr>
              <a:t>  ADD r0, r0, r2   </a:t>
            </a:r>
            <a:r>
              <a:rPr lang="en-US" dirty="0">
                <a:solidFill>
                  <a:schemeClr val="bg1">
                    <a:lumMod val="50000"/>
                  </a:schemeClr>
                </a:solidFill>
                <a:latin typeface="Consolas" panose="020B0609020204030204" pitchFamily="49" charset="0"/>
              </a:rPr>
              <a:t>; add c16</a:t>
            </a:r>
          </a:p>
          <a:p>
            <a:r>
              <a:rPr lang="en-US" dirty="0">
                <a:latin typeface="Consolas" panose="020B0609020204030204" pitchFamily="49" charset="0"/>
              </a:rPr>
              <a:t>  ADD r0, r0, r3   </a:t>
            </a:r>
            <a:r>
              <a:rPr lang="en-US" dirty="0">
                <a:solidFill>
                  <a:schemeClr val="bg1">
                    <a:lumMod val="50000"/>
                  </a:schemeClr>
                </a:solidFill>
                <a:latin typeface="Consolas" panose="020B0609020204030204" pitchFamily="49" charset="0"/>
              </a:rPr>
              <a:t>; add d16</a:t>
            </a:r>
          </a:p>
          <a:p>
            <a:r>
              <a:rPr lang="en-US" b="1" dirty="0">
                <a:solidFill>
                  <a:srgbClr val="FF0000"/>
                </a:solidFill>
                <a:latin typeface="Consolas" panose="020B0609020204030204" pitchFamily="49" charset="0"/>
              </a:rPr>
              <a:t>  LDR r1, [</a:t>
            </a:r>
            <a:r>
              <a:rPr lang="en-US" b="1" dirty="0" err="1">
                <a:solidFill>
                  <a:srgbClr val="FF0000"/>
                </a:solidFill>
                <a:latin typeface="Consolas" panose="020B0609020204030204" pitchFamily="49" charset="0"/>
              </a:rPr>
              <a:t>sp</a:t>
            </a:r>
            <a:r>
              <a:rPr lang="en-US" b="1" dirty="0">
                <a:solidFill>
                  <a:srgbClr val="FF0000"/>
                </a:solidFill>
                <a:latin typeface="Consolas" panose="020B0609020204030204" pitchFamily="49" charset="0"/>
              </a:rPr>
              <a:t>, #0] </a:t>
            </a:r>
            <a:r>
              <a:rPr lang="en-US" b="1" dirty="0">
                <a:solidFill>
                  <a:schemeClr val="bg1">
                    <a:lumMod val="50000"/>
                  </a:schemeClr>
                </a:solidFill>
                <a:latin typeface="Consolas" panose="020B0609020204030204" pitchFamily="49" charset="0"/>
              </a:rPr>
              <a:t>; read argument e32</a:t>
            </a:r>
          </a:p>
          <a:p>
            <a:r>
              <a:rPr lang="en-US" dirty="0">
                <a:solidFill>
                  <a:schemeClr val="bg1">
                    <a:lumMod val="50000"/>
                  </a:schemeClr>
                </a:solidFill>
                <a:latin typeface="Consolas" panose="020B0609020204030204" pitchFamily="49" charset="0"/>
              </a:rPr>
              <a:t>  </a:t>
            </a:r>
            <a:r>
              <a:rPr lang="en-US" dirty="0">
                <a:solidFill>
                  <a:schemeClr val="tx1"/>
                </a:solidFill>
                <a:latin typeface="Consolas" panose="020B0609020204030204" pitchFamily="49" charset="0"/>
              </a:rPr>
              <a:t>ADD r0, r0, r1   </a:t>
            </a:r>
            <a:r>
              <a:rPr lang="en-US" dirty="0">
                <a:solidFill>
                  <a:schemeClr val="bg1">
                    <a:lumMod val="50000"/>
                  </a:schemeClr>
                </a:solidFill>
                <a:latin typeface="Consolas" panose="020B0609020204030204" pitchFamily="49" charset="0"/>
              </a:rPr>
              <a:t>; add e32</a:t>
            </a:r>
          </a:p>
          <a:p>
            <a:r>
              <a:rPr lang="en-US" dirty="0">
                <a:latin typeface="Consolas" panose="020B0609020204030204" pitchFamily="49" charset="0"/>
              </a:rPr>
              <a:t>  BX  LR</a:t>
            </a:r>
          </a:p>
          <a:p>
            <a:r>
              <a:rPr lang="en-US" dirty="0">
                <a:latin typeface="Consolas" panose="020B0609020204030204" pitchFamily="49" charset="0"/>
              </a:rPr>
              <a:t>  ENDP</a:t>
            </a:r>
          </a:p>
        </p:txBody>
      </p:sp>
      <p:sp>
        <p:nvSpPr>
          <p:cNvPr id="6" name="Rectangle 5"/>
          <p:cNvSpPr/>
          <p:nvPr/>
        </p:nvSpPr>
        <p:spPr>
          <a:xfrm>
            <a:off x="914400" y="5854799"/>
            <a:ext cx="4861560" cy="646331"/>
          </a:xfrm>
          <a:prstGeom prst="rect">
            <a:avLst/>
          </a:prstGeom>
        </p:spPr>
        <p:txBody>
          <a:bodyPr wrap="square">
            <a:spAutoFit/>
          </a:bodyPr>
          <a:lstStyle/>
          <a:p>
            <a:r>
              <a:rPr lang="en-US" dirty="0"/>
              <a:t>The caller is responsible to pop extra arguments out of the stack after the subroutine returns.</a:t>
            </a:r>
          </a:p>
        </p:txBody>
      </p:sp>
    </p:spTree>
    <p:extLst>
      <p:ext uri="{BB962C8B-B14F-4D97-AF65-F5344CB8AC3E}">
        <p14:creationId xmlns:p14="http://schemas.microsoft.com/office/powerpoint/2010/main" val="23457554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69777-22BA-A4F2-A717-CA88FA78E82B}"/>
              </a:ext>
            </a:extLst>
          </p:cNvPr>
          <p:cNvSpPr>
            <a:spLocks noGrp="1"/>
          </p:cNvSpPr>
          <p:nvPr>
            <p:ph type="title"/>
          </p:nvPr>
        </p:nvSpPr>
        <p:spPr/>
        <p:txBody>
          <a:bodyPr/>
          <a:lstStyle/>
          <a:p>
            <a:r>
              <a:rPr lang="en-US" altLang="zh-CN" dirty="0"/>
              <a:t>What </a:t>
            </a:r>
            <a:r>
              <a:rPr lang="en-US" altLang="zh-CN"/>
              <a:t>is Wrong?</a:t>
            </a:r>
            <a:endParaRPr lang="en-US"/>
          </a:p>
        </p:txBody>
      </p:sp>
      <p:sp>
        <p:nvSpPr>
          <p:cNvPr id="3" name="Slide Number Placeholder 2">
            <a:extLst>
              <a:ext uri="{FF2B5EF4-FFF2-40B4-BE49-F238E27FC236}">
                <a16:creationId xmlns:a16="http://schemas.microsoft.com/office/drawing/2014/main" id="{B3A26B7A-A91C-8739-59F7-FED523EC9EA9}"/>
              </a:ext>
            </a:extLst>
          </p:cNvPr>
          <p:cNvSpPr>
            <a:spLocks noGrp="1"/>
          </p:cNvSpPr>
          <p:nvPr>
            <p:ph type="sldNum" sz="quarter" idx="12"/>
          </p:nvPr>
        </p:nvSpPr>
        <p:spPr/>
        <p:txBody>
          <a:bodyPr/>
          <a:lstStyle/>
          <a:p>
            <a:fld id="{EA7C8D44-3667-46F6-9772-CC52308E2A7F}" type="slidenum">
              <a:rPr kumimoji="0" lang="en-US" smtClean="0"/>
              <a:pPr/>
              <a:t>19</a:t>
            </a:fld>
            <a:endParaRPr kumimoji="0" lang="en-US" dirty="0"/>
          </a:p>
        </p:txBody>
      </p:sp>
      <p:sp>
        <p:nvSpPr>
          <p:cNvPr id="4" name="Content Placeholder 3">
            <a:extLst>
              <a:ext uri="{FF2B5EF4-FFF2-40B4-BE49-F238E27FC236}">
                <a16:creationId xmlns:a16="http://schemas.microsoft.com/office/drawing/2014/main" id="{5998200F-E2E0-2FC9-A24B-3D85B65165B0}"/>
              </a:ext>
            </a:extLst>
          </p:cNvPr>
          <p:cNvSpPr>
            <a:spLocks noGrp="1"/>
          </p:cNvSpPr>
          <p:nvPr>
            <p:ph sz="quarter" idx="1"/>
          </p:nvPr>
        </p:nvSpPr>
        <p:spPr/>
        <p:txBody>
          <a:bodyPr/>
          <a:lstStyle/>
          <a:p>
            <a:endParaRPr lang="en-US" dirty="0"/>
          </a:p>
        </p:txBody>
      </p:sp>
      <p:graphicFrame>
        <p:nvGraphicFramePr>
          <p:cNvPr id="5" name="Table 4">
            <a:extLst>
              <a:ext uri="{FF2B5EF4-FFF2-40B4-BE49-F238E27FC236}">
                <a16:creationId xmlns:a16="http://schemas.microsoft.com/office/drawing/2014/main" id="{A554D579-850A-433C-2F4C-D7CBDE33F5FD}"/>
              </a:ext>
            </a:extLst>
          </p:cNvPr>
          <p:cNvGraphicFramePr>
            <a:graphicFrameLocks noGrp="1"/>
          </p:cNvGraphicFramePr>
          <p:nvPr>
            <p:extLst>
              <p:ext uri="{D42A27DB-BD31-4B8C-83A1-F6EECF244321}">
                <p14:modId xmlns:p14="http://schemas.microsoft.com/office/powerpoint/2010/main" val="1546225091"/>
              </p:ext>
            </p:extLst>
          </p:nvPr>
        </p:nvGraphicFramePr>
        <p:xfrm>
          <a:off x="2696497" y="1731779"/>
          <a:ext cx="5791200" cy="2018941"/>
        </p:xfrm>
        <a:graphic>
          <a:graphicData uri="http://schemas.openxmlformats.org/drawingml/2006/table">
            <a:tbl>
              <a:tblPr firstRow="1" firstCol="1" bandRow="1">
                <a:tableStyleId>{5940675A-B579-460E-94D1-54222C63F5DA}</a:tableStyleId>
              </a:tblPr>
              <a:tblGrid>
                <a:gridCol w="5791200">
                  <a:extLst>
                    <a:ext uri="{9D8B030D-6E8A-4147-A177-3AD203B41FA5}">
                      <a16:colId xmlns:a16="http://schemas.microsoft.com/office/drawing/2014/main" val="20000"/>
                    </a:ext>
                  </a:extLst>
                </a:gridCol>
              </a:tblGrid>
              <a:tr h="175619">
                <a:tc>
                  <a:txBody>
                    <a:bodyPr/>
                    <a:lstStyle/>
                    <a:p>
                      <a:pPr marL="0" marR="0" algn="l">
                        <a:spcBef>
                          <a:spcPts val="0"/>
                        </a:spcBef>
                        <a:spcAft>
                          <a:spcPts val="0"/>
                        </a:spcAft>
                      </a:pPr>
                      <a:r>
                        <a:rPr lang="en-US" sz="1400" b="1" dirty="0">
                          <a:solidFill>
                            <a:schemeClr val="bg1"/>
                          </a:solidFill>
                          <a:effectLst/>
                          <a:latin typeface="Consolas" panose="020B0609020204030204" pitchFamily="49" charset="0"/>
                          <a:cs typeface="Consolas" panose="020B0609020204030204" pitchFamily="49" charset="0"/>
                        </a:rPr>
                        <a:t>Caller Program</a:t>
                      </a:r>
                      <a:endParaRPr lang="en-US" sz="14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extLst>
                  <a:ext uri="{0D108BD9-81ED-4DB2-BD59-A6C34878D82A}">
                    <a16:rowId xmlns:a16="http://schemas.microsoft.com/office/drawing/2014/main" val="10000"/>
                  </a:ext>
                </a:extLst>
              </a:tr>
              <a:tr h="1805581">
                <a:tc>
                  <a:txBody>
                    <a:bodyPr/>
                    <a:lstStyle/>
                    <a:p>
                      <a:pPr marL="0" marR="0" algn="l">
                        <a:spcBef>
                          <a:spcPts val="0"/>
                        </a:spcBef>
                        <a:spcAft>
                          <a:spcPts val="0"/>
                        </a:spcAft>
                      </a:pPr>
                      <a:r>
                        <a:rPr lang="fr-FR" sz="1400" dirty="0" err="1">
                          <a:effectLst/>
                          <a:latin typeface="Consolas" panose="020B0609020204030204" pitchFamily="49" charset="0"/>
                          <a:cs typeface="Consolas" panose="020B0609020204030204" pitchFamily="49" charset="0"/>
                        </a:rPr>
                        <a:t>Extern</a:t>
                      </a:r>
                      <a:r>
                        <a:rPr lang="fr-FR" sz="1400" dirty="0">
                          <a:effectLst/>
                          <a:latin typeface="Consolas" panose="020B0609020204030204" pitchFamily="49" charset="0"/>
                          <a:cs typeface="Consolas" panose="020B0609020204030204" pitchFamily="49" charset="0"/>
                        </a:rPr>
                        <a:t> int32_t sum3(int32_t a1, int32_t a2, int32_t a3);</a:t>
                      </a:r>
                    </a:p>
                    <a:p>
                      <a:pPr marL="0" marR="0" algn="l">
                        <a:spcBef>
                          <a:spcPts val="0"/>
                        </a:spcBef>
                        <a:spcAft>
                          <a:spcPts val="0"/>
                        </a:spcAft>
                      </a:pPr>
                      <a:endParaRPr lang="fr-FR" sz="1400" dirty="0">
                        <a:effectLst/>
                        <a:latin typeface="Consolas" panose="020B0609020204030204" pitchFamily="49" charset="0"/>
                        <a:cs typeface="Consolas" panose="020B0609020204030204" pitchFamily="49" charset="0"/>
                      </a:endParaRPr>
                    </a:p>
                    <a:p>
                      <a:pPr marL="0" marR="0" algn="l">
                        <a:spcBef>
                          <a:spcPts val="0"/>
                        </a:spcBef>
                        <a:spcAft>
                          <a:spcPts val="0"/>
                        </a:spcAft>
                      </a:pPr>
                      <a:r>
                        <a:rPr lang="fr-FR" sz="1400" dirty="0" err="1">
                          <a:effectLst/>
                          <a:latin typeface="Consolas" panose="020B0609020204030204" pitchFamily="49" charset="0"/>
                          <a:cs typeface="Consolas" panose="020B0609020204030204" pitchFamily="49" charset="0"/>
                        </a:rPr>
                        <a:t>int</a:t>
                      </a:r>
                      <a:r>
                        <a:rPr lang="fr-FR" sz="1400" dirty="0">
                          <a:effectLst/>
                          <a:latin typeface="Consolas" panose="020B0609020204030204" pitchFamily="49" charset="0"/>
                          <a:cs typeface="Consolas" panose="020B0609020204030204" pitchFamily="49" charset="0"/>
                        </a:rPr>
                        <a:t> main(</a:t>
                      </a:r>
                      <a:r>
                        <a:rPr lang="fr-FR" sz="1400" dirty="0" err="1">
                          <a:effectLst/>
                          <a:latin typeface="Consolas" panose="020B0609020204030204" pitchFamily="49" charset="0"/>
                          <a:cs typeface="Consolas" panose="020B0609020204030204" pitchFamily="49" charset="0"/>
                        </a:rPr>
                        <a:t>void</a:t>
                      </a:r>
                      <a:r>
                        <a:rPr lang="fr-FR" sz="1400" dirty="0">
                          <a:effectLst/>
                          <a:latin typeface="Consolas" panose="020B0609020204030204" pitchFamily="49" charset="0"/>
                          <a:cs typeface="Consolas" panose="020B0609020204030204" pitchFamily="49" charset="0"/>
                        </a:rPr>
                        <a:t>){</a:t>
                      </a:r>
                    </a:p>
                    <a:p>
                      <a:pPr marL="0" marR="0" algn="l">
                        <a:spcBef>
                          <a:spcPts val="0"/>
                        </a:spcBef>
                        <a:spcAft>
                          <a:spcPts val="0"/>
                        </a:spcAft>
                      </a:pPr>
                      <a:r>
                        <a:rPr lang="fr-FR" sz="1400" dirty="0">
                          <a:effectLst/>
                          <a:latin typeface="Consolas" panose="020B0609020204030204" pitchFamily="49" charset="0"/>
                          <a:cs typeface="Consolas" panose="020B0609020204030204" pitchFamily="49" charset="0"/>
                        </a:rPr>
                        <a:t>int32_t s</a:t>
                      </a:r>
                    </a:p>
                    <a:p>
                      <a:pPr marL="0" marR="0" algn="l">
                        <a:spcBef>
                          <a:spcPts val="0"/>
                        </a:spcBef>
                        <a:spcAft>
                          <a:spcPts val="0"/>
                        </a:spcAft>
                      </a:pPr>
                      <a:r>
                        <a:rPr lang="fr-FR" sz="1400" dirty="0">
                          <a:effectLst/>
                          <a:latin typeface="Consolas" panose="020B0609020204030204" pitchFamily="49" charset="0"/>
                          <a:cs typeface="Consolas" panose="020B0609020204030204" pitchFamily="49" charset="0"/>
                        </a:rPr>
                        <a:t>...</a:t>
                      </a:r>
                    </a:p>
                    <a:p>
                      <a:pPr marL="0" marR="0" algn="l">
                        <a:spcBef>
                          <a:spcPts val="0"/>
                        </a:spcBef>
                        <a:spcAft>
                          <a:spcPts val="0"/>
                        </a:spcAft>
                      </a:pPr>
                      <a:r>
                        <a:rPr lang="fr-FR" sz="1400" dirty="0">
                          <a:effectLst/>
                          <a:latin typeface="Consolas" panose="020B0609020204030204" pitchFamily="49" charset="0"/>
                          <a:cs typeface="Consolas" panose="020B0609020204030204" pitchFamily="49" charset="0"/>
                        </a:rPr>
                        <a:t>s = sum3(-1, -2, -3) + sum3(4, 5, 6);</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400" dirty="0">
                          <a:effectLst/>
                          <a:latin typeface="Consolas" panose="020B0609020204030204" pitchFamily="49" charset="0"/>
                          <a:cs typeface="Consolas" panose="020B0609020204030204" pitchFamily="49" charset="0"/>
                        </a:rPr>
                        <a:t>...</a:t>
                      </a:r>
                      <a:endParaRPr lang="en-US" sz="1400" dirty="0">
                        <a:effectLst/>
                        <a:latin typeface="Consolas" panose="020B0609020204030204" pitchFamily="49" charset="0"/>
                        <a:cs typeface="Consolas" panose="020B0609020204030204" pitchFamily="49" charset="0"/>
                      </a:endParaRPr>
                    </a:p>
                  </a:txBody>
                  <a:tcPr marL="68580" marR="68580" marT="0" marB="0"/>
                </a:tc>
                <a:extLst>
                  <a:ext uri="{0D108BD9-81ED-4DB2-BD59-A6C34878D82A}">
                    <a16:rowId xmlns:a16="http://schemas.microsoft.com/office/drawing/2014/main" val="10001"/>
                  </a:ext>
                </a:extLst>
              </a:tr>
            </a:tbl>
          </a:graphicData>
        </a:graphic>
      </p:graphicFrame>
      <p:graphicFrame>
        <p:nvGraphicFramePr>
          <p:cNvPr id="7" name="Table 6">
            <a:extLst>
              <a:ext uri="{FF2B5EF4-FFF2-40B4-BE49-F238E27FC236}">
                <a16:creationId xmlns:a16="http://schemas.microsoft.com/office/drawing/2014/main" id="{7F3EEF33-13EC-BB93-CE67-9DD4DBFC221D}"/>
              </a:ext>
            </a:extLst>
          </p:cNvPr>
          <p:cNvGraphicFramePr>
            <a:graphicFrameLocks noGrp="1"/>
          </p:cNvGraphicFramePr>
          <p:nvPr>
            <p:extLst>
              <p:ext uri="{D42A27DB-BD31-4B8C-83A1-F6EECF244321}">
                <p14:modId xmlns:p14="http://schemas.microsoft.com/office/powerpoint/2010/main" val="3133712184"/>
              </p:ext>
            </p:extLst>
          </p:nvPr>
        </p:nvGraphicFramePr>
        <p:xfrm>
          <a:off x="4847303" y="3856560"/>
          <a:ext cx="3657600" cy="2194560"/>
        </p:xfrm>
        <a:graphic>
          <a:graphicData uri="http://schemas.openxmlformats.org/drawingml/2006/table">
            <a:tbl>
              <a:tblPr firstRow="1" firstCol="1" bandRow="1">
                <a:tableStyleId>{5940675A-B579-460E-94D1-54222C63F5DA}</a:tableStyleId>
              </a:tblPr>
              <a:tblGrid>
                <a:gridCol w="3657600">
                  <a:extLst>
                    <a:ext uri="{9D8B030D-6E8A-4147-A177-3AD203B41FA5}">
                      <a16:colId xmlns:a16="http://schemas.microsoft.com/office/drawing/2014/main" val="20000"/>
                    </a:ext>
                  </a:extLst>
                </a:gridCol>
              </a:tblGrid>
              <a:tr h="175619">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Calle</a:t>
                      </a:r>
                      <a:r>
                        <a:rPr lang="en-US" altLang="zh-CN" sz="1600" b="1" dirty="0">
                          <a:solidFill>
                            <a:schemeClr val="bg1"/>
                          </a:solidFill>
                          <a:effectLst/>
                          <a:latin typeface="Consolas" panose="020B0609020204030204" pitchFamily="49" charset="0"/>
                          <a:cs typeface="Consolas" panose="020B0609020204030204" pitchFamily="49" charset="0"/>
                        </a:rPr>
                        <a:t>e</a:t>
                      </a:r>
                      <a:r>
                        <a:rPr lang="en-US" sz="1600" b="1" dirty="0">
                          <a:solidFill>
                            <a:schemeClr val="bg1"/>
                          </a:solidFill>
                          <a:effectLst/>
                          <a:latin typeface="Consolas" panose="020B0609020204030204" pitchFamily="49" charset="0"/>
                          <a:cs typeface="Consolas" panose="020B0609020204030204" pitchFamily="49" charset="0"/>
                        </a:rPr>
                        <a:t> Program</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extLst>
                  <a:ext uri="{0D108BD9-81ED-4DB2-BD59-A6C34878D82A}">
                    <a16:rowId xmlns:a16="http://schemas.microsoft.com/office/drawing/2014/main" val="10000"/>
                  </a:ext>
                </a:extLst>
              </a:tr>
              <a:tr h="1805581">
                <a:tc>
                  <a:txBody>
                    <a:bodyPr/>
                    <a:lstStyle/>
                    <a:p>
                      <a:pPr marL="0" marR="0" algn="just">
                        <a:spcBef>
                          <a:spcPts val="0"/>
                        </a:spcBef>
                        <a:spcAft>
                          <a:spcPts val="0"/>
                        </a:spcAft>
                      </a:pPr>
                      <a:r>
                        <a:rPr lang="pt-BR" sz="1600" dirty="0">
                          <a:effectLst/>
                          <a:latin typeface="Consolas" panose="020B0609020204030204" pitchFamily="49" charset="0"/>
                          <a:cs typeface="Consolas" panose="020B0609020204030204" pitchFamily="49" charset="0"/>
                        </a:rPr>
                        <a:t>sum3 PROC</a:t>
                      </a:r>
                    </a:p>
                    <a:p>
                      <a:pPr marL="0" marR="0" algn="just">
                        <a:spcBef>
                          <a:spcPts val="0"/>
                        </a:spcBef>
                        <a:spcAft>
                          <a:spcPts val="0"/>
                        </a:spcAft>
                      </a:pPr>
                      <a:r>
                        <a:rPr lang="pt-BR" sz="1600" dirty="0">
                          <a:effectLst/>
                          <a:latin typeface="Consolas" panose="020B0609020204030204" pitchFamily="49" charset="0"/>
                          <a:cs typeface="Consolas" panose="020B0609020204030204" pitchFamily="49" charset="0"/>
                        </a:rPr>
                        <a:t>EXPORT sum3</a:t>
                      </a:r>
                    </a:p>
                    <a:p>
                      <a:pPr marL="0" marR="0" algn="just">
                        <a:spcBef>
                          <a:spcPts val="0"/>
                        </a:spcBef>
                        <a:spcAft>
                          <a:spcPts val="0"/>
                        </a:spcAft>
                      </a:pPr>
                      <a:r>
                        <a:rPr lang="pt-BR" sz="1600" dirty="0">
                          <a:effectLst/>
                          <a:latin typeface="Consolas" panose="020B0609020204030204" pitchFamily="49" charset="0"/>
                          <a:cs typeface="Consolas" panose="020B0609020204030204" pitchFamily="49" charset="0"/>
                        </a:rPr>
                        <a:t>; r3 = sum</a:t>
                      </a:r>
                    </a:p>
                    <a:p>
                      <a:pPr marL="0" marR="0" algn="just">
                        <a:spcBef>
                          <a:spcPts val="0"/>
                        </a:spcBef>
                        <a:spcAft>
                          <a:spcPts val="0"/>
                        </a:spcAft>
                      </a:pPr>
                      <a:r>
                        <a:rPr lang="pt-BR" sz="1600" dirty="0">
                          <a:effectLst/>
                          <a:latin typeface="Consolas" panose="020B0609020204030204" pitchFamily="49" charset="0"/>
                          <a:cs typeface="Consolas" panose="020B0609020204030204" pitchFamily="49" charset="0"/>
                        </a:rPr>
                        <a:t>ADD r3, r0, r1 ; sum = a1 + a2</a:t>
                      </a:r>
                    </a:p>
                    <a:p>
                      <a:pPr marL="0" marR="0" algn="just">
                        <a:spcBef>
                          <a:spcPts val="0"/>
                        </a:spcBef>
                        <a:spcAft>
                          <a:spcPts val="0"/>
                        </a:spcAft>
                      </a:pPr>
                      <a:r>
                        <a:rPr lang="pt-BR" sz="1600" dirty="0">
                          <a:effectLst/>
                          <a:latin typeface="Consolas" panose="020B0609020204030204" pitchFamily="49" charset="0"/>
                          <a:cs typeface="Consolas" panose="020B0609020204030204" pitchFamily="49" charset="0"/>
                        </a:rPr>
                        <a:t>ADD r3, r0, r2 ; sum += a3</a:t>
                      </a:r>
                    </a:p>
                    <a:p>
                      <a:pPr marL="0" marR="0" algn="just">
                        <a:spcBef>
                          <a:spcPts val="0"/>
                        </a:spcBef>
                        <a:spcAft>
                          <a:spcPts val="0"/>
                        </a:spcAft>
                      </a:pPr>
                      <a:r>
                        <a:rPr lang="pt-BR" sz="1600" dirty="0">
                          <a:effectLst/>
                          <a:latin typeface="Consolas" panose="020B0609020204030204" pitchFamily="49" charset="0"/>
                          <a:cs typeface="Consolas" panose="020B0609020204030204" pitchFamily="49" charset="0"/>
                        </a:rPr>
                        <a:t>MOV r1, r3</a:t>
                      </a:r>
                    </a:p>
                    <a:p>
                      <a:pPr marL="0" marR="0" algn="just">
                        <a:spcBef>
                          <a:spcPts val="0"/>
                        </a:spcBef>
                        <a:spcAft>
                          <a:spcPts val="0"/>
                        </a:spcAft>
                      </a:pPr>
                      <a:r>
                        <a:rPr lang="pt-BR" sz="1600" dirty="0">
                          <a:effectLst/>
                          <a:latin typeface="Consolas" panose="020B0609020204030204" pitchFamily="49" charset="0"/>
                          <a:cs typeface="Consolas" panose="020B0609020204030204" pitchFamily="49" charset="0"/>
                        </a:rPr>
                        <a:t>BX pc</a:t>
                      </a:r>
                    </a:p>
                    <a:p>
                      <a:pPr marL="0" marR="0" algn="just">
                        <a:spcBef>
                          <a:spcPts val="0"/>
                        </a:spcBef>
                        <a:spcAft>
                          <a:spcPts val="0"/>
                        </a:spcAft>
                      </a:pPr>
                      <a:r>
                        <a:rPr lang="pt-BR" sz="1600" dirty="0">
                          <a:effectLst/>
                          <a:latin typeface="Consolas" panose="020B0609020204030204" pitchFamily="49" charset="0"/>
                          <a:cs typeface="Consolas" panose="020B0609020204030204" pitchFamily="49" charset="0"/>
                        </a:rPr>
                        <a:t>ENDP</a:t>
                      </a:r>
                      <a:endParaRPr lang="en-US" sz="1600" dirty="0">
                        <a:effectLst/>
                        <a:latin typeface="Consolas" panose="020B0609020204030204" pitchFamily="49" charset="0"/>
                        <a:cs typeface="Consolas" panose="020B0609020204030204" pitchFamily="49" charset="0"/>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120051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Stack</a:t>
            </a:r>
          </a:p>
        </p:txBody>
      </p:sp>
      <p:sp>
        <p:nvSpPr>
          <p:cNvPr id="3" name="Content Placeholder 2"/>
          <p:cNvSpPr>
            <a:spLocks noGrp="1"/>
          </p:cNvSpPr>
          <p:nvPr>
            <p:ph idx="1"/>
          </p:nvPr>
        </p:nvSpPr>
        <p:spPr>
          <a:xfrm>
            <a:off x="457200" y="1838730"/>
            <a:ext cx="8229600" cy="2400300"/>
          </a:xfrm>
        </p:spPr>
        <p:txBody>
          <a:bodyPr/>
          <a:lstStyle/>
          <a:p>
            <a:pPr>
              <a:buNone/>
            </a:pPr>
            <a:r>
              <a:rPr lang="en-GB" sz="2100" b="1" dirty="0">
                <a:solidFill>
                  <a:srgbClr val="FF0000"/>
                </a:solidFill>
                <a:latin typeface="Consolas" panose="020B0609020204030204" pitchFamily="49" charset="0"/>
                <a:cs typeface="Consolas" panose="020B0609020204030204" pitchFamily="49" charset="0"/>
              </a:rPr>
              <a:t>PUSH</a:t>
            </a:r>
            <a:r>
              <a:rPr lang="en-GB" sz="2100" dirty="0">
                <a:solidFill>
                  <a:srgbClr val="FF0000"/>
                </a:solidFill>
                <a:latin typeface="Consolas" panose="020B0609020204030204" pitchFamily="49" charset="0"/>
                <a:cs typeface="Consolas" panose="020B0609020204030204" pitchFamily="49" charset="0"/>
              </a:rPr>
              <a:t> </a:t>
            </a:r>
            <a:r>
              <a:rPr lang="en-GB" sz="2100" dirty="0">
                <a:latin typeface="Consolas" panose="020B0609020204030204" pitchFamily="49" charset="0"/>
                <a:cs typeface="Consolas" panose="020B0609020204030204" pitchFamily="49" charset="0"/>
              </a:rPr>
              <a:t>{Rd} == STMDB SP!, {Rd} == STMFD SP!, {Rd}  </a:t>
            </a:r>
          </a:p>
          <a:p>
            <a:pPr lvl="1"/>
            <a:r>
              <a:rPr lang="en-GB" sz="1800" dirty="0">
                <a:latin typeface="Consolas" panose="020B0609020204030204" pitchFamily="49" charset="0"/>
                <a:cs typeface="Consolas" panose="020B0609020204030204" pitchFamily="49" charset="0"/>
              </a:rPr>
              <a:t>SUB SP, SP, #4 @ SP = SP-4  (</a:t>
            </a:r>
            <a:r>
              <a:rPr lang="en-GB" sz="1800" dirty="0">
                <a:latin typeface="Cambria Math"/>
                <a:ea typeface="Cambria Math"/>
                <a:cs typeface="Consolas" panose="020B0609020204030204" pitchFamily="49" charset="0"/>
              </a:rPr>
              <a:t>descending stack)</a:t>
            </a:r>
            <a:endParaRPr lang="en-GB" sz="1800" dirty="0">
              <a:latin typeface="Consolas" panose="020B0609020204030204" pitchFamily="49" charset="0"/>
              <a:cs typeface="Consolas" panose="020B0609020204030204" pitchFamily="49" charset="0"/>
            </a:endParaRPr>
          </a:p>
          <a:p>
            <a:pPr lvl="1"/>
            <a:r>
              <a:rPr lang="en-GB" sz="1800" dirty="0">
                <a:latin typeface="Consolas" panose="020B0609020204030204" pitchFamily="49" charset="0"/>
                <a:cs typeface="Consolas" panose="020B0609020204030204" pitchFamily="49" charset="0"/>
              </a:rPr>
              <a:t>STR Rd, [SP]   @ (*SP) = Rd</a:t>
            </a:r>
            <a:r>
              <a:rPr lang="en-GB" sz="1800" dirty="0">
                <a:latin typeface="Cambria Math"/>
                <a:ea typeface="Cambria Math"/>
                <a:cs typeface="Consolas" panose="020B0609020204030204" pitchFamily="49" charset="0"/>
              </a:rPr>
              <a:t>   (full stack)</a:t>
            </a:r>
          </a:p>
          <a:p>
            <a:pPr marL="0" indent="0">
              <a:buNone/>
            </a:pPr>
            <a:endParaRPr lang="en-GB" sz="2025" i="1" dirty="0">
              <a:latin typeface="Consolas" panose="020B0609020204030204" pitchFamily="49" charset="0"/>
              <a:cs typeface="Consolas" panose="020B0609020204030204" pitchFamily="49" charset="0"/>
            </a:endParaRPr>
          </a:p>
          <a:p>
            <a:pPr marL="0" indent="0">
              <a:buNone/>
            </a:pPr>
            <a:r>
              <a:rPr lang="en-GB" sz="2025" dirty="0">
                <a:cs typeface="Consolas" panose="020B0609020204030204" pitchFamily="49" charset="0"/>
              </a:rPr>
              <a:t>Push multiple registers</a:t>
            </a:r>
          </a:p>
          <a:p>
            <a:pPr marL="0" indent="0">
              <a:buNone/>
            </a:pPr>
            <a:endParaRPr lang="en-GB" sz="2100" dirty="0"/>
          </a:p>
          <a:p>
            <a:endParaRPr lang="en-GB" sz="1800" dirty="0"/>
          </a:p>
          <a:p>
            <a:pPr>
              <a:buNone/>
            </a:pPr>
            <a:endParaRPr lang="en-GB" dirty="0"/>
          </a:p>
        </p:txBody>
      </p:sp>
      <p:sp>
        <p:nvSpPr>
          <p:cNvPr id="4" name="Slide Number Placeholder 3"/>
          <p:cNvSpPr>
            <a:spLocks noGrp="1"/>
          </p:cNvSpPr>
          <p:nvPr>
            <p:ph type="sldNum" sz="quarter" idx="12"/>
          </p:nvPr>
        </p:nvSpPr>
        <p:spPr/>
        <p:txBody>
          <a:bodyPr/>
          <a:lstStyle/>
          <a:p>
            <a:pPr defTabSz="685800"/>
            <a:fld id="{EA7C8D44-3667-46F6-9772-CC52308E2A7F}" type="slidenum">
              <a:rPr lang="en-US">
                <a:solidFill>
                  <a:srgbClr val="1F497D"/>
                </a:solidFill>
                <a:latin typeface="Gill Sans MT"/>
              </a:rPr>
              <a:pPr defTabSz="685800"/>
              <a:t>2</a:t>
            </a:fld>
            <a:endParaRPr lang="en-US" dirty="0">
              <a:solidFill>
                <a:srgbClr val="1F497D"/>
              </a:solidFill>
              <a:latin typeface="Gill Sans MT"/>
            </a:endParaRPr>
          </a:p>
        </p:txBody>
      </p:sp>
      <p:sp>
        <p:nvSpPr>
          <p:cNvPr id="5" name="Rectangle 4"/>
          <p:cNvSpPr/>
          <p:nvPr/>
        </p:nvSpPr>
        <p:spPr>
          <a:xfrm>
            <a:off x="857250" y="4045684"/>
            <a:ext cx="2122773" cy="507831"/>
          </a:xfrm>
          <a:prstGeom prst="rect">
            <a:avLst/>
          </a:prstGeom>
        </p:spPr>
        <p:txBody>
          <a:bodyPr wrap="square">
            <a:spAutoFit/>
          </a:bodyPr>
          <a:lstStyle/>
          <a:p>
            <a:pPr defTabSz="685800"/>
            <a:r>
              <a:rPr lang="en-GB" sz="1350" b="1" dirty="0">
                <a:solidFill>
                  <a:srgbClr val="FF0000"/>
                </a:solidFill>
                <a:latin typeface="Consolas" panose="020B0609020204030204" pitchFamily="49" charset="0"/>
                <a:cs typeface="Consolas" panose="020B0609020204030204" pitchFamily="49" charset="0"/>
              </a:rPr>
              <a:t>PUSH {r1, r2, r3, r7}</a:t>
            </a:r>
          </a:p>
        </p:txBody>
      </p:sp>
      <p:sp>
        <p:nvSpPr>
          <p:cNvPr id="6" name="TextBox 5"/>
          <p:cNvSpPr txBox="1"/>
          <p:nvPr/>
        </p:nvSpPr>
        <p:spPr>
          <a:xfrm>
            <a:off x="3771901" y="3799610"/>
            <a:ext cx="1521827" cy="300082"/>
          </a:xfrm>
          <a:prstGeom prst="rect">
            <a:avLst/>
          </a:prstGeom>
          <a:noFill/>
        </p:spPr>
        <p:txBody>
          <a:bodyPr wrap="none" rtlCol="0">
            <a:spAutoFit/>
          </a:bodyPr>
          <a:lstStyle/>
          <a:p>
            <a:pPr defTabSz="685800"/>
            <a:r>
              <a:rPr lang="en-US" sz="1350" i="1" dirty="0">
                <a:solidFill>
                  <a:prstClr val="black"/>
                </a:solidFill>
                <a:latin typeface="Gill Sans MT"/>
              </a:rPr>
              <a:t>They are equivalent. </a:t>
            </a:r>
          </a:p>
        </p:txBody>
      </p:sp>
      <p:sp>
        <p:nvSpPr>
          <p:cNvPr id="8" name="Rectangle 7"/>
          <p:cNvSpPr/>
          <p:nvPr/>
        </p:nvSpPr>
        <p:spPr>
          <a:xfrm>
            <a:off x="6455863" y="3734060"/>
            <a:ext cx="1035861" cy="923330"/>
          </a:xfrm>
          <a:prstGeom prst="rect">
            <a:avLst/>
          </a:prstGeom>
        </p:spPr>
        <p:txBody>
          <a:bodyPr wrap="none">
            <a:spAutoFit/>
          </a:bodyPr>
          <a:lstStyle/>
          <a:p>
            <a:pPr defTabSz="685800"/>
            <a:r>
              <a:rPr lang="en-GB" sz="1350" b="1" dirty="0">
                <a:solidFill>
                  <a:srgbClr val="FF0000"/>
                </a:solidFill>
                <a:latin typeface="Consolas" panose="020B0609020204030204" pitchFamily="49" charset="0"/>
                <a:cs typeface="Consolas" panose="020B0609020204030204" pitchFamily="49" charset="0"/>
              </a:rPr>
              <a:t>PUSH {r7}</a:t>
            </a:r>
          </a:p>
          <a:p>
            <a:pPr defTabSz="685800"/>
            <a:r>
              <a:rPr lang="en-GB" sz="1350" b="1" dirty="0">
                <a:solidFill>
                  <a:srgbClr val="FF0000"/>
                </a:solidFill>
                <a:latin typeface="Consolas" panose="020B0609020204030204" pitchFamily="49" charset="0"/>
                <a:cs typeface="Consolas" panose="020B0609020204030204" pitchFamily="49" charset="0"/>
              </a:rPr>
              <a:t>PUSH {r3}</a:t>
            </a:r>
          </a:p>
          <a:p>
            <a:pPr defTabSz="685800"/>
            <a:r>
              <a:rPr lang="en-GB" sz="1350" b="1" dirty="0">
                <a:solidFill>
                  <a:srgbClr val="FF0000"/>
                </a:solidFill>
                <a:latin typeface="Consolas" panose="020B0609020204030204" pitchFamily="49" charset="0"/>
                <a:cs typeface="Consolas" panose="020B0609020204030204" pitchFamily="49" charset="0"/>
              </a:rPr>
              <a:t>PUSH {r2}</a:t>
            </a:r>
          </a:p>
          <a:p>
            <a:pPr defTabSz="685800"/>
            <a:r>
              <a:rPr lang="en-GB" sz="1350" b="1" dirty="0">
                <a:solidFill>
                  <a:srgbClr val="FF0000"/>
                </a:solidFill>
                <a:latin typeface="Consolas" panose="020B0609020204030204" pitchFamily="49" charset="0"/>
                <a:cs typeface="Consolas" panose="020B0609020204030204" pitchFamily="49" charset="0"/>
              </a:rPr>
              <a:t>PUSH {r1}</a:t>
            </a:r>
          </a:p>
        </p:txBody>
      </p:sp>
      <p:sp>
        <p:nvSpPr>
          <p:cNvPr id="10" name="Rectangle 9"/>
          <p:cNvSpPr/>
          <p:nvPr/>
        </p:nvSpPr>
        <p:spPr>
          <a:xfrm>
            <a:off x="3558083" y="4045684"/>
            <a:ext cx="2170787" cy="300082"/>
          </a:xfrm>
          <a:prstGeom prst="rect">
            <a:avLst/>
          </a:prstGeom>
        </p:spPr>
        <p:txBody>
          <a:bodyPr wrap="none">
            <a:spAutoFit/>
          </a:bodyPr>
          <a:lstStyle/>
          <a:p>
            <a:pPr defTabSz="685800"/>
            <a:r>
              <a:rPr lang="en-GB" sz="1350" b="1" dirty="0">
                <a:solidFill>
                  <a:srgbClr val="FF0000"/>
                </a:solidFill>
                <a:latin typeface="Consolas" panose="020B0609020204030204" pitchFamily="49" charset="0"/>
                <a:cs typeface="Consolas" panose="020B0609020204030204" pitchFamily="49" charset="0"/>
              </a:rPr>
              <a:t>PUSH {r7, r2, r3, r1}</a:t>
            </a:r>
          </a:p>
        </p:txBody>
      </p:sp>
      <p:sp>
        <p:nvSpPr>
          <p:cNvPr id="11" name="Left-Right Arrow 10"/>
          <p:cNvSpPr/>
          <p:nvPr/>
        </p:nvSpPr>
        <p:spPr>
          <a:xfrm>
            <a:off x="3090670" y="4109977"/>
            <a:ext cx="362213" cy="14841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Gill Sans MT"/>
            </a:endParaRPr>
          </a:p>
        </p:txBody>
      </p:sp>
      <p:sp>
        <p:nvSpPr>
          <p:cNvPr id="12" name="Left-Right Arrow 11"/>
          <p:cNvSpPr/>
          <p:nvPr/>
        </p:nvSpPr>
        <p:spPr>
          <a:xfrm>
            <a:off x="5870423" y="4109977"/>
            <a:ext cx="362213" cy="14841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Gill Sans MT"/>
            </a:endParaRPr>
          </a:p>
        </p:txBody>
      </p:sp>
      <p:sp>
        <p:nvSpPr>
          <p:cNvPr id="13" name="Rectangle 12"/>
          <p:cNvSpPr/>
          <p:nvPr/>
        </p:nvSpPr>
        <p:spPr>
          <a:xfrm>
            <a:off x="444620" y="4651293"/>
            <a:ext cx="8229600" cy="1015663"/>
          </a:xfrm>
          <a:prstGeom prst="rect">
            <a:avLst/>
          </a:prstGeom>
        </p:spPr>
        <p:txBody>
          <a:bodyPr wrap="square">
            <a:spAutoFit/>
          </a:bodyPr>
          <a:lstStyle/>
          <a:p>
            <a:pPr marL="214313" indent="-214313" defTabSz="685800">
              <a:buFont typeface="Arial" panose="020B0604020202020204" pitchFamily="34" charset="0"/>
              <a:buChar char="•"/>
            </a:pPr>
            <a:r>
              <a:rPr lang="en-US" sz="1500" dirty="0">
                <a:solidFill>
                  <a:prstClr val="black"/>
                </a:solidFill>
                <a:latin typeface="Gill Sans MT"/>
              </a:rPr>
              <a:t>SP is decremented before PUSH (pre-decrement).</a:t>
            </a:r>
          </a:p>
          <a:p>
            <a:pPr marL="214313" indent="-214313" defTabSz="685800">
              <a:buFont typeface="Arial" panose="020B0604020202020204" pitchFamily="34" charset="0"/>
              <a:buChar char="•"/>
            </a:pPr>
            <a:r>
              <a:rPr lang="en-US" sz="1500" dirty="0">
                <a:solidFill>
                  <a:prstClr val="black"/>
                </a:solidFill>
                <a:latin typeface="Gill Sans MT"/>
              </a:rPr>
              <a:t>The order in which registers listed in the register list does not matter. </a:t>
            </a:r>
          </a:p>
          <a:p>
            <a:pPr marL="214313" indent="-214313" defTabSz="685800">
              <a:buFont typeface="Arial" panose="020B0604020202020204" pitchFamily="34" charset="0"/>
              <a:buChar char="•"/>
            </a:pPr>
            <a:r>
              <a:rPr lang="en-US" sz="1500" dirty="0">
                <a:solidFill>
                  <a:prstClr val="black"/>
                </a:solidFill>
                <a:latin typeface="Gill Sans MT"/>
              </a:rPr>
              <a:t>When pushing multiple registers, these registers are automatically </a:t>
            </a:r>
            <a:r>
              <a:rPr lang="en-US" sz="1500" dirty="0">
                <a:solidFill>
                  <a:srgbClr val="3333FF"/>
                </a:solidFill>
                <a:latin typeface="Gill Sans MT"/>
              </a:rPr>
              <a:t>sorted by name </a:t>
            </a:r>
            <a:r>
              <a:rPr lang="en-US" sz="1500" dirty="0">
                <a:solidFill>
                  <a:prstClr val="black"/>
                </a:solidFill>
                <a:latin typeface="Gill Sans MT"/>
              </a:rPr>
              <a:t>and </a:t>
            </a:r>
            <a:r>
              <a:rPr lang="en-US" sz="1500" dirty="0">
                <a:solidFill>
                  <a:srgbClr val="3333FF"/>
                </a:solidFill>
                <a:latin typeface="Gill Sans MT"/>
              </a:rPr>
              <a:t>the lowest-numbered register </a:t>
            </a:r>
            <a:r>
              <a:rPr lang="en-US" sz="1500" dirty="0">
                <a:solidFill>
                  <a:prstClr val="black"/>
                </a:solidFill>
                <a:latin typeface="Gill Sans MT"/>
              </a:rPr>
              <a:t>is stored to the lowest memory address, </a:t>
            </a:r>
            <a:r>
              <a:rPr lang="en-US" sz="1500" i="1" dirty="0">
                <a:solidFill>
                  <a:prstClr val="black"/>
                </a:solidFill>
                <a:latin typeface="Gill Sans MT"/>
              </a:rPr>
              <a:t>i.e. </a:t>
            </a:r>
            <a:r>
              <a:rPr lang="en-US" sz="1500" dirty="0">
                <a:solidFill>
                  <a:srgbClr val="3333FF"/>
                </a:solidFill>
                <a:latin typeface="Gill Sans MT"/>
              </a:rPr>
              <a:t>is stored last</a:t>
            </a:r>
            <a:r>
              <a:rPr lang="en-US" sz="1500" dirty="0">
                <a:solidFill>
                  <a:prstClr val="black"/>
                </a:solidFill>
                <a:latin typeface="Gill Sans MT"/>
              </a:rPr>
              <a:t>. </a:t>
            </a:r>
          </a:p>
        </p:txBody>
      </p:sp>
      <p:pic>
        <p:nvPicPr>
          <p:cNvPr id="15" name="Picture 14">
            <a:extLst>
              <a:ext uri="{FF2B5EF4-FFF2-40B4-BE49-F238E27FC236}">
                <a16:creationId xmlns:a16="http://schemas.microsoft.com/office/drawing/2014/main" id="{B793ED65-4325-3394-90AA-C2E15D2D782F}"/>
              </a:ext>
            </a:extLst>
          </p:cNvPr>
          <p:cNvPicPr>
            <a:picLocks noChangeAspect="1"/>
          </p:cNvPicPr>
          <p:nvPr/>
        </p:nvPicPr>
        <p:blipFill>
          <a:blip r:embed="rId3"/>
          <a:stretch>
            <a:fillRect/>
          </a:stretch>
        </p:blipFill>
        <p:spPr>
          <a:xfrm>
            <a:off x="7672392" y="918799"/>
            <a:ext cx="1333425" cy="3538901"/>
          </a:xfrm>
          <a:prstGeom prst="rect">
            <a:avLst/>
          </a:prstGeom>
        </p:spPr>
      </p:pic>
      <p:sp>
        <p:nvSpPr>
          <p:cNvPr id="7" name="Horizontal Scroll 15">
            <a:extLst>
              <a:ext uri="{FF2B5EF4-FFF2-40B4-BE49-F238E27FC236}">
                <a16:creationId xmlns:a16="http://schemas.microsoft.com/office/drawing/2014/main" id="{FB75E523-7548-E904-AAD1-699C9A7D59D2}"/>
              </a:ext>
            </a:extLst>
          </p:cNvPr>
          <p:cNvSpPr/>
          <p:nvPr/>
        </p:nvSpPr>
        <p:spPr>
          <a:xfrm>
            <a:off x="76200" y="-23210"/>
            <a:ext cx="1265712" cy="762000"/>
          </a:xfrm>
          <a:prstGeom prst="horizontalScroll">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black"/>
                </a:solidFill>
                <a:effectLst/>
                <a:uLnTx/>
                <a:uFillTx/>
                <a:latin typeface="Calibri"/>
                <a:ea typeface="+mn-ea"/>
                <a:cs typeface="+mn-cs"/>
              </a:rPr>
              <a:t>Review</a:t>
            </a:r>
          </a:p>
        </p:txBody>
      </p:sp>
    </p:spTree>
    <p:extLst>
      <p:ext uri="{BB962C8B-B14F-4D97-AF65-F5344CB8AC3E}">
        <p14:creationId xmlns:p14="http://schemas.microsoft.com/office/powerpoint/2010/main" val="11206326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13AA5-7512-22DD-1951-CBA6BFFCB2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AB2E9D-CA3F-A924-BCF5-E675F73BE73B}"/>
              </a:ext>
            </a:extLst>
          </p:cNvPr>
          <p:cNvSpPr>
            <a:spLocks noGrp="1"/>
          </p:cNvSpPr>
          <p:nvPr>
            <p:ph type="title"/>
          </p:nvPr>
        </p:nvSpPr>
        <p:spPr/>
        <p:txBody>
          <a:bodyPr/>
          <a:lstStyle/>
          <a:p>
            <a:r>
              <a:rPr lang="en-US" altLang="zh-CN" dirty="0"/>
              <a:t>What is Wrong? ANS</a:t>
            </a:r>
            <a:endParaRPr lang="en-US" dirty="0"/>
          </a:p>
        </p:txBody>
      </p:sp>
      <p:sp>
        <p:nvSpPr>
          <p:cNvPr id="3" name="Slide Number Placeholder 2">
            <a:extLst>
              <a:ext uri="{FF2B5EF4-FFF2-40B4-BE49-F238E27FC236}">
                <a16:creationId xmlns:a16="http://schemas.microsoft.com/office/drawing/2014/main" id="{239BD184-7857-E916-5337-0E4E92B37032}"/>
              </a:ext>
            </a:extLst>
          </p:cNvPr>
          <p:cNvSpPr>
            <a:spLocks noGrp="1"/>
          </p:cNvSpPr>
          <p:nvPr>
            <p:ph type="sldNum" sz="quarter" idx="12"/>
          </p:nvPr>
        </p:nvSpPr>
        <p:spPr/>
        <p:txBody>
          <a:bodyPr/>
          <a:lstStyle/>
          <a:p>
            <a:fld id="{EA7C8D44-3667-46F6-9772-CC52308E2A7F}" type="slidenum">
              <a:rPr kumimoji="0" lang="en-US" smtClean="0"/>
              <a:pPr/>
              <a:t>20</a:t>
            </a:fld>
            <a:endParaRPr kumimoji="0" lang="en-US" dirty="0"/>
          </a:p>
        </p:txBody>
      </p:sp>
      <p:sp>
        <p:nvSpPr>
          <p:cNvPr id="4" name="Content Placeholder 3">
            <a:extLst>
              <a:ext uri="{FF2B5EF4-FFF2-40B4-BE49-F238E27FC236}">
                <a16:creationId xmlns:a16="http://schemas.microsoft.com/office/drawing/2014/main" id="{888CA4B8-E23A-61B6-D388-BD1EFFC38D5F}"/>
              </a:ext>
            </a:extLst>
          </p:cNvPr>
          <p:cNvSpPr>
            <a:spLocks noGrp="1"/>
          </p:cNvSpPr>
          <p:nvPr>
            <p:ph sz="quarter" idx="1"/>
          </p:nvPr>
        </p:nvSpPr>
        <p:spPr>
          <a:xfrm>
            <a:off x="152400" y="1270963"/>
            <a:ext cx="2544097" cy="4937760"/>
          </a:xfrm>
        </p:spPr>
        <p:txBody>
          <a:bodyPr/>
          <a:lstStyle/>
          <a:p>
            <a:r>
              <a:rPr lang="en-US" dirty="0"/>
              <a:t>Return result should be put into r0, not r1</a:t>
            </a:r>
          </a:p>
          <a:p>
            <a:r>
              <a:rPr lang="en-US" dirty="0"/>
              <a:t>BX </a:t>
            </a:r>
            <a:r>
              <a:rPr lang="en-US" dirty="0" err="1"/>
              <a:t>lr</a:t>
            </a:r>
            <a:r>
              <a:rPr lang="en-US" dirty="0"/>
              <a:t> returns to caller</a:t>
            </a:r>
          </a:p>
          <a:p>
            <a:r>
              <a:rPr lang="en-US" dirty="0"/>
              <a:t>BX pc is not a return and will re-execute at the PC value</a:t>
            </a:r>
          </a:p>
        </p:txBody>
      </p:sp>
      <p:graphicFrame>
        <p:nvGraphicFramePr>
          <p:cNvPr id="5" name="Table 4">
            <a:extLst>
              <a:ext uri="{FF2B5EF4-FFF2-40B4-BE49-F238E27FC236}">
                <a16:creationId xmlns:a16="http://schemas.microsoft.com/office/drawing/2014/main" id="{28ABCD11-A9ED-D44F-DB84-BC8E920599B7}"/>
              </a:ext>
            </a:extLst>
          </p:cNvPr>
          <p:cNvGraphicFramePr>
            <a:graphicFrameLocks noGrp="1"/>
          </p:cNvGraphicFramePr>
          <p:nvPr/>
        </p:nvGraphicFramePr>
        <p:xfrm>
          <a:off x="2696497" y="1731779"/>
          <a:ext cx="5791200" cy="2018941"/>
        </p:xfrm>
        <a:graphic>
          <a:graphicData uri="http://schemas.openxmlformats.org/drawingml/2006/table">
            <a:tbl>
              <a:tblPr firstRow="1" firstCol="1" bandRow="1">
                <a:tableStyleId>{5940675A-B579-460E-94D1-54222C63F5DA}</a:tableStyleId>
              </a:tblPr>
              <a:tblGrid>
                <a:gridCol w="5791200">
                  <a:extLst>
                    <a:ext uri="{9D8B030D-6E8A-4147-A177-3AD203B41FA5}">
                      <a16:colId xmlns:a16="http://schemas.microsoft.com/office/drawing/2014/main" val="20000"/>
                    </a:ext>
                  </a:extLst>
                </a:gridCol>
              </a:tblGrid>
              <a:tr h="175619">
                <a:tc>
                  <a:txBody>
                    <a:bodyPr/>
                    <a:lstStyle/>
                    <a:p>
                      <a:pPr marL="0" marR="0" algn="l">
                        <a:spcBef>
                          <a:spcPts val="0"/>
                        </a:spcBef>
                        <a:spcAft>
                          <a:spcPts val="0"/>
                        </a:spcAft>
                      </a:pPr>
                      <a:r>
                        <a:rPr lang="en-US" sz="1400" b="1" dirty="0">
                          <a:solidFill>
                            <a:schemeClr val="bg1"/>
                          </a:solidFill>
                          <a:effectLst/>
                          <a:latin typeface="Consolas" panose="020B0609020204030204" pitchFamily="49" charset="0"/>
                          <a:cs typeface="Consolas" panose="020B0609020204030204" pitchFamily="49" charset="0"/>
                        </a:rPr>
                        <a:t>Caller Program</a:t>
                      </a:r>
                      <a:endParaRPr lang="en-US" sz="14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extLst>
                  <a:ext uri="{0D108BD9-81ED-4DB2-BD59-A6C34878D82A}">
                    <a16:rowId xmlns:a16="http://schemas.microsoft.com/office/drawing/2014/main" val="10000"/>
                  </a:ext>
                </a:extLst>
              </a:tr>
              <a:tr h="1805581">
                <a:tc>
                  <a:txBody>
                    <a:bodyPr/>
                    <a:lstStyle/>
                    <a:p>
                      <a:pPr marL="0" marR="0" algn="l">
                        <a:spcBef>
                          <a:spcPts val="0"/>
                        </a:spcBef>
                        <a:spcAft>
                          <a:spcPts val="0"/>
                        </a:spcAft>
                      </a:pPr>
                      <a:r>
                        <a:rPr lang="fr-FR" sz="1400" dirty="0" err="1">
                          <a:effectLst/>
                          <a:latin typeface="Consolas" panose="020B0609020204030204" pitchFamily="49" charset="0"/>
                          <a:cs typeface="Consolas" panose="020B0609020204030204" pitchFamily="49" charset="0"/>
                        </a:rPr>
                        <a:t>Extern</a:t>
                      </a:r>
                      <a:r>
                        <a:rPr lang="fr-FR" sz="1400" dirty="0">
                          <a:effectLst/>
                          <a:latin typeface="Consolas" panose="020B0609020204030204" pitchFamily="49" charset="0"/>
                          <a:cs typeface="Consolas" panose="020B0609020204030204" pitchFamily="49" charset="0"/>
                        </a:rPr>
                        <a:t> int32_t sum3(int32_t a1, int32_t a2, int32_t a3);</a:t>
                      </a:r>
                    </a:p>
                    <a:p>
                      <a:pPr marL="0" marR="0" algn="l">
                        <a:spcBef>
                          <a:spcPts val="0"/>
                        </a:spcBef>
                        <a:spcAft>
                          <a:spcPts val="0"/>
                        </a:spcAft>
                      </a:pPr>
                      <a:endParaRPr lang="fr-FR" sz="1400" dirty="0">
                        <a:effectLst/>
                        <a:latin typeface="Consolas" panose="020B0609020204030204" pitchFamily="49" charset="0"/>
                        <a:cs typeface="Consolas" panose="020B0609020204030204" pitchFamily="49" charset="0"/>
                      </a:endParaRPr>
                    </a:p>
                    <a:p>
                      <a:pPr marL="0" marR="0" algn="l">
                        <a:spcBef>
                          <a:spcPts val="0"/>
                        </a:spcBef>
                        <a:spcAft>
                          <a:spcPts val="0"/>
                        </a:spcAft>
                      </a:pPr>
                      <a:r>
                        <a:rPr lang="fr-FR" sz="1400" dirty="0" err="1">
                          <a:effectLst/>
                          <a:latin typeface="Consolas" panose="020B0609020204030204" pitchFamily="49" charset="0"/>
                          <a:cs typeface="Consolas" panose="020B0609020204030204" pitchFamily="49" charset="0"/>
                        </a:rPr>
                        <a:t>int</a:t>
                      </a:r>
                      <a:r>
                        <a:rPr lang="fr-FR" sz="1400" dirty="0">
                          <a:effectLst/>
                          <a:latin typeface="Consolas" panose="020B0609020204030204" pitchFamily="49" charset="0"/>
                          <a:cs typeface="Consolas" panose="020B0609020204030204" pitchFamily="49" charset="0"/>
                        </a:rPr>
                        <a:t> main(</a:t>
                      </a:r>
                      <a:r>
                        <a:rPr lang="fr-FR" sz="1400" dirty="0" err="1">
                          <a:effectLst/>
                          <a:latin typeface="Consolas" panose="020B0609020204030204" pitchFamily="49" charset="0"/>
                          <a:cs typeface="Consolas" panose="020B0609020204030204" pitchFamily="49" charset="0"/>
                        </a:rPr>
                        <a:t>void</a:t>
                      </a:r>
                      <a:r>
                        <a:rPr lang="fr-FR" sz="1400" dirty="0">
                          <a:effectLst/>
                          <a:latin typeface="Consolas" panose="020B0609020204030204" pitchFamily="49" charset="0"/>
                          <a:cs typeface="Consolas" panose="020B0609020204030204" pitchFamily="49" charset="0"/>
                        </a:rPr>
                        <a:t>){</a:t>
                      </a:r>
                    </a:p>
                    <a:p>
                      <a:pPr marL="0" marR="0" algn="l">
                        <a:spcBef>
                          <a:spcPts val="0"/>
                        </a:spcBef>
                        <a:spcAft>
                          <a:spcPts val="0"/>
                        </a:spcAft>
                      </a:pPr>
                      <a:r>
                        <a:rPr lang="fr-FR" sz="1400" dirty="0">
                          <a:effectLst/>
                          <a:latin typeface="Consolas" panose="020B0609020204030204" pitchFamily="49" charset="0"/>
                          <a:cs typeface="Consolas" panose="020B0609020204030204" pitchFamily="49" charset="0"/>
                        </a:rPr>
                        <a:t>int32_t s</a:t>
                      </a:r>
                    </a:p>
                    <a:p>
                      <a:pPr marL="0" marR="0" algn="l">
                        <a:spcBef>
                          <a:spcPts val="0"/>
                        </a:spcBef>
                        <a:spcAft>
                          <a:spcPts val="0"/>
                        </a:spcAft>
                      </a:pPr>
                      <a:r>
                        <a:rPr lang="fr-FR" sz="1400" dirty="0">
                          <a:effectLst/>
                          <a:latin typeface="Consolas" panose="020B0609020204030204" pitchFamily="49" charset="0"/>
                          <a:cs typeface="Consolas" panose="020B0609020204030204" pitchFamily="49" charset="0"/>
                        </a:rPr>
                        <a:t>...</a:t>
                      </a:r>
                    </a:p>
                    <a:p>
                      <a:pPr marL="0" marR="0" algn="l">
                        <a:spcBef>
                          <a:spcPts val="0"/>
                        </a:spcBef>
                        <a:spcAft>
                          <a:spcPts val="0"/>
                        </a:spcAft>
                      </a:pPr>
                      <a:r>
                        <a:rPr lang="fr-FR" sz="1400" dirty="0">
                          <a:effectLst/>
                          <a:latin typeface="Consolas" panose="020B0609020204030204" pitchFamily="49" charset="0"/>
                          <a:cs typeface="Consolas" panose="020B0609020204030204" pitchFamily="49" charset="0"/>
                        </a:rPr>
                        <a:t>s = sum3(-1, -2, -3) + sum3(4, 5, 6);</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400" dirty="0">
                          <a:effectLst/>
                          <a:latin typeface="Consolas" panose="020B0609020204030204" pitchFamily="49" charset="0"/>
                          <a:cs typeface="Consolas" panose="020B0609020204030204" pitchFamily="49" charset="0"/>
                        </a:rPr>
                        <a:t>...</a:t>
                      </a:r>
                      <a:endParaRPr lang="en-US" sz="1400" dirty="0">
                        <a:effectLst/>
                        <a:latin typeface="Consolas" panose="020B0609020204030204" pitchFamily="49" charset="0"/>
                        <a:cs typeface="Consolas" panose="020B0609020204030204" pitchFamily="49" charset="0"/>
                      </a:endParaRPr>
                    </a:p>
                  </a:txBody>
                  <a:tcPr marL="68580" marR="68580" marT="0" marB="0"/>
                </a:tc>
                <a:extLst>
                  <a:ext uri="{0D108BD9-81ED-4DB2-BD59-A6C34878D82A}">
                    <a16:rowId xmlns:a16="http://schemas.microsoft.com/office/drawing/2014/main" val="10001"/>
                  </a:ext>
                </a:extLst>
              </a:tr>
            </a:tbl>
          </a:graphicData>
        </a:graphic>
      </p:graphicFrame>
      <p:graphicFrame>
        <p:nvGraphicFramePr>
          <p:cNvPr id="7" name="Table 6">
            <a:extLst>
              <a:ext uri="{FF2B5EF4-FFF2-40B4-BE49-F238E27FC236}">
                <a16:creationId xmlns:a16="http://schemas.microsoft.com/office/drawing/2014/main" id="{63F81107-A59E-5244-C57F-4AFF69A7D613}"/>
              </a:ext>
            </a:extLst>
          </p:cNvPr>
          <p:cNvGraphicFramePr>
            <a:graphicFrameLocks noGrp="1"/>
          </p:cNvGraphicFramePr>
          <p:nvPr>
            <p:extLst>
              <p:ext uri="{D42A27DB-BD31-4B8C-83A1-F6EECF244321}">
                <p14:modId xmlns:p14="http://schemas.microsoft.com/office/powerpoint/2010/main" val="2021965596"/>
              </p:ext>
            </p:extLst>
          </p:nvPr>
        </p:nvGraphicFramePr>
        <p:xfrm>
          <a:off x="4847303" y="3856560"/>
          <a:ext cx="3657600" cy="2194560"/>
        </p:xfrm>
        <a:graphic>
          <a:graphicData uri="http://schemas.openxmlformats.org/drawingml/2006/table">
            <a:tbl>
              <a:tblPr firstRow="1" firstCol="1" bandRow="1">
                <a:tableStyleId>{5940675A-B579-460E-94D1-54222C63F5DA}</a:tableStyleId>
              </a:tblPr>
              <a:tblGrid>
                <a:gridCol w="3657600">
                  <a:extLst>
                    <a:ext uri="{9D8B030D-6E8A-4147-A177-3AD203B41FA5}">
                      <a16:colId xmlns:a16="http://schemas.microsoft.com/office/drawing/2014/main" val="20000"/>
                    </a:ext>
                  </a:extLst>
                </a:gridCol>
              </a:tblGrid>
              <a:tr h="175619">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Calle</a:t>
                      </a:r>
                      <a:r>
                        <a:rPr lang="en-US" altLang="zh-CN" sz="1600" b="1" dirty="0">
                          <a:solidFill>
                            <a:schemeClr val="bg1"/>
                          </a:solidFill>
                          <a:effectLst/>
                          <a:latin typeface="Consolas" panose="020B0609020204030204" pitchFamily="49" charset="0"/>
                          <a:cs typeface="Consolas" panose="020B0609020204030204" pitchFamily="49" charset="0"/>
                        </a:rPr>
                        <a:t>e</a:t>
                      </a:r>
                      <a:r>
                        <a:rPr lang="en-US" sz="1600" b="1" dirty="0">
                          <a:solidFill>
                            <a:schemeClr val="bg1"/>
                          </a:solidFill>
                          <a:effectLst/>
                          <a:latin typeface="Consolas" panose="020B0609020204030204" pitchFamily="49" charset="0"/>
                          <a:cs typeface="Consolas" panose="020B0609020204030204" pitchFamily="49" charset="0"/>
                        </a:rPr>
                        <a:t> Program</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extLst>
                  <a:ext uri="{0D108BD9-81ED-4DB2-BD59-A6C34878D82A}">
                    <a16:rowId xmlns:a16="http://schemas.microsoft.com/office/drawing/2014/main" val="10000"/>
                  </a:ext>
                </a:extLst>
              </a:tr>
              <a:tr h="1805581">
                <a:tc>
                  <a:txBody>
                    <a:bodyPr/>
                    <a:lstStyle/>
                    <a:p>
                      <a:pPr marL="0" marR="0" algn="just">
                        <a:spcBef>
                          <a:spcPts val="0"/>
                        </a:spcBef>
                        <a:spcAft>
                          <a:spcPts val="0"/>
                        </a:spcAft>
                      </a:pPr>
                      <a:r>
                        <a:rPr lang="pt-BR" sz="1600" dirty="0">
                          <a:effectLst/>
                          <a:latin typeface="Consolas" panose="020B0609020204030204" pitchFamily="49" charset="0"/>
                          <a:cs typeface="Consolas" panose="020B0609020204030204" pitchFamily="49" charset="0"/>
                        </a:rPr>
                        <a:t>sum3 PROC</a:t>
                      </a:r>
                    </a:p>
                    <a:p>
                      <a:pPr marL="0" marR="0" algn="just">
                        <a:spcBef>
                          <a:spcPts val="0"/>
                        </a:spcBef>
                        <a:spcAft>
                          <a:spcPts val="0"/>
                        </a:spcAft>
                      </a:pPr>
                      <a:r>
                        <a:rPr lang="pt-BR" sz="1600" dirty="0">
                          <a:effectLst/>
                          <a:latin typeface="Consolas" panose="020B0609020204030204" pitchFamily="49" charset="0"/>
                          <a:cs typeface="Consolas" panose="020B0609020204030204" pitchFamily="49" charset="0"/>
                        </a:rPr>
                        <a:t>EXPORT sum3</a:t>
                      </a:r>
                    </a:p>
                    <a:p>
                      <a:pPr marL="0" marR="0" algn="just">
                        <a:spcBef>
                          <a:spcPts val="0"/>
                        </a:spcBef>
                        <a:spcAft>
                          <a:spcPts val="0"/>
                        </a:spcAft>
                      </a:pPr>
                      <a:r>
                        <a:rPr lang="pt-BR" sz="1600" dirty="0">
                          <a:effectLst/>
                          <a:latin typeface="Consolas" panose="020B0609020204030204" pitchFamily="49" charset="0"/>
                          <a:cs typeface="Consolas" panose="020B0609020204030204" pitchFamily="49" charset="0"/>
                        </a:rPr>
                        <a:t>; r3 = sum</a:t>
                      </a:r>
                    </a:p>
                    <a:p>
                      <a:pPr marL="0" marR="0" algn="just">
                        <a:spcBef>
                          <a:spcPts val="0"/>
                        </a:spcBef>
                        <a:spcAft>
                          <a:spcPts val="0"/>
                        </a:spcAft>
                      </a:pPr>
                      <a:r>
                        <a:rPr lang="pt-BR" sz="1600" dirty="0">
                          <a:effectLst/>
                          <a:latin typeface="Consolas" panose="020B0609020204030204" pitchFamily="49" charset="0"/>
                          <a:cs typeface="Consolas" panose="020B0609020204030204" pitchFamily="49" charset="0"/>
                        </a:rPr>
                        <a:t>ADD r3, r0, r1 ; sum = a1 + a2</a:t>
                      </a:r>
                    </a:p>
                    <a:p>
                      <a:pPr marL="0" marR="0" algn="just">
                        <a:spcBef>
                          <a:spcPts val="0"/>
                        </a:spcBef>
                        <a:spcAft>
                          <a:spcPts val="0"/>
                        </a:spcAft>
                      </a:pPr>
                      <a:r>
                        <a:rPr lang="pt-BR" sz="1600" dirty="0">
                          <a:effectLst/>
                          <a:latin typeface="Consolas" panose="020B0609020204030204" pitchFamily="49" charset="0"/>
                          <a:cs typeface="Consolas" panose="020B0609020204030204" pitchFamily="49" charset="0"/>
                        </a:rPr>
                        <a:t>ADD r3, r0, r2 ; sum += a3</a:t>
                      </a:r>
                    </a:p>
                    <a:p>
                      <a:pPr marL="0" marR="0" algn="just">
                        <a:spcBef>
                          <a:spcPts val="0"/>
                        </a:spcBef>
                        <a:spcAft>
                          <a:spcPts val="0"/>
                        </a:spcAft>
                      </a:pPr>
                      <a:r>
                        <a:rPr lang="pt-BR" sz="1600" dirty="0">
                          <a:solidFill>
                            <a:srgbClr val="FF0000"/>
                          </a:solidFill>
                          <a:effectLst/>
                          <a:latin typeface="Consolas" panose="020B0609020204030204" pitchFamily="49" charset="0"/>
                          <a:cs typeface="Consolas" panose="020B0609020204030204" pitchFamily="49" charset="0"/>
                        </a:rPr>
                        <a:t>MOV r0, r3</a:t>
                      </a:r>
                    </a:p>
                    <a:p>
                      <a:pPr marL="0" marR="0" algn="just">
                        <a:spcBef>
                          <a:spcPts val="0"/>
                        </a:spcBef>
                        <a:spcAft>
                          <a:spcPts val="0"/>
                        </a:spcAft>
                      </a:pPr>
                      <a:r>
                        <a:rPr lang="pt-BR" sz="1600" dirty="0">
                          <a:solidFill>
                            <a:srgbClr val="FF0000"/>
                          </a:solidFill>
                          <a:effectLst/>
                          <a:latin typeface="Consolas" panose="020B0609020204030204" pitchFamily="49" charset="0"/>
                          <a:cs typeface="Consolas" panose="020B0609020204030204" pitchFamily="49" charset="0"/>
                        </a:rPr>
                        <a:t>BX </a:t>
                      </a:r>
                      <a:r>
                        <a:rPr lang="en-US" altLang="zh-CN" sz="1600" dirty="0" err="1">
                          <a:solidFill>
                            <a:srgbClr val="FF0000"/>
                          </a:solidFill>
                          <a:effectLst/>
                          <a:latin typeface="Consolas" panose="020B0609020204030204" pitchFamily="49" charset="0"/>
                          <a:cs typeface="Consolas" panose="020B0609020204030204" pitchFamily="49" charset="0"/>
                        </a:rPr>
                        <a:t>lr</a:t>
                      </a:r>
                      <a:endParaRPr lang="pt-BR" sz="1600" dirty="0">
                        <a:solidFill>
                          <a:srgbClr val="FF0000"/>
                        </a:solidFill>
                        <a:effectLst/>
                        <a:latin typeface="Consolas" panose="020B0609020204030204" pitchFamily="49" charset="0"/>
                        <a:cs typeface="Consolas" panose="020B0609020204030204" pitchFamily="49" charset="0"/>
                      </a:endParaRPr>
                    </a:p>
                    <a:p>
                      <a:pPr marL="0" marR="0" algn="just">
                        <a:spcBef>
                          <a:spcPts val="0"/>
                        </a:spcBef>
                        <a:spcAft>
                          <a:spcPts val="0"/>
                        </a:spcAft>
                      </a:pPr>
                      <a:r>
                        <a:rPr lang="pt-BR" sz="1600" dirty="0">
                          <a:effectLst/>
                          <a:latin typeface="Consolas" panose="020B0609020204030204" pitchFamily="49" charset="0"/>
                          <a:cs typeface="Consolas" panose="020B0609020204030204" pitchFamily="49" charset="0"/>
                        </a:rPr>
                        <a:t>ENDP</a:t>
                      </a:r>
                      <a:endParaRPr lang="en-US" sz="1600" dirty="0">
                        <a:effectLst/>
                        <a:latin typeface="Consolas" panose="020B0609020204030204" pitchFamily="49" charset="0"/>
                        <a:cs typeface="Consolas" panose="020B0609020204030204" pitchFamily="49" charset="0"/>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8142781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DC4F0-89D8-54C1-7B5F-442BB66DAAA7}"/>
              </a:ext>
            </a:extLst>
          </p:cNvPr>
          <p:cNvSpPr>
            <a:spLocks noGrp="1"/>
          </p:cNvSpPr>
          <p:nvPr>
            <p:ph type="title"/>
          </p:nvPr>
        </p:nvSpPr>
        <p:spPr/>
        <p:txBody>
          <a:bodyPr/>
          <a:lstStyle/>
          <a:p>
            <a:r>
              <a:rPr lang="en-US" dirty="0"/>
              <a:t>Program Understanding</a:t>
            </a:r>
          </a:p>
        </p:txBody>
      </p:sp>
      <p:sp>
        <p:nvSpPr>
          <p:cNvPr id="3" name="Slide Number Placeholder 2">
            <a:extLst>
              <a:ext uri="{FF2B5EF4-FFF2-40B4-BE49-F238E27FC236}">
                <a16:creationId xmlns:a16="http://schemas.microsoft.com/office/drawing/2014/main" id="{04ACEC4B-05BD-C502-9FB9-FEB63BA9F5F4}"/>
              </a:ext>
            </a:extLst>
          </p:cNvPr>
          <p:cNvSpPr>
            <a:spLocks noGrp="1"/>
          </p:cNvSpPr>
          <p:nvPr>
            <p:ph type="sldNum" sz="quarter" idx="12"/>
          </p:nvPr>
        </p:nvSpPr>
        <p:spPr/>
        <p:txBody>
          <a:bodyPr/>
          <a:lstStyle/>
          <a:p>
            <a:fld id="{EA7C8D44-3667-46F6-9772-CC52308E2A7F}" type="slidenum">
              <a:rPr kumimoji="0" lang="en-US" smtClean="0"/>
              <a:pPr/>
              <a:t>21</a:t>
            </a:fld>
            <a:endParaRPr kumimoji="0" lang="en-US" dirty="0"/>
          </a:p>
        </p:txBody>
      </p:sp>
      <p:sp>
        <p:nvSpPr>
          <p:cNvPr id="4" name="Content Placeholder 3">
            <a:extLst>
              <a:ext uri="{FF2B5EF4-FFF2-40B4-BE49-F238E27FC236}">
                <a16:creationId xmlns:a16="http://schemas.microsoft.com/office/drawing/2014/main" id="{4C97CD4C-D1B7-839F-818C-C650C0AA8892}"/>
              </a:ext>
            </a:extLst>
          </p:cNvPr>
          <p:cNvSpPr>
            <a:spLocks noGrp="1"/>
          </p:cNvSpPr>
          <p:nvPr>
            <p:ph sz="quarter" idx="1"/>
          </p:nvPr>
        </p:nvSpPr>
        <p:spPr/>
        <p:txBody>
          <a:bodyPr/>
          <a:lstStyle/>
          <a:p>
            <a:r>
              <a:rPr lang="en-US" dirty="0"/>
              <a:t>Write out the sequence of values of r0 and r7 after </a:t>
            </a:r>
            <a:r>
              <a:rPr lang="en-US"/>
              <a:t>running this program. </a:t>
            </a:r>
            <a:endParaRPr lang="en-US" dirty="0"/>
          </a:p>
        </p:txBody>
      </p:sp>
      <p:sp>
        <p:nvSpPr>
          <p:cNvPr id="5" name="TextBox 4">
            <a:extLst>
              <a:ext uri="{FF2B5EF4-FFF2-40B4-BE49-F238E27FC236}">
                <a16:creationId xmlns:a16="http://schemas.microsoft.com/office/drawing/2014/main" id="{E5333230-46BA-8663-0449-A907C073A049}"/>
              </a:ext>
            </a:extLst>
          </p:cNvPr>
          <p:cNvSpPr txBox="1"/>
          <p:nvPr/>
        </p:nvSpPr>
        <p:spPr>
          <a:xfrm>
            <a:off x="866618" y="2125087"/>
            <a:ext cx="3454460" cy="403187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600" dirty="0">
                <a:latin typeface="Consolas" panose="020B0609020204030204" pitchFamily="49" charset="0"/>
                <a:cs typeface="Consolas" panose="020B0609020204030204" pitchFamily="49" charset="0"/>
              </a:rPr>
              <a:t>start:</a:t>
            </a:r>
          </a:p>
          <a:p>
            <a:r>
              <a:rPr lang="en-US" sz="1600" dirty="0">
                <a:latin typeface="Consolas" panose="020B0609020204030204" pitchFamily="49" charset="0"/>
                <a:cs typeface="Consolas" panose="020B0609020204030204" pitchFamily="49" charset="0"/>
              </a:rPr>
              <a:t>        mov     r0, #1       </a:t>
            </a:r>
          </a:p>
          <a:p>
            <a:endParaRPr lang="en-US" sz="1600" dirty="0">
              <a:latin typeface="Consolas" panose="020B0609020204030204" pitchFamily="49" charset="0"/>
              <a:cs typeface="Consolas" panose="020B0609020204030204" pitchFamily="49" charset="0"/>
            </a:endParaRPr>
          </a:p>
          <a:p>
            <a:r>
              <a:rPr lang="en-US" sz="1600" dirty="0">
                <a:latin typeface="Consolas" panose="020B0609020204030204" pitchFamily="49" charset="0"/>
                <a:cs typeface="Consolas" panose="020B0609020204030204" pitchFamily="49" charset="0"/>
              </a:rPr>
              <a:t>main:</a:t>
            </a:r>
          </a:p>
          <a:p>
            <a:r>
              <a:rPr lang="en-US" sz="1600" dirty="0">
                <a:latin typeface="Consolas" panose="020B0609020204030204" pitchFamily="49" charset="0"/>
                <a:cs typeface="Consolas" panose="020B0609020204030204" pitchFamily="49" charset="0"/>
              </a:rPr>
              <a:t>        add     r0, r0, #1</a:t>
            </a:r>
          </a:p>
          <a:p>
            <a:r>
              <a:rPr lang="en-US" sz="1600" dirty="0">
                <a:latin typeface="Consolas" panose="020B0609020204030204" pitchFamily="49" charset="0"/>
                <a:cs typeface="Consolas" panose="020B0609020204030204" pitchFamily="49" charset="0"/>
              </a:rPr>
              <a:t>        </a:t>
            </a:r>
            <a:r>
              <a:rPr lang="en-US" sz="1600" dirty="0" err="1">
                <a:latin typeface="Consolas" panose="020B0609020204030204" pitchFamily="49" charset="0"/>
                <a:cs typeface="Consolas" panose="020B0609020204030204" pitchFamily="49" charset="0"/>
              </a:rPr>
              <a:t>cmp</a:t>
            </a:r>
            <a:r>
              <a:rPr lang="en-US" sz="1600" dirty="0">
                <a:latin typeface="Consolas" panose="020B0609020204030204" pitchFamily="49" charset="0"/>
                <a:cs typeface="Consolas" panose="020B0609020204030204" pitchFamily="49" charset="0"/>
              </a:rPr>
              <a:t>     r0, #5       </a:t>
            </a:r>
          </a:p>
          <a:p>
            <a:r>
              <a:rPr lang="en-US" sz="1600" dirty="0">
                <a:latin typeface="Consolas" panose="020B0609020204030204" pitchFamily="49" charset="0"/>
                <a:cs typeface="Consolas" panose="020B0609020204030204" pitchFamily="49" charset="0"/>
              </a:rPr>
              <a:t>        </a:t>
            </a:r>
            <a:r>
              <a:rPr lang="en-US" sz="1600" dirty="0" err="1">
                <a:latin typeface="Consolas" panose="020B0609020204030204" pitchFamily="49" charset="0"/>
                <a:cs typeface="Consolas" panose="020B0609020204030204" pitchFamily="49" charset="0"/>
              </a:rPr>
              <a:t>bne</a:t>
            </a:r>
            <a:r>
              <a:rPr lang="en-US" sz="1600" dirty="0">
                <a:latin typeface="Consolas" panose="020B0609020204030204" pitchFamily="49" charset="0"/>
                <a:cs typeface="Consolas" panose="020B0609020204030204" pitchFamily="49" charset="0"/>
              </a:rPr>
              <a:t>     skip         </a:t>
            </a:r>
          </a:p>
          <a:p>
            <a:r>
              <a:rPr lang="en-US" sz="1600" dirty="0">
                <a:latin typeface="Consolas" panose="020B0609020204030204" pitchFamily="49" charset="0"/>
                <a:cs typeface="Consolas" panose="020B0609020204030204" pitchFamily="49" charset="0"/>
              </a:rPr>
              <a:t>        bl      call</a:t>
            </a:r>
          </a:p>
          <a:p>
            <a:endParaRPr lang="en-US" sz="1600" dirty="0">
              <a:latin typeface="Consolas" panose="020B0609020204030204" pitchFamily="49" charset="0"/>
              <a:cs typeface="Consolas" panose="020B0609020204030204" pitchFamily="49" charset="0"/>
            </a:endParaRPr>
          </a:p>
          <a:p>
            <a:r>
              <a:rPr lang="en-US" sz="1600" dirty="0">
                <a:latin typeface="Consolas" panose="020B0609020204030204" pitchFamily="49" charset="0"/>
                <a:cs typeface="Consolas" panose="020B0609020204030204" pitchFamily="49" charset="0"/>
              </a:rPr>
              <a:t>skip:</a:t>
            </a:r>
          </a:p>
          <a:p>
            <a:r>
              <a:rPr lang="en-US" sz="1600" dirty="0">
                <a:latin typeface="Consolas" panose="020B0609020204030204" pitchFamily="49" charset="0"/>
                <a:cs typeface="Consolas" panose="020B0609020204030204" pitchFamily="49" charset="0"/>
              </a:rPr>
              <a:t>        b       main         </a:t>
            </a:r>
          </a:p>
          <a:p>
            <a:endParaRPr lang="en-US" sz="1600" dirty="0">
              <a:latin typeface="Consolas" panose="020B0609020204030204" pitchFamily="49" charset="0"/>
              <a:cs typeface="Consolas" panose="020B0609020204030204" pitchFamily="49" charset="0"/>
            </a:endParaRPr>
          </a:p>
          <a:p>
            <a:r>
              <a:rPr lang="en-US" sz="1600" dirty="0">
                <a:latin typeface="Consolas" panose="020B0609020204030204" pitchFamily="49" charset="0"/>
                <a:cs typeface="Consolas" panose="020B0609020204030204" pitchFamily="49" charset="0"/>
              </a:rPr>
              <a:t>call:</a:t>
            </a:r>
          </a:p>
          <a:p>
            <a:r>
              <a:rPr lang="en-US" sz="1600" dirty="0">
                <a:latin typeface="Consolas" panose="020B0609020204030204" pitchFamily="49" charset="0"/>
                <a:cs typeface="Consolas" panose="020B0609020204030204" pitchFamily="49" charset="0"/>
              </a:rPr>
              <a:t>        add     r7, r7, #255</a:t>
            </a:r>
          </a:p>
          <a:p>
            <a:r>
              <a:rPr lang="en-US" sz="1600" dirty="0">
                <a:latin typeface="Consolas" panose="020B0609020204030204" pitchFamily="49" charset="0"/>
                <a:cs typeface="Consolas" panose="020B0609020204030204" pitchFamily="49" charset="0"/>
              </a:rPr>
              <a:t>        mov     r0, #1       </a:t>
            </a:r>
          </a:p>
          <a:p>
            <a:r>
              <a:rPr lang="en-US" sz="1600" dirty="0">
                <a:latin typeface="Consolas" panose="020B0609020204030204" pitchFamily="49" charset="0"/>
                <a:cs typeface="Consolas" panose="020B0609020204030204" pitchFamily="49" charset="0"/>
              </a:rPr>
              <a:t>        bx      </a:t>
            </a:r>
            <a:r>
              <a:rPr lang="en-US" sz="1600" dirty="0" err="1">
                <a:latin typeface="Consolas" panose="020B0609020204030204" pitchFamily="49" charset="0"/>
                <a:cs typeface="Consolas" panose="020B0609020204030204" pitchFamily="49" charset="0"/>
              </a:rPr>
              <a:t>lr</a:t>
            </a:r>
            <a:r>
              <a:rPr lang="en-US" sz="1600" dirty="0">
                <a:latin typeface="Consolas" panose="020B0609020204030204" pitchFamily="49" charset="0"/>
                <a:cs typeface="Consolas" panose="020B0609020204030204" pitchFamily="49" charset="0"/>
              </a:rPr>
              <a:t>         </a:t>
            </a:r>
          </a:p>
        </p:txBody>
      </p:sp>
    </p:spTree>
    <p:extLst>
      <p:ext uri="{BB962C8B-B14F-4D97-AF65-F5344CB8AC3E}">
        <p14:creationId xmlns:p14="http://schemas.microsoft.com/office/powerpoint/2010/main" val="29377507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3CD278-9055-1654-5493-D4D5C252F8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B67A95-DEC2-DAE0-E275-60B265AA044E}"/>
              </a:ext>
            </a:extLst>
          </p:cNvPr>
          <p:cNvSpPr>
            <a:spLocks noGrp="1"/>
          </p:cNvSpPr>
          <p:nvPr>
            <p:ph type="title"/>
          </p:nvPr>
        </p:nvSpPr>
        <p:spPr/>
        <p:txBody>
          <a:bodyPr/>
          <a:lstStyle/>
          <a:p>
            <a:r>
              <a:rPr lang="en-US" dirty="0"/>
              <a:t>Program Understanding ANS</a:t>
            </a:r>
          </a:p>
        </p:txBody>
      </p:sp>
      <p:sp>
        <p:nvSpPr>
          <p:cNvPr id="3" name="Slide Number Placeholder 2">
            <a:extLst>
              <a:ext uri="{FF2B5EF4-FFF2-40B4-BE49-F238E27FC236}">
                <a16:creationId xmlns:a16="http://schemas.microsoft.com/office/drawing/2014/main" id="{74502889-1E6F-132B-00E5-EBBFD6734866}"/>
              </a:ext>
            </a:extLst>
          </p:cNvPr>
          <p:cNvSpPr>
            <a:spLocks noGrp="1"/>
          </p:cNvSpPr>
          <p:nvPr>
            <p:ph type="sldNum" sz="quarter" idx="12"/>
          </p:nvPr>
        </p:nvSpPr>
        <p:spPr/>
        <p:txBody>
          <a:bodyPr/>
          <a:lstStyle/>
          <a:p>
            <a:fld id="{EA7C8D44-3667-46F6-9772-CC52308E2A7F}" type="slidenum">
              <a:rPr kumimoji="0" lang="en-US" smtClean="0"/>
              <a:pPr/>
              <a:t>22</a:t>
            </a:fld>
            <a:endParaRPr kumimoji="0" lang="en-US" dirty="0"/>
          </a:p>
        </p:txBody>
      </p:sp>
      <p:sp>
        <p:nvSpPr>
          <p:cNvPr id="4" name="Content Placeholder 3">
            <a:extLst>
              <a:ext uri="{FF2B5EF4-FFF2-40B4-BE49-F238E27FC236}">
                <a16:creationId xmlns:a16="http://schemas.microsoft.com/office/drawing/2014/main" id="{0707AC2E-44F3-B02C-EC23-E5EB61FA94EB}"/>
              </a:ext>
            </a:extLst>
          </p:cNvPr>
          <p:cNvSpPr>
            <a:spLocks noGrp="1"/>
          </p:cNvSpPr>
          <p:nvPr>
            <p:ph sz="quarter" idx="1"/>
          </p:nvPr>
        </p:nvSpPr>
        <p:spPr>
          <a:xfrm>
            <a:off x="473765" y="1082040"/>
            <a:ext cx="8229600" cy="4937760"/>
          </a:xfrm>
        </p:spPr>
        <p:txBody>
          <a:bodyPr>
            <a:normAutofit/>
          </a:bodyPr>
          <a:lstStyle/>
          <a:p>
            <a:r>
              <a:rPr lang="en-US" sz="1800" dirty="0"/>
              <a:t>It starts with r0 = 1. It loops, incrementing r0 each time. When r0 reaches 5, it calls subroutine call, which adds 255 to r7 and resets r0 to 1. Control returns to main, and the cycle repeats. So the pattern goes like this:</a:t>
            </a:r>
          </a:p>
          <a:p>
            <a:r>
              <a:rPr lang="en-US" sz="1800" dirty="0"/>
              <a:t>r0: 1 → 2 → 3 → 4 → 5 → (call resets to 1)</a:t>
            </a:r>
          </a:p>
          <a:p>
            <a:r>
              <a:rPr lang="en-US" sz="1800" dirty="0"/>
              <a:t>r7: +255 each time r0 reaches 5</a:t>
            </a:r>
          </a:p>
        </p:txBody>
      </p:sp>
      <p:sp>
        <p:nvSpPr>
          <p:cNvPr id="5" name="TextBox 4">
            <a:extLst>
              <a:ext uri="{FF2B5EF4-FFF2-40B4-BE49-F238E27FC236}">
                <a16:creationId xmlns:a16="http://schemas.microsoft.com/office/drawing/2014/main" id="{A84A8A79-412F-4394-2139-FF1AAAAEDB7A}"/>
              </a:ext>
            </a:extLst>
          </p:cNvPr>
          <p:cNvSpPr txBox="1"/>
          <p:nvPr/>
        </p:nvSpPr>
        <p:spPr>
          <a:xfrm>
            <a:off x="888940" y="2690237"/>
            <a:ext cx="7366119" cy="4031873"/>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sz="1600" dirty="0">
                <a:latin typeface="Consolas" panose="020B0609020204030204" pitchFamily="49" charset="0"/>
                <a:cs typeface="Consolas" panose="020B0609020204030204" pitchFamily="49" charset="0"/>
              </a:rPr>
              <a:t>start:</a:t>
            </a:r>
          </a:p>
          <a:p>
            <a:r>
              <a:rPr lang="en-US" sz="1600" dirty="0">
                <a:latin typeface="Consolas" panose="020B0609020204030204" pitchFamily="49" charset="0"/>
                <a:cs typeface="Consolas" panose="020B0609020204030204" pitchFamily="49" charset="0"/>
              </a:rPr>
              <a:t>        mov     r0, #1       @ start: r0 = 1</a:t>
            </a:r>
          </a:p>
          <a:p>
            <a:endParaRPr lang="en-US" sz="1600" dirty="0">
              <a:latin typeface="Consolas" panose="020B0609020204030204" pitchFamily="49" charset="0"/>
              <a:cs typeface="Consolas" panose="020B0609020204030204" pitchFamily="49" charset="0"/>
            </a:endParaRPr>
          </a:p>
          <a:p>
            <a:r>
              <a:rPr lang="en-US" sz="1600" dirty="0">
                <a:latin typeface="Consolas" panose="020B0609020204030204" pitchFamily="49" charset="0"/>
                <a:cs typeface="Consolas" panose="020B0609020204030204" pitchFamily="49" charset="0"/>
              </a:rPr>
              <a:t>main:</a:t>
            </a:r>
          </a:p>
          <a:p>
            <a:r>
              <a:rPr lang="en-US" sz="1600" dirty="0">
                <a:latin typeface="Consolas" panose="020B0609020204030204" pitchFamily="49" charset="0"/>
                <a:cs typeface="Consolas" panose="020B0609020204030204" pitchFamily="49" charset="0"/>
              </a:rPr>
              <a:t>        add     r0, r0, #1   @ increment r0</a:t>
            </a:r>
          </a:p>
          <a:p>
            <a:r>
              <a:rPr lang="en-US" sz="1600" dirty="0">
                <a:latin typeface="Consolas" panose="020B0609020204030204" pitchFamily="49" charset="0"/>
                <a:cs typeface="Consolas" panose="020B0609020204030204" pitchFamily="49" charset="0"/>
              </a:rPr>
              <a:t>        </a:t>
            </a:r>
            <a:r>
              <a:rPr lang="en-US" sz="1600" dirty="0" err="1">
                <a:latin typeface="Consolas" panose="020B0609020204030204" pitchFamily="49" charset="0"/>
                <a:cs typeface="Consolas" panose="020B0609020204030204" pitchFamily="49" charset="0"/>
              </a:rPr>
              <a:t>cmp</a:t>
            </a:r>
            <a:r>
              <a:rPr lang="en-US" sz="1600" dirty="0">
                <a:latin typeface="Consolas" panose="020B0609020204030204" pitchFamily="49" charset="0"/>
                <a:cs typeface="Consolas" panose="020B0609020204030204" pitchFamily="49" charset="0"/>
              </a:rPr>
              <a:t>     r0, #5       @ compare r0 to 5</a:t>
            </a:r>
          </a:p>
          <a:p>
            <a:r>
              <a:rPr lang="en-US" sz="1600" dirty="0">
                <a:latin typeface="Consolas" panose="020B0609020204030204" pitchFamily="49" charset="0"/>
                <a:cs typeface="Consolas" panose="020B0609020204030204" pitchFamily="49" charset="0"/>
              </a:rPr>
              <a:t>        </a:t>
            </a:r>
            <a:r>
              <a:rPr lang="en-US" sz="1600" dirty="0" err="1">
                <a:latin typeface="Consolas" panose="020B0609020204030204" pitchFamily="49" charset="0"/>
                <a:cs typeface="Consolas" panose="020B0609020204030204" pitchFamily="49" charset="0"/>
              </a:rPr>
              <a:t>bne</a:t>
            </a:r>
            <a:r>
              <a:rPr lang="en-US" sz="1600" dirty="0">
                <a:latin typeface="Consolas" panose="020B0609020204030204" pitchFamily="49" charset="0"/>
                <a:cs typeface="Consolas" panose="020B0609020204030204" pitchFamily="49" charset="0"/>
              </a:rPr>
              <a:t>     skip         @ if not equal, go to skip</a:t>
            </a:r>
          </a:p>
          <a:p>
            <a:r>
              <a:rPr lang="en-US" sz="1600" dirty="0">
                <a:latin typeface="Consolas" panose="020B0609020204030204" pitchFamily="49" charset="0"/>
                <a:cs typeface="Consolas" panose="020B0609020204030204" pitchFamily="49" charset="0"/>
              </a:rPr>
              <a:t>        bl      call         @ if equal, branch-and-link to call</a:t>
            </a:r>
          </a:p>
          <a:p>
            <a:endParaRPr lang="en-US" sz="1600" dirty="0">
              <a:latin typeface="Consolas" panose="020B0609020204030204" pitchFamily="49" charset="0"/>
              <a:cs typeface="Consolas" panose="020B0609020204030204" pitchFamily="49" charset="0"/>
            </a:endParaRPr>
          </a:p>
          <a:p>
            <a:r>
              <a:rPr lang="en-US" sz="1600" dirty="0">
                <a:latin typeface="Consolas" panose="020B0609020204030204" pitchFamily="49" charset="0"/>
                <a:cs typeface="Consolas" panose="020B0609020204030204" pitchFamily="49" charset="0"/>
              </a:rPr>
              <a:t>skip:</a:t>
            </a:r>
          </a:p>
          <a:p>
            <a:r>
              <a:rPr lang="en-US" sz="1600" dirty="0">
                <a:latin typeface="Consolas" panose="020B0609020204030204" pitchFamily="49" charset="0"/>
                <a:cs typeface="Consolas" panose="020B0609020204030204" pitchFamily="49" charset="0"/>
              </a:rPr>
              <a:t>        b       main         @ unconditional branch back to main</a:t>
            </a:r>
          </a:p>
          <a:p>
            <a:endParaRPr lang="en-US" sz="1600" dirty="0">
              <a:latin typeface="Consolas" panose="020B0609020204030204" pitchFamily="49" charset="0"/>
              <a:cs typeface="Consolas" panose="020B0609020204030204" pitchFamily="49" charset="0"/>
            </a:endParaRPr>
          </a:p>
          <a:p>
            <a:r>
              <a:rPr lang="en-US" sz="1600" dirty="0">
                <a:latin typeface="Consolas" panose="020B0609020204030204" pitchFamily="49" charset="0"/>
                <a:cs typeface="Consolas" panose="020B0609020204030204" pitchFamily="49" charset="0"/>
              </a:rPr>
              <a:t>call:</a:t>
            </a:r>
          </a:p>
          <a:p>
            <a:r>
              <a:rPr lang="en-US" sz="1600" dirty="0">
                <a:latin typeface="Consolas" panose="020B0609020204030204" pitchFamily="49" charset="0"/>
                <a:cs typeface="Consolas" panose="020B0609020204030204" pitchFamily="49" charset="0"/>
              </a:rPr>
              <a:t>        add     r7, r7, #255 @ add 255 to r7 (side-effect)</a:t>
            </a:r>
          </a:p>
          <a:p>
            <a:r>
              <a:rPr lang="en-US" sz="1600" dirty="0">
                <a:latin typeface="Consolas" panose="020B0609020204030204" pitchFamily="49" charset="0"/>
                <a:cs typeface="Consolas" panose="020B0609020204030204" pitchFamily="49" charset="0"/>
              </a:rPr>
              <a:t>        mov     r0, #1       @ reset r0 to 1</a:t>
            </a:r>
          </a:p>
          <a:p>
            <a:r>
              <a:rPr lang="en-US" sz="1600" dirty="0">
                <a:latin typeface="Consolas" panose="020B0609020204030204" pitchFamily="49" charset="0"/>
                <a:cs typeface="Consolas" panose="020B0609020204030204" pitchFamily="49" charset="0"/>
              </a:rPr>
              <a:t>        bx      </a:t>
            </a:r>
            <a:r>
              <a:rPr lang="en-US" sz="1600" dirty="0" err="1">
                <a:latin typeface="Consolas" panose="020B0609020204030204" pitchFamily="49" charset="0"/>
                <a:cs typeface="Consolas" panose="020B0609020204030204" pitchFamily="49" charset="0"/>
              </a:rPr>
              <a:t>lr</a:t>
            </a:r>
            <a:r>
              <a:rPr lang="en-US" sz="1600" dirty="0">
                <a:latin typeface="Consolas" panose="020B0609020204030204" pitchFamily="49" charset="0"/>
                <a:cs typeface="Consolas" panose="020B0609020204030204" pitchFamily="49" charset="0"/>
              </a:rPr>
              <a:t>           @ return (branch to link register)</a:t>
            </a:r>
          </a:p>
        </p:txBody>
      </p:sp>
    </p:spTree>
    <p:extLst>
      <p:ext uri="{BB962C8B-B14F-4D97-AF65-F5344CB8AC3E}">
        <p14:creationId xmlns:p14="http://schemas.microsoft.com/office/powerpoint/2010/main" val="31108592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1FAD6-E4B6-9B88-FA7A-9F38A7C51248}"/>
              </a:ext>
            </a:extLst>
          </p:cNvPr>
          <p:cNvSpPr>
            <a:spLocks noGrp="1"/>
          </p:cNvSpPr>
          <p:nvPr>
            <p:ph type="title"/>
          </p:nvPr>
        </p:nvSpPr>
        <p:spPr/>
        <p:txBody>
          <a:bodyPr/>
          <a:lstStyle/>
          <a:p>
            <a:r>
              <a:rPr lang="en-US" dirty="0" err="1"/>
              <a:t>toLower</a:t>
            </a:r>
            <a:endParaRPr lang="en-US" dirty="0"/>
          </a:p>
        </p:txBody>
      </p:sp>
      <p:sp>
        <p:nvSpPr>
          <p:cNvPr id="3" name="Slide Number Placeholder 2">
            <a:extLst>
              <a:ext uri="{FF2B5EF4-FFF2-40B4-BE49-F238E27FC236}">
                <a16:creationId xmlns:a16="http://schemas.microsoft.com/office/drawing/2014/main" id="{406B6A81-95A1-E1AF-809E-6F8C58EA574E}"/>
              </a:ext>
            </a:extLst>
          </p:cNvPr>
          <p:cNvSpPr>
            <a:spLocks noGrp="1"/>
          </p:cNvSpPr>
          <p:nvPr>
            <p:ph type="sldNum" sz="quarter" idx="12"/>
          </p:nvPr>
        </p:nvSpPr>
        <p:spPr/>
        <p:txBody>
          <a:bodyPr/>
          <a:lstStyle/>
          <a:p>
            <a:fld id="{EA7C8D44-3667-46F6-9772-CC52308E2A7F}" type="slidenum">
              <a:rPr kumimoji="0" lang="en-US" smtClean="0"/>
              <a:pPr/>
              <a:t>23</a:t>
            </a:fld>
            <a:endParaRPr kumimoji="0" lang="en-US" dirty="0"/>
          </a:p>
        </p:txBody>
      </p:sp>
      <p:graphicFrame>
        <p:nvGraphicFramePr>
          <p:cNvPr id="5" name="Table 4">
            <a:extLst>
              <a:ext uri="{FF2B5EF4-FFF2-40B4-BE49-F238E27FC236}">
                <a16:creationId xmlns:a16="http://schemas.microsoft.com/office/drawing/2014/main" id="{B1EBE5EF-493B-E11A-1B1D-CCABF51AA9D7}"/>
              </a:ext>
            </a:extLst>
          </p:cNvPr>
          <p:cNvGraphicFramePr>
            <a:graphicFrameLocks noGrp="1"/>
          </p:cNvGraphicFramePr>
          <p:nvPr>
            <p:extLst>
              <p:ext uri="{D42A27DB-BD31-4B8C-83A1-F6EECF244321}">
                <p14:modId xmlns:p14="http://schemas.microsoft.com/office/powerpoint/2010/main" val="678379025"/>
              </p:ext>
            </p:extLst>
          </p:nvPr>
        </p:nvGraphicFramePr>
        <p:xfrm>
          <a:off x="228600" y="1385857"/>
          <a:ext cx="4800600" cy="4693920"/>
        </p:xfrm>
        <a:graphic>
          <a:graphicData uri="http://schemas.openxmlformats.org/drawingml/2006/table">
            <a:tbl>
              <a:tblPr firstRow="1" firstCol="1" bandRow="1">
                <a:tableStyleId>{5940675A-B579-460E-94D1-54222C63F5DA}</a:tableStyleId>
              </a:tblPr>
              <a:tblGrid>
                <a:gridCol w="4800600">
                  <a:extLst>
                    <a:ext uri="{9D8B030D-6E8A-4147-A177-3AD203B41FA5}">
                      <a16:colId xmlns:a16="http://schemas.microsoft.com/office/drawing/2014/main" val="20000"/>
                    </a:ext>
                  </a:extLst>
                </a:gridCol>
              </a:tblGrid>
              <a:tr h="175619">
                <a:tc>
                  <a:txBody>
                    <a:bodyPr/>
                    <a:lstStyle/>
                    <a:p>
                      <a:pPr marL="0" marR="0" algn="l">
                        <a:spcBef>
                          <a:spcPts val="0"/>
                        </a:spcBef>
                        <a:spcAft>
                          <a:spcPts val="0"/>
                        </a:spcAft>
                      </a:pPr>
                      <a:r>
                        <a:rPr lang="en-US" sz="1400" b="1" dirty="0">
                          <a:solidFill>
                            <a:schemeClr val="bg1"/>
                          </a:solidFill>
                          <a:effectLst/>
                          <a:latin typeface="Consolas" panose="020B0609020204030204" pitchFamily="49" charset="0"/>
                          <a:cs typeface="Consolas" panose="020B0609020204030204" pitchFamily="49" charset="0"/>
                        </a:rPr>
                        <a:t>Caller Program</a:t>
                      </a:r>
                      <a:endParaRPr lang="en-US" sz="14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extLst>
                  <a:ext uri="{0D108BD9-81ED-4DB2-BD59-A6C34878D82A}">
                    <a16:rowId xmlns:a16="http://schemas.microsoft.com/office/drawing/2014/main" val="10000"/>
                  </a:ext>
                </a:extLst>
              </a:tr>
              <a:tr h="1805581">
                <a:tc>
                  <a:txBody>
                    <a:bodyPr/>
                    <a:lstStyle/>
                    <a:p>
                      <a:r>
                        <a:rPr kumimoji="0" lang="en-US" sz="1400" b="0" i="0" kern="1200" dirty="0">
                          <a:solidFill>
                            <a:schemeClr val="tx1"/>
                          </a:solidFill>
                          <a:effectLst/>
                          <a:latin typeface="Consolas" panose="020B0609020204030204" pitchFamily="49" charset="0"/>
                          <a:ea typeface="+mn-ea"/>
                          <a:cs typeface="+mn-cs"/>
                        </a:rPr>
                        <a:t>#include &lt;</a:t>
                      </a:r>
                      <a:r>
                        <a:rPr kumimoji="0" lang="en-US" sz="1400" b="0" i="0" kern="1200" dirty="0" err="1">
                          <a:solidFill>
                            <a:schemeClr val="tx1"/>
                          </a:solidFill>
                          <a:effectLst/>
                          <a:latin typeface="Consolas" panose="020B0609020204030204" pitchFamily="49" charset="0"/>
                          <a:ea typeface="+mn-ea"/>
                          <a:cs typeface="+mn-cs"/>
                        </a:rPr>
                        <a:t>stdio.h</a:t>
                      </a:r>
                      <a:r>
                        <a:rPr kumimoji="0" lang="en-US" sz="1400" b="0" i="0" kern="1200" dirty="0">
                          <a:solidFill>
                            <a:schemeClr val="tx1"/>
                          </a:solidFill>
                          <a:effectLst/>
                          <a:latin typeface="Consolas" panose="020B0609020204030204" pitchFamily="49" charset="0"/>
                          <a:ea typeface="+mn-ea"/>
                          <a:cs typeface="+mn-cs"/>
                        </a:rPr>
                        <a:t>&gt;</a:t>
                      </a:r>
                    </a:p>
                    <a:p>
                      <a:endParaRPr kumimoji="0" lang="en-US" sz="1400" b="0" i="0" kern="1200" dirty="0">
                        <a:solidFill>
                          <a:schemeClr val="tx1"/>
                        </a:solidFill>
                        <a:effectLst/>
                        <a:latin typeface="Consolas" panose="020B0609020204030204" pitchFamily="49" charset="0"/>
                        <a:ea typeface="+mn-ea"/>
                        <a:cs typeface="+mn-cs"/>
                      </a:endParaRPr>
                    </a:p>
                    <a:p>
                      <a:r>
                        <a:rPr kumimoji="0" lang="en-US" sz="1400" b="1" i="0" kern="1200" dirty="0">
                          <a:solidFill>
                            <a:schemeClr val="tx1"/>
                          </a:solidFill>
                          <a:effectLst/>
                          <a:latin typeface="Consolas" panose="020B0609020204030204" pitchFamily="49" charset="0"/>
                          <a:ea typeface="+mn-ea"/>
                          <a:cs typeface="+mn-cs"/>
                        </a:rPr>
                        <a:t>extern</a:t>
                      </a:r>
                      <a:r>
                        <a:rPr kumimoji="0" lang="en-US" sz="1400" b="0" i="0" kern="1200" dirty="0">
                          <a:solidFill>
                            <a:schemeClr val="tx1"/>
                          </a:solidFill>
                          <a:effectLst/>
                          <a:latin typeface="Consolas" panose="020B0609020204030204" pitchFamily="49" charset="0"/>
                          <a:ea typeface="+mn-ea"/>
                          <a:cs typeface="+mn-cs"/>
                        </a:rPr>
                        <a:t> </a:t>
                      </a:r>
                      <a:r>
                        <a:rPr kumimoji="0" lang="en-US" sz="1400" b="1" i="0" kern="1200" dirty="0">
                          <a:solidFill>
                            <a:schemeClr val="tx1"/>
                          </a:solidFill>
                          <a:effectLst/>
                          <a:latin typeface="Consolas" panose="020B0609020204030204" pitchFamily="49" charset="0"/>
                          <a:ea typeface="+mn-ea"/>
                          <a:cs typeface="+mn-cs"/>
                        </a:rPr>
                        <a:t>int</a:t>
                      </a:r>
                      <a:r>
                        <a:rPr kumimoji="0" lang="en-US" sz="1400" b="0" i="0" kern="1200" dirty="0">
                          <a:solidFill>
                            <a:schemeClr val="tx1"/>
                          </a:solidFill>
                          <a:effectLst/>
                          <a:latin typeface="Consolas" panose="020B0609020204030204" pitchFamily="49" charset="0"/>
                          <a:ea typeface="+mn-ea"/>
                          <a:cs typeface="+mn-cs"/>
                        </a:rPr>
                        <a:t> mystery(</a:t>
                      </a:r>
                      <a:r>
                        <a:rPr kumimoji="0" lang="en-US" sz="1400" b="1" i="0" kern="1200" dirty="0">
                          <a:solidFill>
                            <a:schemeClr val="tx1"/>
                          </a:solidFill>
                          <a:effectLst/>
                          <a:latin typeface="Consolas" panose="020B0609020204030204" pitchFamily="49" charset="0"/>
                          <a:ea typeface="+mn-ea"/>
                          <a:cs typeface="+mn-cs"/>
                        </a:rPr>
                        <a:t>int</a:t>
                      </a:r>
                      <a:r>
                        <a:rPr kumimoji="0" lang="en-US" sz="1400" b="0" i="0" kern="1200" dirty="0">
                          <a:solidFill>
                            <a:schemeClr val="tx1"/>
                          </a:solidFill>
                          <a:effectLst/>
                          <a:latin typeface="Consolas" panose="020B0609020204030204" pitchFamily="49" charset="0"/>
                          <a:ea typeface="+mn-ea"/>
                          <a:cs typeface="+mn-cs"/>
                        </a:rPr>
                        <a:t>); </a:t>
                      </a:r>
                      <a:r>
                        <a:rPr kumimoji="0" lang="en-US" sz="1400" b="0" i="1" kern="1200" dirty="0">
                          <a:solidFill>
                            <a:schemeClr val="tx1"/>
                          </a:solidFill>
                          <a:effectLst/>
                          <a:latin typeface="Consolas" panose="020B0609020204030204" pitchFamily="49" charset="0"/>
                          <a:ea typeface="+mn-ea"/>
                          <a:cs typeface="+mn-cs"/>
                        </a:rPr>
                        <a:t>/* mystery assembler routine */</a:t>
                      </a:r>
                      <a:endParaRPr kumimoji="0" lang="en-US" sz="1400" b="0" i="0" kern="1200" dirty="0">
                        <a:solidFill>
                          <a:schemeClr val="tx1"/>
                        </a:solidFill>
                        <a:effectLst/>
                        <a:latin typeface="Consolas" panose="020B0609020204030204" pitchFamily="49" charset="0"/>
                        <a:ea typeface="+mn-ea"/>
                        <a:cs typeface="+mn-cs"/>
                      </a:endParaRPr>
                    </a:p>
                    <a:p>
                      <a:endParaRPr kumimoji="0" lang="en-US" sz="1400" b="0" i="0" kern="1200" dirty="0">
                        <a:solidFill>
                          <a:schemeClr val="tx1"/>
                        </a:solidFill>
                        <a:effectLst/>
                        <a:latin typeface="Consolas" panose="020B0609020204030204" pitchFamily="49" charset="0"/>
                        <a:ea typeface="+mn-ea"/>
                        <a:cs typeface="+mn-cs"/>
                      </a:endParaRPr>
                    </a:p>
                    <a:p>
                      <a:r>
                        <a:rPr kumimoji="0" lang="en-US" sz="1400" b="1" i="0" kern="1200" dirty="0">
                          <a:solidFill>
                            <a:schemeClr val="tx1"/>
                          </a:solidFill>
                          <a:effectLst/>
                          <a:latin typeface="Consolas" panose="020B0609020204030204" pitchFamily="49" charset="0"/>
                          <a:ea typeface="+mn-ea"/>
                          <a:cs typeface="+mn-cs"/>
                        </a:rPr>
                        <a:t>int</a:t>
                      </a:r>
                      <a:r>
                        <a:rPr kumimoji="0" lang="en-US" sz="1400" b="0" i="0" kern="1200" dirty="0">
                          <a:solidFill>
                            <a:schemeClr val="tx1"/>
                          </a:solidFill>
                          <a:effectLst/>
                          <a:latin typeface="Consolas" panose="020B0609020204030204" pitchFamily="49" charset="0"/>
                          <a:ea typeface="+mn-ea"/>
                          <a:cs typeface="+mn-cs"/>
                        </a:rPr>
                        <a:t> main(</a:t>
                      </a:r>
                      <a:r>
                        <a:rPr kumimoji="0" lang="en-US" sz="1400" b="1" i="0" kern="1200" dirty="0">
                          <a:solidFill>
                            <a:schemeClr val="tx1"/>
                          </a:solidFill>
                          <a:effectLst/>
                          <a:latin typeface="Consolas" panose="020B0609020204030204" pitchFamily="49" charset="0"/>
                          <a:ea typeface="+mn-ea"/>
                          <a:cs typeface="+mn-cs"/>
                        </a:rPr>
                        <a:t>void</a:t>
                      </a:r>
                      <a:r>
                        <a:rPr kumimoji="0" lang="en-US" sz="1400" b="0" i="0" kern="1200" dirty="0">
                          <a:solidFill>
                            <a:schemeClr val="tx1"/>
                          </a:solidFill>
                          <a:effectLst/>
                          <a:latin typeface="Consolas" panose="020B0609020204030204" pitchFamily="49" charset="0"/>
                          <a:ea typeface="+mn-ea"/>
                          <a:cs typeface="+mn-cs"/>
                        </a:rPr>
                        <a:t>)</a:t>
                      </a:r>
                    </a:p>
                    <a:p>
                      <a:r>
                        <a:rPr kumimoji="0" lang="en-US" sz="1400" b="0" i="0" kern="1200" dirty="0">
                          <a:solidFill>
                            <a:schemeClr val="tx1"/>
                          </a:solidFill>
                          <a:effectLst/>
                          <a:latin typeface="Consolas" panose="020B0609020204030204" pitchFamily="49" charset="0"/>
                          <a:ea typeface="+mn-ea"/>
                          <a:cs typeface="+mn-cs"/>
                        </a:rPr>
                        <a:t>{</a:t>
                      </a:r>
                    </a:p>
                    <a:p>
                      <a:r>
                        <a:rPr kumimoji="0" lang="en-US" sz="1400" b="0" i="0" kern="1200" dirty="0">
                          <a:solidFill>
                            <a:schemeClr val="tx1"/>
                          </a:solidFill>
                          <a:effectLst/>
                          <a:latin typeface="Consolas" panose="020B0609020204030204" pitchFamily="49" charset="0"/>
                          <a:ea typeface="+mn-ea"/>
                          <a:cs typeface="+mn-cs"/>
                        </a:rPr>
                        <a:t>    </a:t>
                      </a:r>
                      <a:r>
                        <a:rPr kumimoji="0" lang="en-US" sz="1400" b="1" i="0" kern="1200" dirty="0">
                          <a:solidFill>
                            <a:schemeClr val="tx1"/>
                          </a:solidFill>
                          <a:effectLst/>
                          <a:latin typeface="Consolas" panose="020B0609020204030204" pitchFamily="49" charset="0"/>
                          <a:ea typeface="+mn-ea"/>
                          <a:cs typeface="+mn-cs"/>
                        </a:rPr>
                        <a:t>static</a:t>
                      </a:r>
                      <a:r>
                        <a:rPr kumimoji="0" lang="en-US" sz="1400" b="0" i="0" kern="1200" dirty="0">
                          <a:solidFill>
                            <a:schemeClr val="tx1"/>
                          </a:solidFill>
                          <a:effectLst/>
                          <a:latin typeface="Consolas" panose="020B0609020204030204" pitchFamily="49" charset="0"/>
                          <a:ea typeface="+mn-ea"/>
                          <a:cs typeface="+mn-cs"/>
                        </a:rPr>
                        <a:t> </a:t>
                      </a:r>
                      <a:r>
                        <a:rPr kumimoji="0" lang="en-US" sz="1400" b="1" i="0" kern="1200" dirty="0">
                          <a:solidFill>
                            <a:schemeClr val="tx1"/>
                          </a:solidFill>
                          <a:effectLst/>
                          <a:latin typeface="Consolas" panose="020B0609020204030204" pitchFamily="49" charset="0"/>
                          <a:ea typeface="+mn-ea"/>
                          <a:cs typeface="+mn-cs"/>
                        </a:rPr>
                        <a:t>const</a:t>
                      </a:r>
                      <a:r>
                        <a:rPr kumimoji="0" lang="en-US" sz="1400" b="0" i="0" kern="1200" dirty="0">
                          <a:solidFill>
                            <a:schemeClr val="tx1"/>
                          </a:solidFill>
                          <a:effectLst/>
                          <a:latin typeface="Consolas" panose="020B0609020204030204" pitchFamily="49" charset="0"/>
                          <a:ea typeface="+mn-ea"/>
                          <a:cs typeface="+mn-cs"/>
                        </a:rPr>
                        <a:t> </a:t>
                      </a:r>
                      <a:r>
                        <a:rPr kumimoji="0" lang="en-US" sz="1400" b="1" i="0" kern="1200" dirty="0">
                          <a:solidFill>
                            <a:schemeClr val="tx1"/>
                          </a:solidFill>
                          <a:effectLst/>
                          <a:latin typeface="Consolas" panose="020B0609020204030204" pitchFamily="49" charset="0"/>
                          <a:ea typeface="+mn-ea"/>
                          <a:cs typeface="+mn-cs"/>
                        </a:rPr>
                        <a:t>char</a:t>
                      </a:r>
                      <a:r>
                        <a:rPr kumimoji="0" lang="en-US" sz="1400" b="0" i="0" kern="1200" dirty="0">
                          <a:solidFill>
                            <a:schemeClr val="tx1"/>
                          </a:solidFill>
                          <a:effectLst/>
                          <a:latin typeface="Consolas" panose="020B0609020204030204" pitchFamily="49" charset="0"/>
                          <a:ea typeface="+mn-ea"/>
                          <a:cs typeface="+mn-cs"/>
                        </a:rPr>
                        <a:t> str[] </a:t>
                      </a:r>
                      <a:r>
                        <a:rPr kumimoji="0" lang="en-US" sz="1400" b="1" i="0" kern="1200" dirty="0">
                          <a:solidFill>
                            <a:schemeClr val="tx1"/>
                          </a:solidFill>
                          <a:effectLst/>
                          <a:latin typeface="Consolas" panose="020B0609020204030204" pitchFamily="49" charset="0"/>
                          <a:ea typeface="+mn-ea"/>
                          <a:cs typeface="+mn-cs"/>
                        </a:rPr>
                        <a:t>=</a:t>
                      </a:r>
                      <a:r>
                        <a:rPr kumimoji="0" lang="en-US" sz="1400" b="0" i="0" kern="1200" dirty="0">
                          <a:solidFill>
                            <a:schemeClr val="tx1"/>
                          </a:solidFill>
                          <a:effectLst/>
                          <a:latin typeface="Consolas" panose="020B0609020204030204" pitchFamily="49" charset="0"/>
                          <a:ea typeface="+mn-ea"/>
                          <a:cs typeface="+mn-cs"/>
                        </a:rPr>
                        <a:t> "Hello, World!";</a:t>
                      </a:r>
                    </a:p>
                    <a:p>
                      <a:endParaRPr kumimoji="0" lang="en-US" sz="1400" b="0" i="0" kern="1200" dirty="0">
                        <a:solidFill>
                          <a:schemeClr val="tx1"/>
                        </a:solidFill>
                        <a:effectLst/>
                        <a:latin typeface="Consolas" panose="020B0609020204030204" pitchFamily="49" charset="0"/>
                        <a:ea typeface="+mn-ea"/>
                        <a:cs typeface="+mn-cs"/>
                      </a:endParaRPr>
                    </a:p>
                    <a:p>
                      <a:r>
                        <a:rPr kumimoji="0" lang="en-US" sz="1400" b="0" i="0" kern="1200" dirty="0">
                          <a:solidFill>
                            <a:schemeClr val="tx1"/>
                          </a:solidFill>
                          <a:effectLst/>
                          <a:latin typeface="Consolas" panose="020B0609020204030204" pitchFamily="49" charset="0"/>
                          <a:ea typeface="+mn-ea"/>
                          <a:cs typeface="+mn-cs"/>
                        </a:rPr>
                        <a:t>    </a:t>
                      </a:r>
                      <a:r>
                        <a:rPr kumimoji="0" lang="en-US" sz="1400" b="1" i="0" kern="1200" dirty="0">
                          <a:solidFill>
                            <a:schemeClr val="tx1"/>
                          </a:solidFill>
                          <a:effectLst/>
                          <a:latin typeface="Consolas" panose="020B0609020204030204" pitchFamily="49" charset="0"/>
                          <a:ea typeface="+mn-ea"/>
                          <a:cs typeface="+mn-cs"/>
                        </a:rPr>
                        <a:t>const</a:t>
                      </a:r>
                      <a:r>
                        <a:rPr kumimoji="0" lang="en-US" sz="1400" b="0" i="0" kern="1200" dirty="0">
                          <a:solidFill>
                            <a:schemeClr val="tx1"/>
                          </a:solidFill>
                          <a:effectLst/>
                          <a:latin typeface="Consolas" panose="020B0609020204030204" pitchFamily="49" charset="0"/>
                          <a:ea typeface="+mn-ea"/>
                          <a:cs typeface="+mn-cs"/>
                        </a:rPr>
                        <a:t> </a:t>
                      </a:r>
                      <a:r>
                        <a:rPr kumimoji="0" lang="en-US" sz="1400" b="1" i="0" kern="1200" dirty="0">
                          <a:solidFill>
                            <a:schemeClr val="tx1"/>
                          </a:solidFill>
                          <a:effectLst/>
                          <a:latin typeface="Consolas" panose="020B0609020204030204" pitchFamily="49" charset="0"/>
                          <a:ea typeface="+mn-ea"/>
                          <a:cs typeface="+mn-cs"/>
                        </a:rPr>
                        <a:t>int</a:t>
                      </a:r>
                      <a:r>
                        <a:rPr kumimoji="0" lang="en-US" sz="1400" b="0" i="0" kern="1200" dirty="0">
                          <a:solidFill>
                            <a:schemeClr val="tx1"/>
                          </a:solidFill>
                          <a:effectLst/>
                          <a:latin typeface="Consolas" panose="020B0609020204030204" pitchFamily="49" charset="0"/>
                          <a:ea typeface="+mn-ea"/>
                          <a:cs typeface="+mn-cs"/>
                        </a:rPr>
                        <a:t> </a:t>
                      </a:r>
                      <a:r>
                        <a:rPr kumimoji="0" lang="en-US" sz="1400" b="0" i="0" kern="1200" dirty="0" err="1">
                          <a:solidFill>
                            <a:schemeClr val="tx1"/>
                          </a:solidFill>
                          <a:effectLst/>
                          <a:latin typeface="Consolas" panose="020B0609020204030204" pitchFamily="49" charset="0"/>
                          <a:ea typeface="+mn-ea"/>
                          <a:cs typeface="+mn-cs"/>
                        </a:rPr>
                        <a:t>len</a:t>
                      </a:r>
                      <a:r>
                        <a:rPr kumimoji="0" lang="en-US" sz="1400" b="0" i="0" kern="1200" dirty="0">
                          <a:solidFill>
                            <a:schemeClr val="tx1"/>
                          </a:solidFill>
                          <a:effectLst/>
                          <a:latin typeface="Consolas" panose="020B0609020204030204" pitchFamily="49" charset="0"/>
                          <a:ea typeface="+mn-ea"/>
                          <a:cs typeface="+mn-cs"/>
                        </a:rPr>
                        <a:t> </a:t>
                      </a:r>
                      <a:r>
                        <a:rPr kumimoji="0" lang="en-US" sz="1400" b="1" i="0" kern="1200" dirty="0">
                          <a:solidFill>
                            <a:schemeClr val="tx1"/>
                          </a:solidFill>
                          <a:effectLst/>
                          <a:latin typeface="Consolas" panose="020B0609020204030204" pitchFamily="49" charset="0"/>
                          <a:ea typeface="+mn-ea"/>
                          <a:cs typeface="+mn-cs"/>
                        </a:rPr>
                        <a:t>=</a:t>
                      </a:r>
                      <a:r>
                        <a:rPr kumimoji="0" lang="en-US" sz="1400" b="0" i="0" kern="1200" dirty="0">
                          <a:solidFill>
                            <a:schemeClr val="tx1"/>
                          </a:solidFill>
                          <a:effectLst/>
                          <a:latin typeface="Consolas" panose="020B0609020204030204" pitchFamily="49" charset="0"/>
                          <a:ea typeface="+mn-ea"/>
                          <a:cs typeface="+mn-cs"/>
                        </a:rPr>
                        <a:t> </a:t>
                      </a:r>
                      <a:r>
                        <a:rPr kumimoji="0" lang="en-US" sz="1400" b="1" i="0" kern="1200" dirty="0" err="1">
                          <a:solidFill>
                            <a:schemeClr val="tx1"/>
                          </a:solidFill>
                          <a:effectLst/>
                          <a:latin typeface="Consolas" panose="020B0609020204030204" pitchFamily="49" charset="0"/>
                          <a:ea typeface="+mn-ea"/>
                          <a:cs typeface="+mn-cs"/>
                        </a:rPr>
                        <a:t>sizeof</a:t>
                      </a:r>
                      <a:r>
                        <a:rPr kumimoji="0" lang="en-US" sz="1400" b="0" i="0" kern="1200" dirty="0">
                          <a:solidFill>
                            <a:schemeClr val="tx1"/>
                          </a:solidFill>
                          <a:effectLst/>
                          <a:latin typeface="Consolas" panose="020B0609020204030204" pitchFamily="49" charset="0"/>
                          <a:ea typeface="+mn-ea"/>
                          <a:cs typeface="+mn-cs"/>
                        </a:rPr>
                        <a:t>(str)</a:t>
                      </a:r>
                      <a:r>
                        <a:rPr kumimoji="0" lang="en-US" sz="1400" b="1" i="0" kern="1200" dirty="0">
                          <a:solidFill>
                            <a:schemeClr val="tx1"/>
                          </a:solidFill>
                          <a:effectLst/>
                          <a:latin typeface="Consolas" panose="020B0609020204030204" pitchFamily="49" charset="0"/>
                          <a:ea typeface="+mn-ea"/>
                          <a:cs typeface="+mn-cs"/>
                        </a:rPr>
                        <a:t>/</a:t>
                      </a:r>
                      <a:r>
                        <a:rPr kumimoji="0" lang="en-US" sz="1400" b="1" i="0" kern="1200" dirty="0" err="1">
                          <a:solidFill>
                            <a:schemeClr val="tx1"/>
                          </a:solidFill>
                          <a:effectLst/>
                          <a:latin typeface="Consolas" panose="020B0609020204030204" pitchFamily="49" charset="0"/>
                          <a:ea typeface="+mn-ea"/>
                          <a:cs typeface="+mn-cs"/>
                        </a:rPr>
                        <a:t>sizeof</a:t>
                      </a:r>
                      <a:r>
                        <a:rPr kumimoji="0" lang="en-US" sz="1400" b="0" i="0" kern="1200" dirty="0">
                          <a:solidFill>
                            <a:schemeClr val="tx1"/>
                          </a:solidFill>
                          <a:effectLst/>
                          <a:latin typeface="Consolas" panose="020B0609020204030204" pitchFamily="49" charset="0"/>
                          <a:ea typeface="+mn-ea"/>
                          <a:cs typeface="+mn-cs"/>
                        </a:rPr>
                        <a:t>(str[0]);</a:t>
                      </a:r>
                    </a:p>
                    <a:p>
                      <a:r>
                        <a:rPr kumimoji="0" lang="en-US" sz="1400" b="0" i="0" kern="1200" dirty="0">
                          <a:solidFill>
                            <a:schemeClr val="tx1"/>
                          </a:solidFill>
                          <a:effectLst/>
                          <a:latin typeface="Consolas" panose="020B0609020204030204" pitchFamily="49" charset="0"/>
                          <a:ea typeface="+mn-ea"/>
                          <a:cs typeface="+mn-cs"/>
                        </a:rPr>
                        <a:t>    </a:t>
                      </a:r>
                      <a:r>
                        <a:rPr kumimoji="0" lang="en-US" sz="1400" b="1" i="0" kern="1200" dirty="0">
                          <a:solidFill>
                            <a:schemeClr val="tx1"/>
                          </a:solidFill>
                          <a:effectLst/>
                          <a:latin typeface="Consolas" panose="020B0609020204030204" pitchFamily="49" charset="0"/>
                          <a:ea typeface="+mn-ea"/>
                          <a:cs typeface="+mn-cs"/>
                        </a:rPr>
                        <a:t>char</a:t>
                      </a:r>
                      <a:r>
                        <a:rPr kumimoji="0" lang="en-US" sz="1400" b="0" i="0" kern="1200" dirty="0">
                          <a:solidFill>
                            <a:schemeClr val="tx1"/>
                          </a:solidFill>
                          <a:effectLst/>
                          <a:latin typeface="Consolas" panose="020B0609020204030204" pitchFamily="49" charset="0"/>
                          <a:ea typeface="+mn-ea"/>
                          <a:cs typeface="+mn-cs"/>
                        </a:rPr>
                        <a:t>      </a:t>
                      </a:r>
                      <a:r>
                        <a:rPr kumimoji="0" lang="en-US" sz="1400" b="0" i="0" kern="1200" dirty="0" err="1">
                          <a:solidFill>
                            <a:schemeClr val="tx1"/>
                          </a:solidFill>
                          <a:effectLst/>
                          <a:latin typeface="Consolas" panose="020B0609020204030204" pitchFamily="49" charset="0"/>
                          <a:ea typeface="+mn-ea"/>
                          <a:cs typeface="+mn-cs"/>
                        </a:rPr>
                        <a:t>newstr</a:t>
                      </a:r>
                      <a:r>
                        <a:rPr kumimoji="0" lang="en-US" sz="1400" b="0" i="0" kern="1200" dirty="0">
                          <a:solidFill>
                            <a:schemeClr val="tx1"/>
                          </a:solidFill>
                          <a:effectLst/>
                          <a:latin typeface="Consolas" panose="020B0609020204030204" pitchFamily="49" charset="0"/>
                          <a:ea typeface="+mn-ea"/>
                          <a:cs typeface="+mn-cs"/>
                        </a:rPr>
                        <a:t>[</a:t>
                      </a:r>
                      <a:r>
                        <a:rPr kumimoji="0" lang="en-US" sz="1400" b="0" i="0" kern="1200" dirty="0" err="1">
                          <a:solidFill>
                            <a:schemeClr val="tx1"/>
                          </a:solidFill>
                          <a:effectLst/>
                          <a:latin typeface="Consolas" panose="020B0609020204030204" pitchFamily="49" charset="0"/>
                          <a:ea typeface="+mn-ea"/>
                          <a:cs typeface="+mn-cs"/>
                        </a:rPr>
                        <a:t>len</a:t>
                      </a:r>
                      <a:r>
                        <a:rPr kumimoji="0" lang="en-US" sz="1400" b="0" i="0" kern="1200" dirty="0">
                          <a:solidFill>
                            <a:schemeClr val="tx1"/>
                          </a:solidFill>
                          <a:effectLst/>
                          <a:latin typeface="Consolas" panose="020B0609020204030204" pitchFamily="49" charset="0"/>
                          <a:ea typeface="+mn-ea"/>
                          <a:cs typeface="+mn-cs"/>
                        </a:rPr>
                        <a:t>];</a:t>
                      </a:r>
                    </a:p>
                    <a:p>
                      <a:r>
                        <a:rPr kumimoji="0" lang="en-US" sz="1400" b="0" i="0" kern="1200" dirty="0">
                          <a:solidFill>
                            <a:schemeClr val="tx1"/>
                          </a:solidFill>
                          <a:effectLst/>
                          <a:latin typeface="Consolas" panose="020B0609020204030204" pitchFamily="49" charset="0"/>
                          <a:ea typeface="+mn-ea"/>
                          <a:cs typeface="+mn-cs"/>
                        </a:rPr>
                        <a:t>    </a:t>
                      </a:r>
                      <a:r>
                        <a:rPr kumimoji="0" lang="en-US" sz="1400" b="1" i="0" kern="1200" dirty="0">
                          <a:solidFill>
                            <a:schemeClr val="tx1"/>
                          </a:solidFill>
                          <a:effectLst/>
                          <a:latin typeface="Consolas" panose="020B0609020204030204" pitchFamily="49" charset="0"/>
                          <a:ea typeface="+mn-ea"/>
                          <a:cs typeface="+mn-cs"/>
                        </a:rPr>
                        <a:t>int</a:t>
                      </a:r>
                      <a:r>
                        <a:rPr kumimoji="0" lang="en-US" sz="1400" b="0" i="0" kern="1200" dirty="0">
                          <a:solidFill>
                            <a:schemeClr val="tx1"/>
                          </a:solidFill>
                          <a:effectLst/>
                          <a:latin typeface="Consolas" panose="020B0609020204030204" pitchFamily="49" charset="0"/>
                          <a:ea typeface="+mn-ea"/>
                          <a:cs typeface="+mn-cs"/>
                        </a:rPr>
                        <a:t>       </a:t>
                      </a:r>
                      <a:r>
                        <a:rPr kumimoji="0" lang="en-US" sz="1400" b="0" i="0" kern="1200" dirty="0" err="1">
                          <a:solidFill>
                            <a:schemeClr val="tx1"/>
                          </a:solidFill>
                          <a:effectLst/>
                          <a:latin typeface="Consolas" panose="020B0609020204030204" pitchFamily="49" charset="0"/>
                          <a:ea typeface="+mn-ea"/>
                          <a:cs typeface="+mn-cs"/>
                        </a:rPr>
                        <a:t>i</a:t>
                      </a:r>
                      <a:r>
                        <a:rPr kumimoji="0" lang="en-US" sz="1400" b="0" i="0" kern="1200" dirty="0">
                          <a:solidFill>
                            <a:schemeClr val="tx1"/>
                          </a:solidFill>
                          <a:effectLst/>
                          <a:latin typeface="Consolas" panose="020B0609020204030204" pitchFamily="49" charset="0"/>
                          <a:ea typeface="+mn-ea"/>
                          <a:cs typeface="+mn-cs"/>
                        </a:rPr>
                        <a:t>;</a:t>
                      </a:r>
                    </a:p>
                    <a:p>
                      <a:endParaRPr kumimoji="0" lang="en-US" sz="1400" b="0" i="0" kern="1200" dirty="0">
                        <a:solidFill>
                          <a:schemeClr val="tx1"/>
                        </a:solidFill>
                        <a:effectLst/>
                        <a:latin typeface="Consolas" panose="020B0609020204030204" pitchFamily="49" charset="0"/>
                        <a:ea typeface="+mn-ea"/>
                        <a:cs typeface="+mn-cs"/>
                      </a:endParaRPr>
                    </a:p>
                    <a:p>
                      <a:r>
                        <a:rPr kumimoji="0" lang="en-US" sz="1400" b="0" i="0" kern="1200" dirty="0">
                          <a:solidFill>
                            <a:schemeClr val="tx1"/>
                          </a:solidFill>
                          <a:effectLst/>
                          <a:latin typeface="Consolas" panose="020B0609020204030204" pitchFamily="49" charset="0"/>
                          <a:ea typeface="+mn-ea"/>
                          <a:cs typeface="+mn-cs"/>
                        </a:rPr>
                        <a:t>    </a:t>
                      </a:r>
                      <a:r>
                        <a:rPr kumimoji="0" lang="en-US" sz="1400" b="1" i="0" kern="1200" dirty="0">
                          <a:solidFill>
                            <a:schemeClr val="tx1"/>
                          </a:solidFill>
                          <a:effectLst/>
                          <a:latin typeface="Consolas" panose="020B0609020204030204" pitchFamily="49" charset="0"/>
                          <a:ea typeface="+mn-ea"/>
                          <a:cs typeface="+mn-cs"/>
                        </a:rPr>
                        <a:t>for</a:t>
                      </a:r>
                      <a:r>
                        <a:rPr kumimoji="0" lang="en-US" sz="1400" b="0" i="0" kern="1200" dirty="0">
                          <a:solidFill>
                            <a:schemeClr val="tx1"/>
                          </a:solidFill>
                          <a:effectLst/>
                          <a:latin typeface="Consolas" panose="020B0609020204030204" pitchFamily="49" charset="0"/>
                          <a:ea typeface="+mn-ea"/>
                          <a:cs typeface="+mn-cs"/>
                        </a:rPr>
                        <a:t> (</a:t>
                      </a:r>
                      <a:r>
                        <a:rPr kumimoji="0" lang="en-US" sz="1400" b="0" i="0" kern="1200" dirty="0" err="1">
                          <a:solidFill>
                            <a:schemeClr val="tx1"/>
                          </a:solidFill>
                          <a:effectLst/>
                          <a:latin typeface="Consolas" panose="020B0609020204030204" pitchFamily="49" charset="0"/>
                          <a:ea typeface="+mn-ea"/>
                          <a:cs typeface="+mn-cs"/>
                        </a:rPr>
                        <a:t>i</a:t>
                      </a:r>
                      <a:r>
                        <a:rPr kumimoji="0" lang="en-US" sz="1400" b="0" i="0" kern="1200" dirty="0">
                          <a:solidFill>
                            <a:schemeClr val="tx1"/>
                          </a:solidFill>
                          <a:effectLst/>
                          <a:latin typeface="Consolas" panose="020B0609020204030204" pitchFamily="49" charset="0"/>
                          <a:ea typeface="+mn-ea"/>
                          <a:cs typeface="+mn-cs"/>
                        </a:rPr>
                        <a:t> </a:t>
                      </a:r>
                      <a:r>
                        <a:rPr kumimoji="0" lang="en-US" sz="1400" b="1" i="0" kern="1200" dirty="0">
                          <a:solidFill>
                            <a:schemeClr val="tx1"/>
                          </a:solidFill>
                          <a:effectLst/>
                          <a:latin typeface="Consolas" panose="020B0609020204030204" pitchFamily="49" charset="0"/>
                          <a:ea typeface="+mn-ea"/>
                          <a:cs typeface="+mn-cs"/>
                        </a:rPr>
                        <a:t>=</a:t>
                      </a:r>
                      <a:r>
                        <a:rPr kumimoji="0" lang="en-US" sz="1400" b="0" i="0" kern="1200" dirty="0">
                          <a:solidFill>
                            <a:schemeClr val="tx1"/>
                          </a:solidFill>
                          <a:effectLst/>
                          <a:latin typeface="Consolas" panose="020B0609020204030204" pitchFamily="49" charset="0"/>
                          <a:ea typeface="+mn-ea"/>
                          <a:cs typeface="+mn-cs"/>
                        </a:rPr>
                        <a:t> 0; </a:t>
                      </a:r>
                      <a:r>
                        <a:rPr kumimoji="0" lang="en-US" sz="1400" b="0" i="0" kern="1200" dirty="0" err="1">
                          <a:solidFill>
                            <a:schemeClr val="tx1"/>
                          </a:solidFill>
                          <a:effectLst/>
                          <a:latin typeface="Consolas" panose="020B0609020204030204" pitchFamily="49" charset="0"/>
                          <a:ea typeface="+mn-ea"/>
                          <a:cs typeface="+mn-cs"/>
                        </a:rPr>
                        <a:t>i</a:t>
                      </a:r>
                      <a:r>
                        <a:rPr kumimoji="0" lang="en-US" sz="1400" b="0" i="0" kern="1200" dirty="0">
                          <a:solidFill>
                            <a:schemeClr val="tx1"/>
                          </a:solidFill>
                          <a:effectLst/>
                          <a:latin typeface="Consolas" panose="020B0609020204030204" pitchFamily="49" charset="0"/>
                          <a:ea typeface="+mn-ea"/>
                          <a:cs typeface="+mn-cs"/>
                        </a:rPr>
                        <a:t> </a:t>
                      </a:r>
                      <a:r>
                        <a:rPr kumimoji="0" lang="en-US" sz="1400" b="1" i="0" kern="1200" dirty="0">
                          <a:solidFill>
                            <a:schemeClr val="tx1"/>
                          </a:solidFill>
                          <a:effectLst/>
                          <a:latin typeface="Consolas" panose="020B0609020204030204" pitchFamily="49" charset="0"/>
                          <a:ea typeface="+mn-ea"/>
                          <a:cs typeface="+mn-cs"/>
                        </a:rPr>
                        <a:t>&lt;</a:t>
                      </a:r>
                      <a:r>
                        <a:rPr kumimoji="0" lang="en-US" sz="1400" b="0" i="0" kern="1200" dirty="0">
                          <a:solidFill>
                            <a:schemeClr val="tx1"/>
                          </a:solidFill>
                          <a:effectLst/>
                          <a:latin typeface="Consolas" panose="020B0609020204030204" pitchFamily="49" charset="0"/>
                          <a:ea typeface="+mn-ea"/>
                          <a:cs typeface="+mn-cs"/>
                        </a:rPr>
                        <a:t> </a:t>
                      </a:r>
                      <a:r>
                        <a:rPr kumimoji="0" lang="en-US" sz="1400" b="0" i="0" kern="1200" dirty="0" err="1">
                          <a:solidFill>
                            <a:schemeClr val="tx1"/>
                          </a:solidFill>
                          <a:effectLst/>
                          <a:latin typeface="Consolas" panose="020B0609020204030204" pitchFamily="49" charset="0"/>
                          <a:ea typeface="+mn-ea"/>
                          <a:cs typeface="+mn-cs"/>
                        </a:rPr>
                        <a:t>len</a:t>
                      </a:r>
                      <a:r>
                        <a:rPr kumimoji="0" lang="en-US" sz="1400" b="0" i="0" kern="1200" dirty="0">
                          <a:solidFill>
                            <a:schemeClr val="tx1"/>
                          </a:solidFill>
                          <a:effectLst/>
                          <a:latin typeface="Consolas" panose="020B0609020204030204" pitchFamily="49" charset="0"/>
                          <a:ea typeface="+mn-ea"/>
                          <a:cs typeface="+mn-cs"/>
                        </a:rPr>
                        <a:t>; </a:t>
                      </a:r>
                      <a:r>
                        <a:rPr kumimoji="0" lang="en-US" sz="1400" b="0" i="0" kern="1200" dirty="0" err="1">
                          <a:solidFill>
                            <a:schemeClr val="tx1"/>
                          </a:solidFill>
                          <a:effectLst/>
                          <a:latin typeface="Consolas" panose="020B0609020204030204" pitchFamily="49" charset="0"/>
                          <a:ea typeface="+mn-ea"/>
                          <a:cs typeface="+mn-cs"/>
                        </a:rPr>
                        <a:t>i</a:t>
                      </a:r>
                      <a:r>
                        <a:rPr kumimoji="0" lang="en-US" sz="1400" b="1" i="0" kern="1200" dirty="0">
                          <a:solidFill>
                            <a:schemeClr val="tx1"/>
                          </a:solidFill>
                          <a:effectLst/>
                          <a:latin typeface="Consolas" panose="020B0609020204030204" pitchFamily="49" charset="0"/>
                          <a:ea typeface="+mn-ea"/>
                          <a:cs typeface="+mn-cs"/>
                        </a:rPr>
                        <a:t>++</a:t>
                      </a:r>
                      <a:r>
                        <a:rPr kumimoji="0" lang="en-US" sz="1400" b="0" i="0" kern="1200" dirty="0">
                          <a:solidFill>
                            <a:schemeClr val="tx1"/>
                          </a:solidFill>
                          <a:effectLst/>
                          <a:latin typeface="Consolas" panose="020B0609020204030204" pitchFamily="49" charset="0"/>
                          <a:ea typeface="+mn-ea"/>
                          <a:cs typeface="+mn-cs"/>
                        </a:rPr>
                        <a:t>)</a:t>
                      </a:r>
                    </a:p>
                    <a:p>
                      <a:r>
                        <a:rPr kumimoji="0" lang="en-US" sz="1400" b="0" i="0" kern="1200" dirty="0">
                          <a:solidFill>
                            <a:schemeClr val="tx1"/>
                          </a:solidFill>
                          <a:effectLst/>
                          <a:latin typeface="Consolas" panose="020B0609020204030204" pitchFamily="49" charset="0"/>
                          <a:ea typeface="+mn-ea"/>
                          <a:cs typeface="+mn-cs"/>
                        </a:rPr>
                        <a:t>        </a:t>
                      </a:r>
                      <a:r>
                        <a:rPr kumimoji="0" lang="en-US" sz="1400" b="0" i="0" kern="1200" dirty="0" err="1">
                          <a:solidFill>
                            <a:schemeClr val="tx1"/>
                          </a:solidFill>
                          <a:effectLst/>
                          <a:latin typeface="Consolas" panose="020B0609020204030204" pitchFamily="49" charset="0"/>
                          <a:ea typeface="+mn-ea"/>
                          <a:cs typeface="+mn-cs"/>
                        </a:rPr>
                        <a:t>newstr</a:t>
                      </a:r>
                      <a:r>
                        <a:rPr kumimoji="0" lang="en-US" sz="1400" b="0" i="0" kern="1200" dirty="0">
                          <a:solidFill>
                            <a:schemeClr val="tx1"/>
                          </a:solidFill>
                          <a:effectLst/>
                          <a:latin typeface="Consolas" panose="020B0609020204030204" pitchFamily="49" charset="0"/>
                          <a:ea typeface="+mn-ea"/>
                          <a:cs typeface="+mn-cs"/>
                        </a:rPr>
                        <a:t>[</a:t>
                      </a:r>
                      <a:r>
                        <a:rPr kumimoji="0" lang="en-US" sz="1400" b="0" i="0" kern="1200" dirty="0" err="1">
                          <a:solidFill>
                            <a:schemeClr val="tx1"/>
                          </a:solidFill>
                          <a:effectLst/>
                          <a:latin typeface="Consolas" panose="020B0609020204030204" pitchFamily="49" charset="0"/>
                          <a:ea typeface="+mn-ea"/>
                          <a:cs typeface="+mn-cs"/>
                        </a:rPr>
                        <a:t>i</a:t>
                      </a:r>
                      <a:r>
                        <a:rPr kumimoji="0" lang="en-US" sz="1400" b="0" i="0" kern="1200" dirty="0">
                          <a:solidFill>
                            <a:schemeClr val="tx1"/>
                          </a:solidFill>
                          <a:effectLst/>
                          <a:latin typeface="Consolas" panose="020B0609020204030204" pitchFamily="49" charset="0"/>
                          <a:ea typeface="+mn-ea"/>
                          <a:cs typeface="+mn-cs"/>
                        </a:rPr>
                        <a:t>] </a:t>
                      </a:r>
                      <a:r>
                        <a:rPr kumimoji="0" lang="en-US" sz="1400" b="1" i="0" kern="1200" dirty="0">
                          <a:solidFill>
                            <a:schemeClr val="tx1"/>
                          </a:solidFill>
                          <a:effectLst/>
                          <a:latin typeface="Consolas" panose="020B0609020204030204" pitchFamily="49" charset="0"/>
                          <a:ea typeface="+mn-ea"/>
                          <a:cs typeface="+mn-cs"/>
                        </a:rPr>
                        <a:t>=</a:t>
                      </a:r>
                      <a:r>
                        <a:rPr kumimoji="0" lang="en-US" sz="1400" b="0" i="0" kern="1200" dirty="0">
                          <a:solidFill>
                            <a:schemeClr val="tx1"/>
                          </a:solidFill>
                          <a:effectLst/>
                          <a:latin typeface="Consolas" panose="020B0609020204030204" pitchFamily="49" charset="0"/>
                          <a:ea typeface="+mn-ea"/>
                          <a:cs typeface="+mn-cs"/>
                        </a:rPr>
                        <a:t> </a:t>
                      </a:r>
                      <a:r>
                        <a:rPr kumimoji="0" lang="en-US" sz="1400" b="0" i="0" kern="1200" dirty="0" err="1">
                          <a:solidFill>
                            <a:schemeClr val="tx1"/>
                          </a:solidFill>
                          <a:effectLst/>
                          <a:latin typeface="Consolas" panose="020B0609020204030204" pitchFamily="49" charset="0"/>
                          <a:ea typeface="+mn-ea"/>
                          <a:cs typeface="+mn-cs"/>
                        </a:rPr>
                        <a:t>toLower</a:t>
                      </a:r>
                      <a:r>
                        <a:rPr kumimoji="0" lang="en-US" sz="1400" b="0" i="0" kern="1200" dirty="0">
                          <a:solidFill>
                            <a:schemeClr val="tx1"/>
                          </a:solidFill>
                          <a:effectLst/>
                          <a:latin typeface="Consolas" panose="020B0609020204030204" pitchFamily="49" charset="0"/>
                          <a:ea typeface="+mn-ea"/>
                          <a:cs typeface="+mn-cs"/>
                        </a:rPr>
                        <a:t> (str[</a:t>
                      </a:r>
                      <a:r>
                        <a:rPr kumimoji="0" lang="en-US" sz="1400" b="0" i="0" kern="1200" dirty="0" err="1">
                          <a:solidFill>
                            <a:schemeClr val="tx1"/>
                          </a:solidFill>
                          <a:effectLst/>
                          <a:latin typeface="Consolas" panose="020B0609020204030204" pitchFamily="49" charset="0"/>
                          <a:ea typeface="+mn-ea"/>
                          <a:cs typeface="+mn-cs"/>
                        </a:rPr>
                        <a:t>i</a:t>
                      </a:r>
                      <a:r>
                        <a:rPr kumimoji="0" lang="en-US" sz="1400" b="0" i="0" kern="1200" dirty="0">
                          <a:solidFill>
                            <a:schemeClr val="tx1"/>
                          </a:solidFill>
                          <a:effectLst/>
                          <a:latin typeface="Consolas" panose="020B0609020204030204" pitchFamily="49" charset="0"/>
                          <a:ea typeface="+mn-ea"/>
                          <a:cs typeface="+mn-cs"/>
                        </a:rPr>
                        <a:t>]);</a:t>
                      </a:r>
                    </a:p>
                    <a:p>
                      <a:endParaRPr kumimoji="0" lang="en-US" sz="1400" b="0" i="0" kern="1200" dirty="0">
                        <a:solidFill>
                          <a:schemeClr val="tx1"/>
                        </a:solidFill>
                        <a:effectLst/>
                        <a:latin typeface="Consolas" panose="020B0609020204030204" pitchFamily="49" charset="0"/>
                        <a:ea typeface="+mn-ea"/>
                        <a:cs typeface="+mn-cs"/>
                      </a:endParaRPr>
                    </a:p>
                    <a:p>
                      <a:r>
                        <a:rPr kumimoji="0" lang="en-US" sz="1400" b="0" i="0" kern="1200" dirty="0">
                          <a:solidFill>
                            <a:schemeClr val="tx1"/>
                          </a:solidFill>
                          <a:effectLst/>
                          <a:latin typeface="Consolas" panose="020B0609020204030204" pitchFamily="49" charset="0"/>
                          <a:ea typeface="+mn-ea"/>
                          <a:cs typeface="+mn-cs"/>
                        </a:rPr>
                        <a:t>    </a:t>
                      </a:r>
                      <a:r>
                        <a:rPr kumimoji="0" lang="en-US" sz="1400" b="0" i="0" kern="1200" dirty="0" err="1">
                          <a:solidFill>
                            <a:schemeClr val="tx1"/>
                          </a:solidFill>
                          <a:effectLst/>
                          <a:latin typeface="Consolas" panose="020B0609020204030204" pitchFamily="49" charset="0"/>
                          <a:ea typeface="+mn-ea"/>
                          <a:cs typeface="+mn-cs"/>
                        </a:rPr>
                        <a:t>printf</a:t>
                      </a:r>
                      <a:r>
                        <a:rPr kumimoji="0" lang="en-US" sz="1400" b="0" i="0" kern="1200" dirty="0">
                          <a:solidFill>
                            <a:schemeClr val="tx1"/>
                          </a:solidFill>
                          <a:effectLst/>
                          <a:latin typeface="Consolas" panose="020B0609020204030204" pitchFamily="49" charset="0"/>
                          <a:ea typeface="+mn-ea"/>
                          <a:cs typeface="+mn-cs"/>
                        </a:rPr>
                        <a:t>("%s\n", </a:t>
                      </a:r>
                      <a:r>
                        <a:rPr kumimoji="0" lang="en-US" sz="1400" b="0" i="0" kern="1200" dirty="0" err="1">
                          <a:solidFill>
                            <a:schemeClr val="tx1"/>
                          </a:solidFill>
                          <a:effectLst/>
                          <a:latin typeface="Consolas" panose="020B0609020204030204" pitchFamily="49" charset="0"/>
                          <a:ea typeface="+mn-ea"/>
                          <a:cs typeface="+mn-cs"/>
                        </a:rPr>
                        <a:t>newstr</a:t>
                      </a:r>
                      <a:r>
                        <a:rPr kumimoji="0" lang="en-US" sz="1400" b="0" i="0" kern="1200" dirty="0">
                          <a:solidFill>
                            <a:schemeClr val="tx1"/>
                          </a:solidFill>
                          <a:effectLst/>
                          <a:latin typeface="Consolas" panose="020B0609020204030204" pitchFamily="49" charset="0"/>
                          <a:ea typeface="+mn-ea"/>
                          <a:cs typeface="+mn-cs"/>
                        </a:rPr>
                        <a:t>);</a:t>
                      </a:r>
                    </a:p>
                    <a:p>
                      <a:endParaRPr kumimoji="0" lang="en-US" sz="1400" b="0" i="0" kern="1200" dirty="0">
                        <a:solidFill>
                          <a:schemeClr val="tx1"/>
                        </a:solidFill>
                        <a:effectLst/>
                        <a:latin typeface="Consolas" panose="020B0609020204030204" pitchFamily="49" charset="0"/>
                        <a:ea typeface="+mn-ea"/>
                        <a:cs typeface="+mn-cs"/>
                      </a:endParaRPr>
                    </a:p>
                    <a:p>
                      <a:r>
                        <a:rPr kumimoji="0" lang="en-US" sz="1400" b="0" i="0" kern="1200" dirty="0">
                          <a:solidFill>
                            <a:schemeClr val="tx1"/>
                          </a:solidFill>
                          <a:effectLst/>
                          <a:latin typeface="Consolas" panose="020B0609020204030204" pitchFamily="49" charset="0"/>
                          <a:ea typeface="+mn-ea"/>
                          <a:cs typeface="+mn-cs"/>
                        </a:rPr>
                        <a:t>    </a:t>
                      </a:r>
                      <a:r>
                        <a:rPr kumimoji="0" lang="en-US" sz="1400" b="1" i="0" kern="1200" dirty="0">
                          <a:solidFill>
                            <a:schemeClr val="tx1"/>
                          </a:solidFill>
                          <a:effectLst/>
                          <a:latin typeface="Consolas" panose="020B0609020204030204" pitchFamily="49" charset="0"/>
                          <a:ea typeface="+mn-ea"/>
                          <a:cs typeface="+mn-cs"/>
                        </a:rPr>
                        <a:t>return</a:t>
                      </a:r>
                      <a:r>
                        <a:rPr kumimoji="0" lang="en-US" sz="1400" b="0" i="0" kern="1200" dirty="0">
                          <a:solidFill>
                            <a:schemeClr val="tx1"/>
                          </a:solidFill>
                          <a:effectLst/>
                          <a:latin typeface="Consolas" panose="020B0609020204030204" pitchFamily="49" charset="0"/>
                          <a:ea typeface="+mn-ea"/>
                          <a:cs typeface="+mn-cs"/>
                        </a:rPr>
                        <a:t> 0;</a:t>
                      </a:r>
                    </a:p>
                    <a:p>
                      <a:r>
                        <a:rPr kumimoji="0" lang="en-US" sz="1400" b="0" i="0" kern="1200" dirty="0">
                          <a:solidFill>
                            <a:schemeClr val="tx1"/>
                          </a:solidFill>
                          <a:effectLst/>
                          <a:latin typeface="Consolas" panose="020B0609020204030204" pitchFamily="49" charset="0"/>
                          <a:ea typeface="+mn-ea"/>
                          <a:cs typeface="+mn-cs"/>
                        </a:rPr>
                        <a:t>}</a:t>
                      </a:r>
                    </a:p>
                    <a:p>
                      <a:pPr marL="0" marR="0" algn="l">
                        <a:spcBef>
                          <a:spcPts val="0"/>
                        </a:spcBef>
                        <a:spcAft>
                          <a:spcPts val="0"/>
                        </a:spcAft>
                      </a:pPr>
                      <a:endParaRPr lang="en-US" sz="1400" dirty="0">
                        <a:effectLst/>
                        <a:latin typeface="Consolas" panose="020B0609020204030204" pitchFamily="49" charset="0"/>
                        <a:cs typeface="Consolas" panose="020B0609020204030204" pitchFamily="49" charset="0"/>
                      </a:endParaRPr>
                    </a:p>
                  </a:txBody>
                  <a:tcPr marL="68580" marR="68580" marT="0" marB="0"/>
                </a:tc>
                <a:extLst>
                  <a:ext uri="{0D108BD9-81ED-4DB2-BD59-A6C34878D82A}">
                    <a16:rowId xmlns:a16="http://schemas.microsoft.com/office/drawing/2014/main" val="10001"/>
                  </a:ext>
                </a:extLst>
              </a:tr>
            </a:tbl>
          </a:graphicData>
        </a:graphic>
      </p:graphicFrame>
      <p:graphicFrame>
        <p:nvGraphicFramePr>
          <p:cNvPr id="6" name="Table 5">
            <a:extLst>
              <a:ext uri="{FF2B5EF4-FFF2-40B4-BE49-F238E27FC236}">
                <a16:creationId xmlns:a16="http://schemas.microsoft.com/office/drawing/2014/main" id="{441ADC90-ADB8-D7DD-0AC3-9F57EB29BD9E}"/>
              </a:ext>
            </a:extLst>
          </p:cNvPr>
          <p:cNvGraphicFramePr>
            <a:graphicFrameLocks noGrp="1"/>
          </p:cNvGraphicFramePr>
          <p:nvPr>
            <p:extLst>
              <p:ext uri="{D42A27DB-BD31-4B8C-83A1-F6EECF244321}">
                <p14:modId xmlns:p14="http://schemas.microsoft.com/office/powerpoint/2010/main" val="3797739913"/>
              </p:ext>
            </p:extLst>
          </p:nvPr>
        </p:nvGraphicFramePr>
        <p:xfrm>
          <a:off x="5139813" y="2133601"/>
          <a:ext cx="3657600" cy="1787916"/>
        </p:xfrm>
        <a:graphic>
          <a:graphicData uri="http://schemas.openxmlformats.org/drawingml/2006/table">
            <a:tbl>
              <a:tblPr firstRow="1" firstCol="1" bandRow="1">
                <a:tableStyleId>{5940675A-B579-460E-94D1-54222C63F5DA}</a:tableStyleId>
              </a:tblPr>
              <a:tblGrid>
                <a:gridCol w="3657600">
                  <a:extLst>
                    <a:ext uri="{9D8B030D-6E8A-4147-A177-3AD203B41FA5}">
                      <a16:colId xmlns:a16="http://schemas.microsoft.com/office/drawing/2014/main" val="20000"/>
                    </a:ext>
                  </a:extLst>
                </a:gridCol>
              </a:tblGrid>
              <a:tr h="208524">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Calle</a:t>
                      </a:r>
                      <a:r>
                        <a:rPr lang="en-US" altLang="zh-CN" sz="1600" b="1" dirty="0">
                          <a:solidFill>
                            <a:schemeClr val="bg1"/>
                          </a:solidFill>
                          <a:effectLst/>
                          <a:latin typeface="Consolas" panose="020B0609020204030204" pitchFamily="49" charset="0"/>
                          <a:cs typeface="Consolas" panose="020B0609020204030204" pitchFamily="49" charset="0"/>
                        </a:rPr>
                        <a:t>e</a:t>
                      </a:r>
                      <a:r>
                        <a:rPr lang="en-US" sz="1600" b="1" dirty="0">
                          <a:solidFill>
                            <a:schemeClr val="bg1"/>
                          </a:solidFill>
                          <a:effectLst/>
                          <a:latin typeface="Consolas" panose="020B0609020204030204" pitchFamily="49" charset="0"/>
                          <a:cs typeface="Consolas" panose="020B0609020204030204" pitchFamily="49" charset="0"/>
                        </a:rPr>
                        <a:t> Program</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extLst>
                  <a:ext uri="{0D108BD9-81ED-4DB2-BD59-A6C34878D82A}">
                    <a16:rowId xmlns:a16="http://schemas.microsoft.com/office/drawing/2014/main" val="10000"/>
                  </a:ext>
                </a:extLst>
              </a:tr>
              <a:tr h="1544076">
                <a:tc>
                  <a:txBody>
                    <a:bodyPr/>
                    <a:lstStyle/>
                    <a:p>
                      <a:r>
                        <a:rPr kumimoji="0" lang="en-US" sz="1400" b="0" i="0" kern="1200" dirty="0">
                          <a:solidFill>
                            <a:schemeClr val="tx1"/>
                          </a:solidFill>
                          <a:effectLst/>
                          <a:latin typeface="Consolas" panose="020B0609020204030204" pitchFamily="49" charset="0"/>
                          <a:ea typeface="+mn-ea"/>
                          <a:cs typeface="+mn-cs"/>
                        </a:rPr>
                        <a:t>int </a:t>
                      </a:r>
                      <a:r>
                        <a:rPr kumimoji="0" lang="en-US" sz="1400" b="0" i="0" kern="1200" dirty="0" err="1">
                          <a:solidFill>
                            <a:schemeClr val="tx1"/>
                          </a:solidFill>
                          <a:effectLst/>
                          <a:latin typeface="Consolas" panose="020B0609020204030204" pitchFamily="49" charset="0"/>
                          <a:ea typeface="+mn-ea"/>
                          <a:cs typeface="+mn-cs"/>
                        </a:rPr>
                        <a:t>toLower</a:t>
                      </a:r>
                      <a:r>
                        <a:rPr kumimoji="0" lang="en-US" sz="1400" b="0" i="0" kern="1200" dirty="0">
                          <a:solidFill>
                            <a:schemeClr val="tx1"/>
                          </a:solidFill>
                          <a:effectLst/>
                          <a:latin typeface="Consolas" panose="020B0609020204030204" pitchFamily="49" charset="0"/>
                          <a:ea typeface="+mn-ea"/>
                          <a:cs typeface="+mn-cs"/>
                        </a:rPr>
                        <a:t> (int c)</a:t>
                      </a:r>
                    </a:p>
                    <a:p>
                      <a:r>
                        <a:rPr kumimoji="0" lang="en-US" sz="1400" b="0" i="0" kern="1200" dirty="0">
                          <a:solidFill>
                            <a:schemeClr val="tx1"/>
                          </a:solidFill>
                          <a:effectLst/>
                          <a:latin typeface="Consolas" panose="020B0609020204030204" pitchFamily="49" charset="0"/>
                          <a:ea typeface="+mn-ea"/>
                          <a:cs typeface="+mn-cs"/>
                        </a:rPr>
                        <a:t>{</a:t>
                      </a:r>
                    </a:p>
                    <a:p>
                      <a:r>
                        <a:rPr kumimoji="0" lang="en-US" sz="1400" b="0" i="0" kern="1200" dirty="0">
                          <a:solidFill>
                            <a:schemeClr val="tx1"/>
                          </a:solidFill>
                          <a:effectLst/>
                          <a:latin typeface="Consolas" panose="020B0609020204030204" pitchFamily="49" charset="0"/>
                          <a:ea typeface="+mn-ea"/>
                          <a:cs typeface="+mn-cs"/>
                        </a:rPr>
                        <a:t>  if (c &gt;= 'A' &amp;&amp; c &lt;= 'Z')</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kern="1200" dirty="0">
                          <a:solidFill>
                            <a:schemeClr val="tx1"/>
                          </a:solidFill>
                          <a:effectLst/>
                          <a:latin typeface="Consolas" panose="020B0609020204030204" pitchFamily="49" charset="0"/>
                          <a:ea typeface="+mn-ea"/>
                          <a:cs typeface="+mn-cs"/>
                        </a:rPr>
                        <a:t>     c += 32;  </a:t>
                      </a:r>
                      <a:r>
                        <a:rPr kumimoji="0" lang="en-US" sz="1400" b="0" i="1" kern="1200" dirty="0">
                          <a:solidFill>
                            <a:schemeClr val="tx1"/>
                          </a:solidFill>
                          <a:effectLst/>
                          <a:latin typeface="Consolas" panose="020B0609020204030204" pitchFamily="49" charset="0"/>
                          <a:ea typeface="+mn-ea"/>
                          <a:cs typeface="+mn-cs"/>
                        </a:rPr>
                        <a:t>/*</a:t>
                      </a:r>
                      <a:r>
                        <a:rPr kumimoji="0" lang="en-US" sz="1400" b="0" i="0" kern="1200" dirty="0">
                          <a:solidFill>
                            <a:schemeClr val="tx1"/>
                          </a:solidFill>
                          <a:effectLst/>
                          <a:latin typeface="Consolas" panose="020B0609020204030204" pitchFamily="49" charset="0"/>
                          <a:ea typeface="+mn-ea"/>
                          <a:cs typeface="+mn-cs"/>
                        </a:rPr>
                        <a:t>'a' - ‘A’ = 32 </a:t>
                      </a:r>
                      <a:r>
                        <a:rPr kumimoji="0" lang="en-US" sz="1400" b="0" i="1" kern="1200" dirty="0">
                          <a:solidFill>
                            <a:schemeClr val="tx1"/>
                          </a:solidFill>
                          <a:effectLst/>
                          <a:latin typeface="Consolas" panose="020B0609020204030204" pitchFamily="49" charset="0"/>
                          <a:ea typeface="+mn-ea"/>
                          <a:cs typeface="+mn-cs"/>
                        </a:rPr>
                        <a:t>*/</a:t>
                      </a:r>
                      <a:endParaRPr kumimoji="0" lang="en-US" sz="1400" b="0" i="0" kern="1200" dirty="0">
                        <a:solidFill>
                          <a:schemeClr val="tx1"/>
                        </a:solidFill>
                        <a:effectLst/>
                        <a:latin typeface="Consolas" panose="020B0609020204030204" pitchFamily="49" charset="0"/>
                        <a:ea typeface="+mn-ea"/>
                        <a:cs typeface="+mn-cs"/>
                      </a:endParaRPr>
                    </a:p>
                    <a:p>
                      <a:endParaRPr kumimoji="0" lang="en-US" sz="1400" b="0" i="0" kern="1200" dirty="0">
                        <a:solidFill>
                          <a:schemeClr val="tx1"/>
                        </a:solidFill>
                        <a:effectLst/>
                        <a:latin typeface="Consolas" panose="020B0609020204030204" pitchFamily="49" charset="0"/>
                        <a:ea typeface="+mn-ea"/>
                        <a:cs typeface="+mn-cs"/>
                      </a:endParaRPr>
                    </a:p>
                    <a:p>
                      <a:r>
                        <a:rPr kumimoji="0" lang="en-US" sz="1400" b="0" i="0" kern="1200" dirty="0">
                          <a:solidFill>
                            <a:schemeClr val="tx1"/>
                          </a:solidFill>
                          <a:effectLst/>
                          <a:latin typeface="Consolas" panose="020B0609020204030204" pitchFamily="49" charset="0"/>
                          <a:ea typeface="+mn-ea"/>
                          <a:cs typeface="+mn-cs"/>
                        </a:rPr>
                        <a:t>  return c;</a:t>
                      </a:r>
                    </a:p>
                    <a:p>
                      <a:r>
                        <a:rPr kumimoji="0" lang="en-US" sz="1400" b="0" i="0" kern="1200" dirty="0">
                          <a:solidFill>
                            <a:schemeClr val="tx1"/>
                          </a:solidFill>
                          <a:effectLst/>
                          <a:latin typeface="Consolas" panose="020B0609020204030204" pitchFamily="49" charset="0"/>
                          <a:ea typeface="+mn-ea"/>
                          <a:cs typeface="+mn-cs"/>
                        </a:rPr>
                        <a:t>}</a:t>
                      </a:r>
                    </a:p>
                  </a:txBody>
                  <a:tcPr marL="68580" marR="68580" marT="0" marB="0"/>
                </a:tc>
                <a:extLst>
                  <a:ext uri="{0D108BD9-81ED-4DB2-BD59-A6C34878D82A}">
                    <a16:rowId xmlns:a16="http://schemas.microsoft.com/office/drawing/2014/main" val="10001"/>
                  </a:ext>
                </a:extLst>
              </a:tr>
            </a:tbl>
          </a:graphicData>
        </a:graphic>
      </p:graphicFrame>
      <p:sp>
        <p:nvSpPr>
          <p:cNvPr id="7" name="Content Placeholder 3">
            <a:extLst>
              <a:ext uri="{FF2B5EF4-FFF2-40B4-BE49-F238E27FC236}">
                <a16:creationId xmlns:a16="http://schemas.microsoft.com/office/drawing/2014/main" id="{A8877E1E-4738-45CE-9CC3-2C75B88FD72F}"/>
              </a:ext>
            </a:extLst>
          </p:cNvPr>
          <p:cNvSpPr>
            <a:spLocks noGrp="1"/>
          </p:cNvSpPr>
          <p:nvPr>
            <p:ph sz="quarter" idx="1"/>
          </p:nvPr>
        </p:nvSpPr>
        <p:spPr>
          <a:xfrm>
            <a:off x="5029200" y="1125794"/>
            <a:ext cx="3581400" cy="1115961"/>
          </a:xfrm>
        </p:spPr>
        <p:txBody>
          <a:bodyPr>
            <a:normAutofit fontScale="85000" lnSpcReduction="10000"/>
          </a:bodyPr>
          <a:lstStyle/>
          <a:p>
            <a:r>
              <a:rPr lang="en-US" sz="2000" dirty="0"/>
              <a:t>Consider the following C program that converts all ASCII letters to lower case. Write the </a:t>
            </a:r>
            <a:r>
              <a:rPr lang="en-US" sz="2000" dirty="0" err="1"/>
              <a:t>toLower</a:t>
            </a:r>
            <a:r>
              <a:rPr lang="en-US" sz="2000" dirty="0"/>
              <a:t> function in ARMv7 assembly code.</a:t>
            </a:r>
          </a:p>
        </p:txBody>
      </p:sp>
      <p:graphicFrame>
        <p:nvGraphicFramePr>
          <p:cNvPr id="8" name="Table 7">
            <a:extLst>
              <a:ext uri="{FF2B5EF4-FFF2-40B4-BE49-F238E27FC236}">
                <a16:creationId xmlns:a16="http://schemas.microsoft.com/office/drawing/2014/main" id="{AA01F272-373C-24EF-CF3E-2DDED1980174}"/>
              </a:ext>
            </a:extLst>
          </p:cNvPr>
          <p:cNvGraphicFramePr>
            <a:graphicFrameLocks noGrp="1"/>
          </p:cNvGraphicFramePr>
          <p:nvPr>
            <p:extLst>
              <p:ext uri="{D42A27DB-BD31-4B8C-83A1-F6EECF244321}">
                <p14:modId xmlns:p14="http://schemas.microsoft.com/office/powerpoint/2010/main" val="918362635"/>
              </p:ext>
            </p:extLst>
          </p:nvPr>
        </p:nvGraphicFramePr>
        <p:xfrm>
          <a:off x="5139813" y="4030356"/>
          <a:ext cx="3657600" cy="2049421"/>
        </p:xfrm>
        <a:graphic>
          <a:graphicData uri="http://schemas.openxmlformats.org/drawingml/2006/table">
            <a:tbl>
              <a:tblPr firstRow="1" firstCol="1" bandRow="1">
                <a:tableStyleId>{5940675A-B579-460E-94D1-54222C63F5DA}</a:tableStyleId>
              </a:tblPr>
              <a:tblGrid>
                <a:gridCol w="3657600">
                  <a:extLst>
                    <a:ext uri="{9D8B030D-6E8A-4147-A177-3AD203B41FA5}">
                      <a16:colId xmlns:a16="http://schemas.microsoft.com/office/drawing/2014/main" val="20000"/>
                    </a:ext>
                  </a:extLst>
                </a:gridCol>
              </a:tblGrid>
              <a:tr h="175619">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Calle</a:t>
                      </a:r>
                      <a:r>
                        <a:rPr lang="en-US" altLang="zh-CN" sz="1600" b="1" dirty="0">
                          <a:solidFill>
                            <a:schemeClr val="bg1"/>
                          </a:solidFill>
                          <a:effectLst/>
                          <a:latin typeface="Consolas" panose="020B0609020204030204" pitchFamily="49" charset="0"/>
                          <a:cs typeface="Consolas" panose="020B0609020204030204" pitchFamily="49" charset="0"/>
                        </a:rPr>
                        <a:t>e</a:t>
                      </a:r>
                      <a:r>
                        <a:rPr lang="en-US" sz="1600" b="1" dirty="0">
                          <a:solidFill>
                            <a:schemeClr val="bg1"/>
                          </a:solidFill>
                          <a:effectLst/>
                          <a:latin typeface="Consolas" panose="020B0609020204030204" pitchFamily="49" charset="0"/>
                          <a:cs typeface="Consolas" panose="020B0609020204030204" pitchFamily="49" charset="0"/>
                        </a:rPr>
                        <a:t> Program Assembly</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extLst>
                  <a:ext uri="{0D108BD9-81ED-4DB2-BD59-A6C34878D82A}">
                    <a16:rowId xmlns:a16="http://schemas.microsoft.com/office/drawing/2014/main" val="10000"/>
                  </a:ext>
                </a:extLst>
              </a:tr>
              <a:tr h="1805581">
                <a:tc>
                  <a:txBody>
                    <a:bodyPr/>
                    <a:lstStyle/>
                    <a:p>
                      <a:r>
                        <a:rPr kumimoji="0" lang="en-US" sz="1400" b="0" i="0" kern="1200" dirty="0">
                          <a:solidFill>
                            <a:schemeClr val="tx1"/>
                          </a:solidFill>
                          <a:effectLst/>
                          <a:latin typeface="Consolas" panose="020B0609020204030204" pitchFamily="49" charset="0"/>
                          <a:ea typeface="+mn-ea"/>
                          <a:cs typeface="+mn-cs"/>
                        </a:rPr>
                        <a:t>    .text</a:t>
                      </a:r>
                    </a:p>
                    <a:p>
                      <a:r>
                        <a:rPr kumimoji="0" lang="en-US" sz="1400" b="0" i="0" kern="1200" dirty="0">
                          <a:solidFill>
                            <a:schemeClr val="tx1"/>
                          </a:solidFill>
                          <a:effectLst/>
                          <a:latin typeface="Consolas" panose="020B0609020204030204" pitchFamily="49" charset="0"/>
                          <a:ea typeface="+mn-ea"/>
                          <a:cs typeface="+mn-cs"/>
                        </a:rPr>
                        <a:t>    .global </a:t>
                      </a:r>
                      <a:r>
                        <a:rPr kumimoji="0" lang="en-US" sz="1400" b="0" i="0" kern="1200" dirty="0" err="1">
                          <a:solidFill>
                            <a:schemeClr val="tx1"/>
                          </a:solidFill>
                          <a:effectLst/>
                          <a:latin typeface="Consolas" panose="020B0609020204030204" pitchFamily="49" charset="0"/>
                          <a:ea typeface="+mn-ea"/>
                          <a:cs typeface="+mn-cs"/>
                        </a:rPr>
                        <a:t>toLower</a:t>
                      </a:r>
                      <a:endParaRPr kumimoji="0" lang="en-US" sz="1400" b="0" i="0" kern="1200" dirty="0">
                        <a:solidFill>
                          <a:schemeClr val="tx1"/>
                        </a:solidFill>
                        <a:effectLst/>
                        <a:latin typeface="Consolas" panose="020B0609020204030204" pitchFamily="49" charset="0"/>
                        <a:ea typeface="+mn-ea"/>
                        <a:cs typeface="+mn-cs"/>
                      </a:endParaRPr>
                    </a:p>
                    <a:p>
                      <a:r>
                        <a:rPr kumimoji="0" lang="en-US" sz="1400" b="0" i="0" kern="1200" dirty="0" err="1">
                          <a:solidFill>
                            <a:schemeClr val="tx1"/>
                          </a:solidFill>
                          <a:effectLst/>
                          <a:latin typeface="Consolas" panose="020B0609020204030204" pitchFamily="49" charset="0"/>
                          <a:ea typeface="+mn-ea"/>
                          <a:cs typeface="+mn-cs"/>
                        </a:rPr>
                        <a:t>toLower</a:t>
                      </a:r>
                      <a:r>
                        <a:rPr kumimoji="0" lang="en-US" sz="1400" b="0" i="0" kern="1200" dirty="0">
                          <a:solidFill>
                            <a:schemeClr val="tx1"/>
                          </a:solidFill>
                          <a:effectLst/>
                          <a:latin typeface="Consolas" panose="020B0609020204030204" pitchFamily="49" charset="0"/>
                          <a:ea typeface="+mn-ea"/>
                          <a:cs typeface="+mn-cs"/>
                        </a:rPr>
                        <a:t>:</a:t>
                      </a: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0187494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A11246-2B88-B4D4-DF6F-83B838798B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E58B75-95E0-2541-7E04-055CF0C60C5B}"/>
              </a:ext>
            </a:extLst>
          </p:cNvPr>
          <p:cNvSpPr>
            <a:spLocks noGrp="1"/>
          </p:cNvSpPr>
          <p:nvPr>
            <p:ph type="title"/>
          </p:nvPr>
        </p:nvSpPr>
        <p:spPr/>
        <p:txBody>
          <a:bodyPr/>
          <a:lstStyle/>
          <a:p>
            <a:r>
              <a:rPr lang="en-US" dirty="0" err="1"/>
              <a:t>toLower</a:t>
            </a:r>
            <a:r>
              <a:rPr lang="en-US" dirty="0"/>
              <a:t> ANS</a:t>
            </a:r>
          </a:p>
        </p:txBody>
      </p:sp>
      <p:sp>
        <p:nvSpPr>
          <p:cNvPr id="3" name="Slide Number Placeholder 2">
            <a:extLst>
              <a:ext uri="{FF2B5EF4-FFF2-40B4-BE49-F238E27FC236}">
                <a16:creationId xmlns:a16="http://schemas.microsoft.com/office/drawing/2014/main" id="{2055FFEA-1824-B30B-B2F0-65F1865F3262}"/>
              </a:ext>
            </a:extLst>
          </p:cNvPr>
          <p:cNvSpPr>
            <a:spLocks noGrp="1"/>
          </p:cNvSpPr>
          <p:nvPr>
            <p:ph type="sldNum" sz="quarter" idx="12"/>
          </p:nvPr>
        </p:nvSpPr>
        <p:spPr/>
        <p:txBody>
          <a:bodyPr/>
          <a:lstStyle/>
          <a:p>
            <a:fld id="{EA7C8D44-3667-46F6-9772-CC52308E2A7F}" type="slidenum">
              <a:rPr kumimoji="0" lang="en-US" smtClean="0"/>
              <a:pPr/>
              <a:t>24</a:t>
            </a:fld>
            <a:endParaRPr kumimoji="0" lang="en-US" dirty="0"/>
          </a:p>
        </p:txBody>
      </p:sp>
      <p:graphicFrame>
        <p:nvGraphicFramePr>
          <p:cNvPr id="6" name="Table 5">
            <a:extLst>
              <a:ext uri="{FF2B5EF4-FFF2-40B4-BE49-F238E27FC236}">
                <a16:creationId xmlns:a16="http://schemas.microsoft.com/office/drawing/2014/main" id="{CC203EDA-BA4D-8B0A-42B8-FE11C464F19D}"/>
              </a:ext>
            </a:extLst>
          </p:cNvPr>
          <p:cNvGraphicFramePr>
            <a:graphicFrameLocks noGrp="1"/>
          </p:cNvGraphicFramePr>
          <p:nvPr>
            <p:extLst>
              <p:ext uri="{D42A27DB-BD31-4B8C-83A1-F6EECF244321}">
                <p14:modId xmlns:p14="http://schemas.microsoft.com/office/powerpoint/2010/main" val="4043798945"/>
              </p:ext>
            </p:extLst>
          </p:nvPr>
        </p:nvGraphicFramePr>
        <p:xfrm>
          <a:off x="457200" y="1219200"/>
          <a:ext cx="3657600" cy="1787916"/>
        </p:xfrm>
        <a:graphic>
          <a:graphicData uri="http://schemas.openxmlformats.org/drawingml/2006/table">
            <a:tbl>
              <a:tblPr firstRow="1" firstCol="1" bandRow="1">
                <a:tableStyleId>{5940675A-B579-460E-94D1-54222C63F5DA}</a:tableStyleId>
              </a:tblPr>
              <a:tblGrid>
                <a:gridCol w="3657600">
                  <a:extLst>
                    <a:ext uri="{9D8B030D-6E8A-4147-A177-3AD203B41FA5}">
                      <a16:colId xmlns:a16="http://schemas.microsoft.com/office/drawing/2014/main" val="20000"/>
                    </a:ext>
                  </a:extLst>
                </a:gridCol>
              </a:tblGrid>
              <a:tr h="208524">
                <a:tc>
                  <a:txBody>
                    <a:bodyPr/>
                    <a:lstStyle/>
                    <a:p>
                      <a:pPr marL="0" marR="0" algn="just">
                        <a:spcBef>
                          <a:spcPts val="0"/>
                        </a:spcBef>
                        <a:spcAft>
                          <a:spcPts val="0"/>
                        </a:spcAft>
                      </a:pPr>
                      <a:r>
                        <a:rPr lang="en-US" sz="1600" b="1">
                          <a:solidFill>
                            <a:schemeClr val="bg1"/>
                          </a:solidFill>
                          <a:effectLst/>
                          <a:latin typeface="Consolas" panose="020B0609020204030204" pitchFamily="49" charset="0"/>
                          <a:cs typeface="Consolas" panose="020B0609020204030204" pitchFamily="49" charset="0"/>
                        </a:rPr>
                        <a:t>Calle</a:t>
                      </a:r>
                      <a:r>
                        <a:rPr lang="en-US" altLang="zh-CN" sz="1600" b="1">
                          <a:solidFill>
                            <a:schemeClr val="bg1"/>
                          </a:solidFill>
                          <a:effectLst/>
                          <a:latin typeface="Consolas" panose="020B0609020204030204" pitchFamily="49" charset="0"/>
                          <a:cs typeface="Consolas" panose="020B0609020204030204" pitchFamily="49" charset="0"/>
                        </a:rPr>
                        <a:t>e</a:t>
                      </a:r>
                      <a:r>
                        <a:rPr lang="en-US" sz="1600" b="1">
                          <a:solidFill>
                            <a:schemeClr val="bg1"/>
                          </a:solidFill>
                          <a:effectLst/>
                          <a:latin typeface="Consolas" panose="020B0609020204030204" pitchFamily="49" charset="0"/>
                          <a:cs typeface="Consolas" panose="020B0609020204030204" pitchFamily="49" charset="0"/>
                        </a:rPr>
                        <a:t> Program</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extLst>
                  <a:ext uri="{0D108BD9-81ED-4DB2-BD59-A6C34878D82A}">
                    <a16:rowId xmlns:a16="http://schemas.microsoft.com/office/drawing/2014/main" val="10000"/>
                  </a:ext>
                </a:extLst>
              </a:tr>
              <a:tr h="1544076">
                <a:tc>
                  <a:txBody>
                    <a:bodyPr/>
                    <a:lstStyle/>
                    <a:p>
                      <a:r>
                        <a:rPr kumimoji="0" lang="en-US" sz="1400" b="0" i="0" kern="1200" dirty="0">
                          <a:solidFill>
                            <a:schemeClr val="tx1"/>
                          </a:solidFill>
                          <a:effectLst/>
                          <a:latin typeface="Consolas" panose="020B0609020204030204" pitchFamily="49" charset="0"/>
                          <a:ea typeface="+mn-ea"/>
                          <a:cs typeface="+mn-cs"/>
                        </a:rPr>
                        <a:t>int </a:t>
                      </a:r>
                      <a:r>
                        <a:rPr kumimoji="0" lang="en-US" sz="1400" b="0" i="0" kern="1200" dirty="0" err="1">
                          <a:solidFill>
                            <a:schemeClr val="tx1"/>
                          </a:solidFill>
                          <a:effectLst/>
                          <a:latin typeface="Consolas" panose="020B0609020204030204" pitchFamily="49" charset="0"/>
                          <a:ea typeface="+mn-ea"/>
                          <a:cs typeface="+mn-cs"/>
                        </a:rPr>
                        <a:t>toLower</a:t>
                      </a:r>
                      <a:r>
                        <a:rPr kumimoji="0" lang="en-US" sz="1400" b="0" i="0" kern="1200" dirty="0">
                          <a:solidFill>
                            <a:schemeClr val="tx1"/>
                          </a:solidFill>
                          <a:effectLst/>
                          <a:latin typeface="Consolas" panose="020B0609020204030204" pitchFamily="49" charset="0"/>
                          <a:ea typeface="+mn-ea"/>
                          <a:cs typeface="+mn-cs"/>
                        </a:rPr>
                        <a:t> (int c)</a:t>
                      </a:r>
                    </a:p>
                    <a:p>
                      <a:r>
                        <a:rPr kumimoji="0" lang="en-US" sz="1400" b="0" i="0" kern="1200" dirty="0">
                          <a:solidFill>
                            <a:schemeClr val="tx1"/>
                          </a:solidFill>
                          <a:effectLst/>
                          <a:latin typeface="Consolas" panose="020B0609020204030204" pitchFamily="49" charset="0"/>
                          <a:ea typeface="+mn-ea"/>
                          <a:cs typeface="+mn-cs"/>
                        </a:rPr>
                        <a:t>{</a:t>
                      </a:r>
                    </a:p>
                    <a:p>
                      <a:r>
                        <a:rPr kumimoji="0" lang="en-US" sz="1400" b="0" i="0" kern="1200" dirty="0">
                          <a:solidFill>
                            <a:schemeClr val="tx1"/>
                          </a:solidFill>
                          <a:effectLst/>
                          <a:latin typeface="Consolas" panose="020B0609020204030204" pitchFamily="49" charset="0"/>
                          <a:ea typeface="+mn-ea"/>
                          <a:cs typeface="+mn-cs"/>
                        </a:rPr>
                        <a:t>  if (c &gt;= 'A' &amp;&amp; c &lt;= 'Z')</a:t>
                      </a:r>
                    </a:p>
                    <a:p>
                      <a:r>
                        <a:rPr kumimoji="0" lang="en-US" sz="1400" b="0" i="0" kern="1200" dirty="0">
                          <a:solidFill>
                            <a:schemeClr val="tx1"/>
                          </a:solidFill>
                          <a:effectLst/>
                          <a:latin typeface="Consolas" panose="020B0609020204030204" pitchFamily="49" charset="0"/>
                          <a:ea typeface="+mn-ea"/>
                          <a:cs typeface="+mn-cs"/>
                        </a:rPr>
                        <a:t>     c += 32;</a:t>
                      </a:r>
                    </a:p>
                    <a:p>
                      <a:endParaRPr kumimoji="0" lang="en-US" sz="1400" b="0" i="0" kern="1200" dirty="0">
                        <a:solidFill>
                          <a:schemeClr val="tx1"/>
                        </a:solidFill>
                        <a:effectLst/>
                        <a:latin typeface="Consolas" panose="020B0609020204030204" pitchFamily="49" charset="0"/>
                        <a:ea typeface="+mn-ea"/>
                        <a:cs typeface="+mn-cs"/>
                      </a:endParaRPr>
                    </a:p>
                    <a:p>
                      <a:r>
                        <a:rPr kumimoji="0" lang="en-US" sz="1400" b="0" i="0" kern="1200" dirty="0">
                          <a:solidFill>
                            <a:schemeClr val="tx1"/>
                          </a:solidFill>
                          <a:effectLst/>
                          <a:latin typeface="Consolas" panose="020B0609020204030204" pitchFamily="49" charset="0"/>
                          <a:ea typeface="+mn-ea"/>
                          <a:cs typeface="+mn-cs"/>
                        </a:rPr>
                        <a:t>  return c;</a:t>
                      </a:r>
                    </a:p>
                    <a:p>
                      <a:r>
                        <a:rPr kumimoji="0" lang="en-US" sz="1400" b="0" i="0" kern="1200" dirty="0">
                          <a:solidFill>
                            <a:schemeClr val="tx1"/>
                          </a:solidFill>
                          <a:effectLst/>
                          <a:latin typeface="Consolas" panose="020B0609020204030204" pitchFamily="49" charset="0"/>
                          <a:ea typeface="+mn-ea"/>
                          <a:cs typeface="+mn-cs"/>
                        </a:rPr>
                        <a:t>}</a:t>
                      </a:r>
                    </a:p>
                  </a:txBody>
                  <a:tcPr marL="68580" marR="68580" marT="0" marB="0"/>
                </a:tc>
                <a:extLst>
                  <a:ext uri="{0D108BD9-81ED-4DB2-BD59-A6C34878D82A}">
                    <a16:rowId xmlns:a16="http://schemas.microsoft.com/office/drawing/2014/main" val="10001"/>
                  </a:ext>
                </a:extLst>
              </a:tr>
            </a:tbl>
          </a:graphicData>
        </a:graphic>
      </p:graphicFrame>
      <p:graphicFrame>
        <p:nvGraphicFramePr>
          <p:cNvPr id="4" name="Table 3">
            <a:extLst>
              <a:ext uri="{FF2B5EF4-FFF2-40B4-BE49-F238E27FC236}">
                <a16:creationId xmlns:a16="http://schemas.microsoft.com/office/drawing/2014/main" id="{058C7988-0F62-036F-DDF3-1121F4620528}"/>
              </a:ext>
            </a:extLst>
          </p:cNvPr>
          <p:cNvGraphicFramePr>
            <a:graphicFrameLocks noGrp="1"/>
          </p:cNvGraphicFramePr>
          <p:nvPr>
            <p:extLst>
              <p:ext uri="{D42A27DB-BD31-4B8C-83A1-F6EECF244321}">
                <p14:modId xmlns:p14="http://schemas.microsoft.com/office/powerpoint/2010/main" val="1881646543"/>
              </p:ext>
            </p:extLst>
          </p:nvPr>
        </p:nvGraphicFramePr>
        <p:xfrm>
          <a:off x="459658" y="3112813"/>
          <a:ext cx="6474542" cy="2590800"/>
        </p:xfrm>
        <a:graphic>
          <a:graphicData uri="http://schemas.openxmlformats.org/drawingml/2006/table">
            <a:tbl>
              <a:tblPr firstRow="1" firstCol="1" bandRow="1">
                <a:tableStyleId>{5940675A-B579-460E-94D1-54222C63F5DA}</a:tableStyleId>
              </a:tblPr>
              <a:tblGrid>
                <a:gridCol w="6474542">
                  <a:extLst>
                    <a:ext uri="{9D8B030D-6E8A-4147-A177-3AD203B41FA5}">
                      <a16:colId xmlns:a16="http://schemas.microsoft.com/office/drawing/2014/main" val="20000"/>
                    </a:ext>
                  </a:extLst>
                </a:gridCol>
              </a:tblGrid>
              <a:tr h="175619">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Calle</a:t>
                      </a:r>
                      <a:r>
                        <a:rPr lang="en-US" altLang="zh-CN" sz="1600" b="1" dirty="0">
                          <a:solidFill>
                            <a:schemeClr val="bg1"/>
                          </a:solidFill>
                          <a:effectLst/>
                          <a:latin typeface="Consolas" panose="020B0609020204030204" pitchFamily="49" charset="0"/>
                          <a:cs typeface="Consolas" panose="020B0609020204030204" pitchFamily="49" charset="0"/>
                        </a:rPr>
                        <a:t>e</a:t>
                      </a:r>
                      <a:r>
                        <a:rPr lang="en-US" sz="1600" b="1" dirty="0">
                          <a:solidFill>
                            <a:schemeClr val="bg1"/>
                          </a:solidFill>
                          <a:effectLst/>
                          <a:latin typeface="Consolas" panose="020B0609020204030204" pitchFamily="49" charset="0"/>
                          <a:cs typeface="Consolas" panose="020B0609020204030204" pitchFamily="49" charset="0"/>
                        </a:rPr>
                        <a:t> Program Assembly</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extLst>
                  <a:ext uri="{0D108BD9-81ED-4DB2-BD59-A6C34878D82A}">
                    <a16:rowId xmlns:a16="http://schemas.microsoft.com/office/drawing/2014/main" val="10000"/>
                  </a:ext>
                </a:extLst>
              </a:tr>
              <a:tr h="1805581">
                <a:tc>
                  <a:txBody>
                    <a:bodyPr/>
                    <a:lstStyle/>
                    <a:p>
                      <a:r>
                        <a:rPr kumimoji="0" lang="en-US" sz="1400" b="0" i="0" kern="1200" dirty="0">
                          <a:solidFill>
                            <a:schemeClr val="tx1"/>
                          </a:solidFill>
                          <a:effectLst/>
                          <a:latin typeface="Consolas" panose="020B0609020204030204" pitchFamily="49" charset="0"/>
                          <a:ea typeface="+mn-ea"/>
                          <a:cs typeface="+mn-cs"/>
                        </a:rPr>
                        <a:t> .text</a:t>
                      </a:r>
                    </a:p>
                    <a:p>
                      <a:r>
                        <a:rPr kumimoji="0" lang="en-US" sz="1400" b="0" i="0" kern="1200" dirty="0">
                          <a:solidFill>
                            <a:schemeClr val="tx1"/>
                          </a:solidFill>
                          <a:effectLst/>
                          <a:latin typeface="Consolas" panose="020B0609020204030204" pitchFamily="49" charset="0"/>
                          <a:ea typeface="+mn-ea"/>
                          <a:cs typeface="+mn-cs"/>
                        </a:rPr>
                        <a:t>    .global </a:t>
                      </a:r>
                      <a:r>
                        <a:rPr kumimoji="0" lang="en-US" sz="1400" b="0" i="0" kern="1200" dirty="0" err="1">
                          <a:solidFill>
                            <a:schemeClr val="tx1"/>
                          </a:solidFill>
                          <a:effectLst/>
                          <a:latin typeface="Consolas" panose="020B0609020204030204" pitchFamily="49" charset="0"/>
                          <a:ea typeface="+mn-ea"/>
                          <a:cs typeface="+mn-cs"/>
                        </a:rPr>
                        <a:t>toLower</a:t>
                      </a:r>
                      <a:endParaRPr kumimoji="0" lang="en-US" sz="1400" b="0" i="0" kern="1200" dirty="0">
                        <a:solidFill>
                          <a:schemeClr val="tx1"/>
                        </a:solidFill>
                        <a:effectLst/>
                        <a:latin typeface="Consolas" panose="020B0609020204030204" pitchFamily="49" charset="0"/>
                        <a:ea typeface="+mn-ea"/>
                        <a:cs typeface="+mn-cs"/>
                      </a:endParaRPr>
                    </a:p>
                    <a:p>
                      <a:r>
                        <a:rPr kumimoji="0" lang="en-US" sz="1400" b="0" i="0" kern="1200" dirty="0" err="1">
                          <a:solidFill>
                            <a:schemeClr val="tx1"/>
                          </a:solidFill>
                          <a:effectLst/>
                          <a:latin typeface="Consolas" panose="020B0609020204030204" pitchFamily="49" charset="0"/>
                          <a:ea typeface="+mn-ea"/>
                          <a:cs typeface="+mn-cs"/>
                        </a:rPr>
                        <a:t>toLower</a:t>
                      </a:r>
                      <a:r>
                        <a:rPr kumimoji="0" lang="en-US" sz="1400" b="0" i="0" kern="1200" dirty="0">
                          <a:solidFill>
                            <a:schemeClr val="tx1"/>
                          </a:solidFill>
                          <a:effectLst/>
                          <a:latin typeface="Consolas" panose="020B0609020204030204" pitchFamily="49" charset="0"/>
                          <a:ea typeface="+mn-ea"/>
                          <a:cs typeface="+mn-cs"/>
                        </a:rPr>
                        <a:t>: </a:t>
                      </a:r>
                    </a:p>
                    <a:p>
                      <a:r>
                        <a:rPr kumimoji="0" lang="en-US" sz="1400" b="0" i="0" kern="1200" dirty="0">
                          <a:solidFill>
                            <a:schemeClr val="tx1"/>
                          </a:solidFill>
                          <a:effectLst/>
                          <a:latin typeface="Consolas" panose="020B0609020204030204" pitchFamily="49" charset="0"/>
                          <a:ea typeface="+mn-ea"/>
                          <a:cs typeface="+mn-cs"/>
                        </a:rPr>
                        <a:t>    </a:t>
                      </a:r>
                      <a:r>
                        <a:rPr kumimoji="0" lang="en-US" sz="1400" b="0" i="0" kern="1200" dirty="0" err="1">
                          <a:solidFill>
                            <a:schemeClr val="tx1"/>
                          </a:solidFill>
                          <a:effectLst/>
                          <a:latin typeface="Consolas" panose="020B0609020204030204" pitchFamily="49" charset="0"/>
                          <a:ea typeface="+mn-ea"/>
                          <a:cs typeface="+mn-cs"/>
                        </a:rPr>
                        <a:t>cmp</a:t>
                      </a:r>
                      <a:r>
                        <a:rPr kumimoji="0" lang="en-US" sz="1400" b="0" i="0" kern="1200" dirty="0">
                          <a:solidFill>
                            <a:schemeClr val="tx1"/>
                          </a:solidFill>
                          <a:effectLst/>
                          <a:latin typeface="Consolas" panose="020B0609020204030204" pitchFamily="49" charset="0"/>
                          <a:ea typeface="+mn-ea"/>
                          <a:cs typeface="+mn-cs"/>
                        </a:rPr>
                        <a:t>     r0, #'A'                @ if c &lt; 'A' -&gt; </a:t>
                      </a:r>
                      <a:r>
                        <a:rPr kumimoji="0" lang="en-US" sz="1400" b="0" i="0" kern="1200" dirty="0" err="1">
                          <a:solidFill>
                            <a:schemeClr val="tx1"/>
                          </a:solidFill>
                          <a:effectLst/>
                          <a:latin typeface="Consolas" panose="020B0609020204030204" pitchFamily="49" charset="0"/>
                          <a:ea typeface="+mn-ea"/>
                          <a:cs typeface="+mn-cs"/>
                        </a:rPr>
                        <a:t>skip_adjust</a:t>
                      </a:r>
                      <a:endParaRPr kumimoji="0" lang="en-US" sz="1400" b="0" i="0" kern="1200" dirty="0">
                        <a:solidFill>
                          <a:schemeClr val="tx1"/>
                        </a:solidFill>
                        <a:effectLst/>
                        <a:latin typeface="Consolas" panose="020B0609020204030204" pitchFamily="49" charset="0"/>
                        <a:ea typeface="+mn-ea"/>
                        <a:cs typeface="+mn-cs"/>
                      </a:endParaRPr>
                    </a:p>
                    <a:p>
                      <a:r>
                        <a:rPr kumimoji="0" lang="en-US" sz="1400" b="0" i="0" kern="1200" dirty="0">
                          <a:solidFill>
                            <a:schemeClr val="tx1"/>
                          </a:solidFill>
                          <a:effectLst/>
                          <a:latin typeface="Consolas" panose="020B0609020204030204" pitchFamily="49" charset="0"/>
                          <a:ea typeface="+mn-ea"/>
                          <a:cs typeface="+mn-cs"/>
                        </a:rPr>
                        <a:t>    </a:t>
                      </a:r>
                      <a:r>
                        <a:rPr kumimoji="0" lang="en-US" sz="1400" b="0" i="0" kern="1200" dirty="0" err="1">
                          <a:solidFill>
                            <a:schemeClr val="tx1"/>
                          </a:solidFill>
                          <a:effectLst/>
                          <a:latin typeface="Consolas" panose="020B0609020204030204" pitchFamily="49" charset="0"/>
                          <a:ea typeface="+mn-ea"/>
                          <a:cs typeface="+mn-cs"/>
                        </a:rPr>
                        <a:t>blt</a:t>
                      </a:r>
                      <a:r>
                        <a:rPr kumimoji="0" lang="en-US" sz="1400" b="0" i="0" kern="1200" dirty="0">
                          <a:solidFill>
                            <a:schemeClr val="tx1"/>
                          </a:solidFill>
                          <a:effectLst/>
                          <a:latin typeface="Consolas" panose="020B0609020204030204" pitchFamily="49" charset="0"/>
                          <a:ea typeface="+mn-ea"/>
                          <a:cs typeface="+mn-cs"/>
                        </a:rPr>
                        <a:t>     </a:t>
                      </a:r>
                      <a:r>
                        <a:rPr kumimoji="0" lang="en-US" sz="1400" b="0" i="0" kern="1200" dirty="0" err="1">
                          <a:solidFill>
                            <a:schemeClr val="tx1"/>
                          </a:solidFill>
                          <a:effectLst/>
                          <a:latin typeface="Consolas" panose="020B0609020204030204" pitchFamily="49" charset="0"/>
                          <a:ea typeface="+mn-ea"/>
                          <a:cs typeface="+mn-cs"/>
                        </a:rPr>
                        <a:t>skip_adjust</a:t>
                      </a:r>
                      <a:endParaRPr kumimoji="0" lang="en-US" sz="1400" b="0" i="0" kern="1200" dirty="0">
                        <a:solidFill>
                          <a:schemeClr val="tx1"/>
                        </a:solidFill>
                        <a:effectLst/>
                        <a:latin typeface="Consolas" panose="020B0609020204030204" pitchFamily="49" charset="0"/>
                        <a:ea typeface="+mn-ea"/>
                        <a:cs typeface="+mn-cs"/>
                      </a:endParaRPr>
                    </a:p>
                    <a:p>
                      <a:r>
                        <a:rPr kumimoji="0" lang="en-US" sz="1400" b="0" i="0" kern="1200" dirty="0">
                          <a:solidFill>
                            <a:schemeClr val="tx1"/>
                          </a:solidFill>
                          <a:effectLst/>
                          <a:latin typeface="Consolas" panose="020B0609020204030204" pitchFamily="49" charset="0"/>
                          <a:ea typeface="+mn-ea"/>
                          <a:cs typeface="+mn-cs"/>
                        </a:rPr>
                        <a:t>    </a:t>
                      </a:r>
                      <a:r>
                        <a:rPr kumimoji="0" lang="en-US" sz="1400" b="0" i="0" kern="1200" dirty="0" err="1">
                          <a:solidFill>
                            <a:schemeClr val="tx1"/>
                          </a:solidFill>
                          <a:effectLst/>
                          <a:latin typeface="Consolas" panose="020B0609020204030204" pitchFamily="49" charset="0"/>
                          <a:ea typeface="+mn-ea"/>
                          <a:cs typeface="+mn-cs"/>
                        </a:rPr>
                        <a:t>cmp</a:t>
                      </a:r>
                      <a:r>
                        <a:rPr kumimoji="0" lang="en-US" sz="1400" b="0" i="0" kern="1200" dirty="0">
                          <a:solidFill>
                            <a:schemeClr val="tx1"/>
                          </a:solidFill>
                          <a:effectLst/>
                          <a:latin typeface="Consolas" panose="020B0609020204030204" pitchFamily="49" charset="0"/>
                          <a:ea typeface="+mn-ea"/>
                          <a:cs typeface="+mn-cs"/>
                        </a:rPr>
                        <a:t>     r0, #'Z'                @ if c &gt; 'Z' -&gt; </a:t>
                      </a:r>
                      <a:r>
                        <a:rPr kumimoji="0" lang="en-US" sz="1400" b="0" i="0" kern="1200" dirty="0" err="1">
                          <a:solidFill>
                            <a:schemeClr val="tx1"/>
                          </a:solidFill>
                          <a:effectLst/>
                          <a:latin typeface="Consolas" panose="020B0609020204030204" pitchFamily="49" charset="0"/>
                          <a:ea typeface="+mn-ea"/>
                          <a:cs typeface="+mn-cs"/>
                        </a:rPr>
                        <a:t>skip_adjust</a:t>
                      </a:r>
                      <a:endParaRPr kumimoji="0" lang="en-US" sz="1400" b="0" i="0" kern="1200" dirty="0">
                        <a:solidFill>
                          <a:schemeClr val="tx1"/>
                        </a:solidFill>
                        <a:effectLst/>
                        <a:latin typeface="Consolas" panose="020B0609020204030204" pitchFamily="49" charset="0"/>
                        <a:ea typeface="+mn-ea"/>
                        <a:cs typeface="+mn-cs"/>
                      </a:endParaRPr>
                    </a:p>
                    <a:p>
                      <a:r>
                        <a:rPr kumimoji="0" lang="en-US" sz="1400" b="0" i="0" kern="1200" dirty="0">
                          <a:solidFill>
                            <a:schemeClr val="tx1"/>
                          </a:solidFill>
                          <a:effectLst/>
                          <a:latin typeface="Consolas" panose="020B0609020204030204" pitchFamily="49" charset="0"/>
                          <a:ea typeface="+mn-ea"/>
                          <a:cs typeface="+mn-cs"/>
                        </a:rPr>
                        <a:t>    </a:t>
                      </a:r>
                      <a:r>
                        <a:rPr kumimoji="0" lang="en-US" sz="1400" b="0" i="0" kern="1200" dirty="0" err="1">
                          <a:solidFill>
                            <a:schemeClr val="tx1"/>
                          </a:solidFill>
                          <a:effectLst/>
                          <a:latin typeface="Consolas" panose="020B0609020204030204" pitchFamily="49" charset="0"/>
                          <a:ea typeface="+mn-ea"/>
                          <a:cs typeface="+mn-cs"/>
                        </a:rPr>
                        <a:t>bgt</a:t>
                      </a:r>
                      <a:r>
                        <a:rPr kumimoji="0" lang="en-US" sz="1400" b="0" i="0" kern="1200" dirty="0">
                          <a:solidFill>
                            <a:schemeClr val="tx1"/>
                          </a:solidFill>
                          <a:effectLst/>
                          <a:latin typeface="Consolas" panose="020B0609020204030204" pitchFamily="49" charset="0"/>
                          <a:ea typeface="+mn-ea"/>
                          <a:cs typeface="+mn-cs"/>
                        </a:rPr>
                        <a:t>     </a:t>
                      </a:r>
                      <a:r>
                        <a:rPr kumimoji="0" lang="en-US" sz="1400" b="0" i="0" kern="1200" dirty="0" err="1">
                          <a:solidFill>
                            <a:schemeClr val="tx1"/>
                          </a:solidFill>
                          <a:effectLst/>
                          <a:latin typeface="Consolas" panose="020B0609020204030204" pitchFamily="49" charset="0"/>
                          <a:ea typeface="+mn-ea"/>
                          <a:cs typeface="+mn-cs"/>
                        </a:rPr>
                        <a:t>skip_adjust</a:t>
                      </a:r>
                      <a:endParaRPr kumimoji="0" lang="en-US" sz="1400" b="0" i="0" kern="1200" dirty="0">
                        <a:solidFill>
                          <a:schemeClr val="tx1"/>
                        </a:solidFill>
                        <a:effectLst/>
                        <a:latin typeface="Consolas" panose="020B0609020204030204" pitchFamily="49" charset="0"/>
                        <a:ea typeface="+mn-ea"/>
                        <a:cs typeface="+mn-cs"/>
                      </a:endParaRPr>
                    </a:p>
                    <a:p>
                      <a:r>
                        <a:rPr kumimoji="0" lang="en-US" sz="1400" b="0" i="0" kern="1200" dirty="0">
                          <a:solidFill>
                            <a:schemeClr val="tx1"/>
                          </a:solidFill>
                          <a:effectLst/>
                          <a:latin typeface="Consolas" panose="020B0609020204030204" pitchFamily="49" charset="0"/>
                          <a:ea typeface="+mn-ea"/>
                          <a:cs typeface="+mn-cs"/>
                        </a:rPr>
                        <a:t>    add     r0, r0, #32             @ c += 32 = 'a' - 'A'</a:t>
                      </a:r>
                    </a:p>
                    <a:p>
                      <a:endParaRPr kumimoji="0" lang="en-US" sz="1400" b="0" i="0" kern="1200" dirty="0">
                        <a:solidFill>
                          <a:schemeClr val="tx1"/>
                        </a:solidFill>
                        <a:effectLst/>
                        <a:latin typeface="Consolas" panose="020B0609020204030204" pitchFamily="49" charset="0"/>
                        <a:ea typeface="+mn-ea"/>
                        <a:cs typeface="+mn-cs"/>
                      </a:endParaRPr>
                    </a:p>
                    <a:p>
                      <a:r>
                        <a:rPr kumimoji="0" lang="en-US" sz="1400" b="0" i="0" kern="1200" dirty="0" err="1">
                          <a:solidFill>
                            <a:schemeClr val="tx1"/>
                          </a:solidFill>
                          <a:effectLst/>
                          <a:latin typeface="Consolas" panose="020B0609020204030204" pitchFamily="49" charset="0"/>
                          <a:ea typeface="+mn-ea"/>
                          <a:cs typeface="+mn-cs"/>
                        </a:rPr>
                        <a:t>skip_adjust</a:t>
                      </a:r>
                      <a:r>
                        <a:rPr kumimoji="0" lang="en-US" sz="1400" b="0" i="0" kern="1200" dirty="0">
                          <a:solidFill>
                            <a:schemeClr val="tx1"/>
                          </a:solidFill>
                          <a:effectLst/>
                          <a:latin typeface="Consolas" panose="020B0609020204030204" pitchFamily="49" charset="0"/>
                          <a:ea typeface="+mn-ea"/>
                          <a:cs typeface="+mn-cs"/>
                        </a:rPr>
                        <a:t>:</a:t>
                      </a:r>
                    </a:p>
                    <a:p>
                      <a:r>
                        <a:rPr kumimoji="0" lang="en-US" sz="1400" b="0" i="0" kern="1200" dirty="0">
                          <a:solidFill>
                            <a:schemeClr val="tx1"/>
                          </a:solidFill>
                          <a:effectLst/>
                          <a:latin typeface="Consolas" panose="020B0609020204030204" pitchFamily="49" charset="0"/>
                          <a:ea typeface="+mn-ea"/>
                          <a:cs typeface="+mn-cs"/>
                        </a:rPr>
                        <a:t>    bx      </a:t>
                      </a:r>
                      <a:r>
                        <a:rPr kumimoji="0" lang="en-US" sz="1400" b="0" i="0" kern="1200" dirty="0" err="1">
                          <a:solidFill>
                            <a:schemeClr val="tx1"/>
                          </a:solidFill>
                          <a:effectLst/>
                          <a:latin typeface="Consolas" panose="020B0609020204030204" pitchFamily="49" charset="0"/>
                          <a:ea typeface="+mn-ea"/>
                          <a:cs typeface="+mn-cs"/>
                        </a:rPr>
                        <a:t>lr</a:t>
                      </a:r>
                      <a:endParaRPr kumimoji="0" lang="en-US" sz="1400" b="0" i="0" kern="1200" dirty="0">
                        <a:solidFill>
                          <a:schemeClr val="tx1"/>
                        </a:solidFill>
                        <a:effectLst/>
                        <a:latin typeface="Consolas" panose="020B0609020204030204" pitchFamily="49" charset="0"/>
                        <a:ea typeface="+mn-ea"/>
                        <a:cs typeface="+mn-cs"/>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6236186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4EC6E-B891-AF83-E66F-8217385C54F6}"/>
              </a:ext>
            </a:extLst>
          </p:cNvPr>
          <p:cNvSpPr>
            <a:spLocks noGrp="1"/>
          </p:cNvSpPr>
          <p:nvPr>
            <p:ph type="title"/>
          </p:nvPr>
        </p:nvSpPr>
        <p:spPr/>
        <p:txBody>
          <a:bodyPr/>
          <a:lstStyle/>
          <a:p>
            <a:r>
              <a:rPr lang="en-US" dirty="0"/>
              <a:t>Program Understanding</a:t>
            </a:r>
          </a:p>
        </p:txBody>
      </p:sp>
      <p:sp>
        <p:nvSpPr>
          <p:cNvPr id="3" name="Slide Number Placeholder 2">
            <a:extLst>
              <a:ext uri="{FF2B5EF4-FFF2-40B4-BE49-F238E27FC236}">
                <a16:creationId xmlns:a16="http://schemas.microsoft.com/office/drawing/2014/main" id="{5959EC02-DF33-1CB3-210F-7D09C20A83C0}"/>
              </a:ext>
            </a:extLst>
          </p:cNvPr>
          <p:cNvSpPr>
            <a:spLocks noGrp="1"/>
          </p:cNvSpPr>
          <p:nvPr>
            <p:ph type="sldNum" sz="quarter" idx="12"/>
          </p:nvPr>
        </p:nvSpPr>
        <p:spPr/>
        <p:txBody>
          <a:bodyPr/>
          <a:lstStyle/>
          <a:p>
            <a:fld id="{EA7C8D44-3667-46F6-9772-CC52308E2A7F}" type="slidenum">
              <a:rPr kumimoji="0" lang="en-US" smtClean="0"/>
              <a:pPr/>
              <a:t>25</a:t>
            </a:fld>
            <a:endParaRPr kumimoji="0" lang="en-US" dirty="0"/>
          </a:p>
        </p:txBody>
      </p:sp>
      <p:sp>
        <p:nvSpPr>
          <p:cNvPr id="4" name="Content Placeholder 3">
            <a:extLst>
              <a:ext uri="{FF2B5EF4-FFF2-40B4-BE49-F238E27FC236}">
                <a16:creationId xmlns:a16="http://schemas.microsoft.com/office/drawing/2014/main" id="{3DC23136-53FC-2BF5-8C7C-A3096D3761E3}"/>
              </a:ext>
            </a:extLst>
          </p:cNvPr>
          <p:cNvSpPr>
            <a:spLocks noGrp="1"/>
          </p:cNvSpPr>
          <p:nvPr>
            <p:ph sz="quarter" idx="1"/>
          </p:nvPr>
        </p:nvSpPr>
        <p:spPr>
          <a:xfrm>
            <a:off x="457200" y="1219200"/>
            <a:ext cx="8229600" cy="1066800"/>
          </a:xfrm>
        </p:spPr>
        <p:txBody>
          <a:bodyPr>
            <a:normAutofit fontScale="70000" lnSpcReduction="20000"/>
          </a:bodyPr>
          <a:lstStyle/>
          <a:p>
            <a:r>
              <a:rPr lang="en-US" dirty="0"/>
              <a:t>Given the following code, fill in the blanks listed next to each instruction with the values that would be in each register or status bit </a:t>
            </a:r>
            <a:r>
              <a:rPr lang="en-US" dirty="0">
                <a:solidFill>
                  <a:srgbClr val="C00000"/>
                </a:solidFill>
              </a:rPr>
              <a:t>after each instruction executes</a:t>
            </a:r>
            <a:r>
              <a:rPr lang="en-US" dirty="0"/>
              <a:t>. Instruction addresses are given to the left of each assembly instruction (not part of the code).  Assume that SP = 0x10000200 at the start of the program.</a:t>
            </a:r>
          </a:p>
        </p:txBody>
      </p:sp>
      <p:sp>
        <p:nvSpPr>
          <p:cNvPr id="5" name="TextBox 4">
            <a:extLst>
              <a:ext uri="{FF2B5EF4-FFF2-40B4-BE49-F238E27FC236}">
                <a16:creationId xmlns:a16="http://schemas.microsoft.com/office/drawing/2014/main" id="{080C4AE5-B126-9162-362F-24C26D91D6E5}"/>
              </a:ext>
            </a:extLst>
          </p:cNvPr>
          <p:cNvSpPr txBox="1"/>
          <p:nvPr/>
        </p:nvSpPr>
        <p:spPr>
          <a:xfrm>
            <a:off x="641001" y="2182128"/>
            <a:ext cx="8350599" cy="427809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600" dirty="0">
                <a:latin typeface="Consolas" panose="020B0609020204030204" pitchFamily="49" charset="0"/>
                <a:cs typeface="Consolas" panose="020B0609020204030204" pitchFamily="49" charset="0"/>
              </a:rPr>
              <a:t>          AREA </a:t>
            </a:r>
            <a:r>
              <a:rPr lang="en-US" sz="1600" dirty="0" err="1">
                <a:latin typeface="Consolas" panose="020B0609020204030204" pitchFamily="49" charset="0"/>
                <a:cs typeface="Consolas" panose="020B0609020204030204" pitchFamily="49" charset="0"/>
              </a:rPr>
              <a:t>mycode</a:t>
            </a:r>
            <a:r>
              <a:rPr lang="en-US" sz="1600" dirty="0">
                <a:latin typeface="Consolas" panose="020B0609020204030204" pitchFamily="49" charset="0"/>
                <a:cs typeface="Consolas" panose="020B0609020204030204" pitchFamily="49" charset="0"/>
              </a:rPr>
              <a:t>, CODE, READONLY</a:t>
            </a:r>
          </a:p>
          <a:p>
            <a:r>
              <a:rPr lang="en-US" sz="1600" dirty="0">
                <a:latin typeface="Consolas" panose="020B0609020204030204" pitchFamily="49" charset="0"/>
                <a:cs typeface="Consolas" panose="020B0609020204030204" pitchFamily="49" charset="0"/>
              </a:rPr>
              <a:t>          EXPORT __main</a:t>
            </a:r>
          </a:p>
          <a:p>
            <a:r>
              <a:rPr lang="en-US" sz="1600" dirty="0">
                <a:latin typeface="Consolas" panose="020B0609020204030204" pitchFamily="49" charset="0"/>
                <a:cs typeface="Consolas" panose="020B0609020204030204" pitchFamily="49" charset="0"/>
              </a:rPr>
              <a:t>__main    PROC</a:t>
            </a:r>
          </a:p>
          <a:p>
            <a:r>
              <a:rPr lang="en-US" sz="1600" dirty="0">
                <a:latin typeface="Consolas" panose="020B0609020204030204" pitchFamily="49" charset="0"/>
                <a:cs typeface="Consolas" panose="020B0609020204030204" pitchFamily="49" charset="0"/>
              </a:rPr>
              <a:t>0x250     MOV R0, #5</a:t>
            </a:r>
          </a:p>
          <a:p>
            <a:r>
              <a:rPr lang="en-US" sz="1600" dirty="0">
                <a:latin typeface="Consolas" panose="020B0609020204030204" pitchFamily="49" charset="0"/>
                <a:cs typeface="Consolas" panose="020B0609020204030204" pitchFamily="49" charset="0"/>
              </a:rPr>
              <a:t>0x254     MOV R1, #10</a:t>
            </a:r>
          </a:p>
          <a:p>
            <a:r>
              <a:rPr lang="en-US" sz="1600" dirty="0">
                <a:latin typeface="Consolas" panose="020B0609020204030204" pitchFamily="49" charset="0"/>
                <a:cs typeface="Consolas" panose="020B0609020204030204" pitchFamily="49" charset="0"/>
              </a:rPr>
              <a:t>0x258     CMP R0, R1           ; NZCV = ______</a:t>
            </a:r>
          </a:p>
          <a:p>
            <a:r>
              <a:rPr lang="en-US" sz="1600" dirty="0">
                <a:latin typeface="Consolas" panose="020B0609020204030204" pitchFamily="49" charset="0"/>
                <a:cs typeface="Consolas" panose="020B0609020204030204" pitchFamily="49" charset="0"/>
              </a:rPr>
              <a:t>0x25A     BGE loop             ; PC = ______(after this instruction)</a:t>
            </a:r>
          </a:p>
          <a:p>
            <a:r>
              <a:rPr lang="en-US" sz="1600" dirty="0">
                <a:latin typeface="Consolas" panose="020B0609020204030204" pitchFamily="49" charset="0"/>
                <a:cs typeface="Consolas" panose="020B0609020204030204" pitchFamily="49" charset="0"/>
              </a:rPr>
              <a:t>0x25C     BL foo               ; LR = ______, PC = ____(after this inst.)</a:t>
            </a:r>
          </a:p>
          <a:p>
            <a:r>
              <a:rPr lang="en-US" sz="1600" dirty="0">
                <a:latin typeface="Consolas" panose="020B0609020204030204" pitchFamily="49" charset="0"/>
                <a:cs typeface="Consolas" panose="020B0609020204030204" pitchFamily="49" charset="0"/>
              </a:rPr>
              <a:t>0x260 loop B loop</a:t>
            </a:r>
          </a:p>
          <a:p>
            <a:r>
              <a:rPr lang="en-US" sz="1600" dirty="0">
                <a:latin typeface="Consolas" panose="020B0609020204030204" pitchFamily="49" charset="0"/>
                <a:cs typeface="Consolas" panose="020B0609020204030204" pitchFamily="49" charset="0"/>
              </a:rPr>
              <a:t>          ENDP</a:t>
            </a:r>
          </a:p>
          <a:p>
            <a:endParaRPr lang="en-US" sz="1600" dirty="0">
              <a:latin typeface="Consolas" panose="020B0609020204030204" pitchFamily="49" charset="0"/>
              <a:cs typeface="Consolas" panose="020B0609020204030204" pitchFamily="49" charset="0"/>
            </a:endParaRPr>
          </a:p>
          <a:p>
            <a:r>
              <a:rPr lang="en-US" sz="1600" dirty="0">
                <a:latin typeface="Consolas" panose="020B0609020204030204" pitchFamily="49" charset="0"/>
                <a:cs typeface="Consolas" panose="020B0609020204030204" pitchFamily="49" charset="0"/>
              </a:rPr>
              <a:t>foo       PROC</a:t>
            </a:r>
          </a:p>
          <a:p>
            <a:r>
              <a:rPr lang="en-US" sz="1600" dirty="0">
                <a:latin typeface="Consolas" panose="020B0609020204030204" pitchFamily="49" charset="0"/>
                <a:cs typeface="Consolas" panose="020B0609020204030204" pitchFamily="49" charset="0"/>
              </a:rPr>
              <a:t>0x262     PUSH{R0, R1}         ; SP = ____________</a:t>
            </a:r>
          </a:p>
          <a:p>
            <a:r>
              <a:rPr lang="en-US" sz="1600" dirty="0">
                <a:latin typeface="Consolas" panose="020B0609020204030204" pitchFamily="49" charset="0"/>
                <a:cs typeface="Consolas" panose="020B0609020204030204" pitchFamily="49" charset="0"/>
              </a:rPr>
              <a:t>0x264     POP{R1}</a:t>
            </a:r>
          </a:p>
          <a:p>
            <a:r>
              <a:rPr lang="en-US" sz="1600" dirty="0">
                <a:latin typeface="Consolas" panose="020B0609020204030204" pitchFamily="49" charset="0"/>
                <a:cs typeface="Consolas" panose="020B0609020204030204" pitchFamily="49" charset="0"/>
              </a:rPr>
              <a:t>0x266     POP{R0}              ; R0 = __________, SP = ____________</a:t>
            </a:r>
          </a:p>
          <a:p>
            <a:r>
              <a:rPr lang="en-US" sz="1600" dirty="0">
                <a:latin typeface="Consolas" panose="020B0609020204030204" pitchFamily="49" charset="0"/>
                <a:cs typeface="Consolas" panose="020B0609020204030204" pitchFamily="49" charset="0"/>
              </a:rPr>
              <a:t>0x268     BX LR                ; LR = ___________, PC = ____________</a:t>
            </a:r>
          </a:p>
          <a:p>
            <a:r>
              <a:rPr lang="en-US" sz="1600" dirty="0">
                <a:latin typeface="Consolas" panose="020B0609020204030204" pitchFamily="49" charset="0"/>
                <a:cs typeface="Consolas" panose="020B0609020204030204" pitchFamily="49" charset="0"/>
              </a:rPr>
              <a:t>          ENDP</a:t>
            </a:r>
          </a:p>
        </p:txBody>
      </p:sp>
    </p:spTree>
    <p:extLst>
      <p:ext uri="{BB962C8B-B14F-4D97-AF65-F5344CB8AC3E}">
        <p14:creationId xmlns:p14="http://schemas.microsoft.com/office/powerpoint/2010/main" val="33720983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0EE055-2D92-9967-6D5A-5CAE67FAA9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CA5A9E-A770-8E75-1A17-1AA527EAD98D}"/>
              </a:ext>
            </a:extLst>
          </p:cNvPr>
          <p:cNvSpPr>
            <a:spLocks noGrp="1"/>
          </p:cNvSpPr>
          <p:nvPr>
            <p:ph type="title"/>
          </p:nvPr>
        </p:nvSpPr>
        <p:spPr/>
        <p:txBody>
          <a:bodyPr/>
          <a:lstStyle/>
          <a:p>
            <a:r>
              <a:rPr lang="en-US" dirty="0"/>
              <a:t>Program Understanding ANS</a:t>
            </a:r>
          </a:p>
        </p:txBody>
      </p:sp>
      <p:sp>
        <p:nvSpPr>
          <p:cNvPr id="3" name="Slide Number Placeholder 2">
            <a:extLst>
              <a:ext uri="{FF2B5EF4-FFF2-40B4-BE49-F238E27FC236}">
                <a16:creationId xmlns:a16="http://schemas.microsoft.com/office/drawing/2014/main" id="{E6EB26F8-63B8-7FD8-7173-F712D1EEF322}"/>
              </a:ext>
            </a:extLst>
          </p:cNvPr>
          <p:cNvSpPr>
            <a:spLocks noGrp="1"/>
          </p:cNvSpPr>
          <p:nvPr>
            <p:ph type="sldNum" sz="quarter" idx="12"/>
          </p:nvPr>
        </p:nvSpPr>
        <p:spPr/>
        <p:txBody>
          <a:bodyPr/>
          <a:lstStyle/>
          <a:p>
            <a:fld id="{EA7C8D44-3667-46F6-9772-CC52308E2A7F}" type="slidenum">
              <a:rPr kumimoji="0" lang="en-US" smtClean="0"/>
              <a:pPr/>
              <a:t>26</a:t>
            </a:fld>
            <a:endParaRPr kumimoji="0" lang="en-US" dirty="0"/>
          </a:p>
        </p:txBody>
      </p:sp>
      <p:sp>
        <p:nvSpPr>
          <p:cNvPr id="4" name="Content Placeholder 3">
            <a:extLst>
              <a:ext uri="{FF2B5EF4-FFF2-40B4-BE49-F238E27FC236}">
                <a16:creationId xmlns:a16="http://schemas.microsoft.com/office/drawing/2014/main" id="{6887EA07-332E-3EE5-6B34-92FAAEF7BA60}"/>
              </a:ext>
            </a:extLst>
          </p:cNvPr>
          <p:cNvSpPr>
            <a:spLocks noGrp="1"/>
          </p:cNvSpPr>
          <p:nvPr>
            <p:ph sz="quarter" idx="1"/>
          </p:nvPr>
        </p:nvSpPr>
        <p:spPr>
          <a:xfrm>
            <a:off x="457200" y="1219200"/>
            <a:ext cx="8229600" cy="1066800"/>
          </a:xfrm>
        </p:spPr>
        <p:txBody>
          <a:bodyPr>
            <a:normAutofit fontScale="70000" lnSpcReduction="20000"/>
          </a:bodyPr>
          <a:lstStyle/>
          <a:p>
            <a:r>
              <a:rPr lang="en-US" dirty="0"/>
              <a:t>Given the following code, fill in the blanks listed next to each instruction with the values that would be in each register or status bit after the instruction executes. Instruction addresses are given to the left of each assembly instruction (not part of the code).  Assume that SP = 0x10000200 at the start of the program.</a:t>
            </a:r>
          </a:p>
        </p:txBody>
      </p:sp>
      <p:sp>
        <p:nvSpPr>
          <p:cNvPr id="5" name="TextBox 4">
            <a:extLst>
              <a:ext uri="{FF2B5EF4-FFF2-40B4-BE49-F238E27FC236}">
                <a16:creationId xmlns:a16="http://schemas.microsoft.com/office/drawing/2014/main" id="{667005E6-B78A-DE6F-E3EA-2180A0B55757}"/>
              </a:ext>
            </a:extLst>
          </p:cNvPr>
          <p:cNvSpPr txBox="1"/>
          <p:nvPr/>
        </p:nvSpPr>
        <p:spPr>
          <a:xfrm>
            <a:off x="304800" y="2122706"/>
            <a:ext cx="8534400" cy="427809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600" dirty="0">
                <a:latin typeface="Consolas" panose="020B0609020204030204" pitchFamily="49" charset="0"/>
                <a:cs typeface="Consolas" panose="020B0609020204030204" pitchFamily="49" charset="0"/>
              </a:rPr>
              <a:t>          AREA </a:t>
            </a:r>
            <a:r>
              <a:rPr lang="en-US" sz="1600" dirty="0" err="1">
                <a:latin typeface="Consolas" panose="020B0609020204030204" pitchFamily="49" charset="0"/>
                <a:cs typeface="Consolas" panose="020B0609020204030204" pitchFamily="49" charset="0"/>
              </a:rPr>
              <a:t>mycode</a:t>
            </a:r>
            <a:r>
              <a:rPr lang="en-US" sz="1600" dirty="0">
                <a:latin typeface="Consolas" panose="020B0609020204030204" pitchFamily="49" charset="0"/>
                <a:cs typeface="Consolas" panose="020B0609020204030204" pitchFamily="49" charset="0"/>
              </a:rPr>
              <a:t>, CODE, READONLY</a:t>
            </a:r>
          </a:p>
          <a:p>
            <a:r>
              <a:rPr lang="en-US" sz="1600" dirty="0">
                <a:latin typeface="Consolas" panose="020B0609020204030204" pitchFamily="49" charset="0"/>
                <a:cs typeface="Consolas" panose="020B0609020204030204" pitchFamily="49" charset="0"/>
              </a:rPr>
              <a:t>          EXPORT __main</a:t>
            </a:r>
          </a:p>
          <a:p>
            <a:r>
              <a:rPr lang="en-US" sz="1600" dirty="0">
                <a:latin typeface="Consolas" panose="020B0609020204030204" pitchFamily="49" charset="0"/>
                <a:cs typeface="Consolas" panose="020B0609020204030204" pitchFamily="49" charset="0"/>
              </a:rPr>
              <a:t>__main    PROC</a:t>
            </a:r>
          </a:p>
          <a:p>
            <a:r>
              <a:rPr lang="en-US" sz="1600" dirty="0">
                <a:latin typeface="Consolas" panose="020B0609020204030204" pitchFamily="49" charset="0"/>
                <a:cs typeface="Consolas" panose="020B0609020204030204" pitchFamily="49" charset="0"/>
              </a:rPr>
              <a:t>0x250     MOV R0, #5</a:t>
            </a:r>
          </a:p>
          <a:p>
            <a:r>
              <a:rPr lang="en-US" sz="1600" dirty="0">
                <a:latin typeface="Consolas" panose="020B0609020204030204" pitchFamily="49" charset="0"/>
                <a:cs typeface="Consolas" panose="020B0609020204030204" pitchFamily="49" charset="0"/>
              </a:rPr>
              <a:t>0x254     MOV R1, #10</a:t>
            </a:r>
          </a:p>
          <a:p>
            <a:r>
              <a:rPr lang="en-US" sz="1600" dirty="0">
                <a:latin typeface="Consolas" panose="020B0609020204030204" pitchFamily="49" charset="0"/>
                <a:cs typeface="Consolas" panose="020B0609020204030204" pitchFamily="49" charset="0"/>
              </a:rPr>
              <a:t>0x258     CMP R0, R1           ; NZCV = 1000</a:t>
            </a:r>
          </a:p>
          <a:p>
            <a:r>
              <a:rPr lang="en-US" sz="1600" dirty="0">
                <a:latin typeface="Consolas" panose="020B0609020204030204" pitchFamily="49" charset="0"/>
                <a:cs typeface="Consolas" panose="020B0609020204030204" pitchFamily="49" charset="0"/>
              </a:rPr>
              <a:t>0x25A     BGE loop             ; PC = 0x25C (after this instruction)</a:t>
            </a:r>
          </a:p>
          <a:p>
            <a:r>
              <a:rPr lang="en-US" sz="1600" dirty="0">
                <a:latin typeface="Consolas" panose="020B0609020204030204" pitchFamily="49" charset="0"/>
                <a:cs typeface="Consolas" panose="020B0609020204030204" pitchFamily="49" charset="0"/>
              </a:rPr>
              <a:t>0x25C     BL foo               ; LR = 0x260, PC = 0x262 (after this inst.)</a:t>
            </a:r>
          </a:p>
          <a:p>
            <a:r>
              <a:rPr lang="en-US" sz="1600" dirty="0">
                <a:latin typeface="Consolas" panose="020B0609020204030204" pitchFamily="49" charset="0"/>
                <a:cs typeface="Consolas" panose="020B0609020204030204" pitchFamily="49" charset="0"/>
              </a:rPr>
              <a:t>0x260 loop B loop</a:t>
            </a:r>
          </a:p>
          <a:p>
            <a:r>
              <a:rPr lang="en-US" sz="1600" dirty="0">
                <a:latin typeface="Consolas" panose="020B0609020204030204" pitchFamily="49" charset="0"/>
                <a:cs typeface="Consolas" panose="020B0609020204030204" pitchFamily="49" charset="0"/>
              </a:rPr>
              <a:t>          ENDP</a:t>
            </a:r>
          </a:p>
          <a:p>
            <a:endParaRPr lang="en-US" sz="1600" dirty="0">
              <a:latin typeface="Consolas" panose="020B0609020204030204" pitchFamily="49" charset="0"/>
              <a:cs typeface="Consolas" panose="020B0609020204030204" pitchFamily="49" charset="0"/>
            </a:endParaRPr>
          </a:p>
          <a:p>
            <a:r>
              <a:rPr lang="en-US" sz="1600" dirty="0">
                <a:latin typeface="Consolas" panose="020B0609020204030204" pitchFamily="49" charset="0"/>
                <a:cs typeface="Consolas" panose="020B0609020204030204" pitchFamily="49" charset="0"/>
              </a:rPr>
              <a:t>foo       PROC</a:t>
            </a:r>
          </a:p>
          <a:p>
            <a:r>
              <a:rPr lang="en-US" sz="1600" dirty="0">
                <a:latin typeface="Consolas" panose="020B0609020204030204" pitchFamily="49" charset="0"/>
                <a:cs typeface="Consolas" panose="020B0609020204030204" pitchFamily="49" charset="0"/>
              </a:rPr>
              <a:t>0x262     PUSH{R0, R1}         ; SP = </a:t>
            </a:r>
            <a:r>
              <a:rPr lang="en-US" sz="1600" dirty="0"/>
              <a:t>0x100001F8</a:t>
            </a:r>
            <a:endParaRPr lang="en-US" sz="1600" dirty="0">
              <a:latin typeface="Consolas" panose="020B0609020204030204" pitchFamily="49" charset="0"/>
              <a:cs typeface="Consolas" panose="020B0609020204030204" pitchFamily="49" charset="0"/>
            </a:endParaRPr>
          </a:p>
          <a:p>
            <a:r>
              <a:rPr lang="en-US" sz="1600" dirty="0">
                <a:latin typeface="Consolas" panose="020B0609020204030204" pitchFamily="49" charset="0"/>
                <a:cs typeface="Consolas" panose="020B0609020204030204" pitchFamily="49" charset="0"/>
              </a:rPr>
              <a:t>0x264     POP{R1}              ; R1 = 5</a:t>
            </a:r>
          </a:p>
          <a:p>
            <a:r>
              <a:rPr lang="en-US" sz="1600" dirty="0">
                <a:latin typeface="Consolas" panose="020B0609020204030204" pitchFamily="49" charset="0"/>
                <a:cs typeface="Consolas" panose="020B0609020204030204" pitchFamily="49" charset="0"/>
              </a:rPr>
              <a:t>0x266     POP{R0}              ; R0 = 10, SP = </a:t>
            </a:r>
            <a:r>
              <a:rPr lang="en-US" sz="1600" dirty="0"/>
              <a:t>0x10000200</a:t>
            </a:r>
            <a:endParaRPr lang="en-US" sz="1600" dirty="0">
              <a:latin typeface="Consolas" panose="020B0609020204030204" pitchFamily="49" charset="0"/>
              <a:cs typeface="Consolas" panose="020B0609020204030204" pitchFamily="49" charset="0"/>
            </a:endParaRPr>
          </a:p>
          <a:p>
            <a:r>
              <a:rPr lang="en-US" sz="1600" dirty="0">
                <a:latin typeface="Consolas" panose="020B0609020204030204" pitchFamily="49" charset="0"/>
                <a:cs typeface="Consolas" panose="020B0609020204030204" pitchFamily="49" charset="0"/>
              </a:rPr>
              <a:t>0x268     BX LR                ; LR = 0x260, PC = 0x260 (after this inst.)</a:t>
            </a:r>
          </a:p>
          <a:p>
            <a:r>
              <a:rPr lang="en-US" sz="1600" dirty="0">
                <a:latin typeface="Consolas" panose="020B0609020204030204" pitchFamily="49" charset="0"/>
                <a:cs typeface="Consolas" panose="020B0609020204030204" pitchFamily="49" charset="0"/>
              </a:rPr>
              <a:t>          ENDP</a:t>
            </a:r>
          </a:p>
        </p:txBody>
      </p:sp>
    </p:spTree>
    <p:extLst>
      <p:ext uri="{BB962C8B-B14F-4D97-AF65-F5344CB8AC3E}">
        <p14:creationId xmlns:p14="http://schemas.microsoft.com/office/powerpoint/2010/main" val="10116276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C4FE6-4AA6-4480-9C1A-B149B1641A6D}"/>
              </a:ext>
            </a:extLst>
          </p:cNvPr>
          <p:cNvSpPr>
            <a:spLocks noGrp="1"/>
          </p:cNvSpPr>
          <p:nvPr>
            <p:ph type="title"/>
          </p:nvPr>
        </p:nvSpPr>
        <p:spPr/>
        <p:txBody>
          <a:bodyPr/>
          <a:lstStyle/>
          <a:p>
            <a:r>
              <a:rPr lang="en-US" dirty="0"/>
              <a:t>Detailed Explanations</a:t>
            </a:r>
          </a:p>
        </p:txBody>
      </p:sp>
      <p:sp>
        <p:nvSpPr>
          <p:cNvPr id="3" name="Slide Number Placeholder 2">
            <a:extLst>
              <a:ext uri="{FF2B5EF4-FFF2-40B4-BE49-F238E27FC236}">
                <a16:creationId xmlns:a16="http://schemas.microsoft.com/office/drawing/2014/main" id="{BD64E820-1675-B2B0-054F-FAA01CAC05B1}"/>
              </a:ext>
            </a:extLst>
          </p:cNvPr>
          <p:cNvSpPr>
            <a:spLocks noGrp="1"/>
          </p:cNvSpPr>
          <p:nvPr>
            <p:ph type="sldNum" sz="quarter" idx="12"/>
          </p:nvPr>
        </p:nvSpPr>
        <p:spPr/>
        <p:txBody>
          <a:bodyPr/>
          <a:lstStyle/>
          <a:p>
            <a:fld id="{EA7C8D44-3667-46F6-9772-CC52308E2A7F}" type="slidenum">
              <a:rPr kumimoji="0" lang="en-US" smtClean="0"/>
              <a:pPr/>
              <a:t>27</a:t>
            </a:fld>
            <a:endParaRPr kumimoji="0" lang="en-US" dirty="0"/>
          </a:p>
        </p:txBody>
      </p:sp>
      <p:sp>
        <p:nvSpPr>
          <p:cNvPr id="4" name="Content Placeholder 3">
            <a:extLst>
              <a:ext uri="{FF2B5EF4-FFF2-40B4-BE49-F238E27FC236}">
                <a16:creationId xmlns:a16="http://schemas.microsoft.com/office/drawing/2014/main" id="{0D3349F2-AD23-9931-E5C9-567BF200C2ED}"/>
              </a:ext>
            </a:extLst>
          </p:cNvPr>
          <p:cNvSpPr>
            <a:spLocks noGrp="1"/>
          </p:cNvSpPr>
          <p:nvPr>
            <p:ph sz="quarter" idx="1"/>
          </p:nvPr>
        </p:nvSpPr>
        <p:spPr>
          <a:xfrm>
            <a:off x="457200" y="1143000"/>
            <a:ext cx="8229600" cy="5334000"/>
          </a:xfrm>
        </p:spPr>
        <p:txBody>
          <a:bodyPr>
            <a:normAutofit fontScale="55000" lnSpcReduction="20000"/>
          </a:bodyPr>
          <a:lstStyle/>
          <a:p>
            <a:r>
              <a:rPr lang="en-US" dirty="0"/>
              <a:t>1. CMP R0, R1 (0x858/0x258)</a:t>
            </a:r>
          </a:p>
          <a:p>
            <a:pPr lvl="1"/>
            <a:r>
              <a:rPr lang="en-US" dirty="0"/>
              <a:t>Performs: 8 - 10</a:t>
            </a:r>
          </a:p>
          <a:p>
            <a:pPr lvl="1"/>
            <a:r>
              <a:rPr lang="en-US" dirty="0"/>
              <a:t>NZCV = 1000 (Negative=1, Zero=0, Carry=0, Overflow=0)</a:t>
            </a:r>
          </a:p>
          <a:p>
            <a:r>
              <a:rPr lang="en-US" dirty="0"/>
              <a:t>2. BGE loop (0x25A)</a:t>
            </a:r>
          </a:p>
          <a:p>
            <a:pPr lvl="1"/>
            <a:r>
              <a:rPr lang="en-US" dirty="0"/>
              <a:t>BGE checks if N == V (Greater or Equal in signed comparison)</a:t>
            </a:r>
          </a:p>
          <a:p>
            <a:pPr lvl="1"/>
            <a:r>
              <a:rPr lang="en-US" dirty="0"/>
              <a:t>Since N=1 and V=0, condition is FALSE</a:t>
            </a:r>
          </a:p>
          <a:p>
            <a:r>
              <a:rPr lang="en-US" dirty="0"/>
              <a:t>Branch NOT taken, continues to next instruction</a:t>
            </a:r>
          </a:p>
          <a:p>
            <a:pPr lvl="1"/>
            <a:r>
              <a:rPr lang="en-US" dirty="0"/>
              <a:t>PC = 0x25C</a:t>
            </a:r>
          </a:p>
          <a:p>
            <a:r>
              <a:rPr lang="en-US" dirty="0"/>
              <a:t>3. BL foo (0x25C)</a:t>
            </a:r>
          </a:p>
          <a:p>
            <a:pPr lvl="1"/>
            <a:r>
              <a:rPr lang="en-US" dirty="0"/>
              <a:t>Saves return address in LR and branches to foo</a:t>
            </a:r>
          </a:p>
          <a:p>
            <a:pPr lvl="1"/>
            <a:r>
              <a:rPr lang="en-US" dirty="0"/>
              <a:t>LR = 0x260 (next instruction after BL)</a:t>
            </a:r>
          </a:p>
          <a:p>
            <a:pPr lvl="1"/>
            <a:r>
              <a:rPr lang="en-US" dirty="0"/>
              <a:t>PC = 0x262 (address of foo)</a:t>
            </a:r>
          </a:p>
          <a:p>
            <a:r>
              <a:rPr lang="en-US" dirty="0"/>
              <a:t>4. PUSH {R0, R1} (0x262)</a:t>
            </a:r>
          </a:p>
          <a:p>
            <a:pPr lvl="1"/>
            <a:r>
              <a:rPr lang="en-US" dirty="0"/>
              <a:t>Stack is descending and full, so SP decrements by 8 bytes (2 registers × 4 bytes)</a:t>
            </a:r>
          </a:p>
          <a:p>
            <a:pPr lvl="1"/>
            <a:r>
              <a:rPr lang="en-US" dirty="0"/>
              <a:t>SP = 0x10000200 - 8 = 0x100001F8</a:t>
            </a:r>
          </a:p>
          <a:p>
            <a:r>
              <a:rPr lang="en-US" dirty="0"/>
              <a:t>5. POP {R0} (0x266)</a:t>
            </a:r>
          </a:p>
          <a:p>
            <a:pPr lvl="1"/>
            <a:r>
              <a:rPr lang="en-US" dirty="0"/>
              <a:t>After popping both registers, R0 and R1 are swapped</a:t>
            </a:r>
          </a:p>
          <a:p>
            <a:pPr lvl="1"/>
            <a:r>
              <a:rPr lang="en-US" dirty="0"/>
              <a:t>R0 = 10 (original R1 value)</a:t>
            </a:r>
          </a:p>
          <a:p>
            <a:pPr lvl="1"/>
            <a:r>
              <a:rPr lang="en-US" dirty="0"/>
              <a:t>SP = 0x10000200 (back to original)</a:t>
            </a:r>
          </a:p>
          <a:p>
            <a:r>
              <a:rPr lang="en-US" dirty="0"/>
              <a:t>6. BX LR (0x268)</a:t>
            </a:r>
          </a:p>
          <a:p>
            <a:pPr lvl="1"/>
            <a:r>
              <a:rPr lang="en-US" dirty="0"/>
              <a:t>Returns to address stored in LR</a:t>
            </a:r>
          </a:p>
          <a:p>
            <a:pPr lvl="1"/>
            <a:r>
              <a:rPr lang="en-US" dirty="0"/>
              <a:t>LR = 0x260 (unchanged)</a:t>
            </a:r>
          </a:p>
          <a:p>
            <a:pPr lvl="1"/>
            <a:r>
              <a:rPr lang="en-US" dirty="0"/>
              <a:t>PC = 0x260 (returns to caller)</a:t>
            </a:r>
          </a:p>
        </p:txBody>
      </p:sp>
    </p:spTree>
    <p:extLst>
      <p:ext uri="{BB962C8B-B14F-4D97-AF65-F5344CB8AC3E}">
        <p14:creationId xmlns:p14="http://schemas.microsoft.com/office/powerpoint/2010/main" val="1506642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E065B-6E1F-B821-412C-FD0AA6D6FFAC}"/>
              </a:ext>
            </a:extLst>
          </p:cNvPr>
          <p:cNvSpPr>
            <a:spLocks noGrp="1"/>
          </p:cNvSpPr>
          <p:nvPr>
            <p:ph type="title"/>
          </p:nvPr>
        </p:nvSpPr>
        <p:spPr/>
        <p:txBody>
          <a:bodyPr/>
          <a:lstStyle/>
          <a:p>
            <a:pPr algn="ctr"/>
            <a:r>
              <a:rPr lang="en-US" dirty="0">
                <a:solidFill>
                  <a:srgbClr val="C00000"/>
                </a:solidFill>
              </a:rPr>
              <a:t>Separator Page</a:t>
            </a:r>
          </a:p>
        </p:txBody>
      </p:sp>
      <p:sp>
        <p:nvSpPr>
          <p:cNvPr id="3" name="Slide Number Placeholder 2">
            <a:extLst>
              <a:ext uri="{FF2B5EF4-FFF2-40B4-BE49-F238E27FC236}">
                <a16:creationId xmlns:a16="http://schemas.microsoft.com/office/drawing/2014/main" id="{AD736B6C-17FB-16E1-408B-AB3C19FF2650}"/>
              </a:ext>
            </a:extLst>
          </p:cNvPr>
          <p:cNvSpPr>
            <a:spLocks noGrp="1"/>
          </p:cNvSpPr>
          <p:nvPr>
            <p:ph type="sldNum" sz="quarter" idx="12"/>
          </p:nvPr>
        </p:nvSpPr>
        <p:spPr/>
        <p:txBody>
          <a:bodyPr/>
          <a:lstStyle/>
          <a:p>
            <a:fld id="{EA7C8D44-3667-46F6-9772-CC52308E2A7F}" type="slidenum">
              <a:rPr kumimoji="0" lang="en-US" smtClean="0"/>
              <a:pPr/>
              <a:t>28</a:t>
            </a:fld>
            <a:endParaRPr kumimoji="0" lang="en-US" dirty="0"/>
          </a:p>
        </p:txBody>
      </p:sp>
      <p:sp>
        <p:nvSpPr>
          <p:cNvPr id="4" name="Content Placeholder 3">
            <a:extLst>
              <a:ext uri="{FF2B5EF4-FFF2-40B4-BE49-F238E27FC236}">
                <a16:creationId xmlns:a16="http://schemas.microsoft.com/office/drawing/2014/main" id="{0C9C6FA3-D066-E5DA-E405-23B7F5B00998}"/>
              </a:ext>
            </a:extLst>
          </p:cNvPr>
          <p:cNvSpPr>
            <a:spLocks noGrp="1"/>
          </p:cNvSpPr>
          <p:nvPr>
            <p:ph sz="quarter" idx="1"/>
          </p:nvPr>
        </p:nvSpPr>
        <p:spPr/>
        <p:txBody>
          <a:bodyPr>
            <a:normAutofit/>
          </a:bodyPr>
          <a:lstStyle/>
          <a:p>
            <a:r>
              <a:rPr lang="en-US" altLang="zh-CN" sz="4000" dirty="0">
                <a:solidFill>
                  <a:srgbClr val="C00000"/>
                </a:solidFill>
              </a:rPr>
              <a:t>The following slides will not be covered in the exam</a:t>
            </a:r>
            <a:endParaRPr lang="en-US" sz="4000" dirty="0">
              <a:solidFill>
                <a:srgbClr val="C00000"/>
              </a:solidFill>
            </a:endParaRPr>
          </a:p>
        </p:txBody>
      </p:sp>
    </p:spTree>
    <p:extLst>
      <p:ext uri="{BB962C8B-B14F-4D97-AF65-F5344CB8AC3E}">
        <p14:creationId xmlns:p14="http://schemas.microsoft.com/office/powerpoint/2010/main" val="7804543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EADDE-B5E4-F571-7D39-10F7E6EFD50E}"/>
              </a:ext>
            </a:extLst>
          </p:cNvPr>
          <p:cNvSpPr>
            <a:spLocks noGrp="1"/>
          </p:cNvSpPr>
          <p:nvPr>
            <p:ph type="title"/>
          </p:nvPr>
        </p:nvSpPr>
        <p:spPr/>
        <p:txBody>
          <a:bodyPr/>
          <a:lstStyle/>
          <a:p>
            <a:r>
              <a:rPr lang="en-US" dirty="0"/>
              <a:t>If Then Else</a:t>
            </a:r>
          </a:p>
        </p:txBody>
      </p:sp>
      <p:sp>
        <p:nvSpPr>
          <p:cNvPr id="3" name="Slide Number Placeholder 2">
            <a:extLst>
              <a:ext uri="{FF2B5EF4-FFF2-40B4-BE49-F238E27FC236}">
                <a16:creationId xmlns:a16="http://schemas.microsoft.com/office/drawing/2014/main" id="{F09614DF-7D37-017A-6AE1-CB37C3AAF956}"/>
              </a:ext>
            </a:extLst>
          </p:cNvPr>
          <p:cNvSpPr>
            <a:spLocks noGrp="1"/>
          </p:cNvSpPr>
          <p:nvPr>
            <p:ph type="sldNum" sz="quarter" idx="12"/>
          </p:nvPr>
        </p:nvSpPr>
        <p:spPr/>
        <p:txBody>
          <a:bodyPr/>
          <a:lstStyle/>
          <a:p>
            <a:fld id="{EA7C8D44-3667-46F6-9772-CC52308E2A7F}" type="slidenum">
              <a:rPr kumimoji="0" lang="en-US" smtClean="0"/>
              <a:pPr/>
              <a:t>29</a:t>
            </a:fld>
            <a:endParaRPr kumimoji="0" lang="en-US" dirty="0"/>
          </a:p>
        </p:txBody>
      </p:sp>
      <p:sp>
        <p:nvSpPr>
          <p:cNvPr id="4" name="Content Placeholder 3">
            <a:extLst>
              <a:ext uri="{FF2B5EF4-FFF2-40B4-BE49-F238E27FC236}">
                <a16:creationId xmlns:a16="http://schemas.microsoft.com/office/drawing/2014/main" id="{86CB5709-ADC9-6526-7743-1565742B86E0}"/>
              </a:ext>
            </a:extLst>
          </p:cNvPr>
          <p:cNvSpPr>
            <a:spLocks noGrp="1"/>
          </p:cNvSpPr>
          <p:nvPr>
            <p:ph sz="quarter" idx="1"/>
          </p:nvPr>
        </p:nvSpPr>
        <p:spPr/>
        <p:txBody>
          <a:bodyPr>
            <a:normAutofit/>
          </a:bodyPr>
          <a:lstStyle/>
          <a:p>
            <a:r>
              <a:rPr lang="en-US" dirty="0"/>
              <a:t>Translate the following program into ARMv7 assembly. </a:t>
            </a:r>
          </a:p>
          <a:p>
            <a:endParaRPr lang="en-US" dirty="0"/>
          </a:p>
        </p:txBody>
      </p:sp>
      <p:graphicFrame>
        <p:nvGraphicFramePr>
          <p:cNvPr id="5" name="Table 4">
            <a:extLst>
              <a:ext uri="{FF2B5EF4-FFF2-40B4-BE49-F238E27FC236}">
                <a16:creationId xmlns:a16="http://schemas.microsoft.com/office/drawing/2014/main" id="{D029E53D-EF51-C81E-B5A8-ACE61F697AF7}"/>
              </a:ext>
            </a:extLst>
          </p:cNvPr>
          <p:cNvGraphicFramePr>
            <a:graphicFrameLocks noGrp="1"/>
          </p:cNvGraphicFramePr>
          <p:nvPr>
            <p:extLst>
              <p:ext uri="{D42A27DB-BD31-4B8C-83A1-F6EECF244321}">
                <p14:modId xmlns:p14="http://schemas.microsoft.com/office/powerpoint/2010/main" val="112046773"/>
              </p:ext>
            </p:extLst>
          </p:nvPr>
        </p:nvGraphicFramePr>
        <p:xfrm>
          <a:off x="1295400" y="2438400"/>
          <a:ext cx="6400800" cy="1706880"/>
        </p:xfrm>
        <a:graphic>
          <a:graphicData uri="http://schemas.openxmlformats.org/drawingml/2006/table">
            <a:tbl>
              <a:tblPr firstRow="1" firstCol="1" bandRow="1">
                <a:tableStyleId>{5940675A-B579-460E-94D1-54222C63F5DA}</a:tableStyleId>
              </a:tblPr>
              <a:tblGrid>
                <a:gridCol w="3200400">
                  <a:extLst>
                    <a:ext uri="{9D8B030D-6E8A-4147-A177-3AD203B41FA5}">
                      <a16:colId xmlns:a16="http://schemas.microsoft.com/office/drawing/2014/main" val="2763064386"/>
                    </a:ext>
                  </a:extLst>
                </a:gridCol>
                <a:gridCol w="3200400">
                  <a:extLst>
                    <a:ext uri="{9D8B030D-6E8A-4147-A177-3AD203B41FA5}">
                      <a16:colId xmlns:a16="http://schemas.microsoft.com/office/drawing/2014/main" val="717490994"/>
                    </a:ext>
                  </a:extLst>
                </a:gridCol>
              </a:tblGrid>
              <a:tr h="197961">
                <a:tc>
                  <a:txBody>
                    <a:bodyPr/>
                    <a:lstStyle/>
                    <a:p>
                      <a:pPr marL="0" marR="0" algn="just">
                        <a:spcBef>
                          <a:spcPts val="0"/>
                        </a:spcBef>
                        <a:spcAft>
                          <a:spcPts val="0"/>
                        </a:spcAft>
                      </a:pPr>
                      <a:r>
                        <a:rPr lang="en-US" sz="1400" b="1" dirty="0">
                          <a:solidFill>
                            <a:schemeClr val="bg1"/>
                          </a:solidFill>
                          <a:effectLst/>
                          <a:latin typeface="Consolas" panose="020B0609020204030204" pitchFamily="49" charset="0"/>
                          <a:ea typeface="宋体"/>
                          <a:cs typeface="Consolas" panose="020B0609020204030204" pitchFamily="49" charset="0"/>
                        </a:rPr>
                        <a:t>C Program </a:t>
                      </a:r>
                    </a:p>
                  </a:txBody>
                  <a:tcPr marL="68580" marR="68580" marT="0" marB="0">
                    <a:solidFill>
                      <a:schemeClr val="accent1"/>
                    </a:solidFill>
                  </a:tcPr>
                </a:tc>
                <a:tc>
                  <a:txBody>
                    <a:bodyPr/>
                    <a:lstStyle/>
                    <a:p>
                      <a:pPr marL="0" marR="0" algn="just">
                        <a:spcBef>
                          <a:spcPts val="0"/>
                        </a:spcBef>
                        <a:spcAft>
                          <a:spcPts val="0"/>
                        </a:spcAft>
                      </a:pPr>
                      <a:r>
                        <a:rPr lang="en-US" sz="1400" b="1" dirty="0">
                          <a:solidFill>
                            <a:schemeClr val="bg1"/>
                          </a:solidFill>
                          <a:effectLst/>
                          <a:latin typeface="Consolas" panose="020B0609020204030204" pitchFamily="49" charset="0"/>
                          <a:cs typeface="Consolas" panose="020B0609020204030204" pitchFamily="49" charset="0"/>
                        </a:rPr>
                        <a:t>Assembly Program</a:t>
                      </a:r>
                      <a:endParaRPr lang="en-US" sz="14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extLst>
                  <a:ext uri="{0D108BD9-81ED-4DB2-BD59-A6C34878D82A}">
                    <a16:rowId xmlns:a16="http://schemas.microsoft.com/office/drawing/2014/main" val="499141511"/>
                  </a:ext>
                </a:extLst>
              </a:tr>
              <a:tr h="1385729">
                <a:tc>
                  <a:txBody>
                    <a:bodyPr/>
                    <a:lstStyle/>
                    <a:p>
                      <a:r>
                        <a:rPr lang="en-US" sz="1400" dirty="0"/>
                        <a:t>int foo(int x, int y) {</a:t>
                      </a:r>
                    </a:p>
                    <a:p>
                      <a:r>
                        <a:rPr lang="en-US" sz="1400" dirty="0"/>
                        <a:t>if (</a:t>
                      </a:r>
                      <a:r>
                        <a:rPr lang="en-US" sz="1400" dirty="0" err="1"/>
                        <a:t>x+y</a:t>
                      </a:r>
                      <a:r>
                        <a:rPr lang="en-US" sz="1400" dirty="0"/>
                        <a:t> &lt; 0) </a:t>
                      </a:r>
                    </a:p>
                    <a:p>
                      <a:r>
                        <a:rPr lang="en-US" sz="1400" dirty="0"/>
                        <a:t>  return 0;</a:t>
                      </a:r>
                    </a:p>
                    <a:p>
                      <a:r>
                        <a:rPr lang="en-US" sz="1400" dirty="0"/>
                        <a:t>else </a:t>
                      </a:r>
                    </a:p>
                    <a:p>
                      <a:r>
                        <a:rPr lang="en-US" sz="1400" dirty="0"/>
                        <a:t>  return 1;</a:t>
                      </a:r>
                    </a:p>
                    <a:p>
                      <a:r>
                        <a:rPr lang="en-US" sz="1400" dirty="0"/>
                        <a:t>}</a:t>
                      </a:r>
                    </a:p>
                    <a:p>
                      <a:endParaRPr lang="en-US" sz="1400" dirty="0"/>
                    </a:p>
                  </a:txBody>
                  <a:tcPr marL="68580" marR="68580" marT="0" marB="0"/>
                </a:tc>
                <a:tc>
                  <a:txBody>
                    <a:bodyPr/>
                    <a:lstStyle/>
                    <a:p>
                      <a:r>
                        <a:rPr lang="en-US" sz="1400" dirty="0"/>
                        <a:t>@ int foo(int x, int y) - returns 0 if (</a:t>
                      </a:r>
                      <a:r>
                        <a:rPr lang="en-US" sz="1400" dirty="0" err="1"/>
                        <a:t>x+y</a:t>
                      </a:r>
                      <a:r>
                        <a:rPr lang="en-US" sz="1400" dirty="0"/>
                        <a:t>) &lt; 0, else 1</a:t>
                      </a:r>
                    </a:p>
                    <a:p>
                      <a:r>
                        <a:rPr lang="en-US" sz="1400" dirty="0"/>
                        <a:t>@ x in r0, y in r1, return in r0</a:t>
                      </a:r>
                    </a:p>
                    <a:p>
                      <a:r>
                        <a:rPr lang="en-US" sz="1400" dirty="0"/>
                        <a:t>foo:</a:t>
                      </a:r>
                    </a:p>
                    <a:p>
                      <a:r>
                        <a:rPr lang="en-US" sz="1400" dirty="0"/>
                        <a:t>  …</a:t>
                      </a:r>
                    </a:p>
                    <a:p>
                      <a:r>
                        <a:rPr lang="en-US" sz="1400" dirty="0"/>
                        <a:t>  BX </a:t>
                      </a:r>
                      <a:r>
                        <a:rPr lang="en-US" sz="1400" dirty="0" err="1"/>
                        <a:t>lr</a:t>
                      </a:r>
                      <a:endParaRPr lang="en-US" sz="1400" dirty="0"/>
                    </a:p>
                  </a:txBody>
                  <a:tcPr marL="68580" marR="68580" marT="0" marB="0"/>
                </a:tc>
                <a:extLst>
                  <a:ext uri="{0D108BD9-81ED-4DB2-BD59-A6C34878D82A}">
                    <a16:rowId xmlns:a16="http://schemas.microsoft.com/office/drawing/2014/main" val="3148403928"/>
                  </a:ext>
                </a:extLst>
              </a:tr>
            </a:tbl>
          </a:graphicData>
        </a:graphic>
      </p:graphicFrame>
    </p:spTree>
    <p:extLst>
      <p:ext uri="{BB962C8B-B14F-4D97-AF65-F5344CB8AC3E}">
        <p14:creationId xmlns:p14="http://schemas.microsoft.com/office/powerpoint/2010/main" val="1767069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Stack</a:t>
            </a:r>
          </a:p>
        </p:txBody>
      </p:sp>
      <p:sp>
        <p:nvSpPr>
          <p:cNvPr id="3" name="Content Placeholder 2"/>
          <p:cNvSpPr>
            <a:spLocks noGrp="1"/>
          </p:cNvSpPr>
          <p:nvPr>
            <p:ph idx="1"/>
          </p:nvPr>
        </p:nvSpPr>
        <p:spPr/>
        <p:txBody>
          <a:bodyPr/>
          <a:lstStyle/>
          <a:p>
            <a:pPr>
              <a:buNone/>
            </a:pPr>
            <a:r>
              <a:rPr lang="en-GB" sz="2100" b="1" dirty="0">
                <a:solidFill>
                  <a:srgbClr val="FF0000"/>
                </a:solidFill>
                <a:latin typeface="Consolas" panose="020B0609020204030204" pitchFamily="49" charset="0"/>
                <a:cs typeface="Consolas" panose="020B0609020204030204" pitchFamily="49" charset="0"/>
              </a:rPr>
              <a:t>POP</a:t>
            </a:r>
            <a:r>
              <a:rPr lang="en-GB" sz="2100" dirty="0">
                <a:solidFill>
                  <a:srgbClr val="FF0000"/>
                </a:solidFill>
                <a:latin typeface="Consolas" panose="020B0609020204030204" pitchFamily="49" charset="0"/>
                <a:cs typeface="Consolas" panose="020B0609020204030204" pitchFamily="49" charset="0"/>
              </a:rPr>
              <a:t> </a:t>
            </a:r>
            <a:r>
              <a:rPr lang="en-GB" sz="2100" dirty="0">
                <a:latin typeface="Consolas" panose="020B0609020204030204" pitchFamily="49" charset="0"/>
                <a:cs typeface="Consolas" panose="020B0609020204030204" pitchFamily="49" charset="0"/>
              </a:rPr>
              <a:t>{</a:t>
            </a:r>
            <a:r>
              <a:rPr lang="en-GB" sz="2100" i="1" dirty="0">
                <a:latin typeface="Consolas" panose="020B0609020204030204" pitchFamily="49" charset="0"/>
                <a:cs typeface="Consolas" panose="020B0609020204030204" pitchFamily="49" charset="0"/>
              </a:rPr>
              <a:t>Rd</a:t>
            </a:r>
            <a:r>
              <a:rPr lang="en-GB" sz="2100" dirty="0">
                <a:latin typeface="Consolas" panose="020B0609020204030204" pitchFamily="49" charset="0"/>
                <a:cs typeface="Consolas" panose="020B0609020204030204" pitchFamily="49" charset="0"/>
              </a:rPr>
              <a:t>} == LDMIA SP!, {Rd} == LDMFD SP!, {Rd}</a:t>
            </a:r>
          </a:p>
          <a:p>
            <a:pPr lvl="1"/>
            <a:r>
              <a:rPr lang="sv-SE" sz="1800" dirty="0">
                <a:latin typeface="Consolas" panose="020B0609020204030204" pitchFamily="49" charset="0"/>
                <a:cs typeface="Consolas" panose="020B0609020204030204" pitchFamily="49" charset="0"/>
              </a:rPr>
              <a:t>LDR Rd, [SP] @ </a:t>
            </a:r>
            <a:r>
              <a:rPr lang="en-GB" sz="1800" dirty="0">
                <a:latin typeface="Consolas" panose="020B0609020204030204" pitchFamily="49" charset="0"/>
                <a:cs typeface="Consolas" panose="020B0609020204030204" pitchFamily="49" charset="0"/>
              </a:rPr>
              <a:t>Rd = (*SP)    </a:t>
            </a:r>
            <a:r>
              <a:rPr lang="en-GB" sz="1800" dirty="0">
                <a:latin typeface="Cambria Math"/>
                <a:ea typeface="Cambria Math"/>
                <a:cs typeface="Consolas" panose="020B0609020204030204" pitchFamily="49" charset="0"/>
              </a:rPr>
              <a:t>(full stack)</a:t>
            </a:r>
            <a:endParaRPr lang="en-GB" sz="1800" dirty="0">
              <a:latin typeface="Consolas" panose="020B0609020204030204" pitchFamily="49" charset="0"/>
              <a:cs typeface="Consolas" panose="020B0609020204030204" pitchFamily="49" charset="0"/>
            </a:endParaRPr>
          </a:p>
          <a:p>
            <a:pPr lvl="1"/>
            <a:r>
              <a:rPr lang="en-GB" sz="1800" dirty="0">
                <a:latin typeface="Consolas" panose="020B0609020204030204" pitchFamily="49" charset="0"/>
                <a:cs typeface="Consolas" panose="020B0609020204030204" pitchFamily="49" charset="0"/>
              </a:rPr>
              <a:t>ADD SP, #4   </a:t>
            </a:r>
            <a:r>
              <a:rPr lang="sv-SE" sz="1800" dirty="0">
                <a:latin typeface="Consolas" panose="020B0609020204030204" pitchFamily="49" charset="0"/>
                <a:cs typeface="Consolas" panose="020B0609020204030204" pitchFamily="49" charset="0"/>
              </a:rPr>
              <a:t>@ </a:t>
            </a:r>
            <a:r>
              <a:rPr lang="en-GB" sz="1800" dirty="0">
                <a:latin typeface="Consolas" panose="020B0609020204030204" pitchFamily="49" charset="0"/>
                <a:cs typeface="Consolas" panose="020B0609020204030204" pitchFamily="49" charset="0"/>
              </a:rPr>
              <a:t>SP = SP + 4   </a:t>
            </a:r>
            <a:r>
              <a:rPr lang="en-GB" sz="1800" dirty="0">
                <a:latin typeface="Cambria Math"/>
                <a:ea typeface="Cambria Math"/>
                <a:cs typeface="Consolas" panose="020B0609020204030204" pitchFamily="49" charset="0"/>
              </a:rPr>
              <a:t>(Stack shrinks)</a:t>
            </a:r>
          </a:p>
          <a:p>
            <a:pPr lvl="1"/>
            <a:endParaRPr lang="en-GB" sz="2025" dirty="0">
              <a:latin typeface="Consolas" panose="020B0609020204030204" pitchFamily="49" charset="0"/>
              <a:cs typeface="Consolas" panose="020B0609020204030204" pitchFamily="49" charset="0"/>
            </a:endParaRPr>
          </a:p>
          <a:p>
            <a:pPr marL="0" indent="0">
              <a:buNone/>
            </a:pPr>
            <a:r>
              <a:rPr lang="en-GB" sz="2025" dirty="0">
                <a:cs typeface="Consolas" panose="020B0609020204030204" pitchFamily="49" charset="0"/>
              </a:rPr>
              <a:t>Pop multiple registers</a:t>
            </a:r>
          </a:p>
        </p:txBody>
      </p:sp>
      <p:sp>
        <p:nvSpPr>
          <p:cNvPr id="4" name="Slide Number Placeholder 3"/>
          <p:cNvSpPr>
            <a:spLocks noGrp="1"/>
          </p:cNvSpPr>
          <p:nvPr>
            <p:ph type="sldNum" sz="quarter" idx="12"/>
          </p:nvPr>
        </p:nvSpPr>
        <p:spPr/>
        <p:txBody>
          <a:bodyPr/>
          <a:lstStyle/>
          <a:p>
            <a:pPr defTabSz="685800"/>
            <a:fld id="{EA7C8D44-3667-46F6-9772-CC52308E2A7F}" type="slidenum">
              <a:rPr lang="en-US">
                <a:solidFill>
                  <a:srgbClr val="1F497D"/>
                </a:solidFill>
                <a:latin typeface="Gill Sans MT"/>
              </a:rPr>
              <a:pPr defTabSz="685800"/>
              <a:t>3</a:t>
            </a:fld>
            <a:endParaRPr lang="en-US" dirty="0">
              <a:solidFill>
                <a:srgbClr val="1F497D"/>
              </a:solidFill>
              <a:latin typeface="Gill Sans MT"/>
            </a:endParaRPr>
          </a:p>
        </p:txBody>
      </p:sp>
      <p:sp>
        <p:nvSpPr>
          <p:cNvPr id="5" name="Rectangle 4"/>
          <p:cNvSpPr/>
          <p:nvPr/>
        </p:nvSpPr>
        <p:spPr>
          <a:xfrm>
            <a:off x="3629026" y="4075262"/>
            <a:ext cx="2025632" cy="507831"/>
          </a:xfrm>
          <a:prstGeom prst="rect">
            <a:avLst/>
          </a:prstGeom>
        </p:spPr>
        <p:txBody>
          <a:bodyPr wrap="square">
            <a:spAutoFit/>
          </a:bodyPr>
          <a:lstStyle/>
          <a:p>
            <a:pPr defTabSz="685800"/>
            <a:r>
              <a:rPr lang="en-GB" sz="1350" b="1" dirty="0">
                <a:solidFill>
                  <a:srgbClr val="FF0000"/>
                </a:solidFill>
                <a:latin typeface="Consolas" panose="020B0609020204030204" pitchFamily="49" charset="0"/>
                <a:cs typeface="Consolas" panose="020B0609020204030204" pitchFamily="49" charset="0"/>
              </a:rPr>
              <a:t>POP {r7, r3, r2, r1}</a:t>
            </a:r>
          </a:p>
        </p:txBody>
      </p:sp>
      <p:sp>
        <p:nvSpPr>
          <p:cNvPr id="7" name="TextBox 6"/>
          <p:cNvSpPr txBox="1"/>
          <p:nvPr/>
        </p:nvSpPr>
        <p:spPr>
          <a:xfrm>
            <a:off x="3744661" y="3763639"/>
            <a:ext cx="1521827" cy="300082"/>
          </a:xfrm>
          <a:prstGeom prst="rect">
            <a:avLst/>
          </a:prstGeom>
          <a:noFill/>
        </p:spPr>
        <p:txBody>
          <a:bodyPr wrap="none" rtlCol="0">
            <a:spAutoFit/>
          </a:bodyPr>
          <a:lstStyle/>
          <a:p>
            <a:pPr defTabSz="685800"/>
            <a:r>
              <a:rPr lang="en-US" sz="1350" i="1" dirty="0">
                <a:solidFill>
                  <a:prstClr val="black"/>
                </a:solidFill>
                <a:latin typeface="Gill Sans MT"/>
              </a:rPr>
              <a:t>They are equivalent. </a:t>
            </a:r>
          </a:p>
        </p:txBody>
      </p:sp>
      <p:sp>
        <p:nvSpPr>
          <p:cNvPr id="9" name="Rectangle 8"/>
          <p:cNvSpPr/>
          <p:nvPr/>
        </p:nvSpPr>
        <p:spPr>
          <a:xfrm>
            <a:off x="6224130" y="3763639"/>
            <a:ext cx="941283" cy="923330"/>
          </a:xfrm>
          <a:prstGeom prst="rect">
            <a:avLst/>
          </a:prstGeom>
        </p:spPr>
        <p:txBody>
          <a:bodyPr wrap="none">
            <a:spAutoFit/>
          </a:bodyPr>
          <a:lstStyle/>
          <a:p>
            <a:pPr defTabSz="685800"/>
            <a:r>
              <a:rPr lang="en-GB" sz="1350" b="1" dirty="0">
                <a:solidFill>
                  <a:srgbClr val="FF0000"/>
                </a:solidFill>
                <a:latin typeface="Consolas" panose="020B0609020204030204" pitchFamily="49" charset="0"/>
                <a:cs typeface="Consolas" panose="020B0609020204030204" pitchFamily="49" charset="0"/>
              </a:rPr>
              <a:t>POP {r1}</a:t>
            </a:r>
          </a:p>
          <a:p>
            <a:pPr defTabSz="685800"/>
            <a:r>
              <a:rPr lang="en-GB" sz="1350" b="1" dirty="0">
                <a:solidFill>
                  <a:srgbClr val="FF0000"/>
                </a:solidFill>
                <a:latin typeface="Consolas" panose="020B0609020204030204" pitchFamily="49" charset="0"/>
                <a:cs typeface="Consolas" panose="020B0609020204030204" pitchFamily="49" charset="0"/>
              </a:rPr>
              <a:t>POP {r2}</a:t>
            </a:r>
          </a:p>
          <a:p>
            <a:pPr defTabSz="685800"/>
            <a:r>
              <a:rPr lang="en-GB" sz="1350" b="1" dirty="0">
                <a:solidFill>
                  <a:srgbClr val="FF0000"/>
                </a:solidFill>
                <a:latin typeface="Consolas" panose="020B0609020204030204" pitchFamily="49" charset="0"/>
                <a:cs typeface="Consolas" panose="020B0609020204030204" pitchFamily="49" charset="0"/>
              </a:rPr>
              <a:t>POP {r3}</a:t>
            </a:r>
          </a:p>
          <a:p>
            <a:pPr defTabSz="685800"/>
            <a:r>
              <a:rPr lang="en-GB" sz="1350" b="1" dirty="0">
                <a:solidFill>
                  <a:srgbClr val="FF0000"/>
                </a:solidFill>
                <a:latin typeface="Consolas" panose="020B0609020204030204" pitchFamily="49" charset="0"/>
                <a:cs typeface="Consolas" panose="020B0609020204030204" pitchFamily="49" charset="0"/>
              </a:rPr>
              <a:t>POP {r7}</a:t>
            </a:r>
          </a:p>
        </p:txBody>
      </p:sp>
      <p:sp>
        <p:nvSpPr>
          <p:cNvPr id="10" name="Rectangle 9"/>
          <p:cNvSpPr/>
          <p:nvPr/>
        </p:nvSpPr>
        <p:spPr>
          <a:xfrm>
            <a:off x="1125325" y="4075262"/>
            <a:ext cx="2076209" cy="300082"/>
          </a:xfrm>
          <a:prstGeom prst="rect">
            <a:avLst/>
          </a:prstGeom>
        </p:spPr>
        <p:txBody>
          <a:bodyPr wrap="none">
            <a:spAutoFit/>
          </a:bodyPr>
          <a:lstStyle/>
          <a:p>
            <a:pPr defTabSz="685800"/>
            <a:r>
              <a:rPr lang="en-GB" sz="1350" b="1" dirty="0">
                <a:solidFill>
                  <a:srgbClr val="FF0000"/>
                </a:solidFill>
                <a:latin typeface="Consolas" panose="020B0609020204030204" pitchFamily="49" charset="0"/>
                <a:cs typeface="Consolas" panose="020B0609020204030204" pitchFamily="49" charset="0"/>
              </a:rPr>
              <a:t>POP {r1, r2, r3, r7}</a:t>
            </a:r>
          </a:p>
        </p:txBody>
      </p:sp>
      <p:sp>
        <p:nvSpPr>
          <p:cNvPr id="11" name="Left-Right Arrow 10"/>
          <p:cNvSpPr/>
          <p:nvPr/>
        </p:nvSpPr>
        <p:spPr>
          <a:xfrm>
            <a:off x="3213091" y="4139556"/>
            <a:ext cx="362213" cy="14841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Gill Sans MT"/>
            </a:endParaRPr>
          </a:p>
        </p:txBody>
      </p:sp>
      <p:sp>
        <p:nvSpPr>
          <p:cNvPr id="12" name="Left-Right Arrow 11"/>
          <p:cNvSpPr/>
          <p:nvPr/>
        </p:nvSpPr>
        <p:spPr>
          <a:xfrm>
            <a:off x="5670541" y="4139556"/>
            <a:ext cx="362213" cy="14841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Gill Sans MT"/>
            </a:endParaRPr>
          </a:p>
        </p:txBody>
      </p:sp>
      <p:sp>
        <p:nvSpPr>
          <p:cNvPr id="6" name="Rectangle 5"/>
          <p:cNvSpPr/>
          <p:nvPr/>
        </p:nvSpPr>
        <p:spPr>
          <a:xfrm>
            <a:off x="441316" y="4663886"/>
            <a:ext cx="8401050" cy="1015663"/>
          </a:xfrm>
          <a:prstGeom prst="rect">
            <a:avLst/>
          </a:prstGeom>
        </p:spPr>
        <p:txBody>
          <a:bodyPr wrap="square">
            <a:spAutoFit/>
          </a:bodyPr>
          <a:lstStyle/>
          <a:p>
            <a:pPr marL="214313" indent="-214313" defTabSz="685800">
              <a:buFont typeface="Arial" panose="020B0604020202020204" pitchFamily="34" charset="0"/>
              <a:buChar char="•"/>
            </a:pPr>
            <a:r>
              <a:rPr lang="en-US" sz="1500" dirty="0">
                <a:solidFill>
                  <a:prstClr val="black"/>
                </a:solidFill>
                <a:latin typeface="Gill Sans MT"/>
              </a:rPr>
              <a:t>SP is incremented after POP (post-increment). </a:t>
            </a:r>
          </a:p>
          <a:p>
            <a:pPr marL="214313" indent="-214313" defTabSz="685800">
              <a:buFont typeface="Arial" panose="020B0604020202020204" pitchFamily="34" charset="0"/>
              <a:buChar char="•"/>
            </a:pPr>
            <a:r>
              <a:rPr lang="en-US" sz="1500" dirty="0">
                <a:solidFill>
                  <a:prstClr val="black"/>
                </a:solidFill>
                <a:latin typeface="Gill Sans MT"/>
              </a:rPr>
              <a:t>The order in which registers listed in the register list does not matter. </a:t>
            </a:r>
          </a:p>
          <a:p>
            <a:pPr marL="214313" indent="-214313" defTabSz="685800">
              <a:buFont typeface="Arial" panose="020B0604020202020204" pitchFamily="34" charset="0"/>
              <a:buChar char="•"/>
            </a:pPr>
            <a:r>
              <a:rPr lang="en-US" sz="1500" dirty="0">
                <a:solidFill>
                  <a:prstClr val="black"/>
                </a:solidFill>
                <a:latin typeface="Gill Sans MT"/>
              </a:rPr>
              <a:t>When popping multiple registers, these registers are automatically </a:t>
            </a:r>
            <a:r>
              <a:rPr lang="en-US" sz="1500" dirty="0">
                <a:solidFill>
                  <a:srgbClr val="3333FF"/>
                </a:solidFill>
                <a:latin typeface="Gill Sans MT"/>
              </a:rPr>
              <a:t>sorted by name </a:t>
            </a:r>
            <a:r>
              <a:rPr lang="en-US" sz="1500" dirty="0">
                <a:solidFill>
                  <a:prstClr val="black"/>
                </a:solidFill>
                <a:latin typeface="Gill Sans MT"/>
              </a:rPr>
              <a:t>and </a:t>
            </a:r>
            <a:r>
              <a:rPr lang="en-US" sz="1500" dirty="0">
                <a:solidFill>
                  <a:srgbClr val="3333FF"/>
                </a:solidFill>
                <a:latin typeface="Gill Sans MT"/>
              </a:rPr>
              <a:t>the lowest-numbered register</a:t>
            </a:r>
            <a:r>
              <a:rPr lang="en-US" sz="1500" dirty="0">
                <a:solidFill>
                  <a:prstClr val="black"/>
                </a:solidFill>
                <a:latin typeface="Gill Sans MT"/>
              </a:rPr>
              <a:t> is loaded from the lowest memory address, </a:t>
            </a:r>
            <a:r>
              <a:rPr lang="en-US" sz="1500" i="1" dirty="0">
                <a:solidFill>
                  <a:prstClr val="black"/>
                </a:solidFill>
                <a:latin typeface="Gill Sans MT"/>
              </a:rPr>
              <a:t>i.e. </a:t>
            </a:r>
            <a:r>
              <a:rPr lang="en-US" sz="1500" dirty="0">
                <a:solidFill>
                  <a:srgbClr val="3333FF"/>
                </a:solidFill>
                <a:latin typeface="Gill Sans MT"/>
              </a:rPr>
              <a:t>is loaded first</a:t>
            </a:r>
            <a:r>
              <a:rPr lang="en-US" sz="1500" dirty="0">
                <a:solidFill>
                  <a:prstClr val="black"/>
                </a:solidFill>
                <a:latin typeface="Gill Sans MT"/>
              </a:rPr>
              <a:t>. </a:t>
            </a:r>
          </a:p>
        </p:txBody>
      </p:sp>
      <p:pic>
        <p:nvPicPr>
          <p:cNvPr id="13" name="Picture 12">
            <a:extLst>
              <a:ext uri="{FF2B5EF4-FFF2-40B4-BE49-F238E27FC236}">
                <a16:creationId xmlns:a16="http://schemas.microsoft.com/office/drawing/2014/main" id="{355D812E-3C2A-BCEA-1442-B45EE486FA9C}"/>
              </a:ext>
            </a:extLst>
          </p:cNvPr>
          <p:cNvPicPr>
            <a:picLocks noChangeAspect="1"/>
          </p:cNvPicPr>
          <p:nvPr/>
        </p:nvPicPr>
        <p:blipFill>
          <a:blip r:embed="rId2"/>
          <a:stretch>
            <a:fillRect/>
          </a:stretch>
        </p:blipFill>
        <p:spPr>
          <a:xfrm>
            <a:off x="7720500" y="933655"/>
            <a:ext cx="1263120" cy="3753851"/>
          </a:xfrm>
          <a:prstGeom prst="rect">
            <a:avLst/>
          </a:prstGeom>
        </p:spPr>
      </p:pic>
      <p:sp>
        <p:nvSpPr>
          <p:cNvPr id="8" name="Horizontal Scroll 15">
            <a:extLst>
              <a:ext uri="{FF2B5EF4-FFF2-40B4-BE49-F238E27FC236}">
                <a16:creationId xmlns:a16="http://schemas.microsoft.com/office/drawing/2014/main" id="{510E2E53-03DD-57F0-F850-07FD9C250CEA}"/>
              </a:ext>
            </a:extLst>
          </p:cNvPr>
          <p:cNvSpPr/>
          <p:nvPr/>
        </p:nvSpPr>
        <p:spPr>
          <a:xfrm>
            <a:off x="76200" y="-23210"/>
            <a:ext cx="1265712" cy="762000"/>
          </a:xfrm>
          <a:prstGeom prst="horizontalScroll">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black"/>
                </a:solidFill>
                <a:effectLst/>
                <a:uLnTx/>
                <a:uFillTx/>
                <a:latin typeface="Calibri"/>
                <a:ea typeface="+mn-ea"/>
                <a:cs typeface="+mn-cs"/>
              </a:rPr>
              <a:t>Review</a:t>
            </a:r>
          </a:p>
        </p:txBody>
      </p:sp>
    </p:spTree>
    <p:extLst>
      <p:ext uri="{BB962C8B-B14F-4D97-AF65-F5344CB8AC3E}">
        <p14:creationId xmlns:p14="http://schemas.microsoft.com/office/powerpoint/2010/main" val="4249722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D12DC-0F10-83D1-ABB7-CBAA3C868C79}"/>
              </a:ext>
            </a:extLst>
          </p:cNvPr>
          <p:cNvSpPr>
            <a:spLocks noGrp="1"/>
          </p:cNvSpPr>
          <p:nvPr>
            <p:ph type="title"/>
          </p:nvPr>
        </p:nvSpPr>
        <p:spPr>
          <a:xfrm>
            <a:off x="457200" y="135890"/>
            <a:ext cx="8229600" cy="924027"/>
          </a:xfrm>
        </p:spPr>
        <p:txBody>
          <a:bodyPr>
            <a:normAutofit/>
          </a:bodyPr>
          <a:lstStyle/>
          <a:p>
            <a:r>
              <a:rPr lang="en-US" dirty="0"/>
              <a:t>If Then Else ANS</a:t>
            </a:r>
          </a:p>
        </p:txBody>
      </p:sp>
      <p:sp>
        <p:nvSpPr>
          <p:cNvPr id="3" name="Slide Number Placeholder 2">
            <a:extLst>
              <a:ext uri="{FF2B5EF4-FFF2-40B4-BE49-F238E27FC236}">
                <a16:creationId xmlns:a16="http://schemas.microsoft.com/office/drawing/2014/main" id="{15F21901-5D89-CA2E-1399-0FE05B68EBA5}"/>
              </a:ext>
            </a:extLst>
          </p:cNvPr>
          <p:cNvSpPr>
            <a:spLocks noGrp="1"/>
          </p:cNvSpPr>
          <p:nvPr>
            <p:ph type="sldNum" sz="quarter" idx="12"/>
          </p:nvPr>
        </p:nvSpPr>
        <p:spPr/>
        <p:txBody>
          <a:bodyPr/>
          <a:lstStyle/>
          <a:p>
            <a:fld id="{EA7C8D44-3667-46F6-9772-CC52308E2A7F}" type="slidenum">
              <a:rPr kumimoji="0" lang="en-US" smtClean="0"/>
              <a:pPr/>
              <a:t>30</a:t>
            </a:fld>
            <a:endParaRPr kumimoji="0" lang="en-US" dirty="0"/>
          </a:p>
        </p:txBody>
      </p:sp>
      <p:graphicFrame>
        <p:nvGraphicFramePr>
          <p:cNvPr id="5" name="Table 4">
            <a:extLst>
              <a:ext uri="{FF2B5EF4-FFF2-40B4-BE49-F238E27FC236}">
                <a16:creationId xmlns:a16="http://schemas.microsoft.com/office/drawing/2014/main" id="{93A61E9E-B8DB-6D7F-89B8-C01FADC19FE2}"/>
              </a:ext>
            </a:extLst>
          </p:cNvPr>
          <p:cNvGraphicFramePr>
            <a:graphicFrameLocks noGrp="1"/>
          </p:cNvGraphicFramePr>
          <p:nvPr>
            <p:extLst>
              <p:ext uri="{D42A27DB-BD31-4B8C-83A1-F6EECF244321}">
                <p14:modId xmlns:p14="http://schemas.microsoft.com/office/powerpoint/2010/main" val="3547717032"/>
              </p:ext>
            </p:extLst>
          </p:nvPr>
        </p:nvGraphicFramePr>
        <p:xfrm>
          <a:off x="381000" y="1231490"/>
          <a:ext cx="4114800" cy="1706880"/>
        </p:xfrm>
        <a:graphic>
          <a:graphicData uri="http://schemas.openxmlformats.org/drawingml/2006/table">
            <a:tbl>
              <a:tblPr firstRow="1" firstCol="1" bandRow="1">
                <a:tableStyleId>{5940675A-B579-460E-94D1-54222C63F5DA}</a:tableStyleId>
              </a:tblPr>
              <a:tblGrid>
                <a:gridCol w="4114800">
                  <a:extLst>
                    <a:ext uri="{9D8B030D-6E8A-4147-A177-3AD203B41FA5}">
                      <a16:colId xmlns:a16="http://schemas.microsoft.com/office/drawing/2014/main" val="20000"/>
                    </a:ext>
                  </a:extLst>
                </a:gridCol>
              </a:tblGrid>
              <a:tr h="200818">
                <a:tc>
                  <a:txBody>
                    <a:bodyPr/>
                    <a:lstStyle/>
                    <a:p>
                      <a:pPr marL="0" marR="0" algn="just">
                        <a:spcBef>
                          <a:spcPts val="0"/>
                        </a:spcBef>
                        <a:spcAft>
                          <a:spcPts val="0"/>
                        </a:spcAft>
                      </a:pPr>
                      <a:r>
                        <a:rPr lang="en-US" sz="1400" b="1" dirty="0">
                          <a:solidFill>
                            <a:schemeClr val="bg1"/>
                          </a:solidFill>
                          <a:effectLst/>
                          <a:latin typeface="Consolas" panose="020B0609020204030204" pitchFamily="49" charset="0"/>
                          <a:cs typeface="Consolas" panose="020B0609020204030204" pitchFamily="49" charset="0"/>
                        </a:rPr>
                        <a:t>Straight-line with conditional execution</a:t>
                      </a:r>
                      <a:endParaRPr lang="en-US" sz="14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extLst>
                  <a:ext uri="{0D108BD9-81ED-4DB2-BD59-A6C34878D82A}">
                    <a16:rowId xmlns:a16="http://schemas.microsoft.com/office/drawing/2014/main" val="10000"/>
                  </a:ext>
                </a:extLst>
              </a:tr>
              <a:tr h="1473501">
                <a:tc>
                  <a:txBody>
                    <a:bodyPr/>
                    <a:lstStyle/>
                    <a:p>
                      <a:r>
                        <a:rPr lang="en-US" sz="1400" dirty="0"/>
                        <a:t>foo:</a:t>
                      </a:r>
                      <a:br>
                        <a:rPr lang="en-US" sz="1400" dirty="0"/>
                      </a:br>
                      <a:r>
                        <a:rPr lang="en-US" sz="1400" dirty="0"/>
                        <a:t>    ADD     r2, r0, r1      ; r2 = x + y</a:t>
                      </a:r>
                      <a:br>
                        <a:rPr lang="en-US" sz="1400" dirty="0"/>
                      </a:br>
                      <a:r>
                        <a:rPr lang="en-US" sz="1400" dirty="0"/>
                        <a:t>    CMP     r2, #0          ; sets N,Z,V,C for signed compare to 0</a:t>
                      </a:r>
                      <a:br>
                        <a:rPr lang="en-US" sz="1400" dirty="0"/>
                      </a:br>
                      <a:r>
                        <a:rPr lang="en-US" sz="1400" dirty="0"/>
                        <a:t>    MOVLT   r0, #0        ; if (</a:t>
                      </a:r>
                      <a:r>
                        <a:rPr lang="en-US" sz="1400" dirty="0" err="1"/>
                        <a:t>x+y</a:t>
                      </a:r>
                      <a:r>
                        <a:rPr lang="en-US" sz="1400" dirty="0"/>
                        <a:t>) &lt; 0 -&gt; r0 = 0</a:t>
                      </a:r>
                      <a:br>
                        <a:rPr lang="en-US" sz="1400" dirty="0"/>
                      </a:br>
                      <a:r>
                        <a:rPr lang="en-US" sz="1400" dirty="0"/>
                        <a:t>    MOVGE   r0, #1       ; else r0 = 1</a:t>
                      </a:r>
                      <a:br>
                        <a:rPr lang="en-US" sz="1400" dirty="0"/>
                      </a:br>
                      <a:r>
                        <a:rPr lang="en-US" sz="1400" dirty="0"/>
                        <a:t>    BX      </a:t>
                      </a:r>
                      <a:r>
                        <a:rPr lang="en-US" sz="1400" dirty="0" err="1"/>
                        <a:t>lr</a:t>
                      </a:r>
                      <a:endParaRPr lang="en-US" sz="1400" dirty="0"/>
                    </a:p>
                  </a:txBody>
                  <a:tcPr marL="68580" marR="68580" marT="0" marB="0"/>
                </a:tc>
                <a:extLst>
                  <a:ext uri="{0D108BD9-81ED-4DB2-BD59-A6C34878D82A}">
                    <a16:rowId xmlns:a16="http://schemas.microsoft.com/office/drawing/2014/main" val="10001"/>
                  </a:ext>
                </a:extLst>
              </a:tr>
            </a:tbl>
          </a:graphicData>
        </a:graphic>
      </p:graphicFrame>
      <p:graphicFrame>
        <p:nvGraphicFramePr>
          <p:cNvPr id="6" name="Table 5">
            <a:extLst>
              <a:ext uri="{FF2B5EF4-FFF2-40B4-BE49-F238E27FC236}">
                <a16:creationId xmlns:a16="http://schemas.microsoft.com/office/drawing/2014/main" id="{08860993-5A4A-FDF2-164A-269A21C1476C}"/>
              </a:ext>
            </a:extLst>
          </p:cNvPr>
          <p:cNvGraphicFramePr>
            <a:graphicFrameLocks noGrp="1"/>
          </p:cNvGraphicFramePr>
          <p:nvPr>
            <p:extLst>
              <p:ext uri="{D42A27DB-BD31-4B8C-83A1-F6EECF244321}">
                <p14:modId xmlns:p14="http://schemas.microsoft.com/office/powerpoint/2010/main" val="3430121529"/>
              </p:ext>
            </p:extLst>
          </p:nvPr>
        </p:nvGraphicFramePr>
        <p:xfrm>
          <a:off x="381000" y="3203842"/>
          <a:ext cx="4114800" cy="2133600"/>
        </p:xfrm>
        <a:graphic>
          <a:graphicData uri="http://schemas.openxmlformats.org/drawingml/2006/table">
            <a:tbl>
              <a:tblPr firstRow="1" firstCol="1" bandRow="1">
                <a:tableStyleId>{5940675A-B579-460E-94D1-54222C63F5DA}</a:tableStyleId>
              </a:tblPr>
              <a:tblGrid>
                <a:gridCol w="4114800">
                  <a:extLst>
                    <a:ext uri="{9D8B030D-6E8A-4147-A177-3AD203B41FA5}">
                      <a16:colId xmlns:a16="http://schemas.microsoft.com/office/drawing/2014/main" val="20000"/>
                    </a:ext>
                  </a:extLst>
                </a:gridCol>
              </a:tblGrid>
              <a:tr h="200818">
                <a:tc>
                  <a:txBody>
                    <a:bodyPr/>
                    <a:lstStyle/>
                    <a:p>
                      <a:pPr marL="0" marR="0" algn="just">
                        <a:spcBef>
                          <a:spcPts val="0"/>
                        </a:spcBef>
                        <a:spcAft>
                          <a:spcPts val="0"/>
                        </a:spcAft>
                      </a:pPr>
                      <a:r>
                        <a:rPr lang="en-US" sz="1400" b="1" dirty="0">
                          <a:solidFill>
                            <a:schemeClr val="bg1"/>
                          </a:solidFill>
                          <a:effectLst/>
                          <a:latin typeface="Consolas" panose="020B0609020204030204" pitchFamily="49" charset="0"/>
                          <a:ea typeface="宋体"/>
                          <a:cs typeface="Consolas" panose="020B0609020204030204" pitchFamily="49" charset="0"/>
                        </a:rPr>
                        <a:t>Conditional branch to label w/ CMP</a:t>
                      </a:r>
                    </a:p>
                  </a:txBody>
                  <a:tcPr marL="68580" marR="68580" marT="0" marB="0">
                    <a:solidFill>
                      <a:schemeClr val="accent1"/>
                    </a:solidFill>
                  </a:tcPr>
                </a:tc>
                <a:extLst>
                  <a:ext uri="{0D108BD9-81ED-4DB2-BD59-A6C34878D82A}">
                    <a16:rowId xmlns:a16="http://schemas.microsoft.com/office/drawing/2014/main" val="10000"/>
                  </a:ext>
                </a:extLst>
              </a:tr>
              <a:tr h="1473501">
                <a:tc>
                  <a:txBody>
                    <a:bodyPr/>
                    <a:lstStyle/>
                    <a:p>
                      <a:r>
                        <a:rPr lang="en-US" sz="1400" dirty="0"/>
                        <a:t>foo:</a:t>
                      </a:r>
                      <a:br>
                        <a:rPr lang="en-US" sz="1400" dirty="0"/>
                      </a:br>
                      <a:r>
                        <a:rPr lang="en-US" sz="1400" dirty="0"/>
                        <a:t>    ADD     r2, r0, r1</a:t>
                      </a:r>
                      <a:br>
                        <a:rPr lang="en-US" sz="1400" dirty="0"/>
                      </a:br>
                      <a:r>
                        <a:rPr lang="en-US" sz="1400" dirty="0"/>
                        <a:t>    CMP     r2, #0</a:t>
                      </a:r>
                      <a:br>
                        <a:rPr lang="en-US" sz="1400" dirty="0"/>
                      </a:br>
                      <a:r>
                        <a:rPr lang="en-US" sz="1400" dirty="0"/>
                        <a:t>    BLT     .</a:t>
                      </a:r>
                      <a:r>
                        <a:rPr lang="en-US" sz="1400" dirty="0" err="1"/>
                        <a:t>Lneg</a:t>
                      </a:r>
                      <a:br>
                        <a:rPr lang="en-US" sz="1400" dirty="0"/>
                      </a:br>
                      <a:r>
                        <a:rPr lang="en-US" sz="1400" dirty="0"/>
                        <a:t>    MOV     r0, #1</a:t>
                      </a:r>
                      <a:br>
                        <a:rPr lang="en-US" sz="1400" dirty="0"/>
                      </a:br>
                      <a:r>
                        <a:rPr lang="en-US" sz="1400" dirty="0"/>
                        <a:t>    BX      </a:t>
                      </a:r>
                      <a:r>
                        <a:rPr lang="en-US" sz="1400" dirty="0" err="1"/>
                        <a:t>lr</a:t>
                      </a:r>
                      <a:br>
                        <a:rPr lang="en-US" sz="1400" dirty="0"/>
                      </a:br>
                      <a:r>
                        <a:rPr lang="en-US" sz="1400" dirty="0"/>
                        <a:t>.</a:t>
                      </a:r>
                      <a:r>
                        <a:rPr lang="en-US" sz="1400" dirty="0" err="1"/>
                        <a:t>Lneg</a:t>
                      </a:r>
                      <a:r>
                        <a:rPr lang="en-US" sz="1400" dirty="0"/>
                        <a:t>:</a:t>
                      </a:r>
                      <a:br>
                        <a:rPr lang="en-US" sz="1400" dirty="0"/>
                      </a:br>
                      <a:r>
                        <a:rPr lang="en-US" sz="1400" dirty="0"/>
                        <a:t>    MOV     r0, #0</a:t>
                      </a:r>
                      <a:br>
                        <a:rPr lang="en-US" sz="1400" dirty="0"/>
                      </a:br>
                      <a:r>
                        <a:rPr lang="en-US" sz="1400" dirty="0"/>
                        <a:t>    BX      </a:t>
                      </a:r>
                      <a:r>
                        <a:rPr lang="en-US" sz="1400" dirty="0" err="1"/>
                        <a:t>lr</a:t>
                      </a:r>
                      <a:endParaRPr lang="pt-BR" sz="1400" dirty="0"/>
                    </a:p>
                  </a:txBody>
                  <a:tcPr marL="68580" marR="68580" marT="0" marB="0"/>
                </a:tc>
                <a:extLst>
                  <a:ext uri="{0D108BD9-81ED-4DB2-BD59-A6C34878D82A}">
                    <a16:rowId xmlns:a16="http://schemas.microsoft.com/office/drawing/2014/main" val="10001"/>
                  </a:ext>
                </a:extLst>
              </a:tr>
            </a:tbl>
          </a:graphicData>
        </a:graphic>
      </p:graphicFrame>
      <p:graphicFrame>
        <p:nvGraphicFramePr>
          <p:cNvPr id="8" name="Table 7">
            <a:extLst>
              <a:ext uri="{FF2B5EF4-FFF2-40B4-BE49-F238E27FC236}">
                <a16:creationId xmlns:a16="http://schemas.microsoft.com/office/drawing/2014/main" id="{4FA0E8AC-8701-8160-EFCF-45E03B551C1C}"/>
              </a:ext>
            </a:extLst>
          </p:cNvPr>
          <p:cNvGraphicFramePr>
            <a:graphicFrameLocks noGrp="1"/>
          </p:cNvGraphicFramePr>
          <p:nvPr>
            <p:extLst>
              <p:ext uri="{D42A27DB-BD31-4B8C-83A1-F6EECF244321}">
                <p14:modId xmlns:p14="http://schemas.microsoft.com/office/powerpoint/2010/main" val="231938974"/>
              </p:ext>
            </p:extLst>
          </p:nvPr>
        </p:nvGraphicFramePr>
        <p:xfrm>
          <a:off x="4724400" y="1219200"/>
          <a:ext cx="4114800" cy="1706880"/>
        </p:xfrm>
        <a:graphic>
          <a:graphicData uri="http://schemas.openxmlformats.org/drawingml/2006/table">
            <a:tbl>
              <a:tblPr firstRow="1" firstCol="1" bandRow="1">
                <a:tableStyleId>{5940675A-B579-460E-94D1-54222C63F5DA}</a:tableStyleId>
              </a:tblPr>
              <a:tblGrid>
                <a:gridCol w="4114800">
                  <a:extLst>
                    <a:ext uri="{9D8B030D-6E8A-4147-A177-3AD203B41FA5}">
                      <a16:colId xmlns:a16="http://schemas.microsoft.com/office/drawing/2014/main" val="20000"/>
                    </a:ext>
                  </a:extLst>
                </a:gridCol>
              </a:tblGrid>
              <a:tr h="200818">
                <a:tc>
                  <a:txBody>
                    <a:bodyPr/>
                    <a:lstStyle/>
                    <a:p>
                      <a:pPr marL="0" marR="0" algn="just">
                        <a:spcBef>
                          <a:spcPts val="0"/>
                        </a:spcBef>
                        <a:spcAft>
                          <a:spcPts val="0"/>
                        </a:spcAft>
                      </a:pPr>
                      <a:r>
                        <a:rPr lang="en-US" sz="1400" b="1" dirty="0">
                          <a:solidFill>
                            <a:schemeClr val="bg1"/>
                          </a:solidFill>
                          <a:effectLst/>
                          <a:latin typeface="Consolas" panose="020B0609020204030204" pitchFamily="49" charset="0"/>
                          <a:ea typeface="宋体"/>
                          <a:cs typeface="Consolas" panose="020B0609020204030204" pitchFamily="49" charset="0"/>
                        </a:rPr>
                        <a:t>Combine add and compare with ADDS</a:t>
                      </a:r>
                    </a:p>
                  </a:txBody>
                  <a:tcPr marL="68580" marR="68580" marT="0" marB="0">
                    <a:solidFill>
                      <a:schemeClr val="accent1"/>
                    </a:solidFill>
                  </a:tcPr>
                </a:tc>
                <a:extLst>
                  <a:ext uri="{0D108BD9-81ED-4DB2-BD59-A6C34878D82A}">
                    <a16:rowId xmlns:a16="http://schemas.microsoft.com/office/drawing/2014/main" val="10000"/>
                  </a:ext>
                </a:extLst>
              </a:tr>
              <a:tr h="14735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foo:</a:t>
                      </a:r>
                      <a:br>
                        <a:rPr lang="en-US" sz="1400" dirty="0"/>
                      </a:br>
                      <a:r>
                        <a:rPr lang="en-US" sz="1400" dirty="0"/>
                        <a:t>    ADDS    r2, r0, r1         ; r2 = x + y, sets flags from the sum</a:t>
                      </a:r>
                      <a:br>
                        <a:rPr lang="en-US" sz="1400" dirty="0"/>
                      </a:br>
                      <a:r>
                        <a:rPr lang="en-US" sz="1400" dirty="0"/>
                        <a:t>    MOVMI   r0, #0             ; MI means N=1 (negative)</a:t>
                      </a:r>
                      <a:br>
                        <a:rPr lang="en-US" sz="1400" dirty="0"/>
                      </a:br>
                      <a:r>
                        <a:rPr lang="en-US" sz="1400" dirty="0"/>
                        <a:t>    MOVPL   r0, #1             ; PL means N=0 (non-negative)</a:t>
                      </a:r>
                      <a:br>
                        <a:rPr lang="en-US" sz="1400" dirty="0"/>
                      </a:br>
                      <a:r>
                        <a:rPr lang="en-US" sz="1400" dirty="0"/>
                        <a:t>    BX      </a:t>
                      </a:r>
                      <a:r>
                        <a:rPr lang="en-US" sz="1400" dirty="0" err="1"/>
                        <a:t>lr</a:t>
                      </a:r>
                      <a:endParaRPr lang="en-US" sz="1400" dirty="0"/>
                    </a:p>
                  </a:txBody>
                  <a:tcPr marL="68580" marR="68580" marT="0" marB="0"/>
                </a:tc>
                <a:extLst>
                  <a:ext uri="{0D108BD9-81ED-4DB2-BD59-A6C34878D82A}">
                    <a16:rowId xmlns:a16="http://schemas.microsoft.com/office/drawing/2014/main" val="10001"/>
                  </a:ext>
                </a:extLst>
              </a:tr>
            </a:tbl>
          </a:graphicData>
        </a:graphic>
      </p:graphicFrame>
      <p:graphicFrame>
        <p:nvGraphicFramePr>
          <p:cNvPr id="9" name="Table 8">
            <a:extLst>
              <a:ext uri="{FF2B5EF4-FFF2-40B4-BE49-F238E27FC236}">
                <a16:creationId xmlns:a16="http://schemas.microsoft.com/office/drawing/2014/main" id="{744A4DBD-405A-5BB5-8DFC-2B3CDF03BE0C}"/>
              </a:ext>
            </a:extLst>
          </p:cNvPr>
          <p:cNvGraphicFramePr>
            <a:graphicFrameLocks noGrp="1"/>
          </p:cNvGraphicFramePr>
          <p:nvPr>
            <p:extLst>
              <p:ext uri="{D42A27DB-BD31-4B8C-83A1-F6EECF244321}">
                <p14:modId xmlns:p14="http://schemas.microsoft.com/office/powerpoint/2010/main" val="234074655"/>
              </p:ext>
            </p:extLst>
          </p:nvPr>
        </p:nvGraphicFramePr>
        <p:xfrm>
          <a:off x="4724400" y="2971800"/>
          <a:ext cx="4114800" cy="1390304"/>
        </p:xfrm>
        <a:graphic>
          <a:graphicData uri="http://schemas.openxmlformats.org/drawingml/2006/table">
            <a:tbl>
              <a:tblPr firstRow="1" firstCol="1" bandRow="1">
                <a:tableStyleId>{5940675A-B579-460E-94D1-54222C63F5DA}</a:tableStyleId>
              </a:tblPr>
              <a:tblGrid>
                <a:gridCol w="4114800">
                  <a:extLst>
                    <a:ext uri="{9D8B030D-6E8A-4147-A177-3AD203B41FA5}">
                      <a16:colId xmlns:a16="http://schemas.microsoft.com/office/drawing/2014/main" val="20000"/>
                    </a:ext>
                  </a:extLst>
                </a:gridCol>
              </a:tblGrid>
              <a:tr h="170419">
                <a:tc>
                  <a:txBody>
                    <a:bodyPr/>
                    <a:lstStyle/>
                    <a:p>
                      <a:pPr marL="0" marR="0" algn="just">
                        <a:spcBef>
                          <a:spcPts val="0"/>
                        </a:spcBef>
                        <a:spcAft>
                          <a:spcPts val="0"/>
                        </a:spcAft>
                      </a:pPr>
                      <a:r>
                        <a:rPr lang="pt-BR" sz="1400" b="1" dirty="0">
                          <a:solidFill>
                            <a:schemeClr val="bg1"/>
                          </a:solidFill>
                          <a:effectLst/>
                          <a:latin typeface="Consolas" panose="020B0609020204030204" pitchFamily="49" charset="0"/>
                          <a:ea typeface="宋体"/>
                          <a:cs typeface="Consolas" panose="020B0609020204030204" pitchFamily="49" charset="0"/>
                        </a:rPr>
                        <a:t>No temp register r2, reuse r0</a:t>
                      </a:r>
                      <a:endParaRPr lang="en-US" sz="14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extLst>
                  <a:ext uri="{0D108BD9-81ED-4DB2-BD59-A6C34878D82A}">
                    <a16:rowId xmlns:a16="http://schemas.microsoft.com/office/drawing/2014/main" val="10000"/>
                  </a:ext>
                </a:extLst>
              </a:tr>
              <a:tr h="1176944">
                <a:tc>
                  <a:txBody>
                    <a:bodyPr/>
                    <a:lstStyle/>
                    <a:p>
                      <a:r>
                        <a:rPr lang="en-US" sz="1400" dirty="0"/>
                        <a:t>foo:</a:t>
                      </a:r>
                      <a:br>
                        <a:rPr lang="en-US" sz="1400" dirty="0"/>
                      </a:br>
                      <a:r>
                        <a:rPr lang="en-US" sz="1400" dirty="0"/>
                        <a:t>    ADDS    r0, r0, r1          ; r0 = x + y, flags set</a:t>
                      </a:r>
                      <a:br>
                        <a:rPr lang="en-US" sz="1400" dirty="0"/>
                      </a:br>
                      <a:r>
                        <a:rPr lang="en-US" sz="1400" dirty="0"/>
                        <a:t>    MOVMI   r0, #0</a:t>
                      </a:r>
                      <a:br>
                        <a:rPr lang="en-US" sz="1400" dirty="0"/>
                      </a:br>
                      <a:r>
                        <a:rPr lang="en-US" sz="1400" dirty="0"/>
                        <a:t>    MOVPL   r0, #1</a:t>
                      </a:r>
                      <a:br>
                        <a:rPr lang="en-US" sz="1400" dirty="0"/>
                      </a:br>
                      <a:r>
                        <a:rPr lang="en-US" sz="1400" dirty="0"/>
                        <a:t>    BX      </a:t>
                      </a:r>
                      <a:r>
                        <a:rPr lang="en-US" sz="1400" dirty="0" err="1"/>
                        <a:t>lr</a:t>
                      </a:r>
                      <a:endParaRPr lang="en-US" sz="1400" dirty="0"/>
                    </a:p>
                  </a:txBody>
                  <a:tcPr marL="68580" marR="68580" marT="0" marB="0"/>
                </a:tc>
                <a:extLst>
                  <a:ext uri="{0D108BD9-81ED-4DB2-BD59-A6C34878D82A}">
                    <a16:rowId xmlns:a16="http://schemas.microsoft.com/office/drawing/2014/main" val="10001"/>
                  </a:ext>
                </a:extLst>
              </a:tr>
            </a:tbl>
          </a:graphicData>
        </a:graphic>
      </p:graphicFrame>
      <p:graphicFrame>
        <p:nvGraphicFramePr>
          <p:cNvPr id="10" name="Table 9">
            <a:extLst>
              <a:ext uri="{FF2B5EF4-FFF2-40B4-BE49-F238E27FC236}">
                <a16:creationId xmlns:a16="http://schemas.microsoft.com/office/drawing/2014/main" id="{26CF4D69-C211-B553-B73A-1E1C0BCFC6C4}"/>
              </a:ext>
            </a:extLst>
          </p:cNvPr>
          <p:cNvGraphicFramePr>
            <a:graphicFrameLocks noGrp="1"/>
          </p:cNvGraphicFramePr>
          <p:nvPr>
            <p:extLst>
              <p:ext uri="{D42A27DB-BD31-4B8C-83A1-F6EECF244321}">
                <p14:modId xmlns:p14="http://schemas.microsoft.com/office/powerpoint/2010/main" val="2867381829"/>
              </p:ext>
            </p:extLst>
          </p:nvPr>
        </p:nvGraphicFramePr>
        <p:xfrm>
          <a:off x="4724400" y="4411873"/>
          <a:ext cx="4114800" cy="1920240"/>
        </p:xfrm>
        <a:graphic>
          <a:graphicData uri="http://schemas.openxmlformats.org/drawingml/2006/table">
            <a:tbl>
              <a:tblPr firstRow="1" firstCol="1" bandRow="1">
                <a:tableStyleId>{5940675A-B579-460E-94D1-54222C63F5DA}</a:tableStyleId>
              </a:tblPr>
              <a:tblGrid>
                <a:gridCol w="4114800">
                  <a:extLst>
                    <a:ext uri="{9D8B030D-6E8A-4147-A177-3AD203B41FA5}">
                      <a16:colId xmlns:a16="http://schemas.microsoft.com/office/drawing/2014/main" val="20000"/>
                    </a:ext>
                  </a:extLst>
                </a:gridCol>
              </a:tblGrid>
              <a:tr h="200818">
                <a:tc>
                  <a:txBody>
                    <a:bodyPr/>
                    <a:lstStyle/>
                    <a:p>
                      <a:pPr marL="0" marR="0" algn="just">
                        <a:spcBef>
                          <a:spcPts val="0"/>
                        </a:spcBef>
                        <a:spcAft>
                          <a:spcPts val="0"/>
                        </a:spcAft>
                      </a:pPr>
                      <a:r>
                        <a:rPr lang="en-US" sz="1400" b="1" dirty="0">
                          <a:solidFill>
                            <a:schemeClr val="bg1"/>
                          </a:solidFill>
                          <a:effectLst/>
                          <a:latin typeface="Consolas" panose="020B0609020204030204" pitchFamily="49" charset="0"/>
                          <a:ea typeface="宋体"/>
                          <a:cs typeface="Consolas" panose="020B0609020204030204" pitchFamily="49" charset="0"/>
                        </a:rPr>
                        <a:t>Conditional branch </a:t>
                      </a:r>
                      <a:r>
                        <a:rPr lang="en-US" sz="1400" b="1">
                          <a:solidFill>
                            <a:schemeClr val="bg1"/>
                          </a:solidFill>
                          <a:effectLst/>
                          <a:latin typeface="Consolas" panose="020B0609020204030204" pitchFamily="49" charset="0"/>
                          <a:ea typeface="宋体"/>
                          <a:cs typeface="Consolas" panose="020B0609020204030204" pitchFamily="49" charset="0"/>
                        </a:rPr>
                        <a:t>to label w/ ADDS</a:t>
                      </a:r>
                      <a:endParaRPr lang="en-US" sz="14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extLst>
                  <a:ext uri="{0D108BD9-81ED-4DB2-BD59-A6C34878D82A}">
                    <a16:rowId xmlns:a16="http://schemas.microsoft.com/office/drawing/2014/main" val="10000"/>
                  </a:ext>
                </a:extLst>
              </a:tr>
              <a:tr h="1473501">
                <a:tc>
                  <a:txBody>
                    <a:bodyPr/>
                    <a:lstStyle/>
                    <a:p>
                      <a:r>
                        <a:rPr lang="en-US" sz="1400" dirty="0"/>
                        <a:t>foo:</a:t>
                      </a:r>
                      <a:br>
                        <a:rPr lang="en-US" sz="1400" dirty="0"/>
                      </a:br>
                      <a:r>
                        <a:rPr lang="en-US" sz="1400" dirty="0"/>
                        <a:t>    ADDS    r2, r0, r1</a:t>
                      </a:r>
                      <a:br>
                        <a:rPr lang="en-US" sz="1400" dirty="0"/>
                      </a:br>
                      <a:r>
                        <a:rPr lang="en-US" sz="1400" dirty="0"/>
                        <a:t>    BMI       .</a:t>
                      </a:r>
                      <a:r>
                        <a:rPr lang="en-US" sz="1400" dirty="0" err="1"/>
                        <a:t>Lneg</a:t>
                      </a:r>
                      <a:r>
                        <a:rPr lang="en-US" sz="1400" dirty="0"/>
                        <a:t>            ; if negative</a:t>
                      </a:r>
                      <a:br>
                        <a:rPr lang="en-US" sz="1400" dirty="0"/>
                      </a:br>
                      <a:r>
                        <a:rPr lang="en-US" sz="1400" dirty="0"/>
                        <a:t>    MOV    r0, #1</a:t>
                      </a:r>
                      <a:br>
                        <a:rPr lang="en-US" sz="1400" dirty="0"/>
                      </a:br>
                      <a:r>
                        <a:rPr lang="en-US" sz="1400" dirty="0"/>
                        <a:t>    BX      </a:t>
                      </a:r>
                      <a:r>
                        <a:rPr lang="en-US" sz="1400" dirty="0" err="1"/>
                        <a:t>lr</a:t>
                      </a:r>
                      <a:br>
                        <a:rPr lang="en-US" sz="1400" dirty="0"/>
                      </a:br>
                      <a:r>
                        <a:rPr lang="en-US" sz="1400" dirty="0"/>
                        <a:t>.</a:t>
                      </a:r>
                      <a:r>
                        <a:rPr lang="en-US" sz="1400" dirty="0" err="1"/>
                        <a:t>Lneg</a:t>
                      </a:r>
                      <a:r>
                        <a:rPr lang="en-US" sz="1400" dirty="0"/>
                        <a:t>: </a:t>
                      </a:r>
                    </a:p>
                    <a:p>
                      <a:pPr marL="0" indent="0">
                        <a:buNone/>
                      </a:pPr>
                      <a:r>
                        <a:rPr lang="en-US" sz="1400" dirty="0"/>
                        <a:t>          MOV    r0, #0</a:t>
                      </a:r>
                      <a:br>
                        <a:rPr lang="en-US" sz="1400" dirty="0"/>
                      </a:br>
                      <a:r>
                        <a:rPr lang="en-US" sz="1400" dirty="0"/>
                        <a:t>          BX      </a:t>
                      </a:r>
                      <a:r>
                        <a:rPr lang="en-US" sz="1400" dirty="0" err="1"/>
                        <a:t>lr</a:t>
                      </a:r>
                      <a:endParaRPr lang="en-US" sz="1400" dirty="0"/>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874470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DF89D-8DCD-F432-1E58-FAB096FB80C5}"/>
              </a:ext>
            </a:extLst>
          </p:cNvPr>
          <p:cNvSpPr>
            <a:spLocks noGrp="1"/>
          </p:cNvSpPr>
          <p:nvPr>
            <p:ph type="title"/>
          </p:nvPr>
        </p:nvSpPr>
        <p:spPr/>
        <p:txBody>
          <a:bodyPr/>
          <a:lstStyle/>
          <a:p>
            <a:r>
              <a:rPr lang="en-US" dirty="0"/>
              <a:t>Factorial</a:t>
            </a:r>
          </a:p>
        </p:txBody>
      </p:sp>
      <p:sp>
        <p:nvSpPr>
          <p:cNvPr id="3" name="Slide Number Placeholder 2">
            <a:extLst>
              <a:ext uri="{FF2B5EF4-FFF2-40B4-BE49-F238E27FC236}">
                <a16:creationId xmlns:a16="http://schemas.microsoft.com/office/drawing/2014/main" id="{ED177E67-749A-4929-DF9E-A6F535A2290B}"/>
              </a:ext>
            </a:extLst>
          </p:cNvPr>
          <p:cNvSpPr>
            <a:spLocks noGrp="1"/>
          </p:cNvSpPr>
          <p:nvPr>
            <p:ph type="sldNum" sz="quarter" idx="12"/>
          </p:nvPr>
        </p:nvSpPr>
        <p:spPr/>
        <p:txBody>
          <a:bodyPr/>
          <a:lstStyle/>
          <a:p>
            <a:fld id="{EA7C8D44-3667-46F6-9772-CC52308E2A7F}" type="slidenum">
              <a:rPr kumimoji="0" lang="en-US" smtClean="0"/>
              <a:pPr/>
              <a:t>31</a:t>
            </a:fld>
            <a:endParaRPr kumimoji="0" lang="en-US" dirty="0"/>
          </a:p>
        </p:txBody>
      </p:sp>
      <p:sp>
        <p:nvSpPr>
          <p:cNvPr id="4" name="Content Placeholder 3">
            <a:extLst>
              <a:ext uri="{FF2B5EF4-FFF2-40B4-BE49-F238E27FC236}">
                <a16:creationId xmlns:a16="http://schemas.microsoft.com/office/drawing/2014/main" id="{591F8C61-3E91-895F-2C57-5743F12F4706}"/>
              </a:ext>
            </a:extLst>
          </p:cNvPr>
          <p:cNvSpPr>
            <a:spLocks noGrp="1"/>
          </p:cNvSpPr>
          <p:nvPr>
            <p:ph sz="quarter" idx="1"/>
          </p:nvPr>
        </p:nvSpPr>
        <p:spPr>
          <a:xfrm>
            <a:off x="457200" y="1219200"/>
            <a:ext cx="8229600" cy="943610"/>
          </a:xfrm>
        </p:spPr>
        <p:txBody>
          <a:bodyPr>
            <a:normAutofit fontScale="85000" lnSpcReduction="20000"/>
          </a:bodyPr>
          <a:lstStyle/>
          <a:p>
            <a:r>
              <a:rPr lang="en-US" dirty="0"/>
              <a:t>Fill in the blanks (marked TODO) for the assembly programs for calculating the factorial of a number, corresponding to the following C programs. One iterative version, one recursive version.</a:t>
            </a:r>
          </a:p>
        </p:txBody>
      </p:sp>
      <p:sp>
        <p:nvSpPr>
          <p:cNvPr id="5" name="Content Placeholder 3">
            <a:extLst>
              <a:ext uri="{FF2B5EF4-FFF2-40B4-BE49-F238E27FC236}">
                <a16:creationId xmlns:a16="http://schemas.microsoft.com/office/drawing/2014/main" id="{8A76ECE7-0B5A-383E-0091-ADC927BEEC87}"/>
              </a:ext>
            </a:extLst>
          </p:cNvPr>
          <p:cNvSpPr txBox="1">
            <a:spLocks/>
          </p:cNvSpPr>
          <p:nvPr/>
        </p:nvSpPr>
        <p:spPr>
          <a:xfrm>
            <a:off x="4724400" y="2162810"/>
            <a:ext cx="3962400" cy="3794760"/>
          </a:xfrm>
          <a:prstGeom prst="rect">
            <a:avLst/>
          </a:prstGeom>
          <a:ln>
            <a:solidFill>
              <a:schemeClr val="tx1"/>
            </a:solidFill>
          </a:ln>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marL="0" indent="0">
              <a:buNone/>
            </a:pPr>
            <a:r>
              <a:rPr lang="en-US" sz="1800" dirty="0"/>
              <a:t>//Recursive version</a:t>
            </a:r>
          </a:p>
          <a:p>
            <a:pPr marL="0" indent="0">
              <a:buNone/>
            </a:pPr>
            <a:r>
              <a:rPr lang="en-US" sz="1800" dirty="0"/>
              <a:t>#include &lt;</a:t>
            </a:r>
            <a:r>
              <a:rPr lang="en-US" sz="1800" dirty="0" err="1"/>
              <a:t>stdint.h</a:t>
            </a:r>
            <a:r>
              <a:rPr lang="en-US" sz="1800" dirty="0"/>
              <a:t>&gt;</a:t>
            </a:r>
          </a:p>
          <a:p>
            <a:pPr marL="0" indent="0">
              <a:buNone/>
            </a:pPr>
            <a:endParaRPr lang="en-US" sz="1800" dirty="0"/>
          </a:p>
          <a:p>
            <a:pPr marL="0" indent="0">
              <a:buNone/>
            </a:pPr>
            <a:r>
              <a:rPr lang="en-US" sz="1800" dirty="0"/>
              <a:t>uint32_t </a:t>
            </a:r>
            <a:r>
              <a:rPr lang="en-US" sz="1800" dirty="0" err="1"/>
              <a:t>fact_rec</a:t>
            </a:r>
            <a:r>
              <a:rPr lang="en-US" sz="1800" dirty="0"/>
              <a:t>(uint32_t n) {</a:t>
            </a:r>
          </a:p>
          <a:p>
            <a:pPr marL="0" indent="0">
              <a:buNone/>
            </a:pPr>
            <a:r>
              <a:rPr lang="en-US" sz="1800" dirty="0"/>
              <a:t>    if (n &lt;= 1) {</a:t>
            </a:r>
          </a:p>
          <a:p>
            <a:pPr marL="0" indent="0">
              <a:buNone/>
            </a:pPr>
            <a:r>
              <a:rPr lang="en-US" sz="1800" dirty="0"/>
              <a:t>        return 1;</a:t>
            </a:r>
          </a:p>
          <a:p>
            <a:pPr marL="0" indent="0">
              <a:buNone/>
            </a:pPr>
            <a:r>
              <a:rPr lang="en-US" sz="1800" dirty="0"/>
              <a:t>    }</a:t>
            </a:r>
          </a:p>
          <a:p>
            <a:pPr marL="0" indent="0">
              <a:buNone/>
            </a:pPr>
            <a:r>
              <a:rPr lang="en-US" sz="1800" dirty="0"/>
              <a:t>    return n * </a:t>
            </a:r>
            <a:r>
              <a:rPr lang="en-US" sz="1800" dirty="0" err="1"/>
              <a:t>fact_rec</a:t>
            </a:r>
            <a:r>
              <a:rPr lang="en-US" sz="1800" dirty="0"/>
              <a:t>(n - 1);</a:t>
            </a:r>
          </a:p>
          <a:p>
            <a:pPr marL="0" indent="0">
              <a:buNone/>
            </a:pPr>
            <a:r>
              <a:rPr lang="en-US" sz="1800" dirty="0"/>
              <a:t>}</a:t>
            </a:r>
          </a:p>
        </p:txBody>
      </p:sp>
      <p:sp>
        <p:nvSpPr>
          <p:cNvPr id="6" name="Content Placeholder 3">
            <a:extLst>
              <a:ext uri="{FF2B5EF4-FFF2-40B4-BE49-F238E27FC236}">
                <a16:creationId xmlns:a16="http://schemas.microsoft.com/office/drawing/2014/main" id="{45D15B45-A356-638A-35FB-768B7AA8995D}"/>
              </a:ext>
            </a:extLst>
          </p:cNvPr>
          <p:cNvSpPr txBox="1">
            <a:spLocks/>
          </p:cNvSpPr>
          <p:nvPr/>
        </p:nvSpPr>
        <p:spPr>
          <a:xfrm>
            <a:off x="685800" y="2162810"/>
            <a:ext cx="3810000" cy="4251960"/>
          </a:xfrm>
          <a:prstGeom prst="rect">
            <a:avLst/>
          </a:prstGeom>
          <a:ln>
            <a:solidFill>
              <a:schemeClr val="tx1"/>
            </a:solidFill>
          </a:ln>
        </p:spPr>
        <p:txBody>
          <a:bodyPr vert="horz">
            <a:normAutofit fontScale="70000" lnSpcReduction="20000"/>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marL="0" indent="0">
              <a:buNone/>
            </a:pPr>
            <a:r>
              <a:rPr lang="en-US" dirty="0"/>
              <a:t>//Iterative version</a:t>
            </a:r>
          </a:p>
          <a:p>
            <a:pPr marL="0" indent="0">
              <a:buNone/>
            </a:pPr>
            <a:r>
              <a:rPr lang="en-US" dirty="0"/>
              <a:t>#include &lt;</a:t>
            </a:r>
            <a:r>
              <a:rPr lang="en-US" dirty="0" err="1"/>
              <a:t>stdint.h</a:t>
            </a:r>
            <a:r>
              <a:rPr lang="en-US" dirty="0"/>
              <a:t>&gt;</a:t>
            </a:r>
          </a:p>
          <a:p>
            <a:pPr marL="0" indent="0">
              <a:buNone/>
            </a:pPr>
            <a:endParaRPr lang="en-US" dirty="0"/>
          </a:p>
          <a:p>
            <a:pPr marL="0" indent="0">
              <a:buNone/>
            </a:pPr>
            <a:r>
              <a:rPr lang="en-US" dirty="0"/>
              <a:t>uint32_t </a:t>
            </a:r>
            <a:r>
              <a:rPr lang="en-US" dirty="0" err="1"/>
              <a:t>fact_iter</a:t>
            </a:r>
            <a:r>
              <a:rPr lang="en-US" dirty="0"/>
              <a:t>(uint32_t n) {</a:t>
            </a:r>
          </a:p>
          <a:p>
            <a:pPr marL="0" indent="0">
              <a:buNone/>
            </a:pPr>
            <a:r>
              <a:rPr lang="en-US" dirty="0"/>
              <a:t>    uint32_t acc = 1;</a:t>
            </a:r>
          </a:p>
          <a:p>
            <a:pPr marL="0" indent="0">
              <a:buNone/>
            </a:pPr>
            <a:r>
              <a:rPr lang="en-US" dirty="0"/>
              <a:t>    if (n &lt;= 1) {</a:t>
            </a:r>
          </a:p>
          <a:p>
            <a:pPr marL="0" indent="0">
              <a:buNone/>
            </a:pPr>
            <a:r>
              <a:rPr lang="en-US" dirty="0"/>
              <a:t>        return 1;</a:t>
            </a:r>
          </a:p>
          <a:p>
            <a:pPr marL="0" indent="0">
              <a:buNone/>
            </a:pPr>
            <a:r>
              <a:rPr lang="en-US" dirty="0"/>
              <a:t>    }</a:t>
            </a:r>
          </a:p>
          <a:p>
            <a:pPr marL="0" indent="0">
              <a:buNone/>
            </a:pPr>
            <a:r>
              <a:rPr lang="en-US" dirty="0"/>
              <a:t>    while (n &gt; 1) {</a:t>
            </a:r>
          </a:p>
          <a:p>
            <a:pPr marL="0" indent="0">
              <a:buNone/>
            </a:pPr>
            <a:r>
              <a:rPr lang="en-US" dirty="0"/>
              <a:t>        acc *= n;</a:t>
            </a:r>
          </a:p>
          <a:p>
            <a:pPr marL="0" indent="0">
              <a:buNone/>
            </a:pPr>
            <a:r>
              <a:rPr lang="en-US" dirty="0"/>
              <a:t>        n -= 1;</a:t>
            </a:r>
          </a:p>
          <a:p>
            <a:pPr marL="0" indent="0">
              <a:buNone/>
            </a:pPr>
            <a:r>
              <a:rPr lang="en-US" dirty="0"/>
              <a:t>    }</a:t>
            </a:r>
          </a:p>
          <a:p>
            <a:pPr marL="0" indent="0">
              <a:buNone/>
            </a:pPr>
            <a:r>
              <a:rPr lang="en-US" dirty="0"/>
              <a:t>    return acc;</a:t>
            </a:r>
          </a:p>
          <a:p>
            <a:pPr marL="0" indent="0">
              <a:buNone/>
            </a:pPr>
            <a:r>
              <a:rPr lang="en-US" dirty="0"/>
              <a:t>}</a:t>
            </a:r>
          </a:p>
        </p:txBody>
      </p:sp>
    </p:spTree>
    <p:extLst>
      <p:ext uri="{BB962C8B-B14F-4D97-AF65-F5344CB8AC3E}">
        <p14:creationId xmlns:p14="http://schemas.microsoft.com/office/powerpoint/2010/main" val="27071396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26404-63EE-CB5A-481A-AD6B0B09C23D}"/>
              </a:ext>
            </a:extLst>
          </p:cNvPr>
          <p:cNvSpPr>
            <a:spLocks noGrp="1"/>
          </p:cNvSpPr>
          <p:nvPr>
            <p:ph type="title"/>
          </p:nvPr>
        </p:nvSpPr>
        <p:spPr/>
        <p:txBody>
          <a:bodyPr/>
          <a:lstStyle/>
          <a:p>
            <a:r>
              <a:rPr lang="en-US" dirty="0"/>
              <a:t>Factorial</a:t>
            </a:r>
          </a:p>
        </p:txBody>
      </p:sp>
      <p:sp>
        <p:nvSpPr>
          <p:cNvPr id="3" name="Slide Number Placeholder 2">
            <a:extLst>
              <a:ext uri="{FF2B5EF4-FFF2-40B4-BE49-F238E27FC236}">
                <a16:creationId xmlns:a16="http://schemas.microsoft.com/office/drawing/2014/main" id="{923D6100-04EF-AD50-41F7-0624A60BB679}"/>
              </a:ext>
            </a:extLst>
          </p:cNvPr>
          <p:cNvSpPr>
            <a:spLocks noGrp="1"/>
          </p:cNvSpPr>
          <p:nvPr>
            <p:ph type="sldNum" sz="quarter" idx="12"/>
          </p:nvPr>
        </p:nvSpPr>
        <p:spPr/>
        <p:txBody>
          <a:bodyPr/>
          <a:lstStyle/>
          <a:p>
            <a:fld id="{EA7C8D44-3667-46F6-9772-CC52308E2A7F}" type="slidenum">
              <a:rPr kumimoji="0" lang="en-US" smtClean="0"/>
              <a:pPr/>
              <a:t>32</a:t>
            </a:fld>
            <a:endParaRPr kumimoji="0" lang="en-US" dirty="0"/>
          </a:p>
        </p:txBody>
      </p:sp>
      <p:sp>
        <p:nvSpPr>
          <p:cNvPr id="4" name="Content Placeholder 3">
            <a:extLst>
              <a:ext uri="{FF2B5EF4-FFF2-40B4-BE49-F238E27FC236}">
                <a16:creationId xmlns:a16="http://schemas.microsoft.com/office/drawing/2014/main" id="{C2EFFC15-913C-F5C8-F67E-5B2B5295992D}"/>
              </a:ext>
            </a:extLst>
          </p:cNvPr>
          <p:cNvSpPr>
            <a:spLocks noGrp="1"/>
          </p:cNvSpPr>
          <p:nvPr>
            <p:ph sz="quarter" idx="1"/>
          </p:nvPr>
        </p:nvSpPr>
        <p:spPr>
          <a:xfrm>
            <a:off x="228600" y="1219200"/>
            <a:ext cx="3886200" cy="4572000"/>
          </a:xfrm>
          <a:ln>
            <a:solidFill>
              <a:schemeClr val="tx1"/>
            </a:solidFill>
          </a:ln>
        </p:spPr>
        <p:txBody>
          <a:bodyPr>
            <a:normAutofit fontScale="55000" lnSpcReduction="20000"/>
          </a:bodyPr>
          <a:lstStyle/>
          <a:p>
            <a:pPr marL="0" indent="0">
              <a:buNone/>
            </a:pPr>
            <a:r>
              <a:rPr lang="en-US" dirty="0"/>
              <a:t>% uint32_t </a:t>
            </a:r>
            <a:r>
              <a:rPr lang="en-US" dirty="0" err="1"/>
              <a:t>fact_iter</a:t>
            </a:r>
            <a:r>
              <a:rPr lang="en-US" dirty="0"/>
              <a:t>(uint32_t n); iterative version</a:t>
            </a:r>
          </a:p>
          <a:p>
            <a:pPr marL="0" indent="0">
              <a:buNone/>
            </a:pPr>
            <a:r>
              <a:rPr lang="en-US" dirty="0"/>
              <a:t>% r0 = n, returns r0 = n!</a:t>
            </a:r>
          </a:p>
          <a:p>
            <a:pPr marL="0" indent="0">
              <a:buNone/>
            </a:pPr>
            <a:r>
              <a:rPr lang="en-US" dirty="0"/>
              <a:t>    .global </a:t>
            </a:r>
            <a:r>
              <a:rPr lang="en-US" dirty="0" err="1"/>
              <a:t>fact_iter</a:t>
            </a:r>
            <a:endParaRPr lang="en-US" dirty="0"/>
          </a:p>
          <a:p>
            <a:pPr marL="0" indent="0">
              <a:buNone/>
            </a:pPr>
            <a:r>
              <a:rPr lang="en-US" dirty="0" err="1"/>
              <a:t>fact_iter</a:t>
            </a:r>
            <a:r>
              <a:rPr lang="en-US" dirty="0"/>
              <a:t>:</a:t>
            </a:r>
          </a:p>
          <a:p>
            <a:pPr marL="0" indent="0">
              <a:buNone/>
            </a:pPr>
            <a:r>
              <a:rPr lang="en-US" dirty="0"/>
              <a:t>    PUSH    {r4, </a:t>
            </a:r>
            <a:r>
              <a:rPr lang="en-US" dirty="0" err="1"/>
              <a:t>lr</a:t>
            </a:r>
            <a:r>
              <a:rPr lang="en-US" dirty="0"/>
              <a:t>}        % save callee-saved we’ll use and return </a:t>
            </a:r>
            <a:r>
              <a:rPr lang="en-US" dirty="0" err="1"/>
              <a:t>addr</a:t>
            </a:r>
            <a:endParaRPr lang="en-US" dirty="0"/>
          </a:p>
          <a:p>
            <a:pPr marL="0" indent="0">
              <a:buNone/>
            </a:pPr>
            <a:r>
              <a:rPr lang="en-US" dirty="0"/>
              <a:t>    MOV    r1, r0          % r1 = n (loop counter)</a:t>
            </a:r>
          </a:p>
          <a:p>
            <a:pPr marL="0" indent="0">
              <a:buNone/>
            </a:pPr>
            <a:r>
              <a:rPr lang="en-US" dirty="0"/>
              <a:t>    MOV    r0, #1         % r0 = acc = 1</a:t>
            </a:r>
          </a:p>
          <a:p>
            <a:pPr marL="0" indent="0">
              <a:buNone/>
            </a:pPr>
            <a:r>
              <a:rPr lang="en-US" dirty="0"/>
              <a:t>    CMP     r1, #1</a:t>
            </a:r>
          </a:p>
          <a:p>
            <a:pPr marL="0" indent="0">
              <a:buNone/>
            </a:pPr>
            <a:r>
              <a:rPr lang="en-US" dirty="0"/>
              <a:t>    BLS     .</a:t>
            </a:r>
            <a:r>
              <a:rPr lang="en-US" dirty="0" err="1"/>
              <a:t>Ldone_iter</a:t>
            </a:r>
            <a:r>
              <a:rPr lang="en-US" dirty="0"/>
              <a:t>       % if n &lt;= 1, return 1</a:t>
            </a:r>
          </a:p>
          <a:p>
            <a:pPr marL="0" indent="0">
              <a:buNone/>
            </a:pPr>
            <a:r>
              <a:rPr lang="en-US" dirty="0"/>
              <a:t>                                      %(unsigned compare)</a:t>
            </a:r>
          </a:p>
          <a:p>
            <a:pPr marL="0" indent="0">
              <a:buNone/>
            </a:pPr>
            <a:r>
              <a:rPr lang="en-US" dirty="0"/>
              <a:t>.</a:t>
            </a:r>
            <a:r>
              <a:rPr lang="en-US" dirty="0" err="1"/>
              <a:t>Lloop_iter</a:t>
            </a:r>
            <a:r>
              <a:rPr lang="en-US" dirty="0"/>
              <a:t>:</a:t>
            </a:r>
          </a:p>
          <a:p>
            <a:pPr marL="0" indent="0">
              <a:buNone/>
            </a:pPr>
            <a:r>
              <a:rPr lang="en-US" dirty="0"/>
              <a:t>    % TODO</a:t>
            </a:r>
          </a:p>
          <a:p>
            <a:pPr marL="0" indent="0">
              <a:buNone/>
            </a:pPr>
            <a:r>
              <a:rPr lang="en-US" dirty="0"/>
              <a:t>.</a:t>
            </a:r>
            <a:r>
              <a:rPr lang="en-US" dirty="0" err="1"/>
              <a:t>Ldone_iter</a:t>
            </a:r>
            <a:r>
              <a:rPr lang="en-US" dirty="0"/>
              <a:t>:</a:t>
            </a:r>
          </a:p>
          <a:p>
            <a:pPr marL="0" indent="0">
              <a:buNone/>
            </a:pPr>
            <a:r>
              <a:rPr lang="en-US" dirty="0"/>
              <a:t>    POP     {r4, </a:t>
            </a:r>
            <a:r>
              <a:rPr lang="en-US" dirty="0" err="1"/>
              <a:t>lr</a:t>
            </a:r>
            <a:r>
              <a:rPr lang="en-US" dirty="0"/>
              <a:t>}</a:t>
            </a:r>
          </a:p>
          <a:p>
            <a:pPr marL="0" indent="0">
              <a:buNone/>
            </a:pPr>
            <a:r>
              <a:rPr lang="en-US" dirty="0"/>
              <a:t>    BX      </a:t>
            </a:r>
            <a:r>
              <a:rPr lang="en-US" dirty="0" err="1"/>
              <a:t>lr</a:t>
            </a:r>
            <a:endParaRPr lang="en-US" dirty="0"/>
          </a:p>
        </p:txBody>
      </p:sp>
      <p:sp>
        <p:nvSpPr>
          <p:cNvPr id="5" name="Content Placeholder 3">
            <a:extLst>
              <a:ext uri="{FF2B5EF4-FFF2-40B4-BE49-F238E27FC236}">
                <a16:creationId xmlns:a16="http://schemas.microsoft.com/office/drawing/2014/main" id="{B60DE175-89CF-1980-2FF5-09D118299DF7}"/>
              </a:ext>
            </a:extLst>
          </p:cNvPr>
          <p:cNvSpPr txBox="1">
            <a:spLocks/>
          </p:cNvSpPr>
          <p:nvPr/>
        </p:nvSpPr>
        <p:spPr>
          <a:xfrm>
            <a:off x="4267200" y="1219200"/>
            <a:ext cx="4800600" cy="5334000"/>
          </a:xfrm>
          <a:prstGeom prst="rect">
            <a:avLst/>
          </a:prstGeom>
          <a:ln>
            <a:solidFill>
              <a:schemeClr val="tx1"/>
            </a:solidFill>
          </a:ln>
        </p:spPr>
        <p:txBody>
          <a:bodyPr vert="horz">
            <a:normAutofit fontScale="47500" lnSpcReduction="20000"/>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marL="0" indent="0">
              <a:buNone/>
            </a:pPr>
            <a:r>
              <a:rPr lang="en-US" dirty="0"/>
              <a:t>% uint32_t factorial(uint32_t n); Recursive version</a:t>
            </a:r>
          </a:p>
          <a:p>
            <a:pPr marL="0" indent="0">
              <a:buNone/>
            </a:pPr>
            <a:r>
              <a:rPr lang="en-US" dirty="0"/>
              <a:t>% r0: n</a:t>
            </a:r>
          </a:p>
          <a:p>
            <a:pPr marL="0" indent="0">
              <a:buNone/>
            </a:pPr>
            <a:r>
              <a:rPr lang="en-US" dirty="0"/>
              <a:t>% returns r0: n!</a:t>
            </a:r>
          </a:p>
          <a:p>
            <a:pPr marL="0" indent="0">
              <a:buNone/>
            </a:pPr>
            <a:endParaRPr lang="en-US" dirty="0"/>
          </a:p>
          <a:p>
            <a:pPr marL="0" indent="0">
              <a:buNone/>
            </a:pPr>
            <a:r>
              <a:rPr lang="en-US" dirty="0"/>
              <a:t>factorial:</a:t>
            </a:r>
          </a:p>
          <a:p>
            <a:pPr marL="0" indent="0">
              <a:buNone/>
            </a:pPr>
            <a:r>
              <a:rPr lang="en-US" dirty="0"/>
              <a:t>    CMP     r0, #1            % if (n &lt;= 1) ...</a:t>
            </a:r>
          </a:p>
          <a:p>
            <a:pPr marL="0" indent="0">
              <a:buNone/>
            </a:pPr>
            <a:r>
              <a:rPr lang="en-US" dirty="0"/>
              <a:t>    BLS     </a:t>
            </a:r>
            <a:r>
              <a:rPr lang="en-US" dirty="0" err="1"/>
              <a:t>base_case</a:t>
            </a:r>
            <a:r>
              <a:rPr lang="en-US" dirty="0"/>
              <a:t>         %    ... return 1</a:t>
            </a:r>
          </a:p>
          <a:p>
            <a:pPr marL="0" indent="0">
              <a:buNone/>
            </a:pPr>
            <a:endParaRPr lang="en-US" dirty="0"/>
          </a:p>
          <a:p>
            <a:pPr marL="0" indent="0">
              <a:buNone/>
            </a:pPr>
            <a:r>
              <a:rPr lang="en-US" dirty="0"/>
              <a:t>    PUSH    {</a:t>
            </a:r>
            <a:r>
              <a:rPr lang="en-US" dirty="0" err="1"/>
              <a:t>lr</a:t>
            </a:r>
            <a:r>
              <a:rPr lang="en-US" dirty="0"/>
              <a:t>}              % save return address for this frame</a:t>
            </a:r>
          </a:p>
          <a:p>
            <a:pPr marL="0" indent="0">
              <a:buNone/>
            </a:pPr>
            <a:r>
              <a:rPr lang="en-US" dirty="0"/>
              <a:t>    PUSH    {r0}              % save current n on stack (we'll need it after the recursive call)</a:t>
            </a:r>
          </a:p>
          <a:p>
            <a:pPr marL="0" indent="0">
              <a:buNone/>
            </a:pPr>
            <a:endParaRPr lang="en-US" dirty="0"/>
          </a:p>
          <a:p>
            <a:pPr marL="0" indent="0">
              <a:buNone/>
            </a:pPr>
            <a:r>
              <a:rPr lang="en-US" dirty="0"/>
              <a:t>    SUB     r0, r0, #1        % r0 = n - 1 (argument for recursive call)</a:t>
            </a:r>
          </a:p>
          <a:p>
            <a:pPr marL="0" indent="0">
              <a:buNone/>
            </a:pPr>
            <a:r>
              <a:rPr lang="en-US" dirty="0"/>
              <a:t>    BL      factorial         % r0 = factorial(n - 1)</a:t>
            </a:r>
          </a:p>
          <a:p>
            <a:pPr marL="0" indent="0">
              <a:buNone/>
            </a:pPr>
            <a:endParaRPr lang="en-US" dirty="0"/>
          </a:p>
          <a:p>
            <a:pPr marL="0" indent="0">
              <a:buNone/>
            </a:pPr>
            <a:r>
              <a:rPr lang="en-US" dirty="0"/>
              <a:t>    POP     {r1}              % r1 = saved n (restore caller's n)</a:t>
            </a:r>
          </a:p>
          <a:p>
            <a:pPr marL="0" indent="0">
              <a:buNone/>
            </a:pPr>
            <a:r>
              <a:rPr lang="en-US" dirty="0"/>
              <a:t>    MUL     r0, r0, r1        % r0 = factorial(n - 1) * n</a:t>
            </a:r>
          </a:p>
          <a:p>
            <a:pPr marL="0" indent="0">
              <a:buNone/>
            </a:pPr>
            <a:endParaRPr lang="en-US" dirty="0"/>
          </a:p>
          <a:p>
            <a:pPr marL="0" indent="0">
              <a:buNone/>
            </a:pPr>
            <a:r>
              <a:rPr lang="en-US" dirty="0"/>
              <a:t>    POP     {</a:t>
            </a:r>
            <a:r>
              <a:rPr lang="en-US" dirty="0" err="1"/>
              <a:t>lr</a:t>
            </a:r>
            <a:r>
              <a:rPr lang="en-US" dirty="0"/>
              <a:t>}              % restore return address</a:t>
            </a:r>
          </a:p>
          <a:p>
            <a:pPr marL="0" indent="0">
              <a:buNone/>
            </a:pPr>
            <a:r>
              <a:rPr lang="en-US" dirty="0"/>
              <a:t>    BX      </a:t>
            </a:r>
            <a:r>
              <a:rPr lang="en-US" dirty="0" err="1"/>
              <a:t>lr</a:t>
            </a:r>
            <a:r>
              <a:rPr lang="en-US" dirty="0"/>
              <a:t>                % return with result in r0</a:t>
            </a:r>
          </a:p>
          <a:p>
            <a:pPr marL="0" indent="0">
              <a:buNone/>
            </a:pPr>
            <a:endParaRPr lang="en-US" dirty="0"/>
          </a:p>
          <a:p>
            <a:pPr marL="0" indent="0">
              <a:buNone/>
            </a:pPr>
            <a:r>
              <a:rPr lang="en-US" dirty="0" err="1"/>
              <a:t>base_case</a:t>
            </a:r>
            <a:r>
              <a:rPr lang="en-US" dirty="0"/>
              <a:t>:</a:t>
            </a:r>
          </a:p>
          <a:p>
            <a:pPr marL="0" indent="0">
              <a:buNone/>
            </a:pPr>
            <a:r>
              <a:rPr lang="en-US" dirty="0"/>
              <a:t>    % TODO</a:t>
            </a:r>
          </a:p>
        </p:txBody>
      </p:sp>
    </p:spTree>
    <p:extLst>
      <p:ext uri="{BB962C8B-B14F-4D97-AF65-F5344CB8AC3E}">
        <p14:creationId xmlns:p14="http://schemas.microsoft.com/office/powerpoint/2010/main" val="40561152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5D616-A64C-1463-B27C-39D6A32E06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7345B3-FBD4-2D39-F1EB-5F9D94C74C8C}"/>
              </a:ext>
            </a:extLst>
          </p:cNvPr>
          <p:cNvSpPr>
            <a:spLocks noGrp="1"/>
          </p:cNvSpPr>
          <p:nvPr>
            <p:ph type="title"/>
          </p:nvPr>
        </p:nvSpPr>
        <p:spPr/>
        <p:txBody>
          <a:bodyPr/>
          <a:lstStyle/>
          <a:p>
            <a:r>
              <a:rPr lang="en-US" dirty="0"/>
              <a:t>Factorial ANS</a:t>
            </a:r>
          </a:p>
        </p:txBody>
      </p:sp>
      <p:sp>
        <p:nvSpPr>
          <p:cNvPr id="3" name="Slide Number Placeholder 2">
            <a:extLst>
              <a:ext uri="{FF2B5EF4-FFF2-40B4-BE49-F238E27FC236}">
                <a16:creationId xmlns:a16="http://schemas.microsoft.com/office/drawing/2014/main" id="{1A312DDF-3C1F-06F9-1E69-7636875AE65C}"/>
              </a:ext>
            </a:extLst>
          </p:cNvPr>
          <p:cNvSpPr>
            <a:spLocks noGrp="1"/>
          </p:cNvSpPr>
          <p:nvPr>
            <p:ph type="sldNum" sz="quarter" idx="12"/>
          </p:nvPr>
        </p:nvSpPr>
        <p:spPr/>
        <p:txBody>
          <a:bodyPr/>
          <a:lstStyle/>
          <a:p>
            <a:fld id="{EA7C8D44-3667-46F6-9772-CC52308E2A7F}" type="slidenum">
              <a:rPr kumimoji="0" lang="en-US" smtClean="0"/>
              <a:pPr/>
              <a:t>33</a:t>
            </a:fld>
            <a:endParaRPr kumimoji="0" lang="en-US" dirty="0"/>
          </a:p>
        </p:txBody>
      </p:sp>
      <p:sp>
        <p:nvSpPr>
          <p:cNvPr id="4" name="Content Placeholder 3">
            <a:extLst>
              <a:ext uri="{FF2B5EF4-FFF2-40B4-BE49-F238E27FC236}">
                <a16:creationId xmlns:a16="http://schemas.microsoft.com/office/drawing/2014/main" id="{3149164B-AC7F-262E-85D3-203B21C2369A}"/>
              </a:ext>
            </a:extLst>
          </p:cNvPr>
          <p:cNvSpPr>
            <a:spLocks noGrp="1"/>
          </p:cNvSpPr>
          <p:nvPr>
            <p:ph sz="quarter" idx="1"/>
          </p:nvPr>
        </p:nvSpPr>
        <p:spPr>
          <a:xfrm>
            <a:off x="152400" y="1219199"/>
            <a:ext cx="3962400" cy="4800601"/>
          </a:xfrm>
          <a:ln>
            <a:solidFill>
              <a:schemeClr val="tx1"/>
            </a:solidFill>
          </a:ln>
        </p:spPr>
        <p:txBody>
          <a:bodyPr>
            <a:normAutofit fontScale="55000" lnSpcReduction="20000"/>
          </a:bodyPr>
          <a:lstStyle/>
          <a:p>
            <a:pPr marL="0" indent="0">
              <a:buNone/>
            </a:pPr>
            <a:r>
              <a:rPr lang="en-US" dirty="0"/>
              <a:t> % uint32_t </a:t>
            </a:r>
            <a:r>
              <a:rPr lang="en-US" dirty="0" err="1"/>
              <a:t>fact_iter</a:t>
            </a:r>
            <a:r>
              <a:rPr lang="en-US" dirty="0"/>
              <a:t>(uint32_t n); iterative version</a:t>
            </a:r>
          </a:p>
          <a:p>
            <a:pPr marL="0" indent="0">
              <a:buNone/>
            </a:pPr>
            <a:r>
              <a:rPr lang="en-US" dirty="0"/>
              <a:t> % r0 = n, returns r0 = n!</a:t>
            </a:r>
          </a:p>
          <a:p>
            <a:pPr marL="0" indent="0">
              <a:buNone/>
            </a:pPr>
            <a:r>
              <a:rPr lang="en-US" dirty="0"/>
              <a:t>    .global </a:t>
            </a:r>
            <a:r>
              <a:rPr lang="en-US" dirty="0" err="1"/>
              <a:t>fact_iter</a:t>
            </a:r>
            <a:endParaRPr lang="en-US" dirty="0"/>
          </a:p>
          <a:p>
            <a:pPr marL="0" indent="0">
              <a:buNone/>
            </a:pPr>
            <a:r>
              <a:rPr lang="en-US" dirty="0" err="1"/>
              <a:t>fact_iter</a:t>
            </a:r>
            <a:r>
              <a:rPr lang="en-US" dirty="0"/>
              <a:t>:</a:t>
            </a:r>
          </a:p>
          <a:p>
            <a:pPr marL="0" indent="0">
              <a:buNone/>
            </a:pPr>
            <a:r>
              <a:rPr lang="en-US" dirty="0"/>
              <a:t>    PUSH    {r4, </a:t>
            </a:r>
            <a:r>
              <a:rPr lang="en-US" dirty="0" err="1"/>
              <a:t>lr</a:t>
            </a:r>
            <a:r>
              <a:rPr lang="en-US" dirty="0"/>
              <a:t>}          % save callee-saved we’ll use and return </a:t>
            </a:r>
            <a:r>
              <a:rPr lang="en-US" dirty="0" err="1"/>
              <a:t>addr</a:t>
            </a:r>
            <a:endParaRPr lang="en-US" dirty="0"/>
          </a:p>
          <a:p>
            <a:pPr marL="0" indent="0">
              <a:buNone/>
            </a:pPr>
            <a:r>
              <a:rPr lang="en-US" dirty="0"/>
              <a:t>    MOV    r1, r0          % r1 = n (loop counter)</a:t>
            </a:r>
          </a:p>
          <a:p>
            <a:pPr marL="0" indent="0">
              <a:buNone/>
            </a:pPr>
            <a:r>
              <a:rPr lang="en-US" dirty="0"/>
              <a:t>    MOV    r0, #1         % r0 = acc = 1</a:t>
            </a:r>
          </a:p>
          <a:p>
            <a:pPr marL="0" indent="0">
              <a:buNone/>
            </a:pPr>
            <a:r>
              <a:rPr lang="en-US" dirty="0"/>
              <a:t>    CMP     r1, #1</a:t>
            </a:r>
          </a:p>
          <a:p>
            <a:pPr marL="0" indent="0">
              <a:buNone/>
            </a:pPr>
            <a:r>
              <a:rPr lang="en-US" dirty="0"/>
              <a:t>    BLS     .</a:t>
            </a:r>
            <a:r>
              <a:rPr lang="en-US" dirty="0" err="1"/>
              <a:t>Ldone_iter</a:t>
            </a:r>
            <a:r>
              <a:rPr lang="en-US" dirty="0"/>
              <a:t>       % if n &lt;= 1, return 1</a:t>
            </a:r>
          </a:p>
          <a:p>
            <a:pPr marL="0" indent="0">
              <a:buNone/>
            </a:pPr>
            <a:r>
              <a:rPr lang="en-US" dirty="0"/>
              <a:t>                                      % (unsigned compare)</a:t>
            </a:r>
          </a:p>
          <a:p>
            <a:pPr marL="0" indent="0">
              <a:buNone/>
            </a:pPr>
            <a:r>
              <a:rPr lang="en-US" dirty="0"/>
              <a:t>.</a:t>
            </a:r>
            <a:r>
              <a:rPr lang="en-US" dirty="0" err="1"/>
              <a:t>Lloop_iter</a:t>
            </a:r>
            <a:r>
              <a:rPr lang="en-US" dirty="0"/>
              <a:t>:</a:t>
            </a:r>
          </a:p>
          <a:p>
            <a:pPr marL="0" indent="0">
              <a:buNone/>
            </a:pPr>
            <a:r>
              <a:rPr lang="en-US" dirty="0"/>
              <a:t>    MUL     r0, r0, r1        % acc *= </a:t>
            </a:r>
            <a:r>
              <a:rPr lang="en-US" dirty="0" err="1"/>
              <a:t>i</a:t>
            </a:r>
            <a:endParaRPr lang="en-US" dirty="0"/>
          </a:p>
          <a:p>
            <a:pPr marL="0" indent="0">
              <a:buNone/>
            </a:pPr>
            <a:r>
              <a:rPr lang="en-US" dirty="0"/>
              <a:t>    SUBS    r1, r1, #1        % </a:t>
            </a:r>
            <a:r>
              <a:rPr lang="en-US" dirty="0" err="1"/>
              <a:t>i</a:t>
            </a:r>
            <a:r>
              <a:rPr lang="en-US" dirty="0"/>
              <a:t>--</a:t>
            </a:r>
          </a:p>
          <a:p>
            <a:pPr marL="0" indent="0">
              <a:buNone/>
            </a:pPr>
            <a:r>
              <a:rPr lang="en-US" dirty="0"/>
              <a:t>    BHI     .</a:t>
            </a:r>
            <a:r>
              <a:rPr lang="en-US" dirty="0" err="1"/>
              <a:t>Lloop_iter</a:t>
            </a:r>
            <a:r>
              <a:rPr lang="en-US" dirty="0"/>
              <a:t>       % continue while </a:t>
            </a:r>
            <a:r>
              <a:rPr lang="en-US" dirty="0" err="1"/>
              <a:t>i</a:t>
            </a:r>
            <a:r>
              <a:rPr lang="en-US" dirty="0"/>
              <a:t> &gt; 1</a:t>
            </a:r>
          </a:p>
          <a:p>
            <a:pPr marL="0" indent="0">
              <a:buNone/>
            </a:pPr>
            <a:r>
              <a:rPr lang="en-US" dirty="0"/>
              <a:t>                                      % (unsigned compare)</a:t>
            </a:r>
          </a:p>
          <a:p>
            <a:pPr marL="0" indent="0">
              <a:buNone/>
            </a:pPr>
            <a:r>
              <a:rPr lang="en-US" dirty="0"/>
              <a:t>.</a:t>
            </a:r>
            <a:r>
              <a:rPr lang="en-US" dirty="0" err="1"/>
              <a:t>Ldone_iter</a:t>
            </a:r>
            <a:r>
              <a:rPr lang="en-US" dirty="0"/>
              <a:t>:</a:t>
            </a:r>
          </a:p>
          <a:p>
            <a:pPr marL="0" indent="0">
              <a:buNone/>
            </a:pPr>
            <a:r>
              <a:rPr lang="en-US" dirty="0"/>
              <a:t>    POP     {r4, </a:t>
            </a:r>
            <a:r>
              <a:rPr lang="en-US" dirty="0" err="1"/>
              <a:t>lr</a:t>
            </a:r>
            <a:r>
              <a:rPr lang="en-US" dirty="0"/>
              <a:t>}</a:t>
            </a:r>
          </a:p>
          <a:p>
            <a:pPr marL="0" indent="0">
              <a:buNone/>
            </a:pPr>
            <a:r>
              <a:rPr lang="en-US" dirty="0"/>
              <a:t>    BX      </a:t>
            </a:r>
            <a:r>
              <a:rPr lang="en-US" dirty="0" err="1"/>
              <a:t>lr</a:t>
            </a:r>
            <a:endParaRPr lang="en-US" dirty="0"/>
          </a:p>
        </p:txBody>
      </p:sp>
      <p:sp>
        <p:nvSpPr>
          <p:cNvPr id="5" name="Content Placeholder 3">
            <a:extLst>
              <a:ext uri="{FF2B5EF4-FFF2-40B4-BE49-F238E27FC236}">
                <a16:creationId xmlns:a16="http://schemas.microsoft.com/office/drawing/2014/main" id="{B0B60CED-9D05-2D49-66A9-FB9AB6E901FB}"/>
              </a:ext>
            </a:extLst>
          </p:cNvPr>
          <p:cNvSpPr txBox="1">
            <a:spLocks/>
          </p:cNvSpPr>
          <p:nvPr/>
        </p:nvSpPr>
        <p:spPr>
          <a:xfrm>
            <a:off x="4267200" y="1219200"/>
            <a:ext cx="4800600" cy="5334000"/>
          </a:xfrm>
          <a:prstGeom prst="rect">
            <a:avLst/>
          </a:prstGeom>
          <a:ln>
            <a:solidFill>
              <a:schemeClr val="tx1"/>
            </a:solidFill>
          </a:ln>
        </p:spPr>
        <p:txBody>
          <a:bodyPr vert="horz">
            <a:normAutofit fontScale="47500" lnSpcReduction="20000"/>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marL="0" indent="0">
              <a:buNone/>
            </a:pPr>
            <a:r>
              <a:rPr lang="en-US" dirty="0"/>
              <a:t> % uint32_t factorial(uint32_t n); Recursive version</a:t>
            </a:r>
          </a:p>
          <a:p>
            <a:pPr marL="0" indent="0">
              <a:buNone/>
            </a:pPr>
            <a:r>
              <a:rPr lang="en-US" dirty="0"/>
              <a:t>    % r0: n</a:t>
            </a:r>
          </a:p>
          <a:p>
            <a:pPr marL="0" indent="0">
              <a:buNone/>
            </a:pPr>
            <a:r>
              <a:rPr lang="en-US" dirty="0"/>
              <a:t>    % returns r0: n!</a:t>
            </a:r>
          </a:p>
          <a:p>
            <a:pPr marL="0" indent="0">
              <a:buNone/>
            </a:pPr>
            <a:endParaRPr lang="en-US" dirty="0"/>
          </a:p>
          <a:p>
            <a:pPr marL="0" indent="0">
              <a:buNone/>
            </a:pPr>
            <a:r>
              <a:rPr lang="en-US" dirty="0"/>
              <a:t>factorial:</a:t>
            </a:r>
          </a:p>
          <a:p>
            <a:pPr marL="0" indent="0">
              <a:buNone/>
            </a:pPr>
            <a:r>
              <a:rPr lang="en-US" dirty="0"/>
              <a:t>    CMP     r0, #1            % if (n &lt;= 1) ...</a:t>
            </a:r>
          </a:p>
          <a:p>
            <a:pPr marL="0" indent="0">
              <a:buNone/>
            </a:pPr>
            <a:r>
              <a:rPr lang="en-US" dirty="0"/>
              <a:t>    BL</a:t>
            </a:r>
            <a:r>
              <a:rPr lang="en-US" altLang="zh-CN" dirty="0"/>
              <a:t>S</a:t>
            </a:r>
            <a:r>
              <a:rPr lang="en-US" dirty="0"/>
              <a:t>     </a:t>
            </a:r>
            <a:r>
              <a:rPr lang="en-US" dirty="0" err="1"/>
              <a:t>base_case</a:t>
            </a:r>
            <a:r>
              <a:rPr lang="en-US" dirty="0"/>
              <a:t>         %    ... return 1</a:t>
            </a:r>
          </a:p>
          <a:p>
            <a:pPr marL="0" indent="0">
              <a:buNone/>
            </a:pPr>
            <a:endParaRPr lang="en-US" dirty="0"/>
          </a:p>
          <a:p>
            <a:pPr marL="0" indent="0">
              <a:buNone/>
            </a:pPr>
            <a:r>
              <a:rPr lang="en-US" dirty="0"/>
              <a:t>    PUSH    {</a:t>
            </a:r>
            <a:r>
              <a:rPr lang="en-US" dirty="0" err="1"/>
              <a:t>lr</a:t>
            </a:r>
            <a:r>
              <a:rPr lang="en-US" dirty="0"/>
              <a:t>}              % save return address for this frame</a:t>
            </a:r>
          </a:p>
          <a:p>
            <a:pPr marL="0" indent="0">
              <a:buNone/>
            </a:pPr>
            <a:r>
              <a:rPr lang="en-US" dirty="0"/>
              <a:t>    PUSH    {r0}             % save current n on stack (we'll need it after the recursive call)</a:t>
            </a:r>
          </a:p>
          <a:p>
            <a:pPr marL="0" indent="0">
              <a:buNone/>
            </a:pPr>
            <a:endParaRPr lang="en-US" dirty="0"/>
          </a:p>
          <a:p>
            <a:pPr marL="0" indent="0">
              <a:buNone/>
            </a:pPr>
            <a:r>
              <a:rPr lang="en-US" dirty="0"/>
              <a:t>    SUB     r0, r0, #1        % r0 = n - 1 (argument for recursive call)</a:t>
            </a:r>
          </a:p>
          <a:p>
            <a:pPr marL="0" indent="0">
              <a:buNone/>
            </a:pPr>
            <a:r>
              <a:rPr lang="en-US" dirty="0"/>
              <a:t>    BL      factorial          % r0 = factorial(n - 1)</a:t>
            </a:r>
          </a:p>
          <a:p>
            <a:pPr marL="0" indent="0">
              <a:buNone/>
            </a:pPr>
            <a:endParaRPr lang="en-US" dirty="0"/>
          </a:p>
          <a:p>
            <a:pPr marL="0" indent="0">
              <a:buNone/>
            </a:pPr>
            <a:r>
              <a:rPr lang="en-US" dirty="0"/>
              <a:t>    POP     {r1}               % r1 = saved n (restore caller's n)</a:t>
            </a:r>
          </a:p>
          <a:p>
            <a:pPr marL="0" indent="0">
              <a:buNone/>
            </a:pPr>
            <a:r>
              <a:rPr lang="en-US" dirty="0"/>
              <a:t>    MUL     r0, r0, r1        % r0 = factorial(n - 1) * n</a:t>
            </a:r>
          </a:p>
          <a:p>
            <a:pPr marL="0" indent="0">
              <a:buNone/>
            </a:pPr>
            <a:endParaRPr lang="en-US" dirty="0"/>
          </a:p>
          <a:p>
            <a:pPr marL="0" indent="0">
              <a:buNone/>
            </a:pPr>
            <a:r>
              <a:rPr lang="en-US" dirty="0"/>
              <a:t>    POP     {</a:t>
            </a:r>
            <a:r>
              <a:rPr lang="en-US" dirty="0" err="1"/>
              <a:t>lr</a:t>
            </a:r>
            <a:r>
              <a:rPr lang="en-US" dirty="0"/>
              <a:t>}              % restore return address</a:t>
            </a:r>
          </a:p>
          <a:p>
            <a:pPr marL="0" indent="0">
              <a:buNone/>
            </a:pPr>
            <a:r>
              <a:rPr lang="en-US" dirty="0"/>
              <a:t>    BX      </a:t>
            </a:r>
            <a:r>
              <a:rPr lang="en-US" dirty="0" err="1"/>
              <a:t>lr</a:t>
            </a:r>
            <a:r>
              <a:rPr lang="en-US" dirty="0"/>
              <a:t>                 % return with result in r0</a:t>
            </a:r>
          </a:p>
          <a:p>
            <a:pPr marL="0" indent="0">
              <a:buNone/>
            </a:pPr>
            <a:endParaRPr lang="en-US" dirty="0"/>
          </a:p>
          <a:p>
            <a:pPr marL="0" indent="0">
              <a:buNone/>
            </a:pPr>
            <a:r>
              <a:rPr lang="en-US" dirty="0" err="1"/>
              <a:t>base_case</a:t>
            </a:r>
            <a:r>
              <a:rPr lang="en-US" dirty="0"/>
              <a:t>:</a:t>
            </a:r>
          </a:p>
          <a:p>
            <a:pPr marL="0" indent="0">
              <a:buNone/>
            </a:pPr>
            <a:r>
              <a:rPr lang="en-US" dirty="0"/>
              <a:t>    MOV     r0, #1            % factorial(n) = 1 for n &lt;= 1</a:t>
            </a:r>
          </a:p>
          <a:p>
            <a:pPr marL="0" indent="0">
              <a:buNone/>
            </a:pPr>
            <a:r>
              <a:rPr lang="en-US" dirty="0"/>
              <a:t>    BX      </a:t>
            </a:r>
            <a:r>
              <a:rPr lang="en-US" dirty="0" err="1"/>
              <a:t>lr</a:t>
            </a:r>
            <a:r>
              <a:rPr lang="en-US" dirty="0"/>
              <a:t>                % return</a:t>
            </a:r>
          </a:p>
        </p:txBody>
      </p:sp>
      <p:sp>
        <p:nvSpPr>
          <p:cNvPr id="6" name="TextBox 5">
            <a:extLst>
              <a:ext uri="{FF2B5EF4-FFF2-40B4-BE49-F238E27FC236}">
                <a16:creationId xmlns:a16="http://schemas.microsoft.com/office/drawing/2014/main" id="{FA97F22B-CBD2-A76E-66A6-7632B8BDAF8F}"/>
              </a:ext>
            </a:extLst>
          </p:cNvPr>
          <p:cNvSpPr txBox="1"/>
          <p:nvPr/>
        </p:nvSpPr>
        <p:spPr>
          <a:xfrm>
            <a:off x="98323" y="5845277"/>
            <a:ext cx="4124632" cy="954107"/>
          </a:xfrm>
          <a:prstGeom prst="rect">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r>
              <a:rPr lang="en-US" sz="1400" dirty="0"/>
              <a:t>POP is used here because the function previously </a:t>
            </a:r>
            <a:r>
              <a:rPr lang="en-US" sz="1400" dirty="0" err="1"/>
              <a:t>PUSHed</a:t>
            </a:r>
            <a:r>
              <a:rPr lang="en-US" sz="1400" dirty="0"/>
              <a:t> registers that must be </a:t>
            </a:r>
            <a:r>
              <a:rPr lang="en-US" sz="1400" b="1" dirty="0"/>
              <a:t>restored</a:t>
            </a:r>
            <a:r>
              <a:rPr lang="en-US" sz="1400" dirty="0"/>
              <a:t> before returning; POP both restores those registers and fixes the stack pointer in one instruction.</a:t>
            </a:r>
          </a:p>
        </p:txBody>
      </p:sp>
    </p:spTree>
    <p:extLst>
      <p:ext uri="{BB962C8B-B14F-4D97-AF65-F5344CB8AC3E}">
        <p14:creationId xmlns:p14="http://schemas.microsoft.com/office/powerpoint/2010/main" val="30499688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41483-7081-C44C-81EF-D92F00104765}"/>
              </a:ext>
            </a:extLst>
          </p:cNvPr>
          <p:cNvSpPr>
            <a:spLocks noGrp="1"/>
          </p:cNvSpPr>
          <p:nvPr>
            <p:ph type="title"/>
          </p:nvPr>
        </p:nvSpPr>
        <p:spPr/>
        <p:txBody>
          <a:bodyPr>
            <a:normAutofit/>
          </a:bodyPr>
          <a:lstStyle/>
          <a:p>
            <a:r>
              <a:rPr lang="en-US" dirty="0"/>
              <a:t>What is wrong?</a:t>
            </a:r>
          </a:p>
        </p:txBody>
      </p:sp>
      <p:sp>
        <p:nvSpPr>
          <p:cNvPr id="3" name="Slide Number Placeholder 2">
            <a:extLst>
              <a:ext uri="{FF2B5EF4-FFF2-40B4-BE49-F238E27FC236}">
                <a16:creationId xmlns:a16="http://schemas.microsoft.com/office/drawing/2014/main" id="{3D15817A-DD66-D447-B2D9-5646440481EB}"/>
              </a:ext>
            </a:extLst>
          </p:cNvPr>
          <p:cNvSpPr>
            <a:spLocks noGrp="1"/>
          </p:cNvSpPr>
          <p:nvPr>
            <p:ph type="sldNum" sz="quarter" idx="12"/>
          </p:nvPr>
        </p:nvSpPr>
        <p:spPr/>
        <p:txBody>
          <a:bodyPr/>
          <a:lstStyle/>
          <a:p>
            <a:fld id="{EA7C8D44-3667-46F6-9772-CC52308E2A7F}" type="slidenum">
              <a:rPr kumimoji="0" lang="en-US" smtClean="0"/>
              <a:pPr/>
              <a:t>34</a:t>
            </a:fld>
            <a:endParaRPr kumimoji="0" lang="en-US" dirty="0"/>
          </a:p>
        </p:txBody>
      </p:sp>
      <p:sp>
        <p:nvSpPr>
          <p:cNvPr id="5" name="TextBox 4">
            <a:extLst>
              <a:ext uri="{FF2B5EF4-FFF2-40B4-BE49-F238E27FC236}">
                <a16:creationId xmlns:a16="http://schemas.microsoft.com/office/drawing/2014/main" id="{67609315-49B9-8548-BA54-379B42B31ADB}"/>
              </a:ext>
            </a:extLst>
          </p:cNvPr>
          <p:cNvSpPr txBox="1"/>
          <p:nvPr/>
        </p:nvSpPr>
        <p:spPr>
          <a:xfrm>
            <a:off x="457200" y="2006188"/>
            <a:ext cx="3752950" cy="1384995"/>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sz="1200" dirty="0">
                <a:latin typeface="Consolas" panose="020B0609020204030204" pitchFamily="49" charset="0"/>
                <a:cs typeface="Consolas" panose="020B0609020204030204" pitchFamily="49" charset="0"/>
              </a:rPr>
              <a:t>int16_t </a:t>
            </a:r>
            <a:r>
              <a:rPr lang="en-US" sz="1200" b="1" dirty="0" err="1">
                <a:solidFill>
                  <a:schemeClr val="accent1"/>
                </a:solidFill>
                <a:latin typeface="Consolas" panose="020B0609020204030204" pitchFamily="49" charset="0"/>
                <a:cs typeface="Consolas" panose="020B0609020204030204" pitchFamily="49" charset="0"/>
              </a:rPr>
              <a:t>sum_of_array</a:t>
            </a:r>
            <a:r>
              <a:rPr lang="en-US" sz="1200" dirty="0">
                <a:latin typeface="Consolas" panose="020B0609020204030204" pitchFamily="49" charset="0"/>
                <a:cs typeface="Consolas" panose="020B0609020204030204" pitchFamily="49" charset="0"/>
              </a:rPr>
              <a:t>(int16_t *</a:t>
            </a:r>
            <a:r>
              <a:rPr lang="en-US" sz="1200" dirty="0" err="1">
                <a:latin typeface="Consolas" panose="020B0609020204030204" pitchFamily="49" charset="0"/>
                <a:cs typeface="Consolas" panose="020B0609020204030204" pitchFamily="49" charset="0"/>
              </a:rPr>
              <a:t>pArray</a:t>
            </a:r>
            <a:r>
              <a:rPr lang="en-US" sz="1200" dirty="0">
                <a:latin typeface="Consolas" panose="020B0609020204030204" pitchFamily="49" charset="0"/>
                <a:cs typeface="Consolas" panose="020B0609020204030204" pitchFamily="49" charset="0"/>
              </a:rPr>
              <a:t>){</a:t>
            </a:r>
          </a:p>
          <a:p>
            <a:r>
              <a:rPr lang="en-US" sz="1200" dirty="0">
                <a:latin typeface="Consolas" panose="020B0609020204030204" pitchFamily="49" charset="0"/>
                <a:cs typeface="Consolas" panose="020B0609020204030204" pitchFamily="49" charset="0"/>
              </a:rPr>
              <a:t>    uint32_t </a:t>
            </a:r>
            <a:r>
              <a:rPr lang="en-US" sz="1200" dirty="0" err="1">
                <a:latin typeface="Consolas" panose="020B0609020204030204" pitchFamily="49" charset="0"/>
                <a:cs typeface="Consolas" panose="020B0609020204030204" pitchFamily="49" charset="0"/>
              </a:rPr>
              <a:t>i</a:t>
            </a:r>
            <a:r>
              <a:rPr lang="en-US" sz="1200" dirty="0">
                <a:latin typeface="Consolas" panose="020B0609020204030204" pitchFamily="49" charset="0"/>
                <a:cs typeface="Consolas" panose="020B0609020204030204" pitchFamily="49" charset="0"/>
              </a:rPr>
              <a:t>;</a:t>
            </a:r>
          </a:p>
          <a:p>
            <a:r>
              <a:rPr lang="en-US" sz="1200" dirty="0">
                <a:latin typeface="Consolas" panose="020B0609020204030204" pitchFamily="49" charset="0"/>
                <a:cs typeface="Consolas" panose="020B0609020204030204" pitchFamily="49" charset="0"/>
              </a:rPr>
              <a:t>    int32_t sum = 0;</a:t>
            </a:r>
          </a:p>
          <a:p>
            <a:r>
              <a:rPr lang="en-US" sz="1200" dirty="0">
                <a:latin typeface="Consolas" panose="020B0609020204030204" pitchFamily="49" charset="0"/>
                <a:cs typeface="Consolas" panose="020B0609020204030204" pitchFamily="49" charset="0"/>
              </a:rPr>
              <a:t>    for(</a:t>
            </a:r>
            <a:r>
              <a:rPr lang="en-US" sz="1200" dirty="0" err="1">
                <a:latin typeface="Consolas" panose="020B0609020204030204" pitchFamily="49" charset="0"/>
                <a:cs typeface="Consolas" panose="020B0609020204030204" pitchFamily="49" charset="0"/>
              </a:rPr>
              <a:t>i</a:t>
            </a:r>
            <a:r>
              <a:rPr lang="en-US" sz="1200" dirty="0">
                <a:latin typeface="Consolas" panose="020B0609020204030204" pitchFamily="49" charset="0"/>
                <a:cs typeface="Consolas" panose="020B0609020204030204" pitchFamily="49" charset="0"/>
              </a:rPr>
              <a:t>=0; </a:t>
            </a:r>
            <a:r>
              <a:rPr lang="en-US" sz="1200" dirty="0" err="1">
                <a:latin typeface="Consolas" panose="020B0609020204030204" pitchFamily="49" charset="0"/>
                <a:cs typeface="Consolas" panose="020B0609020204030204" pitchFamily="49" charset="0"/>
              </a:rPr>
              <a:t>i</a:t>
            </a:r>
            <a:r>
              <a:rPr lang="en-US" sz="1200" dirty="0">
                <a:latin typeface="Consolas" panose="020B0609020204030204" pitchFamily="49" charset="0"/>
                <a:cs typeface="Consolas" panose="020B0609020204030204" pitchFamily="49" charset="0"/>
              </a:rPr>
              <a:t>&lt;64; </a:t>
            </a:r>
            <a:r>
              <a:rPr lang="en-US" sz="1200" dirty="0" err="1">
                <a:latin typeface="Consolas" panose="020B0609020204030204" pitchFamily="49" charset="0"/>
                <a:cs typeface="Consolas" panose="020B0609020204030204" pitchFamily="49" charset="0"/>
              </a:rPr>
              <a:t>i</a:t>
            </a:r>
            <a:r>
              <a:rPr lang="en-US" sz="1200" dirty="0">
                <a:latin typeface="Consolas" panose="020B0609020204030204" pitchFamily="49" charset="0"/>
                <a:cs typeface="Consolas" panose="020B0609020204030204" pitchFamily="49" charset="0"/>
              </a:rPr>
              <a:t>++) </a:t>
            </a:r>
            <a:r>
              <a:rPr lang="en-US" sz="1200" dirty="0">
                <a:solidFill>
                  <a:schemeClr val="bg1">
                    <a:lumMod val="50000"/>
                  </a:schemeClr>
                </a:solidFill>
                <a:latin typeface="Consolas" panose="020B0609020204030204" pitchFamily="49" charset="0"/>
                <a:cs typeface="Consolas" panose="020B0609020204030204" pitchFamily="49" charset="0"/>
              </a:rPr>
              <a:t>// array size = 64</a:t>
            </a:r>
          </a:p>
          <a:p>
            <a:r>
              <a:rPr lang="en-US" sz="1200" dirty="0">
                <a:latin typeface="Consolas" panose="020B0609020204030204" pitchFamily="49" charset="0"/>
                <a:cs typeface="Consolas" panose="020B0609020204030204" pitchFamily="49" charset="0"/>
              </a:rPr>
              <a:t>        sum += </a:t>
            </a:r>
            <a:r>
              <a:rPr lang="en-US" sz="1200" dirty="0" err="1">
                <a:latin typeface="Consolas" panose="020B0609020204030204" pitchFamily="49" charset="0"/>
                <a:cs typeface="Consolas" panose="020B0609020204030204" pitchFamily="49" charset="0"/>
              </a:rPr>
              <a:t>pArray</a:t>
            </a:r>
            <a:r>
              <a:rPr lang="en-US" sz="1200" dirty="0">
                <a:latin typeface="Consolas" panose="020B0609020204030204" pitchFamily="49" charset="0"/>
                <a:cs typeface="Consolas" panose="020B0609020204030204" pitchFamily="49" charset="0"/>
              </a:rPr>
              <a:t>[</a:t>
            </a:r>
            <a:r>
              <a:rPr lang="en-US" sz="1200" dirty="0" err="1">
                <a:latin typeface="Consolas" panose="020B0609020204030204" pitchFamily="49" charset="0"/>
                <a:cs typeface="Consolas" panose="020B0609020204030204" pitchFamily="49" charset="0"/>
              </a:rPr>
              <a:t>i</a:t>
            </a:r>
            <a:r>
              <a:rPr lang="en-US" sz="1200" dirty="0">
                <a:latin typeface="Consolas" panose="020B0609020204030204" pitchFamily="49" charset="0"/>
                <a:cs typeface="Consolas" panose="020B0609020204030204" pitchFamily="49" charset="0"/>
              </a:rPr>
              <a:t>];</a:t>
            </a:r>
          </a:p>
          <a:p>
            <a:r>
              <a:rPr lang="en-US" sz="1200" dirty="0">
                <a:latin typeface="Consolas" panose="020B0609020204030204" pitchFamily="49" charset="0"/>
                <a:cs typeface="Consolas" panose="020B0609020204030204" pitchFamily="49" charset="0"/>
              </a:rPr>
              <a:t>    return (int16_t) sum;</a:t>
            </a:r>
          </a:p>
          <a:p>
            <a:r>
              <a:rPr lang="en-US" sz="1200" dirty="0">
                <a:latin typeface="Consolas" panose="020B0609020204030204" pitchFamily="49" charset="0"/>
                <a:cs typeface="Consolas" panose="020B0609020204030204" pitchFamily="49" charset="0"/>
              </a:rPr>
              <a:t>}</a:t>
            </a:r>
          </a:p>
        </p:txBody>
      </p:sp>
      <p:sp>
        <p:nvSpPr>
          <p:cNvPr id="7" name="TextBox 6">
            <a:extLst>
              <a:ext uri="{FF2B5EF4-FFF2-40B4-BE49-F238E27FC236}">
                <a16:creationId xmlns:a16="http://schemas.microsoft.com/office/drawing/2014/main" id="{B2D23A4E-8569-6941-84A9-89F1C41E64AF}"/>
              </a:ext>
            </a:extLst>
          </p:cNvPr>
          <p:cNvSpPr txBox="1"/>
          <p:nvPr/>
        </p:nvSpPr>
        <p:spPr>
          <a:xfrm>
            <a:off x="4340418" y="2006187"/>
            <a:ext cx="4432624" cy="2308324"/>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sz="1200" b="1" dirty="0" err="1">
                <a:solidFill>
                  <a:schemeClr val="accent1"/>
                </a:solidFill>
                <a:latin typeface="Consolas" panose="020B0609020204030204" pitchFamily="49" charset="0"/>
                <a:cs typeface="Consolas" panose="020B0609020204030204" pitchFamily="49" charset="0"/>
              </a:rPr>
              <a:t>sum_of_array</a:t>
            </a:r>
            <a:r>
              <a:rPr lang="en-US" sz="1200" b="1" dirty="0">
                <a:solidFill>
                  <a:schemeClr val="accent1"/>
                </a:solidFill>
                <a:latin typeface="Consolas" panose="020B0609020204030204" pitchFamily="49" charset="0"/>
                <a:cs typeface="Consolas" panose="020B0609020204030204" pitchFamily="49" charset="0"/>
              </a:rPr>
              <a:t> </a:t>
            </a:r>
            <a:r>
              <a:rPr lang="en-US" sz="1200" dirty="0">
                <a:latin typeface="Consolas" panose="020B0609020204030204" pitchFamily="49" charset="0"/>
                <a:cs typeface="Consolas" panose="020B0609020204030204" pitchFamily="49" charset="0"/>
              </a:rPr>
              <a:t>PROC</a:t>
            </a:r>
          </a:p>
          <a:p>
            <a:r>
              <a:rPr lang="en-US" sz="1200" dirty="0">
                <a:latin typeface="Consolas" panose="020B0609020204030204" pitchFamily="49" charset="0"/>
                <a:cs typeface="Consolas" panose="020B0609020204030204" pitchFamily="49" charset="0"/>
              </a:rPr>
              <a:t>      MOV   r2, #0  </a:t>
            </a:r>
            <a:r>
              <a:rPr lang="en-US" sz="1200" dirty="0">
                <a:solidFill>
                  <a:schemeClr val="bg1">
                    <a:lumMod val="50000"/>
                  </a:schemeClr>
                </a:solidFill>
                <a:latin typeface="Consolas" panose="020B0609020204030204" pitchFamily="49" charset="0"/>
                <a:cs typeface="Consolas" panose="020B0609020204030204" pitchFamily="49" charset="0"/>
              </a:rPr>
              <a:t>; loop index</a:t>
            </a:r>
          </a:p>
          <a:p>
            <a:r>
              <a:rPr lang="en-US" sz="1200" dirty="0">
                <a:latin typeface="Consolas" panose="020B0609020204030204" pitchFamily="49" charset="0"/>
                <a:cs typeface="Consolas" panose="020B0609020204030204" pitchFamily="49" charset="0"/>
              </a:rPr>
              <a:t>      MOV   r3, #0  </a:t>
            </a:r>
            <a:r>
              <a:rPr lang="en-US" sz="1200" dirty="0">
                <a:solidFill>
                  <a:schemeClr val="bg1">
                    <a:lumMod val="50000"/>
                  </a:schemeClr>
                </a:solidFill>
                <a:latin typeface="Consolas" panose="020B0609020204030204" pitchFamily="49" charset="0"/>
                <a:cs typeface="Consolas" panose="020B0609020204030204" pitchFamily="49" charset="0"/>
              </a:rPr>
              <a:t>; sum </a:t>
            </a:r>
          </a:p>
          <a:p>
            <a:r>
              <a:rPr lang="en-US" sz="1200" dirty="0">
                <a:latin typeface="Consolas" panose="020B0609020204030204" pitchFamily="49" charset="0"/>
                <a:cs typeface="Consolas" panose="020B0609020204030204" pitchFamily="49" charset="0"/>
              </a:rPr>
              <a:t>      B     check</a:t>
            </a:r>
          </a:p>
          <a:p>
            <a:r>
              <a:rPr lang="en-US" sz="1200" dirty="0">
                <a:latin typeface="Consolas" panose="020B0609020204030204" pitchFamily="49" charset="0"/>
                <a:cs typeface="Consolas" panose="020B0609020204030204" pitchFamily="49" charset="0"/>
              </a:rPr>
              <a:t>loop  </a:t>
            </a:r>
            <a:r>
              <a:rPr lang="pt-BR" sz="1200" dirty="0">
                <a:latin typeface="Consolas" panose="020B0609020204030204" pitchFamily="49" charset="0"/>
                <a:cs typeface="Consolas" panose="020B0609020204030204" pitchFamily="49" charset="0"/>
              </a:rPr>
              <a:t>LDRSH r1, [r0, r2, LSL #1]</a:t>
            </a:r>
          </a:p>
          <a:p>
            <a:r>
              <a:rPr lang="en-US" sz="1200" dirty="0">
                <a:latin typeface="Consolas" panose="020B0609020204030204" pitchFamily="49" charset="0"/>
                <a:cs typeface="Consolas" panose="020B0609020204030204" pitchFamily="49" charset="0"/>
              </a:rPr>
              <a:t>      ADD   r3, r3, r1  </a:t>
            </a:r>
            <a:r>
              <a:rPr lang="en-US" sz="1200" dirty="0">
                <a:solidFill>
                  <a:schemeClr val="bg1">
                    <a:lumMod val="50000"/>
                  </a:schemeClr>
                </a:solidFill>
                <a:latin typeface="Consolas" panose="020B0609020204030204" pitchFamily="49" charset="0"/>
                <a:cs typeface="Consolas" panose="020B0609020204030204" pitchFamily="49" charset="0"/>
              </a:rPr>
              <a:t>; sum += </a:t>
            </a:r>
            <a:r>
              <a:rPr lang="en-US" sz="1200" dirty="0" err="1">
                <a:solidFill>
                  <a:schemeClr val="bg1">
                    <a:lumMod val="50000"/>
                  </a:schemeClr>
                </a:solidFill>
                <a:latin typeface="Consolas" panose="020B0609020204030204" pitchFamily="49" charset="0"/>
                <a:cs typeface="Consolas" panose="020B0609020204030204" pitchFamily="49" charset="0"/>
              </a:rPr>
              <a:t>pArray</a:t>
            </a:r>
            <a:r>
              <a:rPr lang="en-US" sz="1200" dirty="0">
                <a:solidFill>
                  <a:schemeClr val="bg1">
                    <a:lumMod val="50000"/>
                  </a:schemeClr>
                </a:solidFill>
                <a:latin typeface="Consolas" panose="020B0609020204030204" pitchFamily="49" charset="0"/>
                <a:cs typeface="Consolas" panose="020B0609020204030204" pitchFamily="49" charset="0"/>
              </a:rPr>
              <a:t>[</a:t>
            </a:r>
            <a:r>
              <a:rPr lang="en-US" sz="1200" dirty="0" err="1">
                <a:solidFill>
                  <a:schemeClr val="bg1">
                    <a:lumMod val="50000"/>
                  </a:schemeClr>
                </a:solidFill>
                <a:latin typeface="Consolas" panose="020B0609020204030204" pitchFamily="49" charset="0"/>
                <a:cs typeface="Consolas" panose="020B0609020204030204" pitchFamily="49" charset="0"/>
              </a:rPr>
              <a:t>i</a:t>
            </a:r>
            <a:r>
              <a:rPr lang="en-US" sz="1200" dirty="0">
                <a:solidFill>
                  <a:schemeClr val="bg1">
                    <a:lumMod val="50000"/>
                  </a:schemeClr>
                </a:solidFill>
                <a:latin typeface="Consolas" panose="020B0609020204030204" pitchFamily="49" charset="0"/>
                <a:cs typeface="Consolas" panose="020B0609020204030204" pitchFamily="49" charset="0"/>
              </a:rPr>
              <a:t>]</a:t>
            </a:r>
          </a:p>
          <a:p>
            <a:r>
              <a:rPr lang="en-US" sz="1200" dirty="0">
                <a:latin typeface="Consolas" panose="020B0609020204030204" pitchFamily="49" charset="0"/>
                <a:cs typeface="Consolas" panose="020B0609020204030204" pitchFamily="49" charset="0"/>
              </a:rPr>
              <a:t>      ADD   r2, r2, #1  </a:t>
            </a:r>
            <a:r>
              <a:rPr lang="en-US" sz="1200" dirty="0">
                <a:solidFill>
                  <a:schemeClr val="bg1">
                    <a:lumMod val="50000"/>
                  </a:schemeClr>
                </a:solidFill>
                <a:latin typeface="Consolas" panose="020B0609020204030204" pitchFamily="49" charset="0"/>
                <a:cs typeface="Consolas" panose="020B0609020204030204" pitchFamily="49" charset="0"/>
              </a:rPr>
              <a:t>; </a:t>
            </a:r>
            <a:r>
              <a:rPr lang="en-US" sz="1200" dirty="0" err="1">
                <a:solidFill>
                  <a:schemeClr val="bg1">
                    <a:lumMod val="50000"/>
                  </a:schemeClr>
                </a:solidFill>
                <a:latin typeface="Consolas" panose="020B0609020204030204" pitchFamily="49" charset="0"/>
                <a:cs typeface="Consolas" panose="020B0609020204030204" pitchFamily="49" charset="0"/>
              </a:rPr>
              <a:t>i</a:t>
            </a:r>
            <a:r>
              <a:rPr lang="en-US" sz="1200" dirty="0">
                <a:solidFill>
                  <a:schemeClr val="bg1">
                    <a:lumMod val="50000"/>
                  </a:schemeClr>
                </a:solidFill>
                <a:latin typeface="Consolas" panose="020B0609020204030204" pitchFamily="49" charset="0"/>
                <a:cs typeface="Consolas" panose="020B0609020204030204" pitchFamily="49" charset="0"/>
              </a:rPr>
              <a:t>++</a:t>
            </a:r>
          </a:p>
          <a:p>
            <a:r>
              <a:rPr lang="en-US" sz="1200" dirty="0">
                <a:latin typeface="Consolas" panose="020B0609020204030204" pitchFamily="49" charset="0"/>
                <a:cs typeface="Consolas" panose="020B0609020204030204" pitchFamily="49" charset="0"/>
              </a:rPr>
              <a:t>check CMP   r2, #64</a:t>
            </a:r>
          </a:p>
          <a:p>
            <a:r>
              <a:rPr lang="en-US" sz="1200" dirty="0">
                <a:latin typeface="Consolas" panose="020B0609020204030204" pitchFamily="49" charset="0"/>
                <a:cs typeface="Consolas" panose="020B0609020204030204" pitchFamily="49" charset="0"/>
              </a:rPr>
              <a:t>      BLO   loop        </a:t>
            </a:r>
            <a:r>
              <a:rPr lang="en-US" sz="1200" dirty="0">
                <a:solidFill>
                  <a:schemeClr val="bg1">
                    <a:lumMod val="50000"/>
                  </a:schemeClr>
                </a:solidFill>
                <a:latin typeface="Consolas" panose="020B0609020204030204" pitchFamily="49" charset="0"/>
                <a:cs typeface="Consolas" panose="020B0609020204030204" pitchFamily="49" charset="0"/>
              </a:rPr>
              <a:t>; branch if unsigned </a:t>
            </a:r>
            <a:r>
              <a:rPr lang="en-US" sz="1200" dirty="0" err="1">
                <a:solidFill>
                  <a:schemeClr val="bg1">
                    <a:lumMod val="50000"/>
                  </a:schemeClr>
                </a:solidFill>
                <a:latin typeface="Consolas" panose="020B0609020204030204" pitchFamily="49" charset="0"/>
                <a:cs typeface="Consolas" panose="020B0609020204030204" pitchFamily="49" charset="0"/>
              </a:rPr>
              <a:t>LOwer</a:t>
            </a:r>
            <a:endParaRPr lang="en-US" sz="1200" dirty="0">
              <a:solidFill>
                <a:schemeClr val="bg1">
                  <a:lumMod val="50000"/>
                </a:schemeClr>
              </a:solidFill>
              <a:latin typeface="Consolas" panose="020B0609020204030204" pitchFamily="49" charset="0"/>
              <a:cs typeface="Consolas" panose="020B0609020204030204" pitchFamily="49" charset="0"/>
            </a:endParaRPr>
          </a:p>
          <a:p>
            <a:r>
              <a:rPr lang="en-US" sz="1200" dirty="0">
                <a:latin typeface="Consolas" panose="020B0609020204030204" pitchFamily="49" charset="0"/>
                <a:cs typeface="Consolas" panose="020B0609020204030204" pitchFamily="49" charset="0"/>
              </a:rPr>
              <a:t>      MOV   r0, r3      </a:t>
            </a:r>
            <a:r>
              <a:rPr lang="en-US" sz="1200" dirty="0">
                <a:solidFill>
                  <a:schemeClr val="bg1">
                    <a:lumMod val="50000"/>
                  </a:schemeClr>
                </a:solidFill>
                <a:latin typeface="Consolas" panose="020B0609020204030204" pitchFamily="49" charset="0"/>
                <a:cs typeface="Consolas" panose="020B0609020204030204" pitchFamily="49" charset="0"/>
              </a:rPr>
              <a:t>; return result in r0</a:t>
            </a:r>
          </a:p>
          <a:p>
            <a:r>
              <a:rPr lang="en-US" sz="1200" dirty="0">
                <a:latin typeface="Consolas" panose="020B0609020204030204" pitchFamily="49" charset="0"/>
                <a:cs typeface="Consolas" panose="020B0609020204030204" pitchFamily="49" charset="0"/>
              </a:rPr>
              <a:t>      BX    </a:t>
            </a:r>
            <a:r>
              <a:rPr lang="en-US" sz="1200" dirty="0" err="1">
                <a:latin typeface="Consolas" panose="020B0609020204030204" pitchFamily="49" charset="0"/>
                <a:cs typeface="Consolas" panose="020B0609020204030204" pitchFamily="49" charset="0"/>
              </a:rPr>
              <a:t>lr</a:t>
            </a:r>
            <a:endParaRPr lang="en-US" sz="1200" dirty="0">
              <a:latin typeface="Consolas" panose="020B0609020204030204" pitchFamily="49" charset="0"/>
              <a:cs typeface="Consolas" panose="020B0609020204030204" pitchFamily="49" charset="0"/>
            </a:endParaRPr>
          </a:p>
          <a:p>
            <a:r>
              <a:rPr lang="en-US" sz="1200" dirty="0">
                <a:latin typeface="Consolas" panose="020B0609020204030204" pitchFamily="49" charset="0"/>
                <a:cs typeface="Consolas" panose="020B0609020204030204" pitchFamily="49" charset="0"/>
              </a:rPr>
              <a:t>      ENDP</a:t>
            </a:r>
          </a:p>
        </p:txBody>
      </p:sp>
    </p:spTree>
    <p:extLst>
      <p:ext uri="{BB962C8B-B14F-4D97-AF65-F5344CB8AC3E}">
        <p14:creationId xmlns:p14="http://schemas.microsoft.com/office/powerpoint/2010/main" val="20173144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41483-7081-C44C-81EF-D92F00104765}"/>
              </a:ext>
            </a:extLst>
          </p:cNvPr>
          <p:cNvSpPr>
            <a:spLocks noGrp="1"/>
          </p:cNvSpPr>
          <p:nvPr>
            <p:ph type="title"/>
          </p:nvPr>
        </p:nvSpPr>
        <p:spPr/>
        <p:txBody>
          <a:bodyPr>
            <a:normAutofit/>
          </a:bodyPr>
          <a:lstStyle/>
          <a:p>
            <a:r>
              <a:rPr lang="en-US" dirty="0"/>
              <a:t>What is wrong? ANS</a:t>
            </a:r>
          </a:p>
        </p:txBody>
      </p:sp>
      <p:sp>
        <p:nvSpPr>
          <p:cNvPr id="3" name="Slide Number Placeholder 2">
            <a:extLst>
              <a:ext uri="{FF2B5EF4-FFF2-40B4-BE49-F238E27FC236}">
                <a16:creationId xmlns:a16="http://schemas.microsoft.com/office/drawing/2014/main" id="{3D15817A-DD66-D447-B2D9-5646440481EB}"/>
              </a:ext>
            </a:extLst>
          </p:cNvPr>
          <p:cNvSpPr>
            <a:spLocks noGrp="1"/>
          </p:cNvSpPr>
          <p:nvPr>
            <p:ph type="sldNum" sz="quarter" idx="12"/>
          </p:nvPr>
        </p:nvSpPr>
        <p:spPr/>
        <p:txBody>
          <a:bodyPr/>
          <a:lstStyle/>
          <a:p>
            <a:fld id="{EA7C8D44-3667-46F6-9772-CC52308E2A7F}" type="slidenum">
              <a:rPr kumimoji="0" lang="en-US" smtClean="0"/>
              <a:pPr/>
              <a:t>35</a:t>
            </a:fld>
            <a:endParaRPr kumimoji="0" lang="en-US" dirty="0"/>
          </a:p>
        </p:txBody>
      </p:sp>
      <p:sp>
        <p:nvSpPr>
          <p:cNvPr id="5" name="TextBox 4">
            <a:extLst>
              <a:ext uri="{FF2B5EF4-FFF2-40B4-BE49-F238E27FC236}">
                <a16:creationId xmlns:a16="http://schemas.microsoft.com/office/drawing/2014/main" id="{67609315-49B9-8548-BA54-379B42B31ADB}"/>
              </a:ext>
            </a:extLst>
          </p:cNvPr>
          <p:cNvSpPr txBox="1"/>
          <p:nvPr/>
        </p:nvSpPr>
        <p:spPr>
          <a:xfrm>
            <a:off x="370958" y="1295401"/>
            <a:ext cx="3752950" cy="1384995"/>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sz="1200" dirty="0">
                <a:latin typeface="Consolas" panose="020B0609020204030204" pitchFamily="49" charset="0"/>
                <a:cs typeface="Consolas" panose="020B0609020204030204" pitchFamily="49" charset="0"/>
              </a:rPr>
              <a:t>int16_t </a:t>
            </a:r>
            <a:r>
              <a:rPr lang="en-US" sz="1200" b="1" dirty="0" err="1">
                <a:solidFill>
                  <a:schemeClr val="accent1"/>
                </a:solidFill>
                <a:latin typeface="Consolas" panose="020B0609020204030204" pitchFamily="49" charset="0"/>
                <a:cs typeface="Consolas" panose="020B0609020204030204" pitchFamily="49" charset="0"/>
              </a:rPr>
              <a:t>sum_of_array</a:t>
            </a:r>
            <a:r>
              <a:rPr lang="en-US" sz="1200" dirty="0">
                <a:latin typeface="Consolas" panose="020B0609020204030204" pitchFamily="49" charset="0"/>
                <a:cs typeface="Consolas" panose="020B0609020204030204" pitchFamily="49" charset="0"/>
              </a:rPr>
              <a:t>(int16_t *</a:t>
            </a:r>
            <a:r>
              <a:rPr lang="en-US" sz="1200" dirty="0" err="1">
                <a:latin typeface="Consolas" panose="020B0609020204030204" pitchFamily="49" charset="0"/>
                <a:cs typeface="Consolas" panose="020B0609020204030204" pitchFamily="49" charset="0"/>
              </a:rPr>
              <a:t>pArray</a:t>
            </a:r>
            <a:r>
              <a:rPr lang="en-US" sz="1200" dirty="0">
                <a:latin typeface="Consolas" panose="020B0609020204030204" pitchFamily="49" charset="0"/>
                <a:cs typeface="Consolas" panose="020B0609020204030204" pitchFamily="49" charset="0"/>
              </a:rPr>
              <a:t>){</a:t>
            </a:r>
          </a:p>
          <a:p>
            <a:r>
              <a:rPr lang="en-US" sz="1200" dirty="0">
                <a:latin typeface="Consolas" panose="020B0609020204030204" pitchFamily="49" charset="0"/>
                <a:cs typeface="Consolas" panose="020B0609020204030204" pitchFamily="49" charset="0"/>
              </a:rPr>
              <a:t>    uint32_t </a:t>
            </a:r>
            <a:r>
              <a:rPr lang="en-US" sz="1200" dirty="0" err="1">
                <a:latin typeface="Consolas" panose="020B0609020204030204" pitchFamily="49" charset="0"/>
                <a:cs typeface="Consolas" panose="020B0609020204030204" pitchFamily="49" charset="0"/>
              </a:rPr>
              <a:t>i</a:t>
            </a:r>
            <a:r>
              <a:rPr lang="en-US" sz="1200" dirty="0">
                <a:latin typeface="Consolas" panose="020B0609020204030204" pitchFamily="49" charset="0"/>
                <a:cs typeface="Consolas" panose="020B0609020204030204" pitchFamily="49" charset="0"/>
              </a:rPr>
              <a:t>;</a:t>
            </a:r>
          </a:p>
          <a:p>
            <a:r>
              <a:rPr lang="en-US" sz="1200" dirty="0">
                <a:latin typeface="Consolas" panose="020B0609020204030204" pitchFamily="49" charset="0"/>
                <a:cs typeface="Consolas" panose="020B0609020204030204" pitchFamily="49" charset="0"/>
              </a:rPr>
              <a:t>    int32_t sum = 0;</a:t>
            </a:r>
          </a:p>
          <a:p>
            <a:r>
              <a:rPr lang="en-US" sz="1200" dirty="0">
                <a:latin typeface="Consolas" panose="020B0609020204030204" pitchFamily="49" charset="0"/>
                <a:cs typeface="Consolas" panose="020B0609020204030204" pitchFamily="49" charset="0"/>
              </a:rPr>
              <a:t>    for(</a:t>
            </a:r>
            <a:r>
              <a:rPr lang="en-US" sz="1200" dirty="0" err="1">
                <a:latin typeface="Consolas" panose="020B0609020204030204" pitchFamily="49" charset="0"/>
                <a:cs typeface="Consolas" panose="020B0609020204030204" pitchFamily="49" charset="0"/>
              </a:rPr>
              <a:t>i</a:t>
            </a:r>
            <a:r>
              <a:rPr lang="en-US" sz="1200" dirty="0">
                <a:latin typeface="Consolas" panose="020B0609020204030204" pitchFamily="49" charset="0"/>
                <a:cs typeface="Consolas" panose="020B0609020204030204" pitchFamily="49" charset="0"/>
              </a:rPr>
              <a:t>=0; </a:t>
            </a:r>
            <a:r>
              <a:rPr lang="en-US" sz="1200" dirty="0" err="1">
                <a:latin typeface="Consolas" panose="020B0609020204030204" pitchFamily="49" charset="0"/>
                <a:cs typeface="Consolas" panose="020B0609020204030204" pitchFamily="49" charset="0"/>
              </a:rPr>
              <a:t>i</a:t>
            </a:r>
            <a:r>
              <a:rPr lang="en-US" sz="1200" dirty="0">
                <a:latin typeface="Consolas" panose="020B0609020204030204" pitchFamily="49" charset="0"/>
                <a:cs typeface="Consolas" panose="020B0609020204030204" pitchFamily="49" charset="0"/>
              </a:rPr>
              <a:t>&lt;64; </a:t>
            </a:r>
            <a:r>
              <a:rPr lang="en-US" sz="1200" dirty="0" err="1">
                <a:latin typeface="Consolas" panose="020B0609020204030204" pitchFamily="49" charset="0"/>
                <a:cs typeface="Consolas" panose="020B0609020204030204" pitchFamily="49" charset="0"/>
              </a:rPr>
              <a:t>i</a:t>
            </a:r>
            <a:r>
              <a:rPr lang="en-US" sz="1200" dirty="0">
                <a:latin typeface="Consolas" panose="020B0609020204030204" pitchFamily="49" charset="0"/>
                <a:cs typeface="Consolas" panose="020B0609020204030204" pitchFamily="49" charset="0"/>
              </a:rPr>
              <a:t>++) </a:t>
            </a:r>
            <a:r>
              <a:rPr lang="en-US" sz="1200" dirty="0">
                <a:solidFill>
                  <a:schemeClr val="bg1">
                    <a:lumMod val="50000"/>
                  </a:schemeClr>
                </a:solidFill>
                <a:latin typeface="Consolas" panose="020B0609020204030204" pitchFamily="49" charset="0"/>
                <a:cs typeface="Consolas" panose="020B0609020204030204" pitchFamily="49" charset="0"/>
              </a:rPr>
              <a:t>// array size = 64</a:t>
            </a:r>
          </a:p>
          <a:p>
            <a:r>
              <a:rPr lang="en-US" sz="1200" dirty="0">
                <a:latin typeface="Consolas" panose="020B0609020204030204" pitchFamily="49" charset="0"/>
                <a:cs typeface="Consolas" panose="020B0609020204030204" pitchFamily="49" charset="0"/>
              </a:rPr>
              <a:t>        sum += </a:t>
            </a:r>
            <a:r>
              <a:rPr lang="en-US" sz="1200" dirty="0" err="1">
                <a:latin typeface="Consolas" panose="020B0609020204030204" pitchFamily="49" charset="0"/>
                <a:cs typeface="Consolas" panose="020B0609020204030204" pitchFamily="49" charset="0"/>
              </a:rPr>
              <a:t>pArray</a:t>
            </a:r>
            <a:r>
              <a:rPr lang="en-US" sz="1200" dirty="0">
                <a:latin typeface="Consolas" panose="020B0609020204030204" pitchFamily="49" charset="0"/>
                <a:cs typeface="Consolas" panose="020B0609020204030204" pitchFamily="49" charset="0"/>
              </a:rPr>
              <a:t>[</a:t>
            </a:r>
            <a:r>
              <a:rPr lang="en-US" sz="1200" dirty="0" err="1">
                <a:latin typeface="Consolas" panose="020B0609020204030204" pitchFamily="49" charset="0"/>
                <a:cs typeface="Consolas" panose="020B0609020204030204" pitchFamily="49" charset="0"/>
              </a:rPr>
              <a:t>i</a:t>
            </a:r>
            <a:r>
              <a:rPr lang="en-US" sz="1200" dirty="0">
                <a:latin typeface="Consolas" panose="020B0609020204030204" pitchFamily="49" charset="0"/>
                <a:cs typeface="Consolas" panose="020B0609020204030204" pitchFamily="49" charset="0"/>
              </a:rPr>
              <a:t>];</a:t>
            </a:r>
          </a:p>
          <a:p>
            <a:r>
              <a:rPr lang="en-US" sz="1200" dirty="0">
                <a:latin typeface="Consolas" panose="020B0609020204030204" pitchFamily="49" charset="0"/>
                <a:cs typeface="Consolas" panose="020B0609020204030204" pitchFamily="49" charset="0"/>
              </a:rPr>
              <a:t>    return (int16_t) sum;</a:t>
            </a:r>
          </a:p>
          <a:p>
            <a:r>
              <a:rPr lang="en-US" sz="1200" dirty="0">
                <a:latin typeface="Consolas" panose="020B0609020204030204" pitchFamily="49" charset="0"/>
                <a:cs typeface="Consolas" panose="020B0609020204030204" pitchFamily="49" charset="0"/>
              </a:rPr>
              <a:t>}</a:t>
            </a:r>
          </a:p>
        </p:txBody>
      </p:sp>
      <p:sp>
        <p:nvSpPr>
          <p:cNvPr id="6" name="TextBox 5">
            <a:extLst>
              <a:ext uri="{FF2B5EF4-FFF2-40B4-BE49-F238E27FC236}">
                <a16:creationId xmlns:a16="http://schemas.microsoft.com/office/drawing/2014/main" id="{4F4F6D7F-4E8E-4748-B8BF-4AEBF2493640}"/>
              </a:ext>
            </a:extLst>
          </p:cNvPr>
          <p:cNvSpPr txBox="1"/>
          <p:nvPr/>
        </p:nvSpPr>
        <p:spPr>
          <a:xfrm>
            <a:off x="4254176" y="1295400"/>
            <a:ext cx="4432624" cy="2492990"/>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sz="1200" b="1" dirty="0" err="1">
                <a:solidFill>
                  <a:schemeClr val="accent1"/>
                </a:solidFill>
                <a:latin typeface="Consolas" panose="020B0609020204030204" pitchFamily="49" charset="0"/>
                <a:cs typeface="Consolas" panose="020B0609020204030204" pitchFamily="49" charset="0"/>
              </a:rPr>
              <a:t>sum_of_array</a:t>
            </a:r>
            <a:r>
              <a:rPr lang="en-US" sz="1200" b="1" dirty="0">
                <a:solidFill>
                  <a:schemeClr val="accent1"/>
                </a:solidFill>
                <a:latin typeface="Consolas" panose="020B0609020204030204" pitchFamily="49" charset="0"/>
                <a:cs typeface="Consolas" panose="020B0609020204030204" pitchFamily="49" charset="0"/>
              </a:rPr>
              <a:t> </a:t>
            </a:r>
            <a:r>
              <a:rPr lang="en-US" sz="1200" dirty="0">
                <a:latin typeface="Consolas" panose="020B0609020204030204" pitchFamily="49" charset="0"/>
                <a:cs typeface="Consolas" panose="020B0609020204030204" pitchFamily="49" charset="0"/>
              </a:rPr>
              <a:t>PROC</a:t>
            </a:r>
          </a:p>
          <a:p>
            <a:r>
              <a:rPr lang="en-US" sz="1200" dirty="0">
                <a:latin typeface="Consolas" panose="020B0609020204030204" pitchFamily="49" charset="0"/>
                <a:cs typeface="Consolas" panose="020B0609020204030204" pitchFamily="49" charset="0"/>
              </a:rPr>
              <a:t>      MOV   r2, #0  </a:t>
            </a:r>
            <a:r>
              <a:rPr lang="en-US" sz="1200" dirty="0">
                <a:solidFill>
                  <a:schemeClr val="bg1">
                    <a:lumMod val="50000"/>
                  </a:schemeClr>
                </a:solidFill>
                <a:latin typeface="Consolas" panose="020B0609020204030204" pitchFamily="49" charset="0"/>
                <a:cs typeface="Consolas" panose="020B0609020204030204" pitchFamily="49" charset="0"/>
              </a:rPr>
              <a:t>; loop index</a:t>
            </a:r>
          </a:p>
          <a:p>
            <a:r>
              <a:rPr lang="en-US" sz="1200" dirty="0">
                <a:latin typeface="Consolas" panose="020B0609020204030204" pitchFamily="49" charset="0"/>
                <a:cs typeface="Consolas" panose="020B0609020204030204" pitchFamily="49" charset="0"/>
              </a:rPr>
              <a:t>      MOV   r3, #0  </a:t>
            </a:r>
            <a:r>
              <a:rPr lang="en-US" sz="1200" dirty="0">
                <a:solidFill>
                  <a:schemeClr val="bg1">
                    <a:lumMod val="50000"/>
                  </a:schemeClr>
                </a:solidFill>
                <a:latin typeface="Consolas" panose="020B0609020204030204" pitchFamily="49" charset="0"/>
                <a:cs typeface="Consolas" panose="020B0609020204030204" pitchFamily="49" charset="0"/>
              </a:rPr>
              <a:t>; sum </a:t>
            </a:r>
          </a:p>
          <a:p>
            <a:r>
              <a:rPr lang="en-US" sz="1200" dirty="0">
                <a:latin typeface="Consolas" panose="020B0609020204030204" pitchFamily="49" charset="0"/>
                <a:cs typeface="Consolas" panose="020B0609020204030204" pitchFamily="49" charset="0"/>
              </a:rPr>
              <a:t>      B     check</a:t>
            </a:r>
          </a:p>
          <a:p>
            <a:r>
              <a:rPr lang="en-US" sz="1200" dirty="0">
                <a:latin typeface="Consolas" panose="020B0609020204030204" pitchFamily="49" charset="0"/>
                <a:cs typeface="Consolas" panose="020B0609020204030204" pitchFamily="49" charset="0"/>
              </a:rPr>
              <a:t>loop  </a:t>
            </a:r>
            <a:r>
              <a:rPr lang="pt-BR" sz="1200" dirty="0">
                <a:latin typeface="Consolas" panose="020B0609020204030204" pitchFamily="49" charset="0"/>
                <a:cs typeface="Consolas" panose="020B0609020204030204" pitchFamily="49" charset="0"/>
              </a:rPr>
              <a:t>LDRSH r1, [r0, r2, LSL #1]</a:t>
            </a:r>
          </a:p>
          <a:p>
            <a:r>
              <a:rPr lang="en-US" sz="1200" dirty="0">
                <a:latin typeface="Consolas" panose="020B0609020204030204" pitchFamily="49" charset="0"/>
                <a:cs typeface="Consolas" panose="020B0609020204030204" pitchFamily="49" charset="0"/>
              </a:rPr>
              <a:t>      ADD   r3, r3, r1  </a:t>
            </a:r>
            <a:r>
              <a:rPr lang="en-US" sz="1200" dirty="0">
                <a:solidFill>
                  <a:schemeClr val="bg1">
                    <a:lumMod val="50000"/>
                  </a:schemeClr>
                </a:solidFill>
                <a:latin typeface="Consolas" panose="020B0609020204030204" pitchFamily="49" charset="0"/>
                <a:cs typeface="Consolas" panose="020B0609020204030204" pitchFamily="49" charset="0"/>
              </a:rPr>
              <a:t>; sum += </a:t>
            </a:r>
            <a:r>
              <a:rPr lang="en-US" sz="1200" dirty="0" err="1">
                <a:solidFill>
                  <a:schemeClr val="bg1">
                    <a:lumMod val="50000"/>
                  </a:schemeClr>
                </a:solidFill>
                <a:latin typeface="Consolas" panose="020B0609020204030204" pitchFamily="49" charset="0"/>
                <a:cs typeface="Consolas" panose="020B0609020204030204" pitchFamily="49" charset="0"/>
              </a:rPr>
              <a:t>pArray</a:t>
            </a:r>
            <a:r>
              <a:rPr lang="en-US" sz="1200" dirty="0">
                <a:solidFill>
                  <a:schemeClr val="bg1">
                    <a:lumMod val="50000"/>
                  </a:schemeClr>
                </a:solidFill>
                <a:latin typeface="Consolas" panose="020B0609020204030204" pitchFamily="49" charset="0"/>
                <a:cs typeface="Consolas" panose="020B0609020204030204" pitchFamily="49" charset="0"/>
              </a:rPr>
              <a:t>[</a:t>
            </a:r>
            <a:r>
              <a:rPr lang="en-US" sz="1200" dirty="0" err="1">
                <a:solidFill>
                  <a:schemeClr val="bg1">
                    <a:lumMod val="50000"/>
                  </a:schemeClr>
                </a:solidFill>
                <a:latin typeface="Consolas" panose="020B0609020204030204" pitchFamily="49" charset="0"/>
                <a:cs typeface="Consolas" panose="020B0609020204030204" pitchFamily="49" charset="0"/>
              </a:rPr>
              <a:t>i</a:t>
            </a:r>
            <a:r>
              <a:rPr lang="en-US" sz="1200" dirty="0">
                <a:solidFill>
                  <a:schemeClr val="bg1">
                    <a:lumMod val="50000"/>
                  </a:schemeClr>
                </a:solidFill>
                <a:latin typeface="Consolas" panose="020B0609020204030204" pitchFamily="49" charset="0"/>
                <a:cs typeface="Consolas" panose="020B0609020204030204" pitchFamily="49" charset="0"/>
              </a:rPr>
              <a:t>]</a:t>
            </a:r>
          </a:p>
          <a:p>
            <a:r>
              <a:rPr lang="en-US" sz="1200" dirty="0">
                <a:latin typeface="Consolas" panose="020B0609020204030204" pitchFamily="49" charset="0"/>
                <a:cs typeface="Consolas" panose="020B0609020204030204" pitchFamily="49" charset="0"/>
              </a:rPr>
              <a:t>      ADD   r2, r2, #1  </a:t>
            </a:r>
            <a:r>
              <a:rPr lang="en-US" sz="1200" dirty="0">
                <a:solidFill>
                  <a:schemeClr val="bg1">
                    <a:lumMod val="50000"/>
                  </a:schemeClr>
                </a:solidFill>
                <a:latin typeface="Consolas" panose="020B0609020204030204" pitchFamily="49" charset="0"/>
                <a:cs typeface="Consolas" panose="020B0609020204030204" pitchFamily="49" charset="0"/>
              </a:rPr>
              <a:t>; </a:t>
            </a:r>
            <a:r>
              <a:rPr lang="en-US" sz="1200" dirty="0" err="1">
                <a:solidFill>
                  <a:schemeClr val="bg1">
                    <a:lumMod val="50000"/>
                  </a:schemeClr>
                </a:solidFill>
                <a:latin typeface="Consolas" panose="020B0609020204030204" pitchFamily="49" charset="0"/>
                <a:cs typeface="Consolas" panose="020B0609020204030204" pitchFamily="49" charset="0"/>
              </a:rPr>
              <a:t>i</a:t>
            </a:r>
            <a:r>
              <a:rPr lang="en-US" sz="1200" dirty="0">
                <a:solidFill>
                  <a:schemeClr val="bg1">
                    <a:lumMod val="50000"/>
                  </a:schemeClr>
                </a:solidFill>
                <a:latin typeface="Consolas" panose="020B0609020204030204" pitchFamily="49" charset="0"/>
                <a:cs typeface="Consolas" panose="020B0609020204030204" pitchFamily="49" charset="0"/>
              </a:rPr>
              <a:t>++</a:t>
            </a:r>
          </a:p>
          <a:p>
            <a:r>
              <a:rPr lang="en-US" sz="1200" dirty="0">
                <a:latin typeface="Consolas" panose="020B0609020204030204" pitchFamily="49" charset="0"/>
                <a:cs typeface="Consolas" panose="020B0609020204030204" pitchFamily="49" charset="0"/>
              </a:rPr>
              <a:t>check CMP   r2, #64</a:t>
            </a:r>
          </a:p>
          <a:p>
            <a:r>
              <a:rPr lang="en-US" sz="1200" dirty="0">
                <a:latin typeface="Consolas" panose="020B0609020204030204" pitchFamily="49" charset="0"/>
                <a:cs typeface="Consolas" panose="020B0609020204030204" pitchFamily="49" charset="0"/>
              </a:rPr>
              <a:t>      BLO   loop        </a:t>
            </a:r>
            <a:r>
              <a:rPr lang="en-US" sz="1200" dirty="0">
                <a:solidFill>
                  <a:schemeClr val="bg1">
                    <a:lumMod val="50000"/>
                  </a:schemeClr>
                </a:solidFill>
                <a:latin typeface="Consolas" panose="020B0609020204030204" pitchFamily="49" charset="0"/>
                <a:cs typeface="Consolas" panose="020B0609020204030204" pitchFamily="49" charset="0"/>
              </a:rPr>
              <a:t>; branch if unsigned </a:t>
            </a:r>
            <a:r>
              <a:rPr lang="en-US" sz="1200" dirty="0" err="1">
                <a:solidFill>
                  <a:schemeClr val="bg1">
                    <a:lumMod val="50000"/>
                  </a:schemeClr>
                </a:solidFill>
                <a:latin typeface="Consolas" panose="020B0609020204030204" pitchFamily="49" charset="0"/>
                <a:cs typeface="Consolas" panose="020B0609020204030204" pitchFamily="49" charset="0"/>
              </a:rPr>
              <a:t>LOwer</a:t>
            </a:r>
            <a:endParaRPr lang="en-US" sz="1200" dirty="0">
              <a:solidFill>
                <a:schemeClr val="bg1">
                  <a:lumMod val="50000"/>
                </a:schemeClr>
              </a:solidFill>
              <a:latin typeface="Consolas" panose="020B0609020204030204" pitchFamily="49" charset="0"/>
              <a:cs typeface="Consolas" panose="020B0609020204030204" pitchFamily="49" charset="0"/>
            </a:endParaRPr>
          </a:p>
          <a:p>
            <a:r>
              <a:rPr lang="en-US" sz="1200" dirty="0">
                <a:solidFill>
                  <a:srgbClr val="C00000"/>
                </a:solidFill>
                <a:latin typeface="Consolas" panose="020B0609020204030204" pitchFamily="49" charset="0"/>
                <a:cs typeface="Consolas" panose="020B0609020204030204" pitchFamily="49" charset="0"/>
              </a:rPr>
              <a:t>      </a:t>
            </a:r>
            <a:r>
              <a:rPr lang="en-US" sz="1200" b="1" dirty="0">
                <a:solidFill>
                  <a:srgbClr val="C00000"/>
                </a:solidFill>
                <a:latin typeface="Consolas" panose="020B0609020204030204" pitchFamily="49" charset="0"/>
                <a:cs typeface="Consolas" panose="020B0609020204030204" pitchFamily="49" charset="0"/>
              </a:rPr>
              <a:t>MOV   r0, r3, LSL #16</a:t>
            </a:r>
          </a:p>
          <a:p>
            <a:r>
              <a:rPr lang="en-US" sz="1200" dirty="0">
                <a:solidFill>
                  <a:srgbClr val="C00000"/>
                </a:solidFill>
                <a:latin typeface="Consolas" panose="020B0609020204030204" pitchFamily="49" charset="0"/>
                <a:cs typeface="Consolas" panose="020B0609020204030204" pitchFamily="49" charset="0"/>
              </a:rPr>
              <a:t>      </a:t>
            </a:r>
            <a:r>
              <a:rPr lang="en-US" sz="1200" b="1" dirty="0">
                <a:solidFill>
                  <a:srgbClr val="C00000"/>
                </a:solidFill>
                <a:latin typeface="Consolas" panose="020B0609020204030204" pitchFamily="49" charset="0"/>
                <a:cs typeface="Consolas" panose="020B0609020204030204" pitchFamily="49" charset="0"/>
              </a:rPr>
              <a:t>MOV   r0, r0, ASR #16  </a:t>
            </a:r>
            <a:r>
              <a:rPr lang="en-US" sz="1200" dirty="0">
                <a:solidFill>
                  <a:srgbClr val="C00000"/>
                </a:solidFill>
                <a:latin typeface="Consolas" panose="020B0609020204030204" pitchFamily="49" charset="0"/>
                <a:cs typeface="Consolas" panose="020B0609020204030204" pitchFamily="49" charset="0"/>
              </a:rPr>
              <a:t>; r0 = (short) r3 </a:t>
            </a:r>
          </a:p>
          <a:p>
            <a:r>
              <a:rPr lang="en-US" sz="1200" dirty="0">
                <a:latin typeface="Consolas" panose="020B0609020204030204" pitchFamily="49" charset="0"/>
                <a:cs typeface="Consolas" panose="020B0609020204030204" pitchFamily="49" charset="0"/>
              </a:rPr>
              <a:t>      BX    </a:t>
            </a:r>
            <a:r>
              <a:rPr lang="en-US" sz="1200" dirty="0" err="1">
                <a:latin typeface="Consolas" panose="020B0609020204030204" pitchFamily="49" charset="0"/>
                <a:cs typeface="Consolas" panose="020B0609020204030204" pitchFamily="49" charset="0"/>
              </a:rPr>
              <a:t>lr</a:t>
            </a:r>
            <a:endParaRPr lang="en-US" sz="1200" dirty="0">
              <a:latin typeface="Consolas" panose="020B0609020204030204" pitchFamily="49" charset="0"/>
              <a:cs typeface="Consolas" panose="020B0609020204030204" pitchFamily="49" charset="0"/>
            </a:endParaRPr>
          </a:p>
          <a:p>
            <a:r>
              <a:rPr lang="en-US" sz="1200" dirty="0">
                <a:latin typeface="Consolas" panose="020B0609020204030204" pitchFamily="49" charset="0"/>
                <a:cs typeface="Consolas" panose="020B0609020204030204" pitchFamily="49" charset="0"/>
              </a:rPr>
              <a:t>      ENDP</a:t>
            </a:r>
          </a:p>
        </p:txBody>
      </p:sp>
      <p:sp>
        <p:nvSpPr>
          <p:cNvPr id="7" name="TextBox 6">
            <a:extLst>
              <a:ext uri="{FF2B5EF4-FFF2-40B4-BE49-F238E27FC236}">
                <a16:creationId xmlns:a16="http://schemas.microsoft.com/office/drawing/2014/main" id="{FFE75029-A370-C947-92AB-86784A3F88C0}"/>
              </a:ext>
            </a:extLst>
          </p:cNvPr>
          <p:cNvSpPr txBox="1"/>
          <p:nvPr/>
        </p:nvSpPr>
        <p:spPr>
          <a:xfrm>
            <a:off x="990600" y="3364487"/>
            <a:ext cx="1130438" cy="300082"/>
          </a:xfrm>
          <a:prstGeom prst="rect">
            <a:avLst/>
          </a:prstGeom>
          <a:noFill/>
        </p:spPr>
        <p:txBody>
          <a:bodyPr wrap="none" rtlCol="0">
            <a:spAutoFit/>
          </a:bodyPr>
          <a:lstStyle/>
          <a:p>
            <a:r>
              <a:rPr lang="en-US" sz="1350" dirty="0">
                <a:latin typeface="Consolas" panose="020B0609020204030204" pitchFamily="49" charset="0"/>
                <a:cs typeface="Consolas" panose="020B0609020204030204" pitchFamily="49" charset="0"/>
              </a:rPr>
              <a:t>0x12345678</a:t>
            </a:r>
          </a:p>
        </p:txBody>
      </p:sp>
      <p:cxnSp>
        <p:nvCxnSpPr>
          <p:cNvPr id="9" name="Straight Arrow Connector 8">
            <a:extLst>
              <a:ext uri="{FF2B5EF4-FFF2-40B4-BE49-F238E27FC236}">
                <a16:creationId xmlns:a16="http://schemas.microsoft.com/office/drawing/2014/main" id="{38C06581-F221-454A-B957-F8258EBDE837}"/>
              </a:ext>
            </a:extLst>
          </p:cNvPr>
          <p:cNvCxnSpPr/>
          <p:nvPr/>
        </p:nvCxnSpPr>
        <p:spPr>
          <a:xfrm>
            <a:off x="2190750" y="3502987"/>
            <a:ext cx="28575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4580A862-E780-3041-A52F-CEC03FE2AA6F}"/>
              </a:ext>
            </a:extLst>
          </p:cNvPr>
          <p:cNvSpPr txBox="1"/>
          <p:nvPr/>
        </p:nvSpPr>
        <p:spPr>
          <a:xfrm>
            <a:off x="2587729" y="3364487"/>
            <a:ext cx="1130438" cy="300082"/>
          </a:xfrm>
          <a:prstGeom prst="rect">
            <a:avLst/>
          </a:prstGeom>
          <a:noFill/>
        </p:spPr>
        <p:txBody>
          <a:bodyPr wrap="none" rtlCol="0">
            <a:spAutoFit/>
          </a:bodyPr>
          <a:lstStyle/>
          <a:p>
            <a:r>
              <a:rPr lang="en-US" sz="1350" dirty="0">
                <a:latin typeface="Consolas" panose="020B0609020204030204" pitchFamily="49" charset="0"/>
                <a:cs typeface="Consolas" panose="020B0609020204030204" pitchFamily="49" charset="0"/>
              </a:rPr>
              <a:t>0x00005678</a:t>
            </a:r>
          </a:p>
        </p:txBody>
      </p:sp>
      <p:sp>
        <p:nvSpPr>
          <p:cNvPr id="11" name="TextBox 10">
            <a:extLst>
              <a:ext uri="{FF2B5EF4-FFF2-40B4-BE49-F238E27FC236}">
                <a16:creationId xmlns:a16="http://schemas.microsoft.com/office/drawing/2014/main" id="{F73CED4B-2CEE-5847-B651-71C8F701F73C}"/>
              </a:ext>
            </a:extLst>
          </p:cNvPr>
          <p:cNvSpPr txBox="1"/>
          <p:nvPr/>
        </p:nvSpPr>
        <p:spPr>
          <a:xfrm>
            <a:off x="995095" y="3750837"/>
            <a:ext cx="1130438" cy="300082"/>
          </a:xfrm>
          <a:prstGeom prst="rect">
            <a:avLst/>
          </a:prstGeom>
          <a:noFill/>
        </p:spPr>
        <p:txBody>
          <a:bodyPr wrap="none" rtlCol="0">
            <a:spAutoFit/>
          </a:bodyPr>
          <a:lstStyle/>
          <a:p>
            <a:r>
              <a:rPr lang="en-US" sz="1350" dirty="0">
                <a:latin typeface="Consolas" panose="020B0609020204030204" pitchFamily="49" charset="0"/>
                <a:cs typeface="Consolas" panose="020B0609020204030204" pitchFamily="49" charset="0"/>
              </a:rPr>
              <a:t>0x1234ABCD</a:t>
            </a:r>
          </a:p>
        </p:txBody>
      </p:sp>
      <p:cxnSp>
        <p:nvCxnSpPr>
          <p:cNvPr id="12" name="Straight Arrow Connector 11">
            <a:extLst>
              <a:ext uri="{FF2B5EF4-FFF2-40B4-BE49-F238E27FC236}">
                <a16:creationId xmlns:a16="http://schemas.microsoft.com/office/drawing/2014/main" id="{FD215319-D751-D24D-83E5-80D4E6FB9D69}"/>
              </a:ext>
            </a:extLst>
          </p:cNvPr>
          <p:cNvCxnSpPr/>
          <p:nvPr/>
        </p:nvCxnSpPr>
        <p:spPr>
          <a:xfrm>
            <a:off x="2195245" y="3889336"/>
            <a:ext cx="28575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61396BB7-6492-2C46-A6BE-EF731ECF740B}"/>
              </a:ext>
            </a:extLst>
          </p:cNvPr>
          <p:cNvSpPr txBox="1"/>
          <p:nvPr/>
        </p:nvSpPr>
        <p:spPr>
          <a:xfrm>
            <a:off x="2592224" y="3750837"/>
            <a:ext cx="1130438" cy="300082"/>
          </a:xfrm>
          <a:prstGeom prst="rect">
            <a:avLst/>
          </a:prstGeom>
          <a:noFill/>
        </p:spPr>
        <p:txBody>
          <a:bodyPr wrap="none" rtlCol="0">
            <a:spAutoFit/>
          </a:bodyPr>
          <a:lstStyle/>
          <a:p>
            <a:r>
              <a:rPr lang="en-US" sz="1350" dirty="0">
                <a:latin typeface="Consolas" panose="020B0609020204030204" pitchFamily="49" charset="0"/>
                <a:cs typeface="Consolas" panose="020B0609020204030204" pitchFamily="49" charset="0"/>
              </a:rPr>
              <a:t>0xFFFFABCD</a:t>
            </a:r>
          </a:p>
        </p:txBody>
      </p:sp>
      <p:sp>
        <p:nvSpPr>
          <p:cNvPr id="14" name="TextBox 13">
            <a:extLst>
              <a:ext uri="{FF2B5EF4-FFF2-40B4-BE49-F238E27FC236}">
                <a16:creationId xmlns:a16="http://schemas.microsoft.com/office/drawing/2014/main" id="{37AC389A-52DF-BA4B-B78C-31E43AB8F715}"/>
              </a:ext>
            </a:extLst>
          </p:cNvPr>
          <p:cNvSpPr txBox="1"/>
          <p:nvPr/>
        </p:nvSpPr>
        <p:spPr>
          <a:xfrm>
            <a:off x="990600" y="2775865"/>
            <a:ext cx="2454518" cy="507831"/>
          </a:xfrm>
          <a:prstGeom prst="rect">
            <a:avLst/>
          </a:prstGeom>
          <a:noFill/>
        </p:spPr>
        <p:txBody>
          <a:bodyPr wrap="none" rtlCol="0">
            <a:spAutoFit/>
          </a:bodyPr>
          <a:lstStyle/>
          <a:p>
            <a:r>
              <a:rPr lang="en-US" sz="1350" dirty="0">
                <a:solidFill>
                  <a:srgbClr val="C00000"/>
                </a:solidFill>
                <a:latin typeface="Consolas" panose="020B0609020204030204" pitchFamily="49" charset="0"/>
                <a:cs typeface="Consolas" panose="020B0609020204030204" pitchFamily="49" charset="0"/>
              </a:rPr>
              <a:t>int32_t x = 0x12345678;</a:t>
            </a:r>
          </a:p>
          <a:p>
            <a:r>
              <a:rPr lang="en-US" sz="1350" dirty="0">
                <a:solidFill>
                  <a:srgbClr val="C00000"/>
                </a:solidFill>
                <a:latin typeface="Consolas" panose="020B0609020204030204" pitchFamily="49" charset="0"/>
                <a:cs typeface="Consolas" panose="020B0609020204030204" pitchFamily="49" charset="0"/>
              </a:rPr>
              <a:t>int16_t y = (int16_t) x;</a:t>
            </a:r>
          </a:p>
        </p:txBody>
      </p:sp>
      <p:sp>
        <p:nvSpPr>
          <p:cNvPr id="8" name="Content Placeholder 3">
            <a:extLst>
              <a:ext uri="{FF2B5EF4-FFF2-40B4-BE49-F238E27FC236}">
                <a16:creationId xmlns:a16="http://schemas.microsoft.com/office/drawing/2014/main" id="{B310A4C8-2DBE-3062-F639-E120AE1AC4CB}"/>
              </a:ext>
            </a:extLst>
          </p:cNvPr>
          <p:cNvSpPr>
            <a:spLocks noGrp="1"/>
          </p:cNvSpPr>
          <p:nvPr>
            <p:ph sz="quarter" idx="1"/>
          </p:nvPr>
        </p:nvSpPr>
        <p:spPr>
          <a:xfrm>
            <a:off x="439479" y="4085114"/>
            <a:ext cx="8229600" cy="2432817"/>
          </a:xfrm>
        </p:spPr>
        <p:txBody>
          <a:bodyPr>
            <a:normAutofit fontScale="85000" lnSpcReduction="20000"/>
          </a:bodyPr>
          <a:lstStyle/>
          <a:p>
            <a:r>
              <a:rPr lang="en-US" dirty="0"/>
              <a:t>C function returns int16_t, but the assembly code puts the return in r0 as a 32-bit word, so that 16-bit value in r3 must be sign-extended to 32 bits before returning</a:t>
            </a:r>
          </a:p>
          <a:p>
            <a:pPr lvl="1"/>
            <a:r>
              <a:rPr lang="en-US" dirty="0"/>
              <a:t>While r3 is 32 bits, the meaningful 16-bit result is in r3[15:0]</a:t>
            </a:r>
          </a:p>
          <a:p>
            <a:pPr lvl="1"/>
            <a:r>
              <a:rPr lang="en-US" dirty="0"/>
              <a:t>r3[31:16] may contain carry-over bits and must be replaced by copies of the sign bit before returning. </a:t>
            </a:r>
          </a:p>
          <a:p>
            <a:pPr lvl="1"/>
            <a:r>
              <a:rPr lang="en-US" dirty="0"/>
              <a:t>Casting an int32_t to int16_t keeps only the low 16 bits and produces 32-bit sign-extended result in r0 (e.g. with SXTH)</a:t>
            </a:r>
          </a:p>
        </p:txBody>
      </p:sp>
    </p:spTree>
    <p:extLst>
      <p:ext uri="{BB962C8B-B14F-4D97-AF65-F5344CB8AC3E}">
        <p14:creationId xmlns:p14="http://schemas.microsoft.com/office/powerpoint/2010/main" val="6585327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80E2F-C62E-EF54-5DBD-340196E1CA5F}"/>
              </a:ext>
            </a:extLst>
          </p:cNvPr>
          <p:cNvSpPr>
            <a:spLocks noGrp="1"/>
          </p:cNvSpPr>
          <p:nvPr>
            <p:ph type="title"/>
          </p:nvPr>
        </p:nvSpPr>
        <p:spPr/>
        <p:txBody>
          <a:bodyPr/>
          <a:lstStyle/>
          <a:p>
            <a:r>
              <a:rPr lang="en-US" dirty="0"/>
              <a:t>Explanations</a:t>
            </a:r>
          </a:p>
        </p:txBody>
      </p:sp>
      <p:sp>
        <p:nvSpPr>
          <p:cNvPr id="3" name="Slide Number Placeholder 2">
            <a:extLst>
              <a:ext uri="{FF2B5EF4-FFF2-40B4-BE49-F238E27FC236}">
                <a16:creationId xmlns:a16="http://schemas.microsoft.com/office/drawing/2014/main" id="{9ECF1D85-43EB-71B3-363D-9FF339EE4AA2}"/>
              </a:ext>
            </a:extLst>
          </p:cNvPr>
          <p:cNvSpPr>
            <a:spLocks noGrp="1"/>
          </p:cNvSpPr>
          <p:nvPr>
            <p:ph type="sldNum" sz="quarter" idx="12"/>
          </p:nvPr>
        </p:nvSpPr>
        <p:spPr/>
        <p:txBody>
          <a:bodyPr/>
          <a:lstStyle/>
          <a:p>
            <a:fld id="{EA7C8D44-3667-46F6-9772-CC52308E2A7F}" type="slidenum">
              <a:rPr kumimoji="0" lang="en-US" smtClean="0"/>
              <a:pPr/>
              <a:t>36</a:t>
            </a:fld>
            <a:endParaRPr kumimoji="0" lang="en-US" dirty="0"/>
          </a:p>
        </p:txBody>
      </p:sp>
      <p:sp>
        <p:nvSpPr>
          <p:cNvPr id="4" name="Content Placeholder 3">
            <a:extLst>
              <a:ext uri="{FF2B5EF4-FFF2-40B4-BE49-F238E27FC236}">
                <a16:creationId xmlns:a16="http://schemas.microsoft.com/office/drawing/2014/main" id="{E4F57FE1-A328-6D2A-AFB7-A6C1600FE210}"/>
              </a:ext>
            </a:extLst>
          </p:cNvPr>
          <p:cNvSpPr>
            <a:spLocks noGrp="1"/>
          </p:cNvSpPr>
          <p:nvPr>
            <p:ph sz="quarter" idx="1"/>
          </p:nvPr>
        </p:nvSpPr>
        <p:spPr>
          <a:xfrm>
            <a:off x="457200" y="1219200"/>
            <a:ext cx="8229600" cy="5334000"/>
          </a:xfrm>
        </p:spPr>
        <p:txBody>
          <a:bodyPr>
            <a:normAutofit fontScale="70000" lnSpcReduction="20000"/>
          </a:bodyPr>
          <a:lstStyle/>
          <a:p>
            <a:r>
              <a:rPr lang="en-US" dirty="0"/>
              <a:t>These two lines sign-extend the lower 16 bits of r3 into a full 32-bit value in r0.</a:t>
            </a:r>
          </a:p>
          <a:p>
            <a:r>
              <a:rPr lang="en-US" dirty="0"/>
              <a:t>MOV r0, r3, LSL #16</a:t>
            </a:r>
          </a:p>
          <a:p>
            <a:pPr lvl="1"/>
            <a:r>
              <a:rPr lang="en-US" dirty="0"/>
              <a:t>Shifts the value in r3 left by 16 bits.</a:t>
            </a:r>
          </a:p>
          <a:p>
            <a:pPr lvl="1"/>
            <a:r>
              <a:rPr lang="en-US" dirty="0"/>
              <a:t>The lower 16 bits of r3 (the part we care about) move up into the upper 16 bits of r0.</a:t>
            </a:r>
          </a:p>
          <a:p>
            <a:pPr lvl="1"/>
            <a:r>
              <a:rPr lang="en-US" dirty="0"/>
              <a:t>The bottom 16 bits of r0 become 0.</a:t>
            </a:r>
          </a:p>
          <a:p>
            <a:r>
              <a:rPr lang="en-US" dirty="0"/>
              <a:t>MOV r0, r0, ASR #16</a:t>
            </a:r>
          </a:p>
          <a:p>
            <a:pPr lvl="1"/>
            <a:r>
              <a:rPr lang="en-US" dirty="0"/>
              <a:t>Shifts the value right by 16 bits, but preserves the sign (arithmetic shift).</a:t>
            </a:r>
          </a:p>
          <a:p>
            <a:pPr lvl="1"/>
            <a:r>
              <a:rPr lang="en-US" dirty="0"/>
              <a:t>That means if bit 31 (the sign bit after the first shift) is 1, it fills with 1s; if 0, it fills with 0s.</a:t>
            </a:r>
          </a:p>
          <a:p>
            <a:pPr lvl="1"/>
            <a:r>
              <a:rPr lang="en-US" dirty="0"/>
              <a:t>The result is a sign-extended 16-bit value from the original lower half of r3.</a:t>
            </a:r>
          </a:p>
          <a:p>
            <a:r>
              <a:rPr lang="en-US" dirty="0"/>
              <a:t>Examples: </a:t>
            </a:r>
          </a:p>
          <a:p>
            <a:r>
              <a:rPr lang="en-US" dirty="0"/>
              <a:t>r3 = 0x00001234</a:t>
            </a:r>
          </a:p>
          <a:p>
            <a:pPr lvl="1"/>
            <a:r>
              <a:rPr lang="en-US" dirty="0"/>
              <a:t>LSL #16 → 0x12340000</a:t>
            </a:r>
          </a:p>
          <a:p>
            <a:pPr lvl="1"/>
            <a:r>
              <a:rPr lang="en-US" dirty="0"/>
              <a:t>ASR #16 → 0x00001234</a:t>
            </a:r>
          </a:p>
          <a:p>
            <a:r>
              <a:rPr lang="en-US" dirty="0"/>
              <a:t>r3 = 0x0000ABCD</a:t>
            </a:r>
          </a:p>
          <a:p>
            <a:pPr lvl="1"/>
            <a:r>
              <a:rPr lang="en-US" dirty="0"/>
              <a:t>LSL #16 → 0xABCD0000</a:t>
            </a:r>
          </a:p>
          <a:p>
            <a:pPr lvl="1"/>
            <a:r>
              <a:rPr lang="en-US" dirty="0"/>
              <a:t>ASR #16 → 0xFFFFABCD</a:t>
            </a:r>
          </a:p>
          <a:p>
            <a:r>
              <a:rPr lang="pt-BR" dirty="0"/>
              <a:t>Can be replaced with a single instruction:</a:t>
            </a:r>
          </a:p>
          <a:p>
            <a:pPr lvl="1"/>
            <a:r>
              <a:rPr lang="pt-BR" dirty="0"/>
              <a:t>SXTH  r0, r3   ; r0 = (int16_t) r3, sign-extend</a:t>
            </a:r>
          </a:p>
          <a:p>
            <a:pPr lvl="2"/>
            <a:r>
              <a:rPr lang="en-US" dirty="0"/>
              <a:t>Take the low 16 bits of r3, sign-extend them to 32 bits, and store the result in r0.</a:t>
            </a:r>
          </a:p>
        </p:txBody>
      </p:sp>
    </p:spTree>
    <p:extLst>
      <p:ext uri="{BB962C8B-B14F-4D97-AF65-F5344CB8AC3E}">
        <p14:creationId xmlns:p14="http://schemas.microsoft.com/office/powerpoint/2010/main" val="1757812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0350A-DE76-846E-5AB2-1DE2EDB0E9E9}"/>
              </a:ext>
            </a:extLst>
          </p:cNvPr>
          <p:cNvSpPr>
            <a:spLocks noGrp="1"/>
          </p:cNvSpPr>
          <p:nvPr>
            <p:ph type="title"/>
          </p:nvPr>
        </p:nvSpPr>
        <p:spPr/>
        <p:txBody>
          <a:bodyPr/>
          <a:lstStyle/>
          <a:p>
            <a:r>
              <a:rPr lang="en-US" dirty="0"/>
              <a:t>Stack</a:t>
            </a:r>
          </a:p>
        </p:txBody>
      </p:sp>
      <p:sp>
        <p:nvSpPr>
          <p:cNvPr id="3" name="Slide Number Placeholder 2">
            <a:extLst>
              <a:ext uri="{FF2B5EF4-FFF2-40B4-BE49-F238E27FC236}">
                <a16:creationId xmlns:a16="http://schemas.microsoft.com/office/drawing/2014/main" id="{D788CD0F-F59A-17FD-A8C5-A5B8C7F7C22F}"/>
              </a:ext>
            </a:extLst>
          </p:cNvPr>
          <p:cNvSpPr>
            <a:spLocks noGrp="1"/>
          </p:cNvSpPr>
          <p:nvPr>
            <p:ph type="sldNum" sz="quarter" idx="12"/>
          </p:nvPr>
        </p:nvSpPr>
        <p:spPr/>
        <p:txBody>
          <a:bodyPr/>
          <a:lstStyle/>
          <a:p>
            <a:fld id="{EA7C8D44-3667-46F6-9772-CC52308E2A7F}" type="slidenum">
              <a:rPr kumimoji="0" lang="en-US" smtClean="0"/>
              <a:pPr/>
              <a:t>4</a:t>
            </a:fld>
            <a:endParaRPr kumimoji="0" lang="en-US" dirty="0"/>
          </a:p>
        </p:txBody>
      </p:sp>
      <p:sp>
        <p:nvSpPr>
          <p:cNvPr id="4" name="Content Placeholder 3">
            <a:extLst>
              <a:ext uri="{FF2B5EF4-FFF2-40B4-BE49-F238E27FC236}">
                <a16:creationId xmlns:a16="http://schemas.microsoft.com/office/drawing/2014/main" id="{F8B814FC-F419-027A-EA4D-935437EEAA0E}"/>
              </a:ext>
            </a:extLst>
          </p:cNvPr>
          <p:cNvSpPr>
            <a:spLocks noGrp="1"/>
          </p:cNvSpPr>
          <p:nvPr>
            <p:ph sz="quarter" idx="1"/>
          </p:nvPr>
        </p:nvSpPr>
        <p:spPr>
          <a:xfrm>
            <a:off x="457200" y="1219200"/>
            <a:ext cx="8229600" cy="1512689"/>
          </a:xfrm>
        </p:spPr>
        <p:txBody>
          <a:bodyPr/>
          <a:lstStyle/>
          <a:p>
            <a:r>
              <a:rPr lang="en-US" dirty="0"/>
              <a:t>Initially, let </a:t>
            </a:r>
            <a:r>
              <a:rPr lang="en-US" sz="2400" dirty="0"/>
              <a:t>r0=0, r1=1, r2=2.</a:t>
            </a:r>
            <a:endParaRPr lang="en-US" dirty="0"/>
          </a:p>
          <a:p>
            <a:r>
              <a:rPr lang="en-US" dirty="0"/>
              <a:t>a) Execute PUSH {r1,r2}. Draw stack.</a:t>
            </a:r>
          </a:p>
          <a:p>
            <a:r>
              <a:rPr lang="en-US" dirty="0"/>
              <a:t>b) Execute POP {r0,r1}. Draw stack.</a:t>
            </a:r>
          </a:p>
        </p:txBody>
      </p:sp>
      <p:graphicFrame>
        <p:nvGraphicFramePr>
          <p:cNvPr id="7" name="Table 6">
            <a:extLst>
              <a:ext uri="{FF2B5EF4-FFF2-40B4-BE49-F238E27FC236}">
                <a16:creationId xmlns:a16="http://schemas.microsoft.com/office/drawing/2014/main" id="{9CA273F4-CE16-CD49-EA0C-05FC3BE81836}"/>
              </a:ext>
            </a:extLst>
          </p:cNvPr>
          <p:cNvGraphicFramePr>
            <a:graphicFrameLocks noGrp="1"/>
          </p:cNvGraphicFramePr>
          <p:nvPr>
            <p:extLst>
              <p:ext uri="{D42A27DB-BD31-4B8C-83A1-F6EECF244321}">
                <p14:modId xmlns:p14="http://schemas.microsoft.com/office/powerpoint/2010/main" val="3544155278"/>
              </p:ext>
            </p:extLst>
          </p:nvPr>
        </p:nvGraphicFramePr>
        <p:xfrm>
          <a:off x="1535923" y="3188273"/>
          <a:ext cx="838200" cy="185420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2965708559"/>
                    </a:ext>
                  </a:extLst>
                </a:gridCol>
              </a:tblGrid>
              <a:tr h="370840">
                <a:tc>
                  <a:txBody>
                    <a:bodyPr/>
                    <a:lstStyle/>
                    <a:p>
                      <a:pPr algn="ctr"/>
                      <a:endParaRPr lang="en-US" dirty="0"/>
                    </a:p>
                  </a:txBody>
                  <a:tcPr/>
                </a:tc>
                <a:extLst>
                  <a:ext uri="{0D108BD9-81ED-4DB2-BD59-A6C34878D82A}">
                    <a16:rowId xmlns:a16="http://schemas.microsoft.com/office/drawing/2014/main" val="2472658947"/>
                  </a:ext>
                </a:extLst>
              </a:tr>
              <a:tr h="370840">
                <a:tc>
                  <a:txBody>
                    <a:bodyPr/>
                    <a:lstStyle/>
                    <a:p>
                      <a:pPr algn="ctr"/>
                      <a:endParaRPr lang="en-US" dirty="0"/>
                    </a:p>
                  </a:txBody>
                  <a:tcPr/>
                </a:tc>
                <a:extLst>
                  <a:ext uri="{0D108BD9-81ED-4DB2-BD59-A6C34878D82A}">
                    <a16:rowId xmlns:a16="http://schemas.microsoft.com/office/drawing/2014/main" val="2790041352"/>
                  </a:ext>
                </a:extLst>
              </a:tr>
              <a:tr h="370840">
                <a:tc>
                  <a:txBody>
                    <a:bodyPr/>
                    <a:lstStyle/>
                    <a:p>
                      <a:pPr algn="ctr"/>
                      <a:endParaRPr lang="en-US" dirty="0"/>
                    </a:p>
                  </a:txBody>
                  <a:tcPr/>
                </a:tc>
                <a:extLst>
                  <a:ext uri="{0D108BD9-81ED-4DB2-BD59-A6C34878D82A}">
                    <a16:rowId xmlns:a16="http://schemas.microsoft.com/office/drawing/2014/main" val="1635259289"/>
                  </a:ext>
                </a:extLst>
              </a:tr>
              <a:tr h="370840">
                <a:tc>
                  <a:txBody>
                    <a:bodyPr/>
                    <a:lstStyle/>
                    <a:p>
                      <a:pPr algn="ctr"/>
                      <a:endParaRPr lang="en-US" dirty="0"/>
                    </a:p>
                  </a:txBody>
                  <a:tcPr/>
                </a:tc>
                <a:extLst>
                  <a:ext uri="{0D108BD9-81ED-4DB2-BD59-A6C34878D82A}">
                    <a16:rowId xmlns:a16="http://schemas.microsoft.com/office/drawing/2014/main" val="3475318883"/>
                  </a:ext>
                </a:extLst>
              </a:tr>
              <a:tr h="370840">
                <a:tc>
                  <a:txBody>
                    <a:bodyPr/>
                    <a:lstStyle/>
                    <a:p>
                      <a:pPr algn="ctr"/>
                      <a:endParaRPr lang="en-US" dirty="0"/>
                    </a:p>
                  </a:txBody>
                  <a:tcPr/>
                </a:tc>
                <a:extLst>
                  <a:ext uri="{0D108BD9-81ED-4DB2-BD59-A6C34878D82A}">
                    <a16:rowId xmlns:a16="http://schemas.microsoft.com/office/drawing/2014/main" val="2400188190"/>
                  </a:ext>
                </a:extLst>
              </a:tr>
            </a:tbl>
          </a:graphicData>
        </a:graphic>
      </p:graphicFrame>
      <p:sp>
        <p:nvSpPr>
          <p:cNvPr id="8" name="Arrow: Right 7">
            <a:extLst>
              <a:ext uri="{FF2B5EF4-FFF2-40B4-BE49-F238E27FC236}">
                <a16:creationId xmlns:a16="http://schemas.microsoft.com/office/drawing/2014/main" id="{21C00B18-AB39-00EF-930D-94A66B3DBEEE}"/>
              </a:ext>
            </a:extLst>
          </p:cNvPr>
          <p:cNvSpPr/>
          <p:nvPr/>
        </p:nvSpPr>
        <p:spPr>
          <a:xfrm>
            <a:off x="999475" y="3302859"/>
            <a:ext cx="397565" cy="235054"/>
          </a:xfrm>
          <a:prstGeom prst="rightArrow">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2D771397-E6F5-FBB8-542D-C5B13309CE80}"/>
              </a:ext>
            </a:extLst>
          </p:cNvPr>
          <p:cNvSpPr txBox="1"/>
          <p:nvPr/>
        </p:nvSpPr>
        <p:spPr>
          <a:xfrm>
            <a:off x="496902" y="3204332"/>
            <a:ext cx="433132" cy="400110"/>
          </a:xfrm>
          <a:prstGeom prst="rect">
            <a:avLst/>
          </a:prstGeom>
          <a:noFill/>
        </p:spPr>
        <p:txBody>
          <a:bodyPr wrap="none" rtlCol="0">
            <a:spAutoFit/>
          </a:bodyPr>
          <a:lstStyle/>
          <a:p>
            <a:r>
              <a:rPr lang="en-US" sz="2000" dirty="0"/>
              <a:t>SP</a:t>
            </a:r>
          </a:p>
        </p:txBody>
      </p:sp>
      <p:graphicFrame>
        <p:nvGraphicFramePr>
          <p:cNvPr id="10" name="Table 9">
            <a:extLst>
              <a:ext uri="{FF2B5EF4-FFF2-40B4-BE49-F238E27FC236}">
                <a16:creationId xmlns:a16="http://schemas.microsoft.com/office/drawing/2014/main" id="{769E05C3-D653-26B3-A1FA-DB8D01C197A6}"/>
              </a:ext>
            </a:extLst>
          </p:cNvPr>
          <p:cNvGraphicFramePr>
            <a:graphicFrameLocks noGrp="1"/>
          </p:cNvGraphicFramePr>
          <p:nvPr>
            <p:extLst>
              <p:ext uri="{D42A27DB-BD31-4B8C-83A1-F6EECF244321}">
                <p14:modId xmlns:p14="http://schemas.microsoft.com/office/powerpoint/2010/main" val="4189838150"/>
              </p:ext>
            </p:extLst>
          </p:nvPr>
        </p:nvGraphicFramePr>
        <p:xfrm>
          <a:off x="3798326" y="3199012"/>
          <a:ext cx="838200" cy="185420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2965708559"/>
                    </a:ext>
                  </a:extLst>
                </a:gridCol>
              </a:tblGrid>
              <a:tr h="370840">
                <a:tc>
                  <a:txBody>
                    <a:bodyPr/>
                    <a:lstStyle/>
                    <a:p>
                      <a:pPr algn="ctr"/>
                      <a:endParaRPr lang="en-US" dirty="0"/>
                    </a:p>
                  </a:txBody>
                  <a:tcPr/>
                </a:tc>
                <a:extLst>
                  <a:ext uri="{0D108BD9-81ED-4DB2-BD59-A6C34878D82A}">
                    <a16:rowId xmlns:a16="http://schemas.microsoft.com/office/drawing/2014/main" val="2472658947"/>
                  </a:ext>
                </a:extLst>
              </a:tr>
              <a:tr h="370840">
                <a:tc>
                  <a:txBody>
                    <a:bodyPr/>
                    <a:lstStyle/>
                    <a:p>
                      <a:pPr algn="ctr"/>
                      <a:endParaRPr lang="en-US" dirty="0"/>
                    </a:p>
                  </a:txBody>
                  <a:tcPr/>
                </a:tc>
                <a:extLst>
                  <a:ext uri="{0D108BD9-81ED-4DB2-BD59-A6C34878D82A}">
                    <a16:rowId xmlns:a16="http://schemas.microsoft.com/office/drawing/2014/main" val="2790041352"/>
                  </a:ext>
                </a:extLst>
              </a:tr>
              <a:tr h="370840">
                <a:tc>
                  <a:txBody>
                    <a:bodyPr/>
                    <a:lstStyle/>
                    <a:p>
                      <a:pPr algn="ctr"/>
                      <a:endParaRPr lang="en-US" dirty="0"/>
                    </a:p>
                  </a:txBody>
                  <a:tcPr/>
                </a:tc>
                <a:extLst>
                  <a:ext uri="{0D108BD9-81ED-4DB2-BD59-A6C34878D82A}">
                    <a16:rowId xmlns:a16="http://schemas.microsoft.com/office/drawing/2014/main" val="1635259289"/>
                  </a:ext>
                </a:extLst>
              </a:tr>
              <a:tr h="370840">
                <a:tc>
                  <a:txBody>
                    <a:bodyPr/>
                    <a:lstStyle/>
                    <a:p>
                      <a:pPr algn="ctr"/>
                      <a:endParaRPr lang="en-US" dirty="0"/>
                    </a:p>
                  </a:txBody>
                  <a:tcPr/>
                </a:tc>
                <a:extLst>
                  <a:ext uri="{0D108BD9-81ED-4DB2-BD59-A6C34878D82A}">
                    <a16:rowId xmlns:a16="http://schemas.microsoft.com/office/drawing/2014/main" val="3475318883"/>
                  </a:ext>
                </a:extLst>
              </a:tr>
              <a:tr h="370840">
                <a:tc>
                  <a:txBody>
                    <a:bodyPr/>
                    <a:lstStyle/>
                    <a:p>
                      <a:pPr algn="ctr"/>
                      <a:endParaRPr lang="en-US" dirty="0"/>
                    </a:p>
                  </a:txBody>
                  <a:tcPr/>
                </a:tc>
                <a:extLst>
                  <a:ext uri="{0D108BD9-81ED-4DB2-BD59-A6C34878D82A}">
                    <a16:rowId xmlns:a16="http://schemas.microsoft.com/office/drawing/2014/main" val="2400188190"/>
                  </a:ext>
                </a:extLst>
              </a:tr>
            </a:tbl>
          </a:graphicData>
        </a:graphic>
      </p:graphicFrame>
      <p:graphicFrame>
        <p:nvGraphicFramePr>
          <p:cNvPr id="13" name="Table 12">
            <a:extLst>
              <a:ext uri="{FF2B5EF4-FFF2-40B4-BE49-F238E27FC236}">
                <a16:creationId xmlns:a16="http://schemas.microsoft.com/office/drawing/2014/main" id="{E2800F77-7DAB-31B4-1921-A01DE4EBD781}"/>
              </a:ext>
            </a:extLst>
          </p:cNvPr>
          <p:cNvGraphicFramePr>
            <a:graphicFrameLocks noGrp="1"/>
          </p:cNvGraphicFramePr>
          <p:nvPr>
            <p:extLst>
              <p:ext uri="{D42A27DB-BD31-4B8C-83A1-F6EECF244321}">
                <p14:modId xmlns:p14="http://schemas.microsoft.com/office/powerpoint/2010/main" val="3105809410"/>
              </p:ext>
            </p:extLst>
          </p:nvPr>
        </p:nvGraphicFramePr>
        <p:xfrm>
          <a:off x="6465320" y="3188273"/>
          <a:ext cx="838200" cy="185420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2965708559"/>
                    </a:ext>
                  </a:extLst>
                </a:gridCol>
              </a:tblGrid>
              <a:tr h="370840">
                <a:tc>
                  <a:txBody>
                    <a:bodyPr/>
                    <a:lstStyle/>
                    <a:p>
                      <a:pPr algn="ctr"/>
                      <a:endParaRPr lang="en-US" dirty="0"/>
                    </a:p>
                  </a:txBody>
                  <a:tcPr/>
                </a:tc>
                <a:extLst>
                  <a:ext uri="{0D108BD9-81ED-4DB2-BD59-A6C34878D82A}">
                    <a16:rowId xmlns:a16="http://schemas.microsoft.com/office/drawing/2014/main" val="2472658947"/>
                  </a:ext>
                </a:extLst>
              </a:tr>
              <a:tr h="370840">
                <a:tc>
                  <a:txBody>
                    <a:bodyPr/>
                    <a:lstStyle/>
                    <a:p>
                      <a:pPr algn="ctr"/>
                      <a:endParaRPr lang="en-US" dirty="0"/>
                    </a:p>
                  </a:txBody>
                  <a:tcPr/>
                </a:tc>
                <a:extLst>
                  <a:ext uri="{0D108BD9-81ED-4DB2-BD59-A6C34878D82A}">
                    <a16:rowId xmlns:a16="http://schemas.microsoft.com/office/drawing/2014/main" val="2790041352"/>
                  </a:ext>
                </a:extLst>
              </a:tr>
              <a:tr h="370840">
                <a:tc>
                  <a:txBody>
                    <a:bodyPr/>
                    <a:lstStyle/>
                    <a:p>
                      <a:pPr algn="ctr"/>
                      <a:endParaRPr lang="en-US" dirty="0"/>
                    </a:p>
                  </a:txBody>
                  <a:tcPr/>
                </a:tc>
                <a:extLst>
                  <a:ext uri="{0D108BD9-81ED-4DB2-BD59-A6C34878D82A}">
                    <a16:rowId xmlns:a16="http://schemas.microsoft.com/office/drawing/2014/main" val="1635259289"/>
                  </a:ext>
                </a:extLst>
              </a:tr>
              <a:tr h="370840">
                <a:tc>
                  <a:txBody>
                    <a:bodyPr/>
                    <a:lstStyle/>
                    <a:p>
                      <a:pPr algn="ctr"/>
                      <a:endParaRPr lang="en-US" dirty="0"/>
                    </a:p>
                  </a:txBody>
                  <a:tcPr/>
                </a:tc>
                <a:extLst>
                  <a:ext uri="{0D108BD9-81ED-4DB2-BD59-A6C34878D82A}">
                    <a16:rowId xmlns:a16="http://schemas.microsoft.com/office/drawing/2014/main" val="3475318883"/>
                  </a:ext>
                </a:extLst>
              </a:tr>
              <a:tr h="370840">
                <a:tc>
                  <a:txBody>
                    <a:bodyPr/>
                    <a:lstStyle/>
                    <a:p>
                      <a:pPr algn="ctr"/>
                      <a:endParaRPr lang="en-US" dirty="0"/>
                    </a:p>
                  </a:txBody>
                  <a:tcPr/>
                </a:tc>
                <a:extLst>
                  <a:ext uri="{0D108BD9-81ED-4DB2-BD59-A6C34878D82A}">
                    <a16:rowId xmlns:a16="http://schemas.microsoft.com/office/drawing/2014/main" val="2400188190"/>
                  </a:ext>
                </a:extLst>
              </a:tr>
            </a:tbl>
          </a:graphicData>
        </a:graphic>
      </p:graphicFrame>
      <p:sp>
        <p:nvSpPr>
          <p:cNvPr id="16" name="TextBox 15">
            <a:extLst>
              <a:ext uri="{FF2B5EF4-FFF2-40B4-BE49-F238E27FC236}">
                <a16:creationId xmlns:a16="http://schemas.microsoft.com/office/drawing/2014/main" id="{F8C9E426-19B3-C381-5E30-7C2FF94F96E8}"/>
              </a:ext>
            </a:extLst>
          </p:cNvPr>
          <p:cNvSpPr txBox="1"/>
          <p:nvPr/>
        </p:nvSpPr>
        <p:spPr>
          <a:xfrm>
            <a:off x="3186926" y="5137542"/>
            <a:ext cx="2172390" cy="400110"/>
          </a:xfrm>
          <a:prstGeom prst="rect">
            <a:avLst/>
          </a:prstGeom>
          <a:noFill/>
        </p:spPr>
        <p:txBody>
          <a:bodyPr wrap="none" rtlCol="0">
            <a:spAutoFit/>
          </a:bodyPr>
          <a:lstStyle/>
          <a:p>
            <a:r>
              <a:rPr lang="en-US" sz="2000" dirty="0"/>
              <a:t>After PUSH {r1,r2}</a:t>
            </a:r>
          </a:p>
        </p:txBody>
      </p:sp>
      <p:sp>
        <p:nvSpPr>
          <p:cNvPr id="22" name="TextBox 21">
            <a:extLst>
              <a:ext uri="{FF2B5EF4-FFF2-40B4-BE49-F238E27FC236}">
                <a16:creationId xmlns:a16="http://schemas.microsoft.com/office/drawing/2014/main" id="{8C3A0F5D-E35F-6473-85B4-E60E6B15F6BA}"/>
              </a:ext>
            </a:extLst>
          </p:cNvPr>
          <p:cNvSpPr txBox="1"/>
          <p:nvPr/>
        </p:nvSpPr>
        <p:spPr>
          <a:xfrm>
            <a:off x="5859431" y="5137542"/>
            <a:ext cx="2085827" cy="707886"/>
          </a:xfrm>
          <a:prstGeom prst="rect">
            <a:avLst/>
          </a:prstGeom>
          <a:noFill/>
        </p:spPr>
        <p:txBody>
          <a:bodyPr wrap="none" rtlCol="0">
            <a:spAutoFit/>
          </a:bodyPr>
          <a:lstStyle/>
          <a:p>
            <a:r>
              <a:rPr lang="en-US" sz="2000" dirty="0"/>
              <a:t>After POP {r0,r1},</a:t>
            </a:r>
          </a:p>
          <a:p>
            <a:r>
              <a:rPr lang="en-US" sz="2000" dirty="0"/>
              <a:t>r0=?, r1=?</a:t>
            </a:r>
          </a:p>
        </p:txBody>
      </p:sp>
    </p:spTree>
    <p:extLst>
      <p:ext uri="{BB962C8B-B14F-4D97-AF65-F5344CB8AC3E}">
        <p14:creationId xmlns:p14="http://schemas.microsoft.com/office/powerpoint/2010/main" val="437885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03F5E7-78DF-6AED-6EFE-A47B82A4A8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4D1D1B-105E-E184-ADBC-2B07B3BB929E}"/>
              </a:ext>
            </a:extLst>
          </p:cNvPr>
          <p:cNvSpPr>
            <a:spLocks noGrp="1"/>
          </p:cNvSpPr>
          <p:nvPr>
            <p:ph type="title"/>
          </p:nvPr>
        </p:nvSpPr>
        <p:spPr/>
        <p:txBody>
          <a:bodyPr/>
          <a:lstStyle/>
          <a:p>
            <a:r>
              <a:rPr lang="en-US" dirty="0"/>
              <a:t>Stack ANS</a:t>
            </a:r>
          </a:p>
        </p:txBody>
      </p:sp>
      <p:sp>
        <p:nvSpPr>
          <p:cNvPr id="3" name="Slide Number Placeholder 2">
            <a:extLst>
              <a:ext uri="{FF2B5EF4-FFF2-40B4-BE49-F238E27FC236}">
                <a16:creationId xmlns:a16="http://schemas.microsoft.com/office/drawing/2014/main" id="{853C2332-DD8B-2EC1-C288-C9CD991A4074}"/>
              </a:ext>
            </a:extLst>
          </p:cNvPr>
          <p:cNvSpPr>
            <a:spLocks noGrp="1"/>
          </p:cNvSpPr>
          <p:nvPr>
            <p:ph type="sldNum" sz="quarter" idx="12"/>
          </p:nvPr>
        </p:nvSpPr>
        <p:spPr/>
        <p:txBody>
          <a:bodyPr/>
          <a:lstStyle/>
          <a:p>
            <a:fld id="{EA7C8D44-3667-46F6-9772-CC52308E2A7F}" type="slidenum">
              <a:rPr kumimoji="0" lang="en-US" smtClean="0"/>
              <a:pPr/>
              <a:t>5</a:t>
            </a:fld>
            <a:endParaRPr kumimoji="0" lang="en-US" dirty="0"/>
          </a:p>
        </p:txBody>
      </p:sp>
      <p:sp>
        <p:nvSpPr>
          <p:cNvPr id="4" name="Content Placeholder 3">
            <a:extLst>
              <a:ext uri="{FF2B5EF4-FFF2-40B4-BE49-F238E27FC236}">
                <a16:creationId xmlns:a16="http://schemas.microsoft.com/office/drawing/2014/main" id="{DCC0932D-B624-F476-2B57-930187D851D9}"/>
              </a:ext>
            </a:extLst>
          </p:cNvPr>
          <p:cNvSpPr>
            <a:spLocks noGrp="1"/>
          </p:cNvSpPr>
          <p:nvPr>
            <p:ph sz="quarter" idx="1"/>
          </p:nvPr>
        </p:nvSpPr>
        <p:spPr>
          <a:xfrm>
            <a:off x="457200" y="1219200"/>
            <a:ext cx="8229600" cy="1512689"/>
          </a:xfrm>
        </p:spPr>
        <p:txBody>
          <a:bodyPr/>
          <a:lstStyle/>
          <a:p>
            <a:r>
              <a:rPr lang="en-US" dirty="0"/>
              <a:t>Initially, let </a:t>
            </a:r>
            <a:r>
              <a:rPr lang="en-US" sz="2400" dirty="0"/>
              <a:t>r0=0, r1=1, r2=2.</a:t>
            </a:r>
            <a:endParaRPr lang="en-US" dirty="0"/>
          </a:p>
          <a:p>
            <a:r>
              <a:rPr lang="en-US" dirty="0"/>
              <a:t>a) Execute PUSH {r1,r2}. Draw stack.</a:t>
            </a:r>
          </a:p>
          <a:p>
            <a:r>
              <a:rPr lang="en-US" dirty="0"/>
              <a:t>b) Execute POP {r0,r1}. Draw stack.</a:t>
            </a:r>
          </a:p>
        </p:txBody>
      </p:sp>
      <p:graphicFrame>
        <p:nvGraphicFramePr>
          <p:cNvPr id="7" name="Table 6">
            <a:extLst>
              <a:ext uri="{FF2B5EF4-FFF2-40B4-BE49-F238E27FC236}">
                <a16:creationId xmlns:a16="http://schemas.microsoft.com/office/drawing/2014/main" id="{4809732D-EF89-C5A4-C000-5018FA595EFC}"/>
              </a:ext>
            </a:extLst>
          </p:cNvPr>
          <p:cNvGraphicFramePr>
            <a:graphicFrameLocks noGrp="1"/>
          </p:cNvGraphicFramePr>
          <p:nvPr/>
        </p:nvGraphicFramePr>
        <p:xfrm>
          <a:off x="1535923" y="3188273"/>
          <a:ext cx="838200" cy="185420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2965708559"/>
                    </a:ext>
                  </a:extLst>
                </a:gridCol>
              </a:tblGrid>
              <a:tr h="370840">
                <a:tc>
                  <a:txBody>
                    <a:bodyPr/>
                    <a:lstStyle/>
                    <a:p>
                      <a:pPr algn="ctr"/>
                      <a:endParaRPr lang="en-US" dirty="0"/>
                    </a:p>
                  </a:txBody>
                  <a:tcPr/>
                </a:tc>
                <a:extLst>
                  <a:ext uri="{0D108BD9-81ED-4DB2-BD59-A6C34878D82A}">
                    <a16:rowId xmlns:a16="http://schemas.microsoft.com/office/drawing/2014/main" val="2472658947"/>
                  </a:ext>
                </a:extLst>
              </a:tr>
              <a:tr h="370840">
                <a:tc>
                  <a:txBody>
                    <a:bodyPr/>
                    <a:lstStyle/>
                    <a:p>
                      <a:pPr algn="ctr"/>
                      <a:endParaRPr lang="en-US" dirty="0"/>
                    </a:p>
                  </a:txBody>
                  <a:tcPr/>
                </a:tc>
                <a:extLst>
                  <a:ext uri="{0D108BD9-81ED-4DB2-BD59-A6C34878D82A}">
                    <a16:rowId xmlns:a16="http://schemas.microsoft.com/office/drawing/2014/main" val="2790041352"/>
                  </a:ext>
                </a:extLst>
              </a:tr>
              <a:tr h="370840">
                <a:tc>
                  <a:txBody>
                    <a:bodyPr/>
                    <a:lstStyle/>
                    <a:p>
                      <a:pPr algn="ctr"/>
                      <a:endParaRPr lang="en-US" dirty="0"/>
                    </a:p>
                  </a:txBody>
                  <a:tcPr/>
                </a:tc>
                <a:extLst>
                  <a:ext uri="{0D108BD9-81ED-4DB2-BD59-A6C34878D82A}">
                    <a16:rowId xmlns:a16="http://schemas.microsoft.com/office/drawing/2014/main" val="1635259289"/>
                  </a:ext>
                </a:extLst>
              </a:tr>
              <a:tr h="370840">
                <a:tc>
                  <a:txBody>
                    <a:bodyPr/>
                    <a:lstStyle/>
                    <a:p>
                      <a:pPr algn="ctr"/>
                      <a:endParaRPr lang="en-US" dirty="0"/>
                    </a:p>
                  </a:txBody>
                  <a:tcPr/>
                </a:tc>
                <a:extLst>
                  <a:ext uri="{0D108BD9-81ED-4DB2-BD59-A6C34878D82A}">
                    <a16:rowId xmlns:a16="http://schemas.microsoft.com/office/drawing/2014/main" val="3475318883"/>
                  </a:ext>
                </a:extLst>
              </a:tr>
              <a:tr h="370840">
                <a:tc>
                  <a:txBody>
                    <a:bodyPr/>
                    <a:lstStyle/>
                    <a:p>
                      <a:pPr algn="ctr"/>
                      <a:endParaRPr lang="en-US" dirty="0"/>
                    </a:p>
                  </a:txBody>
                  <a:tcPr/>
                </a:tc>
                <a:extLst>
                  <a:ext uri="{0D108BD9-81ED-4DB2-BD59-A6C34878D82A}">
                    <a16:rowId xmlns:a16="http://schemas.microsoft.com/office/drawing/2014/main" val="2400188190"/>
                  </a:ext>
                </a:extLst>
              </a:tr>
            </a:tbl>
          </a:graphicData>
        </a:graphic>
      </p:graphicFrame>
      <p:sp>
        <p:nvSpPr>
          <p:cNvPr id="8" name="Arrow: Right 7">
            <a:extLst>
              <a:ext uri="{FF2B5EF4-FFF2-40B4-BE49-F238E27FC236}">
                <a16:creationId xmlns:a16="http://schemas.microsoft.com/office/drawing/2014/main" id="{569AE367-163D-297F-3DD6-599C9645483F}"/>
              </a:ext>
            </a:extLst>
          </p:cNvPr>
          <p:cNvSpPr/>
          <p:nvPr/>
        </p:nvSpPr>
        <p:spPr>
          <a:xfrm>
            <a:off x="999475" y="3302859"/>
            <a:ext cx="397565" cy="235054"/>
          </a:xfrm>
          <a:prstGeom prst="rightArrow">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62A10B87-EDD6-141E-74DF-591C75B3ADDB}"/>
              </a:ext>
            </a:extLst>
          </p:cNvPr>
          <p:cNvSpPr txBox="1"/>
          <p:nvPr/>
        </p:nvSpPr>
        <p:spPr>
          <a:xfrm>
            <a:off x="496902" y="3204332"/>
            <a:ext cx="433132" cy="400110"/>
          </a:xfrm>
          <a:prstGeom prst="rect">
            <a:avLst/>
          </a:prstGeom>
          <a:noFill/>
        </p:spPr>
        <p:txBody>
          <a:bodyPr wrap="none" rtlCol="0">
            <a:spAutoFit/>
          </a:bodyPr>
          <a:lstStyle/>
          <a:p>
            <a:r>
              <a:rPr lang="en-US" sz="2000" dirty="0"/>
              <a:t>SP</a:t>
            </a:r>
          </a:p>
        </p:txBody>
      </p:sp>
      <p:graphicFrame>
        <p:nvGraphicFramePr>
          <p:cNvPr id="10" name="Table 9">
            <a:extLst>
              <a:ext uri="{FF2B5EF4-FFF2-40B4-BE49-F238E27FC236}">
                <a16:creationId xmlns:a16="http://schemas.microsoft.com/office/drawing/2014/main" id="{B0BB1A3A-DB33-B7A9-4626-5505E2FDAF8D}"/>
              </a:ext>
            </a:extLst>
          </p:cNvPr>
          <p:cNvGraphicFramePr>
            <a:graphicFrameLocks noGrp="1"/>
          </p:cNvGraphicFramePr>
          <p:nvPr/>
        </p:nvGraphicFramePr>
        <p:xfrm>
          <a:off x="3798326" y="3199012"/>
          <a:ext cx="838200" cy="185420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2965708559"/>
                    </a:ext>
                  </a:extLst>
                </a:gridCol>
              </a:tblGrid>
              <a:tr h="370840">
                <a:tc>
                  <a:txBody>
                    <a:bodyPr/>
                    <a:lstStyle/>
                    <a:p>
                      <a:pPr algn="ctr"/>
                      <a:endParaRPr lang="en-US" dirty="0"/>
                    </a:p>
                  </a:txBody>
                  <a:tcPr/>
                </a:tc>
                <a:extLst>
                  <a:ext uri="{0D108BD9-81ED-4DB2-BD59-A6C34878D82A}">
                    <a16:rowId xmlns:a16="http://schemas.microsoft.com/office/drawing/2014/main" val="2472658947"/>
                  </a:ext>
                </a:extLst>
              </a:tr>
              <a:tr h="370840">
                <a:tc>
                  <a:txBody>
                    <a:bodyPr/>
                    <a:lstStyle/>
                    <a:p>
                      <a:pPr algn="ctr"/>
                      <a:r>
                        <a:rPr lang="en-US" dirty="0"/>
                        <a:t>r2=2</a:t>
                      </a:r>
                    </a:p>
                  </a:txBody>
                  <a:tcPr/>
                </a:tc>
                <a:extLst>
                  <a:ext uri="{0D108BD9-81ED-4DB2-BD59-A6C34878D82A}">
                    <a16:rowId xmlns:a16="http://schemas.microsoft.com/office/drawing/2014/main" val="2790041352"/>
                  </a:ext>
                </a:extLst>
              </a:tr>
              <a:tr h="370840">
                <a:tc>
                  <a:txBody>
                    <a:bodyPr/>
                    <a:lstStyle/>
                    <a:p>
                      <a:pPr algn="ctr"/>
                      <a:r>
                        <a:rPr lang="en-US" dirty="0"/>
                        <a:t>r1=1</a:t>
                      </a:r>
                    </a:p>
                  </a:txBody>
                  <a:tcPr/>
                </a:tc>
                <a:extLst>
                  <a:ext uri="{0D108BD9-81ED-4DB2-BD59-A6C34878D82A}">
                    <a16:rowId xmlns:a16="http://schemas.microsoft.com/office/drawing/2014/main" val="1635259289"/>
                  </a:ext>
                </a:extLst>
              </a:tr>
              <a:tr h="370840">
                <a:tc>
                  <a:txBody>
                    <a:bodyPr/>
                    <a:lstStyle/>
                    <a:p>
                      <a:pPr algn="ctr"/>
                      <a:endParaRPr lang="en-US" dirty="0"/>
                    </a:p>
                  </a:txBody>
                  <a:tcPr/>
                </a:tc>
                <a:extLst>
                  <a:ext uri="{0D108BD9-81ED-4DB2-BD59-A6C34878D82A}">
                    <a16:rowId xmlns:a16="http://schemas.microsoft.com/office/drawing/2014/main" val="3475318883"/>
                  </a:ext>
                </a:extLst>
              </a:tr>
              <a:tr h="370840">
                <a:tc>
                  <a:txBody>
                    <a:bodyPr/>
                    <a:lstStyle/>
                    <a:p>
                      <a:pPr algn="ctr"/>
                      <a:endParaRPr lang="en-US" dirty="0"/>
                    </a:p>
                  </a:txBody>
                  <a:tcPr/>
                </a:tc>
                <a:extLst>
                  <a:ext uri="{0D108BD9-81ED-4DB2-BD59-A6C34878D82A}">
                    <a16:rowId xmlns:a16="http://schemas.microsoft.com/office/drawing/2014/main" val="2400188190"/>
                  </a:ext>
                </a:extLst>
              </a:tr>
            </a:tbl>
          </a:graphicData>
        </a:graphic>
      </p:graphicFrame>
      <p:sp>
        <p:nvSpPr>
          <p:cNvPr id="11" name="Arrow: Right 10">
            <a:extLst>
              <a:ext uri="{FF2B5EF4-FFF2-40B4-BE49-F238E27FC236}">
                <a16:creationId xmlns:a16="http://schemas.microsoft.com/office/drawing/2014/main" id="{50186B45-C036-8963-F983-F18A363F0E41}"/>
              </a:ext>
            </a:extLst>
          </p:cNvPr>
          <p:cNvSpPr/>
          <p:nvPr/>
        </p:nvSpPr>
        <p:spPr>
          <a:xfrm>
            <a:off x="3265932" y="4038635"/>
            <a:ext cx="397565" cy="235054"/>
          </a:xfrm>
          <a:prstGeom prst="rightArrow">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39593EEC-57A9-1968-DC28-8040B4B19D5D}"/>
              </a:ext>
            </a:extLst>
          </p:cNvPr>
          <p:cNvSpPr txBox="1"/>
          <p:nvPr/>
        </p:nvSpPr>
        <p:spPr>
          <a:xfrm>
            <a:off x="2763359" y="3940108"/>
            <a:ext cx="433132" cy="400110"/>
          </a:xfrm>
          <a:prstGeom prst="rect">
            <a:avLst/>
          </a:prstGeom>
          <a:noFill/>
        </p:spPr>
        <p:txBody>
          <a:bodyPr wrap="none" rtlCol="0">
            <a:spAutoFit/>
          </a:bodyPr>
          <a:lstStyle/>
          <a:p>
            <a:r>
              <a:rPr lang="en-US" sz="2000" dirty="0"/>
              <a:t>SP</a:t>
            </a:r>
          </a:p>
        </p:txBody>
      </p:sp>
      <p:graphicFrame>
        <p:nvGraphicFramePr>
          <p:cNvPr id="13" name="Table 12">
            <a:extLst>
              <a:ext uri="{FF2B5EF4-FFF2-40B4-BE49-F238E27FC236}">
                <a16:creationId xmlns:a16="http://schemas.microsoft.com/office/drawing/2014/main" id="{0F90E149-86FB-1EB7-A72E-7589073CE919}"/>
              </a:ext>
            </a:extLst>
          </p:cNvPr>
          <p:cNvGraphicFramePr>
            <a:graphicFrameLocks noGrp="1"/>
          </p:cNvGraphicFramePr>
          <p:nvPr/>
        </p:nvGraphicFramePr>
        <p:xfrm>
          <a:off x="6465320" y="3188273"/>
          <a:ext cx="838200" cy="185420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2965708559"/>
                    </a:ext>
                  </a:extLst>
                </a:gridCol>
              </a:tblGrid>
              <a:tr h="370840">
                <a:tc>
                  <a:txBody>
                    <a:bodyPr/>
                    <a:lstStyle/>
                    <a:p>
                      <a:pPr algn="ctr"/>
                      <a:endParaRPr lang="en-US" dirty="0"/>
                    </a:p>
                  </a:txBody>
                  <a:tcPr/>
                </a:tc>
                <a:extLst>
                  <a:ext uri="{0D108BD9-81ED-4DB2-BD59-A6C34878D82A}">
                    <a16:rowId xmlns:a16="http://schemas.microsoft.com/office/drawing/2014/main" val="2472658947"/>
                  </a:ext>
                </a:extLst>
              </a:tr>
              <a:tr h="370840">
                <a:tc>
                  <a:txBody>
                    <a:bodyPr/>
                    <a:lstStyle/>
                    <a:p>
                      <a:pPr algn="ctr"/>
                      <a:endParaRPr lang="en-US" dirty="0"/>
                    </a:p>
                  </a:txBody>
                  <a:tcPr/>
                </a:tc>
                <a:extLst>
                  <a:ext uri="{0D108BD9-81ED-4DB2-BD59-A6C34878D82A}">
                    <a16:rowId xmlns:a16="http://schemas.microsoft.com/office/drawing/2014/main" val="2790041352"/>
                  </a:ext>
                </a:extLst>
              </a:tr>
              <a:tr h="370840">
                <a:tc>
                  <a:txBody>
                    <a:bodyPr/>
                    <a:lstStyle/>
                    <a:p>
                      <a:pPr algn="ctr"/>
                      <a:endParaRPr lang="en-US" dirty="0"/>
                    </a:p>
                  </a:txBody>
                  <a:tcPr/>
                </a:tc>
                <a:extLst>
                  <a:ext uri="{0D108BD9-81ED-4DB2-BD59-A6C34878D82A}">
                    <a16:rowId xmlns:a16="http://schemas.microsoft.com/office/drawing/2014/main" val="1635259289"/>
                  </a:ext>
                </a:extLst>
              </a:tr>
              <a:tr h="370840">
                <a:tc>
                  <a:txBody>
                    <a:bodyPr/>
                    <a:lstStyle/>
                    <a:p>
                      <a:pPr algn="ctr"/>
                      <a:endParaRPr lang="en-US" dirty="0"/>
                    </a:p>
                  </a:txBody>
                  <a:tcPr/>
                </a:tc>
                <a:extLst>
                  <a:ext uri="{0D108BD9-81ED-4DB2-BD59-A6C34878D82A}">
                    <a16:rowId xmlns:a16="http://schemas.microsoft.com/office/drawing/2014/main" val="3475318883"/>
                  </a:ext>
                </a:extLst>
              </a:tr>
              <a:tr h="370840">
                <a:tc>
                  <a:txBody>
                    <a:bodyPr/>
                    <a:lstStyle/>
                    <a:p>
                      <a:pPr algn="ctr"/>
                      <a:endParaRPr lang="en-US" dirty="0"/>
                    </a:p>
                  </a:txBody>
                  <a:tcPr/>
                </a:tc>
                <a:extLst>
                  <a:ext uri="{0D108BD9-81ED-4DB2-BD59-A6C34878D82A}">
                    <a16:rowId xmlns:a16="http://schemas.microsoft.com/office/drawing/2014/main" val="2400188190"/>
                  </a:ext>
                </a:extLst>
              </a:tr>
            </a:tbl>
          </a:graphicData>
        </a:graphic>
      </p:graphicFrame>
      <p:sp>
        <p:nvSpPr>
          <p:cNvPr id="14" name="Arrow: Right 13">
            <a:extLst>
              <a:ext uri="{FF2B5EF4-FFF2-40B4-BE49-F238E27FC236}">
                <a16:creationId xmlns:a16="http://schemas.microsoft.com/office/drawing/2014/main" id="{CB24527C-F1F4-33BA-B5D6-819E30373882}"/>
              </a:ext>
            </a:extLst>
          </p:cNvPr>
          <p:cNvSpPr/>
          <p:nvPr/>
        </p:nvSpPr>
        <p:spPr>
          <a:xfrm>
            <a:off x="5928872" y="3302859"/>
            <a:ext cx="397565" cy="235054"/>
          </a:xfrm>
          <a:prstGeom prst="rightArrow">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39061F2C-A317-8DD0-2E26-07A9FB2F6E12}"/>
              </a:ext>
            </a:extLst>
          </p:cNvPr>
          <p:cNvSpPr txBox="1"/>
          <p:nvPr/>
        </p:nvSpPr>
        <p:spPr>
          <a:xfrm>
            <a:off x="5426299" y="3204332"/>
            <a:ext cx="433132" cy="400110"/>
          </a:xfrm>
          <a:prstGeom prst="rect">
            <a:avLst/>
          </a:prstGeom>
          <a:noFill/>
        </p:spPr>
        <p:txBody>
          <a:bodyPr wrap="none" rtlCol="0">
            <a:spAutoFit/>
          </a:bodyPr>
          <a:lstStyle/>
          <a:p>
            <a:r>
              <a:rPr lang="en-US" sz="2000" dirty="0"/>
              <a:t>SP</a:t>
            </a:r>
          </a:p>
        </p:txBody>
      </p:sp>
      <p:sp>
        <p:nvSpPr>
          <p:cNvPr id="16" name="TextBox 15">
            <a:extLst>
              <a:ext uri="{FF2B5EF4-FFF2-40B4-BE49-F238E27FC236}">
                <a16:creationId xmlns:a16="http://schemas.microsoft.com/office/drawing/2014/main" id="{A49D0B57-E431-F7A3-1BED-79D0F8F79AA1}"/>
              </a:ext>
            </a:extLst>
          </p:cNvPr>
          <p:cNvSpPr txBox="1"/>
          <p:nvPr/>
        </p:nvSpPr>
        <p:spPr>
          <a:xfrm>
            <a:off x="3186926" y="5137542"/>
            <a:ext cx="2172390" cy="400110"/>
          </a:xfrm>
          <a:prstGeom prst="rect">
            <a:avLst/>
          </a:prstGeom>
          <a:noFill/>
        </p:spPr>
        <p:txBody>
          <a:bodyPr wrap="none" rtlCol="0">
            <a:spAutoFit/>
          </a:bodyPr>
          <a:lstStyle/>
          <a:p>
            <a:r>
              <a:rPr lang="en-US" sz="2000" dirty="0"/>
              <a:t>After PUSH {r1,r2}</a:t>
            </a:r>
          </a:p>
        </p:txBody>
      </p:sp>
      <p:sp>
        <p:nvSpPr>
          <p:cNvPr id="22" name="TextBox 21">
            <a:extLst>
              <a:ext uri="{FF2B5EF4-FFF2-40B4-BE49-F238E27FC236}">
                <a16:creationId xmlns:a16="http://schemas.microsoft.com/office/drawing/2014/main" id="{EA1D60ED-C6F0-ACD1-8F1A-B034A7D8F690}"/>
              </a:ext>
            </a:extLst>
          </p:cNvPr>
          <p:cNvSpPr txBox="1"/>
          <p:nvPr/>
        </p:nvSpPr>
        <p:spPr>
          <a:xfrm>
            <a:off x="5859431" y="5137542"/>
            <a:ext cx="2085827" cy="707886"/>
          </a:xfrm>
          <a:prstGeom prst="rect">
            <a:avLst/>
          </a:prstGeom>
          <a:noFill/>
        </p:spPr>
        <p:txBody>
          <a:bodyPr wrap="none" rtlCol="0">
            <a:spAutoFit/>
          </a:bodyPr>
          <a:lstStyle/>
          <a:p>
            <a:r>
              <a:rPr lang="en-US" sz="2000" dirty="0"/>
              <a:t>After POP {r0,r1},</a:t>
            </a:r>
          </a:p>
          <a:p>
            <a:r>
              <a:rPr lang="en-US" sz="2000" dirty="0"/>
              <a:t>r0=1, r1=2</a:t>
            </a:r>
          </a:p>
        </p:txBody>
      </p:sp>
      <p:sp>
        <p:nvSpPr>
          <p:cNvPr id="5" name="TextBox 4">
            <a:extLst>
              <a:ext uri="{FF2B5EF4-FFF2-40B4-BE49-F238E27FC236}">
                <a16:creationId xmlns:a16="http://schemas.microsoft.com/office/drawing/2014/main" id="{E934273F-86D4-4FCA-7A42-387A88B6F17F}"/>
              </a:ext>
            </a:extLst>
          </p:cNvPr>
          <p:cNvSpPr txBox="1"/>
          <p:nvPr/>
        </p:nvSpPr>
        <p:spPr>
          <a:xfrm>
            <a:off x="999474" y="5908432"/>
            <a:ext cx="7687325" cy="646331"/>
          </a:xfrm>
          <a:prstGeom prst="rect">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r>
              <a:rPr lang="en-US" dirty="0"/>
              <a:t>Stack contains only values like 2, 1… I write r2=2, r1=1 in the figures for illustration purposes only. </a:t>
            </a:r>
          </a:p>
        </p:txBody>
      </p:sp>
    </p:spTree>
    <p:extLst>
      <p:ext uri="{BB962C8B-B14F-4D97-AF65-F5344CB8AC3E}">
        <p14:creationId xmlns:p14="http://schemas.microsoft.com/office/powerpoint/2010/main" val="2007294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31381-7AB9-FDA4-7FF9-72D96B8AD4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E305BA-4383-D05A-A09F-E8888E979ED1}"/>
              </a:ext>
            </a:extLst>
          </p:cNvPr>
          <p:cNvSpPr>
            <a:spLocks noGrp="1"/>
          </p:cNvSpPr>
          <p:nvPr>
            <p:ph type="title"/>
          </p:nvPr>
        </p:nvSpPr>
        <p:spPr/>
        <p:txBody>
          <a:bodyPr/>
          <a:lstStyle/>
          <a:p>
            <a:r>
              <a:rPr lang="en-US" dirty="0"/>
              <a:t>Stack</a:t>
            </a:r>
          </a:p>
        </p:txBody>
      </p:sp>
      <p:sp>
        <p:nvSpPr>
          <p:cNvPr id="3" name="Slide Number Placeholder 2">
            <a:extLst>
              <a:ext uri="{FF2B5EF4-FFF2-40B4-BE49-F238E27FC236}">
                <a16:creationId xmlns:a16="http://schemas.microsoft.com/office/drawing/2014/main" id="{7B241A1B-240A-D65E-9382-43BCA168C33F}"/>
              </a:ext>
            </a:extLst>
          </p:cNvPr>
          <p:cNvSpPr>
            <a:spLocks noGrp="1"/>
          </p:cNvSpPr>
          <p:nvPr>
            <p:ph type="sldNum" sz="quarter" idx="12"/>
          </p:nvPr>
        </p:nvSpPr>
        <p:spPr/>
        <p:txBody>
          <a:bodyPr/>
          <a:lstStyle/>
          <a:p>
            <a:fld id="{EA7C8D44-3667-46F6-9772-CC52308E2A7F}" type="slidenum">
              <a:rPr kumimoji="0" lang="en-US" smtClean="0"/>
              <a:pPr/>
              <a:t>6</a:t>
            </a:fld>
            <a:endParaRPr kumimoji="0" lang="en-US" dirty="0"/>
          </a:p>
        </p:txBody>
      </p:sp>
      <p:sp>
        <p:nvSpPr>
          <p:cNvPr id="4" name="Content Placeholder 3">
            <a:extLst>
              <a:ext uri="{FF2B5EF4-FFF2-40B4-BE49-F238E27FC236}">
                <a16:creationId xmlns:a16="http://schemas.microsoft.com/office/drawing/2014/main" id="{D196B1B3-16B9-7552-E252-1625434D0362}"/>
              </a:ext>
            </a:extLst>
          </p:cNvPr>
          <p:cNvSpPr>
            <a:spLocks noGrp="1"/>
          </p:cNvSpPr>
          <p:nvPr>
            <p:ph sz="quarter" idx="1"/>
          </p:nvPr>
        </p:nvSpPr>
        <p:spPr>
          <a:xfrm>
            <a:off x="457200" y="1219200"/>
            <a:ext cx="8229600" cy="2667000"/>
          </a:xfrm>
        </p:spPr>
        <p:txBody>
          <a:bodyPr>
            <a:normAutofit fontScale="92500" lnSpcReduction="20000"/>
          </a:bodyPr>
          <a:lstStyle/>
          <a:p>
            <a:pPr marL="342900" indent="-342900">
              <a:spcBef>
                <a:spcPts val="0"/>
              </a:spcBef>
            </a:pPr>
            <a:r>
              <a:rPr lang="en-US" dirty="0"/>
              <a:t>Initially, let r0=0, r1=1, r2=2, r3=3</a:t>
            </a:r>
          </a:p>
          <a:p>
            <a:pPr marL="342900" indent="-342900"/>
            <a:r>
              <a:rPr lang="en-US" dirty="0"/>
              <a:t>Execute  </a:t>
            </a:r>
          </a:p>
          <a:p>
            <a:pPr marL="0" indent="0">
              <a:buNone/>
            </a:pPr>
            <a:r>
              <a:rPr lang="en-US" dirty="0">
                <a:solidFill>
                  <a:srgbClr val="7030A0"/>
                </a:solidFill>
                <a:ea typeface="Courier New"/>
                <a:cs typeface="Courier New"/>
                <a:sym typeface="Courier New"/>
              </a:rPr>
              <a:t>     PUSH {r1,r2}</a:t>
            </a:r>
          </a:p>
          <a:p>
            <a:pPr marL="0" indent="0">
              <a:buNone/>
            </a:pPr>
            <a:r>
              <a:rPr lang="en-US" dirty="0">
                <a:solidFill>
                  <a:srgbClr val="7030A0"/>
                </a:solidFill>
                <a:ea typeface="Courier New"/>
                <a:cs typeface="Courier New"/>
                <a:sym typeface="Courier New"/>
              </a:rPr>
              <a:t>     PUSH {r3,r0}</a:t>
            </a:r>
          </a:p>
          <a:p>
            <a:pPr marL="0" indent="0">
              <a:buNone/>
            </a:pPr>
            <a:r>
              <a:rPr lang="en-US" dirty="0">
                <a:solidFill>
                  <a:srgbClr val="7030A0"/>
                </a:solidFill>
                <a:ea typeface="Courier New"/>
                <a:cs typeface="Courier New"/>
                <a:sym typeface="Courier New"/>
              </a:rPr>
              <a:t>     POP {r0-r3}  (same as </a:t>
            </a:r>
            <a:r>
              <a:rPr lang="pt-BR" dirty="0">
                <a:solidFill>
                  <a:srgbClr val="7030A0"/>
                </a:solidFill>
                <a:ea typeface="Courier New"/>
                <a:cs typeface="Courier New"/>
                <a:sym typeface="Courier New"/>
              </a:rPr>
              <a:t>POP {r0, r1, r2, r3}</a:t>
            </a:r>
            <a:r>
              <a:rPr lang="en-US" dirty="0">
                <a:solidFill>
                  <a:srgbClr val="7030A0"/>
                </a:solidFill>
                <a:ea typeface="Courier New"/>
                <a:cs typeface="Courier New"/>
                <a:sym typeface="Courier New"/>
              </a:rPr>
              <a:t>)</a:t>
            </a:r>
          </a:p>
          <a:p>
            <a:pPr marL="342900" indent="-342900"/>
            <a:r>
              <a:rPr lang="en-US" dirty="0"/>
              <a:t>Draw stack after each instruction. What is in registers after execution?</a:t>
            </a:r>
          </a:p>
        </p:txBody>
      </p:sp>
      <p:graphicFrame>
        <p:nvGraphicFramePr>
          <p:cNvPr id="8" name="Table 7">
            <a:extLst>
              <a:ext uri="{FF2B5EF4-FFF2-40B4-BE49-F238E27FC236}">
                <a16:creationId xmlns:a16="http://schemas.microsoft.com/office/drawing/2014/main" id="{DEDAA85D-661A-99AB-3D20-19E0FF250C15}"/>
              </a:ext>
            </a:extLst>
          </p:cNvPr>
          <p:cNvGraphicFramePr>
            <a:graphicFrameLocks noGrp="1"/>
          </p:cNvGraphicFramePr>
          <p:nvPr/>
        </p:nvGraphicFramePr>
        <p:xfrm>
          <a:off x="955684" y="3799348"/>
          <a:ext cx="838200" cy="185420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2965708559"/>
                    </a:ext>
                  </a:extLst>
                </a:gridCol>
              </a:tblGrid>
              <a:tr h="370840">
                <a:tc>
                  <a:txBody>
                    <a:bodyPr/>
                    <a:lstStyle/>
                    <a:p>
                      <a:pPr algn="ctr"/>
                      <a:endParaRPr lang="en-US" dirty="0"/>
                    </a:p>
                  </a:txBody>
                  <a:tcPr/>
                </a:tc>
                <a:extLst>
                  <a:ext uri="{0D108BD9-81ED-4DB2-BD59-A6C34878D82A}">
                    <a16:rowId xmlns:a16="http://schemas.microsoft.com/office/drawing/2014/main" val="2472658947"/>
                  </a:ext>
                </a:extLst>
              </a:tr>
              <a:tr h="370840">
                <a:tc>
                  <a:txBody>
                    <a:bodyPr/>
                    <a:lstStyle/>
                    <a:p>
                      <a:pPr algn="ctr"/>
                      <a:endParaRPr lang="en-US" dirty="0"/>
                    </a:p>
                  </a:txBody>
                  <a:tcPr/>
                </a:tc>
                <a:extLst>
                  <a:ext uri="{0D108BD9-81ED-4DB2-BD59-A6C34878D82A}">
                    <a16:rowId xmlns:a16="http://schemas.microsoft.com/office/drawing/2014/main" val="2790041352"/>
                  </a:ext>
                </a:extLst>
              </a:tr>
              <a:tr h="370840">
                <a:tc>
                  <a:txBody>
                    <a:bodyPr/>
                    <a:lstStyle/>
                    <a:p>
                      <a:pPr algn="ctr"/>
                      <a:endParaRPr lang="en-US" dirty="0"/>
                    </a:p>
                  </a:txBody>
                  <a:tcPr/>
                </a:tc>
                <a:extLst>
                  <a:ext uri="{0D108BD9-81ED-4DB2-BD59-A6C34878D82A}">
                    <a16:rowId xmlns:a16="http://schemas.microsoft.com/office/drawing/2014/main" val="1635259289"/>
                  </a:ext>
                </a:extLst>
              </a:tr>
              <a:tr h="370840">
                <a:tc>
                  <a:txBody>
                    <a:bodyPr/>
                    <a:lstStyle/>
                    <a:p>
                      <a:pPr algn="ctr"/>
                      <a:endParaRPr lang="en-US" dirty="0"/>
                    </a:p>
                  </a:txBody>
                  <a:tcPr/>
                </a:tc>
                <a:extLst>
                  <a:ext uri="{0D108BD9-81ED-4DB2-BD59-A6C34878D82A}">
                    <a16:rowId xmlns:a16="http://schemas.microsoft.com/office/drawing/2014/main" val="3475318883"/>
                  </a:ext>
                </a:extLst>
              </a:tr>
              <a:tr h="370840">
                <a:tc>
                  <a:txBody>
                    <a:bodyPr/>
                    <a:lstStyle/>
                    <a:p>
                      <a:pPr algn="ctr"/>
                      <a:endParaRPr lang="en-US" dirty="0"/>
                    </a:p>
                  </a:txBody>
                  <a:tcPr/>
                </a:tc>
                <a:extLst>
                  <a:ext uri="{0D108BD9-81ED-4DB2-BD59-A6C34878D82A}">
                    <a16:rowId xmlns:a16="http://schemas.microsoft.com/office/drawing/2014/main" val="2400188190"/>
                  </a:ext>
                </a:extLst>
              </a:tr>
            </a:tbl>
          </a:graphicData>
        </a:graphic>
      </p:graphicFrame>
      <p:sp>
        <p:nvSpPr>
          <p:cNvPr id="9" name="Arrow: Right 8">
            <a:extLst>
              <a:ext uri="{FF2B5EF4-FFF2-40B4-BE49-F238E27FC236}">
                <a16:creationId xmlns:a16="http://schemas.microsoft.com/office/drawing/2014/main" id="{E94243C7-593D-0C96-F723-8D4C183BBC42}"/>
              </a:ext>
            </a:extLst>
          </p:cNvPr>
          <p:cNvSpPr/>
          <p:nvPr/>
        </p:nvSpPr>
        <p:spPr>
          <a:xfrm>
            <a:off x="479216" y="3913934"/>
            <a:ext cx="397565" cy="235054"/>
          </a:xfrm>
          <a:prstGeom prst="rightArrow">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E61D1BED-766C-F58C-91B9-24985E60BCCB}"/>
              </a:ext>
            </a:extLst>
          </p:cNvPr>
          <p:cNvSpPr txBox="1"/>
          <p:nvPr/>
        </p:nvSpPr>
        <p:spPr>
          <a:xfrm>
            <a:off x="-23357" y="3815407"/>
            <a:ext cx="433132" cy="400110"/>
          </a:xfrm>
          <a:prstGeom prst="rect">
            <a:avLst/>
          </a:prstGeom>
          <a:noFill/>
        </p:spPr>
        <p:txBody>
          <a:bodyPr wrap="none" rtlCol="0">
            <a:spAutoFit/>
          </a:bodyPr>
          <a:lstStyle/>
          <a:p>
            <a:r>
              <a:rPr lang="en-US" sz="2000" dirty="0"/>
              <a:t>SP</a:t>
            </a:r>
          </a:p>
        </p:txBody>
      </p:sp>
      <p:graphicFrame>
        <p:nvGraphicFramePr>
          <p:cNvPr id="11" name="Table 10">
            <a:extLst>
              <a:ext uri="{FF2B5EF4-FFF2-40B4-BE49-F238E27FC236}">
                <a16:creationId xmlns:a16="http://schemas.microsoft.com/office/drawing/2014/main" id="{048D6398-3761-E3BF-934F-679B116555DD}"/>
              </a:ext>
            </a:extLst>
          </p:cNvPr>
          <p:cNvGraphicFramePr>
            <a:graphicFrameLocks noGrp="1"/>
          </p:cNvGraphicFramePr>
          <p:nvPr>
            <p:extLst>
              <p:ext uri="{D42A27DB-BD31-4B8C-83A1-F6EECF244321}">
                <p14:modId xmlns:p14="http://schemas.microsoft.com/office/powerpoint/2010/main" val="475370302"/>
              </p:ext>
            </p:extLst>
          </p:nvPr>
        </p:nvGraphicFramePr>
        <p:xfrm>
          <a:off x="2876940" y="3799348"/>
          <a:ext cx="838200" cy="185420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2965708559"/>
                    </a:ext>
                  </a:extLst>
                </a:gridCol>
              </a:tblGrid>
              <a:tr h="370840">
                <a:tc>
                  <a:txBody>
                    <a:bodyPr/>
                    <a:lstStyle/>
                    <a:p>
                      <a:pPr algn="ctr"/>
                      <a:endParaRPr lang="en-US" dirty="0"/>
                    </a:p>
                  </a:txBody>
                  <a:tcPr/>
                </a:tc>
                <a:extLst>
                  <a:ext uri="{0D108BD9-81ED-4DB2-BD59-A6C34878D82A}">
                    <a16:rowId xmlns:a16="http://schemas.microsoft.com/office/drawing/2014/main" val="2472658947"/>
                  </a:ext>
                </a:extLst>
              </a:tr>
              <a:tr h="370840">
                <a:tc>
                  <a:txBody>
                    <a:bodyPr/>
                    <a:lstStyle/>
                    <a:p>
                      <a:pPr algn="ctr"/>
                      <a:endParaRPr lang="en-US" dirty="0"/>
                    </a:p>
                  </a:txBody>
                  <a:tcPr/>
                </a:tc>
                <a:extLst>
                  <a:ext uri="{0D108BD9-81ED-4DB2-BD59-A6C34878D82A}">
                    <a16:rowId xmlns:a16="http://schemas.microsoft.com/office/drawing/2014/main" val="2790041352"/>
                  </a:ext>
                </a:extLst>
              </a:tr>
              <a:tr h="370840">
                <a:tc>
                  <a:txBody>
                    <a:bodyPr/>
                    <a:lstStyle/>
                    <a:p>
                      <a:pPr algn="ctr"/>
                      <a:endParaRPr lang="en-US" dirty="0"/>
                    </a:p>
                  </a:txBody>
                  <a:tcPr/>
                </a:tc>
                <a:extLst>
                  <a:ext uri="{0D108BD9-81ED-4DB2-BD59-A6C34878D82A}">
                    <a16:rowId xmlns:a16="http://schemas.microsoft.com/office/drawing/2014/main" val="1635259289"/>
                  </a:ext>
                </a:extLst>
              </a:tr>
              <a:tr h="370840">
                <a:tc>
                  <a:txBody>
                    <a:bodyPr/>
                    <a:lstStyle/>
                    <a:p>
                      <a:pPr algn="ctr"/>
                      <a:endParaRPr lang="en-US" dirty="0"/>
                    </a:p>
                  </a:txBody>
                  <a:tcPr/>
                </a:tc>
                <a:extLst>
                  <a:ext uri="{0D108BD9-81ED-4DB2-BD59-A6C34878D82A}">
                    <a16:rowId xmlns:a16="http://schemas.microsoft.com/office/drawing/2014/main" val="3475318883"/>
                  </a:ext>
                </a:extLst>
              </a:tr>
              <a:tr h="370840">
                <a:tc>
                  <a:txBody>
                    <a:bodyPr/>
                    <a:lstStyle/>
                    <a:p>
                      <a:pPr algn="ctr"/>
                      <a:endParaRPr lang="en-US" dirty="0"/>
                    </a:p>
                  </a:txBody>
                  <a:tcPr/>
                </a:tc>
                <a:extLst>
                  <a:ext uri="{0D108BD9-81ED-4DB2-BD59-A6C34878D82A}">
                    <a16:rowId xmlns:a16="http://schemas.microsoft.com/office/drawing/2014/main" val="2400188190"/>
                  </a:ext>
                </a:extLst>
              </a:tr>
            </a:tbl>
          </a:graphicData>
        </a:graphic>
      </p:graphicFrame>
      <p:graphicFrame>
        <p:nvGraphicFramePr>
          <p:cNvPr id="14" name="Table 13">
            <a:extLst>
              <a:ext uri="{FF2B5EF4-FFF2-40B4-BE49-F238E27FC236}">
                <a16:creationId xmlns:a16="http://schemas.microsoft.com/office/drawing/2014/main" id="{CC6440A4-115E-9454-B8B0-2DAC5F2E8E85}"/>
              </a:ext>
            </a:extLst>
          </p:cNvPr>
          <p:cNvGraphicFramePr>
            <a:graphicFrameLocks noGrp="1"/>
          </p:cNvGraphicFramePr>
          <p:nvPr>
            <p:extLst>
              <p:ext uri="{D42A27DB-BD31-4B8C-83A1-F6EECF244321}">
                <p14:modId xmlns:p14="http://schemas.microsoft.com/office/powerpoint/2010/main" val="790742638"/>
              </p:ext>
            </p:extLst>
          </p:nvPr>
        </p:nvGraphicFramePr>
        <p:xfrm>
          <a:off x="5181600" y="3784600"/>
          <a:ext cx="838200" cy="185420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2965708559"/>
                    </a:ext>
                  </a:extLst>
                </a:gridCol>
              </a:tblGrid>
              <a:tr h="370840">
                <a:tc>
                  <a:txBody>
                    <a:bodyPr/>
                    <a:lstStyle/>
                    <a:p>
                      <a:pPr algn="ctr"/>
                      <a:endParaRPr lang="en-US" dirty="0"/>
                    </a:p>
                  </a:txBody>
                  <a:tcPr/>
                </a:tc>
                <a:extLst>
                  <a:ext uri="{0D108BD9-81ED-4DB2-BD59-A6C34878D82A}">
                    <a16:rowId xmlns:a16="http://schemas.microsoft.com/office/drawing/2014/main" val="2472658947"/>
                  </a:ext>
                </a:extLst>
              </a:tr>
              <a:tr h="370840">
                <a:tc>
                  <a:txBody>
                    <a:bodyPr/>
                    <a:lstStyle/>
                    <a:p>
                      <a:pPr algn="ctr"/>
                      <a:endParaRPr lang="en-US" dirty="0"/>
                    </a:p>
                  </a:txBody>
                  <a:tcPr/>
                </a:tc>
                <a:extLst>
                  <a:ext uri="{0D108BD9-81ED-4DB2-BD59-A6C34878D82A}">
                    <a16:rowId xmlns:a16="http://schemas.microsoft.com/office/drawing/2014/main" val="2790041352"/>
                  </a:ext>
                </a:extLst>
              </a:tr>
              <a:tr h="370840">
                <a:tc>
                  <a:txBody>
                    <a:bodyPr/>
                    <a:lstStyle/>
                    <a:p>
                      <a:pPr algn="ctr"/>
                      <a:endParaRPr lang="en-US" dirty="0"/>
                    </a:p>
                  </a:txBody>
                  <a:tcPr/>
                </a:tc>
                <a:extLst>
                  <a:ext uri="{0D108BD9-81ED-4DB2-BD59-A6C34878D82A}">
                    <a16:rowId xmlns:a16="http://schemas.microsoft.com/office/drawing/2014/main" val="1635259289"/>
                  </a:ext>
                </a:extLst>
              </a:tr>
              <a:tr h="370840">
                <a:tc>
                  <a:txBody>
                    <a:bodyPr/>
                    <a:lstStyle/>
                    <a:p>
                      <a:pPr algn="ctr"/>
                      <a:endParaRPr lang="en-US" dirty="0"/>
                    </a:p>
                  </a:txBody>
                  <a:tcPr/>
                </a:tc>
                <a:extLst>
                  <a:ext uri="{0D108BD9-81ED-4DB2-BD59-A6C34878D82A}">
                    <a16:rowId xmlns:a16="http://schemas.microsoft.com/office/drawing/2014/main" val="3475318883"/>
                  </a:ext>
                </a:extLst>
              </a:tr>
              <a:tr h="370840">
                <a:tc>
                  <a:txBody>
                    <a:bodyPr/>
                    <a:lstStyle/>
                    <a:p>
                      <a:pPr algn="ctr"/>
                      <a:endParaRPr lang="en-US" dirty="0"/>
                    </a:p>
                  </a:txBody>
                  <a:tcPr/>
                </a:tc>
                <a:extLst>
                  <a:ext uri="{0D108BD9-81ED-4DB2-BD59-A6C34878D82A}">
                    <a16:rowId xmlns:a16="http://schemas.microsoft.com/office/drawing/2014/main" val="2400188190"/>
                  </a:ext>
                </a:extLst>
              </a:tr>
            </a:tbl>
          </a:graphicData>
        </a:graphic>
      </p:graphicFrame>
      <p:sp>
        <p:nvSpPr>
          <p:cNvPr id="17" name="TextBox 16">
            <a:extLst>
              <a:ext uri="{FF2B5EF4-FFF2-40B4-BE49-F238E27FC236}">
                <a16:creationId xmlns:a16="http://schemas.microsoft.com/office/drawing/2014/main" id="{52562272-51E0-2489-4A34-7B222B899CB7}"/>
              </a:ext>
            </a:extLst>
          </p:cNvPr>
          <p:cNvSpPr txBox="1"/>
          <p:nvPr/>
        </p:nvSpPr>
        <p:spPr>
          <a:xfrm>
            <a:off x="2265540" y="5737878"/>
            <a:ext cx="2172390" cy="400110"/>
          </a:xfrm>
          <a:prstGeom prst="rect">
            <a:avLst/>
          </a:prstGeom>
          <a:noFill/>
        </p:spPr>
        <p:txBody>
          <a:bodyPr wrap="none" rtlCol="0">
            <a:spAutoFit/>
          </a:bodyPr>
          <a:lstStyle/>
          <a:p>
            <a:r>
              <a:rPr lang="en-US" sz="2000" dirty="0"/>
              <a:t>After PUSH {r1,r2}</a:t>
            </a:r>
          </a:p>
        </p:txBody>
      </p:sp>
      <p:sp>
        <p:nvSpPr>
          <p:cNvPr id="18" name="TextBox 17">
            <a:extLst>
              <a:ext uri="{FF2B5EF4-FFF2-40B4-BE49-F238E27FC236}">
                <a16:creationId xmlns:a16="http://schemas.microsoft.com/office/drawing/2014/main" id="{FE4D86A8-AA90-1492-FAB2-5B31D09C28BB}"/>
              </a:ext>
            </a:extLst>
          </p:cNvPr>
          <p:cNvSpPr txBox="1"/>
          <p:nvPr/>
        </p:nvSpPr>
        <p:spPr>
          <a:xfrm>
            <a:off x="4575711" y="5733869"/>
            <a:ext cx="2172390" cy="400110"/>
          </a:xfrm>
          <a:prstGeom prst="rect">
            <a:avLst/>
          </a:prstGeom>
          <a:noFill/>
        </p:spPr>
        <p:txBody>
          <a:bodyPr wrap="none" rtlCol="0">
            <a:spAutoFit/>
          </a:bodyPr>
          <a:lstStyle/>
          <a:p>
            <a:r>
              <a:rPr lang="en-US" sz="2000" dirty="0"/>
              <a:t>After PUSH {r3,r0}</a:t>
            </a:r>
          </a:p>
        </p:txBody>
      </p:sp>
      <p:graphicFrame>
        <p:nvGraphicFramePr>
          <p:cNvPr id="19" name="Table 18">
            <a:extLst>
              <a:ext uri="{FF2B5EF4-FFF2-40B4-BE49-F238E27FC236}">
                <a16:creationId xmlns:a16="http://schemas.microsoft.com/office/drawing/2014/main" id="{AF2FBF41-08B2-16FD-577F-65544DBE3A6E}"/>
              </a:ext>
            </a:extLst>
          </p:cNvPr>
          <p:cNvGraphicFramePr>
            <a:graphicFrameLocks noGrp="1"/>
          </p:cNvGraphicFramePr>
          <p:nvPr/>
        </p:nvGraphicFramePr>
        <p:xfrm>
          <a:off x="7417937" y="3784600"/>
          <a:ext cx="838200" cy="185420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2965708559"/>
                    </a:ext>
                  </a:extLst>
                </a:gridCol>
              </a:tblGrid>
              <a:tr h="370840">
                <a:tc>
                  <a:txBody>
                    <a:bodyPr/>
                    <a:lstStyle/>
                    <a:p>
                      <a:pPr algn="ctr"/>
                      <a:endParaRPr lang="en-US" dirty="0"/>
                    </a:p>
                  </a:txBody>
                  <a:tcPr/>
                </a:tc>
                <a:extLst>
                  <a:ext uri="{0D108BD9-81ED-4DB2-BD59-A6C34878D82A}">
                    <a16:rowId xmlns:a16="http://schemas.microsoft.com/office/drawing/2014/main" val="2472658947"/>
                  </a:ext>
                </a:extLst>
              </a:tr>
              <a:tr h="370840">
                <a:tc>
                  <a:txBody>
                    <a:bodyPr/>
                    <a:lstStyle/>
                    <a:p>
                      <a:pPr algn="ctr"/>
                      <a:endParaRPr lang="en-US" dirty="0"/>
                    </a:p>
                  </a:txBody>
                  <a:tcPr/>
                </a:tc>
                <a:extLst>
                  <a:ext uri="{0D108BD9-81ED-4DB2-BD59-A6C34878D82A}">
                    <a16:rowId xmlns:a16="http://schemas.microsoft.com/office/drawing/2014/main" val="2790041352"/>
                  </a:ext>
                </a:extLst>
              </a:tr>
              <a:tr h="370840">
                <a:tc>
                  <a:txBody>
                    <a:bodyPr/>
                    <a:lstStyle/>
                    <a:p>
                      <a:pPr algn="ctr"/>
                      <a:endParaRPr lang="en-US" dirty="0"/>
                    </a:p>
                  </a:txBody>
                  <a:tcPr/>
                </a:tc>
                <a:extLst>
                  <a:ext uri="{0D108BD9-81ED-4DB2-BD59-A6C34878D82A}">
                    <a16:rowId xmlns:a16="http://schemas.microsoft.com/office/drawing/2014/main" val="1635259289"/>
                  </a:ext>
                </a:extLst>
              </a:tr>
              <a:tr h="370840">
                <a:tc>
                  <a:txBody>
                    <a:bodyPr/>
                    <a:lstStyle/>
                    <a:p>
                      <a:pPr algn="ctr"/>
                      <a:endParaRPr lang="en-US" dirty="0"/>
                    </a:p>
                  </a:txBody>
                  <a:tcPr/>
                </a:tc>
                <a:extLst>
                  <a:ext uri="{0D108BD9-81ED-4DB2-BD59-A6C34878D82A}">
                    <a16:rowId xmlns:a16="http://schemas.microsoft.com/office/drawing/2014/main" val="3475318883"/>
                  </a:ext>
                </a:extLst>
              </a:tr>
              <a:tr h="370840">
                <a:tc>
                  <a:txBody>
                    <a:bodyPr/>
                    <a:lstStyle/>
                    <a:p>
                      <a:pPr algn="ctr"/>
                      <a:endParaRPr lang="en-US" dirty="0"/>
                    </a:p>
                  </a:txBody>
                  <a:tcPr/>
                </a:tc>
                <a:extLst>
                  <a:ext uri="{0D108BD9-81ED-4DB2-BD59-A6C34878D82A}">
                    <a16:rowId xmlns:a16="http://schemas.microsoft.com/office/drawing/2014/main" val="2400188190"/>
                  </a:ext>
                </a:extLst>
              </a:tr>
            </a:tbl>
          </a:graphicData>
        </a:graphic>
      </p:graphicFrame>
      <p:sp>
        <p:nvSpPr>
          <p:cNvPr id="22" name="TextBox 21">
            <a:extLst>
              <a:ext uri="{FF2B5EF4-FFF2-40B4-BE49-F238E27FC236}">
                <a16:creationId xmlns:a16="http://schemas.microsoft.com/office/drawing/2014/main" id="{48B69D91-DFE6-88E9-7060-DADED4F5332B}"/>
              </a:ext>
            </a:extLst>
          </p:cNvPr>
          <p:cNvSpPr txBox="1"/>
          <p:nvPr/>
        </p:nvSpPr>
        <p:spPr>
          <a:xfrm>
            <a:off x="6721062" y="5743714"/>
            <a:ext cx="2383986" cy="707886"/>
          </a:xfrm>
          <a:prstGeom prst="rect">
            <a:avLst/>
          </a:prstGeom>
          <a:noFill/>
        </p:spPr>
        <p:txBody>
          <a:bodyPr wrap="none" rtlCol="0">
            <a:spAutoFit/>
          </a:bodyPr>
          <a:lstStyle/>
          <a:p>
            <a:r>
              <a:rPr lang="en-US" sz="2000" dirty="0"/>
              <a:t>After POP {r0-r3}</a:t>
            </a:r>
          </a:p>
          <a:p>
            <a:r>
              <a:rPr lang="en-US" sz="2000" dirty="0"/>
              <a:t>r0=?, r1=?, r2=?, r3=?</a:t>
            </a:r>
          </a:p>
        </p:txBody>
      </p:sp>
    </p:spTree>
    <p:extLst>
      <p:ext uri="{BB962C8B-B14F-4D97-AF65-F5344CB8AC3E}">
        <p14:creationId xmlns:p14="http://schemas.microsoft.com/office/powerpoint/2010/main" val="465749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4492E-E870-6486-2824-677B21BA30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322505-1263-8867-CBD4-3845DB776BF0}"/>
              </a:ext>
            </a:extLst>
          </p:cNvPr>
          <p:cNvSpPr>
            <a:spLocks noGrp="1"/>
          </p:cNvSpPr>
          <p:nvPr>
            <p:ph type="title"/>
          </p:nvPr>
        </p:nvSpPr>
        <p:spPr/>
        <p:txBody>
          <a:bodyPr/>
          <a:lstStyle/>
          <a:p>
            <a:r>
              <a:rPr lang="en-US" dirty="0"/>
              <a:t>Stack ANS</a:t>
            </a:r>
          </a:p>
        </p:txBody>
      </p:sp>
      <p:sp>
        <p:nvSpPr>
          <p:cNvPr id="3" name="Slide Number Placeholder 2">
            <a:extLst>
              <a:ext uri="{FF2B5EF4-FFF2-40B4-BE49-F238E27FC236}">
                <a16:creationId xmlns:a16="http://schemas.microsoft.com/office/drawing/2014/main" id="{DC7FB908-97AA-B669-AB86-CBD8339F3B94}"/>
              </a:ext>
            </a:extLst>
          </p:cNvPr>
          <p:cNvSpPr>
            <a:spLocks noGrp="1"/>
          </p:cNvSpPr>
          <p:nvPr>
            <p:ph type="sldNum" sz="quarter" idx="12"/>
          </p:nvPr>
        </p:nvSpPr>
        <p:spPr/>
        <p:txBody>
          <a:bodyPr/>
          <a:lstStyle/>
          <a:p>
            <a:fld id="{EA7C8D44-3667-46F6-9772-CC52308E2A7F}" type="slidenum">
              <a:rPr kumimoji="0" lang="en-US" smtClean="0"/>
              <a:pPr/>
              <a:t>7</a:t>
            </a:fld>
            <a:endParaRPr kumimoji="0" lang="en-US" dirty="0"/>
          </a:p>
        </p:txBody>
      </p:sp>
      <p:sp>
        <p:nvSpPr>
          <p:cNvPr id="4" name="Content Placeholder 3">
            <a:extLst>
              <a:ext uri="{FF2B5EF4-FFF2-40B4-BE49-F238E27FC236}">
                <a16:creationId xmlns:a16="http://schemas.microsoft.com/office/drawing/2014/main" id="{36843E04-780F-8745-F7A3-B8C73E674D4A}"/>
              </a:ext>
            </a:extLst>
          </p:cNvPr>
          <p:cNvSpPr>
            <a:spLocks noGrp="1"/>
          </p:cNvSpPr>
          <p:nvPr>
            <p:ph sz="quarter" idx="1"/>
          </p:nvPr>
        </p:nvSpPr>
        <p:spPr>
          <a:xfrm>
            <a:off x="457200" y="1219200"/>
            <a:ext cx="8229600" cy="2667000"/>
          </a:xfrm>
        </p:spPr>
        <p:txBody>
          <a:bodyPr>
            <a:normAutofit/>
          </a:bodyPr>
          <a:lstStyle/>
          <a:p>
            <a:pPr marL="342900" indent="-342900">
              <a:spcBef>
                <a:spcPts val="0"/>
              </a:spcBef>
            </a:pPr>
            <a:r>
              <a:rPr lang="en-US" sz="2000" dirty="0"/>
              <a:t>Initially, let r0=0, r1=1, r2=2, r3=3</a:t>
            </a:r>
          </a:p>
          <a:p>
            <a:pPr marL="342900" indent="-342900"/>
            <a:r>
              <a:rPr lang="en-US" sz="2000" dirty="0"/>
              <a:t>Execute  </a:t>
            </a:r>
          </a:p>
          <a:p>
            <a:pPr marL="0" indent="0">
              <a:buNone/>
            </a:pPr>
            <a:r>
              <a:rPr lang="en-US" sz="2000" dirty="0">
                <a:solidFill>
                  <a:srgbClr val="7030A0"/>
                </a:solidFill>
                <a:ea typeface="Courier New"/>
                <a:cs typeface="Courier New"/>
                <a:sym typeface="Courier New"/>
              </a:rPr>
              <a:t>     PUSH {r1,r2} @</a:t>
            </a:r>
            <a:r>
              <a:rPr lang="pt-BR" sz="2000" dirty="0">
                <a:solidFill>
                  <a:srgbClr val="7030A0"/>
                </a:solidFill>
                <a:ea typeface="Courier New"/>
                <a:cs typeface="Courier New"/>
                <a:sym typeface="Courier New"/>
              </a:rPr>
              <a:t> Equiv. to PUSH r2 \n PUSH r1</a:t>
            </a:r>
            <a:endParaRPr lang="en-US" sz="2000" dirty="0">
              <a:solidFill>
                <a:srgbClr val="7030A0"/>
              </a:solidFill>
              <a:ea typeface="Courier New"/>
              <a:cs typeface="Courier New"/>
              <a:sym typeface="Courier New"/>
            </a:endParaRPr>
          </a:p>
          <a:p>
            <a:pPr marL="0" indent="0">
              <a:buNone/>
            </a:pPr>
            <a:r>
              <a:rPr lang="en-US" sz="2000" dirty="0">
                <a:solidFill>
                  <a:srgbClr val="7030A0"/>
                </a:solidFill>
                <a:ea typeface="Courier New"/>
                <a:cs typeface="Courier New"/>
                <a:sym typeface="Courier New"/>
              </a:rPr>
              <a:t>     PUSH {r3,r0} @</a:t>
            </a:r>
            <a:r>
              <a:rPr lang="pt-BR" sz="2000" dirty="0">
                <a:solidFill>
                  <a:srgbClr val="7030A0"/>
                </a:solidFill>
                <a:ea typeface="Courier New"/>
                <a:cs typeface="Courier New"/>
                <a:sym typeface="Courier New"/>
              </a:rPr>
              <a:t> Equiv. to PUSH r3 \n PUSH r0</a:t>
            </a:r>
            <a:endParaRPr lang="en-US" sz="2000" dirty="0">
              <a:solidFill>
                <a:srgbClr val="7030A0"/>
              </a:solidFill>
              <a:ea typeface="Courier New"/>
              <a:cs typeface="Courier New"/>
              <a:sym typeface="Courier New"/>
            </a:endParaRPr>
          </a:p>
          <a:p>
            <a:pPr marL="0" indent="0">
              <a:buNone/>
            </a:pPr>
            <a:r>
              <a:rPr lang="en-US" sz="2000" dirty="0">
                <a:solidFill>
                  <a:srgbClr val="7030A0"/>
                </a:solidFill>
                <a:ea typeface="Courier New"/>
                <a:cs typeface="Courier New"/>
                <a:sym typeface="Courier New"/>
              </a:rPr>
              <a:t>     POP {r0-r3}  @</a:t>
            </a:r>
            <a:r>
              <a:rPr lang="pt-BR" sz="2000" dirty="0">
                <a:solidFill>
                  <a:srgbClr val="7030A0"/>
                </a:solidFill>
                <a:ea typeface="Courier New"/>
                <a:cs typeface="Courier New"/>
                <a:sym typeface="Courier New"/>
              </a:rPr>
              <a:t> Equiv. to POP r0 \n POP r1 \n POP r2 \n POP r3</a:t>
            </a:r>
            <a:endParaRPr lang="en-US" sz="2000" dirty="0">
              <a:solidFill>
                <a:srgbClr val="7030A0"/>
              </a:solidFill>
              <a:ea typeface="Courier New"/>
              <a:cs typeface="Courier New"/>
              <a:sym typeface="Courier New"/>
            </a:endParaRPr>
          </a:p>
        </p:txBody>
      </p:sp>
      <p:graphicFrame>
        <p:nvGraphicFramePr>
          <p:cNvPr id="8" name="Table 7">
            <a:extLst>
              <a:ext uri="{FF2B5EF4-FFF2-40B4-BE49-F238E27FC236}">
                <a16:creationId xmlns:a16="http://schemas.microsoft.com/office/drawing/2014/main" id="{03308E94-A0F6-359D-717D-891E2E630EAB}"/>
              </a:ext>
            </a:extLst>
          </p:cNvPr>
          <p:cNvGraphicFramePr>
            <a:graphicFrameLocks noGrp="1"/>
          </p:cNvGraphicFramePr>
          <p:nvPr>
            <p:extLst>
              <p:ext uri="{D42A27DB-BD31-4B8C-83A1-F6EECF244321}">
                <p14:modId xmlns:p14="http://schemas.microsoft.com/office/powerpoint/2010/main" val="1105686839"/>
              </p:ext>
            </p:extLst>
          </p:nvPr>
        </p:nvGraphicFramePr>
        <p:xfrm>
          <a:off x="955684" y="3799348"/>
          <a:ext cx="838200" cy="185420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2965708559"/>
                    </a:ext>
                  </a:extLst>
                </a:gridCol>
              </a:tblGrid>
              <a:tr h="370840">
                <a:tc>
                  <a:txBody>
                    <a:bodyPr/>
                    <a:lstStyle/>
                    <a:p>
                      <a:pPr algn="ctr"/>
                      <a:endParaRPr lang="en-US" dirty="0"/>
                    </a:p>
                  </a:txBody>
                  <a:tcPr/>
                </a:tc>
                <a:extLst>
                  <a:ext uri="{0D108BD9-81ED-4DB2-BD59-A6C34878D82A}">
                    <a16:rowId xmlns:a16="http://schemas.microsoft.com/office/drawing/2014/main" val="2472658947"/>
                  </a:ext>
                </a:extLst>
              </a:tr>
              <a:tr h="370840">
                <a:tc>
                  <a:txBody>
                    <a:bodyPr/>
                    <a:lstStyle/>
                    <a:p>
                      <a:pPr algn="ctr"/>
                      <a:endParaRPr lang="en-US" dirty="0"/>
                    </a:p>
                  </a:txBody>
                  <a:tcPr/>
                </a:tc>
                <a:extLst>
                  <a:ext uri="{0D108BD9-81ED-4DB2-BD59-A6C34878D82A}">
                    <a16:rowId xmlns:a16="http://schemas.microsoft.com/office/drawing/2014/main" val="2790041352"/>
                  </a:ext>
                </a:extLst>
              </a:tr>
              <a:tr h="370840">
                <a:tc>
                  <a:txBody>
                    <a:bodyPr/>
                    <a:lstStyle/>
                    <a:p>
                      <a:pPr algn="ctr"/>
                      <a:endParaRPr lang="en-US" dirty="0"/>
                    </a:p>
                  </a:txBody>
                  <a:tcPr/>
                </a:tc>
                <a:extLst>
                  <a:ext uri="{0D108BD9-81ED-4DB2-BD59-A6C34878D82A}">
                    <a16:rowId xmlns:a16="http://schemas.microsoft.com/office/drawing/2014/main" val="1635259289"/>
                  </a:ext>
                </a:extLst>
              </a:tr>
              <a:tr h="370840">
                <a:tc>
                  <a:txBody>
                    <a:bodyPr/>
                    <a:lstStyle/>
                    <a:p>
                      <a:pPr algn="ctr"/>
                      <a:endParaRPr lang="en-US" dirty="0"/>
                    </a:p>
                  </a:txBody>
                  <a:tcPr/>
                </a:tc>
                <a:extLst>
                  <a:ext uri="{0D108BD9-81ED-4DB2-BD59-A6C34878D82A}">
                    <a16:rowId xmlns:a16="http://schemas.microsoft.com/office/drawing/2014/main" val="3475318883"/>
                  </a:ext>
                </a:extLst>
              </a:tr>
              <a:tr h="370840">
                <a:tc>
                  <a:txBody>
                    <a:bodyPr/>
                    <a:lstStyle/>
                    <a:p>
                      <a:pPr algn="ctr"/>
                      <a:endParaRPr lang="en-US" dirty="0"/>
                    </a:p>
                  </a:txBody>
                  <a:tcPr/>
                </a:tc>
                <a:extLst>
                  <a:ext uri="{0D108BD9-81ED-4DB2-BD59-A6C34878D82A}">
                    <a16:rowId xmlns:a16="http://schemas.microsoft.com/office/drawing/2014/main" val="2400188190"/>
                  </a:ext>
                </a:extLst>
              </a:tr>
            </a:tbl>
          </a:graphicData>
        </a:graphic>
      </p:graphicFrame>
      <p:sp>
        <p:nvSpPr>
          <p:cNvPr id="9" name="Arrow: Right 8">
            <a:extLst>
              <a:ext uri="{FF2B5EF4-FFF2-40B4-BE49-F238E27FC236}">
                <a16:creationId xmlns:a16="http://schemas.microsoft.com/office/drawing/2014/main" id="{FBE0A9DC-0F13-5E17-C834-D68F85D8A1B9}"/>
              </a:ext>
            </a:extLst>
          </p:cNvPr>
          <p:cNvSpPr/>
          <p:nvPr/>
        </p:nvSpPr>
        <p:spPr>
          <a:xfrm>
            <a:off x="479216" y="3913934"/>
            <a:ext cx="397565" cy="235054"/>
          </a:xfrm>
          <a:prstGeom prst="rightArrow">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DE97FC87-43CF-4901-CF7A-C5C93E8F3712}"/>
              </a:ext>
            </a:extLst>
          </p:cNvPr>
          <p:cNvSpPr txBox="1"/>
          <p:nvPr/>
        </p:nvSpPr>
        <p:spPr>
          <a:xfrm>
            <a:off x="-23357" y="3815407"/>
            <a:ext cx="433132" cy="400110"/>
          </a:xfrm>
          <a:prstGeom prst="rect">
            <a:avLst/>
          </a:prstGeom>
          <a:noFill/>
        </p:spPr>
        <p:txBody>
          <a:bodyPr wrap="none" rtlCol="0">
            <a:spAutoFit/>
          </a:bodyPr>
          <a:lstStyle/>
          <a:p>
            <a:r>
              <a:rPr lang="en-US" sz="2000" dirty="0"/>
              <a:t>SP</a:t>
            </a:r>
          </a:p>
        </p:txBody>
      </p:sp>
      <p:graphicFrame>
        <p:nvGraphicFramePr>
          <p:cNvPr id="11" name="Table 10">
            <a:extLst>
              <a:ext uri="{FF2B5EF4-FFF2-40B4-BE49-F238E27FC236}">
                <a16:creationId xmlns:a16="http://schemas.microsoft.com/office/drawing/2014/main" id="{F41DF45E-6835-8E25-656C-8E8DC4631F0E}"/>
              </a:ext>
            </a:extLst>
          </p:cNvPr>
          <p:cNvGraphicFramePr>
            <a:graphicFrameLocks noGrp="1"/>
          </p:cNvGraphicFramePr>
          <p:nvPr>
            <p:extLst>
              <p:ext uri="{D42A27DB-BD31-4B8C-83A1-F6EECF244321}">
                <p14:modId xmlns:p14="http://schemas.microsoft.com/office/powerpoint/2010/main" val="3297162447"/>
              </p:ext>
            </p:extLst>
          </p:nvPr>
        </p:nvGraphicFramePr>
        <p:xfrm>
          <a:off x="2876940" y="3799348"/>
          <a:ext cx="838200" cy="185420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2965708559"/>
                    </a:ext>
                  </a:extLst>
                </a:gridCol>
              </a:tblGrid>
              <a:tr h="370840">
                <a:tc>
                  <a:txBody>
                    <a:bodyPr/>
                    <a:lstStyle/>
                    <a:p>
                      <a:pPr algn="ctr"/>
                      <a:endParaRPr lang="en-US" dirty="0"/>
                    </a:p>
                  </a:txBody>
                  <a:tcPr/>
                </a:tc>
                <a:extLst>
                  <a:ext uri="{0D108BD9-81ED-4DB2-BD59-A6C34878D82A}">
                    <a16:rowId xmlns:a16="http://schemas.microsoft.com/office/drawing/2014/main" val="2472658947"/>
                  </a:ext>
                </a:extLst>
              </a:tr>
              <a:tr h="370840">
                <a:tc>
                  <a:txBody>
                    <a:bodyPr/>
                    <a:lstStyle/>
                    <a:p>
                      <a:pPr algn="ctr"/>
                      <a:r>
                        <a:rPr lang="en-US" dirty="0"/>
                        <a:t>r2=2</a:t>
                      </a:r>
                    </a:p>
                  </a:txBody>
                  <a:tcPr/>
                </a:tc>
                <a:extLst>
                  <a:ext uri="{0D108BD9-81ED-4DB2-BD59-A6C34878D82A}">
                    <a16:rowId xmlns:a16="http://schemas.microsoft.com/office/drawing/2014/main" val="2790041352"/>
                  </a:ext>
                </a:extLst>
              </a:tr>
              <a:tr h="370840">
                <a:tc>
                  <a:txBody>
                    <a:bodyPr/>
                    <a:lstStyle/>
                    <a:p>
                      <a:pPr algn="ctr"/>
                      <a:r>
                        <a:rPr lang="en-US" dirty="0"/>
                        <a:t>r1=1</a:t>
                      </a:r>
                    </a:p>
                  </a:txBody>
                  <a:tcPr/>
                </a:tc>
                <a:extLst>
                  <a:ext uri="{0D108BD9-81ED-4DB2-BD59-A6C34878D82A}">
                    <a16:rowId xmlns:a16="http://schemas.microsoft.com/office/drawing/2014/main" val="1635259289"/>
                  </a:ext>
                </a:extLst>
              </a:tr>
              <a:tr h="370840">
                <a:tc>
                  <a:txBody>
                    <a:bodyPr/>
                    <a:lstStyle/>
                    <a:p>
                      <a:pPr algn="ctr"/>
                      <a:endParaRPr lang="en-US" dirty="0"/>
                    </a:p>
                  </a:txBody>
                  <a:tcPr/>
                </a:tc>
                <a:extLst>
                  <a:ext uri="{0D108BD9-81ED-4DB2-BD59-A6C34878D82A}">
                    <a16:rowId xmlns:a16="http://schemas.microsoft.com/office/drawing/2014/main" val="3475318883"/>
                  </a:ext>
                </a:extLst>
              </a:tr>
              <a:tr h="370840">
                <a:tc>
                  <a:txBody>
                    <a:bodyPr/>
                    <a:lstStyle/>
                    <a:p>
                      <a:pPr algn="ctr"/>
                      <a:endParaRPr lang="en-US" dirty="0"/>
                    </a:p>
                  </a:txBody>
                  <a:tcPr/>
                </a:tc>
                <a:extLst>
                  <a:ext uri="{0D108BD9-81ED-4DB2-BD59-A6C34878D82A}">
                    <a16:rowId xmlns:a16="http://schemas.microsoft.com/office/drawing/2014/main" val="2400188190"/>
                  </a:ext>
                </a:extLst>
              </a:tr>
            </a:tbl>
          </a:graphicData>
        </a:graphic>
      </p:graphicFrame>
      <p:sp>
        <p:nvSpPr>
          <p:cNvPr id="12" name="Arrow: Right 11">
            <a:extLst>
              <a:ext uri="{FF2B5EF4-FFF2-40B4-BE49-F238E27FC236}">
                <a16:creationId xmlns:a16="http://schemas.microsoft.com/office/drawing/2014/main" id="{B243B488-2D7A-A8C2-598C-7289DABA24B7}"/>
              </a:ext>
            </a:extLst>
          </p:cNvPr>
          <p:cNvSpPr/>
          <p:nvPr/>
        </p:nvSpPr>
        <p:spPr>
          <a:xfrm>
            <a:off x="2420559" y="4638971"/>
            <a:ext cx="397565" cy="235054"/>
          </a:xfrm>
          <a:prstGeom prst="rightArrow">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EA6F7C4A-B9A7-2468-84A3-CDFC9A75A5CB}"/>
              </a:ext>
            </a:extLst>
          </p:cNvPr>
          <p:cNvSpPr txBox="1"/>
          <p:nvPr/>
        </p:nvSpPr>
        <p:spPr>
          <a:xfrm>
            <a:off x="1917986" y="4540444"/>
            <a:ext cx="433132" cy="400110"/>
          </a:xfrm>
          <a:prstGeom prst="rect">
            <a:avLst/>
          </a:prstGeom>
          <a:noFill/>
        </p:spPr>
        <p:txBody>
          <a:bodyPr wrap="none" rtlCol="0">
            <a:spAutoFit/>
          </a:bodyPr>
          <a:lstStyle/>
          <a:p>
            <a:r>
              <a:rPr lang="en-US" sz="2000" dirty="0"/>
              <a:t>SP</a:t>
            </a:r>
          </a:p>
        </p:txBody>
      </p:sp>
      <p:graphicFrame>
        <p:nvGraphicFramePr>
          <p:cNvPr id="14" name="Table 13">
            <a:extLst>
              <a:ext uri="{FF2B5EF4-FFF2-40B4-BE49-F238E27FC236}">
                <a16:creationId xmlns:a16="http://schemas.microsoft.com/office/drawing/2014/main" id="{D915B79B-0559-150B-208E-D718B7EC52C1}"/>
              </a:ext>
            </a:extLst>
          </p:cNvPr>
          <p:cNvGraphicFramePr>
            <a:graphicFrameLocks noGrp="1"/>
          </p:cNvGraphicFramePr>
          <p:nvPr>
            <p:extLst>
              <p:ext uri="{D42A27DB-BD31-4B8C-83A1-F6EECF244321}">
                <p14:modId xmlns:p14="http://schemas.microsoft.com/office/powerpoint/2010/main" val="2158631816"/>
              </p:ext>
            </p:extLst>
          </p:nvPr>
        </p:nvGraphicFramePr>
        <p:xfrm>
          <a:off x="5181600" y="3784600"/>
          <a:ext cx="838200" cy="185420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2965708559"/>
                    </a:ext>
                  </a:extLst>
                </a:gridCol>
              </a:tblGrid>
              <a:tr h="370840">
                <a:tc>
                  <a:txBody>
                    <a:bodyPr/>
                    <a:lstStyle/>
                    <a:p>
                      <a:pPr algn="ctr"/>
                      <a:endParaRPr lang="en-US" dirty="0"/>
                    </a:p>
                  </a:txBody>
                  <a:tcPr/>
                </a:tc>
                <a:extLst>
                  <a:ext uri="{0D108BD9-81ED-4DB2-BD59-A6C34878D82A}">
                    <a16:rowId xmlns:a16="http://schemas.microsoft.com/office/drawing/2014/main" val="2472658947"/>
                  </a:ext>
                </a:extLst>
              </a:tr>
              <a:tr h="370840">
                <a:tc>
                  <a:txBody>
                    <a:bodyPr/>
                    <a:lstStyle/>
                    <a:p>
                      <a:pPr algn="ctr"/>
                      <a:r>
                        <a:rPr lang="en-US" dirty="0"/>
                        <a:t>r2=2</a:t>
                      </a:r>
                    </a:p>
                  </a:txBody>
                  <a:tcPr/>
                </a:tc>
                <a:extLst>
                  <a:ext uri="{0D108BD9-81ED-4DB2-BD59-A6C34878D82A}">
                    <a16:rowId xmlns:a16="http://schemas.microsoft.com/office/drawing/2014/main" val="2790041352"/>
                  </a:ext>
                </a:extLst>
              </a:tr>
              <a:tr h="370840">
                <a:tc>
                  <a:txBody>
                    <a:bodyPr/>
                    <a:lstStyle/>
                    <a:p>
                      <a:pPr algn="ctr"/>
                      <a:r>
                        <a:rPr lang="en-US" dirty="0"/>
                        <a:t>r1=1</a:t>
                      </a:r>
                    </a:p>
                  </a:txBody>
                  <a:tcPr/>
                </a:tc>
                <a:extLst>
                  <a:ext uri="{0D108BD9-81ED-4DB2-BD59-A6C34878D82A}">
                    <a16:rowId xmlns:a16="http://schemas.microsoft.com/office/drawing/2014/main" val="1635259289"/>
                  </a:ext>
                </a:extLst>
              </a:tr>
              <a:tr h="370840">
                <a:tc>
                  <a:txBody>
                    <a:bodyPr/>
                    <a:lstStyle/>
                    <a:p>
                      <a:pPr algn="ctr"/>
                      <a:r>
                        <a:rPr lang="en-US" dirty="0"/>
                        <a:t>r3=3</a:t>
                      </a:r>
                    </a:p>
                  </a:txBody>
                  <a:tcPr/>
                </a:tc>
                <a:extLst>
                  <a:ext uri="{0D108BD9-81ED-4DB2-BD59-A6C34878D82A}">
                    <a16:rowId xmlns:a16="http://schemas.microsoft.com/office/drawing/2014/main" val="3475318883"/>
                  </a:ext>
                </a:extLst>
              </a:tr>
              <a:tr h="370840">
                <a:tc>
                  <a:txBody>
                    <a:bodyPr/>
                    <a:lstStyle/>
                    <a:p>
                      <a:pPr algn="ctr"/>
                      <a:r>
                        <a:rPr lang="en-US" dirty="0"/>
                        <a:t>r0=0</a:t>
                      </a:r>
                    </a:p>
                  </a:txBody>
                  <a:tcPr/>
                </a:tc>
                <a:extLst>
                  <a:ext uri="{0D108BD9-81ED-4DB2-BD59-A6C34878D82A}">
                    <a16:rowId xmlns:a16="http://schemas.microsoft.com/office/drawing/2014/main" val="2400188190"/>
                  </a:ext>
                </a:extLst>
              </a:tr>
            </a:tbl>
          </a:graphicData>
        </a:graphic>
      </p:graphicFrame>
      <p:sp>
        <p:nvSpPr>
          <p:cNvPr id="15" name="Arrow: Right 14">
            <a:extLst>
              <a:ext uri="{FF2B5EF4-FFF2-40B4-BE49-F238E27FC236}">
                <a16:creationId xmlns:a16="http://schemas.microsoft.com/office/drawing/2014/main" id="{89C82B0B-D220-355C-C11A-2B105F6B47A5}"/>
              </a:ext>
            </a:extLst>
          </p:cNvPr>
          <p:cNvSpPr/>
          <p:nvPr/>
        </p:nvSpPr>
        <p:spPr>
          <a:xfrm>
            <a:off x="4715716" y="5360854"/>
            <a:ext cx="397565" cy="235054"/>
          </a:xfrm>
          <a:prstGeom prst="rightArrow">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AB622E9D-674E-4337-516D-F1611B40B59F}"/>
              </a:ext>
            </a:extLst>
          </p:cNvPr>
          <p:cNvSpPr txBox="1"/>
          <p:nvPr/>
        </p:nvSpPr>
        <p:spPr>
          <a:xfrm>
            <a:off x="4213143" y="5262327"/>
            <a:ext cx="433132" cy="400110"/>
          </a:xfrm>
          <a:prstGeom prst="rect">
            <a:avLst/>
          </a:prstGeom>
          <a:noFill/>
        </p:spPr>
        <p:txBody>
          <a:bodyPr wrap="none" rtlCol="0">
            <a:spAutoFit/>
          </a:bodyPr>
          <a:lstStyle/>
          <a:p>
            <a:r>
              <a:rPr lang="en-US" sz="2000" dirty="0"/>
              <a:t>SP</a:t>
            </a:r>
          </a:p>
        </p:txBody>
      </p:sp>
      <p:sp>
        <p:nvSpPr>
          <p:cNvPr id="17" name="TextBox 16">
            <a:extLst>
              <a:ext uri="{FF2B5EF4-FFF2-40B4-BE49-F238E27FC236}">
                <a16:creationId xmlns:a16="http://schemas.microsoft.com/office/drawing/2014/main" id="{89FABA7E-D88F-B22C-2671-4103A5520001}"/>
              </a:ext>
            </a:extLst>
          </p:cNvPr>
          <p:cNvSpPr txBox="1"/>
          <p:nvPr/>
        </p:nvSpPr>
        <p:spPr>
          <a:xfrm>
            <a:off x="2265540" y="5737878"/>
            <a:ext cx="2172390" cy="400110"/>
          </a:xfrm>
          <a:prstGeom prst="rect">
            <a:avLst/>
          </a:prstGeom>
          <a:noFill/>
        </p:spPr>
        <p:txBody>
          <a:bodyPr wrap="none" rtlCol="0">
            <a:spAutoFit/>
          </a:bodyPr>
          <a:lstStyle/>
          <a:p>
            <a:r>
              <a:rPr lang="en-US" sz="2000" dirty="0"/>
              <a:t>After PUSH {r1,r2}</a:t>
            </a:r>
          </a:p>
        </p:txBody>
      </p:sp>
      <p:sp>
        <p:nvSpPr>
          <p:cNvPr id="18" name="TextBox 17">
            <a:extLst>
              <a:ext uri="{FF2B5EF4-FFF2-40B4-BE49-F238E27FC236}">
                <a16:creationId xmlns:a16="http://schemas.microsoft.com/office/drawing/2014/main" id="{575A4558-8CD1-5604-11F5-98FCE4191B47}"/>
              </a:ext>
            </a:extLst>
          </p:cNvPr>
          <p:cNvSpPr txBox="1"/>
          <p:nvPr/>
        </p:nvSpPr>
        <p:spPr>
          <a:xfrm>
            <a:off x="4575711" y="5733869"/>
            <a:ext cx="2172390" cy="400110"/>
          </a:xfrm>
          <a:prstGeom prst="rect">
            <a:avLst/>
          </a:prstGeom>
          <a:noFill/>
        </p:spPr>
        <p:txBody>
          <a:bodyPr wrap="none" rtlCol="0">
            <a:spAutoFit/>
          </a:bodyPr>
          <a:lstStyle/>
          <a:p>
            <a:r>
              <a:rPr lang="en-US" sz="2000" dirty="0"/>
              <a:t>After PUSH {r3,r0}</a:t>
            </a:r>
          </a:p>
        </p:txBody>
      </p:sp>
      <p:graphicFrame>
        <p:nvGraphicFramePr>
          <p:cNvPr id="19" name="Table 18">
            <a:extLst>
              <a:ext uri="{FF2B5EF4-FFF2-40B4-BE49-F238E27FC236}">
                <a16:creationId xmlns:a16="http://schemas.microsoft.com/office/drawing/2014/main" id="{138764CE-BAA4-9C81-9732-4DD4B550914C}"/>
              </a:ext>
            </a:extLst>
          </p:cNvPr>
          <p:cNvGraphicFramePr>
            <a:graphicFrameLocks noGrp="1"/>
          </p:cNvGraphicFramePr>
          <p:nvPr>
            <p:extLst>
              <p:ext uri="{D42A27DB-BD31-4B8C-83A1-F6EECF244321}">
                <p14:modId xmlns:p14="http://schemas.microsoft.com/office/powerpoint/2010/main" val="3777744457"/>
              </p:ext>
            </p:extLst>
          </p:nvPr>
        </p:nvGraphicFramePr>
        <p:xfrm>
          <a:off x="7417937" y="3784600"/>
          <a:ext cx="838200" cy="185420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2965708559"/>
                    </a:ext>
                  </a:extLst>
                </a:gridCol>
              </a:tblGrid>
              <a:tr h="370840">
                <a:tc>
                  <a:txBody>
                    <a:bodyPr/>
                    <a:lstStyle/>
                    <a:p>
                      <a:pPr algn="ctr"/>
                      <a:endParaRPr lang="en-US" dirty="0"/>
                    </a:p>
                  </a:txBody>
                  <a:tcPr/>
                </a:tc>
                <a:extLst>
                  <a:ext uri="{0D108BD9-81ED-4DB2-BD59-A6C34878D82A}">
                    <a16:rowId xmlns:a16="http://schemas.microsoft.com/office/drawing/2014/main" val="2472658947"/>
                  </a:ext>
                </a:extLst>
              </a:tr>
              <a:tr h="370840">
                <a:tc>
                  <a:txBody>
                    <a:bodyPr/>
                    <a:lstStyle/>
                    <a:p>
                      <a:pPr algn="ctr"/>
                      <a:endParaRPr lang="en-US" dirty="0"/>
                    </a:p>
                  </a:txBody>
                  <a:tcPr/>
                </a:tc>
                <a:extLst>
                  <a:ext uri="{0D108BD9-81ED-4DB2-BD59-A6C34878D82A}">
                    <a16:rowId xmlns:a16="http://schemas.microsoft.com/office/drawing/2014/main" val="2790041352"/>
                  </a:ext>
                </a:extLst>
              </a:tr>
              <a:tr h="370840">
                <a:tc>
                  <a:txBody>
                    <a:bodyPr/>
                    <a:lstStyle/>
                    <a:p>
                      <a:pPr algn="ctr"/>
                      <a:endParaRPr lang="en-US" dirty="0"/>
                    </a:p>
                  </a:txBody>
                  <a:tcPr/>
                </a:tc>
                <a:extLst>
                  <a:ext uri="{0D108BD9-81ED-4DB2-BD59-A6C34878D82A}">
                    <a16:rowId xmlns:a16="http://schemas.microsoft.com/office/drawing/2014/main" val="1635259289"/>
                  </a:ext>
                </a:extLst>
              </a:tr>
              <a:tr h="370840">
                <a:tc>
                  <a:txBody>
                    <a:bodyPr/>
                    <a:lstStyle/>
                    <a:p>
                      <a:pPr algn="ctr"/>
                      <a:endParaRPr lang="en-US" dirty="0"/>
                    </a:p>
                  </a:txBody>
                  <a:tcPr/>
                </a:tc>
                <a:extLst>
                  <a:ext uri="{0D108BD9-81ED-4DB2-BD59-A6C34878D82A}">
                    <a16:rowId xmlns:a16="http://schemas.microsoft.com/office/drawing/2014/main" val="3475318883"/>
                  </a:ext>
                </a:extLst>
              </a:tr>
              <a:tr h="370840">
                <a:tc>
                  <a:txBody>
                    <a:bodyPr/>
                    <a:lstStyle/>
                    <a:p>
                      <a:pPr algn="ctr"/>
                      <a:endParaRPr lang="en-US" dirty="0"/>
                    </a:p>
                  </a:txBody>
                  <a:tcPr/>
                </a:tc>
                <a:extLst>
                  <a:ext uri="{0D108BD9-81ED-4DB2-BD59-A6C34878D82A}">
                    <a16:rowId xmlns:a16="http://schemas.microsoft.com/office/drawing/2014/main" val="2400188190"/>
                  </a:ext>
                </a:extLst>
              </a:tr>
            </a:tbl>
          </a:graphicData>
        </a:graphic>
      </p:graphicFrame>
      <p:sp>
        <p:nvSpPr>
          <p:cNvPr id="20" name="Arrow: Right 19">
            <a:extLst>
              <a:ext uri="{FF2B5EF4-FFF2-40B4-BE49-F238E27FC236}">
                <a16:creationId xmlns:a16="http://schemas.microsoft.com/office/drawing/2014/main" id="{2F85393E-30E2-EDCD-D332-A91D6B997220}"/>
              </a:ext>
            </a:extLst>
          </p:cNvPr>
          <p:cNvSpPr/>
          <p:nvPr/>
        </p:nvSpPr>
        <p:spPr>
          <a:xfrm>
            <a:off x="6944156" y="3895740"/>
            <a:ext cx="397565" cy="235054"/>
          </a:xfrm>
          <a:prstGeom prst="rightArrow">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4524FD91-BDC9-DC17-142A-13AD5F27DA31}"/>
              </a:ext>
            </a:extLst>
          </p:cNvPr>
          <p:cNvSpPr txBox="1"/>
          <p:nvPr/>
        </p:nvSpPr>
        <p:spPr>
          <a:xfrm>
            <a:off x="6441583" y="3797213"/>
            <a:ext cx="433132" cy="400110"/>
          </a:xfrm>
          <a:prstGeom prst="rect">
            <a:avLst/>
          </a:prstGeom>
          <a:noFill/>
        </p:spPr>
        <p:txBody>
          <a:bodyPr wrap="none" rtlCol="0">
            <a:spAutoFit/>
          </a:bodyPr>
          <a:lstStyle/>
          <a:p>
            <a:r>
              <a:rPr lang="en-US" sz="2000" dirty="0"/>
              <a:t>SP</a:t>
            </a:r>
          </a:p>
        </p:txBody>
      </p:sp>
      <p:sp>
        <p:nvSpPr>
          <p:cNvPr id="22" name="TextBox 21">
            <a:extLst>
              <a:ext uri="{FF2B5EF4-FFF2-40B4-BE49-F238E27FC236}">
                <a16:creationId xmlns:a16="http://schemas.microsoft.com/office/drawing/2014/main" id="{875DABEC-3EAE-282B-99E0-5AD8630AFE37}"/>
              </a:ext>
            </a:extLst>
          </p:cNvPr>
          <p:cNvSpPr txBox="1"/>
          <p:nvPr/>
        </p:nvSpPr>
        <p:spPr>
          <a:xfrm>
            <a:off x="6721062" y="5743714"/>
            <a:ext cx="2513830" cy="707886"/>
          </a:xfrm>
          <a:prstGeom prst="rect">
            <a:avLst/>
          </a:prstGeom>
          <a:noFill/>
        </p:spPr>
        <p:txBody>
          <a:bodyPr wrap="none" rtlCol="0">
            <a:spAutoFit/>
          </a:bodyPr>
          <a:lstStyle/>
          <a:p>
            <a:r>
              <a:rPr lang="en-US" sz="2000" dirty="0"/>
              <a:t>After POP {r0-r3}</a:t>
            </a:r>
          </a:p>
          <a:p>
            <a:r>
              <a:rPr lang="en-US" sz="2000" dirty="0"/>
              <a:t>r0=0, r1=3, r2=1, r3=2</a:t>
            </a:r>
          </a:p>
        </p:txBody>
      </p:sp>
    </p:spTree>
    <p:extLst>
      <p:ext uri="{BB962C8B-B14F-4D97-AF65-F5344CB8AC3E}">
        <p14:creationId xmlns:p14="http://schemas.microsoft.com/office/powerpoint/2010/main" val="3884894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p:cNvSpPr/>
          <p:nvPr/>
        </p:nvSpPr>
        <p:spPr>
          <a:xfrm>
            <a:off x="4127376" y="2348880"/>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9" name="Rectangle 28"/>
          <p:cNvSpPr/>
          <p:nvPr/>
        </p:nvSpPr>
        <p:spPr>
          <a:xfrm>
            <a:off x="6230164" y="2984680"/>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7" name="Rectangle 26"/>
          <p:cNvSpPr/>
          <p:nvPr/>
        </p:nvSpPr>
        <p:spPr>
          <a:xfrm>
            <a:off x="6230164" y="4423395"/>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 name="Title 1"/>
          <p:cNvSpPr>
            <a:spLocks noGrp="1"/>
          </p:cNvSpPr>
          <p:nvPr>
            <p:ph type="title"/>
          </p:nvPr>
        </p:nvSpPr>
        <p:spPr/>
        <p:txBody>
          <a:bodyPr/>
          <a:lstStyle/>
          <a:p>
            <a:r>
              <a:rPr lang="en-GB" dirty="0"/>
              <a:t>Stack</a:t>
            </a:r>
          </a:p>
        </p:txBody>
      </p:sp>
      <p:sp>
        <p:nvSpPr>
          <p:cNvPr id="6" name="Rectangle 5"/>
          <p:cNvSpPr/>
          <p:nvPr/>
        </p:nvSpPr>
        <p:spPr>
          <a:xfrm>
            <a:off x="4127376"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7" name="TextBox 6"/>
          <p:cNvSpPr txBox="1"/>
          <p:nvPr/>
        </p:nvSpPr>
        <p:spPr>
          <a:xfrm>
            <a:off x="3551312" y="1628800"/>
            <a:ext cx="576064" cy="338554"/>
          </a:xfrm>
          <a:prstGeom prst="rect">
            <a:avLst/>
          </a:prstGeom>
          <a:noFill/>
        </p:spPr>
        <p:txBody>
          <a:bodyPr wrap="square" rtlCol="0">
            <a:spAutoFit/>
          </a:bodyPr>
          <a:lstStyle/>
          <a:p>
            <a:r>
              <a:rPr lang="en-GB" sz="1600" b="1" dirty="0">
                <a:latin typeface="Consolas" panose="020B0609020204030204" pitchFamily="49" charset="0"/>
                <a:cs typeface="Consolas" panose="020B0609020204030204" pitchFamily="49" charset="0"/>
              </a:rPr>
              <a:t>R1</a:t>
            </a:r>
          </a:p>
        </p:txBody>
      </p:sp>
      <p:sp>
        <p:nvSpPr>
          <p:cNvPr id="9" name="Rectangle 8"/>
          <p:cNvSpPr/>
          <p:nvPr/>
        </p:nvSpPr>
        <p:spPr>
          <a:xfrm>
            <a:off x="4127376" y="19888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0" name="TextBox 9"/>
          <p:cNvSpPr txBox="1"/>
          <p:nvPr/>
        </p:nvSpPr>
        <p:spPr>
          <a:xfrm>
            <a:off x="3551312" y="1988840"/>
            <a:ext cx="576064" cy="338554"/>
          </a:xfrm>
          <a:prstGeom prst="rect">
            <a:avLst/>
          </a:prstGeom>
          <a:noFill/>
        </p:spPr>
        <p:txBody>
          <a:bodyPr wrap="square" rtlCol="0">
            <a:spAutoFit/>
          </a:bodyPr>
          <a:lstStyle/>
          <a:p>
            <a:r>
              <a:rPr lang="en-GB" sz="1600" b="1" dirty="0">
                <a:latin typeface="Consolas" panose="020B0609020204030204" pitchFamily="49" charset="0"/>
                <a:cs typeface="Consolas" panose="020B0609020204030204" pitchFamily="49" charset="0"/>
              </a:rPr>
              <a:t>R2</a:t>
            </a:r>
          </a:p>
        </p:txBody>
      </p:sp>
      <p:sp>
        <p:nvSpPr>
          <p:cNvPr id="12" name="Rectangle 11"/>
          <p:cNvSpPr/>
          <p:nvPr/>
        </p:nvSpPr>
        <p:spPr>
          <a:xfrm>
            <a:off x="4127376" y="27089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3" name="TextBox 12"/>
          <p:cNvSpPr txBox="1"/>
          <p:nvPr/>
        </p:nvSpPr>
        <p:spPr>
          <a:xfrm>
            <a:off x="2971800" y="2708920"/>
            <a:ext cx="1155576" cy="338554"/>
          </a:xfrm>
          <a:prstGeom prst="rect">
            <a:avLst/>
          </a:prstGeom>
          <a:noFill/>
        </p:spPr>
        <p:txBody>
          <a:bodyPr wrap="square" rtlCol="0">
            <a:spAutoFit/>
          </a:bodyPr>
          <a:lstStyle/>
          <a:p>
            <a:pPr algn="r"/>
            <a:r>
              <a:rPr lang="en-GB" sz="1600" b="1" dirty="0" err="1">
                <a:latin typeface="Consolas" panose="020B0609020204030204" pitchFamily="49" charset="0"/>
                <a:cs typeface="Consolas" panose="020B0609020204030204" pitchFamily="49" charset="0"/>
              </a:rPr>
              <a:t>R13</a:t>
            </a:r>
            <a:r>
              <a:rPr lang="en-GB" sz="1600" b="1" dirty="0">
                <a:latin typeface="Consolas" panose="020B0609020204030204" pitchFamily="49" charset="0"/>
                <a:cs typeface="Consolas" panose="020B0609020204030204" pitchFamily="49" charset="0"/>
              </a:rPr>
              <a:t> (</a:t>
            </a:r>
            <a:r>
              <a:rPr lang="en-GB" sz="1600" b="1" dirty="0" err="1">
                <a:latin typeface="Consolas" panose="020B0609020204030204" pitchFamily="49" charset="0"/>
                <a:cs typeface="Consolas" panose="020B0609020204030204" pitchFamily="49" charset="0"/>
              </a:rPr>
              <a:t>SP</a:t>
            </a:r>
            <a:r>
              <a:rPr lang="en-GB" sz="1600" b="1" dirty="0">
                <a:latin typeface="Consolas" panose="020B0609020204030204" pitchFamily="49" charset="0"/>
                <a:cs typeface="Consolas" panose="020B0609020204030204" pitchFamily="49" charset="0"/>
              </a:rPr>
              <a:t>)</a:t>
            </a:r>
          </a:p>
        </p:txBody>
      </p:sp>
      <p:sp>
        <p:nvSpPr>
          <p:cNvPr id="14" name="Rectangle 13"/>
          <p:cNvSpPr/>
          <p:nvPr/>
        </p:nvSpPr>
        <p:spPr>
          <a:xfrm>
            <a:off x="6230164" y="334327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5" name="TextBox 14"/>
          <p:cNvSpPr txBox="1"/>
          <p:nvPr/>
        </p:nvSpPr>
        <p:spPr>
          <a:xfrm>
            <a:off x="7526308" y="334327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0x20000200</a:t>
            </a:r>
          </a:p>
        </p:txBody>
      </p:sp>
      <p:sp>
        <p:nvSpPr>
          <p:cNvPr id="16" name="Rectangle 15"/>
          <p:cNvSpPr/>
          <p:nvPr/>
        </p:nvSpPr>
        <p:spPr>
          <a:xfrm>
            <a:off x="6230164" y="370331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7" name="Rectangle 16"/>
          <p:cNvSpPr/>
          <p:nvPr/>
        </p:nvSpPr>
        <p:spPr>
          <a:xfrm>
            <a:off x="6230164" y="406335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8" name="TextBox 17"/>
          <p:cNvSpPr txBox="1"/>
          <p:nvPr/>
        </p:nvSpPr>
        <p:spPr>
          <a:xfrm>
            <a:off x="7526308" y="370331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0x200001FC</a:t>
            </a:r>
          </a:p>
        </p:txBody>
      </p:sp>
      <p:sp>
        <p:nvSpPr>
          <p:cNvPr id="19" name="TextBox 18"/>
          <p:cNvSpPr txBox="1"/>
          <p:nvPr/>
        </p:nvSpPr>
        <p:spPr>
          <a:xfrm>
            <a:off x="7526308" y="406335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0x200001F8</a:t>
            </a:r>
          </a:p>
        </p:txBody>
      </p:sp>
      <p:sp>
        <p:nvSpPr>
          <p:cNvPr id="20" name="TextBox 19"/>
          <p:cNvSpPr txBox="1"/>
          <p:nvPr/>
        </p:nvSpPr>
        <p:spPr>
          <a:xfrm>
            <a:off x="4127376" y="2708920"/>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0x20000200</a:t>
            </a:r>
          </a:p>
        </p:txBody>
      </p:sp>
      <p:sp>
        <p:nvSpPr>
          <p:cNvPr id="21" name="TextBox 20"/>
          <p:cNvSpPr txBox="1"/>
          <p:nvPr/>
        </p:nvSpPr>
        <p:spPr>
          <a:xfrm>
            <a:off x="4127376" y="1988840"/>
            <a:ext cx="1296144" cy="338554"/>
          </a:xfrm>
          <a:prstGeom prst="rect">
            <a:avLst/>
          </a:prstGeom>
          <a:noFill/>
        </p:spPr>
        <p:txBody>
          <a:bodyPr wrap="square" rtlCol="0">
            <a:spAutoFit/>
          </a:bodyPr>
          <a:lstStyle/>
          <a:p>
            <a:pPr algn="r"/>
            <a:r>
              <a:rPr lang="en-GB" sz="1600" b="1" dirty="0" err="1">
                <a:latin typeface="Consolas" panose="020B0609020204030204" pitchFamily="49" charset="0"/>
                <a:cs typeface="Consolas" panose="020B0609020204030204" pitchFamily="49" charset="0"/>
              </a:rPr>
              <a:t>0x22222222</a:t>
            </a:r>
            <a:endParaRPr lang="en-GB" sz="1600" b="1" dirty="0">
              <a:latin typeface="Consolas" panose="020B0609020204030204" pitchFamily="49" charset="0"/>
              <a:cs typeface="Consolas" panose="020B0609020204030204" pitchFamily="49" charset="0"/>
            </a:endParaRPr>
          </a:p>
        </p:txBody>
      </p:sp>
      <p:sp>
        <p:nvSpPr>
          <p:cNvPr id="22" name="TextBox 21"/>
          <p:cNvSpPr txBox="1"/>
          <p:nvPr/>
        </p:nvSpPr>
        <p:spPr>
          <a:xfrm>
            <a:off x="4127376" y="1628800"/>
            <a:ext cx="1296144" cy="338554"/>
          </a:xfrm>
          <a:prstGeom prst="rect">
            <a:avLst/>
          </a:prstGeom>
          <a:noFill/>
        </p:spPr>
        <p:txBody>
          <a:bodyPr wrap="square" rtlCol="0">
            <a:spAutoFit/>
          </a:bodyPr>
          <a:lstStyle/>
          <a:p>
            <a:pPr algn="r"/>
            <a:r>
              <a:rPr lang="en-GB" sz="1600" b="1" dirty="0" err="1">
                <a:latin typeface="Consolas" panose="020B0609020204030204" pitchFamily="49" charset="0"/>
                <a:cs typeface="Consolas" panose="020B0609020204030204" pitchFamily="49" charset="0"/>
              </a:rPr>
              <a:t>0x11111111</a:t>
            </a:r>
            <a:endParaRPr lang="en-GB" sz="1600" b="1" dirty="0">
              <a:latin typeface="Consolas" panose="020B0609020204030204" pitchFamily="49" charset="0"/>
              <a:cs typeface="Consolas" panose="020B0609020204030204" pitchFamily="49" charset="0"/>
            </a:endParaRPr>
          </a:p>
        </p:txBody>
      </p:sp>
      <p:cxnSp>
        <p:nvCxnSpPr>
          <p:cNvPr id="24" name="Straight Arrow Connector 23"/>
          <p:cNvCxnSpPr/>
          <p:nvPr/>
        </p:nvCxnSpPr>
        <p:spPr>
          <a:xfrm>
            <a:off x="5429517" y="2891802"/>
            <a:ext cx="819965" cy="630275"/>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EA7C8D44-3667-46F6-9772-CC52308E2A7F}" type="slidenum">
              <a:rPr kumimoji="0" lang="en-US" smtClean="0"/>
              <a:pPr/>
              <a:t>8</a:t>
            </a:fld>
            <a:endParaRPr kumimoji="0" lang="en-US"/>
          </a:p>
        </p:txBody>
      </p:sp>
      <p:sp>
        <p:nvSpPr>
          <p:cNvPr id="23" name="TextBox 22"/>
          <p:cNvSpPr txBox="1"/>
          <p:nvPr/>
        </p:nvSpPr>
        <p:spPr>
          <a:xfrm>
            <a:off x="6230165" y="3352800"/>
            <a:ext cx="1296142" cy="338554"/>
          </a:xfrm>
          <a:prstGeom prst="rect">
            <a:avLst/>
          </a:prstGeom>
          <a:noFill/>
        </p:spPr>
        <p:txBody>
          <a:bodyPr wrap="square" rtlCol="0">
            <a:spAutoFit/>
          </a:bodyPr>
          <a:lstStyle/>
          <a:p>
            <a:pPr algn="ctr"/>
            <a:r>
              <a:rPr lang="en-US" sz="1600" b="1" dirty="0" err="1">
                <a:latin typeface="Consolas" panose="020B0609020204030204" pitchFamily="49" charset="0"/>
                <a:cs typeface="Consolas" panose="020B0609020204030204" pitchFamily="49" charset="0"/>
              </a:rPr>
              <a:t>xxxxxxxx</a:t>
            </a:r>
            <a:endParaRPr lang="en-US" sz="1600" b="1" dirty="0">
              <a:latin typeface="Consolas" panose="020B0609020204030204" pitchFamily="49" charset="0"/>
              <a:cs typeface="Consolas" panose="020B0609020204030204" pitchFamily="49" charset="0"/>
            </a:endParaRPr>
          </a:p>
        </p:txBody>
      </p:sp>
      <p:sp>
        <p:nvSpPr>
          <p:cNvPr id="25" name="Rounded Rectangle 24"/>
          <p:cNvSpPr/>
          <p:nvPr/>
        </p:nvSpPr>
        <p:spPr>
          <a:xfrm>
            <a:off x="381000" y="2528900"/>
            <a:ext cx="2438400" cy="207836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GB" sz="2400" dirty="0">
                <a:solidFill>
                  <a:schemeClr val="tx1"/>
                </a:solidFill>
                <a:latin typeface="Consolas" panose="020B0609020204030204" pitchFamily="49" charset="0"/>
                <a:cs typeface="Consolas" panose="020B0609020204030204" pitchFamily="49" charset="0"/>
              </a:rPr>
              <a:t>PUSH </a:t>
            </a:r>
            <a:r>
              <a:rPr lang="en-GB" sz="2400">
                <a:solidFill>
                  <a:schemeClr val="tx1"/>
                </a:solidFill>
                <a:latin typeface="Consolas" panose="020B0609020204030204" pitchFamily="49" charset="0"/>
                <a:cs typeface="Consolas" panose="020B0609020204030204" pitchFamily="49" charset="0"/>
              </a:rPr>
              <a:t>{R1,R2}</a:t>
            </a:r>
            <a:endParaRPr lang="en-GB" sz="2400" dirty="0">
              <a:solidFill>
                <a:schemeClr val="tx1"/>
              </a:solidFill>
              <a:latin typeface="Consolas" panose="020B0609020204030204" pitchFamily="49" charset="0"/>
              <a:cs typeface="Consolas" panose="020B0609020204030204" pitchFamily="49" charset="0"/>
            </a:endParaRPr>
          </a:p>
          <a:p>
            <a:pPr>
              <a:buNone/>
            </a:pPr>
            <a:r>
              <a:rPr lang="en-GB" sz="2400" dirty="0">
                <a:solidFill>
                  <a:schemeClr val="tx1"/>
                </a:solidFill>
                <a:latin typeface="Consolas" panose="020B0609020204030204" pitchFamily="49" charset="0"/>
                <a:cs typeface="Consolas" panose="020B0609020204030204" pitchFamily="49" charset="0"/>
              </a:rPr>
              <a:t>POP  {R1}</a:t>
            </a:r>
          </a:p>
          <a:p>
            <a:pPr>
              <a:buNone/>
            </a:pPr>
            <a:r>
              <a:rPr lang="en-GB" sz="2400" dirty="0">
                <a:solidFill>
                  <a:schemeClr val="tx1"/>
                </a:solidFill>
                <a:latin typeface="Consolas" panose="020B0609020204030204" pitchFamily="49" charset="0"/>
                <a:cs typeface="Consolas" panose="020B0609020204030204" pitchFamily="49" charset="0"/>
              </a:rPr>
              <a:t>POP  {</a:t>
            </a:r>
            <a:r>
              <a:rPr lang="en-GB" sz="2400" dirty="0" err="1">
                <a:solidFill>
                  <a:schemeClr val="tx1"/>
                </a:solidFill>
                <a:latin typeface="Consolas" panose="020B0609020204030204" pitchFamily="49" charset="0"/>
                <a:cs typeface="Consolas" panose="020B0609020204030204" pitchFamily="49" charset="0"/>
              </a:rPr>
              <a:t>R2</a:t>
            </a:r>
            <a:r>
              <a:rPr lang="en-GB" sz="2400" dirty="0">
                <a:solidFill>
                  <a:schemeClr val="tx1"/>
                </a:solidFill>
                <a:latin typeface="Consolas" panose="020B0609020204030204" pitchFamily="49" charset="0"/>
                <a:cs typeface="Consolas" panose="020B0609020204030204" pitchFamily="49" charset="0"/>
              </a:rPr>
              <a:t>}</a:t>
            </a:r>
          </a:p>
        </p:txBody>
      </p:sp>
      <p:sp>
        <p:nvSpPr>
          <p:cNvPr id="3" name="TextBox 2"/>
          <p:cNvSpPr txBox="1"/>
          <p:nvPr/>
        </p:nvSpPr>
        <p:spPr>
          <a:xfrm>
            <a:off x="6230164" y="4736068"/>
            <a:ext cx="1298123" cy="369332"/>
          </a:xfrm>
          <a:prstGeom prst="rect">
            <a:avLst/>
          </a:prstGeom>
          <a:noFill/>
        </p:spPr>
        <p:txBody>
          <a:bodyPr wrap="square" rtlCol="0">
            <a:spAutoFit/>
          </a:bodyPr>
          <a:lstStyle/>
          <a:p>
            <a:pPr algn="ctr"/>
            <a:r>
              <a:rPr lang="en-US" dirty="0"/>
              <a:t>memory</a:t>
            </a:r>
          </a:p>
        </p:txBody>
      </p:sp>
      <p:sp>
        <p:nvSpPr>
          <p:cNvPr id="28" name="TextBox 27"/>
          <p:cNvSpPr txBox="1"/>
          <p:nvPr/>
        </p:nvSpPr>
        <p:spPr>
          <a:xfrm>
            <a:off x="7738363" y="2615348"/>
            <a:ext cx="944041" cy="369332"/>
          </a:xfrm>
          <a:prstGeom prst="rect">
            <a:avLst/>
          </a:prstGeom>
          <a:noFill/>
        </p:spPr>
        <p:txBody>
          <a:bodyPr wrap="none" rtlCol="0">
            <a:spAutoFit/>
          </a:bodyPr>
          <a:lstStyle/>
          <a:p>
            <a:r>
              <a:rPr lang="en-US" dirty="0"/>
              <a:t>Address</a:t>
            </a:r>
          </a:p>
        </p:txBody>
      </p:sp>
      <p:sp>
        <p:nvSpPr>
          <p:cNvPr id="34" name="TextBox 33"/>
          <p:cNvSpPr txBox="1"/>
          <p:nvPr/>
        </p:nvSpPr>
        <p:spPr>
          <a:xfrm>
            <a:off x="6232145" y="3724801"/>
            <a:ext cx="1296142" cy="338554"/>
          </a:xfrm>
          <a:prstGeom prst="rect">
            <a:avLst/>
          </a:prstGeom>
          <a:noFill/>
        </p:spPr>
        <p:txBody>
          <a:bodyPr wrap="square" rtlCol="0">
            <a:spAutoFit/>
          </a:bodyPr>
          <a:lstStyle/>
          <a:p>
            <a:pPr algn="ctr"/>
            <a:r>
              <a:rPr lang="en-US" sz="1600" b="1" dirty="0" err="1">
                <a:latin typeface="Consolas" panose="020B0609020204030204" pitchFamily="49" charset="0"/>
                <a:cs typeface="Consolas" panose="020B0609020204030204" pitchFamily="49" charset="0"/>
              </a:rPr>
              <a:t>xxxxxxxx</a:t>
            </a:r>
            <a:endParaRPr lang="en-US" sz="1600" b="1" dirty="0">
              <a:latin typeface="Consolas" panose="020B0609020204030204" pitchFamily="49" charset="0"/>
              <a:cs typeface="Consolas" panose="020B0609020204030204" pitchFamily="49" charset="0"/>
            </a:endParaRPr>
          </a:p>
        </p:txBody>
      </p:sp>
      <p:sp>
        <p:nvSpPr>
          <p:cNvPr id="35" name="TextBox 34"/>
          <p:cNvSpPr txBox="1"/>
          <p:nvPr/>
        </p:nvSpPr>
        <p:spPr>
          <a:xfrm>
            <a:off x="6232145" y="4063355"/>
            <a:ext cx="1296142" cy="338554"/>
          </a:xfrm>
          <a:prstGeom prst="rect">
            <a:avLst/>
          </a:prstGeom>
          <a:noFill/>
        </p:spPr>
        <p:txBody>
          <a:bodyPr wrap="square" rtlCol="0">
            <a:spAutoFit/>
          </a:bodyPr>
          <a:lstStyle/>
          <a:p>
            <a:pPr algn="ctr"/>
            <a:r>
              <a:rPr lang="en-US" sz="1600" b="1" dirty="0" err="1">
                <a:latin typeface="Consolas" panose="020B0609020204030204" pitchFamily="49" charset="0"/>
                <a:cs typeface="Consolas" panose="020B0609020204030204" pitchFamily="49" charset="0"/>
              </a:rPr>
              <a:t>xxxxxxxx</a:t>
            </a:r>
            <a:endParaRPr lang="en-US" sz="1600" b="1" dirty="0">
              <a:latin typeface="Consolas" panose="020B0609020204030204" pitchFamily="49" charset="0"/>
              <a:cs typeface="Consolas" panose="020B0609020204030204" pitchFamily="49" charset="0"/>
            </a:endParaRPr>
          </a:p>
        </p:txBody>
      </p:sp>
      <p:sp>
        <p:nvSpPr>
          <p:cNvPr id="30" name="Rectangle 29"/>
          <p:cNvSpPr/>
          <p:nvPr/>
        </p:nvSpPr>
        <p:spPr>
          <a:xfrm>
            <a:off x="443880" y="1675288"/>
            <a:ext cx="2819400" cy="68527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a:solidFill>
                  <a:schemeClr val="tx1"/>
                </a:solidFill>
                <a:latin typeface="Consolas" panose="020B0609020204030204" pitchFamily="49" charset="0"/>
                <a:cs typeface="Consolas" panose="020B0609020204030204" pitchFamily="49" charset="0"/>
              </a:rPr>
              <a:t>R1=0x11111111</a:t>
            </a:r>
          </a:p>
          <a:p>
            <a:pPr algn="ctr"/>
            <a:r>
              <a:rPr lang="en-US" sz="2400" dirty="0">
                <a:solidFill>
                  <a:schemeClr val="tx1"/>
                </a:solidFill>
                <a:latin typeface="Consolas" panose="020B0609020204030204" pitchFamily="49" charset="0"/>
                <a:cs typeface="Consolas" panose="020B0609020204030204" pitchFamily="49" charset="0"/>
              </a:rPr>
              <a:t>R2=0x22222222</a:t>
            </a:r>
          </a:p>
        </p:txBody>
      </p:sp>
      <p:sp>
        <p:nvSpPr>
          <p:cNvPr id="31" name="Rectangle 30"/>
          <p:cNvSpPr/>
          <p:nvPr/>
        </p:nvSpPr>
        <p:spPr>
          <a:xfrm>
            <a:off x="677570" y="1237054"/>
            <a:ext cx="2441694" cy="400110"/>
          </a:xfrm>
          <a:prstGeom prst="rect">
            <a:avLst/>
          </a:prstGeom>
        </p:spPr>
        <p:txBody>
          <a:bodyPr wrap="none">
            <a:spAutoFit/>
          </a:bodyPr>
          <a:lstStyle/>
          <a:p>
            <a:r>
              <a:rPr lang="en-US" sz="2000" dirty="0">
                <a:latin typeface="Consolas" panose="020B0609020204030204" pitchFamily="49" charset="0"/>
                <a:cs typeface="Consolas" panose="020B0609020204030204" pitchFamily="49" charset="0"/>
              </a:rPr>
              <a:t>Before execution</a:t>
            </a:r>
            <a:endParaRPr lang="en-US" sz="2000" dirty="0"/>
          </a:p>
        </p:txBody>
      </p:sp>
      <p:sp>
        <p:nvSpPr>
          <p:cNvPr id="32" name="Content Placeholder 3"/>
          <p:cNvSpPr>
            <a:spLocks noGrp="1"/>
          </p:cNvSpPr>
          <p:nvPr>
            <p:ph sz="quarter" idx="1"/>
          </p:nvPr>
        </p:nvSpPr>
        <p:spPr>
          <a:xfrm>
            <a:off x="443880" y="5044440"/>
            <a:ext cx="8229600" cy="1404500"/>
          </a:xfrm>
        </p:spPr>
        <p:txBody>
          <a:bodyPr>
            <a:normAutofit fontScale="92500"/>
          </a:bodyPr>
          <a:lstStyle/>
          <a:p>
            <a:r>
              <a:rPr lang="en-US" sz="2400" dirty="0"/>
              <a:t>What is content of stack, and position of SP, after PUSH {R2,R1}?</a:t>
            </a:r>
          </a:p>
          <a:p>
            <a:r>
              <a:rPr lang="en-US" sz="2400" dirty="0"/>
              <a:t>What are the values of R1/R2 after POP {R2}?</a:t>
            </a:r>
          </a:p>
          <a:p>
            <a:r>
              <a:rPr lang="en-US" sz="2400" dirty="0"/>
              <a:t>What are the correct instructions for swapping R1 and R2?</a:t>
            </a:r>
          </a:p>
        </p:txBody>
      </p:sp>
    </p:spTree>
    <p:extLst>
      <p:ext uri="{BB962C8B-B14F-4D97-AF65-F5344CB8AC3E}">
        <p14:creationId xmlns:p14="http://schemas.microsoft.com/office/powerpoint/2010/main" val="245926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p:cNvSpPr/>
          <p:nvPr/>
        </p:nvSpPr>
        <p:spPr>
          <a:xfrm>
            <a:off x="4127376" y="2348880"/>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9" name="Rectangle 28"/>
          <p:cNvSpPr/>
          <p:nvPr/>
        </p:nvSpPr>
        <p:spPr>
          <a:xfrm>
            <a:off x="6230164" y="2984680"/>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7" name="Rectangle 26"/>
          <p:cNvSpPr/>
          <p:nvPr/>
        </p:nvSpPr>
        <p:spPr>
          <a:xfrm>
            <a:off x="6230164" y="4423395"/>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 name="Title 1"/>
          <p:cNvSpPr>
            <a:spLocks noGrp="1"/>
          </p:cNvSpPr>
          <p:nvPr>
            <p:ph type="title"/>
          </p:nvPr>
        </p:nvSpPr>
        <p:spPr/>
        <p:txBody>
          <a:bodyPr/>
          <a:lstStyle/>
          <a:p>
            <a:r>
              <a:rPr lang="en-GB" dirty="0"/>
              <a:t>Stack ANS</a:t>
            </a:r>
          </a:p>
        </p:txBody>
      </p:sp>
      <p:sp>
        <p:nvSpPr>
          <p:cNvPr id="6" name="Rectangle 5"/>
          <p:cNvSpPr/>
          <p:nvPr/>
        </p:nvSpPr>
        <p:spPr>
          <a:xfrm>
            <a:off x="4127376"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7" name="TextBox 6"/>
          <p:cNvSpPr txBox="1"/>
          <p:nvPr/>
        </p:nvSpPr>
        <p:spPr>
          <a:xfrm>
            <a:off x="3551312" y="1628800"/>
            <a:ext cx="576064" cy="338554"/>
          </a:xfrm>
          <a:prstGeom prst="rect">
            <a:avLst/>
          </a:prstGeom>
          <a:noFill/>
        </p:spPr>
        <p:txBody>
          <a:bodyPr wrap="square" rtlCol="0">
            <a:spAutoFit/>
          </a:bodyPr>
          <a:lstStyle/>
          <a:p>
            <a:r>
              <a:rPr lang="en-GB" sz="1600" b="1" dirty="0">
                <a:latin typeface="Consolas" panose="020B0609020204030204" pitchFamily="49" charset="0"/>
                <a:cs typeface="Consolas" panose="020B0609020204030204" pitchFamily="49" charset="0"/>
              </a:rPr>
              <a:t>R1</a:t>
            </a:r>
          </a:p>
        </p:txBody>
      </p:sp>
      <p:sp>
        <p:nvSpPr>
          <p:cNvPr id="9" name="Rectangle 8"/>
          <p:cNvSpPr/>
          <p:nvPr/>
        </p:nvSpPr>
        <p:spPr>
          <a:xfrm>
            <a:off x="4127376" y="19888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0" name="TextBox 9"/>
          <p:cNvSpPr txBox="1"/>
          <p:nvPr/>
        </p:nvSpPr>
        <p:spPr>
          <a:xfrm>
            <a:off x="3551312" y="1988840"/>
            <a:ext cx="576064" cy="338554"/>
          </a:xfrm>
          <a:prstGeom prst="rect">
            <a:avLst/>
          </a:prstGeom>
          <a:noFill/>
        </p:spPr>
        <p:txBody>
          <a:bodyPr wrap="square" rtlCol="0">
            <a:spAutoFit/>
          </a:bodyPr>
          <a:lstStyle/>
          <a:p>
            <a:r>
              <a:rPr lang="en-GB" sz="1600" b="1" dirty="0">
                <a:latin typeface="Consolas" panose="020B0609020204030204" pitchFamily="49" charset="0"/>
                <a:cs typeface="Consolas" panose="020B0609020204030204" pitchFamily="49" charset="0"/>
              </a:rPr>
              <a:t>R2</a:t>
            </a:r>
          </a:p>
        </p:txBody>
      </p:sp>
      <p:sp>
        <p:nvSpPr>
          <p:cNvPr id="12" name="Rectangle 11"/>
          <p:cNvSpPr/>
          <p:nvPr/>
        </p:nvSpPr>
        <p:spPr>
          <a:xfrm>
            <a:off x="4127376" y="27089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3" name="TextBox 12"/>
          <p:cNvSpPr txBox="1"/>
          <p:nvPr/>
        </p:nvSpPr>
        <p:spPr>
          <a:xfrm>
            <a:off x="2971800" y="2708920"/>
            <a:ext cx="1155576" cy="338554"/>
          </a:xfrm>
          <a:prstGeom prst="rect">
            <a:avLst/>
          </a:prstGeom>
          <a:noFill/>
        </p:spPr>
        <p:txBody>
          <a:bodyPr wrap="square" rtlCol="0">
            <a:spAutoFit/>
          </a:bodyPr>
          <a:lstStyle/>
          <a:p>
            <a:pPr algn="r"/>
            <a:r>
              <a:rPr lang="en-GB" sz="1600" b="1" dirty="0" err="1">
                <a:latin typeface="Consolas" panose="020B0609020204030204" pitchFamily="49" charset="0"/>
                <a:cs typeface="Consolas" panose="020B0609020204030204" pitchFamily="49" charset="0"/>
              </a:rPr>
              <a:t>R13</a:t>
            </a:r>
            <a:r>
              <a:rPr lang="en-GB" sz="1600" b="1" dirty="0">
                <a:latin typeface="Consolas" panose="020B0609020204030204" pitchFamily="49" charset="0"/>
                <a:cs typeface="Consolas" panose="020B0609020204030204" pitchFamily="49" charset="0"/>
              </a:rPr>
              <a:t> (</a:t>
            </a:r>
            <a:r>
              <a:rPr lang="en-GB" sz="1600" b="1" dirty="0" err="1">
                <a:latin typeface="Consolas" panose="020B0609020204030204" pitchFamily="49" charset="0"/>
                <a:cs typeface="Consolas" panose="020B0609020204030204" pitchFamily="49" charset="0"/>
              </a:rPr>
              <a:t>SP</a:t>
            </a:r>
            <a:r>
              <a:rPr lang="en-GB" sz="1600" b="1" dirty="0">
                <a:latin typeface="Consolas" panose="020B0609020204030204" pitchFamily="49" charset="0"/>
                <a:cs typeface="Consolas" panose="020B0609020204030204" pitchFamily="49" charset="0"/>
              </a:rPr>
              <a:t>)</a:t>
            </a:r>
          </a:p>
        </p:txBody>
      </p:sp>
      <p:sp>
        <p:nvSpPr>
          <p:cNvPr id="14" name="Rectangle 13"/>
          <p:cNvSpPr/>
          <p:nvPr/>
        </p:nvSpPr>
        <p:spPr>
          <a:xfrm>
            <a:off x="6230164" y="334327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5" name="TextBox 14"/>
          <p:cNvSpPr txBox="1"/>
          <p:nvPr/>
        </p:nvSpPr>
        <p:spPr>
          <a:xfrm>
            <a:off x="7526308" y="334327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0x20000200</a:t>
            </a:r>
          </a:p>
        </p:txBody>
      </p:sp>
      <p:sp>
        <p:nvSpPr>
          <p:cNvPr id="16" name="Rectangle 15"/>
          <p:cNvSpPr/>
          <p:nvPr/>
        </p:nvSpPr>
        <p:spPr>
          <a:xfrm>
            <a:off x="6230164" y="370331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7" name="Rectangle 16"/>
          <p:cNvSpPr/>
          <p:nvPr/>
        </p:nvSpPr>
        <p:spPr>
          <a:xfrm>
            <a:off x="6230164" y="406335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8" name="TextBox 17"/>
          <p:cNvSpPr txBox="1"/>
          <p:nvPr/>
        </p:nvSpPr>
        <p:spPr>
          <a:xfrm>
            <a:off x="7526308" y="370331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0x200001FC</a:t>
            </a:r>
          </a:p>
        </p:txBody>
      </p:sp>
      <p:sp>
        <p:nvSpPr>
          <p:cNvPr id="19" name="TextBox 18"/>
          <p:cNvSpPr txBox="1"/>
          <p:nvPr/>
        </p:nvSpPr>
        <p:spPr>
          <a:xfrm>
            <a:off x="7526308" y="406335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0x200001F8</a:t>
            </a:r>
          </a:p>
        </p:txBody>
      </p:sp>
      <p:sp>
        <p:nvSpPr>
          <p:cNvPr id="20" name="TextBox 19"/>
          <p:cNvSpPr txBox="1"/>
          <p:nvPr/>
        </p:nvSpPr>
        <p:spPr>
          <a:xfrm>
            <a:off x="4127376" y="2708920"/>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0x20000200</a:t>
            </a:r>
          </a:p>
        </p:txBody>
      </p:sp>
      <p:sp>
        <p:nvSpPr>
          <p:cNvPr id="21" name="TextBox 20"/>
          <p:cNvSpPr txBox="1"/>
          <p:nvPr/>
        </p:nvSpPr>
        <p:spPr>
          <a:xfrm>
            <a:off x="4127376" y="1988840"/>
            <a:ext cx="1296144" cy="338554"/>
          </a:xfrm>
          <a:prstGeom prst="rect">
            <a:avLst/>
          </a:prstGeom>
          <a:noFill/>
        </p:spPr>
        <p:txBody>
          <a:bodyPr wrap="square" rtlCol="0">
            <a:spAutoFit/>
          </a:bodyPr>
          <a:lstStyle/>
          <a:p>
            <a:pPr algn="r"/>
            <a:r>
              <a:rPr lang="en-GB" sz="1600" b="1" dirty="0" err="1">
                <a:latin typeface="Consolas" panose="020B0609020204030204" pitchFamily="49" charset="0"/>
                <a:cs typeface="Consolas" panose="020B0609020204030204" pitchFamily="49" charset="0"/>
              </a:rPr>
              <a:t>0x22222222</a:t>
            </a:r>
            <a:endParaRPr lang="en-GB" sz="1600" b="1" dirty="0">
              <a:latin typeface="Consolas" panose="020B0609020204030204" pitchFamily="49" charset="0"/>
              <a:cs typeface="Consolas" panose="020B0609020204030204" pitchFamily="49" charset="0"/>
            </a:endParaRPr>
          </a:p>
        </p:txBody>
      </p:sp>
      <p:sp>
        <p:nvSpPr>
          <p:cNvPr id="22" name="TextBox 21"/>
          <p:cNvSpPr txBox="1"/>
          <p:nvPr/>
        </p:nvSpPr>
        <p:spPr>
          <a:xfrm>
            <a:off x="4127376" y="1628800"/>
            <a:ext cx="1296144" cy="338554"/>
          </a:xfrm>
          <a:prstGeom prst="rect">
            <a:avLst/>
          </a:prstGeom>
          <a:noFill/>
        </p:spPr>
        <p:txBody>
          <a:bodyPr wrap="square" rtlCol="0">
            <a:spAutoFit/>
          </a:bodyPr>
          <a:lstStyle/>
          <a:p>
            <a:pPr algn="r"/>
            <a:r>
              <a:rPr lang="en-GB" sz="1600" b="1" dirty="0" err="1">
                <a:latin typeface="Consolas" panose="020B0609020204030204" pitchFamily="49" charset="0"/>
                <a:cs typeface="Consolas" panose="020B0609020204030204" pitchFamily="49" charset="0"/>
              </a:rPr>
              <a:t>0x11111111</a:t>
            </a:r>
            <a:endParaRPr lang="en-GB" sz="1600" b="1" dirty="0">
              <a:latin typeface="Consolas" panose="020B0609020204030204" pitchFamily="49" charset="0"/>
              <a:cs typeface="Consolas" panose="020B0609020204030204" pitchFamily="49" charset="0"/>
            </a:endParaRPr>
          </a:p>
        </p:txBody>
      </p:sp>
      <p:cxnSp>
        <p:nvCxnSpPr>
          <p:cNvPr id="24" name="Straight Arrow Connector 23"/>
          <p:cNvCxnSpPr>
            <a:endCxn id="35" idx="1"/>
          </p:cNvCxnSpPr>
          <p:nvPr/>
        </p:nvCxnSpPr>
        <p:spPr>
          <a:xfrm>
            <a:off x="5429517" y="2891802"/>
            <a:ext cx="802628" cy="1340830"/>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EA7C8D44-3667-46F6-9772-CC52308E2A7F}" type="slidenum">
              <a:rPr kumimoji="0" lang="en-US" smtClean="0"/>
              <a:pPr/>
              <a:t>9</a:t>
            </a:fld>
            <a:endParaRPr kumimoji="0" lang="en-US"/>
          </a:p>
        </p:txBody>
      </p:sp>
      <p:sp>
        <p:nvSpPr>
          <p:cNvPr id="23" name="TextBox 22"/>
          <p:cNvSpPr txBox="1"/>
          <p:nvPr/>
        </p:nvSpPr>
        <p:spPr>
          <a:xfrm>
            <a:off x="6230165" y="3352800"/>
            <a:ext cx="1296142" cy="338554"/>
          </a:xfrm>
          <a:prstGeom prst="rect">
            <a:avLst/>
          </a:prstGeom>
          <a:noFill/>
        </p:spPr>
        <p:txBody>
          <a:bodyPr wrap="square" rtlCol="0">
            <a:spAutoFit/>
          </a:bodyPr>
          <a:lstStyle/>
          <a:p>
            <a:pPr algn="ctr"/>
            <a:r>
              <a:rPr lang="en-US" sz="1600" b="1" dirty="0" err="1">
                <a:latin typeface="Consolas" panose="020B0609020204030204" pitchFamily="49" charset="0"/>
                <a:cs typeface="Consolas" panose="020B0609020204030204" pitchFamily="49" charset="0"/>
              </a:rPr>
              <a:t>xxxxxxxx</a:t>
            </a:r>
            <a:endParaRPr lang="en-US" sz="1600" b="1" dirty="0">
              <a:latin typeface="Consolas" panose="020B0609020204030204" pitchFamily="49" charset="0"/>
              <a:cs typeface="Consolas" panose="020B0609020204030204" pitchFamily="49" charset="0"/>
            </a:endParaRPr>
          </a:p>
        </p:txBody>
      </p:sp>
      <p:sp>
        <p:nvSpPr>
          <p:cNvPr id="25" name="Rounded Rectangle 24"/>
          <p:cNvSpPr/>
          <p:nvPr/>
        </p:nvSpPr>
        <p:spPr>
          <a:xfrm>
            <a:off x="381000" y="2528900"/>
            <a:ext cx="2438400" cy="207836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GB" sz="2400" dirty="0">
                <a:solidFill>
                  <a:schemeClr val="tx1"/>
                </a:solidFill>
                <a:latin typeface="Consolas" panose="020B0609020204030204" pitchFamily="49" charset="0"/>
                <a:cs typeface="Consolas" panose="020B0609020204030204" pitchFamily="49" charset="0"/>
              </a:rPr>
              <a:t>PUSH {R1,R2}</a:t>
            </a:r>
          </a:p>
          <a:p>
            <a:pPr>
              <a:buNone/>
            </a:pPr>
            <a:r>
              <a:rPr lang="en-GB" sz="2400" dirty="0">
                <a:solidFill>
                  <a:schemeClr val="tx1"/>
                </a:solidFill>
                <a:latin typeface="Consolas" panose="020B0609020204030204" pitchFamily="49" charset="0"/>
                <a:cs typeface="Consolas" panose="020B0609020204030204" pitchFamily="49" charset="0"/>
              </a:rPr>
              <a:t>POP  {R1}</a:t>
            </a:r>
          </a:p>
          <a:p>
            <a:pPr>
              <a:buNone/>
            </a:pPr>
            <a:r>
              <a:rPr lang="en-GB" sz="2400" dirty="0">
                <a:solidFill>
                  <a:schemeClr val="tx1"/>
                </a:solidFill>
                <a:latin typeface="Consolas" panose="020B0609020204030204" pitchFamily="49" charset="0"/>
                <a:cs typeface="Consolas" panose="020B0609020204030204" pitchFamily="49" charset="0"/>
              </a:rPr>
              <a:t>POP  {</a:t>
            </a:r>
            <a:r>
              <a:rPr lang="en-GB" sz="2400" dirty="0" err="1">
                <a:solidFill>
                  <a:schemeClr val="tx1"/>
                </a:solidFill>
                <a:latin typeface="Consolas" panose="020B0609020204030204" pitchFamily="49" charset="0"/>
                <a:cs typeface="Consolas" panose="020B0609020204030204" pitchFamily="49" charset="0"/>
              </a:rPr>
              <a:t>R2</a:t>
            </a:r>
            <a:r>
              <a:rPr lang="en-GB" sz="2400" dirty="0">
                <a:solidFill>
                  <a:schemeClr val="tx1"/>
                </a:solidFill>
                <a:latin typeface="Consolas" panose="020B0609020204030204" pitchFamily="49" charset="0"/>
                <a:cs typeface="Consolas" panose="020B0609020204030204" pitchFamily="49" charset="0"/>
              </a:rPr>
              <a:t>}</a:t>
            </a:r>
          </a:p>
        </p:txBody>
      </p:sp>
      <p:sp>
        <p:nvSpPr>
          <p:cNvPr id="3" name="TextBox 2"/>
          <p:cNvSpPr txBox="1"/>
          <p:nvPr/>
        </p:nvSpPr>
        <p:spPr>
          <a:xfrm>
            <a:off x="6230164" y="4736068"/>
            <a:ext cx="1298123" cy="369332"/>
          </a:xfrm>
          <a:prstGeom prst="rect">
            <a:avLst/>
          </a:prstGeom>
          <a:noFill/>
        </p:spPr>
        <p:txBody>
          <a:bodyPr wrap="square" rtlCol="0">
            <a:spAutoFit/>
          </a:bodyPr>
          <a:lstStyle/>
          <a:p>
            <a:pPr algn="ctr"/>
            <a:r>
              <a:rPr lang="en-US" dirty="0"/>
              <a:t>memory</a:t>
            </a:r>
          </a:p>
        </p:txBody>
      </p:sp>
      <p:sp>
        <p:nvSpPr>
          <p:cNvPr id="28" name="TextBox 27"/>
          <p:cNvSpPr txBox="1"/>
          <p:nvPr/>
        </p:nvSpPr>
        <p:spPr>
          <a:xfrm>
            <a:off x="7738363" y="2615348"/>
            <a:ext cx="944041" cy="369332"/>
          </a:xfrm>
          <a:prstGeom prst="rect">
            <a:avLst/>
          </a:prstGeom>
          <a:noFill/>
        </p:spPr>
        <p:txBody>
          <a:bodyPr wrap="none" rtlCol="0">
            <a:spAutoFit/>
          </a:bodyPr>
          <a:lstStyle/>
          <a:p>
            <a:r>
              <a:rPr lang="en-US" dirty="0"/>
              <a:t>Address</a:t>
            </a:r>
          </a:p>
        </p:txBody>
      </p:sp>
      <p:sp>
        <p:nvSpPr>
          <p:cNvPr id="34" name="TextBox 33"/>
          <p:cNvSpPr txBox="1"/>
          <p:nvPr/>
        </p:nvSpPr>
        <p:spPr>
          <a:xfrm>
            <a:off x="6232145" y="3724801"/>
            <a:ext cx="1296142" cy="338554"/>
          </a:xfrm>
          <a:prstGeom prst="rect">
            <a:avLst/>
          </a:prstGeom>
          <a:noFill/>
        </p:spPr>
        <p:txBody>
          <a:bodyPr wrap="square" rtlCol="0">
            <a:spAutoFit/>
          </a:bodyPr>
          <a:lstStyle/>
          <a:p>
            <a:pPr algn="ctr"/>
            <a:r>
              <a:rPr lang="en-US" sz="1600" dirty="0">
                <a:latin typeface="Consolas" panose="020B0609020204030204" pitchFamily="49" charset="0"/>
                <a:cs typeface="Consolas" panose="020B0609020204030204" pitchFamily="49" charset="0"/>
              </a:rPr>
              <a:t>0x22222222</a:t>
            </a:r>
            <a:endParaRPr lang="en-US" sz="1600" b="1" dirty="0">
              <a:latin typeface="Consolas" panose="020B0609020204030204" pitchFamily="49" charset="0"/>
              <a:cs typeface="Consolas" panose="020B0609020204030204" pitchFamily="49" charset="0"/>
            </a:endParaRPr>
          </a:p>
        </p:txBody>
      </p:sp>
      <p:sp>
        <p:nvSpPr>
          <p:cNvPr id="35" name="TextBox 34"/>
          <p:cNvSpPr txBox="1"/>
          <p:nvPr/>
        </p:nvSpPr>
        <p:spPr>
          <a:xfrm>
            <a:off x="6232145" y="4063355"/>
            <a:ext cx="1296142" cy="338554"/>
          </a:xfrm>
          <a:prstGeom prst="rect">
            <a:avLst/>
          </a:prstGeom>
          <a:noFill/>
        </p:spPr>
        <p:txBody>
          <a:bodyPr wrap="square" rtlCol="0">
            <a:spAutoFit/>
          </a:bodyPr>
          <a:lstStyle/>
          <a:p>
            <a:pPr algn="ctr"/>
            <a:r>
              <a:rPr lang="en-US" sz="1600" dirty="0">
                <a:latin typeface="Consolas" panose="020B0609020204030204" pitchFamily="49" charset="0"/>
                <a:cs typeface="Consolas" panose="020B0609020204030204" pitchFamily="49" charset="0"/>
              </a:rPr>
              <a:t>0x11111111</a:t>
            </a:r>
            <a:endParaRPr lang="en-US" sz="1600" b="1" dirty="0">
              <a:latin typeface="Consolas" panose="020B0609020204030204" pitchFamily="49" charset="0"/>
              <a:cs typeface="Consolas" panose="020B0609020204030204" pitchFamily="49" charset="0"/>
            </a:endParaRPr>
          </a:p>
        </p:txBody>
      </p:sp>
      <p:sp>
        <p:nvSpPr>
          <p:cNvPr id="30" name="Rectangle 29"/>
          <p:cNvSpPr/>
          <p:nvPr/>
        </p:nvSpPr>
        <p:spPr>
          <a:xfrm>
            <a:off x="443880" y="1675288"/>
            <a:ext cx="2819400" cy="68527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a:solidFill>
                  <a:schemeClr val="tx1"/>
                </a:solidFill>
                <a:latin typeface="Consolas" panose="020B0609020204030204" pitchFamily="49" charset="0"/>
                <a:cs typeface="Consolas" panose="020B0609020204030204" pitchFamily="49" charset="0"/>
              </a:rPr>
              <a:t>R1=0x11111111</a:t>
            </a:r>
          </a:p>
          <a:p>
            <a:pPr algn="ctr"/>
            <a:r>
              <a:rPr lang="en-US" sz="2400" dirty="0">
                <a:solidFill>
                  <a:schemeClr val="tx1"/>
                </a:solidFill>
                <a:latin typeface="Consolas" panose="020B0609020204030204" pitchFamily="49" charset="0"/>
                <a:cs typeface="Consolas" panose="020B0609020204030204" pitchFamily="49" charset="0"/>
              </a:rPr>
              <a:t>R2=0x22222222</a:t>
            </a:r>
          </a:p>
        </p:txBody>
      </p:sp>
      <p:sp>
        <p:nvSpPr>
          <p:cNvPr id="31" name="Rectangle 30"/>
          <p:cNvSpPr/>
          <p:nvPr/>
        </p:nvSpPr>
        <p:spPr>
          <a:xfrm>
            <a:off x="677570" y="1237054"/>
            <a:ext cx="2441694" cy="400110"/>
          </a:xfrm>
          <a:prstGeom prst="rect">
            <a:avLst/>
          </a:prstGeom>
        </p:spPr>
        <p:txBody>
          <a:bodyPr wrap="none">
            <a:spAutoFit/>
          </a:bodyPr>
          <a:lstStyle/>
          <a:p>
            <a:r>
              <a:rPr lang="en-US" sz="2000" dirty="0">
                <a:latin typeface="Consolas" panose="020B0609020204030204" pitchFamily="49" charset="0"/>
                <a:cs typeface="Consolas" panose="020B0609020204030204" pitchFamily="49" charset="0"/>
              </a:rPr>
              <a:t>Before execution</a:t>
            </a:r>
            <a:endParaRPr lang="en-US" sz="2000" dirty="0"/>
          </a:p>
        </p:txBody>
      </p:sp>
      <p:sp>
        <p:nvSpPr>
          <p:cNvPr id="32" name="Content Placeholder 3"/>
          <p:cNvSpPr>
            <a:spLocks noGrp="1"/>
          </p:cNvSpPr>
          <p:nvPr>
            <p:ph sz="quarter" idx="1"/>
          </p:nvPr>
        </p:nvSpPr>
        <p:spPr>
          <a:xfrm>
            <a:off x="443880" y="5044440"/>
            <a:ext cx="8229600" cy="1333396"/>
          </a:xfrm>
        </p:spPr>
        <p:txBody>
          <a:bodyPr/>
          <a:lstStyle/>
          <a:p>
            <a:r>
              <a:rPr lang="en-US" dirty="0"/>
              <a:t>Stack content and SP shown in figure</a:t>
            </a:r>
          </a:p>
          <a:p>
            <a:r>
              <a:rPr lang="en-US" dirty="0"/>
              <a:t>After POP {R2}, R1=0x11111111, R2=0x22222222</a:t>
            </a:r>
          </a:p>
        </p:txBody>
      </p:sp>
    </p:spTree>
    <p:extLst>
      <p:ext uri="{BB962C8B-B14F-4D97-AF65-F5344CB8AC3E}">
        <p14:creationId xmlns:p14="http://schemas.microsoft.com/office/powerpoint/2010/main" val="20988317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1_Orig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Origin</Template>
  <TotalTime>2506</TotalTime>
  <Words>5773</Words>
  <Application>Microsoft Office PowerPoint</Application>
  <PresentationFormat>On-screen Show (4:3)</PresentationFormat>
  <Paragraphs>926</Paragraphs>
  <Slides>36</Slides>
  <Notes>8</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36</vt:i4>
      </vt:variant>
    </vt:vector>
  </HeadingPairs>
  <TitlesOfParts>
    <vt:vector size="50" baseType="lpstr">
      <vt:lpstr>Bookman Old Style (Headings)</vt:lpstr>
      <vt:lpstr>Arial</vt:lpstr>
      <vt:lpstr>Bookman Old Style</vt:lpstr>
      <vt:lpstr>Calibri</vt:lpstr>
      <vt:lpstr>Cambria Math</vt:lpstr>
      <vt:lpstr>Consolas</vt:lpstr>
      <vt:lpstr>Courier New</vt:lpstr>
      <vt:lpstr>Gill Sans MT</vt:lpstr>
      <vt:lpstr>Segoe UI</vt:lpstr>
      <vt:lpstr>Times New Roman</vt:lpstr>
      <vt:lpstr>Wingdings</vt:lpstr>
      <vt:lpstr>Wingdings 3</vt:lpstr>
      <vt:lpstr>Origin</vt:lpstr>
      <vt:lpstr>1_Origin</vt:lpstr>
      <vt:lpstr>Z. Gu</vt:lpstr>
      <vt:lpstr>Stack</vt:lpstr>
      <vt:lpstr>Stack</vt:lpstr>
      <vt:lpstr>Stack</vt:lpstr>
      <vt:lpstr>Stack ANS</vt:lpstr>
      <vt:lpstr>Stack</vt:lpstr>
      <vt:lpstr>Stack ANS</vt:lpstr>
      <vt:lpstr>Stack</vt:lpstr>
      <vt:lpstr>Stack ANS</vt:lpstr>
      <vt:lpstr>Instructions for swapping R1 and R2</vt:lpstr>
      <vt:lpstr>Program Understanding</vt:lpstr>
      <vt:lpstr>Program Understanding ANS</vt:lpstr>
      <vt:lpstr>Passing arguments and Returning Value</vt:lpstr>
      <vt:lpstr>Passing arguments and Returning Value ANS</vt:lpstr>
      <vt:lpstr>Argument Passing</vt:lpstr>
      <vt:lpstr>Argument Passing ANS</vt:lpstr>
      <vt:lpstr>What’s wrong? Passing arguments and Returning Value</vt:lpstr>
      <vt:lpstr>What’s wrong? Passing arguments and Returning Value ANS</vt:lpstr>
      <vt:lpstr>What is Wrong?</vt:lpstr>
      <vt:lpstr>What is Wrong? ANS</vt:lpstr>
      <vt:lpstr>Program Understanding</vt:lpstr>
      <vt:lpstr>Program Understanding ANS</vt:lpstr>
      <vt:lpstr>toLower</vt:lpstr>
      <vt:lpstr>toLower ANS</vt:lpstr>
      <vt:lpstr>Program Understanding</vt:lpstr>
      <vt:lpstr>Program Understanding ANS</vt:lpstr>
      <vt:lpstr>Detailed Explanations</vt:lpstr>
      <vt:lpstr>Separator Page</vt:lpstr>
      <vt:lpstr>If Then Else</vt:lpstr>
      <vt:lpstr>If Then Else ANS</vt:lpstr>
      <vt:lpstr>Factorial</vt:lpstr>
      <vt:lpstr>Factorial</vt:lpstr>
      <vt:lpstr>Factorial ANS</vt:lpstr>
      <vt:lpstr>What is wrong?</vt:lpstr>
      <vt:lpstr>What is wrong? ANS</vt:lpstr>
      <vt:lpstr>Explanations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 Yifeng Zhu Electrical and Computer Engineering University of Maine</dc:title>
  <dc:creator>zhu</dc:creator>
  <cp:lastModifiedBy>Zonghua Gu</cp:lastModifiedBy>
  <cp:revision>184</cp:revision>
  <cp:lastPrinted>2018-03-21T12:46:41Z</cp:lastPrinted>
  <dcterms:created xsi:type="dcterms:W3CDTF">2012-11-17T20:04:56Z</dcterms:created>
  <dcterms:modified xsi:type="dcterms:W3CDTF">2026-04-23T15:02:58Z</dcterms:modified>
</cp:coreProperties>
</file>