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9"/>
  </p:notesMasterIdLst>
  <p:sldIdLst>
    <p:sldId id="737" r:id="rId2"/>
    <p:sldId id="321" r:id="rId3"/>
    <p:sldId id="286" r:id="rId4"/>
    <p:sldId id="327" r:id="rId5"/>
    <p:sldId id="285" r:id="rId6"/>
    <p:sldId id="290" r:id="rId7"/>
    <p:sldId id="291" r:id="rId8"/>
    <p:sldId id="492" r:id="rId9"/>
    <p:sldId id="494" r:id="rId10"/>
    <p:sldId id="495" r:id="rId11"/>
    <p:sldId id="303" r:id="rId12"/>
    <p:sldId id="304" r:id="rId13"/>
    <p:sldId id="278" r:id="rId14"/>
    <p:sldId id="279" r:id="rId15"/>
    <p:sldId id="300" r:id="rId16"/>
    <p:sldId id="736" r:id="rId17"/>
    <p:sldId id="294" r:id="rId18"/>
    <p:sldId id="292" r:id="rId19"/>
    <p:sldId id="295" r:id="rId20"/>
    <p:sldId id="296" r:id="rId21"/>
    <p:sldId id="297" r:id="rId22"/>
    <p:sldId id="740" r:id="rId23"/>
    <p:sldId id="741" r:id="rId24"/>
    <p:sldId id="299" r:id="rId25"/>
    <p:sldId id="308" r:id="rId26"/>
    <p:sldId id="310" r:id="rId27"/>
    <p:sldId id="311" r:id="rId28"/>
    <p:sldId id="312" r:id="rId29"/>
    <p:sldId id="742" r:id="rId30"/>
    <p:sldId id="746" r:id="rId31"/>
    <p:sldId id="322" r:id="rId32"/>
    <p:sldId id="324" r:id="rId33"/>
    <p:sldId id="325" r:id="rId34"/>
    <p:sldId id="271" r:id="rId35"/>
    <p:sldId id="272" r:id="rId36"/>
    <p:sldId id="273" r:id="rId37"/>
    <p:sldId id="259" r:id="rId38"/>
    <p:sldId id="260" r:id="rId39"/>
    <p:sldId id="261" r:id="rId40"/>
    <p:sldId id="262" r:id="rId41"/>
    <p:sldId id="263" r:id="rId42"/>
    <p:sldId id="264" r:id="rId43"/>
    <p:sldId id="265" r:id="rId44"/>
    <p:sldId id="266" r:id="rId45"/>
    <p:sldId id="267" r:id="rId46"/>
    <p:sldId id="268" r:id="rId47"/>
    <p:sldId id="269" r:id="rId48"/>
    <p:sldId id="270" r:id="rId49"/>
    <p:sldId id="326" r:id="rId50"/>
    <p:sldId id="315" r:id="rId51"/>
    <p:sldId id="316" r:id="rId52"/>
    <p:sldId id="317" r:id="rId53"/>
    <p:sldId id="314" r:id="rId54"/>
    <p:sldId id="743" r:id="rId55"/>
    <p:sldId id="744" r:id="rId56"/>
    <p:sldId id="373" r:id="rId57"/>
    <p:sldId id="745"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A8E20C-AD7F-4BEB-8644-5EA5370DC616}" v="17" dt="2025-12-02T23:59:39.4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03"/>
    <p:restoredTop sz="93987" autoAdjust="0"/>
  </p:normalViewPr>
  <p:slideViewPr>
    <p:cSldViewPr>
      <p:cViewPr varScale="1">
        <p:scale>
          <a:sx n="77" d="100"/>
          <a:sy n="77" d="100"/>
        </p:scale>
        <p:origin x="826" y="67"/>
      </p:cViewPr>
      <p:guideLst>
        <p:guide orient="horz" pos="2160"/>
        <p:guide pos="3840"/>
      </p:guideLst>
    </p:cSldViewPr>
  </p:slideViewPr>
  <p:notesTextViewPr>
    <p:cViewPr>
      <p:scale>
        <a:sx n="1" d="1"/>
        <a:sy n="1" d="1"/>
      </p:scale>
      <p:origin x="0" y="0"/>
    </p:cViewPr>
  </p:notesTextViewPr>
  <p:sorterViewPr>
    <p:cViewPr>
      <p:scale>
        <a:sx n="125" d="100"/>
        <a:sy n="125"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redo custSel addSld delSld modSld sldOrd">
      <pc:chgData name="Zonghua Gu" userId="9a7e1853e1951ef5" providerId="LiveId" clId="{CF1FAA12-072C-4ED5-BA76-0FFFAEFDB88A}" dt="2025-12-03T00:40:24.003" v="4083" actId="20577"/>
      <pc:docMkLst>
        <pc:docMk/>
      </pc:docMkLst>
      <pc:sldChg chg="addSp modSp">
        <pc:chgData name="Zonghua Gu" userId="9a7e1853e1951ef5" providerId="LiveId" clId="{CF1FAA12-072C-4ED5-BA76-0FFFAEFDB88A}" dt="2025-12-02T23:59:39.435" v="3940"/>
        <pc:sldMkLst>
          <pc:docMk/>
          <pc:sldMk cId="958803364" sldId="259"/>
        </pc:sldMkLst>
        <pc:spChg chg="add mod">
          <ac:chgData name="Zonghua Gu" userId="9a7e1853e1951ef5" providerId="LiveId" clId="{CF1FAA12-072C-4ED5-BA76-0FFFAEFDB88A}" dt="2025-12-02T23:59:39.435" v="3940"/>
          <ac:spMkLst>
            <pc:docMk/>
            <pc:sldMk cId="958803364" sldId="259"/>
            <ac:spMk id="6" creationId="{CB589A3A-2CA3-1C4B-05E6-8F60FF6E9C02}"/>
          </ac:spMkLst>
        </pc:spChg>
      </pc:sldChg>
      <pc:sldChg chg="addSp modSp">
        <pc:chgData name="Zonghua Gu" userId="9a7e1853e1951ef5" providerId="LiveId" clId="{CF1FAA12-072C-4ED5-BA76-0FFFAEFDB88A}" dt="2025-12-02T23:59:37.239" v="3939"/>
        <pc:sldMkLst>
          <pc:docMk/>
          <pc:sldMk cId="2182196339" sldId="260"/>
        </pc:sldMkLst>
        <pc:spChg chg="add mod">
          <ac:chgData name="Zonghua Gu" userId="9a7e1853e1951ef5" providerId="LiveId" clId="{CF1FAA12-072C-4ED5-BA76-0FFFAEFDB88A}" dt="2025-12-02T23:59:37.239" v="3939"/>
          <ac:spMkLst>
            <pc:docMk/>
            <pc:sldMk cId="2182196339" sldId="260"/>
            <ac:spMk id="4" creationId="{094AA243-1BE3-1C2C-8BBE-2047731A226C}"/>
          </ac:spMkLst>
        </pc:spChg>
      </pc:sldChg>
      <pc:sldChg chg="addSp modSp">
        <pc:chgData name="Zonghua Gu" userId="9a7e1853e1951ef5" providerId="LiveId" clId="{CF1FAA12-072C-4ED5-BA76-0FFFAEFDB88A}" dt="2025-12-02T23:59:35.934" v="3938"/>
        <pc:sldMkLst>
          <pc:docMk/>
          <pc:sldMk cId="1641096878" sldId="261"/>
        </pc:sldMkLst>
        <pc:spChg chg="add mod">
          <ac:chgData name="Zonghua Gu" userId="9a7e1853e1951ef5" providerId="LiveId" clId="{CF1FAA12-072C-4ED5-BA76-0FFFAEFDB88A}" dt="2025-12-02T23:59:35.934" v="3938"/>
          <ac:spMkLst>
            <pc:docMk/>
            <pc:sldMk cId="1641096878" sldId="261"/>
            <ac:spMk id="10" creationId="{9FD2126C-1ED1-1999-4375-66E07F2468C4}"/>
          </ac:spMkLst>
        </pc:spChg>
      </pc:sldChg>
      <pc:sldChg chg="addSp modSp">
        <pc:chgData name="Zonghua Gu" userId="9a7e1853e1951ef5" providerId="LiveId" clId="{CF1FAA12-072C-4ED5-BA76-0FFFAEFDB88A}" dt="2025-12-02T23:59:34.772" v="3937"/>
        <pc:sldMkLst>
          <pc:docMk/>
          <pc:sldMk cId="4271079282" sldId="262"/>
        </pc:sldMkLst>
        <pc:spChg chg="add mod">
          <ac:chgData name="Zonghua Gu" userId="9a7e1853e1951ef5" providerId="LiveId" clId="{CF1FAA12-072C-4ED5-BA76-0FFFAEFDB88A}" dt="2025-12-02T23:59:34.772" v="3937"/>
          <ac:spMkLst>
            <pc:docMk/>
            <pc:sldMk cId="4271079282" sldId="262"/>
            <ac:spMk id="9" creationId="{58AC7E5C-BE4D-3B4B-CC27-FDD5E8F6B571}"/>
          </ac:spMkLst>
        </pc:spChg>
      </pc:sldChg>
      <pc:sldChg chg="addSp modSp">
        <pc:chgData name="Zonghua Gu" userId="9a7e1853e1951ef5" providerId="LiveId" clId="{CF1FAA12-072C-4ED5-BA76-0FFFAEFDB88A}" dt="2025-12-02T23:59:33.560" v="3936"/>
        <pc:sldMkLst>
          <pc:docMk/>
          <pc:sldMk cId="973169448" sldId="263"/>
        </pc:sldMkLst>
        <pc:spChg chg="add mod">
          <ac:chgData name="Zonghua Gu" userId="9a7e1853e1951ef5" providerId="LiveId" clId="{CF1FAA12-072C-4ED5-BA76-0FFFAEFDB88A}" dt="2025-12-02T23:59:33.560" v="3936"/>
          <ac:spMkLst>
            <pc:docMk/>
            <pc:sldMk cId="973169448" sldId="263"/>
            <ac:spMk id="9" creationId="{6DAC0D2B-4FC1-6802-05CD-C843D87FB207}"/>
          </ac:spMkLst>
        </pc:spChg>
      </pc:sldChg>
      <pc:sldChg chg="addSp modSp">
        <pc:chgData name="Zonghua Gu" userId="9a7e1853e1951ef5" providerId="LiveId" clId="{CF1FAA12-072C-4ED5-BA76-0FFFAEFDB88A}" dt="2025-12-02T23:59:32.664" v="3935"/>
        <pc:sldMkLst>
          <pc:docMk/>
          <pc:sldMk cId="3792032687" sldId="264"/>
        </pc:sldMkLst>
        <pc:spChg chg="add mod">
          <ac:chgData name="Zonghua Gu" userId="9a7e1853e1951ef5" providerId="LiveId" clId="{CF1FAA12-072C-4ED5-BA76-0FFFAEFDB88A}" dt="2025-12-02T23:59:32.664" v="3935"/>
          <ac:spMkLst>
            <pc:docMk/>
            <pc:sldMk cId="3792032687" sldId="264"/>
            <ac:spMk id="9" creationId="{43D6F8C1-CB67-D016-A2BC-AEE7BBC496D4}"/>
          </ac:spMkLst>
        </pc:spChg>
      </pc:sldChg>
      <pc:sldChg chg="addSp modSp">
        <pc:chgData name="Zonghua Gu" userId="9a7e1853e1951ef5" providerId="LiveId" clId="{CF1FAA12-072C-4ED5-BA76-0FFFAEFDB88A}" dt="2025-12-02T23:59:31.813" v="3934"/>
        <pc:sldMkLst>
          <pc:docMk/>
          <pc:sldMk cId="1301660909" sldId="265"/>
        </pc:sldMkLst>
        <pc:spChg chg="add mod">
          <ac:chgData name="Zonghua Gu" userId="9a7e1853e1951ef5" providerId="LiveId" clId="{CF1FAA12-072C-4ED5-BA76-0FFFAEFDB88A}" dt="2025-12-02T23:59:31.813" v="3934"/>
          <ac:spMkLst>
            <pc:docMk/>
            <pc:sldMk cId="1301660909" sldId="265"/>
            <ac:spMk id="9" creationId="{FCA8FFD1-7936-D8D4-8D07-F5C6ADFA6F4A}"/>
          </ac:spMkLst>
        </pc:spChg>
      </pc:sldChg>
      <pc:sldChg chg="addSp modSp">
        <pc:chgData name="Zonghua Gu" userId="9a7e1853e1951ef5" providerId="LiveId" clId="{CF1FAA12-072C-4ED5-BA76-0FFFAEFDB88A}" dt="2025-12-02T23:59:31.048" v="3933"/>
        <pc:sldMkLst>
          <pc:docMk/>
          <pc:sldMk cId="1865720158" sldId="266"/>
        </pc:sldMkLst>
        <pc:spChg chg="add mod">
          <ac:chgData name="Zonghua Gu" userId="9a7e1853e1951ef5" providerId="LiveId" clId="{CF1FAA12-072C-4ED5-BA76-0FFFAEFDB88A}" dt="2025-12-02T23:59:31.048" v="3933"/>
          <ac:spMkLst>
            <pc:docMk/>
            <pc:sldMk cId="1865720158" sldId="266"/>
            <ac:spMk id="9" creationId="{CE7F7DF2-D0F3-D21B-45F6-2F0D2CE0FF33}"/>
          </ac:spMkLst>
        </pc:spChg>
      </pc:sldChg>
      <pc:sldChg chg="addSp modSp">
        <pc:chgData name="Zonghua Gu" userId="9a7e1853e1951ef5" providerId="LiveId" clId="{CF1FAA12-072C-4ED5-BA76-0FFFAEFDB88A}" dt="2025-12-02T23:59:30.200" v="3932"/>
        <pc:sldMkLst>
          <pc:docMk/>
          <pc:sldMk cId="2470229776" sldId="267"/>
        </pc:sldMkLst>
        <pc:spChg chg="add mod">
          <ac:chgData name="Zonghua Gu" userId="9a7e1853e1951ef5" providerId="LiveId" clId="{CF1FAA12-072C-4ED5-BA76-0FFFAEFDB88A}" dt="2025-12-02T23:59:30.200" v="3932"/>
          <ac:spMkLst>
            <pc:docMk/>
            <pc:sldMk cId="2470229776" sldId="267"/>
            <ac:spMk id="9" creationId="{3BFE9511-5DEB-2680-580C-3DFD7E2C20E5}"/>
          </ac:spMkLst>
        </pc:spChg>
      </pc:sldChg>
      <pc:sldChg chg="addSp modSp">
        <pc:chgData name="Zonghua Gu" userId="9a7e1853e1951ef5" providerId="LiveId" clId="{CF1FAA12-072C-4ED5-BA76-0FFFAEFDB88A}" dt="2025-12-02T23:59:29.256" v="3931"/>
        <pc:sldMkLst>
          <pc:docMk/>
          <pc:sldMk cId="3286259995" sldId="268"/>
        </pc:sldMkLst>
        <pc:spChg chg="add mod">
          <ac:chgData name="Zonghua Gu" userId="9a7e1853e1951ef5" providerId="LiveId" clId="{CF1FAA12-072C-4ED5-BA76-0FFFAEFDB88A}" dt="2025-12-02T23:59:29.256" v="3931"/>
          <ac:spMkLst>
            <pc:docMk/>
            <pc:sldMk cId="3286259995" sldId="268"/>
            <ac:spMk id="9" creationId="{0B345D3E-B2C6-5CBF-BB4F-2D0537F06156}"/>
          </ac:spMkLst>
        </pc:spChg>
      </pc:sldChg>
      <pc:sldChg chg="addSp modSp">
        <pc:chgData name="Zonghua Gu" userId="9a7e1853e1951ef5" providerId="LiveId" clId="{CF1FAA12-072C-4ED5-BA76-0FFFAEFDB88A}" dt="2025-12-02T23:59:28.117" v="3930"/>
        <pc:sldMkLst>
          <pc:docMk/>
          <pc:sldMk cId="1530356126" sldId="269"/>
        </pc:sldMkLst>
        <pc:spChg chg="add mod">
          <ac:chgData name="Zonghua Gu" userId="9a7e1853e1951ef5" providerId="LiveId" clId="{CF1FAA12-072C-4ED5-BA76-0FFFAEFDB88A}" dt="2025-12-02T23:59:28.117" v="3930"/>
          <ac:spMkLst>
            <pc:docMk/>
            <pc:sldMk cId="1530356126" sldId="269"/>
            <ac:spMk id="9" creationId="{BCD4A34E-75A6-E086-5AB6-E22F5AC88A59}"/>
          </ac:spMkLst>
        </pc:spChg>
      </pc:sldChg>
      <pc:sldChg chg="addSp modSp mod">
        <pc:chgData name="Zonghua Gu" userId="9a7e1853e1951ef5" providerId="LiveId" clId="{CF1FAA12-072C-4ED5-BA76-0FFFAEFDB88A}" dt="2025-12-02T23:59:23.755" v="3929" actId="1076"/>
        <pc:sldMkLst>
          <pc:docMk/>
          <pc:sldMk cId="1554278581" sldId="270"/>
        </pc:sldMkLst>
        <pc:spChg chg="add mod">
          <ac:chgData name="Zonghua Gu" userId="9a7e1853e1951ef5" providerId="LiveId" clId="{CF1FAA12-072C-4ED5-BA76-0FFFAEFDB88A}" dt="2025-12-02T23:59:23.755" v="3929" actId="1076"/>
          <ac:spMkLst>
            <pc:docMk/>
            <pc:sldMk cId="1554278581" sldId="270"/>
            <ac:spMk id="10" creationId="{076A62DB-B07F-8D83-00D8-08E133A913A7}"/>
          </ac:spMkLst>
        </pc:spChg>
        <pc:spChg chg="mod">
          <ac:chgData name="Zonghua Gu" userId="9a7e1853e1951ef5" providerId="LiveId" clId="{CF1FAA12-072C-4ED5-BA76-0FFFAEFDB88A}" dt="2025-12-02T23:58:57.479" v="3914" actId="1076"/>
          <ac:spMkLst>
            <pc:docMk/>
            <pc:sldMk cId="1554278581" sldId="270"/>
            <ac:spMk id="62" creationId="{00000000-0000-0000-0000-000000000000}"/>
          </ac:spMkLst>
        </pc:spChg>
      </pc:sldChg>
      <pc:sldChg chg="ord">
        <pc:chgData name="Zonghua Gu" userId="9a7e1853e1951ef5" providerId="LiveId" clId="{CF1FAA12-072C-4ED5-BA76-0FFFAEFDB88A}" dt="2025-12-02T23:54:20.120" v="3911"/>
        <pc:sldMkLst>
          <pc:docMk/>
          <pc:sldMk cId="3971200486" sldId="271"/>
        </pc:sldMkLst>
      </pc:sldChg>
      <pc:sldChg chg="modSp mod">
        <pc:chgData name="Zonghua Gu" userId="9a7e1853e1951ef5" providerId="LiveId" clId="{CF1FAA12-072C-4ED5-BA76-0FFFAEFDB88A}" dt="2025-12-02T23:55:09.522" v="3912" actId="14100"/>
        <pc:sldMkLst>
          <pc:docMk/>
          <pc:sldMk cId="0" sldId="273"/>
        </pc:sldMkLst>
        <pc:cxnChg chg="mod">
          <ac:chgData name="Zonghua Gu" userId="9a7e1853e1951ef5" providerId="LiveId" clId="{CF1FAA12-072C-4ED5-BA76-0FFFAEFDB88A}" dt="2025-12-02T23:55:09.522" v="3912" actId="14100"/>
          <ac:cxnSpMkLst>
            <pc:docMk/>
            <pc:sldMk cId="0" sldId="273"/>
            <ac:cxnSpMk id="19" creationId="{00000000-0000-0000-0000-000000000000}"/>
          </ac:cxnSpMkLst>
        </pc:cxnChg>
      </pc:sldChg>
      <pc:sldChg chg="addSp delSp modSp mod modNotesTx">
        <pc:chgData name="Zonghua Gu" userId="9a7e1853e1951ef5" providerId="LiveId" clId="{CF1FAA12-072C-4ED5-BA76-0FFFAEFDB88A}" dt="2025-11-08T02:34:29.373" v="3277" actId="20577"/>
        <pc:sldMkLst>
          <pc:docMk/>
          <pc:sldMk cId="1120632604" sldId="278"/>
        </pc:sldMkLst>
        <pc:spChg chg="mod">
          <ac:chgData name="Zonghua Gu" userId="9a7e1853e1951ef5" providerId="LiveId" clId="{CF1FAA12-072C-4ED5-BA76-0FFFAEFDB88A}" dt="2025-11-08T02:34:29.373" v="3277" actId="20577"/>
          <ac:spMkLst>
            <pc:docMk/>
            <pc:sldMk cId="1120632604" sldId="278"/>
            <ac:spMk id="13" creationId="{00000000-0000-0000-0000-000000000000}"/>
          </ac:spMkLst>
        </pc:spChg>
      </pc:sldChg>
      <pc:sldChg chg="addSp modSp mod">
        <pc:chgData name="Zonghua Gu" userId="9a7e1853e1951ef5" providerId="LiveId" clId="{CF1FAA12-072C-4ED5-BA76-0FFFAEFDB88A}" dt="2025-11-08T02:34:34.293" v="3278"/>
        <pc:sldMkLst>
          <pc:docMk/>
          <pc:sldMk cId="424972285" sldId="279"/>
        </pc:sldMkLst>
        <pc:spChg chg="mod">
          <ac:chgData name="Zonghua Gu" userId="9a7e1853e1951ef5" providerId="LiveId" clId="{CF1FAA12-072C-4ED5-BA76-0FFFAEFDB88A}" dt="2025-11-08T02:34:34.293" v="3278"/>
          <ac:spMkLst>
            <pc:docMk/>
            <pc:sldMk cId="424972285" sldId="279"/>
            <ac:spMk id="6" creationId="{00000000-0000-0000-0000-000000000000}"/>
          </ac:spMkLst>
        </pc:spChg>
      </pc:sldChg>
      <pc:sldChg chg="modSp mod">
        <pc:chgData name="Zonghua Gu" userId="9a7e1853e1951ef5" providerId="LiveId" clId="{CF1FAA12-072C-4ED5-BA76-0FFFAEFDB88A}" dt="2025-12-03T00:40:24.003" v="4083" actId="20577"/>
        <pc:sldMkLst>
          <pc:docMk/>
          <pc:sldMk cId="361514145" sldId="290"/>
        </pc:sldMkLst>
        <pc:spChg chg="mod">
          <ac:chgData name="Zonghua Gu" userId="9a7e1853e1951ef5" providerId="LiveId" clId="{CF1FAA12-072C-4ED5-BA76-0FFFAEFDB88A}" dt="2025-12-03T00:40:24.003" v="4083" actId="20577"/>
          <ac:spMkLst>
            <pc:docMk/>
            <pc:sldMk cId="361514145" sldId="290"/>
            <ac:spMk id="8" creationId="{00000000-0000-0000-0000-000000000000}"/>
          </ac:spMkLst>
        </pc:spChg>
      </pc:sldChg>
      <pc:sldChg chg="addSp modSp mod">
        <pc:chgData name="Zonghua Gu" userId="9a7e1853e1951ef5" providerId="LiveId" clId="{CF1FAA12-072C-4ED5-BA76-0FFFAEFDB88A}" dt="2025-12-02T23:29:49.257" v="3517" actId="1076"/>
        <pc:sldMkLst>
          <pc:docMk/>
          <pc:sldMk cId="1224407451" sldId="297"/>
        </pc:sldMkLst>
        <pc:spChg chg="add mod">
          <ac:chgData name="Zonghua Gu" userId="9a7e1853e1951ef5" providerId="LiveId" clId="{CF1FAA12-072C-4ED5-BA76-0FFFAEFDB88A}" dt="2025-12-02T23:29:49.257" v="3517" actId="1076"/>
          <ac:spMkLst>
            <pc:docMk/>
            <pc:sldMk cId="1224407451" sldId="297"/>
            <ac:spMk id="8" creationId="{295C6C47-E3FB-3580-1EA4-B841784F0D95}"/>
          </ac:spMkLst>
        </pc:spChg>
      </pc:sldChg>
      <pc:sldChg chg="modSp mod">
        <pc:chgData name="Zonghua Gu" userId="9a7e1853e1951ef5" providerId="LiveId" clId="{CF1FAA12-072C-4ED5-BA76-0FFFAEFDB88A}" dt="2025-12-02T22:01:29.558" v="3379" actId="20577"/>
        <pc:sldMkLst>
          <pc:docMk/>
          <pc:sldMk cId="3810429430" sldId="304"/>
        </pc:sldMkLst>
        <pc:spChg chg="mod">
          <ac:chgData name="Zonghua Gu" userId="9a7e1853e1951ef5" providerId="LiveId" clId="{CF1FAA12-072C-4ED5-BA76-0FFFAEFDB88A}" dt="2025-12-02T22:01:29.558" v="3379" actId="20577"/>
          <ac:spMkLst>
            <pc:docMk/>
            <pc:sldMk cId="3810429430" sldId="304"/>
            <ac:spMk id="2" creationId="{00000000-0000-0000-0000-000000000000}"/>
          </ac:spMkLst>
        </pc:spChg>
        <pc:graphicFrameChg chg="modGraphic">
          <ac:chgData name="Zonghua Gu" userId="9a7e1853e1951ef5" providerId="LiveId" clId="{CF1FAA12-072C-4ED5-BA76-0FFFAEFDB88A}" dt="2025-12-02T22:00:55.724" v="3334" actId="207"/>
          <ac:graphicFrameMkLst>
            <pc:docMk/>
            <pc:sldMk cId="3810429430" sldId="304"/>
            <ac:graphicFrameMk id="5" creationId="{00000000-0000-0000-0000-000000000000}"/>
          </ac:graphicFrameMkLst>
        </pc:graphicFrameChg>
      </pc:sldChg>
      <pc:sldChg chg="modSp mod">
        <pc:chgData name="Zonghua Gu" userId="9a7e1853e1951ef5" providerId="LiveId" clId="{CF1FAA12-072C-4ED5-BA76-0FFFAEFDB88A}" dt="2025-12-02T23:47:47.428" v="3700" actId="20577"/>
        <pc:sldMkLst>
          <pc:docMk/>
          <pc:sldMk cId="476600642" sldId="322"/>
        </pc:sldMkLst>
        <pc:spChg chg="mod">
          <ac:chgData name="Zonghua Gu" userId="9a7e1853e1951ef5" providerId="LiveId" clId="{CF1FAA12-072C-4ED5-BA76-0FFFAEFDB88A}" dt="2025-12-02T23:47:47.428" v="3700" actId="20577"/>
          <ac:spMkLst>
            <pc:docMk/>
            <pc:sldMk cId="476600642" sldId="322"/>
            <ac:spMk id="4" creationId="{096DD51E-E564-74CD-B9CB-606BABB5A25D}"/>
          </ac:spMkLst>
        </pc:spChg>
      </pc:sldChg>
      <pc:sldChg chg="modSp mod">
        <pc:chgData name="Zonghua Gu" userId="9a7e1853e1951ef5" providerId="LiveId" clId="{CF1FAA12-072C-4ED5-BA76-0FFFAEFDB88A}" dt="2025-12-02T23:52:15.958" v="3909" actId="20577"/>
        <pc:sldMkLst>
          <pc:docMk/>
          <pc:sldMk cId="3063241732" sldId="324"/>
        </pc:sldMkLst>
        <pc:spChg chg="mod">
          <ac:chgData name="Zonghua Gu" userId="9a7e1853e1951ef5" providerId="LiveId" clId="{CF1FAA12-072C-4ED5-BA76-0FFFAEFDB88A}" dt="2025-12-02T23:52:15.958" v="3909" actId="20577"/>
          <ac:spMkLst>
            <pc:docMk/>
            <pc:sldMk cId="3063241732" sldId="324"/>
            <ac:spMk id="7" creationId="{00000000-0000-0000-0000-000000000000}"/>
          </ac:spMkLst>
        </pc:spChg>
        <pc:graphicFrameChg chg="mod">
          <ac:chgData name="Zonghua Gu" userId="9a7e1853e1951ef5" providerId="LiveId" clId="{CF1FAA12-072C-4ED5-BA76-0FFFAEFDB88A}" dt="2025-12-02T23:51:51.160" v="3849" actId="1036"/>
          <ac:graphicFrameMkLst>
            <pc:docMk/>
            <pc:sldMk cId="3063241732" sldId="324"/>
            <ac:graphicFrameMk id="5" creationId="{00000000-0000-0000-0000-000000000000}"/>
          </ac:graphicFrameMkLst>
        </pc:graphicFrameChg>
      </pc:sldChg>
      <pc:sldChg chg="modSp mod">
        <pc:chgData name="Zonghua Gu" userId="9a7e1853e1951ef5" providerId="LiveId" clId="{CF1FAA12-072C-4ED5-BA76-0FFFAEFDB88A}" dt="2025-12-03T00:06:49.148" v="3993" actId="20577"/>
        <pc:sldMkLst>
          <pc:docMk/>
          <pc:sldMk cId="767828178" sldId="373"/>
        </pc:sldMkLst>
        <pc:spChg chg="mod">
          <ac:chgData name="Zonghua Gu" userId="9a7e1853e1951ef5" providerId="LiveId" clId="{CF1FAA12-072C-4ED5-BA76-0FFFAEFDB88A}" dt="2025-12-03T00:06:49.148" v="3993" actId="20577"/>
          <ac:spMkLst>
            <pc:docMk/>
            <pc:sldMk cId="767828178" sldId="373"/>
            <ac:spMk id="4" creationId="{00000000-0000-0000-0000-000000000000}"/>
          </ac:spMkLst>
        </pc:spChg>
      </pc:sldChg>
      <pc:sldChg chg="addSp delSp modSp add mod">
        <pc:chgData name="Zonghua Gu" userId="9a7e1853e1951ef5" providerId="LiveId" clId="{CF1FAA12-072C-4ED5-BA76-0FFFAEFDB88A}" dt="2025-12-02T21:56:02.237" v="3301" actId="1076"/>
        <pc:sldMkLst>
          <pc:docMk/>
          <pc:sldMk cId="2314866584" sldId="492"/>
        </pc:sldMkLst>
        <pc:spChg chg="mod">
          <ac:chgData name="Zonghua Gu" userId="9a7e1853e1951ef5" providerId="LiveId" clId="{CF1FAA12-072C-4ED5-BA76-0FFFAEFDB88A}" dt="2025-11-08T02:32:53.003" v="3260" actId="20577"/>
          <ac:spMkLst>
            <pc:docMk/>
            <pc:sldMk cId="2314866584" sldId="492"/>
            <ac:spMk id="4" creationId="{00000000-0000-0000-0000-000000000000}"/>
          </ac:spMkLst>
        </pc:spChg>
        <pc:spChg chg="add del">
          <ac:chgData name="Zonghua Gu" userId="9a7e1853e1951ef5" providerId="LiveId" clId="{CF1FAA12-072C-4ED5-BA76-0FFFAEFDB88A}" dt="2025-12-02T21:54:54.087" v="3284" actId="22"/>
          <ac:spMkLst>
            <pc:docMk/>
            <pc:sldMk cId="2314866584" sldId="492"/>
            <ac:spMk id="9" creationId="{F35650B9-C0C5-4377-7359-1C2928D84D2F}"/>
          </ac:spMkLst>
        </pc:spChg>
        <pc:spChg chg="add mod">
          <ac:chgData name="Zonghua Gu" userId="9a7e1853e1951ef5" providerId="LiveId" clId="{CF1FAA12-072C-4ED5-BA76-0FFFAEFDB88A}" dt="2025-12-02T21:56:02.237" v="3301" actId="1076"/>
          <ac:spMkLst>
            <pc:docMk/>
            <pc:sldMk cId="2314866584" sldId="492"/>
            <ac:spMk id="11" creationId="{ADE71D55-3FFE-91F4-4E27-9731D8D118FE}"/>
          </ac:spMkLst>
        </pc:spChg>
        <pc:spChg chg="add del">
          <ac:chgData name="Zonghua Gu" userId="9a7e1853e1951ef5" providerId="LiveId" clId="{CF1FAA12-072C-4ED5-BA76-0FFFAEFDB88A}" dt="2025-12-02T21:55:30.049" v="3291" actId="11529"/>
          <ac:spMkLst>
            <pc:docMk/>
            <pc:sldMk cId="2314866584" sldId="492"/>
            <ac:spMk id="12" creationId="{293BF2E9-D5E9-8EBF-EE6F-B202CABB0116}"/>
          </ac:spMkLst>
        </pc:spChg>
        <pc:spChg chg="add mod">
          <ac:chgData name="Zonghua Gu" userId="9a7e1853e1951ef5" providerId="LiveId" clId="{CF1FAA12-072C-4ED5-BA76-0FFFAEFDB88A}" dt="2025-12-02T21:55:59.632" v="3300" actId="14100"/>
          <ac:spMkLst>
            <pc:docMk/>
            <pc:sldMk cId="2314866584" sldId="492"/>
            <ac:spMk id="13" creationId="{1FAFC8AB-4B20-E657-C6E3-42F8485B34FF}"/>
          </ac:spMkLst>
        </pc:spChg>
        <pc:graphicFrameChg chg="mod">
          <ac:chgData name="Zonghua Gu" userId="9a7e1853e1951ef5" providerId="LiveId" clId="{CF1FAA12-072C-4ED5-BA76-0FFFAEFDB88A}" dt="2025-11-08T02:32:58.845" v="3264" actId="1036"/>
          <ac:graphicFrameMkLst>
            <pc:docMk/>
            <pc:sldMk cId="2314866584" sldId="492"/>
            <ac:graphicFrameMk id="5" creationId="{00000000-0000-0000-0000-000000000000}"/>
          </ac:graphicFrameMkLst>
        </pc:graphicFrameChg>
      </pc:sldChg>
      <pc:sldChg chg="addSp delSp modSp mod">
        <pc:chgData name="Zonghua Gu" userId="9a7e1853e1951ef5" providerId="LiveId" clId="{CF1FAA12-072C-4ED5-BA76-0FFFAEFDB88A}" dt="2025-12-02T22:01:01.744" v="3335" actId="207"/>
        <pc:sldMkLst>
          <pc:docMk/>
          <pc:sldMk cId="1620255952" sldId="494"/>
        </pc:sldMkLst>
        <pc:spChg chg="add del mod">
          <ac:chgData name="Zonghua Gu" userId="9a7e1853e1951ef5" providerId="LiveId" clId="{CF1FAA12-072C-4ED5-BA76-0FFFAEFDB88A}" dt="2025-12-02T21:56:16.752" v="3304" actId="478"/>
          <ac:spMkLst>
            <pc:docMk/>
            <pc:sldMk cId="1620255952" sldId="494"/>
            <ac:spMk id="6" creationId="{A1EEE8DD-6E89-BAC6-277B-39000AE028E3}"/>
          </ac:spMkLst>
        </pc:spChg>
        <pc:spChg chg="add del mod">
          <ac:chgData name="Zonghua Gu" userId="9a7e1853e1951ef5" providerId="LiveId" clId="{CF1FAA12-072C-4ED5-BA76-0FFFAEFDB88A}" dt="2025-12-02T21:57:51.016" v="3323" actId="478"/>
          <ac:spMkLst>
            <pc:docMk/>
            <pc:sldMk cId="1620255952" sldId="494"/>
            <ac:spMk id="7" creationId="{B6106E07-CA83-FBBD-3565-F81C8301E62B}"/>
          </ac:spMkLst>
        </pc:spChg>
        <pc:spChg chg="add del mod">
          <ac:chgData name="Zonghua Gu" userId="9a7e1853e1951ef5" providerId="LiveId" clId="{CF1FAA12-072C-4ED5-BA76-0FFFAEFDB88A}" dt="2025-12-02T21:57:51.016" v="3323" actId="478"/>
          <ac:spMkLst>
            <pc:docMk/>
            <pc:sldMk cId="1620255952" sldId="494"/>
            <ac:spMk id="8" creationId="{115DCD32-8606-F0BA-BE29-53127727BECC}"/>
          </ac:spMkLst>
        </pc:spChg>
        <pc:spChg chg="add mod">
          <ac:chgData name="Zonghua Gu" userId="9a7e1853e1951ef5" providerId="LiveId" clId="{CF1FAA12-072C-4ED5-BA76-0FFFAEFDB88A}" dt="2025-12-02T22:01:01.744" v="3335" actId="207"/>
          <ac:spMkLst>
            <pc:docMk/>
            <pc:sldMk cId="1620255952" sldId="494"/>
            <ac:spMk id="9" creationId="{0EF3C0ED-DC08-0BCB-973A-0F2079378195}"/>
          </ac:spMkLst>
        </pc:spChg>
        <pc:spChg chg="add mod">
          <ac:chgData name="Zonghua Gu" userId="9a7e1853e1951ef5" providerId="LiveId" clId="{CF1FAA12-072C-4ED5-BA76-0FFFAEFDB88A}" dt="2025-12-02T21:57:47.814" v="3322"/>
          <ac:spMkLst>
            <pc:docMk/>
            <pc:sldMk cId="1620255952" sldId="494"/>
            <ac:spMk id="10" creationId="{ED716EE6-A306-05F1-FA03-A2446DAFA772}"/>
          </ac:spMkLst>
        </pc:spChg>
      </pc:sldChg>
      <pc:sldChg chg="addSp modSp mod">
        <pc:chgData name="Zonghua Gu" userId="9a7e1853e1951ef5" providerId="LiveId" clId="{CF1FAA12-072C-4ED5-BA76-0FFFAEFDB88A}" dt="2025-12-02T22:01:04.943" v="3336" actId="207"/>
        <pc:sldMkLst>
          <pc:docMk/>
          <pc:sldMk cId="146821145" sldId="495"/>
        </pc:sldMkLst>
        <pc:spChg chg="mod">
          <ac:chgData name="Zonghua Gu" userId="9a7e1853e1951ef5" providerId="LiveId" clId="{CF1FAA12-072C-4ED5-BA76-0FFFAEFDB88A}" dt="2025-12-02T21:59:04.850" v="3327" actId="14100"/>
          <ac:spMkLst>
            <pc:docMk/>
            <pc:sldMk cId="146821145" sldId="495"/>
            <ac:spMk id="2" creationId="{00000000-0000-0000-0000-000000000000}"/>
          </ac:spMkLst>
        </pc:spChg>
        <pc:spChg chg="add mod">
          <ac:chgData name="Zonghua Gu" userId="9a7e1853e1951ef5" providerId="LiveId" clId="{CF1FAA12-072C-4ED5-BA76-0FFFAEFDB88A}" dt="2025-12-02T22:01:04.943" v="3336" actId="207"/>
          <ac:spMkLst>
            <pc:docMk/>
            <pc:sldMk cId="146821145" sldId="495"/>
            <ac:spMk id="5" creationId="{A768FF92-7D24-233B-DD88-67816BF84321}"/>
          </ac:spMkLst>
        </pc:spChg>
        <pc:spChg chg="add mod">
          <ac:chgData name="Zonghua Gu" userId="9a7e1853e1951ef5" providerId="LiveId" clId="{CF1FAA12-072C-4ED5-BA76-0FFFAEFDB88A}" dt="2025-12-02T21:58:58.652" v="3324" actId="1076"/>
          <ac:spMkLst>
            <pc:docMk/>
            <pc:sldMk cId="146821145" sldId="495"/>
            <ac:spMk id="7" creationId="{FACC539E-D5D9-9E82-AFC2-9C8F78745186}"/>
          </ac:spMkLst>
        </pc:spChg>
      </pc:sldChg>
      <pc:sldChg chg="modSp mod">
        <pc:chgData name="Zonghua Gu" userId="9a7e1853e1951ef5" providerId="LiveId" clId="{CF1FAA12-072C-4ED5-BA76-0FFFAEFDB88A}" dt="2025-12-02T23:42:08.049" v="3668" actId="20577"/>
        <pc:sldMkLst>
          <pc:docMk/>
          <pc:sldMk cId="2926311835" sldId="736"/>
        </pc:sldMkLst>
        <pc:spChg chg="mod">
          <ac:chgData name="Zonghua Gu" userId="9a7e1853e1951ef5" providerId="LiveId" clId="{CF1FAA12-072C-4ED5-BA76-0FFFAEFDB88A}" dt="2025-12-02T23:42:08.049" v="3668" actId="20577"/>
          <ac:spMkLst>
            <pc:docMk/>
            <pc:sldMk cId="2926311835" sldId="736"/>
            <ac:spMk id="3" creationId="{00000000-0000-0000-0000-000000000000}"/>
          </ac:spMkLst>
        </pc:spChg>
        <pc:spChg chg="mod">
          <ac:chgData name="Zonghua Gu" userId="9a7e1853e1951ef5" providerId="LiveId" clId="{CF1FAA12-072C-4ED5-BA76-0FFFAEFDB88A}" dt="2025-12-02T23:30:46.572" v="3543" actId="1076"/>
          <ac:spMkLst>
            <pc:docMk/>
            <pc:sldMk cId="2926311835" sldId="736"/>
            <ac:spMk id="12" creationId="{FACDDD40-979C-454C-9288-FC3FB786E69B}"/>
          </ac:spMkLst>
        </pc:spChg>
        <pc:picChg chg="mod">
          <ac:chgData name="Zonghua Gu" userId="9a7e1853e1951ef5" providerId="LiveId" clId="{CF1FAA12-072C-4ED5-BA76-0FFFAEFDB88A}" dt="2025-12-02T23:30:46.572" v="3543" actId="1076"/>
          <ac:picMkLst>
            <pc:docMk/>
            <pc:sldMk cId="2926311835" sldId="736"/>
            <ac:picMk id="11" creationId="{7D945658-1AA7-5743-BF40-EA1C1249D07B}"/>
          </ac:picMkLst>
        </pc:picChg>
      </pc:sldChg>
      <pc:sldChg chg="modSp mod">
        <pc:chgData name="Zonghua Gu" userId="9a7e1853e1951ef5" providerId="LiveId" clId="{CF1FAA12-072C-4ED5-BA76-0FFFAEFDB88A}" dt="2025-12-02T23:28:25.668" v="3507" actId="6549"/>
        <pc:sldMkLst>
          <pc:docMk/>
          <pc:sldMk cId="2659345615" sldId="741"/>
        </pc:sldMkLst>
        <pc:spChg chg="mod">
          <ac:chgData name="Zonghua Gu" userId="9a7e1853e1951ef5" providerId="LiveId" clId="{CF1FAA12-072C-4ED5-BA76-0FFFAEFDB88A}" dt="2025-12-02T23:28:25.668" v="3507" actId="6549"/>
          <ac:spMkLst>
            <pc:docMk/>
            <pc:sldMk cId="2659345615" sldId="741"/>
            <ac:spMk id="4" creationId="{E77A8DD0-6C06-60B4-02E8-2916BF05A3CD}"/>
          </ac:spMkLst>
        </pc:spChg>
        <pc:spChg chg="mod">
          <ac:chgData name="Zonghua Gu" userId="9a7e1853e1951ef5" providerId="LiveId" clId="{CF1FAA12-072C-4ED5-BA76-0FFFAEFDB88A}" dt="2025-12-02T23:28:18.584" v="3505" actId="6549"/>
          <ac:spMkLst>
            <pc:docMk/>
            <pc:sldMk cId="2659345615" sldId="741"/>
            <ac:spMk id="5" creationId="{4C7C5346-D056-011F-C09F-434265DED4BD}"/>
          </ac:spMkLst>
        </pc:spChg>
      </pc:sldChg>
      <pc:sldChg chg="modSp mod">
        <pc:chgData name="Zonghua Gu" userId="9a7e1853e1951ef5" providerId="LiveId" clId="{CF1FAA12-072C-4ED5-BA76-0FFFAEFDB88A}" dt="2025-12-02T23:40:40.491" v="3629" actId="20577"/>
        <pc:sldMkLst>
          <pc:docMk/>
          <pc:sldMk cId="3484277645" sldId="742"/>
        </pc:sldMkLst>
        <pc:spChg chg="mod">
          <ac:chgData name="Zonghua Gu" userId="9a7e1853e1951ef5" providerId="LiveId" clId="{CF1FAA12-072C-4ED5-BA76-0FFFAEFDB88A}" dt="2025-12-02T23:37:00.308" v="3569" actId="20577"/>
          <ac:spMkLst>
            <pc:docMk/>
            <pc:sldMk cId="3484277645" sldId="742"/>
            <ac:spMk id="4" creationId="{932BDD07-C7B4-65B5-B366-97ACF9704AAC}"/>
          </ac:spMkLst>
        </pc:spChg>
        <pc:graphicFrameChg chg="modGraphic">
          <ac:chgData name="Zonghua Gu" userId="9a7e1853e1951ef5" providerId="LiveId" clId="{CF1FAA12-072C-4ED5-BA76-0FFFAEFDB88A}" dt="2025-12-02T23:40:40.491" v="3629" actId="20577"/>
          <ac:graphicFrameMkLst>
            <pc:docMk/>
            <pc:sldMk cId="3484277645" sldId="742"/>
            <ac:graphicFrameMk id="8" creationId="{FB360603-C7DB-5EFD-B5A3-94AD7ABE2987}"/>
          </ac:graphicFrameMkLst>
        </pc:graphicFrameChg>
      </pc:sldChg>
      <pc:sldChg chg="modSp mod">
        <pc:chgData name="Zonghua Gu" userId="9a7e1853e1951ef5" providerId="LiveId" clId="{CF1FAA12-072C-4ED5-BA76-0FFFAEFDB88A}" dt="2025-12-03T00:06:13.816" v="3980" actId="20577"/>
        <pc:sldMkLst>
          <pc:docMk/>
          <pc:sldMk cId="3439179390" sldId="744"/>
        </pc:sldMkLst>
        <pc:spChg chg="mod">
          <ac:chgData name="Zonghua Gu" userId="9a7e1853e1951ef5" providerId="LiveId" clId="{CF1FAA12-072C-4ED5-BA76-0FFFAEFDB88A}" dt="2025-12-03T00:06:13.816" v="3980" actId="20577"/>
          <ac:spMkLst>
            <pc:docMk/>
            <pc:sldMk cId="3439179390" sldId="744"/>
            <ac:spMk id="4" creationId="{FF65BA54-2B83-798C-6B2B-F98852B04C8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9B6CA9-4ACC-4B9F-9FE0-F451E90D37FB}" type="datetimeFigureOut">
              <a:rPr lang="en-US" smtClean="0"/>
              <a:pPr/>
              <a:t>12/2/2025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B2AF1D-1787-4F45-8D94-E7435950448C}" type="slidenum">
              <a:rPr lang="en-US" smtClean="0"/>
              <a:pPr/>
              <a:t>‹#›</a:t>
            </a:fld>
            <a:endParaRPr lang="en-US"/>
          </a:p>
        </p:txBody>
      </p:sp>
    </p:spTree>
    <p:extLst>
      <p:ext uri="{BB962C8B-B14F-4D97-AF65-F5344CB8AC3E}">
        <p14:creationId xmlns:p14="http://schemas.microsoft.com/office/powerpoint/2010/main" val="2660037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Embedded application binary interface (EABI) Protocol</a:t>
            </a:r>
          </a:p>
          <a:p>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1</a:t>
            </a:fld>
            <a:endParaRPr lang="en-US"/>
          </a:p>
        </p:txBody>
      </p:sp>
    </p:spTree>
    <p:extLst>
      <p:ext uri="{BB962C8B-B14F-4D97-AF65-F5344CB8AC3E}">
        <p14:creationId xmlns:p14="http://schemas.microsoft.com/office/powerpoint/2010/main" val="3027100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TOFix</a:t>
            </a:r>
            <a:r>
              <a:rPr lang="en-US" dirty="0"/>
              <a:t> either R1 or r1</a:t>
            </a:r>
          </a:p>
        </p:txBody>
      </p:sp>
      <p:sp>
        <p:nvSpPr>
          <p:cNvPr id="4" name="Slide Number Placeholder 3"/>
          <p:cNvSpPr>
            <a:spLocks noGrp="1"/>
          </p:cNvSpPr>
          <p:nvPr>
            <p:ph type="sldNum" sz="quarter" idx="5"/>
          </p:nvPr>
        </p:nvSpPr>
        <p:spPr/>
        <p:txBody>
          <a:bodyPr/>
          <a:lstStyle/>
          <a:p>
            <a:fld id="{61B2AF1D-1787-4F45-8D94-E7435950448C}" type="slidenum">
              <a:rPr lang="en-US" smtClean="0"/>
              <a:pPr/>
              <a:t>29</a:t>
            </a:fld>
            <a:endParaRPr lang="en-US"/>
          </a:p>
        </p:txBody>
      </p:sp>
    </p:spTree>
    <p:extLst>
      <p:ext uri="{BB962C8B-B14F-4D97-AF65-F5344CB8AC3E}">
        <p14:creationId xmlns:p14="http://schemas.microsoft.com/office/powerpoint/2010/main" val="456493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30</a:t>
            </a:fld>
            <a:endParaRPr lang="en-US"/>
          </a:p>
        </p:txBody>
      </p:sp>
    </p:spTree>
    <p:extLst>
      <p:ext uri="{BB962C8B-B14F-4D97-AF65-F5344CB8AC3E}">
        <p14:creationId xmlns:p14="http://schemas.microsoft.com/office/powerpoint/2010/main" val="9596533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759935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Callee does </a:t>
            </a:r>
            <a:r>
              <a:rPr lang="en-US" b="1" dirty="0"/>
              <a:t>no PUSH</a:t>
            </a:r>
            <a:r>
              <a:rPr lang="en-US" dirty="0"/>
              <a:t> on entry.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Returns with BX LR (it never changed LR).</a:t>
            </a:r>
          </a:p>
          <a:p>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54</a:t>
            </a:fld>
            <a:endParaRPr lang="en-US"/>
          </a:p>
        </p:txBody>
      </p:sp>
    </p:spTree>
    <p:extLst>
      <p:ext uri="{BB962C8B-B14F-4D97-AF65-F5344CB8AC3E}">
        <p14:creationId xmlns:p14="http://schemas.microsoft.com/office/powerpoint/2010/main" val="27164900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8 arguments are passed: Registers r0-r3 hold the first 4 arguments (a, b, c, d with values 1, 2, 3, 4). The last 4 arguments (h, </a:t>
            </a:r>
            <a:r>
              <a:rPr lang="en-US" sz="1200" dirty="0" err="1"/>
              <a:t>i</a:t>
            </a:r>
            <a:r>
              <a:rPr lang="en-US" sz="1200" dirty="0"/>
              <a:t>, j, k with values 5, 6, 7, 8) are pushed onto the stack by the caller before calling the function.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In callee (subroutine) code, the subroutine saves registers r5, r6, and the link register LR via push at the start. It adds the first 4 arguments from registers r0-r3. It then loads the extra arguments from specific stack offsets with LDRD instructions (load register double), adding these to the result. The subroutine ends by popping saved registers r5, r6 and PC (program counter) to return.</a:t>
            </a:r>
          </a:p>
          <a:p>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55</a:t>
            </a:fld>
            <a:endParaRPr lang="en-US"/>
          </a:p>
        </p:txBody>
      </p:sp>
    </p:spTree>
    <p:extLst>
      <p:ext uri="{BB962C8B-B14F-4D97-AF65-F5344CB8AC3E}">
        <p14:creationId xmlns:p14="http://schemas.microsoft.com/office/powerpoint/2010/main" val="537201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B2AF1D-1787-4F45-8D94-E7435950448C}" type="slidenum">
              <a:rPr lang="en-US" smtClean="0"/>
              <a:pPr/>
              <a:t>7</a:t>
            </a:fld>
            <a:endParaRPr lang="en-US"/>
          </a:p>
        </p:txBody>
      </p:sp>
    </p:spTree>
    <p:extLst>
      <p:ext uri="{BB962C8B-B14F-4D97-AF65-F5344CB8AC3E}">
        <p14:creationId xmlns:p14="http://schemas.microsoft.com/office/powerpoint/2010/main" val="2370921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are synonyms.</a:t>
            </a:r>
          </a:p>
          <a:p>
            <a:pPr lvl="1"/>
            <a:r>
              <a:rPr lang="en-US" b="1" dirty="0">
                <a:latin typeface="Consolas" panose="020B0609020204030204" pitchFamily="49" charset="0"/>
                <a:cs typeface="Consolas" panose="020B0609020204030204" pitchFamily="49" charset="0"/>
              </a:rPr>
              <a:t>STM</a:t>
            </a:r>
            <a:r>
              <a:rPr lang="en-US" dirty="0"/>
              <a:t> = </a:t>
            </a:r>
            <a:r>
              <a:rPr lang="en-US" b="1" dirty="0">
                <a:latin typeface="Consolas" panose="020B0609020204030204" pitchFamily="49" charset="0"/>
                <a:cs typeface="Consolas" panose="020B0609020204030204" pitchFamily="49" charset="0"/>
              </a:rPr>
              <a:t>STM</a:t>
            </a:r>
            <a:r>
              <a:rPr lang="en-US" b="1" dirty="0">
                <a:solidFill>
                  <a:schemeClr val="bg2"/>
                </a:solidFill>
                <a:latin typeface="Consolas" panose="020B0609020204030204" pitchFamily="49" charset="0"/>
                <a:cs typeface="Consolas" panose="020B0609020204030204" pitchFamily="49" charset="0"/>
              </a:rPr>
              <a:t>IA</a:t>
            </a:r>
            <a:r>
              <a:rPr lang="en-US" dirty="0"/>
              <a:t> (Increment After) = </a:t>
            </a:r>
            <a:r>
              <a:rPr lang="en-US" b="1" dirty="0">
                <a:latin typeface="Consolas" panose="020B0609020204030204" pitchFamily="49" charset="0"/>
                <a:cs typeface="Consolas" panose="020B0609020204030204" pitchFamily="49" charset="0"/>
              </a:rPr>
              <a:t>STM</a:t>
            </a:r>
            <a:r>
              <a:rPr lang="en-US" b="1" dirty="0">
                <a:solidFill>
                  <a:schemeClr val="bg2"/>
                </a:solidFill>
                <a:latin typeface="Consolas" panose="020B0609020204030204" pitchFamily="49" charset="0"/>
                <a:cs typeface="Consolas" panose="020B0609020204030204" pitchFamily="49" charset="0"/>
              </a:rPr>
              <a:t>EA</a:t>
            </a:r>
            <a:r>
              <a:rPr lang="en-US" dirty="0"/>
              <a:t> (Empty Ascending)</a:t>
            </a:r>
          </a:p>
          <a:p>
            <a:pPr lvl="1"/>
            <a:r>
              <a:rPr lang="en-US" b="1" dirty="0">
                <a:latin typeface="Consolas" panose="020B0609020204030204" pitchFamily="49" charset="0"/>
                <a:cs typeface="Consolas" panose="020B0609020204030204" pitchFamily="49" charset="0"/>
              </a:rPr>
              <a:t>LDM</a:t>
            </a:r>
            <a:r>
              <a:rPr lang="en-US" dirty="0"/>
              <a:t> = </a:t>
            </a:r>
            <a:r>
              <a:rPr lang="en-US" b="1" dirty="0">
                <a:latin typeface="Consolas" panose="020B0609020204030204" pitchFamily="49" charset="0"/>
                <a:cs typeface="Consolas" panose="020B0609020204030204" pitchFamily="49" charset="0"/>
              </a:rPr>
              <a:t>LDM</a:t>
            </a:r>
            <a:r>
              <a:rPr lang="en-US" b="1" dirty="0">
                <a:solidFill>
                  <a:schemeClr val="bg2"/>
                </a:solidFill>
                <a:latin typeface="Consolas" panose="020B0609020204030204" pitchFamily="49" charset="0"/>
                <a:cs typeface="Consolas" panose="020B0609020204030204" pitchFamily="49" charset="0"/>
              </a:rPr>
              <a:t>IA</a:t>
            </a:r>
            <a:r>
              <a:rPr lang="en-US" dirty="0"/>
              <a:t> (Increment After) = </a:t>
            </a:r>
            <a:r>
              <a:rPr lang="en-US" b="1" dirty="0">
                <a:latin typeface="Consolas" panose="020B0609020204030204" pitchFamily="49" charset="0"/>
                <a:cs typeface="Consolas" panose="020B0609020204030204" pitchFamily="49" charset="0"/>
              </a:rPr>
              <a:t>LDM</a:t>
            </a:r>
            <a:r>
              <a:rPr lang="en-US" b="1" dirty="0">
                <a:solidFill>
                  <a:schemeClr val="bg2"/>
                </a:solidFill>
                <a:latin typeface="Consolas" panose="020B0609020204030204" pitchFamily="49" charset="0"/>
                <a:cs typeface="Consolas" panose="020B0609020204030204" pitchFamily="49" charset="0"/>
              </a:rPr>
              <a:t>FD</a:t>
            </a:r>
            <a:r>
              <a:rPr lang="en-US" dirty="0"/>
              <a:t> (Full Descending)</a:t>
            </a:r>
          </a:p>
          <a:p>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8</a:t>
            </a:fld>
            <a:endParaRPr lang="en-US"/>
          </a:p>
        </p:txBody>
      </p:sp>
    </p:spTree>
    <p:extLst>
      <p:ext uri="{BB962C8B-B14F-4D97-AF65-F5344CB8AC3E}">
        <p14:creationId xmlns:p14="http://schemas.microsoft.com/office/powerpoint/2010/main" val="2369710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Assembler aliases: STMFD = STMDB, LDMFD = LDMIA; STMEA = STMIA; LDMEA = LDMDB,</a:t>
            </a:r>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12</a:t>
            </a:fld>
            <a:endParaRPr lang="en-US"/>
          </a:p>
        </p:txBody>
      </p:sp>
    </p:spTree>
    <p:extLst>
      <p:ext uri="{BB962C8B-B14F-4D97-AF65-F5344CB8AC3E}">
        <p14:creationId xmlns:p14="http://schemas.microsoft.com/office/powerpoint/2010/main" val="1662607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PUSH =&gt;</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SUB SP, SP, #4</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STR RN, [SP]</a:t>
            </a:r>
          </a:p>
          <a:p>
            <a:r>
              <a:rPr lang="en-US" sz="1200" b="0" i="0" kern="1200" dirty="0">
                <a:solidFill>
                  <a:schemeClr val="tx1"/>
                </a:solidFill>
                <a:effectLst/>
                <a:latin typeface="+mn-lt"/>
                <a:ea typeface="+mn-ea"/>
                <a:cs typeface="+mn-cs"/>
              </a:rPr>
              <a:t>POP =&gt;</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LDR RN, [SP]</a:t>
            </a:r>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ADD SP, #4</a:t>
            </a:r>
          </a:p>
          <a:p>
            <a:endParaRPr lang="en-US" dirty="0"/>
          </a:p>
          <a:p>
            <a:endParaRPr lang="en-US" dirty="0"/>
          </a:p>
          <a:p>
            <a:r>
              <a:rPr lang="en-US" dirty="0"/>
              <a:t>PUSH {R1, R2} == </a:t>
            </a:r>
          </a:p>
          <a:p>
            <a:r>
              <a:rPr lang="en-US" dirty="0"/>
              <a:t>    STMFD SP!, {R1, R2} ; or STMDB SP!, {R1, R2}</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SP is decremented before PUSH (pre-decrement), and incremented after POP (post-increment). </a:t>
            </a:r>
          </a:p>
          <a:p>
            <a:endParaRPr lang="en-US" dirty="0"/>
          </a:p>
          <a:p>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13</a:t>
            </a:fld>
            <a:endParaRPr lang="en-US"/>
          </a:p>
        </p:txBody>
      </p:sp>
    </p:spTree>
    <p:extLst>
      <p:ext uri="{BB962C8B-B14F-4D97-AF65-F5344CB8AC3E}">
        <p14:creationId xmlns:p14="http://schemas.microsoft.com/office/powerpoint/2010/main" val="1390235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15</a:t>
            </a:fld>
            <a:endParaRPr lang="en-US"/>
          </a:p>
        </p:txBody>
      </p:sp>
    </p:spTree>
    <p:extLst>
      <p:ext uri="{BB962C8B-B14F-4D97-AF65-F5344CB8AC3E}">
        <p14:creationId xmlns:p14="http://schemas.microsoft.com/office/powerpoint/2010/main" val="3603980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B2AF1D-1787-4F45-8D94-E7435950448C}" type="slidenum">
              <a:rPr lang="en-US" smtClean="0"/>
              <a:pPr/>
              <a:t>16</a:t>
            </a:fld>
            <a:endParaRPr lang="en-US"/>
          </a:p>
        </p:txBody>
      </p:sp>
    </p:spTree>
    <p:extLst>
      <p:ext uri="{BB962C8B-B14F-4D97-AF65-F5344CB8AC3E}">
        <p14:creationId xmlns:p14="http://schemas.microsoft.com/office/powerpoint/2010/main" val="2216283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3333FF"/>
                </a:solidFill>
              </a:rPr>
              <a:t>Link Register (LR) holds the return address of the current subroutine call. </a:t>
            </a:r>
          </a:p>
          <a:p>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24</a:t>
            </a:fld>
            <a:endParaRPr lang="en-US"/>
          </a:p>
        </p:txBody>
      </p:sp>
    </p:spTree>
    <p:extLst>
      <p:ext uri="{BB962C8B-B14F-4D97-AF65-F5344CB8AC3E}">
        <p14:creationId xmlns:p14="http://schemas.microsoft.com/office/powerpoint/2010/main" val="3643816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onsolas" panose="020B0609020204030204" pitchFamily="49" charset="0"/>
                <a:ea typeface="宋体"/>
                <a:cs typeface="Consolas" panose="020B0609020204030204" pitchFamily="49" charset="0"/>
              </a:rPr>
              <a:t>Caller should save these registers if callers needs to re-use their original values: </a:t>
            </a:r>
          </a:p>
          <a:p>
            <a:endParaRPr lang="en-US" dirty="0"/>
          </a:p>
          <a:p>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28</a:t>
            </a:fld>
            <a:endParaRPr lang="en-US"/>
          </a:p>
        </p:txBody>
      </p:sp>
    </p:spTree>
    <p:extLst>
      <p:ext uri="{BB962C8B-B14F-4D97-AF65-F5344CB8AC3E}">
        <p14:creationId xmlns:p14="http://schemas.microsoft.com/office/powerpoint/2010/main" val="2189335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625600" y="3886200"/>
            <a:ext cx="9144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625600" y="5124450"/>
            <a:ext cx="9144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8534400" y="6355080"/>
            <a:ext cx="3048000" cy="365760"/>
          </a:xfrm>
        </p:spPr>
        <p:txBody>
          <a:bodyPr/>
          <a:lstStyle>
            <a:lvl1pPr>
              <a:defRPr sz="1400"/>
            </a:lvl1pPr>
          </a:lstStyle>
          <a:p>
            <a:pPr eaLnBrk="1" latinLnBrk="0" hangingPunct="1"/>
            <a:fld id="{DFAD6F50-E977-4162-8DF4-4DA1E6F19796}" type="datetime1">
              <a:rPr lang="en-US" smtClean="0"/>
              <a:pPr eaLnBrk="1" latinLnBrk="0" hangingPunct="1"/>
              <a:t>12/2/2025</a:t>
            </a:fld>
            <a:endParaRPr lang="en-US" sz="1600" dirty="0"/>
          </a:p>
        </p:txBody>
      </p:sp>
      <p:sp>
        <p:nvSpPr>
          <p:cNvPr id="17" name="Footer Placeholder 16"/>
          <p:cNvSpPr>
            <a:spLocks noGrp="1"/>
          </p:cNvSpPr>
          <p:nvPr>
            <p:ph type="ftr" sz="quarter" idx="11"/>
          </p:nvPr>
        </p:nvSpPr>
        <p:spPr>
          <a:xfrm>
            <a:off x="3864864" y="6355080"/>
            <a:ext cx="4632960" cy="365760"/>
          </a:xfrm>
        </p:spPr>
        <p:txBody>
          <a:bodyPr/>
          <a:lstStyle/>
          <a:p>
            <a:endParaRPr kumimoji="0" lang="en-US" dirty="0"/>
          </a:p>
        </p:txBody>
      </p:sp>
      <p:sp>
        <p:nvSpPr>
          <p:cNvPr id="29" name="Slide Number Placeholder 28"/>
          <p:cNvSpPr>
            <a:spLocks noGrp="1"/>
          </p:cNvSpPr>
          <p:nvPr>
            <p:ph type="sldNum" sz="quarter" idx="12"/>
          </p:nvPr>
        </p:nvSpPr>
        <p:spPr>
          <a:xfrm>
            <a:off x="1621536" y="6355080"/>
            <a:ext cx="1625600" cy="365760"/>
          </a:xfrm>
        </p:spPr>
        <p:txBody>
          <a:bodyPr/>
          <a:lstStyle/>
          <a:p>
            <a:fld id="{EA7C8D44-3667-46F6-9772-CC52308E2A7F}" type="slidenum">
              <a:rPr kumimoji="0" lang="en-US" smtClean="0"/>
              <a:pPr/>
              <a:t>‹#›</a:t>
            </a:fld>
            <a:endParaRPr kumimoji="0" lang="en-US" dirty="0"/>
          </a:p>
        </p:txBody>
      </p:sp>
      <p:sp>
        <p:nvSpPr>
          <p:cNvPr id="21" name="Rectangle 20"/>
          <p:cNvSpPr/>
          <p:nvPr/>
        </p:nvSpPr>
        <p:spPr>
          <a:xfrm>
            <a:off x="1206500" y="3648075"/>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3" name="Rectangle 32"/>
          <p:cNvSpPr/>
          <p:nvPr/>
        </p:nvSpPr>
        <p:spPr>
          <a:xfrm>
            <a:off x="1219200" y="5048250"/>
            <a:ext cx="97536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Rectangle 21"/>
          <p:cNvSpPr/>
          <p:nvPr/>
        </p:nvSpPr>
        <p:spPr>
          <a:xfrm>
            <a:off x="1206500" y="3648075"/>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a:off x="1219200" y="5048250"/>
            <a:ext cx="3048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362A8F80-F1FC-4E19-AF0E-2AEA7F0226D7}" type="datetime1">
              <a:rPr lang="en-US" smtClean="0"/>
              <a:pPr eaLnBrk="1" latinLnBrk="0" hangingPunct="1"/>
              <a:t>12/2/2025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84EF3758-DF7B-4347-89DE-ED0416D762CD}" type="datetime1">
              <a:rPr lang="en-US" smtClean="0"/>
              <a:pPr eaLnBrk="1" latinLnBrk="0" hangingPunct="1"/>
              <a:t>12/2/2025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7" name="Straight Connector 6"/>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8" name="Isosceles Triangle 7"/>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traight Connector 8"/>
          <p:cNvSpPr>
            <a:spLocks noChangeShapeType="1"/>
          </p:cNvSpPr>
          <p:nvPr/>
        </p:nvSpPr>
        <p:spPr bwMode="auto">
          <a:xfrm rot="5400000">
            <a:off x="581483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42A4D53F-573F-4718-BBA0-A86965028093}" type="datetime1">
              <a:rPr lang="en-US" smtClean="0"/>
              <a:pPr eaLnBrk="1" latinLnBrk="0" hangingPunct="1"/>
              <a:t>12/2/2025</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dirty="0"/>
          </a:p>
        </p:txBody>
      </p:sp>
      <p:sp>
        <p:nvSpPr>
          <p:cNvPr id="8" name="Content Placeholder 7"/>
          <p:cNvSpPr>
            <a:spLocks noGrp="1"/>
          </p:cNvSpPr>
          <p:nvPr>
            <p:ph sz="quarter" idx="1"/>
          </p:nvPr>
        </p:nvSpPr>
        <p:spPr>
          <a:xfrm>
            <a:off x="609600" y="1219200"/>
            <a:ext cx="109728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25600" y="2971800"/>
            <a:ext cx="9144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727200" y="4267200"/>
            <a:ext cx="90424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8534400" y="6355080"/>
            <a:ext cx="3048000" cy="365760"/>
          </a:xfrm>
        </p:spPr>
        <p:txBody>
          <a:bodyPr/>
          <a:lstStyle/>
          <a:p>
            <a:pPr eaLnBrk="1" latinLnBrk="0" hangingPunct="1"/>
            <a:fld id="{C9B206E1-2545-4E30-92FD-1E4787463A36}" type="datetime1">
              <a:rPr lang="en-US" smtClean="0"/>
              <a:pPr eaLnBrk="1" latinLnBrk="0" hangingPunct="1"/>
              <a:t>12/2/2025</a:t>
            </a:fld>
            <a:endParaRPr lang="en-US" dirty="0"/>
          </a:p>
        </p:txBody>
      </p:sp>
      <p:sp>
        <p:nvSpPr>
          <p:cNvPr id="5" name="Footer Placeholder 4"/>
          <p:cNvSpPr>
            <a:spLocks noGrp="1"/>
          </p:cNvSpPr>
          <p:nvPr>
            <p:ph type="ftr" sz="quarter" idx="11"/>
          </p:nvPr>
        </p:nvSpPr>
        <p:spPr>
          <a:xfrm>
            <a:off x="3864864" y="6355080"/>
            <a:ext cx="4632960" cy="365760"/>
          </a:xfrm>
        </p:spPr>
        <p:txBody>
          <a:bodyPr/>
          <a:lstStyle/>
          <a:p>
            <a:endParaRPr kumimoji="0" lang="en-US" dirty="0"/>
          </a:p>
        </p:txBody>
      </p:sp>
      <p:sp>
        <p:nvSpPr>
          <p:cNvPr id="6" name="Slide Number Placeholder 5"/>
          <p:cNvSpPr>
            <a:spLocks noGrp="1"/>
          </p:cNvSpPr>
          <p:nvPr>
            <p:ph type="sldNum" sz="quarter" idx="12"/>
          </p:nvPr>
        </p:nvSpPr>
        <p:spPr>
          <a:xfrm>
            <a:off x="1426464" y="6355080"/>
            <a:ext cx="2027936" cy="365760"/>
          </a:xfrm>
        </p:spPr>
        <p:txBody>
          <a:bodyPr/>
          <a:lstStyle/>
          <a:p>
            <a:fld id="{EA7C8D44-3667-46F6-9772-CC52308E2A7F}" type="slidenum">
              <a:rPr kumimoji="0" lang="en-US" smtClean="0"/>
              <a:pPr/>
              <a:t>‹#›</a:t>
            </a:fld>
            <a:endParaRPr kumimoji="0" lang="en-US" dirty="0"/>
          </a:p>
        </p:txBody>
      </p:sp>
      <p:sp>
        <p:nvSpPr>
          <p:cNvPr id="7" name="Rectangle 6"/>
          <p:cNvSpPr/>
          <p:nvPr/>
        </p:nvSpPr>
        <p:spPr>
          <a:xfrm>
            <a:off x="1219200" y="2819400"/>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1219200" y="2819400"/>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BD37D9B0-1E14-464D-94B0-F2A8C2E324E7}" type="datetime1">
              <a:rPr lang="en-US" smtClean="0"/>
              <a:pPr eaLnBrk="1" latinLnBrk="0" hangingPunct="1"/>
              <a:t>12/2/2025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9" name="Content Placeholder 8"/>
          <p:cNvSpPr>
            <a:spLocks noGrp="1"/>
          </p:cNvSpPr>
          <p:nvPr>
            <p:ph sz="quarter" idx="1"/>
          </p:nvPr>
        </p:nvSpPr>
        <p:spPr>
          <a:xfrm>
            <a:off x="609600" y="1219200"/>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176264" y="1216152"/>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1285875"/>
            <a:ext cx="538691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7601" y="1295400"/>
            <a:ext cx="538903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eaLnBrk="1" latinLnBrk="0" hangingPunct="1"/>
            <a:fld id="{17A47E1E-3281-48F5-9487-561BBC0DE61A}" type="datetime1">
              <a:rPr lang="en-US" smtClean="0"/>
              <a:pPr eaLnBrk="1" latinLnBrk="0" hangingPunct="1"/>
              <a:t>12/2/2025</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11" name="Content Placeholder 10"/>
          <p:cNvSpPr>
            <a:spLocks noGrp="1"/>
          </p:cNvSpPr>
          <p:nvPr>
            <p:ph sz="quarter" idx="2"/>
          </p:nvPr>
        </p:nvSpPr>
        <p:spPr>
          <a:xfrm>
            <a:off x="609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6197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457778AC-3F47-4322-9871-235CA71C9FB7}" type="datetime1">
              <a:rPr lang="en-US" smtClean="0"/>
              <a:pPr eaLnBrk="1" latinLnBrk="0" hangingPunct="1"/>
              <a:t>12/2/2025</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8FC852DA-BC9D-4962-84E0-49DDC95967D0}" type="datetime1">
              <a:rPr lang="en-US" smtClean="0"/>
              <a:pPr eaLnBrk="1" latinLnBrk="0" hangingPunct="1"/>
              <a:t>12/2/2025</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5" name="Straight Connector 4"/>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32800" y="304800"/>
            <a:ext cx="33528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8432800" y="1219201"/>
            <a:ext cx="33528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BD8CDB30-0989-475F-BD84-F28125E3B4A3}" type="datetime1">
              <a:rPr lang="en-US" smtClean="0"/>
              <a:pPr eaLnBrk="1" latinLnBrk="0" hangingPunct="1"/>
              <a:t>12/2/2025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Straight Connector 9"/>
          <p:cNvSpPr>
            <a:spLocks noChangeShapeType="1"/>
          </p:cNvSpPr>
          <p:nvPr/>
        </p:nvSpPr>
        <p:spPr bwMode="auto">
          <a:xfrm rot="5400000">
            <a:off x="5220033"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Content Placeholder 11"/>
          <p:cNvSpPr>
            <a:spLocks noGrp="1"/>
          </p:cNvSpPr>
          <p:nvPr>
            <p:ph sz="quarter" idx="1"/>
          </p:nvPr>
        </p:nvSpPr>
        <p:spPr>
          <a:xfrm>
            <a:off x="406400" y="304800"/>
            <a:ext cx="7620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500856"/>
            <a:ext cx="109728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609600" y="1905000"/>
            <a:ext cx="109728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9600" y="1219200"/>
            <a:ext cx="109728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3D268D79-62AD-4C50-8718-03ED52036E43}" type="datetime1">
              <a:rPr lang="en-US" smtClean="0"/>
              <a:pPr eaLnBrk="1" latinLnBrk="0" hangingPunct="1"/>
              <a:t>12/2/2025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609600" y="500856"/>
            <a:ext cx="24384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152400"/>
            <a:ext cx="109728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609600" y="1219200"/>
            <a:ext cx="109728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534400" y="6356350"/>
            <a:ext cx="3052064"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A1DC5B07-A42E-4D40-A069-384595D56939}" type="datetime1">
              <a:rPr lang="en-US" smtClean="0"/>
              <a:pPr eaLnBrk="1" latinLnBrk="0" hangingPunct="1"/>
              <a:t>12/2/2025</a:t>
            </a:fld>
            <a:endParaRPr lang="en-US" sz="1400" dirty="0">
              <a:solidFill>
                <a:schemeClr val="tx2"/>
              </a:solidFill>
            </a:endParaRPr>
          </a:p>
        </p:txBody>
      </p:sp>
      <p:sp>
        <p:nvSpPr>
          <p:cNvPr id="3" name="Footer Placeholder 2"/>
          <p:cNvSpPr>
            <a:spLocks noGrp="1"/>
          </p:cNvSpPr>
          <p:nvPr>
            <p:ph type="ftr" sz="quarter" idx="3"/>
          </p:nvPr>
        </p:nvSpPr>
        <p:spPr>
          <a:xfrm>
            <a:off x="3864864" y="6356350"/>
            <a:ext cx="46736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816864" y="6356350"/>
            <a:ext cx="26416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Straight Connector 28"/>
          <p:cNvSpPr>
            <a:spLocks noChangeShapeType="1"/>
          </p:cNvSpPr>
          <p:nvPr/>
        </p:nvSpPr>
        <p:spPr bwMode="auto">
          <a:xfrm>
            <a:off x="609600" y="1143000"/>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Isosceles Triangle 9"/>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eb.eece.maine.edu/~zhu/boo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s://www.youtube.com/watch?v=DGKjFKjxAYs&amp;list=PLRJhV4hUhIymmp5CCeIFPyxbknsdcXCc8&amp;index=3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000" dirty="0"/>
              <a:t>Z. Gu</a:t>
            </a:r>
          </a:p>
        </p:txBody>
      </p:sp>
      <p:sp>
        <p:nvSpPr>
          <p:cNvPr id="3" name="Subtitle 2"/>
          <p:cNvSpPr>
            <a:spLocks noGrp="1"/>
          </p:cNvSpPr>
          <p:nvPr>
            <p:ph type="subTitle" idx="1"/>
          </p:nvPr>
        </p:nvSpPr>
        <p:spPr/>
        <p:txBody>
          <a:bodyPr/>
          <a:lstStyle/>
          <a:p>
            <a:r>
              <a:rPr lang="en-US" dirty="0"/>
              <a:t>Fall 2025</a:t>
            </a:r>
          </a:p>
        </p:txBody>
      </p:sp>
      <p:sp>
        <p:nvSpPr>
          <p:cNvPr id="5" name="TextBox 4"/>
          <p:cNvSpPr txBox="1"/>
          <p:nvPr/>
        </p:nvSpPr>
        <p:spPr>
          <a:xfrm>
            <a:off x="4495800" y="288831"/>
            <a:ext cx="6477000" cy="523220"/>
          </a:xfrm>
          <a:prstGeom prst="rect">
            <a:avLst/>
          </a:prstGeom>
          <a:noFill/>
        </p:spPr>
        <p:txBody>
          <a:bodyPr wrap="square" rtlCol="0">
            <a:spAutoFit/>
          </a:bodyPr>
          <a:lstStyle/>
          <a:p>
            <a:pPr algn="r"/>
            <a:r>
              <a:rPr lang="en-US" sz="1400" b="1" dirty="0">
                <a:latin typeface="Bookman Old Style (Headings)"/>
              </a:rPr>
              <a:t>Embedded Systems with ARM Cortex-M Microcontrollers in Assembly Language and C</a:t>
            </a:r>
          </a:p>
        </p:txBody>
      </p:sp>
      <p:sp>
        <p:nvSpPr>
          <p:cNvPr id="6" name="TextBox 5"/>
          <p:cNvSpPr txBox="1"/>
          <p:nvPr/>
        </p:nvSpPr>
        <p:spPr>
          <a:xfrm>
            <a:off x="6172201" y="1780085"/>
            <a:ext cx="4764195" cy="830997"/>
          </a:xfrm>
          <a:prstGeom prst="rect">
            <a:avLst/>
          </a:prstGeom>
          <a:noFill/>
        </p:spPr>
        <p:txBody>
          <a:bodyPr wrap="square" rtlCol="0">
            <a:spAutoFit/>
          </a:bodyPr>
          <a:lstStyle/>
          <a:p>
            <a:pPr algn="r"/>
            <a:r>
              <a:rPr lang="en-US" sz="2400" b="1" dirty="0">
                <a:solidFill>
                  <a:srgbClr val="C00000"/>
                </a:solidFill>
              </a:rPr>
              <a:t>Chapter 10</a:t>
            </a:r>
          </a:p>
          <a:p>
            <a:pPr algn="r"/>
            <a:r>
              <a:rPr lang="en-US" sz="2400" b="1" dirty="0">
                <a:solidFill>
                  <a:srgbClr val="C00000"/>
                </a:solidFill>
              </a:rPr>
              <a:t>Preserve Environment via Stack</a:t>
            </a:r>
          </a:p>
        </p:txBody>
      </p:sp>
      <p:sp>
        <p:nvSpPr>
          <p:cNvPr id="4" name="Slide Number Placeholder 3"/>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1</a:t>
            </a:fld>
            <a:endParaRPr kumimoji="0" lang="en-US" dirty="0"/>
          </a:p>
        </p:txBody>
      </p:sp>
      <p:sp>
        <p:nvSpPr>
          <p:cNvPr id="7" name="TextBox 6">
            <a:extLst>
              <a:ext uri="{FF2B5EF4-FFF2-40B4-BE49-F238E27FC236}">
                <a16:creationId xmlns:a16="http://schemas.microsoft.com/office/drawing/2014/main" id="{51CBA110-9F49-AEBC-EE53-058504CAD1B0}"/>
              </a:ext>
            </a:extLst>
          </p:cNvPr>
          <p:cNvSpPr txBox="1"/>
          <p:nvPr/>
        </p:nvSpPr>
        <p:spPr>
          <a:xfrm>
            <a:off x="2233138" y="6307128"/>
            <a:ext cx="7725724" cy="461665"/>
          </a:xfrm>
          <a:prstGeom prst="rect">
            <a:avLst/>
          </a:prstGeom>
          <a:ln w="9525"/>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altLang="zh-CN" sz="1200" dirty="0">
                <a:solidFill>
                  <a:schemeClr val="tx1"/>
                </a:solidFill>
                <a:latin typeface="Gill Sans Light"/>
              </a:rPr>
              <a:t>Acknowledgement: Lecture slides based on Embedded Systems with ARM Cortex-M Microcontrollers in Assembly Language and C, University of Maine </a:t>
            </a:r>
            <a:r>
              <a:rPr lang="en-US" altLang="zh-CN" sz="1200" dirty="0">
                <a:solidFill>
                  <a:schemeClr val="tx1"/>
                </a:solidFill>
                <a:latin typeface="Gill Sans Light"/>
                <a:hlinkClick r:id="rId3"/>
              </a:rPr>
              <a:t>https://web.eece.maine.edu/~zhu/book/</a:t>
            </a:r>
            <a:r>
              <a:rPr lang="en-US" altLang="zh-CN" sz="1200" dirty="0">
                <a:solidFill>
                  <a:schemeClr val="tx1"/>
                </a:solidFill>
                <a:latin typeface="Gill Sans Light"/>
              </a:rPr>
              <a:t> </a:t>
            </a:r>
            <a:endParaRPr lang="en-SE" sz="1200" dirty="0">
              <a:solidFill>
                <a:schemeClr val="tx1"/>
              </a:solidFill>
              <a:latin typeface="Gill Sans Light"/>
            </a:endParaRPr>
          </a:p>
        </p:txBody>
      </p:sp>
    </p:spTree>
    <p:extLst>
      <p:ext uri="{BB962C8B-B14F-4D97-AF65-F5344CB8AC3E}">
        <p14:creationId xmlns:p14="http://schemas.microsoft.com/office/powerpoint/2010/main" val="2454109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816" y="152400"/>
            <a:ext cx="2967784" cy="990600"/>
          </a:xfrm>
        </p:spPr>
        <p:txBody>
          <a:bodyPr>
            <a:normAutofit fontScale="90000"/>
          </a:bodyPr>
          <a:lstStyle/>
          <a:p>
            <a:r>
              <a:rPr lang="en-US" dirty="0"/>
              <a:t>Load Multiple Registers</a:t>
            </a:r>
          </a:p>
        </p:txBody>
      </p:sp>
      <p:sp>
        <p:nvSpPr>
          <p:cNvPr id="3" name="Slide Number Placeholder 2"/>
          <p:cNvSpPr>
            <a:spLocks noGrp="1"/>
          </p:cNvSpPr>
          <p:nvPr>
            <p:ph type="sldNum" sz="quarter" idx="12"/>
          </p:nvPr>
        </p:nvSpPr>
        <p:spPr/>
        <p:txBody>
          <a:bodyPr/>
          <a:lstStyle/>
          <a:p>
            <a:fld id="{AEE14D4A-FE32-40AF-B06D-E9622816B101}" type="slidenum">
              <a:rPr lang="en-US" smtClean="0"/>
              <a:pPr/>
              <a:t>10</a:t>
            </a:fld>
            <a:endParaRPr lang="en-US"/>
          </a:p>
        </p:txBody>
      </p:sp>
      <p:pic>
        <p:nvPicPr>
          <p:cNvPr id="6" name="Picture 5"/>
          <p:cNvPicPr>
            <a:picLocks noChangeAspect="1"/>
          </p:cNvPicPr>
          <p:nvPr/>
        </p:nvPicPr>
        <p:blipFill>
          <a:blip r:embed="rId2"/>
          <a:stretch>
            <a:fillRect/>
          </a:stretch>
        </p:blipFill>
        <p:spPr>
          <a:xfrm>
            <a:off x="1644264" y="1331919"/>
            <a:ext cx="8932501" cy="4803751"/>
          </a:xfrm>
          <a:prstGeom prst="rect">
            <a:avLst/>
          </a:prstGeom>
        </p:spPr>
      </p:pic>
      <p:sp>
        <p:nvSpPr>
          <p:cNvPr id="4" name="Horizontal Scroll 14">
            <a:extLst>
              <a:ext uri="{FF2B5EF4-FFF2-40B4-BE49-F238E27FC236}">
                <a16:creationId xmlns:a16="http://schemas.microsoft.com/office/drawing/2014/main" id="{DB681039-4C30-8438-B403-17AE1BD3995D}"/>
              </a:ext>
            </a:extLst>
          </p:cNvPr>
          <p:cNvSpPr/>
          <p:nvPr/>
        </p:nvSpPr>
        <p:spPr>
          <a:xfrm>
            <a:off x="186104" y="-39260"/>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
        <p:nvSpPr>
          <p:cNvPr id="5" name="TextBox 4">
            <a:extLst>
              <a:ext uri="{FF2B5EF4-FFF2-40B4-BE49-F238E27FC236}">
                <a16:creationId xmlns:a16="http://schemas.microsoft.com/office/drawing/2014/main" id="{A768FF92-7D24-233B-DD88-67816BF84321}"/>
              </a:ext>
            </a:extLst>
          </p:cNvPr>
          <p:cNvSpPr txBox="1"/>
          <p:nvPr/>
        </p:nvSpPr>
        <p:spPr>
          <a:xfrm>
            <a:off x="4191000" y="647700"/>
            <a:ext cx="1795096" cy="369332"/>
          </a:xfrm>
          <a:prstGeom prst="rect">
            <a:avLst/>
          </a:prstGeom>
          <a:noFill/>
        </p:spPr>
        <p:txBody>
          <a:bodyPr wrap="square">
            <a:spAutoFit/>
          </a:bodyPr>
          <a:lstStyle/>
          <a:p>
            <a:r>
              <a:rPr lang="en-US" dirty="0">
                <a:solidFill>
                  <a:srgbClr val="C00000"/>
                </a:solidFill>
              </a:rPr>
              <a:t>Cortex-M Stack</a:t>
            </a:r>
          </a:p>
        </p:txBody>
      </p:sp>
      <p:sp>
        <p:nvSpPr>
          <p:cNvPr id="7" name="Arrow: Right 6">
            <a:extLst>
              <a:ext uri="{FF2B5EF4-FFF2-40B4-BE49-F238E27FC236}">
                <a16:creationId xmlns:a16="http://schemas.microsoft.com/office/drawing/2014/main" id="{FACC539E-D5D9-9E82-AFC2-9C8F78745186}"/>
              </a:ext>
            </a:extLst>
          </p:cNvPr>
          <p:cNvSpPr/>
          <p:nvPr/>
        </p:nvSpPr>
        <p:spPr>
          <a:xfrm rot="16200000" flipH="1">
            <a:off x="4847177" y="965266"/>
            <a:ext cx="330342" cy="33007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46821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Full Descending Stack</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11</a:t>
            </a:fld>
            <a:endParaRPr kumimoji="0" lang="en-US" dirty="0"/>
          </a:p>
        </p:txBody>
      </p:sp>
      <p:pic>
        <p:nvPicPr>
          <p:cNvPr id="4" name="Picture 3"/>
          <p:cNvPicPr>
            <a:picLocks noChangeAspect="1"/>
          </p:cNvPicPr>
          <p:nvPr/>
        </p:nvPicPr>
        <p:blipFill>
          <a:blip r:embed="rId2"/>
          <a:stretch>
            <a:fillRect/>
          </a:stretch>
        </p:blipFill>
        <p:spPr>
          <a:xfrm>
            <a:off x="2514600" y="1420874"/>
            <a:ext cx="7592592" cy="4681442"/>
          </a:xfrm>
          <a:prstGeom prst="rect">
            <a:avLst/>
          </a:prstGeom>
        </p:spPr>
      </p:pic>
    </p:spTree>
    <p:extLst>
      <p:ext uri="{BB962C8B-B14F-4D97-AF65-F5344CB8AC3E}">
        <p14:creationId xmlns:p14="http://schemas.microsoft.com/office/powerpoint/2010/main" val="2573088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Implementation (red text is </a:t>
            </a:r>
            <a:r>
              <a:rPr lang="en-US"/>
              <a:t>Cortex-M stack)</a:t>
            </a:r>
            <a:endParaRPr lang="en-US" dirty="0"/>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12</a:t>
            </a:fld>
            <a:endParaRPr kumimoji="0"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157385874"/>
              </p:ext>
            </p:extLst>
          </p:nvPr>
        </p:nvGraphicFramePr>
        <p:xfrm>
          <a:off x="609600" y="1371600"/>
          <a:ext cx="10972800" cy="4871720"/>
        </p:xfrm>
        <a:graphic>
          <a:graphicData uri="http://schemas.openxmlformats.org/drawingml/2006/table">
            <a:tbl>
              <a:tblPr firstRow="1" firstCol="1" bandRow="1">
                <a:tableStyleId>{5C22544A-7EE6-4342-B048-85BDC9FD1C3A}</a:tableStyleId>
              </a:tblPr>
              <a:tblGrid>
                <a:gridCol w="2761987">
                  <a:extLst>
                    <a:ext uri="{9D8B030D-6E8A-4147-A177-3AD203B41FA5}">
                      <a16:colId xmlns:a16="http://schemas.microsoft.com/office/drawing/2014/main" val="20000"/>
                    </a:ext>
                  </a:extLst>
                </a:gridCol>
                <a:gridCol w="2058025">
                  <a:extLst>
                    <a:ext uri="{9D8B030D-6E8A-4147-A177-3AD203B41FA5}">
                      <a16:colId xmlns:a16="http://schemas.microsoft.com/office/drawing/2014/main" val="20001"/>
                    </a:ext>
                  </a:extLst>
                </a:gridCol>
                <a:gridCol w="2029216">
                  <a:extLst>
                    <a:ext uri="{9D8B030D-6E8A-4147-A177-3AD203B41FA5}">
                      <a16:colId xmlns:a16="http://schemas.microsoft.com/office/drawing/2014/main" val="20002"/>
                    </a:ext>
                  </a:extLst>
                </a:gridCol>
                <a:gridCol w="2061786">
                  <a:extLst>
                    <a:ext uri="{9D8B030D-6E8A-4147-A177-3AD203B41FA5}">
                      <a16:colId xmlns:a16="http://schemas.microsoft.com/office/drawing/2014/main" val="20003"/>
                    </a:ext>
                  </a:extLst>
                </a:gridCol>
                <a:gridCol w="2061786">
                  <a:extLst>
                    <a:ext uri="{9D8B030D-6E8A-4147-A177-3AD203B41FA5}">
                      <a16:colId xmlns:a16="http://schemas.microsoft.com/office/drawing/2014/main" val="20004"/>
                    </a:ext>
                  </a:extLst>
                </a:gridCol>
              </a:tblGrid>
              <a:tr h="533400">
                <a:tc rowSpan="2">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Stock Name</a:t>
                      </a:r>
                      <a:endParaRPr lang="en-US" sz="18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gridSpan="2">
                  <a:txBody>
                    <a:bodyPr/>
                    <a:lstStyle/>
                    <a:p>
                      <a:pPr marL="0" marR="0" algn="ctr">
                        <a:spcBef>
                          <a:spcPts val="0"/>
                        </a:spcBef>
                        <a:spcAft>
                          <a:spcPts val="0"/>
                        </a:spcAft>
                      </a:pPr>
                      <a:r>
                        <a:rPr lang="en-US" sz="2000" dirty="0">
                          <a:effectLst/>
                          <a:latin typeface="Consolas" panose="020B0609020204030204" pitchFamily="49" charset="0"/>
                          <a:cs typeface="Consolas" panose="020B0609020204030204" pitchFamily="49" charset="0"/>
                        </a:rPr>
                        <a:t>Push</a:t>
                      </a:r>
                      <a:endParaRPr lang="en-US" sz="20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hMerge="1">
                  <a:txBody>
                    <a:bodyPr/>
                    <a:lstStyle/>
                    <a:p>
                      <a:endParaRPr lang="en-US"/>
                    </a:p>
                  </a:txBody>
                  <a:tcPr/>
                </a:tc>
                <a:tc gridSpan="2">
                  <a:txBody>
                    <a:bodyPr/>
                    <a:lstStyle/>
                    <a:p>
                      <a:pPr marL="0" marR="0" algn="ctr">
                        <a:spcBef>
                          <a:spcPts val="0"/>
                        </a:spcBef>
                        <a:spcAft>
                          <a:spcPts val="0"/>
                        </a:spcAft>
                      </a:pPr>
                      <a:r>
                        <a:rPr lang="en-US" sz="2000" dirty="0">
                          <a:effectLst/>
                          <a:latin typeface="Consolas" panose="020B0609020204030204" pitchFamily="49" charset="0"/>
                          <a:cs typeface="Consolas" panose="020B0609020204030204" pitchFamily="49" charset="0"/>
                        </a:rPr>
                        <a:t>Pop</a:t>
                      </a:r>
                      <a:endParaRPr lang="en-US" sz="20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0000"/>
                  </a:ext>
                </a:extLst>
              </a:tr>
              <a:tr h="619760">
                <a:tc vMerge="1">
                  <a:txBody>
                    <a:bodyPr/>
                    <a:lstStyle/>
                    <a:p>
                      <a:endParaRPr lang="en-US"/>
                    </a:p>
                  </a:txBody>
                  <a:tcPr/>
                </a:tc>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Equivalent</a:t>
                      </a:r>
                      <a:endParaRPr lang="en-US" sz="18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Alternative</a:t>
                      </a:r>
                      <a:endParaRPr lang="en-US" sz="180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Equivalent</a:t>
                      </a:r>
                      <a:endParaRPr lang="en-US" sz="180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800">
                          <a:effectLst/>
                          <a:latin typeface="Consolas" panose="020B0609020204030204" pitchFamily="49" charset="0"/>
                          <a:cs typeface="Consolas" panose="020B0609020204030204" pitchFamily="49" charset="0"/>
                        </a:rPr>
                        <a:t>Alternative</a:t>
                      </a:r>
                      <a:endParaRPr lang="en-US" sz="180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extLst>
                  <a:ext uri="{0D108BD9-81ED-4DB2-BD59-A6C34878D82A}">
                    <a16:rowId xmlns:a16="http://schemas.microsoft.com/office/drawing/2014/main" val="10001"/>
                  </a:ext>
                </a:extLst>
              </a:tr>
              <a:tr h="929640">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Full Descending(</a:t>
                      </a:r>
                      <a:r>
                        <a:rPr lang="en-US" sz="1800" dirty="0">
                          <a:solidFill>
                            <a:srgbClr val="FF0000"/>
                          </a:solidFill>
                          <a:effectLst/>
                          <a:latin typeface="Consolas" panose="020B0609020204030204" pitchFamily="49" charset="0"/>
                          <a:cs typeface="Consolas" panose="020B0609020204030204" pitchFamily="49" charset="0"/>
                        </a:rPr>
                        <a:t>FD</a:t>
                      </a:r>
                      <a:r>
                        <a:rPr lang="en-US" sz="1800" dirty="0">
                          <a:effectLst/>
                          <a:latin typeface="Consolas" panose="020B0609020204030204" pitchFamily="49" charset="0"/>
                          <a:cs typeface="Consolas" panose="020B0609020204030204" pitchFamily="49" charset="0"/>
                        </a:rPr>
                        <a:t>) </a:t>
                      </a:r>
                      <a:endParaRPr lang="en-US" sz="18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solidFill>
                            <a:srgbClr val="C00000"/>
                          </a:solidFill>
                          <a:effectLst/>
                          <a:latin typeface="Consolas" panose="020B0609020204030204" pitchFamily="49" charset="0"/>
                          <a:cs typeface="Consolas" panose="020B0609020204030204" pitchFamily="49" charset="0"/>
                        </a:rPr>
                        <a:t>STMFD </a:t>
                      </a:r>
                      <a:r>
                        <a:rPr lang="en-US" sz="1400" b="1" dirty="0" err="1">
                          <a:solidFill>
                            <a:srgbClr val="C00000"/>
                          </a:solidFill>
                          <a:effectLst/>
                          <a:latin typeface="Consolas" panose="020B0609020204030204" pitchFamily="49" charset="0"/>
                          <a:cs typeface="Consolas" panose="020B0609020204030204" pitchFamily="49" charset="0"/>
                        </a:rPr>
                        <a:t>SP!,list</a:t>
                      </a:r>
                      <a:endParaRPr lang="en-US" sz="1400" b="1" dirty="0">
                        <a:solidFill>
                          <a:srgbClr val="C00000"/>
                        </a:solidFill>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solidFill>
                            <a:srgbClr val="C00000"/>
                          </a:solidFill>
                          <a:effectLst/>
                          <a:latin typeface="Consolas" panose="020B0609020204030204" pitchFamily="49" charset="0"/>
                          <a:cs typeface="Consolas" panose="020B0609020204030204" pitchFamily="49" charset="0"/>
                        </a:rPr>
                        <a:t>STMDB </a:t>
                      </a:r>
                      <a:r>
                        <a:rPr lang="en-US" sz="1400" b="1" dirty="0" err="1">
                          <a:solidFill>
                            <a:srgbClr val="C00000"/>
                          </a:solidFill>
                          <a:effectLst/>
                          <a:latin typeface="Consolas" panose="020B0609020204030204" pitchFamily="49" charset="0"/>
                          <a:cs typeface="Consolas" panose="020B0609020204030204" pitchFamily="49" charset="0"/>
                        </a:rPr>
                        <a:t>SP!,list</a:t>
                      </a:r>
                      <a:endParaRPr lang="en-US" sz="1400" b="1" dirty="0">
                        <a:solidFill>
                          <a:srgbClr val="C00000"/>
                        </a:solidFill>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solidFill>
                            <a:srgbClr val="C00000"/>
                          </a:solidFill>
                          <a:effectLst/>
                          <a:latin typeface="Consolas" panose="020B0609020204030204" pitchFamily="49" charset="0"/>
                          <a:cs typeface="Consolas" panose="020B0609020204030204" pitchFamily="49" charset="0"/>
                        </a:rPr>
                        <a:t>LDMFD </a:t>
                      </a:r>
                      <a:r>
                        <a:rPr lang="en-US" sz="1400" b="1" dirty="0" err="1">
                          <a:solidFill>
                            <a:srgbClr val="C00000"/>
                          </a:solidFill>
                          <a:effectLst/>
                          <a:latin typeface="Consolas" panose="020B0609020204030204" pitchFamily="49" charset="0"/>
                          <a:cs typeface="Consolas" panose="020B0609020204030204" pitchFamily="49" charset="0"/>
                        </a:rPr>
                        <a:t>SP!,list</a:t>
                      </a:r>
                      <a:endParaRPr lang="en-US" sz="1400" b="1" dirty="0">
                        <a:solidFill>
                          <a:srgbClr val="C00000"/>
                        </a:solidFill>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solidFill>
                            <a:srgbClr val="C00000"/>
                          </a:solidFill>
                          <a:effectLst/>
                          <a:latin typeface="Consolas" panose="020B0609020204030204" pitchFamily="49" charset="0"/>
                          <a:cs typeface="Consolas" panose="020B0609020204030204" pitchFamily="49" charset="0"/>
                        </a:rPr>
                        <a:t>LDMIA </a:t>
                      </a:r>
                      <a:r>
                        <a:rPr lang="en-US" sz="1400" b="1" dirty="0" err="1">
                          <a:solidFill>
                            <a:srgbClr val="C00000"/>
                          </a:solidFill>
                          <a:effectLst/>
                          <a:latin typeface="Consolas" panose="020B0609020204030204" pitchFamily="49" charset="0"/>
                          <a:cs typeface="Consolas" panose="020B0609020204030204" pitchFamily="49" charset="0"/>
                        </a:rPr>
                        <a:t>SP!,list</a:t>
                      </a:r>
                      <a:endParaRPr lang="en-US" sz="1400" b="1" dirty="0">
                        <a:solidFill>
                          <a:srgbClr val="C00000"/>
                        </a:solidFill>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extLst>
                  <a:ext uri="{0D108BD9-81ED-4DB2-BD59-A6C34878D82A}">
                    <a16:rowId xmlns:a16="http://schemas.microsoft.com/office/drawing/2014/main" val="10002"/>
                  </a:ext>
                </a:extLst>
              </a:tr>
              <a:tr h="929640">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Empty Descending(</a:t>
                      </a:r>
                      <a:r>
                        <a:rPr lang="en-US" sz="1800" dirty="0">
                          <a:solidFill>
                            <a:srgbClr val="FF0000"/>
                          </a:solidFill>
                          <a:effectLst/>
                          <a:latin typeface="Consolas" panose="020B0609020204030204" pitchFamily="49" charset="0"/>
                          <a:cs typeface="Consolas" panose="020B0609020204030204" pitchFamily="49" charset="0"/>
                        </a:rPr>
                        <a:t>ED</a:t>
                      </a:r>
                      <a:r>
                        <a:rPr lang="en-US" sz="1800" dirty="0">
                          <a:effectLst/>
                          <a:latin typeface="Consolas" panose="020B0609020204030204" pitchFamily="49" charset="0"/>
                          <a:cs typeface="Consolas" panose="020B0609020204030204" pitchFamily="49" charset="0"/>
                        </a:rPr>
                        <a:t>) </a:t>
                      </a:r>
                      <a:endParaRPr lang="en-US" sz="18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STMED </a:t>
                      </a:r>
                      <a:r>
                        <a:rPr lang="en-US" sz="1400" b="1" dirty="0" err="1">
                          <a:effectLst/>
                          <a:latin typeface="Consolas" panose="020B0609020204030204" pitchFamily="49" charset="0"/>
                          <a:cs typeface="Consolas" panose="020B0609020204030204" pitchFamily="49" charset="0"/>
                        </a:rPr>
                        <a:t>SP!,list</a:t>
                      </a:r>
                      <a:endParaRPr lang="en-US" sz="1400" b="1"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STMDA </a:t>
                      </a:r>
                      <a:r>
                        <a:rPr lang="en-US" sz="1400" b="1" dirty="0" err="1">
                          <a:effectLst/>
                          <a:latin typeface="Consolas" panose="020B0609020204030204" pitchFamily="49" charset="0"/>
                          <a:cs typeface="Consolas" panose="020B0609020204030204" pitchFamily="49" charset="0"/>
                        </a:rPr>
                        <a:t>SP!,list</a:t>
                      </a:r>
                      <a:endParaRPr lang="en-US" sz="1400" b="1"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LDMED SP!,list</a:t>
                      </a:r>
                      <a:endParaRPr lang="en-US" sz="1400" b="1">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LDMIB </a:t>
                      </a:r>
                      <a:r>
                        <a:rPr lang="en-US" sz="1400" b="1" dirty="0" err="1">
                          <a:effectLst/>
                          <a:latin typeface="Consolas" panose="020B0609020204030204" pitchFamily="49" charset="0"/>
                          <a:cs typeface="Consolas" panose="020B0609020204030204" pitchFamily="49" charset="0"/>
                        </a:rPr>
                        <a:t>SP!,list</a:t>
                      </a:r>
                      <a:endParaRPr lang="en-US" sz="1400" b="1"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extLst>
                  <a:ext uri="{0D108BD9-81ED-4DB2-BD59-A6C34878D82A}">
                    <a16:rowId xmlns:a16="http://schemas.microsoft.com/office/drawing/2014/main" val="10003"/>
                  </a:ext>
                </a:extLst>
              </a:tr>
              <a:tr h="929640">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Full Ascending(</a:t>
                      </a:r>
                      <a:r>
                        <a:rPr lang="en-US" sz="1800" dirty="0">
                          <a:solidFill>
                            <a:srgbClr val="FF0000"/>
                          </a:solidFill>
                          <a:effectLst/>
                          <a:latin typeface="Consolas" panose="020B0609020204030204" pitchFamily="49" charset="0"/>
                          <a:cs typeface="Consolas" panose="020B0609020204030204" pitchFamily="49" charset="0"/>
                        </a:rPr>
                        <a:t>FA</a:t>
                      </a:r>
                      <a:r>
                        <a:rPr lang="en-US" sz="1800" dirty="0">
                          <a:effectLst/>
                          <a:latin typeface="Consolas" panose="020B0609020204030204" pitchFamily="49" charset="0"/>
                          <a:cs typeface="Consolas" panose="020B0609020204030204" pitchFamily="49" charset="0"/>
                        </a:rPr>
                        <a:t>) </a:t>
                      </a:r>
                      <a:endParaRPr lang="en-US" sz="18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STMFA SP!,list</a:t>
                      </a:r>
                      <a:endParaRPr lang="en-US" sz="1400" b="1">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STMIB </a:t>
                      </a:r>
                      <a:r>
                        <a:rPr lang="en-US" sz="1400" b="1" dirty="0" err="1">
                          <a:effectLst/>
                          <a:latin typeface="Consolas" panose="020B0609020204030204" pitchFamily="49" charset="0"/>
                          <a:cs typeface="Consolas" panose="020B0609020204030204" pitchFamily="49" charset="0"/>
                        </a:rPr>
                        <a:t>SP!,list</a:t>
                      </a:r>
                      <a:endParaRPr lang="en-US" sz="1400" b="1"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LDMFA </a:t>
                      </a:r>
                      <a:r>
                        <a:rPr lang="en-US" sz="1400" b="1" dirty="0" err="1">
                          <a:effectLst/>
                          <a:latin typeface="Consolas" panose="020B0609020204030204" pitchFamily="49" charset="0"/>
                          <a:cs typeface="Consolas" panose="020B0609020204030204" pitchFamily="49" charset="0"/>
                        </a:rPr>
                        <a:t>SP!,list</a:t>
                      </a:r>
                      <a:endParaRPr lang="en-US" sz="1400" b="1"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LDMDA </a:t>
                      </a:r>
                      <a:r>
                        <a:rPr lang="en-US" sz="1400" b="1" dirty="0" err="1">
                          <a:effectLst/>
                          <a:latin typeface="Consolas" panose="020B0609020204030204" pitchFamily="49" charset="0"/>
                          <a:cs typeface="Consolas" panose="020B0609020204030204" pitchFamily="49" charset="0"/>
                        </a:rPr>
                        <a:t>SP!,list</a:t>
                      </a:r>
                      <a:endParaRPr lang="en-US" sz="1400" b="1"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extLst>
                  <a:ext uri="{0D108BD9-81ED-4DB2-BD59-A6C34878D82A}">
                    <a16:rowId xmlns:a16="http://schemas.microsoft.com/office/drawing/2014/main" val="10004"/>
                  </a:ext>
                </a:extLst>
              </a:tr>
              <a:tr h="929640">
                <a:tc>
                  <a:txBody>
                    <a:bodyPr/>
                    <a:lstStyle/>
                    <a:p>
                      <a:pPr marL="0" marR="0" algn="ctr">
                        <a:spcBef>
                          <a:spcPts val="0"/>
                        </a:spcBef>
                        <a:spcAft>
                          <a:spcPts val="0"/>
                        </a:spcAft>
                      </a:pPr>
                      <a:r>
                        <a:rPr lang="en-US" sz="1800" dirty="0">
                          <a:effectLst/>
                          <a:latin typeface="Consolas" panose="020B0609020204030204" pitchFamily="49" charset="0"/>
                          <a:cs typeface="Consolas" panose="020B0609020204030204" pitchFamily="49" charset="0"/>
                        </a:rPr>
                        <a:t>Empty Ascending(</a:t>
                      </a:r>
                      <a:r>
                        <a:rPr lang="en-US" sz="1800" dirty="0">
                          <a:solidFill>
                            <a:srgbClr val="FF0000"/>
                          </a:solidFill>
                          <a:effectLst/>
                          <a:latin typeface="Consolas" panose="020B0609020204030204" pitchFamily="49" charset="0"/>
                          <a:cs typeface="Consolas" panose="020B0609020204030204" pitchFamily="49" charset="0"/>
                        </a:rPr>
                        <a:t>EA</a:t>
                      </a:r>
                      <a:r>
                        <a:rPr lang="en-US" sz="1800" dirty="0">
                          <a:effectLst/>
                          <a:latin typeface="Consolas" panose="020B0609020204030204" pitchFamily="49" charset="0"/>
                          <a:cs typeface="Consolas" panose="020B0609020204030204" pitchFamily="49" charset="0"/>
                        </a:rPr>
                        <a:t>) </a:t>
                      </a:r>
                      <a:endParaRPr lang="en-US" sz="18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STMEA </a:t>
                      </a:r>
                      <a:r>
                        <a:rPr lang="en-US" sz="1400" b="1" dirty="0" err="1">
                          <a:effectLst/>
                          <a:latin typeface="Consolas" panose="020B0609020204030204" pitchFamily="49" charset="0"/>
                          <a:cs typeface="Consolas" panose="020B0609020204030204" pitchFamily="49" charset="0"/>
                        </a:rPr>
                        <a:t>SP!,list</a:t>
                      </a:r>
                      <a:endParaRPr lang="en-US" sz="1400" b="1"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STMIA SP!,list</a:t>
                      </a:r>
                      <a:endParaRPr lang="en-US" sz="1400" b="1">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LDMEA </a:t>
                      </a:r>
                      <a:r>
                        <a:rPr lang="en-US" sz="1400" b="1" dirty="0" err="1">
                          <a:effectLst/>
                          <a:latin typeface="Consolas" panose="020B0609020204030204" pitchFamily="49" charset="0"/>
                          <a:cs typeface="Consolas" panose="020B0609020204030204" pitchFamily="49" charset="0"/>
                        </a:rPr>
                        <a:t>SP!,list</a:t>
                      </a:r>
                      <a:endParaRPr lang="en-US" sz="1400" b="1"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LDMDB </a:t>
                      </a:r>
                      <a:r>
                        <a:rPr lang="en-US" sz="1400" b="1" dirty="0" err="1">
                          <a:effectLst/>
                          <a:latin typeface="Consolas" panose="020B0609020204030204" pitchFamily="49" charset="0"/>
                          <a:cs typeface="Consolas" panose="020B0609020204030204" pitchFamily="49" charset="0"/>
                        </a:rPr>
                        <a:t>SP!,list</a:t>
                      </a:r>
                      <a:endParaRPr lang="en-US" sz="1400" b="1"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810429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Stack</a:t>
            </a:r>
          </a:p>
        </p:txBody>
      </p:sp>
      <p:sp>
        <p:nvSpPr>
          <p:cNvPr id="3" name="Content Placeholder 2"/>
          <p:cNvSpPr>
            <a:spLocks noGrp="1"/>
          </p:cNvSpPr>
          <p:nvPr>
            <p:ph idx="1"/>
          </p:nvPr>
        </p:nvSpPr>
        <p:spPr>
          <a:xfrm>
            <a:off x="609600" y="1308640"/>
            <a:ext cx="10972800" cy="3200400"/>
          </a:xfrm>
        </p:spPr>
        <p:txBody>
          <a:bodyPr/>
          <a:lstStyle/>
          <a:p>
            <a:pPr>
              <a:buNone/>
            </a:pPr>
            <a:r>
              <a:rPr lang="en-GB" sz="2800" b="1" dirty="0">
                <a:solidFill>
                  <a:srgbClr val="FF0000"/>
                </a:solidFill>
                <a:latin typeface="Consolas" panose="020B0609020204030204" pitchFamily="49" charset="0"/>
                <a:cs typeface="Consolas" panose="020B0609020204030204" pitchFamily="49" charset="0"/>
              </a:rPr>
              <a:t>PUSH</a:t>
            </a:r>
            <a:r>
              <a:rPr lang="en-GB" sz="2800" dirty="0">
                <a:solidFill>
                  <a:srgbClr val="FF0000"/>
                </a:solidFill>
                <a:latin typeface="Consolas" panose="020B0609020204030204" pitchFamily="49" charset="0"/>
                <a:cs typeface="Consolas" panose="020B0609020204030204" pitchFamily="49" charset="0"/>
              </a:rPr>
              <a:t> </a:t>
            </a:r>
            <a:r>
              <a:rPr lang="en-GB" sz="2800" dirty="0">
                <a:latin typeface="Consolas" panose="020B0609020204030204" pitchFamily="49" charset="0"/>
                <a:cs typeface="Consolas" panose="020B0609020204030204" pitchFamily="49" charset="0"/>
              </a:rPr>
              <a:t>{Rd} == STMDB SP!, {Rd} == STMFD SP!, {Rd}  </a:t>
            </a:r>
          </a:p>
          <a:p>
            <a:pPr lvl="1"/>
            <a:r>
              <a:rPr lang="en-GB" sz="2400" dirty="0">
                <a:latin typeface="Consolas" panose="020B0609020204030204" pitchFamily="49" charset="0"/>
                <a:cs typeface="Consolas" panose="020B0609020204030204" pitchFamily="49" charset="0"/>
              </a:rPr>
              <a:t>SUB SP, SP, #4 @ SP = SP-4  (</a:t>
            </a:r>
            <a:r>
              <a:rPr lang="en-GB" sz="2400" dirty="0">
                <a:latin typeface="Cambria Math"/>
                <a:ea typeface="Cambria Math"/>
                <a:cs typeface="Consolas" panose="020B0609020204030204" pitchFamily="49" charset="0"/>
              </a:rPr>
              <a:t>descending stack)</a:t>
            </a:r>
            <a:endParaRPr lang="en-GB" sz="2400" dirty="0">
              <a:latin typeface="Consolas" panose="020B0609020204030204" pitchFamily="49" charset="0"/>
              <a:cs typeface="Consolas" panose="020B0609020204030204" pitchFamily="49" charset="0"/>
            </a:endParaRPr>
          </a:p>
          <a:p>
            <a:pPr lvl="1"/>
            <a:r>
              <a:rPr lang="en-GB" sz="2400" dirty="0">
                <a:latin typeface="Consolas" panose="020B0609020204030204" pitchFamily="49" charset="0"/>
                <a:cs typeface="Consolas" panose="020B0609020204030204" pitchFamily="49" charset="0"/>
              </a:rPr>
              <a:t>STR Rd, [SP]   @ (*SP) = Rd</a:t>
            </a:r>
            <a:r>
              <a:rPr lang="en-GB" sz="2400" dirty="0">
                <a:latin typeface="Cambria Math"/>
                <a:ea typeface="Cambria Math"/>
                <a:cs typeface="Consolas" panose="020B0609020204030204" pitchFamily="49" charset="0"/>
              </a:rPr>
              <a:t>   (full stack)</a:t>
            </a:r>
          </a:p>
          <a:p>
            <a:pPr marL="0" indent="0">
              <a:buNone/>
            </a:pPr>
            <a:endParaRPr lang="en-GB" sz="2700" i="1" dirty="0">
              <a:latin typeface="Consolas" panose="020B0609020204030204" pitchFamily="49" charset="0"/>
              <a:cs typeface="Consolas" panose="020B0609020204030204" pitchFamily="49" charset="0"/>
            </a:endParaRPr>
          </a:p>
          <a:p>
            <a:pPr marL="0" indent="0">
              <a:buNone/>
            </a:pPr>
            <a:r>
              <a:rPr lang="en-GB" sz="2700" dirty="0">
                <a:cs typeface="Consolas" panose="020B0609020204030204" pitchFamily="49" charset="0"/>
              </a:rPr>
              <a:t>Push multiple registers</a:t>
            </a:r>
          </a:p>
          <a:p>
            <a:pPr marL="0" indent="0">
              <a:buNone/>
            </a:pPr>
            <a:endParaRPr lang="en-GB" sz="2800" dirty="0"/>
          </a:p>
          <a:p>
            <a:endParaRPr lang="en-GB" sz="2400" dirty="0"/>
          </a:p>
          <a:p>
            <a:pPr>
              <a:buNone/>
            </a:pPr>
            <a:endParaRPr lang="en-GB" dirty="0"/>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13</a:t>
            </a:fld>
            <a:endParaRPr kumimoji="0" lang="en-US" dirty="0"/>
          </a:p>
        </p:txBody>
      </p:sp>
      <p:sp>
        <p:nvSpPr>
          <p:cNvPr id="5" name="Rectangle 4"/>
          <p:cNvSpPr/>
          <p:nvPr/>
        </p:nvSpPr>
        <p:spPr>
          <a:xfrm>
            <a:off x="1143000" y="4251245"/>
            <a:ext cx="2830364" cy="369332"/>
          </a:xfrm>
          <a:prstGeom prst="rect">
            <a:avLst/>
          </a:prstGeom>
        </p:spPr>
        <p:txBody>
          <a:bodyPr wrap="square">
            <a:spAutoFit/>
          </a:bodyPr>
          <a:lstStyle/>
          <a:p>
            <a:r>
              <a:rPr lang="en-GB" b="1" dirty="0">
                <a:solidFill>
                  <a:srgbClr val="FF0000"/>
                </a:solidFill>
                <a:latin typeface="Consolas" panose="020B0609020204030204" pitchFamily="49" charset="0"/>
                <a:cs typeface="Consolas" panose="020B0609020204030204" pitchFamily="49" charset="0"/>
              </a:rPr>
              <a:t>PUSH {r1, r2, r3, r7}</a:t>
            </a:r>
          </a:p>
        </p:txBody>
      </p:sp>
      <p:sp>
        <p:nvSpPr>
          <p:cNvPr id="6" name="TextBox 5"/>
          <p:cNvSpPr txBox="1"/>
          <p:nvPr/>
        </p:nvSpPr>
        <p:spPr>
          <a:xfrm>
            <a:off x="5029200" y="3923147"/>
            <a:ext cx="1969129" cy="369332"/>
          </a:xfrm>
          <a:prstGeom prst="rect">
            <a:avLst/>
          </a:prstGeom>
          <a:noFill/>
        </p:spPr>
        <p:txBody>
          <a:bodyPr wrap="none" rtlCol="0">
            <a:spAutoFit/>
          </a:bodyPr>
          <a:lstStyle/>
          <a:p>
            <a:r>
              <a:rPr lang="en-US" i="1" dirty="0"/>
              <a:t>They are equivalent. </a:t>
            </a:r>
          </a:p>
        </p:txBody>
      </p:sp>
      <p:sp>
        <p:nvSpPr>
          <p:cNvPr id="8" name="Rectangle 7"/>
          <p:cNvSpPr/>
          <p:nvPr/>
        </p:nvSpPr>
        <p:spPr>
          <a:xfrm>
            <a:off x="8607817" y="3835747"/>
            <a:ext cx="1324402" cy="1200329"/>
          </a:xfrm>
          <a:prstGeom prst="rect">
            <a:avLst/>
          </a:prstGeom>
        </p:spPr>
        <p:txBody>
          <a:bodyPr wrap="none">
            <a:spAutoFit/>
          </a:bodyPr>
          <a:lstStyle/>
          <a:p>
            <a:r>
              <a:rPr lang="en-GB" b="1" dirty="0">
                <a:solidFill>
                  <a:srgbClr val="FF0000"/>
                </a:solidFill>
                <a:latin typeface="Consolas" panose="020B0609020204030204" pitchFamily="49" charset="0"/>
                <a:cs typeface="Consolas" panose="020B0609020204030204" pitchFamily="49" charset="0"/>
              </a:rPr>
              <a:t>PUSH {r7}</a:t>
            </a:r>
          </a:p>
          <a:p>
            <a:r>
              <a:rPr lang="en-GB" b="1" dirty="0">
                <a:solidFill>
                  <a:srgbClr val="FF0000"/>
                </a:solidFill>
                <a:latin typeface="Consolas" panose="020B0609020204030204" pitchFamily="49" charset="0"/>
                <a:cs typeface="Consolas" panose="020B0609020204030204" pitchFamily="49" charset="0"/>
              </a:rPr>
              <a:t>PUSH {r3}</a:t>
            </a:r>
          </a:p>
          <a:p>
            <a:r>
              <a:rPr lang="en-GB" b="1" dirty="0">
                <a:solidFill>
                  <a:srgbClr val="FF0000"/>
                </a:solidFill>
                <a:latin typeface="Consolas" panose="020B0609020204030204" pitchFamily="49" charset="0"/>
                <a:cs typeface="Consolas" panose="020B0609020204030204" pitchFamily="49" charset="0"/>
              </a:rPr>
              <a:t>PUSH {r2}</a:t>
            </a:r>
          </a:p>
          <a:p>
            <a:r>
              <a:rPr lang="en-GB" b="1" dirty="0">
                <a:solidFill>
                  <a:srgbClr val="FF0000"/>
                </a:solidFill>
                <a:latin typeface="Consolas" panose="020B0609020204030204" pitchFamily="49" charset="0"/>
                <a:cs typeface="Consolas" panose="020B0609020204030204" pitchFamily="49" charset="0"/>
              </a:rPr>
              <a:t>PUSH {r1}</a:t>
            </a:r>
          </a:p>
        </p:txBody>
      </p:sp>
      <p:sp>
        <p:nvSpPr>
          <p:cNvPr id="10" name="Rectangle 9"/>
          <p:cNvSpPr/>
          <p:nvPr/>
        </p:nvSpPr>
        <p:spPr>
          <a:xfrm>
            <a:off x="4744110" y="4251245"/>
            <a:ext cx="2844048" cy="369332"/>
          </a:xfrm>
          <a:prstGeom prst="rect">
            <a:avLst/>
          </a:prstGeom>
        </p:spPr>
        <p:txBody>
          <a:bodyPr wrap="none">
            <a:spAutoFit/>
          </a:bodyPr>
          <a:lstStyle/>
          <a:p>
            <a:r>
              <a:rPr lang="en-GB" b="1" dirty="0">
                <a:solidFill>
                  <a:srgbClr val="FF0000"/>
                </a:solidFill>
                <a:latin typeface="Consolas" panose="020B0609020204030204" pitchFamily="49" charset="0"/>
                <a:cs typeface="Consolas" panose="020B0609020204030204" pitchFamily="49" charset="0"/>
              </a:rPr>
              <a:t>PUSH {r7, r2, r3, r1}</a:t>
            </a:r>
          </a:p>
        </p:txBody>
      </p:sp>
      <p:sp>
        <p:nvSpPr>
          <p:cNvPr id="11" name="Left-Right Arrow 10"/>
          <p:cNvSpPr/>
          <p:nvPr/>
        </p:nvSpPr>
        <p:spPr>
          <a:xfrm>
            <a:off x="4120894" y="4336970"/>
            <a:ext cx="482950" cy="19788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Left-Right Arrow 11"/>
          <p:cNvSpPr/>
          <p:nvPr/>
        </p:nvSpPr>
        <p:spPr>
          <a:xfrm>
            <a:off x="7827231" y="4336970"/>
            <a:ext cx="482950" cy="19788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92826" y="5058723"/>
            <a:ext cx="10972800" cy="1323439"/>
          </a:xfrm>
          <a:prstGeom prst="rect">
            <a:avLst/>
          </a:prstGeom>
        </p:spPr>
        <p:txBody>
          <a:bodyPr wrap="square">
            <a:spAutoFit/>
          </a:bodyPr>
          <a:lstStyle/>
          <a:p>
            <a:pPr marL="285750" indent="-285750">
              <a:buFont typeface="Arial" panose="020B0604020202020204" pitchFamily="34" charset="0"/>
              <a:buChar char="•"/>
            </a:pPr>
            <a:r>
              <a:rPr lang="en-US" sz="2000" dirty="0"/>
              <a:t>SP is decremented before PUSH (pre-decrement).</a:t>
            </a:r>
          </a:p>
          <a:p>
            <a:pPr marL="285750" indent="-285750">
              <a:buFont typeface="Arial" panose="020B0604020202020204" pitchFamily="34" charset="0"/>
              <a:buChar char="•"/>
            </a:pPr>
            <a:r>
              <a:rPr lang="en-US" sz="2000" dirty="0"/>
              <a:t>The order in which registers listed in the register list does not matter. </a:t>
            </a:r>
          </a:p>
          <a:p>
            <a:pPr marL="285750" indent="-285750">
              <a:buFont typeface="Arial" panose="020B0604020202020204" pitchFamily="34" charset="0"/>
              <a:buChar char="•"/>
            </a:pPr>
            <a:r>
              <a:rPr lang="en-US" sz="2000" dirty="0"/>
              <a:t>When pushing multiple registers, these registers are automatically </a:t>
            </a:r>
            <a:r>
              <a:rPr lang="en-US" sz="2000" dirty="0">
                <a:solidFill>
                  <a:srgbClr val="3333FF"/>
                </a:solidFill>
              </a:rPr>
              <a:t>sorted by name </a:t>
            </a:r>
            <a:r>
              <a:rPr lang="en-US" sz="2000" dirty="0"/>
              <a:t>and </a:t>
            </a:r>
            <a:r>
              <a:rPr lang="en-US" sz="2000" dirty="0">
                <a:solidFill>
                  <a:srgbClr val="3333FF"/>
                </a:solidFill>
              </a:rPr>
              <a:t>the lowest-numbered register </a:t>
            </a:r>
            <a:r>
              <a:rPr lang="en-US" sz="2000" dirty="0"/>
              <a:t>is stored to the lowest memory address, </a:t>
            </a:r>
            <a:r>
              <a:rPr lang="en-US" sz="2000" i="1" dirty="0"/>
              <a:t>i.e.  </a:t>
            </a:r>
            <a:r>
              <a:rPr lang="en-US" sz="2000" dirty="0">
                <a:solidFill>
                  <a:srgbClr val="3333FF"/>
                </a:solidFill>
              </a:rPr>
              <a:t>r1</a:t>
            </a:r>
            <a:r>
              <a:rPr lang="en-US" sz="2000" i="1" dirty="0"/>
              <a:t> </a:t>
            </a:r>
            <a:r>
              <a:rPr lang="en-US" sz="2000" dirty="0">
                <a:solidFill>
                  <a:srgbClr val="3333FF"/>
                </a:solidFill>
              </a:rPr>
              <a:t>is stored last</a:t>
            </a:r>
            <a:r>
              <a:rPr lang="en-US" sz="2000" dirty="0"/>
              <a:t>. </a:t>
            </a:r>
          </a:p>
        </p:txBody>
      </p:sp>
      <p:pic>
        <p:nvPicPr>
          <p:cNvPr id="15" name="Picture 14">
            <a:extLst>
              <a:ext uri="{FF2B5EF4-FFF2-40B4-BE49-F238E27FC236}">
                <a16:creationId xmlns:a16="http://schemas.microsoft.com/office/drawing/2014/main" id="{B793ED65-4325-3394-90AA-C2E15D2D782F}"/>
              </a:ext>
            </a:extLst>
          </p:cNvPr>
          <p:cNvPicPr>
            <a:picLocks noChangeAspect="1"/>
          </p:cNvPicPr>
          <p:nvPr/>
        </p:nvPicPr>
        <p:blipFill>
          <a:blip r:embed="rId3"/>
          <a:stretch>
            <a:fillRect/>
          </a:stretch>
        </p:blipFill>
        <p:spPr>
          <a:xfrm>
            <a:off x="10229856" y="82065"/>
            <a:ext cx="1777900" cy="4718535"/>
          </a:xfrm>
          <a:prstGeom prst="rect">
            <a:avLst/>
          </a:prstGeom>
        </p:spPr>
      </p:pic>
    </p:spTree>
    <p:extLst>
      <p:ext uri="{BB962C8B-B14F-4D97-AF65-F5344CB8AC3E}">
        <p14:creationId xmlns:p14="http://schemas.microsoft.com/office/powerpoint/2010/main" val="1120632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Stack</a:t>
            </a:r>
          </a:p>
        </p:txBody>
      </p:sp>
      <p:sp>
        <p:nvSpPr>
          <p:cNvPr id="3" name="Content Placeholder 2"/>
          <p:cNvSpPr>
            <a:spLocks noGrp="1"/>
          </p:cNvSpPr>
          <p:nvPr>
            <p:ph idx="1"/>
          </p:nvPr>
        </p:nvSpPr>
        <p:spPr/>
        <p:txBody>
          <a:bodyPr/>
          <a:lstStyle/>
          <a:p>
            <a:pPr>
              <a:buNone/>
            </a:pPr>
            <a:r>
              <a:rPr lang="en-GB" sz="2800" b="1" dirty="0">
                <a:solidFill>
                  <a:srgbClr val="FF0000"/>
                </a:solidFill>
                <a:latin typeface="Consolas" panose="020B0609020204030204" pitchFamily="49" charset="0"/>
                <a:cs typeface="Consolas" panose="020B0609020204030204" pitchFamily="49" charset="0"/>
              </a:rPr>
              <a:t>POP</a:t>
            </a:r>
            <a:r>
              <a:rPr lang="en-GB" sz="2800" dirty="0">
                <a:solidFill>
                  <a:srgbClr val="FF0000"/>
                </a:solidFill>
                <a:latin typeface="Consolas" panose="020B0609020204030204" pitchFamily="49" charset="0"/>
                <a:cs typeface="Consolas" panose="020B0609020204030204" pitchFamily="49" charset="0"/>
              </a:rPr>
              <a:t> </a:t>
            </a:r>
            <a:r>
              <a:rPr lang="en-GB" sz="2800" dirty="0">
                <a:latin typeface="Consolas" panose="020B0609020204030204" pitchFamily="49" charset="0"/>
                <a:cs typeface="Consolas" panose="020B0609020204030204" pitchFamily="49" charset="0"/>
              </a:rPr>
              <a:t>{</a:t>
            </a:r>
            <a:r>
              <a:rPr lang="en-GB" sz="2800" i="1" dirty="0">
                <a:latin typeface="Consolas" panose="020B0609020204030204" pitchFamily="49" charset="0"/>
                <a:cs typeface="Consolas" panose="020B0609020204030204" pitchFamily="49" charset="0"/>
              </a:rPr>
              <a:t>Rd</a:t>
            </a:r>
            <a:r>
              <a:rPr lang="en-GB" sz="2800" dirty="0">
                <a:latin typeface="Consolas" panose="020B0609020204030204" pitchFamily="49" charset="0"/>
                <a:cs typeface="Consolas" panose="020B0609020204030204" pitchFamily="49" charset="0"/>
              </a:rPr>
              <a:t>} == LDMIA SP!, {Rd} == LDMFD SP!, {Rd}</a:t>
            </a:r>
          </a:p>
          <a:p>
            <a:pPr lvl="1"/>
            <a:r>
              <a:rPr lang="sv-SE" sz="2400">
                <a:latin typeface="Consolas" panose="020B0609020204030204" pitchFamily="49" charset="0"/>
                <a:cs typeface="Consolas" panose="020B0609020204030204" pitchFamily="49" charset="0"/>
              </a:rPr>
              <a:t>LDR Rd, </a:t>
            </a:r>
            <a:r>
              <a:rPr lang="sv-SE" sz="2400" dirty="0">
                <a:latin typeface="Consolas" panose="020B0609020204030204" pitchFamily="49" charset="0"/>
                <a:cs typeface="Consolas" panose="020B0609020204030204" pitchFamily="49" charset="0"/>
              </a:rPr>
              <a:t>[SP] @ </a:t>
            </a:r>
            <a:r>
              <a:rPr lang="en-GB" sz="2400" dirty="0">
                <a:latin typeface="Consolas" panose="020B0609020204030204" pitchFamily="49" charset="0"/>
                <a:cs typeface="Consolas" panose="020B0609020204030204" pitchFamily="49" charset="0"/>
              </a:rPr>
              <a:t>Rd = (*SP)    </a:t>
            </a:r>
            <a:r>
              <a:rPr lang="en-GB" sz="2400" dirty="0">
                <a:latin typeface="Cambria Math"/>
                <a:ea typeface="Cambria Math"/>
                <a:cs typeface="Consolas" panose="020B0609020204030204" pitchFamily="49" charset="0"/>
              </a:rPr>
              <a:t>(full stack)</a:t>
            </a:r>
            <a:endParaRPr lang="en-GB" sz="2400" dirty="0">
              <a:latin typeface="Consolas" panose="020B0609020204030204" pitchFamily="49" charset="0"/>
              <a:cs typeface="Consolas" panose="020B0609020204030204" pitchFamily="49" charset="0"/>
            </a:endParaRPr>
          </a:p>
          <a:p>
            <a:pPr lvl="1"/>
            <a:r>
              <a:rPr lang="en-GB" sz="2400" dirty="0">
                <a:latin typeface="Consolas" panose="020B0609020204030204" pitchFamily="49" charset="0"/>
                <a:cs typeface="Consolas" panose="020B0609020204030204" pitchFamily="49" charset="0"/>
              </a:rPr>
              <a:t>ADD SP, #4   </a:t>
            </a:r>
            <a:r>
              <a:rPr lang="sv-SE" sz="2400" dirty="0">
                <a:latin typeface="Consolas" panose="020B0609020204030204" pitchFamily="49" charset="0"/>
                <a:cs typeface="Consolas" panose="020B0609020204030204" pitchFamily="49" charset="0"/>
              </a:rPr>
              <a:t>@ </a:t>
            </a:r>
            <a:r>
              <a:rPr lang="en-GB" sz="2400" dirty="0">
                <a:latin typeface="Consolas" panose="020B0609020204030204" pitchFamily="49" charset="0"/>
                <a:cs typeface="Consolas" panose="020B0609020204030204" pitchFamily="49" charset="0"/>
              </a:rPr>
              <a:t>SP = SP + 4   </a:t>
            </a:r>
            <a:r>
              <a:rPr lang="en-GB" sz="2400" dirty="0">
                <a:latin typeface="Cambria Math"/>
                <a:ea typeface="Cambria Math"/>
                <a:cs typeface="Consolas" panose="020B0609020204030204" pitchFamily="49" charset="0"/>
              </a:rPr>
              <a:t>(Stack shrinks)</a:t>
            </a:r>
          </a:p>
          <a:p>
            <a:pPr lvl="1"/>
            <a:endParaRPr lang="en-GB" sz="2700" dirty="0">
              <a:latin typeface="Consolas" panose="020B0609020204030204" pitchFamily="49" charset="0"/>
              <a:cs typeface="Consolas" panose="020B0609020204030204" pitchFamily="49" charset="0"/>
            </a:endParaRPr>
          </a:p>
          <a:p>
            <a:pPr marL="0" indent="0">
              <a:buNone/>
            </a:pPr>
            <a:r>
              <a:rPr lang="en-GB" sz="2700" dirty="0">
                <a:cs typeface="Consolas" panose="020B0609020204030204" pitchFamily="49" charset="0"/>
              </a:rPr>
              <a:t>Pop multiple registers</a:t>
            </a:r>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14</a:t>
            </a:fld>
            <a:endParaRPr kumimoji="0" lang="en-US" dirty="0"/>
          </a:p>
        </p:txBody>
      </p:sp>
      <p:sp>
        <p:nvSpPr>
          <p:cNvPr id="5" name="Rectangle 4"/>
          <p:cNvSpPr/>
          <p:nvPr/>
        </p:nvSpPr>
        <p:spPr>
          <a:xfrm>
            <a:off x="4838700" y="4290683"/>
            <a:ext cx="2700843" cy="369332"/>
          </a:xfrm>
          <a:prstGeom prst="rect">
            <a:avLst/>
          </a:prstGeom>
        </p:spPr>
        <p:txBody>
          <a:bodyPr wrap="square">
            <a:spAutoFit/>
          </a:bodyPr>
          <a:lstStyle/>
          <a:p>
            <a:r>
              <a:rPr lang="en-GB" b="1" dirty="0">
                <a:solidFill>
                  <a:srgbClr val="FF0000"/>
                </a:solidFill>
                <a:latin typeface="Consolas" panose="020B0609020204030204" pitchFamily="49" charset="0"/>
                <a:cs typeface="Consolas" panose="020B0609020204030204" pitchFamily="49" charset="0"/>
              </a:rPr>
              <a:t>POP {r7, r3, r2, r1}</a:t>
            </a:r>
          </a:p>
        </p:txBody>
      </p:sp>
      <p:sp>
        <p:nvSpPr>
          <p:cNvPr id="7" name="TextBox 6"/>
          <p:cNvSpPr txBox="1"/>
          <p:nvPr/>
        </p:nvSpPr>
        <p:spPr>
          <a:xfrm>
            <a:off x="4992880" y="3875185"/>
            <a:ext cx="1969129" cy="369332"/>
          </a:xfrm>
          <a:prstGeom prst="rect">
            <a:avLst/>
          </a:prstGeom>
          <a:noFill/>
        </p:spPr>
        <p:txBody>
          <a:bodyPr wrap="none" rtlCol="0">
            <a:spAutoFit/>
          </a:bodyPr>
          <a:lstStyle/>
          <a:p>
            <a:r>
              <a:rPr lang="en-US" i="1" dirty="0"/>
              <a:t>They are equivalent. </a:t>
            </a:r>
          </a:p>
        </p:txBody>
      </p:sp>
      <p:sp>
        <p:nvSpPr>
          <p:cNvPr id="9" name="Rectangle 8"/>
          <p:cNvSpPr/>
          <p:nvPr/>
        </p:nvSpPr>
        <p:spPr>
          <a:xfrm>
            <a:off x="8298839" y="3875185"/>
            <a:ext cx="1197764" cy="1200329"/>
          </a:xfrm>
          <a:prstGeom prst="rect">
            <a:avLst/>
          </a:prstGeom>
        </p:spPr>
        <p:txBody>
          <a:bodyPr wrap="none">
            <a:spAutoFit/>
          </a:bodyPr>
          <a:lstStyle/>
          <a:p>
            <a:r>
              <a:rPr lang="en-GB" b="1" dirty="0">
                <a:solidFill>
                  <a:srgbClr val="FF0000"/>
                </a:solidFill>
                <a:latin typeface="Consolas" panose="020B0609020204030204" pitchFamily="49" charset="0"/>
                <a:cs typeface="Consolas" panose="020B0609020204030204" pitchFamily="49" charset="0"/>
              </a:rPr>
              <a:t>POP {r1}</a:t>
            </a:r>
          </a:p>
          <a:p>
            <a:r>
              <a:rPr lang="en-GB" b="1" dirty="0">
                <a:solidFill>
                  <a:srgbClr val="FF0000"/>
                </a:solidFill>
                <a:latin typeface="Consolas" panose="020B0609020204030204" pitchFamily="49" charset="0"/>
                <a:cs typeface="Consolas" panose="020B0609020204030204" pitchFamily="49" charset="0"/>
              </a:rPr>
              <a:t>POP {r2}</a:t>
            </a:r>
          </a:p>
          <a:p>
            <a:r>
              <a:rPr lang="en-GB" b="1" dirty="0">
                <a:solidFill>
                  <a:srgbClr val="FF0000"/>
                </a:solidFill>
                <a:latin typeface="Consolas" panose="020B0609020204030204" pitchFamily="49" charset="0"/>
                <a:cs typeface="Consolas" panose="020B0609020204030204" pitchFamily="49" charset="0"/>
              </a:rPr>
              <a:t>POP {r3}</a:t>
            </a:r>
          </a:p>
          <a:p>
            <a:r>
              <a:rPr lang="en-GB" b="1" dirty="0">
                <a:solidFill>
                  <a:srgbClr val="FF0000"/>
                </a:solidFill>
                <a:latin typeface="Consolas" panose="020B0609020204030204" pitchFamily="49" charset="0"/>
                <a:cs typeface="Consolas" panose="020B0609020204030204" pitchFamily="49" charset="0"/>
              </a:rPr>
              <a:t>POP {r7}</a:t>
            </a:r>
          </a:p>
        </p:txBody>
      </p:sp>
      <p:sp>
        <p:nvSpPr>
          <p:cNvPr id="10" name="Rectangle 9"/>
          <p:cNvSpPr/>
          <p:nvPr/>
        </p:nvSpPr>
        <p:spPr>
          <a:xfrm>
            <a:off x="1500433" y="4290683"/>
            <a:ext cx="2717411" cy="369332"/>
          </a:xfrm>
          <a:prstGeom prst="rect">
            <a:avLst/>
          </a:prstGeom>
        </p:spPr>
        <p:txBody>
          <a:bodyPr wrap="none">
            <a:spAutoFit/>
          </a:bodyPr>
          <a:lstStyle/>
          <a:p>
            <a:r>
              <a:rPr lang="en-GB" b="1" dirty="0">
                <a:solidFill>
                  <a:srgbClr val="FF0000"/>
                </a:solidFill>
                <a:latin typeface="Consolas" panose="020B0609020204030204" pitchFamily="49" charset="0"/>
                <a:cs typeface="Consolas" panose="020B0609020204030204" pitchFamily="49" charset="0"/>
              </a:rPr>
              <a:t>POP {r1, r2, r3, r7}</a:t>
            </a:r>
          </a:p>
        </p:txBody>
      </p:sp>
      <p:sp>
        <p:nvSpPr>
          <p:cNvPr id="11" name="Left-Right Arrow 10"/>
          <p:cNvSpPr/>
          <p:nvPr/>
        </p:nvSpPr>
        <p:spPr>
          <a:xfrm>
            <a:off x="4284122" y="4376408"/>
            <a:ext cx="482950" cy="19788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Left-Right Arrow 11"/>
          <p:cNvSpPr/>
          <p:nvPr/>
        </p:nvSpPr>
        <p:spPr>
          <a:xfrm>
            <a:off x="7560722" y="4376408"/>
            <a:ext cx="482950" cy="19788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88421" y="5075514"/>
            <a:ext cx="11201400" cy="1323439"/>
          </a:xfrm>
          <a:prstGeom prst="rect">
            <a:avLst/>
          </a:prstGeom>
        </p:spPr>
        <p:txBody>
          <a:bodyPr wrap="square">
            <a:spAutoFit/>
          </a:bodyPr>
          <a:lstStyle/>
          <a:p>
            <a:pPr marL="285750" indent="-285750">
              <a:buFont typeface="Arial" panose="020B0604020202020204" pitchFamily="34" charset="0"/>
              <a:buChar char="•"/>
            </a:pPr>
            <a:r>
              <a:rPr lang="en-US" sz="2000" dirty="0"/>
              <a:t>SP is incremented after POP (post-increment). </a:t>
            </a:r>
          </a:p>
          <a:p>
            <a:pPr marL="285750" indent="-285750">
              <a:buFont typeface="Arial" panose="020B0604020202020204" pitchFamily="34" charset="0"/>
              <a:buChar char="•"/>
            </a:pPr>
            <a:r>
              <a:rPr lang="en-US" sz="2000" dirty="0"/>
              <a:t>The order in which registers listed in the register list does not matter. </a:t>
            </a:r>
          </a:p>
          <a:p>
            <a:pPr marL="285750" indent="-285750">
              <a:buFont typeface="Arial" panose="020B0604020202020204" pitchFamily="34" charset="0"/>
              <a:buChar char="•"/>
            </a:pPr>
            <a:r>
              <a:rPr lang="en-US" sz="2000" dirty="0"/>
              <a:t>When popping multiple registers, these registers are automatically </a:t>
            </a:r>
            <a:r>
              <a:rPr lang="en-US" sz="2000" dirty="0">
                <a:solidFill>
                  <a:srgbClr val="3333FF"/>
                </a:solidFill>
              </a:rPr>
              <a:t>sorted by name </a:t>
            </a:r>
            <a:r>
              <a:rPr lang="en-US" sz="2000" dirty="0"/>
              <a:t>and </a:t>
            </a:r>
            <a:r>
              <a:rPr lang="en-US" sz="2000" dirty="0">
                <a:solidFill>
                  <a:srgbClr val="3333FF"/>
                </a:solidFill>
              </a:rPr>
              <a:t>the lowest-numbered register</a:t>
            </a:r>
            <a:r>
              <a:rPr lang="en-US" sz="2000" dirty="0"/>
              <a:t> is loaded from the lowest memory address, </a:t>
            </a:r>
            <a:r>
              <a:rPr lang="en-US" sz="2000" i="1" dirty="0"/>
              <a:t>i.e. </a:t>
            </a:r>
            <a:r>
              <a:rPr lang="en-US" sz="2000" dirty="0">
                <a:solidFill>
                  <a:srgbClr val="3333FF"/>
                </a:solidFill>
              </a:rPr>
              <a:t>r1</a:t>
            </a:r>
            <a:r>
              <a:rPr lang="en-US" sz="2000" i="1" dirty="0"/>
              <a:t> </a:t>
            </a:r>
            <a:r>
              <a:rPr lang="en-US" sz="2000" dirty="0">
                <a:solidFill>
                  <a:srgbClr val="3333FF"/>
                </a:solidFill>
              </a:rPr>
              <a:t>is loaded first</a:t>
            </a:r>
            <a:r>
              <a:rPr lang="en-US" sz="2000" dirty="0"/>
              <a:t>. </a:t>
            </a:r>
          </a:p>
        </p:txBody>
      </p:sp>
      <p:pic>
        <p:nvPicPr>
          <p:cNvPr id="13" name="Picture 12">
            <a:extLst>
              <a:ext uri="{FF2B5EF4-FFF2-40B4-BE49-F238E27FC236}">
                <a16:creationId xmlns:a16="http://schemas.microsoft.com/office/drawing/2014/main" id="{355D812E-3C2A-BCEA-1442-B45EE486FA9C}"/>
              </a:ext>
            </a:extLst>
          </p:cNvPr>
          <p:cNvPicPr>
            <a:picLocks noChangeAspect="1"/>
          </p:cNvPicPr>
          <p:nvPr/>
        </p:nvPicPr>
        <p:blipFill>
          <a:blip r:embed="rId2"/>
          <a:stretch>
            <a:fillRect/>
          </a:stretch>
        </p:blipFill>
        <p:spPr>
          <a:xfrm>
            <a:off x="10294000" y="101873"/>
            <a:ext cx="1684160" cy="5005134"/>
          </a:xfrm>
          <a:prstGeom prst="rect">
            <a:avLst/>
          </a:prstGeom>
        </p:spPr>
      </p:pic>
    </p:spTree>
    <p:extLst>
      <p:ext uri="{BB962C8B-B14F-4D97-AF65-F5344CB8AC3E}">
        <p14:creationId xmlns:p14="http://schemas.microsoft.com/office/powerpoint/2010/main" val="424972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Recap</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15</a:t>
            </a:fld>
            <a:endParaRPr kumimoji="0" lang="en-US" dirty="0"/>
          </a:p>
        </p:txBody>
      </p:sp>
      <p:sp>
        <p:nvSpPr>
          <p:cNvPr id="4" name="Content Placeholder 3"/>
          <p:cNvSpPr>
            <a:spLocks noGrp="1"/>
          </p:cNvSpPr>
          <p:nvPr>
            <p:ph sz="quarter" idx="1"/>
          </p:nvPr>
        </p:nvSpPr>
        <p:spPr>
          <a:xfrm>
            <a:off x="1981200" y="1219200"/>
            <a:ext cx="3581400" cy="4937760"/>
          </a:xfrm>
        </p:spPr>
        <p:txBody>
          <a:bodyPr>
            <a:normAutofit/>
          </a:bodyPr>
          <a:lstStyle/>
          <a:p>
            <a:pPr marL="0" indent="0">
              <a:buNone/>
            </a:pPr>
            <a:r>
              <a:rPr lang="en-US" sz="2000" b="1" dirty="0">
                <a:solidFill>
                  <a:srgbClr val="FF0000"/>
                </a:solidFill>
                <a:latin typeface="Consolas" panose="020B0609020204030204" pitchFamily="49" charset="0"/>
                <a:cs typeface="Consolas" panose="020B0609020204030204" pitchFamily="49" charset="0"/>
              </a:rPr>
              <a:t>PUSH {</a:t>
            </a:r>
            <a:r>
              <a:rPr lang="en-US" sz="2000" b="1" dirty="0" err="1">
                <a:solidFill>
                  <a:srgbClr val="FF0000"/>
                </a:solidFill>
                <a:latin typeface="Consolas" panose="020B0609020204030204" pitchFamily="49" charset="0"/>
                <a:cs typeface="Consolas" panose="020B0609020204030204" pitchFamily="49" charset="0"/>
              </a:rPr>
              <a:t>r3</a:t>
            </a:r>
            <a:r>
              <a:rPr lang="en-US" sz="2000" b="1" dirty="0">
                <a:solidFill>
                  <a:srgbClr val="FF0000"/>
                </a:solidFill>
                <a:latin typeface="Consolas" panose="020B0609020204030204" pitchFamily="49" charset="0"/>
                <a:cs typeface="Consolas" panose="020B0609020204030204" pitchFamily="49" charset="0"/>
              </a:rPr>
              <a:t>, </a:t>
            </a:r>
            <a:r>
              <a:rPr lang="en-US" sz="2000" b="1" dirty="0" err="1">
                <a:solidFill>
                  <a:srgbClr val="FF0000"/>
                </a:solidFill>
                <a:latin typeface="Consolas" panose="020B0609020204030204" pitchFamily="49" charset="0"/>
                <a:cs typeface="Consolas" panose="020B0609020204030204" pitchFamily="49" charset="0"/>
              </a:rPr>
              <a:t>r1</a:t>
            </a:r>
            <a:r>
              <a:rPr lang="en-US" sz="2000" b="1" dirty="0">
                <a:solidFill>
                  <a:srgbClr val="FF0000"/>
                </a:solidFill>
                <a:latin typeface="Consolas" panose="020B0609020204030204" pitchFamily="49" charset="0"/>
                <a:cs typeface="Consolas" panose="020B0609020204030204" pitchFamily="49" charset="0"/>
              </a:rPr>
              <a:t>, </a:t>
            </a:r>
            <a:r>
              <a:rPr lang="en-US" sz="2000" b="1" dirty="0" err="1">
                <a:solidFill>
                  <a:srgbClr val="FF0000"/>
                </a:solidFill>
                <a:latin typeface="Consolas" panose="020B0609020204030204" pitchFamily="49" charset="0"/>
                <a:cs typeface="Consolas" panose="020B0609020204030204" pitchFamily="49" charset="0"/>
              </a:rPr>
              <a:t>r7</a:t>
            </a:r>
            <a:r>
              <a:rPr lang="en-US" sz="2000" b="1" dirty="0">
                <a:solidFill>
                  <a:srgbClr val="FF0000"/>
                </a:solidFill>
                <a:latin typeface="Consolas" panose="020B0609020204030204" pitchFamily="49" charset="0"/>
                <a:cs typeface="Consolas" panose="020B0609020204030204" pitchFamily="49" charset="0"/>
              </a:rPr>
              <a:t>, </a:t>
            </a:r>
            <a:r>
              <a:rPr lang="en-US" sz="2000" b="1" dirty="0" err="1">
                <a:solidFill>
                  <a:srgbClr val="FF0000"/>
                </a:solidFill>
                <a:latin typeface="Consolas" panose="020B0609020204030204" pitchFamily="49" charset="0"/>
                <a:cs typeface="Consolas" panose="020B0609020204030204" pitchFamily="49" charset="0"/>
              </a:rPr>
              <a:t>r2</a:t>
            </a:r>
            <a:r>
              <a:rPr lang="en-US" sz="2000" b="1" dirty="0">
                <a:solidFill>
                  <a:srgbClr val="FF0000"/>
                </a:solidFill>
                <a:latin typeface="Consolas" panose="020B0609020204030204" pitchFamily="49" charset="0"/>
                <a:cs typeface="Consolas" panose="020B0609020204030204" pitchFamily="49" charset="0"/>
              </a:rPr>
              <a:t>}</a:t>
            </a:r>
          </a:p>
        </p:txBody>
      </p:sp>
      <p:sp>
        <p:nvSpPr>
          <p:cNvPr id="5" name="Content Placeholder 3"/>
          <p:cNvSpPr txBox="1">
            <a:spLocks/>
          </p:cNvSpPr>
          <p:nvPr/>
        </p:nvSpPr>
        <p:spPr>
          <a:xfrm>
            <a:off x="6629400" y="1219200"/>
            <a:ext cx="3581400" cy="4937760"/>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buNone/>
            </a:pPr>
            <a:r>
              <a:rPr lang="en-US" sz="2000" b="1" dirty="0">
                <a:solidFill>
                  <a:srgbClr val="FF0000"/>
                </a:solidFill>
                <a:latin typeface="Consolas" panose="020B0609020204030204" pitchFamily="49" charset="0"/>
                <a:cs typeface="Consolas" panose="020B0609020204030204" pitchFamily="49" charset="0"/>
              </a:rPr>
              <a:t>POP {</a:t>
            </a:r>
            <a:r>
              <a:rPr lang="en-US" sz="2000" b="1" dirty="0" err="1">
                <a:solidFill>
                  <a:srgbClr val="FF0000"/>
                </a:solidFill>
                <a:latin typeface="Consolas" panose="020B0609020204030204" pitchFamily="49" charset="0"/>
                <a:cs typeface="Consolas" panose="020B0609020204030204" pitchFamily="49" charset="0"/>
              </a:rPr>
              <a:t>r3</a:t>
            </a:r>
            <a:r>
              <a:rPr lang="en-US" sz="2000" b="1" dirty="0">
                <a:solidFill>
                  <a:srgbClr val="FF0000"/>
                </a:solidFill>
                <a:latin typeface="Consolas" panose="020B0609020204030204" pitchFamily="49" charset="0"/>
                <a:cs typeface="Consolas" panose="020B0609020204030204" pitchFamily="49" charset="0"/>
              </a:rPr>
              <a:t>, </a:t>
            </a:r>
            <a:r>
              <a:rPr lang="en-US" sz="2000" b="1" dirty="0" err="1">
                <a:solidFill>
                  <a:srgbClr val="FF0000"/>
                </a:solidFill>
                <a:latin typeface="Consolas" panose="020B0609020204030204" pitchFamily="49" charset="0"/>
                <a:cs typeface="Consolas" panose="020B0609020204030204" pitchFamily="49" charset="0"/>
              </a:rPr>
              <a:t>r1</a:t>
            </a:r>
            <a:r>
              <a:rPr lang="en-US" sz="2000" b="1" dirty="0">
                <a:solidFill>
                  <a:srgbClr val="FF0000"/>
                </a:solidFill>
                <a:latin typeface="Consolas" panose="020B0609020204030204" pitchFamily="49" charset="0"/>
                <a:cs typeface="Consolas" panose="020B0609020204030204" pitchFamily="49" charset="0"/>
              </a:rPr>
              <a:t>, </a:t>
            </a:r>
            <a:r>
              <a:rPr lang="en-US" sz="2000" b="1" dirty="0" err="1">
                <a:solidFill>
                  <a:srgbClr val="FF0000"/>
                </a:solidFill>
                <a:latin typeface="Consolas" panose="020B0609020204030204" pitchFamily="49" charset="0"/>
                <a:cs typeface="Consolas" panose="020B0609020204030204" pitchFamily="49" charset="0"/>
              </a:rPr>
              <a:t>r7</a:t>
            </a:r>
            <a:r>
              <a:rPr lang="en-US" sz="2000" b="1" dirty="0">
                <a:solidFill>
                  <a:srgbClr val="FF0000"/>
                </a:solidFill>
                <a:latin typeface="Consolas" panose="020B0609020204030204" pitchFamily="49" charset="0"/>
                <a:cs typeface="Consolas" panose="020B0609020204030204" pitchFamily="49" charset="0"/>
              </a:rPr>
              <a:t>, </a:t>
            </a:r>
            <a:r>
              <a:rPr lang="en-US" sz="2000" b="1" dirty="0" err="1">
                <a:solidFill>
                  <a:srgbClr val="FF0000"/>
                </a:solidFill>
                <a:latin typeface="Consolas" panose="020B0609020204030204" pitchFamily="49" charset="0"/>
                <a:cs typeface="Consolas" panose="020B0609020204030204" pitchFamily="49" charset="0"/>
              </a:rPr>
              <a:t>r2</a:t>
            </a:r>
            <a:r>
              <a:rPr lang="en-US" sz="2000" b="1" dirty="0">
                <a:solidFill>
                  <a:srgbClr val="FF0000"/>
                </a:solidFill>
                <a:latin typeface="Consolas" panose="020B0609020204030204" pitchFamily="49" charset="0"/>
                <a:cs typeface="Consolas" panose="020B0609020204030204" pitchFamily="49" charset="0"/>
              </a:rPr>
              <a:t>}</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28801" y="1905000"/>
            <a:ext cx="3629097" cy="403860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29400" y="1926771"/>
            <a:ext cx="3352800" cy="4282522"/>
          </a:xfrm>
          <a:prstGeom prst="rect">
            <a:avLst/>
          </a:prstGeom>
        </p:spPr>
      </p:pic>
      <p:sp>
        <p:nvSpPr>
          <p:cNvPr id="9" name="TextBox 8">
            <a:extLst>
              <a:ext uri="{FF2B5EF4-FFF2-40B4-BE49-F238E27FC236}">
                <a16:creationId xmlns:a16="http://schemas.microsoft.com/office/drawing/2014/main" id="{E2878B90-E730-8A4E-BD9B-57503F52A009}"/>
              </a:ext>
            </a:extLst>
          </p:cNvPr>
          <p:cNvSpPr txBox="1"/>
          <p:nvPr/>
        </p:nvSpPr>
        <p:spPr>
          <a:xfrm>
            <a:off x="6400800" y="5510629"/>
            <a:ext cx="2743200" cy="646331"/>
          </a:xfrm>
          <a:prstGeom prst="rect">
            <a:avLst/>
          </a:prstGeom>
          <a:noFill/>
        </p:spPr>
        <p:txBody>
          <a:bodyPr wrap="square" rtlCol="0">
            <a:spAutoFit/>
          </a:bodyPr>
          <a:lstStyle/>
          <a:p>
            <a:pPr algn="ctr"/>
            <a:r>
              <a:rPr lang="en-US" b="1" dirty="0">
                <a:solidFill>
                  <a:srgbClr val="C00000"/>
                </a:solidFill>
              </a:rPr>
              <a:t>Pop to the smallest-numbered register first.</a:t>
            </a:r>
          </a:p>
        </p:txBody>
      </p:sp>
      <p:sp>
        <p:nvSpPr>
          <p:cNvPr id="10" name="Rectangle 9">
            <a:extLst>
              <a:ext uri="{FF2B5EF4-FFF2-40B4-BE49-F238E27FC236}">
                <a16:creationId xmlns:a16="http://schemas.microsoft.com/office/drawing/2014/main" id="{27BE5F42-99FF-9145-82C4-B11A7E78D216}"/>
              </a:ext>
            </a:extLst>
          </p:cNvPr>
          <p:cNvSpPr/>
          <p:nvPr/>
        </p:nvSpPr>
        <p:spPr>
          <a:xfrm>
            <a:off x="6505279" y="244437"/>
            <a:ext cx="3857921"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en-US" sz="2400" dirty="0">
                <a:solidFill>
                  <a:srgbClr val="FFFF00"/>
                </a:solidFill>
              </a:rPr>
              <a:t>Largest-numbered register is  pushed first but popped last.</a:t>
            </a:r>
          </a:p>
        </p:txBody>
      </p:sp>
    </p:spTree>
    <p:extLst>
      <p:ext uri="{BB962C8B-B14F-4D97-AF65-F5344CB8AC3E}">
        <p14:creationId xmlns:p14="http://schemas.microsoft.com/office/powerpoint/2010/main" val="387109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Cortex-M Stack</a:t>
            </a:r>
          </a:p>
        </p:txBody>
      </p:sp>
      <p:sp>
        <p:nvSpPr>
          <p:cNvPr id="3" name="Content Placeholder 2"/>
          <p:cNvSpPr>
            <a:spLocks noGrp="1"/>
          </p:cNvSpPr>
          <p:nvPr>
            <p:ph idx="1"/>
          </p:nvPr>
        </p:nvSpPr>
        <p:spPr>
          <a:xfrm>
            <a:off x="609600" y="1297522"/>
            <a:ext cx="8610600" cy="4937760"/>
          </a:xfrm>
        </p:spPr>
        <p:txBody>
          <a:bodyPr>
            <a:normAutofit/>
          </a:bodyPr>
          <a:lstStyle/>
          <a:p>
            <a:r>
              <a:rPr lang="en-GB" sz="2400" dirty="0">
                <a:solidFill>
                  <a:srgbClr val="C00000"/>
                </a:solidFill>
                <a:latin typeface="Consolas" panose="020B0609020204030204" pitchFamily="49" charset="0"/>
                <a:cs typeface="Consolas" panose="020B0609020204030204" pitchFamily="49" charset="0"/>
              </a:rPr>
              <a:t>PUSH</a:t>
            </a:r>
            <a:r>
              <a:rPr lang="en-GB" sz="2400" dirty="0">
                <a:latin typeface="Consolas" panose="020B0609020204030204" pitchFamily="49" charset="0"/>
                <a:cs typeface="Consolas" panose="020B0609020204030204" pitchFamily="49" charset="0"/>
              </a:rPr>
              <a:t> </a:t>
            </a:r>
            <a:r>
              <a:rPr lang="en-GB" sz="2400" dirty="0">
                <a:solidFill>
                  <a:srgbClr val="C00000"/>
                </a:solidFill>
                <a:latin typeface="Consolas" panose="020B0609020204030204" pitchFamily="49" charset="0"/>
                <a:cs typeface="Consolas" panose="020B0609020204030204" pitchFamily="49" charset="0"/>
              </a:rPr>
              <a:t>{register list}</a:t>
            </a:r>
          </a:p>
          <a:p>
            <a:r>
              <a:rPr lang="en-GB" sz="2400" dirty="0">
                <a:solidFill>
                  <a:srgbClr val="C00000"/>
                </a:solidFill>
                <a:latin typeface="Consolas" panose="020B0609020204030204" pitchFamily="49" charset="0"/>
                <a:cs typeface="Consolas" panose="020B0609020204030204" pitchFamily="49" charset="0"/>
              </a:rPr>
              <a:t>POP </a:t>
            </a:r>
            <a:r>
              <a:rPr lang="en-GB" sz="2400" dirty="0">
                <a:latin typeface="Consolas" panose="020B0609020204030204" pitchFamily="49" charset="0"/>
                <a:cs typeface="Consolas" panose="020B0609020204030204" pitchFamily="49" charset="0"/>
              </a:rPr>
              <a:t> </a:t>
            </a:r>
            <a:r>
              <a:rPr lang="en-GB" sz="2400" dirty="0">
                <a:solidFill>
                  <a:srgbClr val="C00000"/>
                </a:solidFill>
                <a:latin typeface="Consolas" panose="020B0609020204030204" pitchFamily="49" charset="0"/>
                <a:cs typeface="Consolas" panose="020B0609020204030204" pitchFamily="49" charset="0"/>
              </a:rPr>
              <a:t>{register list}</a:t>
            </a:r>
          </a:p>
          <a:p>
            <a:pPr lvl="1"/>
            <a:r>
              <a:rPr lang="en-GB" sz="2100" dirty="0">
                <a:cs typeface="Consolas" panose="020B0609020204030204" pitchFamily="49" charset="0"/>
              </a:rPr>
              <a:t>Eligible registers for PUSH: </a:t>
            </a:r>
            <a:r>
              <a:rPr lang="en-GB" sz="2100" dirty="0">
                <a:latin typeface="Consolas" panose="020B0609020204030204" pitchFamily="49" charset="0"/>
                <a:cs typeface="Consolas" panose="020B0609020204030204" pitchFamily="49" charset="0"/>
              </a:rPr>
              <a:t>r0 – r12, LR</a:t>
            </a:r>
          </a:p>
          <a:p>
            <a:pPr lvl="1"/>
            <a:r>
              <a:rPr lang="en-GB" sz="2100" dirty="0">
                <a:cs typeface="Consolas" panose="020B0609020204030204" pitchFamily="49" charset="0"/>
              </a:rPr>
              <a:t>Eligible registers for POP:   </a:t>
            </a:r>
            <a:r>
              <a:rPr lang="en-GB" sz="2100" dirty="0">
                <a:latin typeface="Consolas" panose="020B0609020204030204" pitchFamily="49" charset="0"/>
                <a:cs typeface="Consolas" panose="020B0609020204030204" pitchFamily="49" charset="0"/>
              </a:rPr>
              <a:t>r0 – r12, LR, PC</a:t>
            </a:r>
          </a:p>
          <a:p>
            <a:pPr lvl="1"/>
            <a:r>
              <a:rPr lang="en-GB" sz="2100" dirty="0">
                <a:cs typeface="Consolas" panose="020B0609020204030204" pitchFamily="49" charset="0"/>
              </a:rPr>
              <a:t>Order specified in the list does not matter</a:t>
            </a:r>
          </a:p>
          <a:p>
            <a:pPr lvl="2"/>
            <a:r>
              <a:rPr lang="en-GB" sz="1800" dirty="0">
                <a:solidFill>
                  <a:srgbClr val="C00000"/>
                </a:solidFill>
                <a:cs typeface="Consolas" panose="020B0609020204030204" pitchFamily="49" charset="0"/>
              </a:rPr>
              <a:t>Largest-numbered</a:t>
            </a:r>
            <a:r>
              <a:rPr lang="en-GB" sz="1800" dirty="0">
                <a:cs typeface="Consolas" panose="020B0609020204030204" pitchFamily="49" charset="0"/>
              </a:rPr>
              <a:t> register is always </a:t>
            </a:r>
            <a:r>
              <a:rPr lang="en-GB" sz="1800" dirty="0">
                <a:solidFill>
                  <a:srgbClr val="C00000"/>
                </a:solidFill>
                <a:cs typeface="Consolas" panose="020B0609020204030204" pitchFamily="49" charset="0"/>
              </a:rPr>
              <a:t>pushed first </a:t>
            </a:r>
            <a:r>
              <a:rPr lang="en-GB" sz="1800" dirty="0">
                <a:cs typeface="Consolas" panose="020B0609020204030204" pitchFamily="49" charset="0"/>
              </a:rPr>
              <a:t>and </a:t>
            </a:r>
            <a:r>
              <a:rPr lang="en-GB" sz="1800" dirty="0">
                <a:solidFill>
                  <a:srgbClr val="C00000"/>
                </a:solidFill>
                <a:cs typeface="Consolas" panose="020B0609020204030204" pitchFamily="49" charset="0"/>
              </a:rPr>
              <a:t>popped last</a:t>
            </a:r>
          </a:p>
          <a:p>
            <a:pPr lvl="2"/>
            <a:r>
              <a:rPr lang="en-GB" sz="1800" dirty="0">
                <a:solidFill>
                  <a:srgbClr val="C00000"/>
                </a:solidFill>
                <a:cs typeface="Consolas" panose="020B0609020204030204" pitchFamily="49" charset="0"/>
              </a:rPr>
              <a:t>Smallest-numbered</a:t>
            </a:r>
            <a:r>
              <a:rPr lang="en-GB" sz="1800" dirty="0">
                <a:cs typeface="Consolas" panose="020B0609020204030204" pitchFamily="49" charset="0"/>
              </a:rPr>
              <a:t> register is always </a:t>
            </a:r>
            <a:r>
              <a:rPr lang="en-GB" sz="1800" dirty="0">
                <a:solidFill>
                  <a:srgbClr val="C00000"/>
                </a:solidFill>
                <a:cs typeface="Consolas" panose="020B0609020204030204" pitchFamily="49" charset="0"/>
              </a:rPr>
              <a:t>pushed last </a:t>
            </a:r>
            <a:r>
              <a:rPr lang="en-GB" sz="1800" dirty="0">
                <a:cs typeface="Consolas" panose="020B0609020204030204" pitchFamily="49" charset="0"/>
              </a:rPr>
              <a:t>and </a:t>
            </a:r>
            <a:r>
              <a:rPr lang="en-GB" sz="1800" dirty="0">
                <a:solidFill>
                  <a:srgbClr val="C00000"/>
                </a:solidFill>
                <a:cs typeface="Consolas" panose="020B0609020204030204" pitchFamily="49" charset="0"/>
              </a:rPr>
              <a:t>popped first</a:t>
            </a:r>
          </a:p>
          <a:p>
            <a:pPr lvl="2"/>
            <a:r>
              <a:rPr lang="en-GB" sz="1800" dirty="0">
                <a:solidFill>
                  <a:srgbClr val="C00000"/>
                </a:solidFill>
                <a:cs typeface="Consolas" panose="020B0609020204030204" pitchFamily="49" charset="0"/>
              </a:rPr>
              <a:t>Smallest-numbered</a:t>
            </a:r>
            <a:r>
              <a:rPr lang="en-GB" sz="1800" dirty="0">
                <a:cs typeface="Consolas" panose="020B0609020204030204" pitchFamily="49" charset="0"/>
              </a:rPr>
              <a:t> register is stored at </a:t>
            </a:r>
            <a:r>
              <a:rPr lang="en-GB" sz="1800" dirty="0">
                <a:solidFill>
                  <a:srgbClr val="C00000"/>
                </a:solidFill>
                <a:cs typeface="Consolas" panose="020B0609020204030204" pitchFamily="49" charset="0"/>
              </a:rPr>
              <a:t>lowest memory address </a:t>
            </a:r>
            <a:r>
              <a:rPr lang="en-GB" sz="1800" dirty="0">
                <a:cs typeface="Consolas" panose="020B0609020204030204" pitchFamily="49" charset="0"/>
              </a:rPr>
              <a:t>after PUSH</a:t>
            </a:r>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16</a:t>
            </a:fld>
            <a:endParaRPr kumimoji="0" lang="en-US" dirty="0"/>
          </a:p>
        </p:txBody>
      </p:sp>
      <p:sp>
        <p:nvSpPr>
          <p:cNvPr id="5" name="Rectangle 2"/>
          <p:cNvSpPr>
            <a:spLocks noChangeArrowheads="1"/>
          </p:cNvSpPr>
          <p:nvPr/>
        </p:nvSpPr>
        <p:spPr bwMode="auto">
          <a:xfrm>
            <a:off x="1524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Table 42">
            <a:extLst>
              <a:ext uri="{FF2B5EF4-FFF2-40B4-BE49-F238E27FC236}">
                <a16:creationId xmlns:a16="http://schemas.microsoft.com/office/drawing/2014/main" id="{0BA18D32-B7EB-C943-8D1F-FE33F688A850}"/>
              </a:ext>
            </a:extLst>
          </p:cNvPr>
          <p:cNvGraphicFramePr>
            <a:graphicFrameLocks noGrp="1"/>
          </p:cNvGraphicFramePr>
          <p:nvPr/>
        </p:nvGraphicFramePr>
        <p:xfrm>
          <a:off x="9028101" y="650791"/>
          <a:ext cx="2057400" cy="5928360"/>
        </p:xfrm>
        <a:graphic>
          <a:graphicData uri="http://schemas.openxmlformats.org/drawingml/2006/table">
            <a:tbl>
              <a:tblPr firstRow="1" bandRow="1">
                <a:tableStyleId>{5C22544A-7EE6-4342-B048-85BDC9FD1C3A}</a:tableStyleId>
              </a:tblPr>
              <a:tblGrid>
                <a:gridCol w="1276601">
                  <a:extLst>
                    <a:ext uri="{9D8B030D-6E8A-4147-A177-3AD203B41FA5}">
                      <a16:colId xmlns:a16="http://schemas.microsoft.com/office/drawing/2014/main" val="506120515"/>
                    </a:ext>
                  </a:extLst>
                </a:gridCol>
                <a:gridCol w="780799">
                  <a:extLst>
                    <a:ext uri="{9D8B030D-6E8A-4147-A177-3AD203B41FA5}">
                      <a16:colId xmlns:a16="http://schemas.microsoft.com/office/drawing/2014/main" val="997357635"/>
                    </a:ext>
                  </a:extLst>
                </a:gridCol>
              </a:tblGrid>
              <a:tr h="370840">
                <a:tc>
                  <a:txBody>
                    <a:bodyPr/>
                    <a:lstStyle/>
                    <a:p>
                      <a:pPr algn="r"/>
                      <a:r>
                        <a:rPr lang="en-US" b="0" dirty="0">
                          <a:solidFill>
                            <a:srgbClr val="C00000"/>
                          </a:solidFill>
                          <a:latin typeface="Consolas" panose="020B0609020204030204" pitchFamily="49" charset="0"/>
                          <a:cs typeface="Consolas" panose="020B0609020204030204" pitchFamily="49" charset="0"/>
                        </a:rPr>
                        <a:t>r0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800" b="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8213683"/>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393827"/>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b="1"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403966"/>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r3</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9376092"/>
                  </a:ext>
                </a:extLst>
              </a:tr>
              <a:tr h="281940">
                <a:tc>
                  <a:txBody>
                    <a:bodyPr/>
                    <a:lstStyle/>
                    <a:p>
                      <a:pPr algn="r"/>
                      <a:r>
                        <a:rPr lang="en-US" b="0" dirty="0">
                          <a:solidFill>
                            <a:srgbClr val="C00000"/>
                          </a:solidFill>
                          <a:latin typeface="Consolas" panose="020B0609020204030204" pitchFamily="49" charset="0"/>
                          <a:cs typeface="Consolas" panose="020B0609020204030204" pitchFamily="49" charset="0"/>
                        </a:rPr>
                        <a:t>r4</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b="0" dirty="0">
                        <a:solidFill>
                          <a:srgbClr val="C00000"/>
                        </a:solidFill>
                        <a:latin typeface="Consolas" panose="020B0609020204030204" pitchFamily="49" charset="0"/>
                        <a:cs typeface="Consolas" panose="020B06090202040302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9709315"/>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r5</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4051940"/>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r6</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3631540"/>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r7</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8760620"/>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r8</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0673213"/>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r9</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9798838"/>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r10</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3957504"/>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r11</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8891512"/>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r12</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627697"/>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r13 (SP)</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119943218"/>
                  </a:ext>
                </a:extLst>
              </a:tr>
              <a:tr h="370840">
                <a:tc>
                  <a:txBody>
                    <a:bodyPr/>
                    <a:lstStyle/>
                    <a:p>
                      <a:pPr algn="r"/>
                      <a:r>
                        <a:rPr lang="en-US" b="0" dirty="0">
                          <a:solidFill>
                            <a:srgbClr val="C00000"/>
                          </a:solidFill>
                          <a:latin typeface="Consolas" panose="020B0609020204030204" pitchFamily="49" charset="0"/>
                          <a:cs typeface="Consolas" panose="020B0609020204030204" pitchFamily="49" charset="0"/>
                        </a:rPr>
                        <a:t>r14 (LR)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9947722"/>
                  </a:ext>
                </a:extLst>
              </a:tr>
              <a:tr h="370840">
                <a:tc>
                  <a:txBody>
                    <a:bodyPr/>
                    <a:lstStyle/>
                    <a:p>
                      <a:pPr algn="r"/>
                      <a:r>
                        <a:rPr lang="en-US" b="0" dirty="0">
                          <a:solidFill>
                            <a:schemeClr val="tx1"/>
                          </a:solidFill>
                          <a:latin typeface="Consolas" panose="020B0609020204030204" pitchFamily="49" charset="0"/>
                          <a:cs typeface="Consolas" panose="020B0609020204030204" pitchFamily="49" charset="0"/>
                        </a:rPr>
                        <a:t>r15 (PC)</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052888870"/>
                  </a:ext>
                </a:extLst>
              </a:tr>
            </a:tbl>
          </a:graphicData>
        </a:graphic>
      </p:graphicFrame>
      <p:sp>
        <p:nvSpPr>
          <p:cNvPr id="9" name="TextBox 8">
            <a:extLst>
              <a:ext uri="{FF2B5EF4-FFF2-40B4-BE49-F238E27FC236}">
                <a16:creationId xmlns:a16="http://schemas.microsoft.com/office/drawing/2014/main" id="{FEFF11A0-4432-3A4F-BD95-F18812433AA5}"/>
              </a:ext>
            </a:extLst>
          </p:cNvPr>
          <p:cNvSpPr txBox="1"/>
          <p:nvPr/>
        </p:nvSpPr>
        <p:spPr>
          <a:xfrm>
            <a:off x="10210800" y="304800"/>
            <a:ext cx="950901" cy="369332"/>
          </a:xfrm>
          <a:prstGeom prst="rect">
            <a:avLst/>
          </a:prstGeom>
          <a:noFill/>
        </p:spPr>
        <p:txBody>
          <a:bodyPr wrap="none" rtlCol="0">
            <a:spAutoFit/>
          </a:bodyPr>
          <a:lstStyle/>
          <a:p>
            <a:r>
              <a:rPr lang="en-US" dirty="0"/>
              <a:t>Register</a:t>
            </a:r>
          </a:p>
        </p:txBody>
      </p:sp>
      <p:pic>
        <p:nvPicPr>
          <p:cNvPr id="11" name="Picture 10">
            <a:extLst>
              <a:ext uri="{FF2B5EF4-FFF2-40B4-BE49-F238E27FC236}">
                <a16:creationId xmlns:a16="http://schemas.microsoft.com/office/drawing/2014/main" id="{7D945658-1AA7-5743-BF40-EA1C1249D0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5044889"/>
            <a:ext cx="8382000" cy="710841"/>
          </a:xfrm>
          <a:prstGeom prst="rect">
            <a:avLst/>
          </a:prstGeom>
        </p:spPr>
      </p:pic>
      <p:sp>
        <p:nvSpPr>
          <p:cNvPr id="12" name="TextBox 11">
            <a:extLst>
              <a:ext uri="{FF2B5EF4-FFF2-40B4-BE49-F238E27FC236}">
                <a16:creationId xmlns:a16="http://schemas.microsoft.com/office/drawing/2014/main" id="{FACDDD40-979C-454C-9288-FC3FB786E69B}"/>
              </a:ext>
            </a:extLst>
          </p:cNvPr>
          <p:cNvSpPr txBox="1"/>
          <p:nvPr/>
        </p:nvSpPr>
        <p:spPr>
          <a:xfrm>
            <a:off x="381000" y="4675557"/>
            <a:ext cx="2898870" cy="369332"/>
          </a:xfrm>
          <a:prstGeom prst="rect">
            <a:avLst/>
          </a:prstGeom>
          <a:noFill/>
        </p:spPr>
        <p:txBody>
          <a:bodyPr wrap="none" rtlCol="0">
            <a:spAutoFit/>
          </a:bodyPr>
          <a:lstStyle/>
          <a:p>
            <a:r>
              <a:rPr lang="en-US" dirty="0"/>
              <a:t>Instruction format for </a:t>
            </a:r>
            <a:r>
              <a:rPr lang="en-US" dirty="0">
                <a:latin typeface="Consolas" panose="020B0609020204030204" pitchFamily="49" charset="0"/>
                <a:cs typeface="Consolas" panose="020B0609020204030204" pitchFamily="49" charset="0"/>
              </a:rPr>
              <a:t>PUSH</a:t>
            </a:r>
            <a:r>
              <a:rPr lang="en-US" dirty="0"/>
              <a:t>:</a:t>
            </a:r>
          </a:p>
        </p:txBody>
      </p:sp>
    </p:spTree>
    <p:extLst>
      <p:ext uri="{BB962C8B-B14F-4D97-AF65-F5344CB8AC3E}">
        <p14:creationId xmlns:p14="http://schemas.microsoft.com/office/powerpoint/2010/main" val="2926311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5651376" y="23488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9" name="Rectangle 28"/>
          <p:cNvSpPr/>
          <p:nvPr/>
        </p:nvSpPr>
        <p:spPr>
          <a:xfrm>
            <a:off x="7754164" y="29846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7" name="Rectangle 26"/>
          <p:cNvSpPr/>
          <p:nvPr/>
        </p:nvSpPr>
        <p:spPr>
          <a:xfrm>
            <a:off x="7754164" y="4423395"/>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 name="Title 1"/>
          <p:cNvSpPr>
            <a:spLocks noGrp="1"/>
          </p:cNvSpPr>
          <p:nvPr>
            <p:ph type="title"/>
          </p:nvPr>
        </p:nvSpPr>
        <p:spPr/>
        <p:txBody>
          <a:bodyPr/>
          <a:lstStyle/>
          <a:p>
            <a:r>
              <a:rPr lang="en-GB" dirty="0"/>
              <a:t>Example: swap R1 &amp; R2</a:t>
            </a:r>
          </a:p>
        </p:txBody>
      </p:sp>
      <p:sp>
        <p:nvSpPr>
          <p:cNvPr id="6" name="Rectangle 5"/>
          <p:cNvSpPr/>
          <p:nvPr/>
        </p:nvSpPr>
        <p:spPr>
          <a:xfrm>
            <a:off x="5651376"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7" name="TextBox 6"/>
          <p:cNvSpPr txBox="1"/>
          <p:nvPr/>
        </p:nvSpPr>
        <p:spPr>
          <a:xfrm>
            <a:off x="5075312" y="162880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R1</a:t>
            </a:r>
          </a:p>
        </p:txBody>
      </p:sp>
      <p:sp>
        <p:nvSpPr>
          <p:cNvPr id="9" name="Rectangle 8"/>
          <p:cNvSpPr/>
          <p:nvPr/>
        </p:nvSpPr>
        <p:spPr>
          <a:xfrm>
            <a:off x="5651376"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0" name="TextBox 9"/>
          <p:cNvSpPr txBox="1"/>
          <p:nvPr/>
        </p:nvSpPr>
        <p:spPr>
          <a:xfrm>
            <a:off x="5075312" y="198884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R2</a:t>
            </a:r>
          </a:p>
        </p:txBody>
      </p:sp>
      <p:sp>
        <p:nvSpPr>
          <p:cNvPr id="12" name="Rectangle 11"/>
          <p:cNvSpPr/>
          <p:nvPr/>
        </p:nvSpPr>
        <p:spPr>
          <a:xfrm>
            <a:off x="5651376"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3" name="TextBox 12"/>
          <p:cNvSpPr txBox="1"/>
          <p:nvPr/>
        </p:nvSpPr>
        <p:spPr>
          <a:xfrm>
            <a:off x="4495800" y="2708920"/>
            <a:ext cx="1155576"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R13</a:t>
            </a:r>
            <a:r>
              <a:rPr lang="en-GB" sz="1600" b="1" dirty="0">
                <a:latin typeface="Consolas" panose="020B0609020204030204" pitchFamily="49" charset="0"/>
                <a:cs typeface="Consolas" panose="020B0609020204030204" pitchFamily="49" charset="0"/>
              </a:rPr>
              <a:t> (</a:t>
            </a:r>
            <a:r>
              <a:rPr lang="en-GB" sz="1600" b="1" dirty="0" err="1">
                <a:latin typeface="Consolas" panose="020B0609020204030204" pitchFamily="49" charset="0"/>
                <a:cs typeface="Consolas" panose="020B0609020204030204" pitchFamily="49" charset="0"/>
              </a:rPr>
              <a:t>SP</a:t>
            </a:r>
            <a:r>
              <a:rPr lang="en-GB" sz="1600" b="1" dirty="0">
                <a:latin typeface="Consolas" panose="020B0609020204030204" pitchFamily="49" charset="0"/>
                <a:cs typeface="Consolas" panose="020B0609020204030204" pitchFamily="49" charset="0"/>
              </a:rPr>
              <a:t>)</a:t>
            </a:r>
          </a:p>
        </p:txBody>
      </p:sp>
      <p:sp>
        <p:nvSpPr>
          <p:cNvPr id="14" name="Rectangle 13"/>
          <p:cNvSpPr/>
          <p:nvPr/>
        </p:nvSpPr>
        <p:spPr>
          <a:xfrm>
            <a:off x="7754164" y="334327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5" name="TextBox 14"/>
          <p:cNvSpPr txBox="1"/>
          <p:nvPr/>
        </p:nvSpPr>
        <p:spPr>
          <a:xfrm>
            <a:off x="9050308" y="334327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16" name="Rectangle 15"/>
          <p:cNvSpPr/>
          <p:nvPr/>
        </p:nvSpPr>
        <p:spPr>
          <a:xfrm>
            <a:off x="7754164" y="370331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7" name="Rectangle 16"/>
          <p:cNvSpPr/>
          <p:nvPr/>
        </p:nvSpPr>
        <p:spPr>
          <a:xfrm>
            <a:off x="7754164" y="406335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8" name="TextBox 17"/>
          <p:cNvSpPr txBox="1"/>
          <p:nvPr/>
        </p:nvSpPr>
        <p:spPr>
          <a:xfrm>
            <a:off x="9050308" y="370331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0x200001FC</a:t>
            </a:r>
          </a:p>
        </p:txBody>
      </p:sp>
      <p:sp>
        <p:nvSpPr>
          <p:cNvPr id="19" name="TextBox 18"/>
          <p:cNvSpPr txBox="1"/>
          <p:nvPr/>
        </p:nvSpPr>
        <p:spPr>
          <a:xfrm>
            <a:off x="9050308" y="406335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0x200001F8</a:t>
            </a:r>
          </a:p>
        </p:txBody>
      </p:sp>
      <p:sp>
        <p:nvSpPr>
          <p:cNvPr id="20" name="TextBox 19"/>
          <p:cNvSpPr txBox="1"/>
          <p:nvPr/>
        </p:nvSpPr>
        <p:spPr>
          <a:xfrm>
            <a:off x="5651376" y="2708920"/>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21" name="TextBox 20"/>
          <p:cNvSpPr txBox="1"/>
          <p:nvPr/>
        </p:nvSpPr>
        <p:spPr>
          <a:xfrm>
            <a:off x="5651376" y="198884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p:txBody>
      </p:sp>
      <p:sp>
        <p:nvSpPr>
          <p:cNvPr id="22" name="TextBox 21"/>
          <p:cNvSpPr txBox="1"/>
          <p:nvPr/>
        </p:nvSpPr>
        <p:spPr>
          <a:xfrm>
            <a:off x="5651376" y="162880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0x11111111</a:t>
            </a:r>
            <a:endParaRPr lang="en-GB" sz="1600" b="1" dirty="0">
              <a:latin typeface="Consolas" panose="020B0609020204030204" pitchFamily="49" charset="0"/>
              <a:cs typeface="Consolas" panose="020B0609020204030204" pitchFamily="49" charset="0"/>
            </a:endParaRPr>
          </a:p>
        </p:txBody>
      </p:sp>
      <p:cxnSp>
        <p:nvCxnSpPr>
          <p:cNvPr id="24" name="Straight Arrow Connector 23"/>
          <p:cNvCxnSpPr/>
          <p:nvPr/>
        </p:nvCxnSpPr>
        <p:spPr>
          <a:xfrm>
            <a:off x="6953518" y="2891803"/>
            <a:ext cx="819965" cy="630275"/>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EA7C8D44-3667-46F6-9772-CC52308E2A7F}" type="slidenum">
              <a:rPr kumimoji="0" lang="en-US" smtClean="0"/>
              <a:pPr/>
              <a:t>17</a:t>
            </a:fld>
            <a:endParaRPr kumimoji="0" lang="en-US"/>
          </a:p>
        </p:txBody>
      </p:sp>
      <p:sp>
        <p:nvSpPr>
          <p:cNvPr id="23" name="TextBox 22"/>
          <p:cNvSpPr txBox="1"/>
          <p:nvPr/>
        </p:nvSpPr>
        <p:spPr>
          <a:xfrm>
            <a:off x="7754165" y="3352800"/>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25" name="Rounded Rectangle 24"/>
          <p:cNvSpPr/>
          <p:nvPr/>
        </p:nvSpPr>
        <p:spPr>
          <a:xfrm>
            <a:off x="2438400" y="2528900"/>
            <a:ext cx="1905000" cy="20783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GB" sz="2400" dirty="0">
                <a:solidFill>
                  <a:schemeClr val="tx1"/>
                </a:solidFill>
                <a:latin typeface="Consolas" panose="020B0609020204030204" pitchFamily="49" charset="0"/>
                <a:cs typeface="Consolas" panose="020B0609020204030204" pitchFamily="49" charset="0"/>
              </a:rPr>
              <a:t>PUSH {</a:t>
            </a:r>
            <a:r>
              <a:rPr lang="en-GB" sz="2400" dirty="0" err="1">
                <a:solidFill>
                  <a:schemeClr val="tx1"/>
                </a:solidFill>
                <a:latin typeface="Consolas" panose="020B0609020204030204" pitchFamily="49" charset="0"/>
                <a:cs typeface="Consolas" panose="020B0609020204030204" pitchFamily="49" charset="0"/>
              </a:rPr>
              <a:t>R1</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PUSH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R1</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p:txBody>
      </p:sp>
      <p:sp>
        <p:nvSpPr>
          <p:cNvPr id="3" name="TextBox 2"/>
          <p:cNvSpPr txBox="1"/>
          <p:nvPr/>
        </p:nvSpPr>
        <p:spPr>
          <a:xfrm>
            <a:off x="7754165" y="4989423"/>
            <a:ext cx="1298123" cy="369332"/>
          </a:xfrm>
          <a:prstGeom prst="rect">
            <a:avLst/>
          </a:prstGeom>
          <a:noFill/>
        </p:spPr>
        <p:txBody>
          <a:bodyPr wrap="square" rtlCol="0">
            <a:spAutoFit/>
          </a:bodyPr>
          <a:lstStyle/>
          <a:p>
            <a:pPr algn="ctr"/>
            <a:r>
              <a:rPr lang="en-US" dirty="0"/>
              <a:t>memory</a:t>
            </a:r>
          </a:p>
        </p:txBody>
      </p:sp>
      <p:sp>
        <p:nvSpPr>
          <p:cNvPr id="28" name="TextBox 27"/>
          <p:cNvSpPr txBox="1"/>
          <p:nvPr/>
        </p:nvSpPr>
        <p:spPr>
          <a:xfrm>
            <a:off x="9262364" y="2615348"/>
            <a:ext cx="944041" cy="369332"/>
          </a:xfrm>
          <a:prstGeom prst="rect">
            <a:avLst/>
          </a:prstGeom>
          <a:noFill/>
        </p:spPr>
        <p:txBody>
          <a:bodyPr wrap="none" rtlCol="0">
            <a:spAutoFit/>
          </a:bodyPr>
          <a:lstStyle/>
          <a:p>
            <a:r>
              <a:rPr lang="en-US" dirty="0"/>
              <a:t>Address</a:t>
            </a:r>
          </a:p>
        </p:txBody>
      </p:sp>
      <p:sp>
        <p:nvSpPr>
          <p:cNvPr id="34" name="TextBox 33"/>
          <p:cNvSpPr txBox="1"/>
          <p:nvPr/>
        </p:nvSpPr>
        <p:spPr>
          <a:xfrm>
            <a:off x="7756145" y="3724801"/>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35" name="TextBox 34"/>
          <p:cNvSpPr txBox="1"/>
          <p:nvPr/>
        </p:nvSpPr>
        <p:spPr>
          <a:xfrm>
            <a:off x="7756145" y="4063355"/>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692261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5651376" y="23488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9" name="Rectangle 28"/>
          <p:cNvSpPr/>
          <p:nvPr/>
        </p:nvSpPr>
        <p:spPr>
          <a:xfrm>
            <a:off x="7754164" y="29846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7" name="Rectangle 26"/>
          <p:cNvSpPr/>
          <p:nvPr/>
        </p:nvSpPr>
        <p:spPr>
          <a:xfrm>
            <a:off x="7754164" y="4423395"/>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 name="Title 1"/>
          <p:cNvSpPr>
            <a:spLocks noGrp="1"/>
          </p:cNvSpPr>
          <p:nvPr>
            <p:ph type="title"/>
          </p:nvPr>
        </p:nvSpPr>
        <p:spPr/>
        <p:txBody>
          <a:bodyPr/>
          <a:lstStyle/>
          <a:p>
            <a:r>
              <a:rPr lang="en-GB" dirty="0"/>
              <a:t>Example: swap R1 &amp; R2</a:t>
            </a:r>
          </a:p>
        </p:txBody>
      </p:sp>
      <p:sp>
        <p:nvSpPr>
          <p:cNvPr id="6" name="Rectangle 5"/>
          <p:cNvSpPr/>
          <p:nvPr/>
        </p:nvSpPr>
        <p:spPr>
          <a:xfrm>
            <a:off x="5651376"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7" name="TextBox 6"/>
          <p:cNvSpPr txBox="1"/>
          <p:nvPr/>
        </p:nvSpPr>
        <p:spPr>
          <a:xfrm>
            <a:off x="5075312" y="162880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R1</a:t>
            </a:r>
          </a:p>
        </p:txBody>
      </p:sp>
      <p:sp>
        <p:nvSpPr>
          <p:cNvPr id="9" name="Rectangle 8"/>
          <p:cNvSpPr/>
          <p:nvPr/>
        </p:nvSpPr>
        <p:spPr>
          <a:xfrm>
            <a:off x="5651376"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0" name="TextBox 9"/>
          <p:cNvSpPr txBox="1"/>
          <p:nvPr/>
        </p:nvSpPr>
        <p:spPr>
          <a:xfrm>
            <a:off x="5075312" y="198884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R2</a:t>
            </a:r>
          </a:p>
        </p:txBody>
      </p:sp>
      <p:sp>
        <p:nvSpPr>
          <p:cNvPr id="12" name="Rectangle 11"/>
          <p:cNvSpPr/>
          <p:nvPr/>
        </p:nvSpPr>
        <p:spPr>
          <a:xfrm>
            <a:off x="5651376"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3" name="TextBox 12"/>
          <p:cNvSpPr txBox="1"/>
          <p:nvPr/>
        </p:nvSpPr>
        <p:spPr>
          <a:xfrm>
            <a:off x="4495800" y="2708920"/>
            <a:ext cx="1155576"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R13</a:t>
            </a:r>
            <a:r>
              <a:rPr lang="en-GB" sz="1600" b="1" dirty="0">
                <a:latin typeface="Consolas" panose="020B0609020204030204" pitchFamily="49" charset="0"/>
                <a:cs typeface="Consolas" panose="020B0609020204030204" pitchFamily="49" charset="0"/>
              </a:rPr>
              <a:t> (</a:t>
            </a:r>
            <a:r>
              <a:rPr lang="en-GB" sz="1600" b="1" dirty="0" err="1">
                <a:latin typeface="Consolas" panose="020B0609020204030204" pitchFamily="49" charset="0"/>
                <a:cs typeface="Consolas" panose="020B0609020204030204" pitchFamily="49" charset="0"/>
              </a:rPr>
              <a:t>SP</a:t>
            </a:r>
            <a:r>
              <a:rPr lang="en-GB" sz="1600" b="1" dirty="0">
                <a:latin typeface="Consolas" panose="020B0609020204030204" pitchFamily="49" charset="0"/>
                <a:cs typeface="Consolas" panose="020B0609020204030204" pitchFamily="49" charset="0"/>
              </a:rPr>
              <a:t>)</a:t>
            </a:r>
          </a:p>
        </p:txBody>
      </p:sp>
      <p:sp>
        <p:nvSpPr>
          <p:cNvPr id="14" name="Rectangle 13"/>
          <p:cNvSpPr/>
          <p:nvPr/>
        </p:nvSpPr>
        <p:spPr>
          <a:xfrm>
            <a:off x="7754164" y="334327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5" name="TextBox 14"/>
          <p:cNvSpPr txBox="1"/>
          <p:nvPr/>
        </p:nvSpPr>
        <p:spPr>
          <a:xfrm>
            <a:off x="9050308" y="334327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16" name="Rectangle 15"/>
          <p:cNvSpPr/>
          <p:nvPr/>
        </p:nvSpPr>
        <p:spPr>
          <a:xfrm>
            <a:off x="7754164" y="370331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7" name="Rectangle 16"/>
          <p:cNvSpPr/>
          <p:nvPr/>
        </p:nvSpPr>
        <p:spPr>
          <a:xfrm>
            <a:off x="7754164" y="406335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8" name="TextBox 17"/>
          <p:cNvSpPr txBox="1"/>
          <p:nvPr/>
        </p:nvSpPr>
        <p:spPr>
          <a:xfrm>
            <a:off x="9050308" y="370331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0x200001FC</a:t>
            </a:r>
          </a:p>
        </p:txBody>
      </p:sp>
      <p:sp>
        <p:nvSpPr>
          <p:cNvPr id="19" name="TextBox 18"/>
          <p:cNvSpPr txBox="1"/>
          <p:nvPr/>
        </p:nvSpPr>
        <p:spPr>
          <a:xfrm>
            <a:off x="9050308" y="406335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0x200001F8</a:t>
            </a:r>
          </a:p>
        </p:txBody>
      </p:sp>
      <p:sp>
        <p:nvSpPr>
          <p:cNvPr id="20" name="TextBox 19"/>
          <p:cNvSpPr txBox="1"/>
          <p:nvPr/>
        </p:nvSpPr>
        <p:spPr>
          <a:xfrm>
            <a:off x="5651376" y="2708920"/>
            <a:ext cx="1368152" cy="338554"/>
          </a:xfrm>
          <a:prstGeom prst="rect">
            <a:avLst/>
          </a:prstGeom>
          <a:noFill/>
        </p:spPr>
        <p:txBody>
          <a:bodyPr wrap="square" rtlCol="0">
            <a:spAutoFit/>
          </a:bodyPr>
          <a:lstStyle/>
          <a:p>
            <a:pPr algn="ctr"/>
            <a:r>
              <a:rPr lang="en-GB" sz="1600" b="1" dirty="0" err="1">
                <a:latin typeface="Consolas" panose="020B0609020204030204" pitchFamily="49" charset="0"/>
                <a:cs typeface="Consolas" panose="020B0609020204030204" pitchFamily="49" charset="0"/>
              </a:rPr>
              <a:t>0x20000</a:t>
            </a:r>
            <a:r>
              <a:rPr lang="en-GB" sz="1600" b="1" dirty="0" err="1">
                <a:solidFill>
                  <a:srgbClr val="C00000"/>
                </a:solidFill>
                <a:latin typeface="Consolas" panose="020B0609020204030204" pitchFamily="49" charset="0"/>
                <a:cs typeface="Consolas" panose="020B0609020204030204" pitchFamily="49" charset="0"/>
              </a:rPr>
              <a:t>1FC</a:t>
            </a:r>
            <a:endParaRPr lang="en-GB" sz="1600" b="1" dirty="0">
              <a:solidFill>
                <a:srgbClr val="C00000"/>
              </a:solidFill>
              <a:latin typeface="Consolas" panose="020B0609020204030204" pitchFamily="49" charset="0"/>
              <a:cs typeface="Consolas" panose="020B0609020204030204" pitchFamily="49" charset="0"/>
            </a:endParaRPr>
          </a:p>
        </p:txBody>
      </p:sp>
      <p:sp>
        <p:nvSpPr>
          <p:cNvPr id="21" name="TextBox 20"/>
          <p:cNvSpPr txBox="1"/>
          <p:nvPr/>
        </p:nvSpPr>
        <p:spPr>
          <a:xfrm>
            <a:off x="5651376" y="198884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p:txBody>
      </p:sp>
      <p:sp>
        <p:nvSpPr>
          <p:cNvPr id="22" name="TextBox 21"/>
          <p:cNvSpPr txBox="1"/>
          <p:nvPr/>
        </p:nvSpPr>
        <p:spPr>
          <a:xfrm>
            <a:off x="5651376" y="162880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0x11111111</a:t>
            </a:r>
            <a:endParaRPr lang="en-GB" sz="1600" b="1" dirty="0">
              <a:latin typeface="Consolas" panose="020B0609020204030204" pitchFamily="49" charset="0"/>
              <a:cs typeface="Consolas" panose="020B0609020204030204" pitchFamily="49" charset="0"/>
            </a:endParaRPr>
          </a:p>
        </p:txBody>
      </p:sp>
      <p:cxnSp>
        <p:nvCxnSpPr>
          <p:cNvPr id="24" name="Straight Arrow Connector 23"/>
          <p:cNvCxnSpPr>
            <a:endCxn id="16" idx="1"/>
          </p:cNvCxnSpPr>
          <p:nvPr/>
        </p:nvCxnSpPr>
        <p:spPr>
          <a:xfrm>
            <a:off x="6953518" y="2891803"/>
            <a:ext cx="800647" cy="991533"/>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EA7C8D44-3667-46F6-9772-CC52308E2A7F}" type="slidenum">
              <a:rPr kumimoji="0" lang="en-US" smtClean="0"/>
              <a:pPr/>
              <a:t>18</a:t>
            </a:fld>
            <a:endParaRPr kumimoji="0" lang="en-US"/>
          </a:p>
        </p:txBody>
      </p:sp>
      <p:sp>
        <p:nvSpPr>
          <p:cNvPr id="23" name="TextBox 22"/>
          <p:cNvSpPr txBox="1"/>
          <p:nvPr/>
        </p:nvSpPr>
        <p:spPr>
          <a:xfrm>
            <a:off x="7754165" y="3352800"/>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25" name="Rounded Rectangle 24"/>
          <p:cNvSpPr/>
          <p:nvPr/>
        </p:nvSpPr>
        <p:spPr>
          <a:xfrm>
            <a:off x="2438400" y="2528900"/>
            <a:ext cx="1905000" cy="20783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GB" sz="2400" dirty="0">
                <a:solidFill>
                  <a:srgbClr val="C00000"/>
                </a:solidFill>
                <a:latin typeface="Consolas" panose="020B0609020204030204" pitchFamily="49" charset="0"/>
                <a:cs typeface="Consolas" panose="020B0609020204030204" pitchFamily="49" charset="0"/>
              </a:rPr>
              <a:t>PUSH {</a:t>
            </a:r>
            <a:r>
              <a:rPr lang="en-GB" sz="2400" dirty="0" err="1">
                <a:solidFill>
                  <a:srgbClr val="C00000"/>
                </a:solidFill>
                <a:latin typeface="Consolas" panose="020B0609020204030204" pitchFamily="49" charset="0"/>
                <a:cs typeface="Consolas" panose="020B0609020204030204" pitchFamily="49" charset="0"/>
              </a:rPr>
              <a:t>R1</a:t>
            </a:r>
            <a:r>
              <a:rPr lang="en-GB" sz="2400" dirty="0">
                <a:solidFill>
                  <a:srgbClr val="C00000"/>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PUSH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R1</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p:txBody>
      </p:sp>
      <p:sp>
        <p:nvSpPr>
          <p:cNvPr id="3" name="TextBox 2"/>
          <p:cNvSpPr txBox="1"/>
          <p:nvPr/>
        </p:nvSpPr>
        <p:spPr>
          <a:xfrm>
            <a:off x="7754165" y="4989423"/>
            <a:ext cx="1298123" cy="369332"/>
          </a:xfrm>
          <a:prstGeom prst="rect">
            <a:avLst/>
          </a:prstGeom>
          <a:noFill/>
        </p:spPr>
        <p:txBody>
          <a:bodyPr wrap="square" rtlCol="0">
            <a:spAutoFit/>
          </a:bodyPr>
          <a:lstStyle/>
          <a:p>
            <a:pPr algn="ctr"/>
            <a:r>
              <a:rPr lang="en-US" dirty="0"/>
              <a:t>memory</a:t>
            </a:r>
          </a:p>
        </p:txBody>
      </p:sp>
      <p:sp>
        <p:nvSpPr>
          <p:cNvPr id="28" name="TextBox 27"/>
          <p:cNvSpPr txBox="1"/>
          <p:nvPr/>
        </p:nvSpPr>
        <p:spPr>
          <a:xfrm>
            <a:off x="9262364" y="2615348"/>
            <a:ext cx="944041" cy="369332"/>
          </a:xfrm>
          <a:prstGeom prst="rect">
            <a:avLst/>
          </a:prstGeom>
          <a:noFill/>
        </p:spPr>
        <p:txBody>
          <a:bodyPr wrap="none" rtlCol="0">
            <a:spAutoFit/>
          </a:bodyPr>
          <a:lstStyle/>
          <a:p>
            <a:r>
              <a:rPr lang="en-US" dirty="0"/>
              <a:t>Address</a:t>
            </a:r>
          </a:p>
        </p:txBody>
      </p:sp>
      <p:sp>
        <p:nvSpPr>
          <p:cNvPr id="30" name="TextBox 29"/>
          <p:cNvSpPr txBox="1"/>
          <p:nvPr/>
        </p:nvSpPr>
        <p:spPr>
          <a:xfrm>
            <a:off x="1676400" y="2845019"/>
            <a:ext cx="465192" cy="369332"/>
          </a:xfrm>
          <a:prstGeom prst="rect">
            <a:avLst/>
          </a:prstGeom>
          <a:noFill/>
        </p:spPr>
        <p:txBody>
          <a:bodyPr wrap="none" rtlCol="0">
            <a:spAutoFit/>
          </a:bodyPr>
          <a:lstStyle/>
          <a:p>
            <a:r>
              <a:rPr lang="en-US" dirty="0">
                <a:solidFill>
                  <a:srgbClr val="C00000"/>
                </a:solidFill>
              </a:rPr>
              <a:t>PC</a:t>
            </a:r>
          </a:p>
        </p:txBody>
      </p:sp>
      <p:cxnSp>
        <p:nvCxnSpPr>
          <p:cNvPr id="32" name="Straight Arrow Connector 31"/>
          <p:cNvCxnSpPr/>
          <p:nvPr/>
        </p:nvCxnSpPr>
        <p:spPr>
          <a:xfrm>
            <a:off x="2057400" y="3023383"/>
            <a:ext cx="525408"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7756145" y="3724801"/>
            <a:ext cx="1296142" cy="338554"/>
          </a:xfrm>
          <a:prstGeom prst="rect">
            <a:avLst/>
          </a:prstGeom>
          <a:noFill/>
        </p:spPr>
        <p:txBody>
          <a:bodyPr wrap="square" rtlCol="0">
            <a:spAutoFit/>
          </a:bodyPr>
          <a:lstStyle/>
          <a:p>
            <a:pPr algn="ctr"/>
            <a:r>
              <a:rPr lang="en-GB" sz="1600" b="1" dirty="0" err="1">
                <a:solidFill>
                  <a:srgbClr val="C00000"/>
                </a:solidFill>
                <a:latin typeface="Consolas" panose="020B0609020204030204" pitchFamily="49" charset="0"/>
                <a:cs typeface="Consolas" panose="020B0609020204030204" pitchFamily="49" charset="0"/>
              </a:rPr>
              <a:t>0x11111111</a:t>
            </a:r>
            <a:endParaRPr lang="en-US" sz="1600" b="1" dirty="0">
              <a:solidFill>
                <a:srgbClr val="C00000"/>
              </a:solidFill>
              <a:latin typeface="Consolas" panose="020B0609020204030204" pitchFamily="49" charset="0"/>
              <a:cs typeface="Consolas" panose="020B0609020204030204" pitchFamily="49" charset="0"/>
            </a:endParaRPr>
          </a:p>
        </p:txBody>
      </p:sp>
      <p:sp>
        <p:nvSpPr>
          <p:cNvPr id="35" name="TextBox 34"/>
          <p:cNvSpPr txBox="1"/>
          <p:nvPr/>
        </p:nvSpPr>
        <p:spPr>
          <a:xfrm>
            <a:off x="7756145" y="4063355"/>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1876920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5651376" y="23488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9" name="Rectangle 28"/>
          <p:cNvSpPr/>
          <p:nvPr/>
        </p:nvSpPr>
        <p:spPr>
          <a:xfrm>
            <a:off x="7754164" y="29846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7" name="Rectangle 26"/>
          <p:cNvSpPr/>
          <p:nvPr/>
        </p:nvSpPr>
        <p:spPr>
          <a:xfrm>
            <a:off x="7754164" y="4423395"/>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 name="Title 1"/>
          <p:cNvSpPr>
            <a:spLocks noGrp="1"/>
          </p:cNvSpPr>
          <p:nvPr>
            <p:ph type="title"/>
          </p:nvPr>
        </p:nvSpPr>
        <p:spPr/>
        <p:txBody>
          <a:bodyPr/>
          <a:lstStyle/>
          <a:p>
            <a:r>
              <a:rPr lang="en-GB" dirty="0"/>
              <a:t>Example: swap R1 &amp; R2</a:t>
            </a:r>
          </a:p>
        </p:txBody>
      </p:sp>
      <p:sp>
        <p:nvSpPr>
          <p:cNvPr id="6" name="Rectangle 5"/>
          <p:cNvSpPr/>
          <p:nvPr/>
        </p:nvSpPr>
        <p:spPr>
          <a:xfrm>
            <a:off x="5651376"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7" name="TextBox 6"/>
          <p:cNvSpPr txBox="1"/>
          <p:nvPr/>
        </p:nvSpPr>
        <p:spPr>
          <a:xfrm>
            <a:off x="5075312" y="162880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R1</a:t>
            </a:r>
          </a:p>
        </p:txBody>
      </p:sp>
      <p:sp>
        <p:nvSpPr>
          <p:cNvPr id="9" name="Rectangle 8"/>
          <p:cNvSpPr/>
          <p:nvPr/>
        </p:nvSpPr>
        <p:spPr>
          <a:xfrm>
            <a:off x="5651376"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0" name="TextBox 9"/>
          <p:cNvSpPr txBox="1"/>
          <p:nvPr/>
        </p:nvSpPr>
        <p:spPr>
          <a:xfrm>
            <a:off x="5075312" y="198884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R2</a:t>
            </a:r>
          </a:p>
        </p:txBody>
      </p:sp>
      <p:sp>
        <p:nvSpPr>
          <p:cNvPr id="12" name="Rectangle 11"/>
          <p:cNvSpPr/>
          <p:nvPr/>
        </p:nvSpPr>
        <p:spPr>
          <a:xfrm>
            <a:off x="5651376"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3" name="TextBox 12"/>
          <p:cNvSpPr txBox="1"/>
          <p:nvPr/>
        </p:nvSpPr>
        <p:spPr>
          <a:xfrm>
            <a:off x="4495800" y="2708920"/>
            <a:ext cx="1155576"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R13</a:t>
            </a:r>
            <a:r>
              <a:rPr lang="en-GB" sz="1600" b="1" dirty="0">
                <a:latin typeface="Consolas" panose="020B0609020204030204" pitchFamily="49" charset="0"/>
                <a:cs typeface="Consolas" panose="020B0609020204030204" pitchFamily="49" charset="0"/>
              </a:rPr>
              <a:t> (</a:t>
            </a:r>
            <a:r>
              <a:rPr lang="en-GB" sz="1600" b="1" dirty="0" err="1">
                <a:latin typeface="Consolas" panose="020B0609020204030204" pitchFamily="49" charset="0"/>
                <a:cs typeface="Consolas" panose="020B0609020204030204" pitchFamily="49" charset="0"/>
              </a:rPr>
              <a:t>SP</a:t>
            </a:r>
            <a:r>
              <a:rPr lang="en-GB" sz="1600" b="1" dirty="0">
                <a:latin typeface="Consolas" panose="020B0609020204030204" pitchFamily="49" charset="0"/>
                <a:cs typeface="Consolas" panose="020B0609020204030204" pitchFamily="49" charset="0"/>
              </a:rPr>
              <a:t>)</a:t>
            </a:r>
          </a:p>
        </p:txBody>
      </p:sp>
      <p:sp>
        <p:nvSpPr>
          <p:cNvPr id="14" name="Rectangle 13"/>
          <p:cNvSpPr/>
          <p:nvPr/>
        </p:nvSpPr>
        <p:spPr>
          <a:xfrm>
            <a:off x="7754164" y="334327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5" name="TextBox 14"/>
          <p:cNvSpPr txBox="1"/>
          <p:nvPr/>
        </p:nvSpPr>
        <p:spPr>
          <a:xfrm>
            <a:off x="9050308" y="334327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16" name="Rectangle 15"/>
          <p:cNvSpPr/>
          <p:nvPr/>
        </p:nvSpPr>
        <p:spPr>
          <a:xfrm>
            <a:off x="7754164" y="370331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7" name="Rectangle 16"/>
          <p:cNvSpPr/>
          <p:nvPr/>
        </p:nvSpPr>
        <p:spPr>
          <a:xfrm>
            <a:off x="7754164" y="406335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8" name="TextBox 17"/>
          <p:cNvSpPr txBox="1"/>
          <p:nvPr/>
        </p:nvSpPr>
        <p:spPr>
          <a:xfrm>
            <a:off x="9050308" y="370331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0x200001FC</a:t>
            </a:r>
          </a:p>
        </p:txBody>
      </p:sp>
      <p:sp>
        <p:nvSpPr>
          <p:cNvPr id="19" name="TextBox 18"/>
          <p:cNvSpPr txBox="1"/>
          <p:nvPr/>
        </p:nvSpPr>
        <p:spPr>
          <a:xfrm>
            <a:off x="9050308" y="406335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0x200001F8</a:t>
            </a:r>
          </a:p>
        </p:txBody>
      </p:sp>
      <p:sp>
        <p:nvSpPr>
          <p:cNvPr id="20" name="TextBox 19"/>
          <p:cNvSpPr txBox="1"/>
          <p:nvPr/>
        </p:nvSpPr>
        <p:spPr>
          <a:xfrm>
            <a:off x="5651376" y="2708920"/>
            <a:ext cx="1368152" cy="338554"/>
          </a:xfrm>
          <a:prstGeom prst="rect">
            <a:avLst/>
          </a:prstGeom>
          <a:noFill/>
        </p:spPr>
        <p:txBody>
          <a:bodyPr wrap="square" rtlCol="0">
            <a:spAutoFit/>
          </a:bodyPr>
          <a:lstStyle/>
          <a:p>
            <a:pPr algn="ctr"/>
            <a:r>
              <a:rPr lang="en-GB" sz="1600" b="1" dirty="0" err="1">
                <a:latin typeface="Consolas" panose="020B0609020204030204" pitchFamily="49" charset="0"/>
                <a:cs typeface="Consolas" panose="020B0609020204030204" pitchFamily="49" charset="0"/>
              </a:rPr>
              <a:t>0x20000</a:t>
            </a:r>
            <a:r>
              <a:rPr lang="en-GB" sz="1600" b="1" dirty="0" err="1">
                <a:solidFill>
                  <a:srgbClr val="C00000"/>
                </a:solidFill>
                <a:latin typeface="Consolas" panose="020B0609020204030204" pitchFamily="49" charset="0"/>
                <a:cs typeface="Consolas" panose="020B0609020204030204" pitchFamily="49" charset="0"/>
              </a:rPr>
              <a:t>1F8</a:t>
            </a:r>
            <a:endParaRPr lang="en-GB" sz="1600" b="1" dirty="0">
              <a:solidFill>
                <a:srgbClr val="C00000"/>
              </a:solidFill>
              <a:latin typeface="Consolas" panose="020B0609020204030204" pitchFamily="49" charset="0"/>
              <a:cs typeface="Consolas" panose="020B0609020204030204" pitchFamily="49" charset="0"/>
            </a:endParaRPr>
          </a:p>
        </p:txBody>
      </p:sp>
      <p:sp>
        <p:nvSpPr>
          <p:cNvPr id="21" name="TextBox 20"/>
          <p:cNvSpPr txBox="1"/>
          <p:nvPr/>
        </p:nvSpPr>
        <p:spPr>
          <a:xfrm>
            <a:off x="5651376" y="198884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p:txBody>
      </p:sp>
      <p:sp>
        <p:nvSpPr>
          <p:cNvPr id="22" name="TextBox 21"/>
          <p:cNvSpPr txBox="1"/>
          <p:nvPr/>
        </p:nvSpPr>
        <p:spPr>
          <a:xfrm>
            <a:off x="5651376" y="162880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0x11111111</a:t>
            </a:r>
            <a:endParaRPr lang="en-GB" sz="1600" b="1" dirty="0">
              <a:latin typeface="Consolas" panose="020B0609020204030204" pitchFamily="49" charset="0"/>
              <a:cs typeface="Consolas" panose="020B0609020204030204" pitchFamily="49" charset="0"/>
            </a:endParaRPr>
          </a:p>
        </p:txBody>
      </p:sp>
      <p:cxnSp>
        <p:nvCxnSpPr>
          <p:cNvPr id="24" name="Straight Arrow Connector 23"/>
          <p:cNvCxnSpPr>
            <a:endCxn id="17" idx="1"/>
          </p:cNvCxnSpPr>
          <p:nvPr/>
        </p:nvCxnSpPr>
        <p:spPr>
          <a:xfrm>
            <a:off x="6953518" y="2891803"/>
            <a:ext cx="800647" cy="1351573"/>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EA7C8D44-3667-46F6-9772-CC52308E2A7F}" type="slidenum">
              <a:rPr kumimoji="0" lang="en-US" smtClean="0"/>
              <a:pPr/>
              <a:t>19</a:t>
            </a:fld>
            <a:endParaRPr kumimoji="0" lang="en-US"/>
          </a:p>
        </p:txBody>
      </p:sp>
      <p:sp>
        <p:nvSpPr>
          <p:cNvPr id="23" name="TextBox 22"/>
          <p:cNvSpPr txBox="1"/>
          <p:nvPr/>
        </p:nvSpPr>
        <p:spPr>
          <a:xfrm>
            <a:off x="7754165" y="3352800"/>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25" name="Rounded Rectangle 24"/>
          <p:cNvSpPr/>
          <p:nvPr/>
        </p:nvSpPr>
        <p:spPr>
          <a:xfrm>
            <a:off x="2438400" y="2528900"/>
            <a:ext cx="1905000" cy="20783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GB" sz="2400" dirty="0">
                <a:solidFill>
                  <a:schemeClr val="tx1"/>
                </a:solidFill>
                <a:latin typeface="Consolas" panose="020B0609020204030204" pitchFamily="49" charset="0"/>
                <a:cs typeface="Consolas" panose="020B0609020204030204" pitchFamily="49" charset="0"/>
              </a:rPr>
              <a:t>PUSH {</a:t>
            </a:r>
            <a:r>
              <a:rPr lang="en-GB" sz="2400" dirty="0" err="1">
                <a:solidFill>
                  <a:schemeClr val="tx1"/>
                </a:solidFill>
                <a:latin typeface="Consolas" panose="020B0609020204030204" pitchFamily="49" charset="0"/>
                <a:cs typeface="Consolas" panose="020B0609020204030204" pitchFamily="49" charset="0"/>
              </a:rPr>
              <a:t>R1</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rgbClr val="C00000"/>
                </a:solidFill>
                <a:latin typeface="Consolas" panose="020B0609020204030204" pitchFamily="49" charset="0"/>
                <a:cs typeface="Consolas" panose="020B0609020204030204" pitchFamily="49" charset="0"/>
              </a:rPr>
              <a:t>PUSH {</a:t>
            </a:r>
            <a:r>
              <a:rPr lang="en-GB" sz="2400" dirty="0" err="1">
                <a:solidFill>
                  <a:srgbClr val="C00000"/>
                </a:solidFill>
                <a:latin typeface="Consolas" panose="020B0609020204030204" pitchFamily="49" charset="0"/>
                <a:cs typeface="Consolas" panose="020B0609020204030204" pitchFamily="49" charset="0"/>
              </a:rPr>
              <a:t>R2</a:t>
            </a:r>
            <a:r>
              <a:rPr lang="en-GB" sz="2400" dirty="0">
                <a:solidFill>
                  <a:srgbClr val="C00000"/>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R1</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p:txBody>
      </p:sp>
      <p:sp>
        <p:nvSpPr>
          <p:cNvPr id="3" name="TextBox 2"/>
          <p:cNvSpPr txBox="1"/>
          <p:nvPr/>
        </p:nvSpPr>
        <p:spPr>
          <a:xfrm>
            <a:off x="7754165" y="4989423"/>
            <a:ext cx="1298123" cy="369332"/>
          </a:xfrm>
          <a:prstGeom prst="rect">
            <a:avLst/>
          </a:prstGeom>
          <a:noFill/>
        </p:spPr>
        <p:txBody>
          <a:bodyPr wrap="square" rtlCol="0">
            <a:spAutoFit/>
          </a:bodyPr>
          <a:lstStyle/>
          <a:p>
            <a:pPr algn="ctr"/>
            <a:r>
              <a:rPr lang="en-US" dirty="0"/>
              <a:t>memory</a:t>
            </a:r>
          </a:p>
        </p:txBody>
      </p:sp>
      <p:sp>
        <p:nvSpPr>
          <p:cNvPr id="28" name="TextBox 27"/>
          <p:cNvSpPr txBox="1"/>
          <p:nvPr/>
        </p:nvSpPr>
        <p:spPr>
          <a:xfrm>
            <a:off x="9262364" y="2615348"/>
            <a:ext cx="944041" cy="369332"/>
          </a:xfrm>
          <a:prstGeom prst="rect">
            <a:avLst/>
          </a:prstGeom>
          <a:noFill/>
        </p:spPr>
        <p:txBody>
          <a:bodyPr wrap="none" rtlCol="0">
            <a:spAutoFit/>
          </a:bodyPr>
          <a:lstStyle/>
          <a:p>
            <a:r>
              <a:rPr lang="en-US" dirty="0"/>
              <a:t>Address</a:t>
            </a:r>
          </a:p>
        </p:txBody>
      </p:sp>
      <p:sp>
        <p:nvSpPr>
          <p:cNvPr id="30" name="TextBox 29"/>
          <p:cNvSpPr txBox="1"/>
          <p:nvPr/>
        </p:nvSpPr>
        <p:spPr>
          <a:xfrm>
            <a:off x="1676400" y="3200400"/>
            <a:ext cx="465192" cy="369332"/>
          </a:xfrm>
          <a:prstGeom prst="rect">
            <a:avLst/>
          </a:prstGeom>
          <a:noFill/>
        </p:spPr>
        <p:txBody>
          <a:bodyPr wrap="none" rtlCol="0">
            <a:spAutoFit/>
          </a:bodyPr>
          <a:lstStyle/>
          <a:p>
            <a:r>
              <a:rPr lang="en-US" dirty="0">
                <a:solidFill>
                  <a:srgbClr val="C00000"/>
                </a:solidFill>
              </a:rPr>
              <a:t>PC</a:t>
            </a:r>
          </a:p>
        </p:txBody>
      </p:sp>
      <p:cxnSp>
        <p:nvCxnSpPr>
          <p:cNvPr id="32" name="Straight Arrow Connector 31"/>
          <p:cNvCxnSpPr/>
          <p:nvPr/>
        </p:nvCxnSpPr>
        <p:spPr>
          <a:xfrm>
            <a:off x="2057400" y="3378764"/>
            <a:ext cx="525408"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7756145" y="3724801"/>
            <a:ext cx="1296142" cy="338554"/>
          </a:xfrm>
          <a:prstGeom prst="rect">
            <a:avLst/>
          </a:prstGeom>
          <a:noFill/>
        </p:spPr>
        <p:txBody>
          <a:bodyPr wrap="square" rtlCol="0">
            <a:spAutoFit/>
          </a:bodyPr>
          <a:lstStyle/>
          <a:p>
            <a:pPr algn="ctr"/>
            <a:r>
              <a:rPr lang="en-GB" sz="1600" b="1" dirty="0" err="1">
                <a:solidFill>
                  <a:srgbClr val="C00000"/>
                </a:solidFill>
                <a:latin typeface="Consolas" panose="020B0609020204030204" pitchFamily="49" charset="0"/>
                <a:cs typeface="Consolas" panose="020B0609020204030204" pitchFamily="49" charset="0"/>
              </a:rPr>
              <a:t>0x11111111</a:t>
            </a:r>
            <a:endParaRPr lang="en-US" sz="1600" b="1" dirty="0">
              <a:solidFill>
                <a:srgbClr val="C00000"/>
              </a:solidFill>
              <a:latin typeface="Consolas" panose="020B0609020204030204" pitchFamily="49" charset="0"/>
              <a:cs typeface="Consolas" panose="020B0609020204030204" pitchFamily="49" charset="0"/>
            </a:endParaRPr>
          </a:p>
        </p:txBody>
      </p:sp>
      <p:sp>
        <p:nvSpPr>
          <p:cNvPr id="35" name="TextBox 34"/>
          <p:cNvSpPr txBox="1"/>
          <p:nvPr/>
        </p:nvSpPr>
        <p:spPr>
          <a:xfrm>
            <a:off x="7756145" y="4063356"/>
            <a:ext cx="1296142" cy="584775"/>
          </a:xfrm>
          <a:prstGeom prst="rect">
            <a:avLst/>
          </a:prstGeom>
          <a:noFill/>
        </p:spPr>
        <p:txBody>
          <a:bodyPr wrap="square" rtlCol="0">
            <a:spAutoFit/>
          </a:bodyPr>
          <a:lstStyle/>
          <a:p>
            <a:pPr algn="ctr"/>
            <a:r>
              <a:rPr lang="en-GB" sz="1600" b="1" dirty="0" err="1">
                <a:solidFill>
                  <a:srgbClr val="C00000"/>
                </a:solidFill>
                <a:latin typeface="Consolas" panose="020B0609020204030204" pitchFamily="49" charset="0"/>
                <a:cs typeface="Consolas" panose="020B0609020204030204" pitchFamily="49" charset="0"/>
              </a:rPr>
              <a:t>0x22222222</a:t>
            </a:r>
            <a:endParaRPr lang="en-GB" sz="1600" b="1" dirty="0">
              <a:solidFill>
                <a:srgbClr val="C00000"/>
              </a:solidFill>
              <a:latin typeface="Consolas" panose="020B0609020204030204" pitchFamily="49" charset="0"/>
              <a:cs typeface="Consolas" panose="020B0609020204030204" pitchFamily="49" charset="0"/>
            </a:endParaRPr>
          </a:p>
          <a:p>
            <a:pPr algn="ctr"/>
            <a:endParaRPr lang="en-US" sz="1600" b="1"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751915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a:t>
            </a:fld>
            <a:endParaRPr kumimoji="0" lang="en-US" dirty="0"/>
          </a:p>
        </p:txBody>
      </p:sp>
      <p:sp>
        <p:nvSpPr>
          <p:cNvPr id="4" name="Content Placeholder 3"/>
          <p:cNvSpPr>
            <a:spLocks noGrp="1"/>
          </p:cNvSpPr>
          <p:nvPr>
            <p:ph sz="quarter" idx="1"/>
          </p:nvPr>
        </p:nvSpPr>
        <p:spPr/>
        <p:txBody>
          <a:bodyPr/>
          <a:lstStyle/>
          <a:p>
            <a:r>
              <a:rPr lang="en-US" dirty="0"/>
              <a:t>How to call a subroutine?</a:t>
            </a:r>
          </a:p>
          <a:p>
            <a:r>
              <a:rPr lang="en-US" dirty="0"/>
              <a:t>How to return the control back to the caller?</a:t>
            </a:r>
          </a:p>
          <a:p>
            <a:r>
              <a:rPr lang="en-US" dirty="0"/>
              <a:t>How to pass arguments into a subroutine?</a:t>
            </a:r>
          </a:p>
          <a:p>
            <a:r>
              <a:rPr lang="en-US" dirty="0"/>
              <a:t>How to return a value in a subroutine?</a:t>
            </a:r>
          </a:p>
          <a:p>
            <a:r>
              <a:rPr lang="en-US" dirty="0"/>
              <a:t>How to preserve the running environment for the caller?</a:t>
            </a:r>
          </a:p>
        </p:txBody>
      </p:sp>
    </p:spTree>
    <p:extLst>
      <p:ext uri="{BB962C8B-B14F-4D97-AF65-F5344CB8AC3E}">
        <p14:creationId xmlns:p14="http://schemas.microsoft.com/office/powerpoint/2010/main" val="4279311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5651376" y="23488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9" name="Rectangle 28"/>
          <p:cNvSpPr/>
          <p:nvPr/>
        </p:nvSpPr>
        <p:spPr>
          <a:xfrm>
            <a:off x="7754164" y="29846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7" name="Rectangle 26"/>
          <p:cNvSpPr/>
          <p:nvPr/>
        </p:nvSpPr>
        <p:spPr>
          <a:xfrm>
            <a:off x="7754164" y="4423395"/>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 name="Title 1"/>
          <p:cNvSpPr>
            <a:spLocks noGrp="1"/>
          </p:cNvSpPr>
          <p:nvPr>
            <p:ph type="title"/>
          </p:nvPr>
        </p:nvSpPr>
        <p:spPr/>
        <p:txBody>
          <a:bodyPr/>
          <a:lstStyle/>
          <a:p>
            <a:r>
              <a:rPr lang="en-GB" dirty="0"/>
              <a:t>Example: swap R1 &amp; R2</a:t>
            </a:r>
          </a:p>
        </p:txBody>
      </p:sp>
      <p:sp>
        <p:nvSpPr>
          <p:cNvPr id="6" name="Rectangle 5"/>
          <p:cNvSpPr/>
          <p:nvPr/>
        </p:nvSpPr>
        <p:spPr>
          <a:xfrm>
            <a:off x="5651376"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7" name="TextBox 6"/>
          <p:cNvSpPr txBox="1"/>
          <p:nvPr/>
        </p:nvSpPr>
        <p:spPr>
          <a:xfrm>
            <a:off x="5075312" y="162880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R1</a:t>
            </a:r>
          </a:p>
        </p:txBody>
      </p:sp>
      <p:sp>
        <p:nvSpPr>
          <p:cNvPr id="9" name="Rectangle 8"/>
          <p:cNvSpPr/>
          <p:nvPr/>
        </p:nvSpPr>
        <p:spPr>
          <a:xfrm>
            <a:off x="5651376"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0" name="TextBox 9"/>
          <p:cNvSpPr txBox="1"/>
          <p:nvPr/>
        </p:nvSpPr>
        <p:spPr>
          <a:xfrm>
            <a:off x="5075312" y="198884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R2</a:t>
            </a:r>
          </a:p>
        </p:txBody>
      </p:sp>
      <p:sp>
        <p:nvSpPr>
          <p:cNvPr id="12" name="Rectangle 11"/>
          <p:cNvSpPr/>
          <p:nvPr/>
        </p:nvSpPr>
        <p:spPr>
          <a:xfrm>
            <a:off x="5651376"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3" name="TextBox 12"/>
          <p:cNvSpPr txBox="1"/>
          <p:nvPr/>
        </p:nvSpPr>
        <p:spPr>
          <a:xfrm>
            <a:off x="4495800" y="2708920"/>
            <a:ext cx="1155576"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R13</a:t>
            </a:r>
            <a:r>
              <a:rPr lang="en-GB" sz="1600" b="1" dirty="0">
                <a:latin typeface="Consolas" panose="020B0609020204030204" pitchFamily="49" charset="0"/>
                <a:cs typeface="Consolas" panose="020B0609020204030204" pitchFamily="49" charset="0"/>
              </a:rPr>
              <a:t> (</a:t>
            </a:r>
            <a:r>
              <a:rPr lang="en-GB" sz="1600" b="1" dirty="0" err="1">
                <a:latin typeface="Consolas" panose="020B0609020204030204" pitchFamily="49" charset="0"/>
                <a:cs typeface="Consolas" panose="020B0609020204030204" pitchFamily="49" charset="0"/>
              </a:rPr>
              <a:t>SP</a:t>
            </a:r>
            <a:r>
              <a:rPr lang="en-GB" sz="1600" b="1" dirty="0">
                <a:latin typeface="Consolas" panose="020B0609020204030204" pitchFamily="49" charset="0"/>
                <a:cs typeface="Consolas" panose="020B0609020204030204" pitchFamily="49" charset="0"/>
              </a:rPr>
              <a:t>)</a:t>
            </a:r>
          </a:p>
        </p:txBody>
      </p:sp>
      <p:sp>
        <p:nvSpPr>
          <p:cNvPr id="14" name="Rectangle 13"/>
          <p:cNvSpPr/>
          <p:nvPr/>
        </p:nvSpPr>
        <p:spPr>
          <a:xfrm>
            <a:off x="7754164" y="334327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5" name="TextBox 14"/>
          <p:cNvSpPr txBox="1"/>
          <p:nvPr/>
        </p:nvSpPr>
        <p:spPr>
          <a:xfrm>
            <a:off x="9050308" y="334327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16" name="Rectangle 15"/>
          <p:cNvSpPr/>
          <p:nvPr/>
        </p:nvSpPr>
        <p:spPr>
          <a:xfrm>
            <a:off x="7754164" y="370331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7" name="Rectangle 16"/>
          <p:cNvSpPr/>
          <p:nvPr/>
        </p:nvSpPr>
        <p:spPr>
          <a:xfrm>
            <a:off x="7754164" y="406335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8" name="TextBox 17"/>
          <p:cNvSpPr txBox="1"/>
          <p:nvPr/>
        </p:nvSpPr>
        <p:spPr>
          <a:xfrm>
            <a:off x="9050308" y="370331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0x200001FC</a:t>
            </a:r>
          </a:p>
        </p:txBody>
      </p:sp>
      <p:sp>
        <p:nvSpPr>
          <p:cNvPr id="19" name="TextBox 18"/>
          <p:cNvSpPr txBox="1"/>
          <p:nvPr/>
        </p:nvSpPr>
        <p:spPr>
          <a:xfrm>
            <a:off x="9050308" y="406335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0x200001F8</a:t>
            </a:r>
          </a:p>
        </p:txBody>
      </p:sp>
      <p:sp>
        <p:nvSpPr>
          <p:cNvPr id="20" name="TextBox 19"/>
          <p:cNvSpPr txBox="1"/>
          <p:nvPr/>
        </p:nvSpPr>
        <p:spPr>
          <a:xfrm>
            <a:off x="5651376" y="2708920"/>
            <a:ext cx="1368152" cy="338554"/>
          </a:xfrm>
          <a:prstGeom prst="rect">
            <a:avLst/>
          </a:prstGeom>
          <a:noFill/>
        </p:spPr>
        <p:txBody>
          <a:bodyPr wrap="square" rtlCol="0">
            <a:spAutoFit/>
          </a:bodyPr>
          <a:lstStyle/>
          <a:p>
            <a:pPr algn="ctr"/>
            <a:r>
              <a:rPr lang="en-GB" sz="1600" b="1" dirty="0" err="1">
                <a:latin typeface="Consolas" panose="020B0609020204030204" pitchFamily="49" charset="0"/>
                <a:cs typeface="Consolas" panose="020B0609020204030204" pitchFamily="49" charset="0"/>
              </a:rPr>
              <a:t>0x20000</a:t>
            </a:r>
            <a:r>
              <a:rPr lang="en-GB" sz="1600" b="1" dirty="0" err="1">
                <a:solidFill>
                  <a:srgbClr val="C00000"/>
                </a:solidFill>
                <a:latin typeface="Consolas" panose="020B0609020204030204" pitchFamily="49" charset="0"/>
                <a:cs typeface="Consolas" panose="020B0609020204030204" pitchFamily="49" charset="0"/>
              </a:rPr>
              <a:t>1FC</a:t>
            </a:r>
            <a:endParaRPr lang="en-GB" sz="1600" b="1" dirty="0">
              <a:solidFill>
                <a:srgbClr val="C00000"/>
              </a:solidFill>
              <a:latin typeface="Consolas" panose="020B0609020204030204" pitchFamily="49" charset="0"/>
              <a:cs typeface="Consolas" panose="020B0609020204030204" pitchFamily="49" charset="0"/>
            </a:endParaRPr>
          </a:p>
        </p:txBody>
      </p:sp>
      <p:sp>
        <p:nvSpPr>
          <p:cNvPr id="21" name="TextBox 20"/>
          <p:cNvSpPr txBox="1"/>
          <p:nvPr/>
        </p:nvSpPr>
        <p:spPr>
          <a:xfrm>
            <a:off x="5651376" y="1988840"/>
            <a:ext cx="1296144"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p:txBody>
      </p:sp>
      <p:sp>
        <p:nvSpPr>
          <p:cNvPr id="22" name="TextBox 21"/>
          <p:cNvSpPr txBox="1"/>
          <p:nvPr/>
        </p:nvSpPr>
        <p:spPr>
          <a:xfrm>
            <a:off x="5651376" y="1628800"/>
            <a:ext cx="1296144" cy="338554"/>
          </a:xfrm>
          <a:prstGeom prst="rect">
            <a:avLst/>
          </a:prstGeom>
          <a:noFill/>
        </p:spPr>
        <p:txBody>
          <a:bodyPr wrap="square" rtlCol="0">
            <a:spAutoFit/>
          </a:bodyPr>
          <a:lstStyle/>
          <a:p>
            <a:pPr algn="r"/>
            <a:r>
              <a:rPr lang="en-GB" sz="1600" b="1" dirty="0" err="1">
                <a:solidFill>
                  <a:srgbClr val="C00000"/>
                </a:solidFill>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p:txBody>
      </p:sp>
      <p:cxnSp>
        <p:nvCxnSpPr>
          <p:cNvPr id="24" name="Straight Arrow Connector 23"/>
          <p:cNvCxnSpPr>
            <a:endCxn id="34" idx="1"/>
          </p:cNvCxnSpPr>
          <p:nvPr/>
        </p:nvCxnSpPr>
        <p:spPr>
          <a:xfrm>
            <a:off x="6953517" y="2891802"/>
            <a:ext cx="802628" cy="1002276"/>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EA7C8D44-3667-46F6-9772-CC52308E2A7F}" type="slidenum">
              <a:rPr kumimoji="0" lang="en-US" smtClean="0"/>
              <a:pPr/>
              <a:t>20</a:t>
            </a:fld>
            <a:endParaRPr kumimoji="0" lang="en-US"/>
          </a:p>
        </p:txBody>
      </p:sp>
      <p:sp>
        <p:nvSpPr>
          <p:cNvPr id="23" name="TextBox 22"/>
          <p:cNvSpPr txBox="1"/>
          <p:nvPr/>
        </p:nvSpPr>
        <p:spPr>
          <a:xfrm>
            <a:off x="7754165" y="3352800"/>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25" name="Rounded Rectangle 24"/>
          <p:cNvSpPr/>
          <p:nvPr/>
        </p:nvSpPr>
        <p:spPr>
          <a:xfrm>
            <a:off x="2438400" y="2528900"/>
            <a:ext cx="1905000" cy="20783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GB" sz="2400" dirty="0">
                <a:solidFill>
                  <a:schemeClr val="tx1"/>
                </a:solidFill>
                <a:latin typeface="Consolas" panose="020B0609020204030204" pitchFamily="49" charset="0"/>
                <a:cs typeface="Consolas" panose="020B0609020204030204" pitchFamily="49" charset="0"/>
              </a:rPr>
              <a:t>PUSH {</a:t>
            </a:r>
            <a:r>
              <a:rPr lang="en-GB" sz="2400" dirty="0" err="1">
                <a:solidFill>
                  <a:schemeClr val="tx1"/>
                </a:solidFill>
                <a:latin typeface="Consolas" panose="020B0609020204030204" pitchFamily="49" charset="0"/>
                <a:cs typeface="Consolas" panose="020B0609020204030204" pitchFamily="49" charset="0"/>
              </a:rPr>
              <a:t>R1</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PUSH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rgbClr val="C00000"/>
                </a:solidFill>
                <a:latin typeface="Consolas" panose="020B0609020204030204" pitchFamily="49" charset="0"/>
                <a:cs typeface="Consolas" panose="020B0609020204030204" pitchFamily="49" charset="0"/>
              </a:rPr>
              <a:t>POP  {</a:t>
            </a:r>
            <a:r>
              <a:rPr lang="en-GB" sz="2400" dirty="0" err="1">
                <a:solidFill>
                  <a:srgbClr val="C00000"/>
                </a:solidFill>
                <a:latin typeface="Consolas" panose="020B0609020204030204" pitchFamily="49" charset="0"/>
                <a:cs typeface="Consolas" panose="020B0609020204030204" pitchFamily="49" charset="0"/>
              </a:rPr>
              <a:t>R1</a:t>
            </a:r>
            <a:r>
              <a:rPr lang="en-GB" sz="2400" dirty="0">
                <a:solidFill>
                  <a:srgbClr val="C00000"/>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p:txBody>
      </p:sp>
      <p:sp>
        <p:nvSpPr>
          <p:cNvPr id="3" name="TextBox 2"/>
          <p:cNvSpPr txBox="1"/>
          <p:nvPr/>
        </p:nvSpPr>
        <p:spPr>
          <a:xfrm>
            <a:off x="7754165" y="4989423"/>
            <a:ext cx="1298123" cy="369332"/>
          </a:xfrm>
          <a:prstGeom prst="rect">
            <a:avLst/>
          </a:prstGeom>
          <a:noFill/>
        </p:spPr>
        <p:txBody>
          <a:bodyPr wrap="square" rtlCol="0">
            <a:spAutoFit/>
          </a:bodyPr>
          <a:lstStyle/>
          <a:p>
            <a:pPr algn="ctr"/>
            <a:r>
              <a:rPr lang="en-US" dirty="0"/>
              <a:t>memory</a:t>
            </a:r>
          </a:p>
        </p:txBody>
      </p:sp>
      <p:sp>
        <p:nvSpPr>
          <p:cNvPr id="28" name="TextBox 27"/>
          <p:cNvSpPr txBox="1"/>
          <p:nvPr/>
        </p:nvSpPr>
        <p:spPr>
          <a:xfrm>
            <a:off x="9262364" y="2615348"/>
            <a:ext cx="944041" cy="369332"/>
          </a:xfrm>
          <a:prstGeom prst="rect">
            <a:avLst/>
          </a:prstGeom>
          <a:noFill/>
        </p:spPr>
        <p:txBody>
          <a:bodyPr wrap="none" rtlCol="0">
            <a:spAutoFit/>
          </a:bodyPr>
          <a:lstStyle/>
          <a:p>
            <a:r>
              <a:rPr lang="en-US" dirty="0"/>
              <a:t>Address</a:t>
            </a:r>
          </a:p>
        </p:txBody>
      </p:sp>
      <p:sp>
        <p:nvSpPr>
          <p:cNvPr id="30" name="TextBox 29"/>
          <p:cNvSpPr txBox="1"/>
          <p:nvPr/>
        </p:nvSpPr>
        <p:spPr>
          <a:xfrm>
            <a:off x="1676400" y="3593068"/>
            <a:ext cx="465192" cy="369332"/>
          </a:xfrm>
          <a:prstGeom prst="rect">
            <a:avLst/>
          </a:prstGeom>
          <a:noFill/>
        </p:spPr>
        <p:txBody>
          <a:bodyPr wrap="none" rtlCol="0">
            <a:spAutoFit/>
          </a:bodyPr>
          <a:lstStyle/>
          <a:p>
            <a:r>
              <a:rPr lang="en-US" dirty="0">
                <a:solidFill>
                  <a:srgbClr val="C00000"/>
                </a:solidFill>
              </a:rPr>
              <a:t>PC</a:t>
            </a:r>
          </a:p>
        </p:txBody>
      </p:sp>
      <p:cxnSp>
        <p:nvCxnSpPr>
          <p:cNvPr id="32" name="Straight Arrow Connector 31"/>
          <p:cNvCxnSpPr/>
          <p:nvPr/>
        </p:nvCxnSpPr>
        <p:spPr>
          <a:xfrm>
            <a:off x="2057400" y="3771432"/>
            <a:ext cx="525408"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7756145" y="3724801"/>
            <a:ext cx="1296142" cy="338554"/>
          </a:xfrm>
          <a:prstGeom prst="rect">
            <a:avLst/>
          </a:prstGeom>
          <a:noFill/>
        </p:spPr>
        <p:txBody>
          <a:bodyPr wrap="square" rtlCol="0">
            <a:spAutoFit/>
          </a:bodyPr>
          <a:lstStyle/>
          <a:p>
            <a:pPr algn="ctr"/>
            <a:r>
              <a:rPr lang="en-GB" sz="1600" b="1" dirty="0" err="1">
                <a:solidFill>
                  <a:srgbClr val="C00000"/>
                </a:solidFill>
                <a:latin typeface="Consolas" panose="020B0609020204030204" pitchFamily="49" charset="0"/>
                <a:cs typeface="Consolas" panose="020B0609020204030204" pitchFamily="49" charset="0"/>
              </a:rPr>
              <a:t>0x11111111</a:t>
            </a:r>
            <a:endParaRPr lang="en-US" sz="1600" b="1" dirty="0">
              <a:solidFill>
                <a:srgbClr val="C00000"/>
              </a:solidFill>
              <a:latin typeface="Consolas" panose="020B0609020204030204" pitchFamily="49" charset="0"/>
              <a:cs typeface="Consolas" panose="020B0609020204030204" pitchFamily="49" charset="0"/>
            </a:endParaRPr>
          </a:p>
        </p:txBody>
      </p:sp>
      <p:sp>
        <p:nvSpPr>
          <p:cNvPr id="35" name="TextBox 34"/>
          <p:cNvSpPr txBox="1"/>
          <p:nvPr/>
        </p:nvSpPr>
        <p:spPr>
          <a:xfrm>
            <a:off x="7756145" y="4063356"/>
            <a:ext cx="1296142" cy="584775"/>
          </a:xfrm>
          <a:prstGeom prst="rect">
            <a:avLst/>
          </a:prstGeom>
          <a:noFill/>
        </p:spPr>
        <p:txBody>
          <a:bodyPr wrap="square" rtlCol="0">
            <a:spAutoFit/>
          </a:bodyPr>
          <a:lstStyle/>
          <a:p>
            <a:pPr algn="ctr"/>
            <a:r>
              <a:rPr lang="en-GB" sz="1600" b="1" dirty="0" err="1">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a:p>
            <a:pPr algn="ctr"/>
            <a:endParaRPr lang="en-US" sz="1600" b="1"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14856879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5651376" y="23488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9" name="Rectangle 28"/>
          <p:cNvSpPr/>
          <p:nvPr/>
        </p:nvSpPr>
        <p:spPr>
          <a:xfrm>
            <a:off x="7754164" y="2984680"/>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7" name="Rectangle 26"/>
          <p:cNvSpPr/>
          <p:nvPr/>
        </p:nvSpPr>
        <p:spPr>
          <a:xfrm>
            <a:off x="7754164" y="4423395"/>
            <a:ext cx="1296144" cy="36004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2" name="Title 1"/>
          <p:cNvSpPr>
            <a:spLocks noGrp="1"/>
          </p:cNvSpPr>
          <p:nvPr>
            <p:ph type="title"/>
          </p:nvPr>
        </p:nvSpPr>
        <p:spPr/>
        <p:txBody>
          <a:bodyPr/>
          <a:lstStyle/>
          <a:p>
            <a:r>
              <a:rPr lang="en-GB" dirty="0"/>
              <a:t>Example: swap R1 &amp; R2</a:t>
            </a:r>
          </a:p>
        </p:txBody>
      </p:sp>
      <p:sp>
        <p:nvSpPr>
          <p:cNvPr id="6" name="Rectangle 5"/>
          <p:cNvSpPr/>
          <p:nvPr/>
        </p:nvSpPr>
        <p:spPr>
          <a:xfrm>
            <a:off x="5651376"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7" name="TextBox 6"/>
          <p:cNvSpPr txBox="1"/>
          <p:nvPr/>
        </p:nvSpPr>
        <p:spPr>
          <a:xfrm>
            <a:off x="5075312" y="162880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R1</a:t>
            </a:r>
          </a:p>
        </p:txBody>
      </p:sp>
      <p:sp>
        <p:nvSpPr>
          <p:cNvPr id="9" name="Rectangle 8"/>
          <p:cNvSpPr/>
          <p:nvPr/>
        </p:nvSpPr>
        <p:spPr>
          <a:xfrm>
            <a:off x="5651376"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0" name="TextBox 9"/>
          <p:cNvSpPr txBox="1"/>
          <p:nvPr/>
        </p:nvSpPr>
        <p:spPr>
          <a:xfrm>
            <a:off x="5075312" y="1988840"/>
            <a:ext cx="576064" cy="338554"/>
          </a:xfrm>
          <a:prstGeom prst="rect">
            <a:avLst/>
          </a:prstGeom>
          <a:noFill/>
        </p:spPr>
        <p:txBody>
          <a:bodyPr wrap="square" rtlCol="0">
            <a:spAutoFit/>
          </a:bodyPr>
          <a:lstStyle/>
          <a:p>
            <a:r>
              <a:rPr lang="en-GB" sz="1600" b="1" dirty="0">
                <a:latin typeface="Consolas" panose="020B0609020204030204" pitchFamily="49" charset="0"/>
                <a:cs typeface="Consolas" panose="020B0609020204030204" pitchFamily="49" charset="0"/>
              </a:rPr>
              <a:t>R2</a:t>
            </a:r>
          </a:p>
        </p:txBody>
      </p:sp>
      <p:sp>
        <p:nvSpPr>
          <p:cNvPr id="12" name="Rectangle 11"/>
          <p:cNvSpPr/>
          <p:nvPr/>
        </p:nvSpPr>
        <p:spPr>
          <a:xfrm>
            <a:off x="5651376" y="270892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3" name="TextBox 12"/>
          <p:cNvSpPr txBox="1"/>
          <p:nvPr/>
        </p:nvSpPr>
        <p:spPr>
          <a:xfrm>
            <a:off x="4495800" y="2708920"/>
            <a:ext cx="1155576" cy="338554"/>
          </a:xfrm>
          <a:prstGeom prst="rect">
            <a:avLst/>
          </a:prstGeom>
          <a:noFill/>
        </p:spPr>
        <p:txBody>
          <a:bodyPr wrap="square" rtlCol="0">
            <a:spAutoFit/>
          </a:bodyPr>
          <a:lstStyle/>
          <a:p>
            <a:pPr algn="r"/>
            <a:r>
              <a:rPr lang="en-GB" sz="1600" b="1" dirty="0" err="1">
                <a:latin typeface="Consolas" panose="020B0609020204030204" pitchFamily="49" charset="0"/>
                <a:cs typeface="Consolas" panose="020B0609020204030204" pitchFamily="49" charset="0"/>
              </a:rPr>
              <a:t>R13</a:t>
            </a:r>
            <a:r>
              <a:rPr lang="en-GB" sz="1600" b="1" dirty="0">
                <a:latin typeface="Consolas" panose="020B0609020204030204" pitchFamily="49" charset="0"/>
                <a:cs typeface="Consolas" panose="020B0609020204030204" pitchFamily="49" charset="0"/>
              </a:rPr>
              <a:t> (</a:t>
            </a:r>
            <a:r>
              <a:rPr lang="en-GB" sz="1600" b="1" dirty="0" err="1">
                <a:latin typeface="Consolas" panose="020B0609020204030204" pitchFamily="49" charset="0"/>
                <a:cs typeface="Consolas" panose="020B0609020204030204" pitchFamily="49" charset="0"/>
              </a:rPr>
              <a:t>SP</a:t>
            </a:r>
            <a:r>
              <a:rPr lang="en-GB" sz="1600" b="1" dirty="0">
                <a:latin typeface="Consolas" panose="020B0609020204030204" pitchFamily="49" charset="0"/>
                <a:cs typeface="Consolas" panose="020B0609020204030204" pitchFamily="49" charset="0"/>
              </a:rPr>
              <a:t>)</a:t>
            </a:r>
          </a:p>
        </p:txBody>
      </p:sp>
      <p:sp>
        <p:nvSpPr>
          <p:cNvPr id="14" name="Rectangle 13"/>
          <p:cNvSpPr/>
          <p:nvPr/>
        </p:nvSpPr>
        <p:spPr>
          <a:xfrm>
            <a:off x="7754164" y="334327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5" name="TextBox 14"/>
          <p:cNvSpPr txBox="1"/>
          <p:nvPr/>
        </p:nvSpPr>
        <p:spPr>
          <a:xfrm>
            <a:off x="9050308" y="334327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0x20000200</a:t>
            </a:r>
          </a:p>
        </p:txBody>
      </p:sp>
      <p:sp>
        <p:nvSpPr>
          <p:cNvPr id="16" name="Rectangle 15"/>
          <p:cNvSpPr/>
          <p:nvPr/>
        </p:nvSpPr>
        <p:spPr>
          <a:xfrm>
            <a:off x="7754164" y="370331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7" name="Rectangle 16"/>
          <p:cNvSpPr/>
          <p:nvPr/>
        </p:nvSpPr>
        <p:spPr>
          <a:xfrm>
            <a:off x="7754164" y="4063355"/>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onsolas" panose="020B0609020204030204" pitchFamily="49" charset="0"/>
              <a:cs typeface="Consolas" panose="020B0609020204030204" pitchFamily="49" charset="0"/>
            </a:endParaRPr>
          </a:p>
        </p:txBody>
      </p:sp>
      <p:sp>
        <p:nvSpPr>
          <p:cNvPr id="18" name="TextBox 17"/>
          <p:cNvSpPr txBox="1"/>
          <p:nvPr/>
        </p:nvSpPr>
        <p:spPr>
          <a:xfrm>
            <a:off x="9050308" y="370331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0x200001FC</a:t>
            </a:r>
          </a:p>
        </p:txBody>
      </p:sp>
      <p:sp>
        <p:nvSpPr>
          <p:cNvPr id="19" name="TextBox 18"/>
          <p:cNvSpPr txBox="1"/>
          <p:nvPr/>
        </p:nvSpPr>
        <p:spPr>
          <a:xfrm>
            <a:off x="9050308" y="4063355"/>
            <a:ext cx="1368152" cy="338554"/>
          </a:xfrm>
          <a:prstGeom prst="rect">
            <a:avLst/>
          </a:prstGeom>
          <a:noFill/>
        </p:spPr>
        <p:txBody>
          <a:bodyPr wrap="square" rtlCol="0">
            <a:spAutoFit/>
          </a:bodyPr>
          <a:lstStyle/>
          <a:p>
            <a:pPr algn="ctr"/>
            <a:r>
              <a:rPr lang="en-GB" sz="1600" b="1" dirty="0">
                <a:latin typeface="Consolas" panose="020B0609020204030204" pitchFamily="49" charset="0"/>
                <a:cs typeface="Consolas" panose="020B0609020204030204" pitchFamily="49" charset="0"/>
              </a:rPr>
              <a:t>0x200001F8</a:t>
            </a:r>
          </a:p>
        </p:txBody>
      </p:sp>
      <p:sp>
        <p:nvSpPr>
          <p:cNvPr id="20" name="TextBox 19"/>
          <p:cNvSpPr txBox="1"/>
          <p:nvPr/>
        </p:nvSpPr>
        <p:spPr>
          <a:xfrm>
            <a:off x="5651376" y="2708920"/>
            <a:ext cx="1368152" cy="338554"/>
          </a:xfrm>
          <a:prstGeom prst="rect">
            <a:avLst/>
          </a:prstGeom>
          <a:noFill/>
        </p:spPr>
        <p:txBody>
          <a:bodyPr wrap="square" rtlCol="0">
            <a:spAutoFit/>
          </a:bodyPr>
          <a:lstStyle/>
          <a:p>
            <a:pPr algn="ctr"/>
            <a:r>
              <a:rPr lang="en-GB" sz="1600" b="1" dirty="0" err="1">
                <a:latin typeface="Consolas" panose="020B0609020204030204" pitchFamily="49" charset="0"/>
                <a:cs typeface="Consolas" panose="020B0609020204030204" pitchFamily="49" charset="0"/>
              </a:rPr>
              <a:t>0x20000200</a:t>
            </a:r>
            <a:endParaRPr lang="en-GB" sz="1600" b="1" dirty="0">
              <a:solidFill>
                <a:srgbClr val="C00000"/>
              </a:solidFill>
              <a:latin typeface="Consolas" panose="020B0609020204030204" pitchFamily="49" charset="0"/>
              <a:cs typeface="Consolas" panose="020B0609020204030204" pitchFamily="49" charset="0"/>
            </a:endParaRPr>
          </a:p>
        </p:txBody>
      </p:sp>
      <p:sp>
        <p:nvSpPr>
          <p:cNvPr id="21" name="TextBox 20"/>
          <p:cNvSpPr txBox="1"/>
          <p:nvPr/>
        </p:nvSpPr>
        <p:spPr>
          <a:xfrm>
            <a:off x="5651376" y="1988840"/>
            <a:ext cx="1296144" cy="338554"/>
          </a:xfrm>
          <a:prstGeom prst="rect">
            <a:avLst/>
          </a:prstGeom>
          <a:noFill/>
        </p:spPr>
        <p:txBody>
          <a:bodyPr wrap="square" rtlCol="0">
            <a:spAutoFit/>
          </a:bodyPr>
          <a:lstStyle/>
          <a:p>
            <a:pPr algn="r"/>
            <a:r>
              <a:rPr lang="en-GB" sz="1600" b="1" dirty="0" err="1">
                <a:solidFill>
                  <a:srgbClr val="C00000"/>
                </a:solidFill>
                <a:latin typeface="Consolas" panose="020B0609020204030204" pitchFamily="49" charset="0"/>
                <a:cs typeface="Consolas" panose="020B0609020204030204" pitchFamily="49" charset="0"/>
              </a:rPr>
              <a:t>0x11111111</a:t>
            </a:r>
            <a:endParaRPr lang="en-GB" sz="1600" b="1" dirty="0">
              <a:latin typeface="Consolas" panose="020B0609020204030204" pitchFamily="49" charset="0"/>
              <a:cs typeface="Consolas" panose="020B0609020204030204" pitchFamily="49" charset="0"/>
            </a:endParaRPr>
          </a:p>
        </p:txBody>
      </p:sp>
      <p:sp>
        <p:nvSpPr>
          <p:cNvPr id="22" name="TextBox 21"/>
          <p:cNvSpPr txBox="1"/>
          <p:nvPr/>
        </p:nvSpPr>
        <p:spPr>
          <a:xfrm>
            <a:off x="5651376" y="1628800"/>
            <a:ext cx="1296144" cy="338554"/>
          </a:xfrm>
          <a:prstGeom prst="rect">
            <a:avLst/>
          </a:prstGeom>
          <a:noFill/>
        </p:spPr>
        <p:txBody>
          <a:bodyPr wrap="square" rtlCol="0">
            <a:spAutoFit/>
          </a:bodyPr>
          <a:lstStyle/>
          <a:p>
            <a:pPr algn="r"/>
            <a:r>
              <a:rPr lang="en-GB" sz="1600" b="1" dirty="0" err="1">
                <a:solidFill>
                  <a:srgbClr val="C00000"/>
                </a:solidFill>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p:txBody>
      </p:sp>
      <p:cxnSp>
        <p:nvCxnSpPr>
          <p:cNvPr id="24" name="Straight Arrow Connector 23"/>
          <p:cNvCxnSpPr>
            <a:endCxn id="23" idx="1"/>
          </p:cNvCxnSpPr>
          <p:nvPr/>
        </p:nvCxnSpPr>
        <p:spPr>
          <a:xfrm>
            <a:off x="6953517" y="2891803"/>
            <a:ext cx="800648" cy="630275"/>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 name="Slide Number Placeholder 3"/>
          <p:cNvSpPr>
            <a:spLocks noGrp="1"/>
          </p:cNvSpPr>
          <p:nvPr>
            <p:ph type="sldNum" sz="quarter" idx="12"/>
          </p:nvPr>
        </p:nvSpPr>
        <p:spPr/>
        <p:txBody>
          <a:bodyPr/>
          <a:lstStyle/>
          <a:p>
            <a:fld id="{EA7C8D44-3667-46F6-9772-CC52308E2A7F}" type="slidenum">
              <a:rPr kumimoji="0" lang="en-US" smtClean="0"/>
              <a:pPr/>
              <a:t>21</a:t>
            </a:fld>
            <a:endParaRPr kumimoji="0" lang="en-US"/>
          </a:p>
        </p:txBody>
      </p:sp>
      <p:sp>
        <p:nvSpPr>
          <p:cNvPr id="23" name="TextBox 22"/>
          <p:cNvSpPr txBox="1"/>
          <p:nvPr/>
        </p:nvSpPr>
        <p:spPr>
          <a:xfrm>
            <a:off x="7754165" y="3352800"/>
            <a:ext cx="1296142" cy="338554"/>
          </a:xfrm>
          <a:prstGeom prst="rect">
            <a:avLst/>
          </a:prstGeom>
          <a:noFill/>
        </p:spPr>
        <p:txBody>
          <a:bodyPr wrap="square" rtlCol="0">
            <a:spAutoFit/>
          </a:bodyPr>
          <a:lstStyle/>
          <a:p>
            <a:pPr algn="ctr"/>
            <a:r>
              <a:rPr lang="en-US" sz="1600" b="1" dirty="0" err="1">
                <a:latin typeface="Consolas" panose="020B0609020204030204" pitchFamily="49" charset="0"/>
                <a:cs typeface="Consolas" panose="020B0609020204030204" pitchFamily="49" charset="0"/>
              </a:rPr>
              <a:t>xxxxxxxx</a:t>
            </a:r>
            <a:endParaRPr lang="en-US" sz="1600" b="1" dirty="0">
              <a:latin typeface="Consolas" panose="020B0609020204030204" pitchFamily="49" charset="0"/>
              <a:cs typeface="Consolas" panose="020B0609020204030204" pitchFamily="49" charset="0"/>
            </a:endParaRPr>
          </a:p>
        </p:txBody>
      </p:sp>
      <p:sp>
        <p:nvSpPr>
          <p:cNvPr id="25" name="Rounded Rectangle 24"/>
          <p:cNvSpPr/>
          <p:nvPr/>
        </p:nvSpPr>
        <p:spPr>
          <a:xfrm>
            <a:off x="2438400" y="2528900"/>
            <a:ext cx="1905000" cy="207836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GB" sz="2400" dirty="0">
                <a:solidFill>
                  <a:schemeClr val="tx1"/>
                </a:solidFill>
                <a:latin typeface="Consolas" panose="020B0609020204030204" pitchFamily="49" charset="0"/>
                <a:cs typeface="Consolas" panose="020B0609020204030204" pitchFamily="49" charset="0"/>
              </a:rPr>
              <a:t>PUSH {</a:t>
            </a:r>
            <a:r>
              <a:rPr lang="en-GB" sz="2400" dirty="0" err="1">
                <a:solidFill>
                  <a:schemeClr val="tx1"/>
                </a:solidFill>
                <a:latin typeface="Consolas" panose="020B0609020204030204" pitchFamily="49" charset="0"/>
                <a:cs typeface="Consolas" panose="020B0609020204030204" pitchFamily="49" charset="0"/>
              </a:rPr>
              <a:t>R1</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PUSH {</a:t>
            </a:r>
            <a:r>
              <a:rPr lang="en-GB" sz="2400" dirty="0" err="1">
                <a:solidFill>
                  <a:schemeClr val="tx1"/>
                </a:solidFill>
                <a:latin typeface="Consolas" panose="020B0609020204030204" pitchFamily="49" charset="0"/>
                <a:cs typeface="Consolas" panose="020B0609020204030204" pitchFamily="49" charset="0"/>
              </a:rPr>
              <a:t>R2</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chemeClr val="tx1"/>
                </a:solidFill>
                <a:latin typeface="Consolas" panose="020B0609020204030204" pitchFamily="49" charset="0"/>
                <a:cs typeface="Consolas" panose="020B0609020204030204" pitchFamily="49" charset="0"/>
              </a:rPr>
              <a:t>POP  {</a:t>
            </a:r>
            <a:r>
              <a:rPr lang="en-GB" sz="2400" dirty="0" err="1">
                <a:solidFill>
                  <a:schemeClr val="tx1"/>
                </a:solidFill>
                <a:latin typeface="Consolas" panose="020B0609020204030204" pitchFamily="49" charset="0"/>
                <a:cs typeface="Consolas" panose="020B0609020204030204" pitchFamily="49" charset="0"/>
              </a:rPr>
              <a:t>R1</a:t>
            </a:r>
            <a:r>
              <a:rPr lang="en-GB" sz="2400" dirty="0">
                <a:solidFill>
                  <a:schemeClr val="tx1"/>
                </a:solidFill>
                <a:latin typeface="Consolas" panose="020B0609020204030204" pitchFamily="49" charset="0"/>
                <a:cs typeface="Consolas" panose="020B0609020204030204" pitchFamily="49" charset="0"/>
              </a:rPr>
              <a:t>}</a:t>
            </a:r>
          </a:p>
          <a:p>
            <a:pPr>
              <a:buNone/>
            </a:pPr>
            <a:r>
              <a:rPr lang="en-GB" sz="2400" dirty="0">
                <a:solidFill>
                  <a:srgbClr val="C00000"/>
                </a:solidFill>
                <a:latin typeface="Consolas" panose="020B0609020204030204" pitchFamily="49" charset="0"/>
                <a:cs typeface="Consolas" panose="020B0609020204030204" pitchFamily="49" charset="0"/>
              </a:rPr>
              <a:t>POP  {</a:t>
            </a:r>
            <a:r>
              <a:rPr lang="en-GB" sz="2400" dirty="0" err="1">
                <a:solidFill>
                  <a:srgbClr val="C00000"/>
                </a:solidFill>
                <a:latin typeface="Consolas" panose="020B0609020204030204" pitchFamily="49" charset="0"/>
                <a:cs typeface="Consolas" panose="020B0609020204030204" pitchFamily="49" charset="0"/>
              </a:rPr>
              <a:t>R2</a:t>
            </a:r>
            <a:r>
              <a:rPr lang="en-GB" sz="2400" dirty="0">
                <a:solidFill>
                  <a:srgbClr val="C00000"/>
                </a:solidFill>
                <a:latin typeface="Consolas" panose="020B0609020204030204" pitchFamily="49" charset="0"/>
                <a:cs typeface="Consolas" panose="020B0609020204030204" pitchFamily="49" charset="0"/>
              </a:rPr>
              <a:t>}</a:t>
            </a:r>
          </a:p>
        </p:txBody>
      </p:sp>
      <p:sp>
        <p:nvSpPr>
          <p:cNvPr id="3" name="TextBox 2"/>
          <p:cNvSpPr txBox="1"/>
          <p:nvPr/>
        </p:nvSpPr>
        <p:spPr>
          <a:xfrm>
            <a:off x="7754165" y="4989423"/>
            <a:ext cx="1298123" cy="369332"/>
          </a:xfrm>
          <a:prstGeom prst="rect">
            <a:avLst/>
          </a:prstGeom>
          <a:noFill/>
        </p:spPr>
        <p:txBody>
          <a:bodyPr wrap="square" rtlCol="0">
            <a:spAutoFit/>
          </a:bodyPr>
          <a:lstStyle/>
          <a:p>
            <a:pPr algn="ctr"/>
            <a:r>
              <a:rPr lang="en-US" dirty="0"/>
              <a:t>memory</a:t>
            </a:r>
          </a:p>
        </p:txBody>
      </p:sp>
      <p:sp>
        <p:nvSpPr>
          <p:cNvPr id="28" name="TextBox 27"/>
          <p:cNvSpPr txBox="1"/>
          <p:nvPr/>
        </p:nvSpPr>
        <p:spPr>
          <a:xfrm>
            <a:off x="9262364" y="2615348"/>
            <a:ext cx="944041" cy="369332"/>
          </a:xfrm>
          <a:prstGeom prst="rect">
            <a:avLst/>
          </a:prstGeom>
          <a:noFill/>
        </p:spPr>
        <p:txBody>
          <a:bodyPr wrap="none" rtlCol="0">
            <a:spAutoFit/>
          </a:bodyPr>
          <a:lstStyle/>
          <a:p>
            <a:r>
              <a:rPr lang="en-US" dirty="0"/>
              <a:t>Address</a:t>
            </a:r>
          </a:p>
        </p:txBody>
      </p:sp>
      <p:sp>
        <p:nvSpPr>
          <p:cNvPr id="30" name="TextBox 29"/>
          <p:cNvSpPr txBox="1"/>
          <p:nvPr/>
        </p:nvSpPr>
        <p:spPr>
          <a:xfrm>
            <a:off x="1676400" y="3974068"/>
            <a:ext cx="465192" cy="369332"/>
          </a:xfrm>
          <a:prstGeom prst="rect">
            <a:avLst/>
          </a:prstGeom>
          <a:noFill/>
        </p:spPr>
        <p:txBody>
          <a:bodyPr wrap="none" rtlCol="0">
            <a:spAutoFit/>
          </a:bodyPr>
          <a:lstStyle/>
          <a:p>
            <a:r>
              <a:rPr lang="en-US" dirty="0">
                <a:solidFill>
                  <a:srgbClr val="C00000"/>
                </a:solidFill>
              </a:rPr>
              <a:t>PC</a:t>
            </a:r>
          </a:p>
        </p:txBody>
      </p:sp>
      <p:cxnSp>
        <p:nvCxnSpPr>
          <p:cNvPr id="32" name="Straight Arrow Connector 31"/>
          <p:cNvCxnSpPr/>
          <p:nvPr/>
        </p:nvCxnSpPr>
        <p:spPr>
          <a:xfrm>
            <a:off x="2057400" y="4152432"/>
            <a:ext cx="525408"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7756145" y="3724801"/>
            <a:ext cx="1296142" cy="338554"/>
          </a:xfrm>
          <a:prstGeom prst="rect">
            <a:avLst/>
          </a:prstGeom>
          <a:noFill/>
        </p:spPr>
        <p:txBody>
          <a:bodyPr wrap="square" rtlCol="0">
            <a:spAutoFit/>
          </a:bodyPr>
          <a:lstStyle/>
          <a:p>
            <a:pPr algn="ctr"/>
            <a:r>
              <a:rPr lang="en-GB" sz="1600" b="1" dirty="0" err="1">
                <a:latin typeface="Consolas" panose="020B0609020204030204" pitchFamily="49" charset="0"/>
                <a:cs typeface="Consolas" panose="020B0609020204030204" pitchFamily="49" charset="0"/>
              </a:rPr>
              <a:t>0x11111111</a:t>
            </a:r>
            <a:endParaRPr lang="en-US" sz="1600" b="1" dirty="0">
              <a:latin typeface="Consolas" panose="020B0609020204030204" pitchFamily="49" charset="0"/>
              <a:cs typeface="Consolas" panose="020B0609020204030204" pitchFamily="49" charset="0"/>
            </a:endParaRPr>
          </a:p>
        </p:txBody>
      </p:sp>
      <p:sp>
        <p:nvSpPr>
          <p:cNvPr id="35" name="TextBox 34"/>
          <p:cNvSpPr txBox="1"/>
          <p:nvPr/>
        </p:nvSpPr>
        <p:spPr>
          <a:xfrm>
            <a:off x="7756145" y="4063356"/>
            <a:ext cx="1296142" cy="584775"/>
          </a:xfrm>
          <a:prstGeom prst="rect">
            <a:avLst/>
          </a:prstGeom>
          <a:noFill/>
        </p:spPr>
        <p:txBody>
          <a:bodyPr wrap="square" rtlCol="0">
            <a:spAutoFit/>
          </a:bodyPr>
          <a:lstStyle/>
          <a:p>
            <a:pPr algn="ctr"/>
            <a:r>
              <a:rPr lang="en-GB" sz="1600" b="1" dirty="0" err="1">
                <a:latin typeface="Consolas" panose="020B0609020204030204" pitchFamily="49" charset="0"/>
                <a:cs typeface="Consolas" panose="020B0609020204030204" pitchFamily="49" charset="0"/>
              </a:rPr>
              <a:t>0x22222222</a:t>
            </a:r>
            <a:endParaRPr lang="en-GB" sz="1600" b="1" dirty="0">
              <a:latin typeface="Consolas" panose="020B0609020204030204" pitchFamily="49" charset="0"/>
              <a:cs typeface="Consolas" panose="020B0609020204030204" pitchFamily="49" charset="0"/>
            </a:endParaRPr>
          </a:p>
          <a:p>
            <a:pPr algn="ctr"/>
            <a:endParaRPr lang="en-US" sz="1600" b="1" dirty="0">
              <a:latin typeface="Consolas" panose="020B0609020204030204" pitchFamily="49" charset="0"/>
              <a:cs typeface="Consolas" panose="020B0609020204030204" pitchFamily="49" charset="0"/>
            </a:endParaRPr>
          </a:p>
        </p:txBody>
      </p:sp>
      <p:sp>
        <p:nvSpPr>
          <p:cNvPr id="8" name="TextBox 7">
            <a:extLst>
              <a:ext uri="{FF2B5EF4-FFF2-40B4-BE49-F238E27FC236}">
                <a16:creationId xmlns:a16="http://schemas.microsoft.com/office/drawing/2014/main" id="{295C6C47-E3FB-3580-1EA4-B841784F0D95}"/>
              </a:ext>
            </a:extLst>
          </p:cNvPr>
          <p:cNvSpPr txBox="1"/>
          <p:nvPr/>
        </p:nvSpPr>
        <p:spPr>
          <a:xfrm>
            <a:off x="3965784" y="5746214"/>
            <a:ext cx="3721308" cy="400110"/>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a:spAutoFit/>
          </a:bodyPr>
          <a:lstStyle/>
          <a:p>
            <a:r>
              <a:rPr lang="en-US" sz="2000" dirty="0"/>
              <a:t>Values of R1 and R2 are swapped</a:t>
            </a:r>
          </a:p>
        </p:txBody>
      </p:sp>
    </p:spTree>
    <p:extLst>
      <p:ext uri="{BB962C8B-B14F-4D97-AF65-F5344CB8AC3E}">
        <p14:creationId xmlns:p14="http://schemas.microsoft.com/office/powerpoint/2010/main" val="12244074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2CF33-2545-2DA8-36A9-1C423C768D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04AB7F-2154-703E-750A-E60418FAF594}"/>
              </a:ext>
            </a:extLst>
          </p:cNvPr>
          <p:cNvSpPr>
            <a:spLocks noGrp="1"/>
          </p:cNvSpPr>
          <p:nvPr>
            <p:ph type="title"/>
          </p:nvPr>
        </p:nvSpPr>
        <p:spPr/>
        <p:txBody>
          <a:bodyPr/>
          <a:lstStyle/>
          <a:p>
            <a:r>
              <a:rPr lang="en-US" dirty="0"/>
              <a:t>Quiz</a:t>
            </a:r>
          </a:p>
        </p:txBody>
      </p:sp>
      <p:sp>
        <p:nvSpPr>
          <p:cNvPr id="3" name="Slide Number Placeholder 2">
            <a:extLst>
              <a:ext uri="{FF2B5EF4-FFF2-40B4-BE49-F238E27FC236}">
                <a16:creationId xmlns:a16="http://schemas.microsoft.com/office/drawing/2014/main" id="{B174D4A5-A3A0-A7E5-FF1F-67AEDAD79845}"/>
              </a:ext>
            </a:extLst>
          </p:cNvPr>
          <p:cNvSpPr>
            <a:spLocks noGrp="1"/>
          </p:cNvSpPr>
          <p:nvPr>
            <p:ph type="sldNum" sz="quarter" idx="12"/>
          </p:nvPr>
        </p:nvSpPr>
        <p:spPr/>
        <p:txBody>
          <a:bodyPr/>
          <a:lstStyle/>
          <a:p>
            <a:fld id="{EA7C8D44-3667-46F6-9772-CC52308E2A7F}" type="slidenum">
              <a:rPr kumimoji="0" lang="en-US" smtClean="0"/>
              <a:pPr/>
              <a:t>22</a:t>
            </a:fld>
            <a:endParaRPr kumimoji="0" lang="en-US"/>
          </a:p>
        </p:txBody>
      </p:sp>
      <p:sp>
        <p:nvSpPr>
          <p:cNvPr id="4" name="Content Placeholder 3">
            <a:extLst>
              <a:ext uri="{FF2B5EF4-FFF2-40B4-BE49-F238E27FC236}">
                <a16:creationId xmlns:a16="http://schemas.microsoft.com/office/drawing/2014/main" id="{9612B962-28D5-5963-FE9B-A3756AE50765}"/>
              </a:ext>
            </a:extLst>
          </p:cNvPr>
          <p:cNvSpPr>
            <a:spLocks noGrp="1"/>
          </p:cNvSpPr>
          <p:nvPr>
            <p:ph sz="quarter" idx="1"/>
          </p:nvPr>
        </p:nvSpPr>
        <p:spPr/>
        <p:txBody>
          <a:bodyPr>
            <a:normAutofit/>
          </a:bodyPr>
          <a:lstStyle/>
          <a:p>
            <a:r>
              <a:rPr lang="en-US" dirty="0"/>
              <a:t>Are the values of R1 and R2 swapped?</a:t>
            </a:r>
          </a:p>
          <a:p>
            <a:r>
              <a:rPr lang="en-US" dirty="0"/>
              <a:t>PUSH {R1, R2}; POP  {R2, R1}</a:t>
            </a:r>
          </a:p>
          <a:p>
            <a:r>
              <a:rPr lang="en-US" dirty="0"/>
              <a:t>Or</a:t>
            </a:r>
          </a:p>
          <a:p>
            <a:r>
              <a:rPr lang="en-US" dirty="0"/>
              <a:t>PUSH {R1, R2}; POP {R2}; POP {R1}</a:t>
            </a:r>
          </a:p>
          <a:p>
            <a:r>
              <a:rPr lang="en-US" dirty="0"/>
              <a:t>Or</a:t>
            </a:r>
          </a:p>
          <a:p>
            <a:r>
              <a:rPr lang="en-US" dirty="0"/>
              <a:t>PUSH {R1}; PUSH {R2};  POP  {R1, R2}</a:t>
            </a:r>
          </a:p>
          <a:p>
            <a:endParaRPr lang="en-US" dirty="0"/>
          </a:p>
        </p:txBody>
      </p:sp>
      <p:sp>
        <p:nvSpPr>
          <p:cNvPr id="7" name="Content Placeholder 6">
            <a:extLst>
              <a:ext uri="{FF2B5EF4-FFF2-40B4-BE49-F238E27FC236}">
                <a16:creationId xmlns:a16="http://schemas.microsoft.com/office/drawing/2014/main" id="{4A45636D-67CB-4591-6CDE-A8DDA5CEA943}"/>
              </a:ext>
            </a:extLst>
          </p:cNvPr>
          <p:cNvSpPr>
            <a:spLocks noGrp="1"/>
          </p:cNvSpPr>
          <p:nvPr>
            <p:ph sz="quarter" idx="2"/>
          </p:nvPr>
        </p:nvSpPr>
        <p:spPr/>
        <p:txBody>
          <a:bodyPr/>
          <a:lstStyle/>
          <a:p>
            <a:endParaRPr lang="en-US" dirty="0"/>
          </a:p>
        </p:txBody>
      </p:sp>
    </p:spTree>
    <p:extLst>
      <p:ext uri="{BB962C8B-B14F-4D97-AF65-F5344CB8AC3E}">
        <p14:creationId xmlns:p14="http://schemas.microsoft.com/office/powerpoint/2010/main" val="22906106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BF827-3713-5981-6099-9DD9BEC763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497135-A45F-7517-E160-D92817601A65}"/>
              </a:ext>
            </a:extLst>
          </p:cNvPr>
          <p:cNvSpPr>
            <a:spLocks noGrp="1"/>
          </p:cNvSpPr>
          <p:nvPr>
            <p:ph type="title"/>
          </p:nvPr>
        </p:nvSpPr>
        <p:spPr/>
        <p:txBody>
          <a:bodyPr/>
          <a:lstStyle/>
          <a:p>
            <a:r>
              <a:rPr lang="en-US" dirty="0"/>
              <a:t>Quiz ANS</a:t>
            </a:r>
          </a:p>
        </p:txBody>
      </p:sp>
      <p:sp>
        <p:nvSpPr>
          <p:cNvPr id="3" name="Slide Number Placeholder 2">
            <a:extLst>
              <a:ext uri="{FF2B5EF4-FFF2-40B4-BE49-F238E27FC236}">
                <a16:creationId xmlns:a16="http://schemas.microsoft.com/office/drawing/2014/main" id="{CEE21594-856E-71EE-B9E7-299A0EE8722B}"/>
              </a:ext>
            </a:extLst>
          </p:cNvPr>
          <p:cNvSpPr>
            <a:spLocks noGrp="1"/>
          </p:cNvSpPr>
          <p:nvPr>
            <p:ph type="sldNum" sz="quarter" idx="12"/>
          </p:nvPr>
        </p:nvSpPr>
        <p:spPr/>
        <p:txBody>
          <a:bodyPr/>
          <a:lstStyle/>
          <a:p>
            <a:fld id="{EA7C8D44-3667-46F6-9772-CC52308E2A7F}" type="slidenum">
              <a:rPr kumimoji="0" lang="en-US" smtClean="0"/>
              <a:pPr/>
              <a:t>23</a:t>
            </a:fld>
            <a:endParaRPr kumimoji="0" lang="en-US"/>
          </a:p>
        </p:txBody>
      </p:sp>
      <p:sp>
        <p:nvSpPr>
          <p:cNvPr id="4" name="Content Placeholder 3">
            <a:extLst>
              <a:ext uri="{FF2B5EF4-FFF2-40B4-BE49-F238E27FC236}">
                <a16:creationId xmlns:a16="http://schemas.microsoft.com/office/drawing/2014/main" id="{E77A8DD0-6C06-60B4-02E8-2916BF05A3CD}"/>
              </a:ext>
            </a:extLst>
          </p:cNvPr>
          <p:cNvSpPr>
            <a:spLocks noGrp="1"/>
          </p:cNvSpPr>
          <p:nvPr>
            <p:ph sz="quarter" idx="1"/>
          </p:nvPr>
        </p:nvSpPr>
        <p:spPr/>
        <p:txBody>
          <a:bodyPr>
            <a:normAutofit fontScale="92500"/>
          </a:bodyPr>
          <a:lstStyle/>
          <a:p>
            <a:r>
              <a:rPr lang="en-US" dirty="0"/>
              <a:t>Are the values of R1 and R2 swapped? (not valid assembly syntax; need to put instructions on different lines, not using ; to separate them)</a:t>
            </a:r>
          </a:p>
          <a:p>
            <a:r>
              <a:rPr lang="en-US" dirty="0"/>
              <a:t>PUSH {R1, R2}; POP {R2, R1}</a:t>
            </a:r>
          </a:p>
          <a:p>
            <a:r>
              <a:rPr lang="en-US" dirty="0"/>
              <a:t>Or</a:t>
            </a:r>
          </a:p>
          <a:p>
            <a:r>
              <a:rPr lang="en-US" dirty="0"/>
              <a:t>PUSH {R1, R2}; POP {R2}; POP {R1}</a:t>
            </a:r>
          </a:p>
          <a:p>
            <a:r>
              <a:rPr lang="en-US" dirty="0"/>
              <a:t>Or</a:t>
            </a:r>
          </a:p>
          <a:p>
            <a:r>
              <a:rPr lang="en-US" dirty="0"/>
              <a:t>PUSH {R1}; PUSH {R2};  POP {R1, R2}</a:t>
            </a:r>
          </a:p>
          <a:p>
            <a:endParaRPr lang="en-US" dirty="0"/>
          </a:p>
        </p:txBody>
      </p:sp>
      <p:sp>
        <p:nvSpPr>
          <p:cNvPr id="5" name="Content Placeholder 4">
            <a:extLst>
              <a:ext uri="{FF2B5EF4-FFF2-40B4-BE49-F238E27FC236}">
                <a16:creationId xmlns:a16="http://schemas.microsoft.com/office/drawing/2014/main" id="{4C7C5346-D056-011F-C09F-434265DED4BD}"/>
              </a:ext>
            </a:extLst>
          </p:cNvPr>
          <p:cNvSpPr>
            <a:spLocks noGrp="1"/>
          </p:cNvSpPr>
          <p:nvPr>
            <p:ph sz="quarter" idx="2"/>
          </p:nvPr>
        </p:nvSpPr>
        <p:spPr/>
        <p:txBody>
          <a:bodyPr>
            <a:normAutofit fontScale="92500"/>
          </a:bodyPr>
          <a:lstStyle/>
          <a:p>
            <a:r>
              <a:rPr lang="en-US" dirty="0"/>
              <a:t>PUSH {R1, R2}; POP {R2, R1}</a:t>
            </a:r>
          </a:p>
          <a:p>
            <a:pPr lvl="1"/>
            <a:r>
              <a:rPr lang="en-US" dirty="0"/>
              <a:t>is equivalent to</a:t>
            </a:r>
          </a:p>
          <a:p>
            <a:pPr lvl="1"/>
            <a:r>
              <a:rPr lang="en-US" dirty="0"/>
              <a:t>PUSH {R2}; PUSH {R1}; POP{R1}; POP{R2}</a:t>
            </a:r>
          </a:p>
          <a:p>
            <a:pPr lvl="1"/>
            <a:r>
              <a:rPr lang="en-US" dirty="0"/>
              <a:t>Values of R1 and R2 are unchanged</a:t>
            </a:r>
          </a:p>
          <a:p>
            <a:r>
              <a:rPr lang="en-US" dirty="0"/>
              <a:t>PUSH {R1, R2}; POP {R2}; POP {R1}</a:t>
            </a:r>
          </a:p>
          <a:p>
            <a:pPr lvl="1"/>
            <a:r>
              <a:rPr lang="en-US" dirty="0"/>
              <a:t>is equivalent to</a:t>
            </a:r>
          </a:p>
          <a:p>
            <a:pPr lvl="1"/>
            <a:r>
              <a:rPr lang="en-US" dirty="0"/>
              <a:t>PUSH {R2}; PUSH {R1}; POP{R2}; POP{R1}</a:t>
            </a:r>
          </a:p>
          <a:p>
            <a:pPr lvl="1"/>
            <a:r>
              <a:rPr lang="en-US" dirty="0"/>
              <a:t>Values of R1 and R2 are swapped</a:t>
            </a:r>
          </a:p>
          <a:p>
            <a:r>
              <a:rPr lang="en-US" dirty="0"/>
              <a:t>PUSH {R1}; PUSH {R2}; POP {R1, R2}</a:t>
            </a:r>
          </a:p>
          <a:p>
            <a:pPr lvl="1"/>
            <a:r>
              <a:rPr lang="en-US" dirty="0"/>
              <a:t>is equivalent to</a:t>
            </a:r>
          </a:p>
          <a:p>
            <a:pPr lvl="1"/>
            <a:r>
              <a:rPr lang="en-US" dirty="0"/>
              <a:t>PUSH {R1}; PUSH {R2}; POP{R1}; POP{R2}</a:t>
            </a:r>
          </a:p>
          <a:p>
            <a:pPr lvl="1"/>
            <a:r>
              <a:rPr lang="en-US" dirty="0"/>
              <a:t>Values of R1 and R2 are swapped</a:t>
            </a:r>
          </a:p>
          <a:p>
            <a:pPr lvl="1"/>
            <a:endParaRPr lang="en-US" dirty="0"/>
          </a:p>
          <a:p>
            <a:endParaRPr lang="en-US" dirty="0"/>
          </a:p>
        </p:txBody>
      </p:sp>
    </p:spTree>
    <p:extLst>
      <p:ext uri="{BB962C8B-B14F-4D97-AF65-F5344CB8AC3E}">
        <p14:creationId xmlns:p14="http://schemas.microsoft.com/office/powerpoint/2010/main" val="2659345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Subroutine</a:t>
            </a:r>
          </a:p>
        </p:txBody>
      </p:sp>
      <p:sp>
        <p:nvSpPr>
          <p:cNvPr id="3" name="Content Placeholder 2"/>
          <p:cNvSpPr>
            <a:spLocks noGrp="1"/>
          </p:cNvSpPr>
          <p:nvPr>
            <p:ph idx="1"/>
          </p:nvPr>
        </p:nvSpPr>
        <p:spPr>
          <a:xfrm>
            <a:off x="609600" y="1219200"/>
            <a:ext cx="4343400" cy="4937760"/>
          </a:xfrm>
        </p:spPr>
        <p:txBody>
          <a:bodyPr>
            <a:noAutofit/>
          </a:bodyPr>
          <a:lstStyle/>
          <a:p>
            <a:r>
              <a:rPr lang="en-GB" sz="2800" dirty="0"/>
              <a:t>A subroutines, also called a function or a procedure, </a:t>
            </a:r>
          </a:p>
          <a:p>
            <a:pPr lvl="1"/>
            <a:r>
              <a:rPr lang="en-GB" sz="2400" dirty="0"/>
              <a:t>single-entry, single-exit</a:t>
            </a:r>
          </a:p>
          <a:p>
            <a:pPr lvl="1"/>
            <a:r>
              <a:rPr lang="en-GB" sz="2400" dirty="0"/>
              <a:t>Return to caller after it exits</a:t>
            </a:r>
          </a:p>
          <a:p>
            <a:r>
              <a:rPr lang="en-GB" sz="2400" dirty="0">
                <a:cs typeface="Courier New" pitchFamily="49" charset="0"/>
              </a:rPr>
              <a:t>When a subroutine is called, the </a:t>
            </a:r>
            <a:r>
              <a:rPr lang="en-GB" sz="2400" dirty="0">
                <a:solidFill>
                  <a:srgbClr val="C00000"/>
                </a:solidFill>
                <a:cs typeface="Courier New" pitchFamily="49" charset="0"/>
              </a:rPr>
              <a:t>Link Register </a:t>
            </a:r>
            <a:r>
              <a:rPr lang="en-GB" sz="2400" dirty="0">
                <a:cs typeface="Courier New" pitchFamily="49" charset="0"/>
              </a:rPr>
              <a:t>(LR) holds the</a:t>
            </a:r>
            <a:r>
              <a:rPr lang="en-US" sz="2400" dirty="0">
                <a:cs typeface="Courier New" pitchFamily="49" charset="0"/>
              </a:rPr>
              <a:t> return address of the current subroutine call, i.e., </a:t>
            </a:r>
            <a:r>
              <a:rPr lang="en-GB" sz="2400" dirty="0">
                <a:cs typeface="Courier New" pitchFamily="49" charset="0"/>
              </a:rPr>
              <a:t>memory address of the next instruction to be executed after the subroutine exits.</a:t>
            </a:r>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24</a:t>
            </a:fld>
            <a:endParaRPr kumimoji="0" lang="en-US" dirty="0"/>
          </a:p>
        </p:txBody>
      </p:sp>
      <p:graphicFrame>
        <p:nvGraphicFramePr>
          <p:cNvPr id="5" name="Object 4">
            <a:extLst>
              <a:ext uri="{FF2B5EF4-FFF2-40B4-BE49-F238E27FC236}">
                <a16:creationId xmlns:a16="http://schemas.microsoft.com/office/drawing/2014/main" id="{D47DF763-66D5-A33C-D398-087D52CE2B1B}"/>
              </a:ext>
            </a:extLst>
          </p:cNvPr>
          <p:cNvGraphicFramePr>
            <a:graphicFrameLocks noChangeAspect="1"/>
          </p:cNvGraphicFramePr>
          <p:nvPr>
            <p:extLst>
              <p:ext uri="{D42A27DB-BD31-4B8C-83A1-F6EECF244321}">
                <p14:modId xmlns:p14="http://schemas.microsoft.com/office/powerpoint/2010/main" val="1206937555"/>
              </p:ext>
            </p:extLst>
          </p:nvPr>
        </p:nvGraphicFramePr>
        <p:xfrm>
          <a:off x="4724400" y="1219200"/>
          <a:ext cx="8305800" cy="5010150"/>
        </p:xfrm>
        <a:graphic>
          <a:graphicData uri="http://schemas.openxmlformats.org/presentationml/2006/ole">
            <mc:AlternateContent xmlns:mc="http://schemas.openxmlformats.org/markup-compatibility/2006">
              <mc:Choice xmlns:v="urn:schemas-microsoft-com:vml" Requires="v">
                <p:oleObj name="Visio" r:id="rId3" imgW="7051550" imgH="4239368" progId="Visio.Drawing.11">
                  <p:embed/>
                </p:oleObj>
              </mc:Choice>
              <mc:Fallback>
                <p:oleObj name="Visio" r:id="rId3" imgW="7051550" imgH="4239368" progId="Visio.Drawing.11">
                  <p:embed/>
                  <p:pic>
                    <p:nvPicPr>
                      <p:cNvPr id="5" name="Object 4">
                        <a:extLst>
                          <a:ext uri="{FF2B5EF4-FFF2-40B4-BE49-F238E27FC236}">
                            <a16:creationId xmlns:a16="http://schemas.microsoft.com/office/drawing/2014/main" id="{D47DF763-66D5-A33C-D398-087D52CE2B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1219200"/>
                        <a:ext cx="8305800"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730550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Calling a Subroutine</a:t>
            </a:r>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25</a:t>
            </a:fld>
            <a:endParaRPr kumimoji="0" lang="en-US" dirty="0"/>
          </a:p>
        </p:txBody>
      </p:sp>
      <p:graphicFrame>
        <p:nvGraphicFramePr>
          <p:cNvPr id="7" name="Table 6">
            <a:extLst>
              <a:ext uri="{FF2B5EF4-FFF2-40B4-BE49-F238E27FC236}">
                <a16:creationId xmlns:a16="http://schemas.microsoft.com/office/drawing/2014/main" id="{934727F3-81BB-3E74-C63D-C035DD36124A}"/>
              </a:ext>
            </a:extLst>
          </p:cNvPr>
          <p:cNvGraphicFramePr>
            <a:graphicFrameLocks noGrp="1"/>
          </p:cNvGraphicFramePr>
          <p:nvPr>
            <p:extLst>
              <p:ext uri="{D42A27DB-BD31-4B8C-83A1-F6EECF244321}">
                <p14:modId xmlns:p14="http://schemas.microsoft.com/office/powerpoint/2010/main" val="4058091874"/>
              </p:ext>
            </p:extLst>
          </p:nvPr>
        </p:nvGraphicFramePr>
        <p:xfrm>
          <a:off x="877824" y="4703305"/>
          <a:ext cx="10470235" cy="1706880"/>
        </p:xfrm>
        <a:graphic>
          <a:graphicData uri="http://schemas.openxmlformats.org/drawingml/2006/table">
            <a:tbl>
              <a:tblPr firstRow="1" firstCol="1" bandRow="1">
                <a:tableStyleId>{5940675A-B579-460E-94D1-54222C63F5DA}</a:tableStyleId>
              </a:tblPr>
              <a:tblGrid>
                <a:gridCol w="3656953">
                  <a:extLst>
                    <a:ext uri="{9D8B030D-6E8A-4147-A177-3AD203B41FA5}">
                      <a16:colId xmlns:a16="http://schemas.microsoft.com/office/drawing/2014/main" val="20000"/>
                    </a:ext>
                  </a:extLst>
                </a:gridCol>
                <a:gridCol w="3406641">
                  <a:extLst>
                    <a:ext uri="{9D8B030D-6E8A-4147-A177-3AD203B41FA5}">
                      <a16:colId xmlns:a16="http://schemas.microsoft.com/office/drawing/2014/main" val="20001"/>
                    </a:ext>
                  </a:extLst>
                </a:gridCol>
                <a:gridCol w="3406641">
                  <a:extLst>
                    <a:ext uri="{9D8B030D-6E8A-4147-A177-3AD203B41FA5}">
                      <a16:colId xmlns:a16="http://schemas.microsoft.com/office/drawing/2014/main" val="233811509"/>
                    </a:ext>
                  </a:extLst>
                </a:gridCol>
              </a:tblGrid>
              <a:tr h="217235">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Caller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Subroutine/</a:t>
                      </a:r>
                      <a:r>
                        <a:rPr lang="en-US" sz="1600" b="1" dirty="0" err="1">
                          <a:solidFill>
                            <a:schemeClr val="bg1"/>
                          </a:solidFill>
                          <a:effectLst/>
                          <a:latin typeface="Consolas" panose="020B0609020204030204" pitchFamily="49" charset="0"/>
                          <a:cs typeface="Consolas" panose="020B0609020204030204" pitchFamily="49" charset="0"/>
                        </a:rPr>
                        <a:t>Callee</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just">
                        <a:spcBef>
                          <a:spcPts val="0"/>
                        </a:spcBef>
                        <a:spcAft>
                          <a:spcPts val="0"/>
                        </a:spcAft>
                      </a:pP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409205">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BL  foo</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txBody>
                  <a:tcPr marL="68580" marR="68580" marT="0" marB="0"/>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foo </a:t>
                      </a:r>
                      <a:r>
                        <a:rPr kumimoji="0" lang="en-US" sz="1600" kern="1200" dirty="0">
                          <a:solidFill>
                            <a:schemeClr val="tx1"/>
                          </a:solidFill>
                          <a:effectLst/>
                          <a:latin typeface="Consolas" panose="020B0609020204030204" pitchFamily="49" charset="0"/>
                          <a:ea typeface="+mn-ea"/>
                          <a:cs typeface="Consolas" panose="020B0609020204030204" pitchFamily="49" charset="0"/>
                        </a:rPr>
                        <a:t>PROC</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    BX    LR</a:t>
                      </a:r>
                    </a:p>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EDP</a:t>
                      </a:r>
                      <a:endParaRPr kumimoji="0" lang="en-US" sz="1600" kern="1200" dirty="0">
                        <a:solidFill>
                          <a:schemeClr val="tx1"/>
                        </a:solidFill>
                        <a:effectLst/>
                        <a:latin typeface="Consolas" panose="020B0609020204030204" pitchFamily="49" charset="0"/>
                        <a:ea typeface="+mn-ea"/>
                        <a:cs typeface="Consolas" panose="020B0609020204030204" pitchFamily="49" charset="0"/>
                      </a:endParaRPr>
                    </a:p>
                  </a:txBody>
                  <a:tcPr marL="68580" marR="68580"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600" dirty="0">
                          <a:effectLst/>
                          <a:latin typeface="Consolas" panose="020B0609020204030204" pitchFamily="49" charset="0"/>
                          <a:cs typeface="Consolas" panose="020B0609020204030204" pitchFamily="49" charset="0"/>
                        </a:rPr>
                        <a:t>foo </a:t>
                      </a:r>
                      <a:r>
                        <a:rPr kumimoji="0" lang="en-US" sz="1600" kern="1200" dirty="0">
                          <a:solidFill>
                            <a:schemeClr val="tx1"/>
                          </a:solidFill>
                          <a:effectLst/>
                          <a:latin typeface="Consolas" panose="020B0609020204030204" pitchFamily="49" charset="0"/>
                          <a:ea typeface="+mn-ea"/>
                          <a:cs typeface="Consolas" panose="020B0609020204030204" pitchFamily="49" charset="0"/>
                        </a:rPr>
                        <a:t>PROC</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kumimoji="0" lang="en-US" sz="1600" b="1" kern="1200" dirty="0">
                          <a:solidFill>
                            <a:srgbClr val="C00000"/>
                          </a:solidFill>
                          <a:effectLst/>
                          <a:latin typeface="Consolas" panose="020B0609020204030204" pitchFamily="49" charset="0"/>
                          <a:ea typeface="+mn-ea"/>
                          <a:cs typeface="Consolas" panose="020B0609020204030204" pitchFamily="49" charset="0"/>
                        </a:rPr>
                        <a:t>PUSH {LR}</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    </a:t>
                      </a:r>
                      <a:r>
                        <a:rPr kumimoji="0" lang="en-US" sz="1600" b="1" kern="1200" dirty="0">
                          <a:solidFill>
                            <a:srgbClr val="C00000"/>
                          </a:solidFill>
                          <a:effectLst/>
                          <a:latin typeface="Consolas" panose="020B0609020204030204" pitchFamily="49" charset="0"/>
                          <a:ea typeface="+mn-ea"/>
                          <a:cs typeface="Consolas" panose="020B0609020204030204" pitchFamily="49" charset="0"/>
                        </a:rPr>
                        <a:t>POP  {PC} </a:t>
                      </a:r>
                      <a:r>
                        <a:rPr lang="en-US" sz="1600" dirty="0">
                          <a:effectLst/>
                          <a:latin typeface="Consolas" panose="020B0609020204030204" pitchFamily="49" charset="0"/>
                          <a:cs typeface="Consolas" panose="020B0609020204030204" pitchFamily="49" charset="0"/>
                        </a:rPr>
                        <a:t>; pops LR into PC (returns)</a:t>
                      </a:r>
                    </a:p>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EDP</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
        <p:nvSpPr>
          <p:cNvPr id="8" name="Content Placeholder 2">
            <a:extLst>
              <a:ext uri="{FF2B5EF4-FFF2-40B4-BE49-F238E27FC236}">
                <a16:creationId xmlns:a16="http://schemas.microsoft.com/office/drawing/2014/main" id="{8D797093-9110-D5DF-C5C1-2A739B6C961F}"/>
              </a:ext>
            </a:extLst>
          </p:cNvPr>
          <p:cNvSpPr txBox="1">
            <a:spLocks/>
          </p:cNvSpPr>
          <p:nvPr/>
        </p:nvSpPr>
        <p:spPr>
          <a:xfrm>
            <a:off x="6473190" y="1330320"/>
            <a:ext cx="5105400" cy="1740535"/>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endParaRPr lang="en-GB" dirty="0"/>
          </a:p>
        </p:txBody>
      </p:sp>
      <p:sp>
        <p:nvSpPr>
          <p:cNvPr id="11" name="Content Placeholder 2">
            <a:extLst>
              <a:ext uri="{FF2B5EF4-FFF2-40B4-BE49-F238E27FC236}">
                <a16:creationId xmlns:a16="http://schemas.microsoft.com/office/drawing/2014/main" id="{4DBF389C-8EF8-B054-8AC8-789460FF6F69}"/>
              </a:ext>
            </a:extLst>
          </p:cNvPr>
          <p:cNvSpPr txBox="1">
            <a:spLocks/>
          </p:cNvSpPr>
          <p:nvPr/>
        </p:nvSpPr>
        <p:spPr>
          <a:xfrm>
            <a:off x="843534" y="1189038"/>
            <a:ext cx="5303520" cy="3514268"/>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buNone/>
            </a:pPr>
            <a:r>
              <a:rPr lang="en-GB" sz="2400" dirty="0"/>
              <a:t>Caller:  </a:t>
            </a:r>
            <a:r>
              <a:rPr lang="en-GB" sz="2400" b="1" dirty="0">
                <a:solidFill>
                  <a:srgbClr val="FF0000"/>
                </a:solidFill>
                <a:latin typeface="Courier New" pitchFamily="49" charset="0"/>
                <a:cs typeface="Courier New" pitchFamily="49" charset="0"/>
              </a:rPr>
              <a:t>BL</a:t>
            </a:r>
            <a:r>
              <a:rPr lang="en-GB" sz="2400" b="1" dirty="0">
                <a:solidFill>
                  <a:srgbClr val="FF0000"/>
                </a:solidFill>
              </a:rPr>
              <a:t> </a:t>
            </a:r>
            <a:r>
              <a:rPr lang="en-GB" sz="2400" b="1" i="1" dirty="0">
                <a:solidFill>
                  <a:srgbClr val="FF0000"/>
                </a:solidFill>
              </a:rPr>
              <a:t>label </a:t>
            </a:r>
            <a:r>
              <a:rPr lang="en-GB" sz="2400" dirty="0"/>
              <a:t>(Branch and Link)</a:t>
            </a:r>
          </a:p>
          <a:p>
            <a:r>
              <a:rPr lang="en-GB" sz="2400" dirty="0"/>
              <a:t>Step 1: </a:t>
            </a:r>
            <a:r>
              <a:rPr lang="en-GB" sz="2400" dirty="0">
                <a:latin typeface="Consolas" panose="020B0609020204030204" pitchFamily="49" charset="0"/>
                <a:cs typeface="Consolas" panose="020B0609020204030204" pitchFamily="49" charset="0"/>
              </a:rPr>
              <a:t>LR = PC + 4</a:t>
            </a:r>
          </a:p>
          <a:p>
            <a:r>
              <a:rPr lang="en-GB" sz="2400" dirty="0"/>
              <a:t>Step 2: </a:t>
            </a:r>
            <a:r>
              <a:rPr lang="en-GB" sz="2400" dirty="0">
                <a:latin typeface="Consolas" panose="020B0609020204030204" pitchFamily="49" charset="0"/>
                <a:cs typeface="Consolas" panose="020B0609020204030204" pitchFamily="49" charset="0"/>
              </a:rPr>
              <a:t>PC = label</a:t>
            </a:r>
          </a:p>
          <a:p>
            <a:pPr lvl="1"/>
            <a:r>
              <a:rPr lang="en-GB" i="1" dirty="0"/>
              <a:t>label</a:t>
            </a:r>
            <a:r>
              <a:rPr lang="en-GB" dirty="0"/>
              <a:t> is name of subroutine</a:t>
            </a:r>
          </a:p>
          <a:p>
            <a:pPr lvl="1"/>
            <a:r>
              <a:rPr lang="en-GB" dirty="0"/>
              <a:t>Compiler translates label to memory address</a:t>
            </a:r>
          </a:p>
          <a:p>
            <a:pPr lvl="1"/>
            <a:r>
              <a:rPr lang="en-GB" dirty="0">
                <a:cs typeface="Courier New" pitchFamily="49" charset="0"/>
              </a:rPr>
              <a:t>After call, LR</a:t>
            </a:r>
            <a:r>
              <a:rPr lang="en-GB" dirty="0"/>
              <a:t> holds return address (the instruction following the call)</a:t>
            </a:r>
          </a:p>
        </p:txBody>
      </p:sp>
      <p:sp>
        <p:nvSpPr>
          <p:cNvPr id="13" name="Content Placeholder 2">
            <a:extLst>
              <a:ext uri="{FF2B5EF4-FFF2-40B4-BE49-F238E27FC236}">
                <a16:creationId xmlns:a16="http://schemas.microsoft.com/office/drawing/2014/main" id="{B671D5F8-F85D-AD5F-015D-700C2CFA15C5}"/>
              </a:ext>
            </a:extLst>
          </p:cNvPr>
          <p:cNvSpPr txBox="1">
            <a:spLocks/>
          </p:cNvSpPr>
          <p:nvPr/>
        </p:nvSpPr>
        <p:spPr>
          <a:xfrm>
            <a:off x="6310122" y="1221287"/>
            <a:ext cx="5105400" cy="3051444"/>
          </a:xfrm>
          <a:prstGeom prst="rect">
            <a:avLst/>
          </a:prstGeom>
        </p:spPr>
        <p:txBody>
          <a:bodyPr vert="horz">
            <a:normAutofit fontScale="925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buNone/>
            </a:pPr>
            <a:r>
              <a:rPr lang="en-GB" dirty="0"/>
              <a:t>Callee:  </a:t>
            </a:r>
            <a:r>
              <a:rPr lang="en-GB" b="1" dirty="0">
                <a:solidFill>
                  <a:srgbClr val="FF0000"/>
                </a:solidFill>
                <a:latin typeface="Courier New" pitchFamily="49" charset="0"/>
                <a:cs typeface="Courier New" pitchFamily="49" charset="0"/>
              </a:rPr>
              <a:t>BX LR</a:t>
            </a:r>
            <a:r>
              <a:rPr lang="en-GB" b="1" i="1" dirty="0">
                <a:solidFill>
                  <a:srgbClr val="FF0000"/>
                </a:solidFill>
              </a:rPr>
              <a:t> </a:t>
            </a:r>
            <a:r>
              <a:rPr lang="en-GB" dirty="0"/>
              <a:t>(Branch and Exchange) at end of procedure </a:t>
            </a:r>
          </a:p>
          <a:p>
            <a:r>
              <a:rPr lang="en-GB" dirty="0">
                <a:latin typeface="Consolas" panose="020B0609020204030204" pitchFamily="49" charset="0"/>
                <a:cs typeface="Consolas" panose="020B0609020204030204" pitchFamily="49" charset="0"/>
              </a:rPr>
              <a:t>PC = LR</a:t>
            </a:r>
          </a:p>
          <a:p>
            <a:pPr lvl="1"/>
            <a:r>
              <a:rPr lang="en-US" sz="2500" dirty="0"/>
              <a:t>Return to caller by setting PC to LR</a:t>
            </a:r>
          </a:p>
          <a:p>
            <a:r>
              <a:rPr lang="en-GB" dirty="0"/>
              <a:t>Equivalently:</a:t>
            </a:r>
          </a:p>
          <a:p>
            <a:pPr lvl="1"/>
            <a:r>
              <a:rPr lang="en-GB" sz="2500" dirty="0">
                <a:solidFill>
                  <a:srgbClr val="FF0000"/>
                </a:solidFill>
              </a:rPr>
              <a:t>PUSH {LR} </a:t>
            </a:r>
            <a:r>
              <a:rPr lang="en-GB" sz="2500" dirty="0"/>
              <a:t>at start of procedure </a:t>
            </a:r>
          </a:p>
          <a:p>
            <a:pPr lvl="1"/>
            <a:r>
              <a:rPr lang="en-GB" sz="2500" dirty="0">
                <a:solidFill>
                  <a:srgbClr val="FF0000"/>
                </a:solidFill>
              </a:rPr>
              <a:t>POP {PC} </a:t>
            </a:r>
            <a:r>
              <a:rPr lang="en-GB" sz="2500" dirty="0"/>
              <a:t>at end of procedure </a:t>
            </a:r>
          </a:p>
          <a:p>
            <a:pPr lvl="1"/>
            <a:endParaRPr lang="en-GB" dirty="0">
              <a:latin typeface="Consolas" panose="020B0609020204030204" pitchFamily="49" charset="0"/>
              <a:cs typeface="Consolas" panose="020B0609020204030204" pitchFamily="49" charset="0"/>
            </a:endParaRPr>
          </a:p>
          <a:p>
            <a:pPr marL="0" indent="0">
              <a:buFont typeface="Wingdings 3"/>
              <a:buNone/>
            </a:pPr>
            <a:endParaRPr lang="en-GB"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768609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r>
              <a:rPr lang="en-US" dirty="0"/>
              <a:t>ARM Procedure Call Standard</a:t>
            </a:r>
          </a:p>
        </p:txBody>
      </p:sp>
      <p:sp>
        <p:nvSpPr>
          <p:cNvPr id="2" name="Slide Number Placeholder 1"/>
          <p:cNvSpPr>
            <a:spLocks noGrp="1"/>
          </p:cNvSpPr>
          <p:nvPr>
            <p:ph type="sldNum" sz="quarter" idx="12"/>
          </p:nvPr>
        </p:nvSpPr>
        <p:spPr/>
        <p:txBody>
          <a:bodyPr/>
          <a:lstStyle/>
          <a:p>
            <a:fld id="{EA7C8D44-3667-46F6-9772-CC52308E2A7F}" type="slidenum">
              <a:rPr kumimoji="0" lang="en-US" smtClean="0"/>
              <a:pPr/>
              <a:t>26</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2374232523"/>
              </p:ext>
            </p:extLst>
          </p:nvPr>
        </p:nvGraphicFramePr>
        <p:xfrm>
          <a:off x="1600202" y="1219201"/>
          <a:ext cx="8991599" cy="5001678"/>
        </p:xfrm>
        <a:graphic>
          <a:graphicData uri="http://schemas.openxmlformats.org/drawingml/2006/table">
            <a:tbl>
              <a:tblPr firstRow="1" firstCol="1" bandRow="1">
                <a:tableStyleId>{5940675A-B579-460E-94D1-54222C63F5DA}</a:tableStyleId>
              </a:tblPr>
              <a:tblGrid>
                <a:gridCol w="1065199">
                  <a:extLst>
                    <a:ext uri="{9D8B030D-6E8A-4147-A177-3AD203B41FA5}">
                      <a16:colId xmlns:a16="http://schemas.microsoft.com/office/drawing/2014/main" val="20000"/>
                    </a:ext>
                  </a:extLst>
                </a:gridCol>
                <a:gridCol w="2440000">
                  <a:extLst>
                    <a:ext uri="{9D8B030D-6E8A-4147-A177-3AD203B41FA5}">
                      <a16:colId xmlns:a16="http://schemas.microsoft.com/office/drawing/2014/main" val="20001"/>
                    </a:ext>
                  </a:extLst>
                </a:gridCol>
                <a:gridCol w="1158616">
                  <a:extLst>
                    <a:ext uri="{9D8B030D-6E8A-4147-A177-3AD203B41FA5}">
                      <a16:colId xmlns:a16="http://schemas.microsoft.com/office/drawing/2014/main" val="20002"/>
                    </a:ext>
                  </a:extLst>
                </a:gridCol>
                <a:gridCol w="4327784">
                  <a:extLst>
                    <a:ext uri="{9D8B030D-6E8A-4147-A177-3AD203B41FA5}">
                      <a16:colId xmlns:a16="http://schemas.microsoft.com/office/drawing/2014/main" val="20003"/>
                    </a:ext>
                  </a:extLst>
                </a:gridCol>
              </a:tblGrid>
              <a:tr h="367808">
                <a:tc>
                  <a:txBody>
                    <a:bodyPr/>
                    <a:lstStyle/>
                    <a:p>
                      <a:pPr marL="0" marR="0" algn="just">
                        <a:spcBef>
                          <a:spcPts val="0"/>
                        </a:spcBef>
                        <a:spcAft>
                          <a:spcPts val="0"/>
                        </a:spcAft>
                      </a:pPr>
                      <a:r>
                        <a:rPr lang="en-US" sz="1400" b="1" dirty="0">
                          <a:solidFill>
                            <a:schemeClr val="bg1"/>
                          </a:solidFill>
                          <a:effectLst/>
                        </a:rPr>
                        <a:t>Register</a:t>
                      </a:r>
                      <a:endParaRPr lang="en-US" sz="1800" b="1" dirty="0">
                        <a:solidFill>
                          <a:schemeClr val="bg1"/>
                        </a:solidFill>
                        <a:effectLst/>
                        <a:latin typeface="Palatino Linotype"/>
                        <a:ea typeface="宋体"/>
                        <a:cs typeface="Times New Roman"/>
                      </a:endParaRPr>
                    </a:p>
                  </a:txBody>
                  <a:tcPr marL="68580" marR="68580" marT="0" marB="0" anchor="ctr">
                    <a:solidFill>
                      <a:schemeClr val="accent1"/>
                    </a:solidFill>
                  </a:tcPr>
                </a:tc>
                <a:tc>
                  <a:txBody>
                    <a:bodyPr/>
                    <a:lstStyle/>
                    <a:p>
                      <a:pPr marL="0" marR="0" algn="l">
                        <a:spcBef>
                          <a:spcPts val="0"/>
                        </a:spcBef>
                        <a:spcAft>
                          <a:spcPts val="0"/>
                        </a:spcAft>
                      </a:pPr>
                      <a:r>
                        <a:rPr lang="en-US" sz="1400" b="1" dirty="0">
                          <a:solidFill>
                            <a:schemeClr val="bg1"/>
                          </a:solidFill>
                          <a:effectLst/>
                        </a:rPr>
                        <a:t>Usage</a:t>
                      </a:r>
                      <a:endParaRPr lang="en-US" sz="1800" b="1" dirty="0">
                        <a:solidFill>
                          <a:schemeClr val="bg1"/>
                        </a:solidFill>
                        <a:effectLst/>
                        <a:latin typeface="Palatino Linotype"/>
                        <a:ea typeface="宋体"/>
                        <a:cs typeface="Times New Roman"/>
                      </a:endParaRPr>
                    </a:p>
                  </a:txBody>
                  <a:tcPr marL="68580" marR="68580" marT="0" marB="0" anchor="ctr">
                    <a:solidFill>
                      <a:schemeClr val="accent1"/>
                    </a:solidFill>
                  </a:tcPr>
                </a:tc>
                <a:tc>
                  <a:txBody>
                    <a:bodyPr/>
                    <a:lstStyle/>
                    <a:p>
                      <a:pPr marL="0" marR="0" algn="just">
                        <a:spcBef>
                          <a:spcPts val="0"/>
                        </a:spcBef>
                        <a:spcAft>
                          <a:spcPts val="0"/>
                        </a:spcAft>
                      </a:pPr>
                      <a:r>
                        <a:rPr lang="en-US" sz="1400" b="1" dirty="0">
                          <a:solidFill>
                            <a:schemeClr val="bg1"/>
                          </a:solidFill>
                          <a:effectLst/>
                        </a:rPr>
                        <a:t>Subroutine Preserved</a:t>
                      </a:r>
                      <a:endParaRPr lang="en-US" sz="1800" b="1" dirty="0">
                        <a:solidFill>
                          <a:schemeClr val="bg1"/>
                        </a:solidFill>
                        <a:effectLst/>
                        <a:latin typeface="Palatino Linotype"/>
                        <a:ea typeface="宋体"/>
                        <a:cs typeface="Times New Roman"/>
                      </a:endParaRPr>
                    </a:p>
                  </a:txBody>
                  <a:tcPr marL="68580" marR="68580" marT="0" marB="0" anchor="ctr">
                    <a:solidFill>
                      <a:schemeClr val="accent1"/>
                    </a:solidFill>
                  </a:tcPr>
                </a:tc>
                <a:tc>
                  <a:txBody>
                    <a:bodyPr/>
                    <a:lstStyle/>
                    <a:p>
                      <a:pPr marL="0" marR="0" algn="l">
                        <a:spcBef>
                          <a:spcPts val="0"/>
                        </a:spcBef>
                        <a:spcAft>
                          <a:spcPts val="0"/>
                        </a:spcAft>
                      </a:pPr>
                      <a:r>
                        <a:rPr lang="en-US" sz="1400" b="1" dirty="0">
                          <a:solidFill>
                            <a:schemeClr val="bg1"/>
                          </a:solidFill>
                          <a:effectLst/>
                        </a:rPr>
                        <a:t>Notes</a:t>
                      </a:r>
                      <a:endParaRPr lang="en-US" sz="1800" b="1" dirty="0">
                        <a:solidFill>
                          <a:schemeClr val="bg1"/>
                        </a:solidFill>
                        <a:effectLst/>
                        <a:latin typeface="Palatino Linotype"/>
                        <a:ea typeface="宋体"/>
                        <a:cs typeface="Times New Roman"/>
                      </a:endParaRPr>
                    </a:p>
                  </a:txBody>
                  <a:tcPr marL="68580" marR="68580" marT="0" marB="0" anchor="ctr">
                    <a:solidFill>
                      <a:schemeClr val="accent1"/>
                    </a:solidFill>
                  </a:tcPr>
                </a:tc>
                <a:extLst>
                  <a:ext uri="{0D108BD9-81ED-4DB2-BD59-A6C34878D82A}">
                    <a16:rowId xmlns:a16="http://schemas.microsoft.com/office/drawing/2014/main" val="10000"/>
                  </a:ext>
                </a:extLst>
              </a:tr>
              <a:tr h="367808">
                <a:tc>
                  <a:txBody>
                    <a:bodyPr/>
                    <a:lstStyle/>
                    <a:p>
                      <a:pPr marL="0" marR="0" algn="ctr">
                        <a:spcBef>
                          <a:spcPts val="0"/>
                        </a:spcBef>
                        <a:spcAft>
                          <a:spcPts val="0"/>
                        </a:spcAft>
                      </a:pPr>
                      <a:r>
                        <a:rPr lang="en-US" sz="1400" b="1" dirty="0" err="1">
                          <a:solidFill>
                            <a:srgbClr val="FF0000"/>
                          </a:solidFill>
                          <a:effectLst/>
                          <a:latin typeface="Consolas" panose="020B0609020204030204" pitchFamily="49" charset="0"/>
                          <a:cs typeface="Consolas" panose="020B0609020204030204" pitchFamily="49" charset="0"/>
                        </a:rPr>
                        <a:t>r0</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dirty="0">
                          <a:solidFill>
                            <a:srgbClr val="FF0000"/>
                          </a:solidFill>
                          <a:effectLst/>
                        </a:rPr>
                        <a:t>Argument </a:t>
                      </a:r>
                      <a:r>
                        <a:rPr lang="en-US" sz="1400" b="1" dirty="0">
                          <a:solidFill>
                            <a:srgbClr val="FF0000"/>
                          </a:solidFill>
                          <a:effectLst/>
                          <a:latin typeface="Consolas" panose="020B0609020204030204" pitchFamily="49" charset="0"/>
                        </a:rPr>
                        <a:t>1</a:t>
                      </a:r>
                      <a:r>
                        <a:rPr lang="en-US" sz="1400" b="0" dirty="0">
                          <a:solidFill>
                            <a:srgbClr val="FF0000"/>
                          </a:solidFill>
                          <a:effectLst/>
                        </a:rPr>
                        <a:t> </a:t>
                      </a:r>
                      <a:r>
                        <a:rPr lang="en-US" sz="1400" b="0" dirty="0">
                          <a:effectLst/>
                        </a:rPr>
                        <a:t>and </a:t>
                      </a:r>
                      <a:r>
                        <a:rPr lang="en-US" sz="1400" b="0" dirty="0">
                          <a:solidFill>
                            <a:srgbClr val="FF0000"/>
                          </a:solidFill>
                          <a:effectLst/>
                        </a:rPr>
                        <a:t>return value</a:t>
                      </a:r>
                      <a:endParaRPr lang="en-US" sz="1800" b="0" dirty="0">
                        <a:solidFill>
                          <a:srgbClr val="FF0000"/>
                        </a:solidFill>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No</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If return has 64 bits, then r0:r1 hold it. If argument 1 has 64 bits, r0:r1 hold it.</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1"/>
                  </a:ext>
                </a:extLst>
              </a:tr>
              <a:tr h="183904">
                <a:tc>
                  <a:txBody>
                    <a:bodyPr/>
                    <a:lstStyle/>
                    <a:p>
                      <a:pPr marL="0" marR="0" algn="ctr">
                        <a:spcBef>
                          <a:spcPts val="0"/>
                        </a:spcBef>
                        <a:spcAft>
                          <a:spcPts val="0"/>
                        </a:spcAft>
                      </a:pPr>
                      <a:r>
                        <a:rPr lang="en-US" sz="1400" b="1" dirty="0" err="1">
                          <a:solidFill>
                            <a:srgbClr val="FF0000"/>
                          </a:solidFill>
                          <a:effectLst/>
                          <a:latin typeface="Consolas" panose="020B0609020204030204" pitchFamily="49" charset="0"/>
                          <a:cs typeface="Consolas" panose="020B0609020204030204" pitchFamily="49" charset="0"/>
                        </a:rPr>
                        <a:t>r1</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dirty="0">
                          <a:solidFill>
                            <a:srgbClr val="FF0000"/>
                          </a:solidFill>
                          <a:effectLst/>
                        </a:rPr>
                        <a:t>Argument </a:t>
                      </a:r>
                      <a:r>
                        <a:rPr lang="en-US" sz="1400" b="1" dirty="0">
                          <a:solidFill>
                            <a:srgbClr val="FF0000"/>
                          </a:solidFill>
                          <a:effectLst/>
                          <a:latin typeface="Consolas" panose="020B0609020204030204" pitchFamily="49" charset="0"/>
                        </a:rPr>
                        <a:t>2 </a:t>
                      </a:r>
                      <a:endParaRPr lang="en-US" sz="1800" b="1" dirty="0">
                        <a:solidFill>
                          <a:srgbClr val="FF0000"/>
                        </a:solidFill>
                        <a:effectLst/>
                        <a:latin typeface="Consolas" panose="020B0609020204030204" pitchFamily="49" charset="0"/>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No</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 </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2"/>
                  </a:ext>
                </a:extLst>
              </a:tr>
              <a:tr h="183904">
                <a:tc>
                  <a:txBody>
                    <a:bodyPr/>
                    <a:lstStyle/>
                    <a:p>
                      <a:pPr marL="0" marR="0" algn="ctr">
                        <a:spcBef>
                          <a:spcPts val="0"/>
                        </a:spcBef>
                        <a:spcAft>
                          <a:spcPts val="0"/>
                        </a:spcAft>
                      </a:pPr>
                      <a:r>
                        <a:rPr lang="en-US" sz="1400" b="1">
                          <a:solidFill>
                            <a:srgbClr val="FF0000"/>
                          </a:solidFill>
                          <a:effectLst/>
                          <a:latin typeface="Consolas" panose="020B0609020204030204" pitchFamily="49" charset="0"/>
                          <a:cs typeface="Consolas" panose="020B0609020204030204" pitchFamily="49" charset="0"/>
                        </a:rPr>
                        <a:t>r2</a:t>
                      </a:r>
                      <a:endParaRPr lang="en-US" sz="1800" b="1">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dirty="0">
                          <a:solidFill>
                            <a:srgbClr val="FF0000"/>
                          </a:solidFill>
                          <a:effectLst/>
                        </a:rPr>
                        <a:t>Argument </a:t>
                      </a:r>
                      <a:r>
                        <a:rPr lang="en-US" sz="1400" b="1" i="0" dirty="0">
                          <a:solidFill>
                            <a:srgbClr val="FF0000"/>
                          </a:solidFill>
                          <a:effectLst/>
                          <a:latin typeface="Consolas" panose="020B0609020204030204" pitchFamily="49" charset="0"/>
                        </a:rPr>
                        <a:t>3</a:t>
                      </a:r>
                      <a:endParaRPr lang="en-US" sz="1800" b="1" i="0" dirty="0">
                        <a:solidFill>
                          <a:srgbClr val="FF0000"/>
                        </a:solidFill>
                        <a:effectLst/>
                        <a:latin typeface="Consolas" panose="020B0609020204030204" pitchFamily="49" charset="0"/>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No</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If the return has 128 bits, r0-r3 hold it.</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3"/>
                  </a:ext>
                </a:extLst>
              </a:tr>
              <a:tr h="183904">
                <a:tc>
                  <a:txBody>
                    <a:bodyPr/>
                    <a:lstStyle/>
                    <a:p>
                      <a:pPr marL="0" marR="0" algn="ctr">
                        <a:spcBef>
                          <a:spcPts val="0"/>
                        </a:spcBef>
                        <a:spcAft>
                          <a:spcPts val="0"/>
                        </a:spcAft>
                      </a:pPr>
                      <a:r>
                        <a:rPr lang="en-US" sz="1400" b="1" dirty="0" err="1">
                          <a:solidFill>
                            <a:srgbClr val="FF0000"/>
                          </a:solidFill>
                          <a:effectLst/>
                          <a:latin typeface="Consolas" panose="020B0609020204030204" pitchFamily="49" charset="0"/>
                          <a:cs typeface="Consolas" panose="020B0609020204030204" pitchFamily="49" charset="0"/>
                        </a:rPr>
                        <a:t>r3</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dirty="0">
                          <a:solidFill>
                            <a:srgbClr val="FF0000"/>
                          </a:solidFill>
                          <a:effectLst/>
                        </a:rPr>
                        <a:t>Argument </a:t>
                      </a:r>
                      <a:r>
                        <a:rPr lang="en-US" sz="1400" b="1" dirty="0">
                          <a:solidFill>
                            <a:srgbClr val="FF0000"/>
                          </a:solidFill>
                          <a:effectLst/>
                          <a:latin typeface="Consolas" panose="020B0609020204030204" pitchFamily="49" charset="0"/>
                        </a:rPr>
                        <a:t>4</a:t>
                      </a:r>
                      <a:endParaRPr lang="en-US" sz="1800" b="1" dirty="0">
                        <a:solidFill>
                          <a:srgbClr val="FF0000"/>
                        </a:solidFill>
                        <a:effectLst/>
                        <a:latin typeface="Consolas" panose="020B0609020204030204" pitchFamily="49" charset="0"/>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No</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If more than 4 arguments, use the stack</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4"/>
                  </a:ext>
                </a:extLst>
              </a:tr>
              <a:tr h="271262">
                <a:tc>
                  <a:txBody>
                    <a:bodyPr/>
                    <a:lstStyle/>
                    <a:p>
                      <a:pPr marL="0" marR="0" algn="ctr">
                        <a:spcBef>
                          <a:spcPts val="0"/>
                        </a:spcBef>
                        <a:spcAft>
                          <a:spcPts val="0"/>
                        </a:spcAft>
                      </a:pPr>
                      <a:r>
                        <a:rPr lang="en-US" sz="1400" b="1" dirty="0" err="1">
                          <a:effectLst/>
                          <a:latin typeface="Consolas" panose="020B0609020204030204" pitchFamily="49" charset="0"/>
                          <a:cs typeface="Consolas" panose="020B0609020204030204" pitchFamily="49" charset="0"/>
                        </a:rPr>
                        <a:t>r4</a:t>
                      </a:r>
                      <a:endParaRPr lang="en-US" sz="1800" b="1"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V1</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1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5"/>
                  </a:ext>
                </a:extLst>
              </a:tr>
              <a:tr h="271262">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r5</a:t>
                      </a:r>
                      <a:endParaRPr lang="en-US" sz="1800" b="1"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V2</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2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6"/>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r6</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V3</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3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7"/>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r7</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V4</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4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8"/>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r8</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V5</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5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09"/>
                  </a:ext>
                </a:extLst>
              </a:tr>
              <a:tr h="183904">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r9</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Platform specific/V6 </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dirty="0">
                          <a:effectLst/>
                        </a:rPr>
                        <a:t>Yes/No</a:t>
                      </a:r>
                      <a:endParaRPr lang="en-US" sz="1800" b="0" dirty="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Usage is platform-dependent. </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0"/>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r10</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V7</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7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1"/>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r11</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General-purpose V8</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Variable register 8 holds a local variable.</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2"/>
                  </a:ext>
                </a:extLst>
              </a:tr>
              <a:tr h="367808">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r12 (IP)</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Intra-procedure-call register</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No</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It holds intermediate values between a procedure and the sub-procedure it calls.</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3"/>
                  </a:ext>
                </a:extLst>
              </a:tr>
              <a:tr h="271262">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r13 (SP)</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Stack pointer</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Yes</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SP has to be the same after a subroutine has completed.</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4"/>
                  </a:ext>
                </a:extLst>
              </a:tr>
              <a:tr h="367808">
                <a:tc>
                  <a:txBody>
                    <a:bodyPr/>
                    <a:lstStyle/>
                    <a:p>
                      <a:pPr marL="0" marR="0" algn="ctr">
                        <a:spcBef>
                          <a:spcPts val="0"/>
                        </a:spcBef>
                        <a:spcAft>
                          <a:spcPts val="0"/>
                        </a:spcAft>
                      </a:pPr>
                      <a:r>
                        <a:rPr lang="en-US" sz="1400" b="1">
                          <a:effectLst/>
                          <a:latin typeface="Consolas" panose="020B0609020204030204" pitchFamily="49" charset="0"/>
                          <a:cs typeface="Consolas" panose="020B0609020204030204" pitchFamily="49" charset="0"/>
                        </a:rPr>
                        <a:t>r14 (LR)</a:t>
                      </a:r>
                      <a:endParaRPr lang="en-US" sz="1800" b="1">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Link register</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No</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a:effectLst/>
                        </a:rPr>
                        <a:t>LR does not have to contain the same value after a subroutine has completed.</a:t>
                      </a:r>
                      <a:endParaRPr lang="en-US" sz="1800" b="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5"/>
                  </a:ext>
                </a:extLst>
              </a:tr>
              <a:tr h="271262">
                <a:tc>
                  <a:txBody>
                    <a:bodyPr/>
                    <a:lstStyle/>
                    <a:p>
                      <a:pPr marL="0" marR="0" algn="ctr">
                        <a:spcBef>
                          <a:spcPts val="0"/>
                        </a:spcBef>
                        <a:spcAft>
                          <a:spcPts val="0"/>
                        </a:spcAft>
                      </a:pPr>
                      <a:r>
                        <a:rPr lang="en-US" sz="1400" b="1" dirty="0">
                          <a:effectLst/>
                          <a:latin typeface="Consolas" panose="020B0609020204030204" pitchFamily="49" charset="0"/>
                          <a:cs typeface="Consolas" panose="020B0609020204030204" pitchFamily="49" charset="0"/>
                        </a:rPr>
                        <a:t>r15 (PC)</a:t>
                      </a:r>
                      <a:endParaRPr lang="en-US" sz="1800" b="1"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b="0">
                          <a:effectLst/>
                        </a:rPr>
                        <a:t>Program counter</a:t>
                      </a:r>
                      <a:endParaRPr lang="en-US" sz="1800" b="0">
                        <a:effectLst/>
                        <a:latin typeface="Palatino Linotype"/>
                        <a:ea typeface="宋体"/>
                        <a:cs typeface="Times New Roman"/>
                      </a:endParaRPr>
                    </a:p>
                  </a:txBody>
                  <a:tcPr marL="68580" marR="68580" marT="0" marB="0" anchor="ctr"/>
                </a:tc>
                <a:tc>
                  <a:txBody>
                    <a:bodyPr/>
                    <a:lstStyle/>
                    <a:p>
                      <a:pPr marL="0" marR="0" algn="ctr">
                        <a:spcBef>
                          <a:spcPts val="0"/>
                        </a:spcBef>
                        <a:spcAft>
                          <a:spcPts val="0"/>
                        </a:spcAft>
                      </a:pPr>
                      <a:r>
                        <a:rPr lang="en-US" sz="1400" b="0">
                          <a:effectLst/>
                        </a:rPr>
                        <a:t>N/A</a:t>
                      </a:r>
                      <a:endParaRPr lang="en-US" sz="1800" b="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0" dirty="0">
                          <a:effectLst/>
                        </a:rPr>
                        <a:t>Do not directly change PC</a:t>
                      </a:r>
                      <a:endParaRPr lang="en-US" sz="1800" b="0" dirty="0">
                        <a:effectLst/>
                        <a:latin typeface="Palatino Linotype"/>
                        <a:ea typeface="宋体"/>
                        <a:cs typeface="Times New Roman"/>
                      </a:endParaRPr>
                    </a:p>
                  </a:txBody>
                  <a:tcPr marL="68580" marR="68580" marT="0" marB="0" anchor="ct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40481793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Caller-saved Registers </a:t>
            </a:r>
            <a:r>
              <a:rPr lang="en-US" i="1" dirty="0"/>
              <a:t>vs</a:t>
            </a:r>
            <a:r>
              <a:rPr lang="en-US" dirty="0"/>
              <a:t> </a:t>
            </a:r>
            <a:br>
              <a:rPr lang="en-US" dirty="0"/>
            </a:br>
            <a:r>
              <a:rPr lang="en-US" dirty="0" err="1"/>
              <a:t>Callee</a:t>
            </a:r>
            <a:r>
              <a:rPr lang="en-US" dirty="0"/>
              <a:t>-saved Registers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27</a:t>
            </a:fld>
            <a:endParaRPr kumimoji="0"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399648145"/>
              </p:ext>
            </p:extLst>
          </p:nvPr>
        </p:nvGraphicFramePr>
        <p:xfrm>
          <a:off x="3048000" y="1314450"/>
          <a:ext cx="8305800" cy="5010150"/>
        </p:xfrm>
        <a:graphic>
          <a:graphicData uri="http://schemas.openxmlformats.org/presentationml/2006/ole">
            <mc:AlternateContent xmlns:mc="http://schemas.openxmlformats.org/markup-compatibility/2006">
              <mc:Choice xmlns:v="urn:schemas-microsoft-com:vml" Requires="v">
                <p:oleObj name="Visio" r:id="rId2" imgW="7051550" imgH="4239368" progId="Visio.Drawing.11">
                  <p:embed/>
                </p:oleObj>
              </mc:Choice>
              <mc:Fallback>
                <p:oleObj name="Visio" r:id="rId2" imgW="7051550" imgH="4239368" progId="Visio.Drawing.11">
                  <p:embed/>
                  <p:pic>
                    <p:nvPicPr>
                      <p:cNvPr id="5"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314450"/>
                        <a:ext cx="8305800"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8"/>
          <p:cNvSpPr txBox="1"/>
          <p:nvPr/>
        </p:nvSpPr>
        <p:spPr>
          <a:xfrm>
            <a:off x="6689618" y="2008257"/>
            <a:ext cx="3543300" cy="707886"/>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rgbClr val="0000FF"/>
                </a:solidFill>
              </a:rPr>
              <a:t>Not saved by subroutine </a:t>
            </a:r>
          </a:p>
          <a:p>
            <a:pPr marL="342900" indent="-342900">
              <a:buFont typeface="Arial" panose="020B0604020202020204" pitchFamily="34" charset="0"/>
              <a:buChar char="•"/>
            </a:pPr>
            <a:r>
              <a:rPr lang="en-US" sz="2000" dirty="0">
                <a:solidFill>
                  <a:srgbClr val="0000FF"/>
                </a:solidFill>
              </a:rPr>
              <a:t>Hold arguments/result</a:t>
            </a:r>
          </a:p>
        </p:txBody>
      </p:sp>
      <p:sp>
        <p:nvSpPr>
          <p:cNvPr id="4" name="Rounded Rectangle 3"/>
          <p:cNvSpPr/>
          <p:nvPr/>
        </p:nvSpPr>
        <p:spPr>
          <a:xfrm>
            <a:off x="2057400" y="1828800"/>
            <a:ext cx="4414248" cy="1143000"/>
          </a:xfrm>
          <a:prstGeom prst="round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2057399" y="3048000"/>
            <a:ext cx="4414249" cy="21336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708203" y="3501103"/>
            <a:ext cx="5577155" cy="646331"/>
          </a:xfrm>
          <a:prstGeom prst="rect">
            <a:avLst/>
          </a:prstGeom>
        </p:spPr>
        <p:txBody>
          <a:bodyPr wrap="square">
            <a:spAutoFit/>
          </a:bodyPr>
          <a:lstStyle/>
          <a:p>
            <a:pPr marL="285750" indent="-285750">
              <a:buFont typeface="Arial" panose="020B0604020202020204" pitchFamily="34" charset="0"/>
              <a:buChar char="•"/>
            </a:pPr>
            <a:r>
              <a:rPr lang="en-US" dirty="0">
                <a:solidFill>
                  <a:srgbClr val="FF0000"/>
                </a:solidFill>
              </a:rPr>
              <a:t>Caller expects their values are retained</a:t>
            </a:r>
          </a:p>
          <a:p>
            <a:pPr marL="285750" indent="-285750">
              <a:buFont typeface="Arial" panose="020B0604020202020204" pitchFamily="34" charset="0"/>
              <a:buChar char="•"/>
            </a:pPr>
            <a:r>
              <a:rPr lang="en-US" dirty="0" err="1">
                <a:solidFill>
                  <a:srgbClr val="FF0000"/>
                </a:solidFill>
              </a:rPr>
              <a:t>Callee</a:t>
            </a:r>
            <a:r>
              <a:rPr lang="en-US" dirty="0">
                <a:solidFill>
                  <a:srgbClr val="FF0000"/>
                </a:solidFill>
              </a:rPr>
              <a:t> must save and store it if </a:t>
            </a:r>
            <a:r>
              <a:rPr lang="en-US" dirty="0" err="1">
                <a:solidFill>
                  <a:srgbClr val="FF0000"/>
                </a:solidFill>
              </a:rPr>
              <a:t>callee</a:t>
            </a:r>
            <a:r>
              <a:rPr lang="en-US" dirty="0">
                <a:solidFill>
                  <a:srgbClr val="FF0000"/>
                </a:solidFill>
              </a:rPr>
              <a:t> modifies it</a:t>
            </a:r>
          </a:p>
        </p:txBody>
      </p:sp>
      <p:sp>
        <p:nvSpPr>
          <p:cNvPr id="11" name="TextBox 10">
            <a:extLst>
              <a:ext uri="{FF2B5EF4-FFF2-40B4-BE49-F238E27FC236}">
                <a16:creationId xmlns:a16="http://schemas.microsoft.com/office/drawing/2014/main" id="{664735F9-F0EA-1648-83D6-C63C3D9D1247}"/>
              </a:ext>
            </a:extLst>
          </p:cNvPr>
          <p:cNvSpPr txBox="1"/>
          <p:nvPr/>
        </p:nvSpPr>
        <p:spPr>
          <a:xfrm>
            <a:off x="3810000" y="6283914"/>
            <a:ext cx="1468672" cy="369332"/>
          </a:xfrm>
          <a:prstGeom prst="rect">
            <a:avLst/>
          </a:prstGeom>
          <a:noFill/>
        </p:spPr>
        <p:txBody>
          <a:bodyPr wrap="none" rtlCol="0">
            <a:spAutoFit/>
          </a:bodyPr>
          <a:lstStyle/>
          <a:p>
            <a:r>
              <a:rPr lang="en-US" dirty="0"/>
              <a:t>Register Bank</a:t>
            </a:r>
          </a:p>
        </p:txBody>
      </p:sp>
      <p:sp>
        <p:nvSpPr>
          <p:cNvPr id="13" name="TextBox 12">
            <a:extLst>
              <a:ext uri="{FF2B5EF4-FFF2-40B4-BE49-F238E27FC236}">
                <a16:creationId xmlns:a16="http://schemas.microsoft.com/office/drawing/2014/main" id="{9165E765-CDC5-CC41-91AA-C1021DCC0379}"/>
              </a:ext>
            </a:extLst>
          </p:cNvPr>
          <p:cNvSpPr txBox="1"/>
          <p:nvPr/>
        </p:nvSpPr>
        <p:spPr>
          <a:xfrm>
            <a:off x="7696201" y="6280367"/>
            <a:ext cx="1736373" cy="369332"/>
          </a:xfrm>
          <a:prstGeom prst="rect">
            <a:avLst/>
          </a:prstGeom>
          <a:noFill/>
        </p:spPr>
        <p:txBody>
          <a:bodyPr wrap="none" rtlCol="0">
            <a:spAutoFit/>
          </a:bodyPr>
          <a:lstStyle/>
          <a:p>
            <a:r>
              <a:rPr lang="en-US" dirty="0"/>
              <a:t>Special Registers</a:t>
            </a:r>
          </a:p>
        </p:txBody>
      </p:sp>
      <p:sp>
        <p:nvSpPr>
          <p:cNvPr id="6" name="Rectangle 5">
            <a:extLst>
              <a:ext uri="{FF2B5EF4-FFF2-40B4-BE49-F238E27FC236}">
                <a16:creationId xmlns:a16="http://schemas.microsoft.com/office/drawing/2014/main" id="{C6F34341-A96C-BF42-BFBB-DD5124009476}"/>
              </a:ext>
            </a:extLst>
          </p:cNvPr>
          <p:cNvSpPr/>
          <p:nvPr/>
        </p:nvSpPr>
        <p:spPr>
          <a:xfrm>
            <a:off x="2251209" y="2018180"/>
            <a:ext cx="1718521" cy="646331"/>
          </a:xfrm>
          <a:prstGeom prst="rect">
            <a:avLst/>
          </a:prstGeom>
        </p:spPr>
        <p:txBody>
          <a:bodyPr wrap="square">
            <a:spAutoFit/>
          </a:bodyPr>
          <a:lstStyle/>
          <a:p>
            <a:r>
              <a:rPr lang="en-US" b="1" dirty="0">
                <a:solidFill>
                  <a:srgbClr val="0000FF"/>
                </a:solidFill>
              </a:rPr>
              <a:t>Caller-saved registers</a:t>
            </a:r>
          </a:p>
        </p:txBody>
      </p:sp>
      <p:sp>
        <p:nvSpPr>
          <p:cNvPr id="7" name="Rectangle 6">
            <a:extLst>
              <a:ext uri="{FF2B5EF4-FFF2-40B4-BE49-F238E27FC236}">
                <a16:creationId xmlns:a16="http://schemas.microsoft.com/office/drawing/2014/main" id="{1BE789D2-D3AD-144A-ABB7-7A9039427F4C}"/>
              </a:ext>
            </a:extLst>
          </p:cNvPr>
          <p:cNvSpPr/>
          <p:nvPr/>
        </p:nvSpPr>
        <p:spPr>
          <a:xfrm>
            <a:off x="2251209" y="3375854"/>
            <a:ext cx="1718521" cy="646331"/>
          </a:xfrm>
          <a:prstGeom prst="rect">
            <a:avLst/>
          </a:prstGeom>
        </p:spPr>
        <p:txBody>
          <a:bodyPr wrap="square">
            <a:spAutoFit/>
          </a:bodyPr>
          <a:lstStyle/>
          <a:p>
            <a:r>
              <a:rPr lang="en-US" b="1" dirty="0" err="1">
                <a:solidFill>
                  <a:srgbClr val="FF0000"/>
                </a:solidFill>
              </a:rPr>
              <a:t>Callee</a:t>
            </a:r>
            <a:r>
              <a:rPr lang="en-US" b="1" dirty="0">
                <a:solidFill>
                  <a:srgbClr val="FF0000"/>
                </a:solidFill>
              </a:rPr>
              <a:t>-saved registers</a:t>
            </a:r>
          </a:p>
        </p:txBody>
      </p:sp>
      <p:sp>
        <p:nvSpPr>
          <p:cNvPr id="14" name="Rounded Rectangle 13">
            <a:extLst>
              <a:ext uri="{FF2B5EF4-FFF2-40B4-BE49-F238E27FC236}">
                <a16:creationId xmlns:a16="http://schemas.microsoft.com/office/drawing/2014/main" id="{AC2AE156-76D1-F549-8AF9-9D781B757237}"/>
              </a:ext>
            </a:extLst>
          </p:cNvPr>
          <p:cNvSpPr/>
          <p:nvPr/>
        </p:nvSpPr>
        <p:spPr>
          <a:xfrm>
            <a:off x="1681750" y="5687122"/>
            <a:ext cx="4414250" cy="268147"/>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C3C88C4-EAF8-6E4D-87AB-F97C99FCE7FF}"/>
              </a:ext>
            </a:extLst>
          </p:cNvPr>
          <p:cNvSpPr/>
          <p:nvPr/>
        </p:nvSpPr>
        <p:spPr>
          <a:xfrm>
            <a:off x="1681750" y="5632750"/>
            <a:ext cx="2892552" cy="369332"/>
          </a:xfrm>
          <a:prstGeom prst="rect">
            <a:avLst/>
          </a:prstGeom>
        </p:spPr>
        <p:txBody>
          <a:bodyPr wrap="square">
            <a:spAutoFit/>
          </a:bodyPr>
          <a:lstStyle/>
          <a:p>
            <a:r>
              <a:rPr lang="en-US" b="1" dirty="0" err="1">
                <a:solidFill>
                  <a:srgbClr val="FF0000"/>
                </a:solidFill>
              </a:rPr>
              <a:t>Callee</a:t>
            </a:r>
            <a:r>
              <a:rPr lang="en-US" b="1" dirty="0">
                <a:solidFill>
                  <a:srgbClr val="FF0000"/>
                </a:solidFill>
              </a:rPr>
              <a:t>-saved registers</a:t>
            </a:r>
          </a:p>
        </p:txBody>
      </p:sp>
    </p:spTree>
    <p:extLst>
      <p:ext uri="{BB962C8B-B14F-4D97-AF65-F5344CB8AC3E}">
        <p14:creationId xmlns:p14="http://schemas.microsoft.com/office/powerpoint/2010/main" val="397737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animBg="1"/>
      <p:bldP spid="10" grpId="0" animBg="1"/>
      <p:bldP spid="12" grpId="0"/>
      <p:bldP spid="1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Embedded Application Binary Interface (EABI) Protocol</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28</a:t>
            </a:fld>
            <a:endParaRPr kumimoji="0" lang="en-US" dirty="0"/>
          </a:p>
        </p:txBody>
      </p:sp>
      <p:graphicFrame>
        <p:nvGraphicFramePr>
          <p:cNvPr id="6" name="Table 5">
            <a:extLst>
              <a:ext uri="{FF2B5EF4-FFF2-40B4-BE49-F238E27FC236}">
                <a16:creationId xmlns:a16="http://schemas.microsoft.com/office/drawing/2014/main" id="{B1414725-3DB0-4EEA-70D6-397832F09027}"/>
              </a:ext>
            </a:extLst>
          </p:cNvPr>
          <p:cNvGraphicFramePr>
            <a:graphicFrameLocks noGrp="1"/>
          </p:cNvGraphicFramePr>
          <p:nvPr>
            <p:extLst>
              <p:ext uri="{D42A27DB-BD31-4B8C-83A1-F6EECF244321}">
                <p14:modId xmlns:p14="http://schemas.microsoft.com/office/powerpoint/2010/main" val="1752756319"/>
              </p:ext>
            </p:extLst>
          </p:nvPr>
        </p:nvGraphicFramePr>
        <p:xfrm>
          <a:off x="2057400" y="4927069"/>
          <a:ext cx="7620001" cy="1463040"/>
        </p:xfrm>
        <a:graphic>
          <a:graphicData uri="http://schemas.openxmlformats.org/drawingml/2006/table">
            <a:tbl>
              <a:tblPr>
                <a:tableStyleId>{5940675A-B579-460E-94D1-54222C63F5DA}</a:tableStyleId>
              </a:tblPr>
              <a:tblGrid>
                <a:gridCol w="956217">
                  <a:extLst>
                    <a:ext uri="{9D8B030D-6E8A-4147-A177-3AD203B41FA5}">
                      <a16:colId xmlns:a16="http://schemas.microsoft.com/office/drawing/2014/main" val="3978250191"/>
                    </a:ext>
                  </a:extLst>
                </a:gridCol>
                <a:gridCol w="3197273">
                  <a:extLst>
                    <a:ext uri="{9D8B030D-6E8A-4147-A177-3AD203B41FA5}">
                      <a16:colId xmlns:a16="http://schemas.microsoft.com/office/drawing/2014/main" val="2379742375"/>
                    </a:ext>
                  </a:extLst>
                </a:gridCol>
                <a:gridCol w="3466511">
                  <a:extLst>
                    <a:ext uri="{9D8B030D-6E8A-4147-A177-3AD203B41FA5}">
                      <a16:colId xmlns:a16="http://schemas.microsoft.com/office/drawing/2014/main" val="647968338"/>
                    </a:ext>
                  </a:extLst>
                </a:gridCol>
              </a:tblGrid>
              <a:tr h="0">
                <a:tc>
                  <a:txBody>
                    <a:bodyPr/>
                    <a:lstStyle/>
                    <a:p>
                      <a:pPr>
                        <a:buNone/>
                      </a:pPr>
                      <a:r>
                        <a:rPr lang="en-US"/>
                        <a:t>Role</a:t>
                      </a:r>
                    </a:p>
                  </a:txBody>
                  <a:tcPr anchor="ctr">
                    <a:solidFill>
                      <a:schemeClr val="bg1">
                        <a:lumMod val="85000"/>
                      </a:schemeClr>
                    </a:solidFill>
                  </a:tcPr>
                </a:tc>
                <a:tc>
                  <a:txBody>
                    <a:bodyPr/>
                    <a:lstStyle/>
                    <a:p>
                      <a:pPr>
                        <a:buNone/>
                      </a:pPr>
                      <a:r>
                        <a:rPr lang="en-US"/>
                        <a:t>Must Preserve</a:t>
                      </a:r>
                    </a:p>
                  </a:txBody>
                  <a:tcPr anchor="ctr">
                    <a:solidFill>
                      <a:schemeClr val="bg1">
                        <a:lumMod val="85000"/>
                      </a:schemeClr>
                    </a:solidFill>
                  </a:tcPr>
                </a:tc>
                <a:tc>
                  <a:txBody>
                    <a:bodyPr/>
                    <a:lstStyle/>
                    <a:p>
                      <a:pPr>
                        <a:buNone/>
                      </a:pPr>
                      <a:r>
                        <a:rPr lang="en-US" dirty="0"/>
                        <a:t>Notes</a:t>
                      </a:r>
                    </a:p>
                  </a:txBody>
                  <a:tcPr anchor="ctr">
                    <a:solidFill>
                      <a:schemeClr val="bg1">
                        <a:lumMod val="85000"/>
                      </a:schemeClr>
                    </a:solidFill>
                  </a:tcPr>
                </a:tc>
                <a:extLst>
                  <a:ext uri="{0D108BD9-81ED-4DB2-BD59-A6C34878D82A}">
                    <a16:rowId xmlns:a16="http://schemas.microsoft.com/office/drawing/2014/main" val="1034159589"/>
                  </a:ext>
                </a:extLst>
              </a:tr>
              <a:tr h="0">
                <a:tc>
                  <a:txBody>
                    <a:bodyPr/>
                    <a:lstStyle/>
                    <a:p>
                      <a:pPr>
                        <a:buNone/>
                      </a:pPr>
                      <a:r>
                        <a:rPr lang="en-US" b="1" dirty="0"/>
                        <a:t>Caller</a:t>
                      </a:r>
                      <a:endParaRPr lang="en-US" dirty="0"/>
                    </a:p>
                  </a:txBody>
                  <a:tcPr anchor="ctr"/>
                </a:tc>
                <a:tc>
                  <a:txBody>
                    <a:bodyPr/>
                    <a:lstStyle/>
                    <a:p>
                      <a:pPr>
                        <a:buNone/>
                      </a:pPr>
                      <a:r>
                        <a:rPr lang="en-US"/>
                        <a:t>R0–R3, R12, CPSR (if needed)</a:t>
                      </a:r>
                    </a:p>
                  </a:txBody>
                  <a:tcPr anchor="ctr"/>
                </a:tc>
                <a:tc>
                  <a:txBody>
                    <a:bodyPr/>
                    <a:lstStyle/>
                    <a:p>
                      <a:pPr>
                        <a:buNone/>
                      </a:pPr>
                      <a:r>
                        <a:rPr lang="en-US"/>
                        <a:t>Caller-saved (scratch)</a:t>
                      </a:r>
                    </a:p>
                  </a:txBody>
                  <a:tcPr anchor="ctr"/>
                </a:tc>
                <a:extLst>
                  <a:ext uri="{0D108BD9-81ED-4DB2-BD59-A6C34878D82A}">
                    <a16:rowId xmlns:a16="http://schemas.microsoft.com/office/drawing/2014/main" val="3091627714"/>
                  </a:ext>
                </a:extLst>
              </a:tr>
              <a:tr h="0">
                <a:tc>
                  <a:txBody>
                    <a:bodyPr/>
                    <a:lstStyle/>
                    <a:p>
                      <a:pPr>
                        <a:buNone/>
                      </a:pPr>
                      <a:r>
                        <a:rPr lang="en-US" b="1"/>
                        <a:t>Callee</a:t>
                      </a:r>
                      <a:endParaRPr lang="en-US"/>
                    </a:p>
                  </a:txBody>
                  <a:tcPr anchor="ctr"/>
                </a:tc>
                <a:tc>
                  <a:txBody>
                    <a:bodyPr/>
                    <a:lstStyle/>
                    <a:p>
                      <a:pPr>
                        <a:buNone/>
                      </a:pPr>
                      <a:r>
                        <a:rPr lang="pt-BR"/>
                        <a:t>R4–R11, R13 (SP), R14 (LR)</a:t>
                      </a:r>
                    </a:p>
                  </a:txBody>
                  <a:tcPr anchor="ctr"/>
                </a:tc>
                <a:tc>
                  <a:txBody>
                    <a:bodyPr/>
                    <a:lstStyle/>
                    <a:p>
                      <a:pPr>
                        <a:buNone/>
                      </a:pPr>
                      <a:r>
                        <a:rPr lang="en-US" dirty="0"/>
                        <a:t>Must be saved/restored if modified</a:t>
                      </a:r>
                    </a:p>
                  </a:txBody>
                  <a:tcPr anchor="ctr"/>
                </a:tc>
                <a:extLst>
                  <a:ext uri="{0D108BD9-81ED-4DB2-BD59-A6C34878D82A}">
                    <a16:rowId xmlns:a16="http://schemas.microsoft.com/office/drawing/2014/main" val="3254816473"/>
                  </a:ext>
                </a:extLst>
              </a:tr>
              <a:tr h="0">
                <a:tc>
                  <a:txBody>
                    <a:bodyPr/>
                    <a:lstStyle/>
                    <a:p>
                      <a:pPr>
                        <a:buNone/>
                      </a:pPr>
                      <a:r>
                        <a:rPr lang="en-US" b="1"/>
                        <a:t>Return</a:t>
                      </a:r>
                      <a:endParaRPr lang="en-US"/>
                    </a:p>
                  </a:txBody>
                  <a:tcPr anchor="ctr"/>
                </a:tc>
                <a:tc>
                  <a:txBody>
                    <a:bodyPr/>
                    <a:lstStyle/>
                    <a:p>
                      <a:pPr>
                        <a:buNone/>
                      </a:pPr>
                      <a:r>
                        <a:rPr lang="en-US"/>
                        <a:t>R0</a:t>
                      </a:r>
                    </a:p>
                  </a:txBody>
                  <a:tcPr anchor="ctr"/>
                </a:tc>
                <a:tc>
                  <a:txBody>
                    <a:bodyPr/>
                    <a:lstStyle/>
                    <a:p>
                      <a:pPr>
                        <a:buNone/>
                      </a:pPr>
                      <a:r>
                        <a:rPr lang="en-US" dirty="0"/>
                        <a:t>Return value</a:t>
                      </a:r>
                    </a:p>
                  </a:txBody>
                  <a:tcPr anchor="ctr"/>
                </a:tc>
                <a:extLst>
                  <a:ext uri="{0D108BD9-81ED-4DB2-BD59-A6C34878D82A}">
                    <a16:rowId xmlns:a16="http://schemas.microsoft.com/office/drawing/2014/main" val="693202028"/>
                  </a:ext>
                </a:extLst>
              </a:tr>
            </a:tbl>
          </a:graphicData>
        </a:graphic>
      </p:graphicFrame>
      <p:sp>
        <p:nvSpPr>
          <p:cNvPr id="12" name="Rectangle 5">
            <a:extLst>
              <a:ext uri="{FF2B5EF4-FFF2-40B4-BE49-F238E27FC236}">
                <a16:creationId xmlns:a16="http://schemas.microsoft.com/office/drawing/2014/main" id="{089E938F-8DD6-9257-C729-26DA8E1F7AC4}"/>
              </a:ext>
            </a:extLst>
          </p:cNvPr>
          <p:cNvSpPr>
            <a:spLocks noGrp="1" noChangeArrowheads="1"/>
          </p:cNvSpPr>
          <p:nvPr>
            <p:ph sz="quarter" idx="1"/>
          </p:nvPr>
        </p:nvSpPr>
        <p:spPr bwMode="auto">
          <a:xfrm>
            <a:off x="816864" y="1000936"/>
            <a:ext cx="10972800" cy="4034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defTabSz="914400" fontAlgn="base">
              <a:lnSpc>
                <a:spcPct val="100000"/>
              </a:lnSpc>
              <a:spcAft>
                <a:spcPct val="0"/>
              </a:spcAft>
              <a:tabLst/>
            </a:pPr>
            <a:r>
              <a:rPr lang="en-US" altLang="en-US" sz="2000" dirty="0"/>
              <a:t>Caller-saved registers:</a:t>
            </a:r>
          </a:p>
          <a:p>
            <a:pPr lvl="1" fontAlgn="base">
              <a:spcAft>
                <a:spcPct val="0"/>
              </a:spcAft>
            </a:pPr>
            <a:r>
              <a:rPr lang="en-US" altLang="en-US" sz="1800" dirty="0"/>
              <a:t>R0–R3: Arguments/return registers.</a:t>
            </a:r>
          </a:p>
          <a:p>
            <a:pPr lvl="1" fontAlgn="base">
              <a:spcAft>
                <a:spcPct val="0"/>
              </a:spcAft>
            </a:pPr>
            <a:r>
              <a:rPr lang="en-US" altLang="en-US" sz="1800" dirty="0"/>
              <a:t>R12 (IP): Intra-procedure scratch register.</a:t>
            </a:r>
          </a:p>
          <a:p>
            <a:pPr lvl="1" fontAlgn="base">
              <a:spcAft>
                <a:spcPct val="0"/>
              </a:spcAft>
            </a:pPr>
            <a:r>
              <a:rPr lang="en-US" altLang="en-US" sz="1800" dirty="0"/>
              <a:t>CPSR: — caller must preserve its state if needed.</a:t>
            </a:r>
          </a:p>
          <a:p>
            <a:pPr marR="0" lvl="0" defTabSz="914400" fontAlgn="base">
              <a:lnSpc>
                <a:spcPct val="100000"/>
              </a:lnSpc>
              <a:spcAft>
                <a:spcPct val="0"/>
              </a:spcAft>
              <a:tabLst/>
            </a:pPr>
            <a:r>
              <a:rPr lang="en-US" altLang="en-US" sz="2000" dirty="0"/>
              <a:t>Callee-saved registers:</a:t>
            </a:r>
          </a:p>
          <a:p>
            <a:pPr lvl="1" fontAlgn="base">
              <a:spcAft>
                <a:spcPct val="0"/>
              </a:spcAft>
            </a:pPr>
            <a:r>
              <a:rPr lang="en-US" altLang="en-US" sz="1800" dirty="0"/>
              <a:t>R4–R11: Must be saved/restored by the callee if used.</a:t>
            </a:r>
          </a:p>
          <a:p>
            <a:pPr lvl="1" fontAlgn="base">
              <a:spcAft>
                <a:spcPct val="0"/>
              </a:spcAft>
            </a:pPr>
            <a:r>
              <a:rPr lang="en-US" altLang="en-US" sz="1800" dirty="0"/>
              <a:t>R14 (LR): Must be saved if the callee makes nested calls.</a:t>
            </a:r>
          </a:p>
          <a:p>
            <a:pPr lvl="1" fontAlgn="base">
              <a:spcAft>
                <a:spcPct val="0"/>
              </a:spcAft>
            </a:pPr>
            <a:r>
              <a:rPr lang="en-US" altLang="en-US" sz="1800" dirty="0"/>
              <a:t>R13 (SP): Stack pointer — must be preserved.</a:t>
            </a:r>
          </a:p>
          <a:p>
            <a:pPr marR="0" lvl="0" defTabSz="914400" fontAlgn="base">
              <a:lnSpc>
                <a:spcPct val="100000"/>
              </a:lnSpc>
              <a:spcAft>
                <a:spcPct val="0"/>
              </a:spcAft>
              <a:tabLst/>
            </a:pPr>
            <a:r>
              <a:rPr lang="en-US" altLang="en-US" sz="2000" dirty="0"/>
              <a:t>Extra parameters passed on stack:</a:t>
            </a:r>
          </a:p>
          <a:p>
            <a:pPr lvl="1" fontAlgn="base">
              <a:spcAft>
                <a:spcPct val="0"/>
              </a:spcAft>
            </a:pPr>
            <a:r>
              <a:rPr lang="en-US" altLang="en-US" sz="1800" dirty="0"/>
              <a:t>When more than four arguments exist.</a:t>
            </a:r>
          </a:p>
          <a:p>
            <a:pPr marR="0" lvl="0" defTabSz="914400" fontAlgn="base">
              <a:lnSpc>
                <a:spcPct val="100000"/>
              </a:lnSpc>
              <a:spcAft>
                <a:spcPct val="0"/>
              </a:spcAft>
              <a:tabLst/>
            </a:pPr>
            <a:r>
              <a:rPr lang="en-US" altLang="en-US" sz="2000" dirty="0"/>
              <a:t>Return value in R0</a:t>
            </a:r>
          </a:p>
        </p:txBody>
      </p:sp>
    </p:spTree>
    <p:extLst>
      <p:ext uri="{BB962C8B-B14F-4D97-AF65-F5344CB8AC3E}">
        <p14:creationId xmlns:p14="http://schemas.microsoft.com/office/powerpoint/2010/main" val="19568821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41E5524-BEEB-EAC4-08A8-A4DA816CE381}"/>
              </a:ext>
            </a:extLst>
          </p:cNvPr>
          <p:cNvSpPr>
            <a:spLocks noGrp="1"/>
          </p:cNvSpPr>
          <p:nvPr>
            <p:ph type="sldNum" sz="quarter" idx="12"/>
          </p:nvPr>
        </p:nvSpPr>
        <p:spPr/>
        <p:txBody>
          <a:bodyPr/>
          <a:lstStyle/>
          <a:p>
            <a:fld id="{EA7C8D44-3667-46F6-9772-CC52308E2A7F}" type="slidenum">
              <a:rPr kumimoji="0" lang="en-US" smtClean="0"/>
              <a:pPr/>
              <a:t>29</a:t>
            </a:fld>
            <a:endParaRPr kumimoji="0" lang="en-US" dirty="0"/>
          </a:p>
        </p:txBody>
      </p:sp>
      <p:sp>
        <p:nvSpPr>
          <p:cNvPr id="4" name="Content Placeholder 3">
            <a:extLst>
              <a:ext uri="{FF2B5EF4-FFF2-40B4-BE49-F238E27FC236}">
                <a16:creationId xmlns:a16="http://schemas.microsoft.com/office/drawing/2014/main" id="{932BDD07-C7B4-65B5-B366-97ACF9704AAC}"/>
              </a:ext>
            </a:extLst>
          </p:cNvPr>
          <p:cNvSpPr>
            <a:spLocks noGrp="1"/>
          </p:cNvSpPr>
          <p:nvPr>
            <p:ph sz="quarter" idx="1"/>
          </p:nvPr>
        </p:nvSpPr>
        <p:spPr>
          <a:xfrm>
            <a:off x="122936" y="264160"/>
            <a:ext cx="3233674" cy="6517640"/>
          </a:xfrm>
          <a:solidFill>
            <a:schemeClr val="bg1"/>
          </a:solidFill>
        </p:spPr>
        <p:txBody>
          <a:bodyPr>
            <a:normAutofit fontScale="85000" lnSpcReduction="20000"/>
          </a:bodyPr>
          <a:lstStyle/>
          <a:p>
            <a:r>
              <a:rPr lang="en-US" dirty="0"/>
              <a:t>Top code (not good):</a:t>
            </a:r>
          </a:p>
          <a:p>
            <a:pPr lvl="1"/>
            <a:r>
              <a:rPr lang="en-US" dirty="0"/>
              <a:t>Callee foo does MOV R4, #10 → this overwrites whatever the caller had in R4.</a:t>
            </a:r>
          </a:p>
          <a:p>
            <a:pPr lvl="1"/>
            <a:r>
              <a:rPr lang="en-US" dirty="0"/>
              <a:t>foo does BX LR → returns to caller, and R4=10 after call return.</a:t>
            </a:r>
          </a:p>
          <a:p>
            <a:r>
              <a:rPr lang="en-US" dirty="0"/>
              <a:t>Middle code:</a:t>
            </a:r>
          </a:p>
          <a:p>
            <a:pPr lvl="1"/>
            <a:r>
              <a:rPr lang="en-US" dirty="0"/>
              <a:t>Caller expects callee to not modify r4.</a:t>
            </a:r>
          </a:p>
          <a:p>
            <a:pPr lvl="1"/>
            <a:r>
              <a:rPr lang="en-US" dirty="0"/>
              <a:t>Callee should preserve r4 by saving and restores R4 by PUSH and POP on the stack</a:t>
            </a:r>
          </a:p>
          <a:p>
            <a:r>
              <a:rPr lang="en-US" dirty="0"/>
              <a:t>Bottom code:</a:t>
            </a:r>
          </a:p>
          <a:p>
            <a:pPr lvl="1"/>
            <a:r>
              <a:rPr lang="en-US" dirty="0"/>
              <a:t>Callee saves and restores R4 by PUSH and POP</a:t>
            </a:r>
          </a:p>
          <a:p>
            <a:pPr lvl="1"/>
            <a:r>
              <a:rPr lang="en-US" dirty="0"/>
              <a:t>Callee uses PUSH{LR} and POP{PC}, equivalent to BX LR</a:t>
            </a:r>
          </a:p>
        </p:txBody>
      </p:sp>
      <p:graphicFrame>
        <p:nvGraphicFramePr>
          <p:cNvPr id="5" name="Table 4">
            <a:extLst>
              <a:ext uri="{FF2B5EF4-FFF2-40B4-BE49-F238E27FC236}">
                <a16:creationId xmlns:a16="http://schemas.microsoft.com/office/drawing/2014/main" id="{474C9786-1EE7-AA57-BBF8-015B49A7A18B}"/>
              </a:ext>
            </a:extLst>
          </p:cNvPr>
          <p:cNvGraphicFramePr>
            <a:graphicFrameLocks noGrp="1"/>
          </p:cNvGraphicFramePr>
          <p:nvPr>
            <p:extLst>
              <p:ext uri="{D42A27DB-BD31-4B8C-83A1-F6EECF244321}">
                <p14:modId xmlns:p14="http://schemas.microsoft.com/office/powerpoint/2010/main" val="3857499811"/>
              </p:ext>
            </p:extLst>
          </p:nvPr>
        </p:nvGraphicFramePr>
        <p:xfrm>
          <a:off x="3458464" y="704850"/>
          <a:ext cx="8610600" cy="1825630"/>
        </p:xfrm>
        <a:graphic>
          <a:graphicData uri="http://schemas.openxmlformats.org/drawingml/2006/table">
            <a:tbl>
              <a:tblPr firstRow="1" firstCol="1" bandRow="1">
                <a:tableStyleId>{5940675A-B579-460E-94D1-54222C63F5DA}</a:tableStyleId>
              </a:tblPr>
              <a:tblGrid>
                <a:gridCol w="4457866">
                  <a:extLst>
                    <a:ext uri="{9D8B030D-6E8A-4147-A177-3AD203B41FA5}">
                      <a16:colId xmlns:a16="http://schemas.microsoft.com/office/drawing/2014/main" val="20000"/>
                    </a:ext>
                  </a:extLst>
                </a:gridCol>
                <a:gridCol w="4152734">
                  <a:extLst>
                    <a:ext uri="{9D8B030D-6E8A-4147-A177-3AD203B41FA5}">
                      <a16:colId xmlns:a16="http://schemas.microsoft.com/office/drawing/2014/main" val="20001"/>
                    </a:ext>
                  </a:extLst>
                </a:gridCol>
              </a:tblGrid>
              <a:tr h="224785">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Caller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Subroutine/</a:t>
                      </a:r>
                      <a:r>
                        <a:rPr lang="en-US" sz="1600" b="1" dirty="0" err="1">
                          <a:solidFill>
                            <a:schemeClr val="bg1"/>
                          </a:solidFill>
                          <a:effectLst/>
                          <a:latin typeface="Consolas" panose="020B0609020204030204" pitchFamily="49" charset="0"/>
                          <a:cs typeface="Consolas" panose="020B0609020204030204" pitchFamily="49" charset="0"/>
                        </a:rPr>
                        <a:t>Callee</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581790">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MOV</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r4</a:t>
                      </a:r>
                      <a:r>
                        <a:rPr lang="en-US" sz="1600" dirty="0">
                          <a:effectLst/>
                          <a:latin typeface="Consolas" panose="020B0609020204030204" pitchFamily="49" charset="0"/>
                          <a:cs typeface="Consolas" panose="020B0609020204030204" pitchFamily="49" charset="0"/>
                        </a:rPr>
                        <a:t>, #100</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kumimoji="0" lang="en-US" sz="1600" kern="1200" dirty="0">
                          <a:solidFill>
                            <a:schemeClr val="tx1"/>
                          </a:solidFill>
                          <a:effectLst/>
                          <a:latin typeface="Consolas" panose="020B0609020204030204" pitchFamily="49" charset="0"/>
                          <a:ea typeface="+mn-ea"/>
                          <a:cs typeface="Consolas" panose="020B0609020204030204" pitchFamily="49" charset="0"/>
                        </a:rPr>
                        <a:t>   BL  foo</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ADD r4, r4, #1   ; r4 = 11</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foo </a:t>
                      </a:r>
                      <a:r>
                        <a:rPr lang="en-US" sz="1600" dirty="0" err="1">
                          <a:effectLst/>
                          <a:latin typeface="Consolas" panose="020B0609020204030204" pitchFamily="49" charset="0"/>
                          <a:cs typeface="Consolas" panose="020B0609020204030204" pitchFamily="49" charset="0"/>
                        </a:rPr>
                        <a:t>PROC</a:t>
                      </a:r>
                      <a:endParaRPr lang="en-US" sz="16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MOV</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r4</a:t>
                      </a:r>
                      <a:r>
                        <a:rPr lang="en-US" sz="1600" dirty="0">
                          <a:effectLst/>
                          <a:latin typeface="Consolas" panose="020B0609020204030204" pitchFamily="49" charset="0"/>
                          <a:cs typeface="Consolas" panose="020B0609020204030204" pitchFamily="49" charset="0"/>
                        </a:rPr>
                        <a:t>, #10  ; foo changes </a:t>
                      </a:r>
                      <a:r>
                        <a:rPr lang="en-US" sz="1600" dirty="0" err="1">
                          <a:effectLst/>
                          <a:latin typeface="Consolas" panose="020B0609020204030204" pitchFamily="49" charset="0"/>
                          <a:cs typeface="Consolas" panose="020B0609020204030204" pitchFamily="49" charset="0"/>
                        </a:rPr>
                        <a:t>r4</a:t>
                      </a:r>
                      <a:endParaRPr lang="en-US" sz="16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kumimoji="0" lang="en-US" sz="1600" kern="1200" dirty="0">
                          <a:solidFill>
                            <a:schemeClr val="tx1"/>
                          </a:solidFill>
                          <a:effectLst/>
                          <a:latin typeface="Consolas" panose="020B0609020204030204" pitchFamily="49" charset="0"/>
                          <a:ea typeface="+mn-ea"/>
                          <a:cs typeface="Consolas" panose="020B0609020204030204" pitchFamily="49" charset="0"/>
                        </a:rPr>
                        <a:t>    BX    </a:t>
                      </a:r>
                      <a:r>
                        <a:rPr kumimoji="0" lang="en-US" sz="1600" kern="1200" dirty="0" err="1">
                          <a:solidFill>
                            <a:schemeClr val="tx1"/>
                          </a:solidFill>
                          <a:effectLst/>
                          <a:latin typeface="Consolas" panose="020B0609020204030204" pitchFamily="49" charset="0"/>
                          <a:ea typeface="+mn-ea"/>
                          <a:cs typeface="Consolas" panose="020B0609020204030204" pitchFamily="49" charset="0"/>
                        </a:rPr>
                        <a:t>LR</a:t>
                      </a:r>
                      <a:endParaRPr kumimoji="0" lang="en-US" sz="1600" kern="1200" dirty="0">
                        <a:solidFill>
                          <a:schemeClr val="tx1"/>
                        </a:solidFill>
                        <a:effectLst/>
                        <a:latin typeface="Consolas" panose="020B0609020204030204" pitchFamily="49" charset="0"/>
                        <a:ea typeface="+mn-ea"/>
                        <a:cs typeface="Consolas" panose="020B0609020204030204" pitchFamily="49" charset="0"/>
                      </a:endParaRP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EDP</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6" name="Table 5">
            <a:extLst>
              <a:ext uri="{FF2B5EF4-FFF2-40B4-BE49-F238E27FC236}">
                <a16:creationId xmlns:a16="http://schemas.microsoft.com/office/drawing/2014/main" id="{BEEF0709-7D1E-4BEC-4A2C-6E16F7AE50AC}"/>
              </a:ext>
            </a:extLst>
          </p:cNvPr>
          <p:cNvGraphicFramePr>
            <a:graphicFrameLocks noGrp="1"/>
          </p:cNvGraphicFramePr>
          <p:nvPr>
            <p:extLst>
              <p:ext uri="{D42A27DB-BD31-4B8C-83A1-F6EECF244321}">
                <p14:modId xmlns:p14="http://schemas.microsoft.com/office/powerpoint/2010/main" val="2497783430"/>
              </p:ext>
            </p:extLst>
          </p:nvPr>
        </p:nvGraphicFramePr>
        <p:xfrm>
          <a:off x="3458464" y="2640970"/>
          <a:ext cx="8610600" cy="1825630"/>
        </p:xfrm>
        <a:graphic>
          <a:graphicData uri="http://schemas.openxmlformats.org/drawingml/2006/table">
            <a:tbl>
              <a:tblPr firstRow="1" firstCol="1" bandRow="1">
                <a:tableStyleId>{5940675A-B579-460E-94D1-54222C63F5DA}</a:tableStyleId>
              </a:tblPr>
              <a:tblGrid>
                <a:gridCol w="4457866">
                  <a:extLst>
                    <a:ext uri="{9D8B030D-6E8A-4147-A177-3AD203B41FA5}">
                      <a16:colId xmlns:a16="http://schemas.microsoft.com/office/drawing/2014/main" val="20000"/>
                    </a:ext>
                  </a:extLst>
                </a:gridCol>
                <a:gridCol w="4152734">
                  <a:extLst>
                    <a:ext uri="{9D8B030D-6E8A-4147-A177-3AD203B41FA5}">
                      <a16:colId xmlns:a16="http://schemas.microsoft.com/office/drawing/2014/main" val="20001"/>
                    </a:ext>
                  </a:extLst>
                </a:gridCol>
              </a:tblGrid>
              <a:tr h="224785">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Caller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Subroutine/</a:t>
                      </a:r>
                      <a:r>
                        <a:rPr lang="en-US" sz="1600" b="1" dirty="0" err="1">
                          <a:solidFill>
                            <a:schemeClr val="bg1"/>
                          </a:solidFill>
                          <a:effectLst/>
                          <a:latin typeface="Consolas" panose="020B0609020204030204" pitchFamily="49" charset="0"/>
                          <a:cs typeface="Consolas" panose="020B0609020204030204" pitchFamily="49" charset="0"/>
                        </a:rPr>
                        <a:t>Callee</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581790">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MOV</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r4</a:t>
                      </a:r>
                      <a:r>
                        <a:rPr lang="en-US" sz="1600" dirty="0">
                          <a:effectLst/>
                          <a:latin typeface="Consolas" panose="020B0609020204030204" pitchFamily="49" charset="0"/>
                          <a:cs typeface="Consolas" panose="020B0609020204030204" pitchFamily="49" charset="0"/>
                        </a:rPr>
                        <a:t>, #100</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kumimoji="0" lang="en-US" sz="1600" kern="1200" dirty="0">
                          <a:solidFill>
                            <a:schemeClr val="tx1"/>
                          </a:solidFill>
                          <a:effectLst/>
                          <a:latin typeface="Consolas" panose="020B0609020204030204" pitchFamily="49" charset="0"/>
                          <a:ea typeface="+mn-ea"/>
                          <a:cs typeface="Consolas" panose="020B0609020204030204" pitchFamily="49" charset="0"/>
                        </a:rPr>
                        <a:t>   BL  foo</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ADD r4, r4, #1   ; r4 = 101</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foo PROC</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PUSH {r4}     ; save caller's R4</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MOV  r4, #10</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POP  {r4}  ; restore caller's R4</a:t>
                      </a:r>
                    </a:p>
                    <a:p>
                      <a:pPr marL="0" marR="0" algn="just">
                        <a:spcBef>
                          <a:spcPts val="0"/>
                        </a:spcBef>
                        <a:spcAft>
                          <a:spcPts val="0"/>
                        </a:spcAft>
                      </a:pPr>
                      <a:r>
                        <a:rPr kumimoji="0" lang="en-US" sz="1600" kern="1200" dirty="0">
                          <a:solidFill>
                            <a:schemeClr val="tx1"/>
                          </a:solidFill>
                          <a:effectLst/>
                          <a:latin typeface="Consolas" panose="020B0609020204030204" pitchFamily="49" charset="0"/>
                          <a:ea typeface="+mn-ea"/>
                          <a:cs typeface="Consolas" panose="020B0609020204030204" pitchFamily="49" charset="0"/>
                        </a:rPr>
                        <a:t>    BX   LR</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EDP</a:t>
                      </a:r>
                    </a:p>
                  </a:txBody>
                  <a:tcPr marL="68580" marR="68580" marT="0" marB="0"/>
                </a:tc>
                <a:extLst>
                  <a:ext uri="{0D108BD9-81ED-4DB2-BD59-A6C34878D82A}">
                    <a16:rowId xmlns:a16="http://schemas.microsoft.com/office/drawing/2014/main" val="10001"/>
                  </a:ext>
                </a:extLst>
              </a:tr>
            </a:tbl>
          </a:graphicData>
        </a:graphic>
      </p:graphicFrame>
      <p:graphicFrame>
        <p:nvGraphicFramePr>
          <p:cNvPr id="8" name="Table 7">
            <a:extLst>
              <a:ext uri="{FF2B5EF4-FFF2-40B4-BE49-F238E27FC236}">
                <a16:creationId xmlns:a16="http://schemas.microsoft.com/office/drawing/2014/main" id="{FB360603-C7DB-5EFD-B5A3-94AD7ABE2987}"/>
              </a:ext>
            </a:extLst>
          </p:cNvPr>
          <p:cNvGraphicFramePr>
            <a:graphicFrameLocks noGrp="1"/>
          </p:cNvGraphicFramePr>
          <p:nvPr>
            <p:extLst>
              <p:ext uri="{D42A27DB-BD31-4B8C-83A1-F6EECF244321}">
                <p14:modId xmlns:p14="http://schemas.microsoft.com/office/powerpoint/2010/main" val="807357007"/>
              </p:ext>
            </p:extLst>
          </p:nvPr>
        </p:nvGraphicFramePr>
        <p:xfrm>
          <a:off x="3458464" y="4577090"/>
          <a:ext cx="8610600" cy="1950720"/>
        </p:xfrm>
        <a:graphic>
          <a:graphicData uri="http://schemas.openxmlformats.org/drawingml/2006/table">
            <a:tbl>
              <a:tblPr firstRow="1" firstCol="1" bandRow="1">
                <a:tableStyleId>{5940675A-B579-460E-94D1-54222C63F5DA}</a:tableStyleId>
              </a:tblPr>
              <a:tblGrid>
                <a:gridCol w="4457866">
                  <a:extLst>
                    <a:ext uri="{9D8B030D-6E8A-4147-A177-3AD203B41FA5}">
                      <a16:colId xmlns:a16="http://schemas.microsoft.com/office/drawing/2014/main" val="20000"/>
                    </a:ext>
                  </a:extLst>
                </a:gridCol>
                <a:gridCol w="4152734">
                  <a:extLst>
                    <a:ext uri="{9D8B030D-6E8A-4147-A177-3AD203B41FA5}">
                      <a16:colId xmlns:a16="http://schemas.microsoft.com/office/drawing/2014/main" val="20001"/>
                    </a:ext>
                  </a:extLst>
                </a:gridCol>
              </a:tblGrid>
              <a:tr h="224785">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Caller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Subroutine/</a:t>
                      </a:r>
                      <a:r>
                        <a:rPr lang="en-US" sz="1600" b="1" dirty="0" err="1">
                          <a:solidFill>
                            <a:schemeClr val="bg1"/>
                          </a:solidFill>
                          <a:effectLst/>
                          <a:latin typeface="Consolas" panose="020B0609020204030204" pitchFamily="49" charset="0"/>
                          <a:cs typeface="Consolas" panose="020B0609020204030204" pitchFamily="49" charset="0"/>
                        </a:rPr>
                        <a:t>Callee</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1581790">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MOV</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r4</a:t>
                      </a:r>
                      <a:r>
                        <a:rPr lang="en-US" sz="1600" dirty="0">
                          <a:effectLst/>
                          <a:latin typeface="Consolas" panose="020B0609020204030204" pitchFamily="49" charset="0"/>
                          <a:cs typeface="Consolas" panose="020B0609020204030204" pitchFamily="49" charset="0"/>
                        </a:rPr>
                        <a:t>, #100</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kumimoji="0" lang="en-US" sz="1600" kern="1200" dirty="0">
                          <a:solidFill>
                            <a:schemeClr val="tx1"/>
                          </a:solidFill>
                          <a:effectLst/>
                          <a:latin typeface="Consolas" panose="020B0609020204030204" pitchFamily="49" charset="0"/>
                          <a:ea typeface="+mn-ea"/>
                          <a:cs typeface="Consolas" panose="020B0609020204030204" pitchFamily="49" charset="0"/>
                        </a:rPr>
                        <a:t>   BL  foo</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ADD r4, r4, #1   ; r4 = 101</a:t>
                      </a:r>
                      <a:endParaRPr lang="en-US" sz="1600" dirty="0">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foo PROC</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PUSH {r4, LR} ; pushes LR before r4</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MOV  r4, #10</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POP  {r4, PC} ; pops R4 before LR, so now PC = LR (returns)</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EDP</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484277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p:cNvSpPr>
            <a:spLocks noGrp="1" noChangeArrowheads="1"/>
          </p:cNvSpPr>
          <p:nvPr>
            <p:ph type="title"/>
          </p:nvPr>
        </p:nvSpPr>
        <p:spPr/>
        <p:txBody>
          <a:bodyPr/>
          <a:lstStyle/>
          <a:p>
            <a:pPr eaLnBrk="1" hangingPunct="1"/>
            <a:r>
              <a:rPr lang="en-US" altLang="en-US" dirty="0"/>
              <a:t>Stack</a:t>
            </a:r>
          </a:p>
        </p:txBody>
      </p:sp>
      <p:sp>
        <p:nvSpPr>
          <p:cNvPr id="15366" name="Rectangle 3"/>
          <p:cNvSpPr>
            <a:spLocks noGrp="1" noChangeArrowheads="1"/>
          </p:cNvSpPr>
          <p:nvPr>
            <p:ph type="body" idx="1"/>
          </p:nvPr>
        </p:nvSpPr>
        <p:spPr>
          <a:xfrm>
            <a:off x="609601" y="1138083"/>
            <a:ext cx="5257800" cy="5029200"/>
          </a:xfrm>
        </p:spPr>
        <p:txBody>
          <a:bodyPr>
            <a:normAutofit/>
          </a:bodyPr>
          <a:lstStyle/>
          <a:p>
            <a:pPr eaLnBrk="1" hangingPunct="1"/>
            <a:r>
              <a:rPr lang="en-US" altLang="en-US" sz="2400" dirty="0"/>
              <a:t> A </a:t>
            </a:r>
            <a:r>
              <a:rPr lang="en-US" altLang="en-US" sz="2400" b="1" dirty="0">
                <a:solidFill>
                  <a:srgbClr val="FF0000"/>
                </a:solidFill>
              </a:rPr>
              <a:t>Last-In-First-Out</a:t>
            </a:r>
            <a:r>
              <a:rPr lang="en-US" altLang="en-US" sz="2400" dirty="0"/>
              <a:t> memory model</a:t>
            </a:r>
          </a:p>
          <a:p>
            <a:pPr eaLnBrk="1" hangingPunct="1"/>
            <a:r>
              <a:rPr lang="en-US" altLang="en-US" sz="2400" dirty="0"/>
              <a:t>Only allow to access the most recently added item</a:t>
            </a:r>
          </a:p>
          <a:p>
            <a:pPr lvl="1"/>
            <a:r>
              <a:rPr lang="en-US" altLang="en-US" sz="2400" dirty="0"/>
              <a:t>Also called the top of the stack</a:t>
            </a:r>
          </a:p>
          <a:p>
            <a:pPr eaLnBrk="1" hangingPunct="1"/>
            <a:r>
              <a:rPr lang="en-US" altLang="en-US" sz="2400" dirty="0"/>
              <a:t>Key operations:</a:t>
            </a:r>
          </a:p>
          <a:p>
            <a:pPr lvl="1" eaLnBrk="1" hangingPunct="1"/>
            <a:r>
              <a:rPr lang="en-US" altLang="en-US" sz="2000" b="1" dirty="0">
                <a:latin typeface="Consolas" panose="020B0609020204030204" pitchFamily="49" charset="0"/>
                <a:cs typeface="Consolas" panose="020B0609020204030204" pitchFamily="49" charset="0"/>
              </a:rPr>
              <a:t>push</a:t>
            </a:r>
            <a:r>
              <a:rPr lang="en-US" altLang="en-US" sz="2000" dirty="0"/>
              <a:t> (add item to stack)</a:t>
            </a:r>
          </a:p>
          <a:p>
            <a:pPr lvl="1" eaLnBrk="1" hangingPunct="1"/>
            <a:r>
              <a:rPr lang="en-US" altLang="en-US" sz="2000" b="1" dirty="0">
                <a:latin typeface="Consolas" panose="020B0609020204030204" pitchFamily="49" charset="0"/>
                <a:cs typeface="Consolas" panose="020B0609020204030204" pitchFamily="49" charset="0"/>
              </a:rPr>
              <a:t>pop</a:t>
            </a:r>
            <a:r>
              <a:rPr lang="en-US" altLang="en-US" sz="2000" dirty="0"/>
              <a:t> (remove top item from stack)</a:t>
            </a:r>
          </a:p>
          <a:p>
            <a:pPr marL="0" indent="0">
              <a:buNone/>
            </a:pPr>
            <a:endParaRPr lang="en-US" altLang="en-US" sz="2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4252452"/>
            <a:ext cx="3042745" cy="2057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upload.wikimedia.org/wikipedia/commons/6/60/Tower_of_Hanoi_4.gif">
            <a:extLst>
              <a:ext uri="{FF2B5EF4-FFF2-40B4-BE49-F238E27FC236}">
                <a16:creationId xmlns:a16="http://schemas.microsoft.com/office/drawing/2014/main" id="{B7C1B0B8-D8AA-597F-B19F-87AEBA2AB5BC}"/>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939913" y="3987391"/>
            <a:ext cx="5835376" cy="2279444"/>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3">
            <a:extLst>
              <a:ext uri="{FF2B5EF4-FFF2-40B4-BE49-F238E27FC236}">
                <a16:creationId xmlns:a16="http://schemas.microsoft.com/office/drawing/2014/main" id="{49727678-AB28-05F6-4F57-0FC97E77601C}"/>
              </a:ext>
            </a:extLst>
          </p:cNvPr>
          <p:cNvSpPr txBox="1">
            <a:spLocks/>
          </p:cNvSpPr>
          <p:nvPr/>
        </p:nvSpPr>
        <p:spPr>
          <a:xfrm>
            <a:off x="5867400" y="1138083"/>
            <a:ext cx="5911576" cy="3003347"/>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altLang="zh-CN" sz="2400" dirty="0"/>
              <a:t>Example: </a:t>
            </a:r>
            <a:r>
              <a:rPr lang="en-US" sz="2400" dirty="0"/>
              <a:t>Tower of Hanoi</a:t>
            </a:r>
          </a:p>
          <a:p>
            <a:pPr lvl="1"/>
            <a:r>
              <a:rPr lang="en-US" sz="1800" dirty="0"/>
              <a:t>Only one disk may be moved at a time.</a:t>
            </a:r>
          </a:p>
          <a:p>
            <a:pPr lvl="1"/>
            <a:r>
              <a:rPr lang="en-US" sz="1800" dirty="0"/>
              <a:t>Each move consists of taking the upper disk from one of the rods and sliding it onto another rod, on top of the other disks that may already be present on that rod.</a:t>
            </a:r>
          </a:p>
          <a:p>
            <a:pPr lvl="1"/>
            <a:r>
              <a:rPr lang="en-US" sz="1800" b="1" dirty="0">
                <a:solidFill>
                  <a:srgbClr val="FF0000"/>
                </a:solidFill>
              </a:rPr>
              <a:t>No disk may be placed on top of a smaller disk.</a:t>
            </a:r>
          </a:p>
        </p:txBody>
      </p:sp>
      <p:sp>
        <p:nvSpPr>
          <p:cNvPr id="6" name="Rectangle 5">
            <a:extLst>
              <a:ext uri="{FF2B5EF4-FFF2-40B4-BE49-F238E27FC236}">
                <a16:creationId xmlns:a16="http://schemas.microsoft.com/office/drawing/2014/main" id="{0BDE01C1-BE4D-209C-DD2C-B41AB4E78CBD}"/>
              </a:ext>
            </a:extLst>
          </p:cNvPr>
          <p:cNvSpPr/>
          <p:nvPr/>
        </p:nvSpPr>
        <p:spPr>
          <a:xfrm>
            <a:off x="7612626" y="6189406"/>
            <a:ext cx="4572000" cy="261610"/>
          </a:xfrm>
          <a:prstGeom prst="rect">
            <a:avLst/>
          </a:prstGeom>
        </p:spPr>
        <p:txBody>
          <a:bodyPr>
            <a:spAutoFit/>
          </a:bodyPr>
          <a:lstStyle/>
          <a:p>
            <a:r>
              <a:rPr lang="en-US" sz="1100" i="1" dirty="0"/>
              <a:t>http://en.wikipedia.org/wiki/File:Tower_of_Hanoi_4.gif</a:t>
            </a:r>
          </a:p>
        </p:txBody>
      </p:sp>
    </p:spTree>
    <p:extLst>
      <p:ext uri="{BB962C8B-B14F-4D97-AF65-F5344CB8AC3E}">
        <p14:creationId xmlns:p14="http://schemas.microsoft.com/office/powerpoint/2010/main" val="13491136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64DC4-0EC9-15D5-4752-1B6461F83CA4}"/>
              </a:ext>
            </a:extLst>
          </p:cNvPr>
          <p:cNvSpPr>
            <a:spLocks noGrp="1"/>
          </p:cNvSpPr>
          <p:nvPr>
            <p:ph type="title"/>
          </p:nvPr>
        </p:nvSpPr>
        <p:spPr/>
        <p:txBody>
          <a:bodyPr/>
          <a:lstStyle/>
          <a:p>
            <a:r>
              <a:rPr lang="en-US" dirty="0"/>
              <a:t>Example Program</a:t>
            </a:r>
          </a:p>
        </p:txBody>
      </p:sp>
      <p:sp>
        <p:nvSpPr>
          <p:cNvPr id="3" name="Slide Number Placeholder 2">
            <a:extLst>
              <a:ext uri="{FF2B5EF4-FFF2-40B4-BE49-F238E27FC236}">
                <a16:creationId xmlns:a16="http://schemas.microsoft.com/office/drawing/2014/main" id="{3C2A2EBD-3BB4-4BC3-E263-1A77677D44F5}"/>
              </a:ext>
            </a:extLst>
          </p:cNvPr>
          <p:cNvSpPr>
            <a:spLocks noGrp="1"/>
          </p:cNvSpPr>
          <p:nvPr>
            <p:ph type="sldNum" sz="quarter" idx="12"/>
          </p:nvPr>
        </p:nvSpPr>
        <p:spPr/>
        <p:txBody>
          <a:bodyPr/>
          <a:lstStyle/>
          <a:p>
            <a:fld id="{EA7C8D44-3667-46F6-9772-CC52308E2A7F}" type="slidenum">
              <a:rPr kumimoji="0" lang="en-US" smtClean="0"/>
              <a:pPr/>
              <a:t>30</a:t>
            </a:fld>
            <a:endParaRPr kumimoji="0" lang="en-US" dirty="0"/>
          </a:p>
        </p:txBody>
      </p:sp>
      <p:sp>
        <p:nvSpPr>
          <p:cNvPr id="4" name="Content Placeholder 3">
            <a:extLst>
              <a:ext uri="{FF2B5EF4-FFF2-40B4-BE49-F238E27FC236}">
                <a16:creationId xmlns:a16="http://schemas.microsoft.com/office/drawing/2014/main" id="{A67CD971-D2E4-D290-0B89-F9F7A624F98D}"/>
              </a:ext>
            </a:extLst>
          </p:cNvPr>
          <p:cNvSpPr>
            <a:spLocks noGrp="1"/>
          </p:cNvSpPr>
          <p:nvPr>
            <p:ph sz="quarter" idx="1"/>
          </p:nvPr>
        </p:nvSpPr>
        <p:spPr>
          <a:xfrm>
            <a:off x="609600" y="1219200"/>
            <a:ext cx="7749379" cy="4937760"/>
          </a:xfrm>
        </p:spPr>
        <p:txBody>
          <a:bodyPr/>
          <a:lstStyle/>
          <a:p>
            <a:r>
              <a:rPr lang="en-US" dirty="0"/>
              <a:t>Caller is responsible for preserving R1.</a:t>
            </a:r>
          </a:p>
          <a:p>
            <a:r>
              <a:rPr lang="en-US" dirty="0"/>
              <a:t>Callee func1 is responsible for preserving R4 and LR.</a:t>
            </a:r>
          </a:p>
          <a:p>
            <a:r>
              <a:rPr lang="en-US" dirty="0"/>
              <a:t>Func1 is both a callee and a caller. </a:t>
            </a:r>
            <a:r>
              <a:rPr lang="en-US"/>
              <a:t>Here func1 </a:t>
            </a:r>
            <a:r>
              <a:rPr lang="en-US" dirty="0"/>
              <a:t>does not need to preserve R0, since:</a:t>
            </a:r>
          </a:p>
          <a:p>
            <a:pPr lvl="1"/>
            <a:r>
              <a:rPr lang="en-US" dirty="0"/>
              <a:t>We overwrite R0 with “MOV R0, #2” before calling func2. We then rely on the return value in R0 after func2 updates R0, and we do not need the old R0 anymore.</a:t>
            </a:r>
          </a:p>
          <a:p>
            <a:r>
              <a:rPr lang="en-US" dirty="0"/>
              <a:t>If func1 had needed the original value of R0 (say, it wanted to use both the original and the returned value), then it would need to preserve it by PUSH and POP before and after “BL func2”</a:t>
            </a:r>
          </a:p>
        </p:txBody>
      </p:sp>
      <p:sp>
        <p:nvSpPr>
          <p:cNvPr id="5" name="TextBox 4">
            <a:extLst>
              <a:ext uri="{FF2B5EF4-FFF2-40B4-BE49-F238E27FC236}">
                <a16:creationId xmlns:a16="http://schemas.microsoft.com/office/drawing/2014/main" id="{43132064-C5E5-C1FC-AF76-A11D8DA2AC78}"/>
              </a:ext>
            </a:extLst>
          </p:cNvPr>
          <p:cNvSpPr txBox="1"/>
          <p:nvPr/>
        </p:nvSpPr>
        <p:spPr>
          <a:xfrm>
            <a:off x="8358979" y="129251"/>
            <a:ext cx="3200400" cy="64325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dirty="0">
                <a:latin typeface="Consolas" panose="020B0609020204030204" pitchFamily="49" charset="0"/>
              </a:rPr>
              <a:t>__main PROC</a:t>
            </a:r>
          </a:p>
          <a:p>
            <a:r>
              <a:rPr lang="en-US" sz="1600" dirty="0">
                <a:latin typeface="Consolas" panose="020B0609020204030204" pitchFamily="49" charset="0"/>
              </a:rPr>
              <a:t>        MOV     R1, #0</a:t>
            </a:r>
          </a:p>
          <a:p>
            <a:r>
              <a:rPr lang="en-US" sz="1600" dirty="0">
                <a:latin typeface="Consolas" panose="020B0609020204030204" pitchFamily="49" charset="0"/>
              </a:rPr>
              <a:t>        MOV     R4, #1</a:t>
            </a:r>
          </a:p>
          <a:p>
            <a:r>
              <a:rPr lang="en-US" sz="1600" dirty="0">
                <a:solidFill>
                  <a:srgbClr val="FF0000"/>
                </a:solidFill>
                <a:latin typeface="Consolas" panose="020B0609020204030204" pitchFamily="49" charset="0"/>
              </a:rPr>
              <a:t>        PUSH    {R1}</a:t>
            </a:r>
          </a:p>
          <a:p>
            <a:r>
              <a:rPr lang="en-US" sz="1600" dirty="0">
                <a:latin typeface="Consolas" panose="020B0609020204030204" pitchFamily="49" charset="0"/>
              </a:rPr>
              <a:t>        BL      func1</a:t>
            </a:r>
          </a:p>
          <a:p>
            <a:r>
              <a:rPr lang="en-US" sz="1600" dirty="0">
                <a:solidFill>
                  <a:srgbClr val="FF0000"/>
                </a:solidFill>
                <a:latin typeface="Consolas" panose="020B0609020204030204" pitchFamily="49" charset="0"/>
              </a:rPr>
              <a:t>        POP     {R1}</a:t>
            </a:r>
          </a:p>
          <a:p>
            <a:r>
              <a:rPr lang="en-US" sz="1600" dirty="0">
                <a:latin typeface="Consolas" panose="020B0609020204030204" pitchFamily="49" charset="0"/>
              </a:rPr>
              <a:t>        ADD     R2, R1, R4</a:t>
            </a:r>
          </a:p>
          <a:p>
            <a:r>
              <a:rPr lang="en-US" sz="1600" dirty="0">
                <a:latin typeface="Consolas" panose="020B0609020204030204" pitchFamily="49" charset="0"/>
              </a:rPr>
              <a:t>        ADD     R3, R2, R0</a:t>
            </a:r>
          </a:p>
          <a:p>
            <a:r>
              <a:rPr lang="en-US" sz="1600" dirty="0">
                <a:latin typeface="Consolas" panose="020B0609020204030204" pitchFamily="49" charset="0"/>
              </a:rPr>
              <a:t>loop    B       loop</a:t>
            </a:r>
          </a:p>
          <a:p>
            <a:r>
              <a:rPr lang="en-US" sz="1600" dirty="0">
                <a:latin typeface="Consolas" panose="020B0609020204030204" pitchFamily="49" charset="0"/>
              </a:rPr>
              <a:t>        ENDP</a:t>
            </a:r>
          </a:p>
          <a:p>
            <a:endParaRPr lang="en-US" sz="1600" dirty="0">
              <a:latin typeface="Consolas" panose="020B0609020204030204" pitchFamily="49" charset="0"/>
            </a:endParaRPr>
          </a:p>
          <a:p>
            <a:r>
              <a:rPr lang="en-US" sz="1600" dirty="0">
                <a:latin typeface="Consolas" panose="020B0609020204030204" pitchFamily="49" charset="0"/>
              </a:rPr>
              <a:t>func1   PROC</a:t>
            </a:r>
          </a:p>
          <a:p>
            <a:r>
              <a:rPr lang="en-US" sz="1600" dirty="0">
                <a:solidFill>
                  <a:srgbClr val="FF0000"/>
                </a:solidFill>
                <a:latin typeface="Consolas" panose="020B0609020204030204" pitchFamily="49" charset="0"/>
              </a:rPr>
              <a:t>        PUSH    {R4, LR}</a:t>
            </a:r>
          </a:p>
          <a:p>
            <a:r>
              <a:rPr lang="en-US" sz="1600" dirty="0">
                <a:latin typeface="Consolas" panose="020B0609020204030204" pitchFamily="49" charset="0"/>
              </a:rPr>
              <a:t>        MOV     R0, #2</a:t>
            </a:r>
          </a:p>
          <a:p>
            <a:r>
              <a:rPr lang="en-US" sz="1600" dirty="0">
                <a:latin typeface="Consolas" panose="020B0609020204030204" pitchFamily="49" charset="0"/>
              </a:rPr>
              <a:t>        BL      func2</a:t>
            </a:r>
          </a:p>
          <a:p>
            <a:r>
              <a:rPr lang="en-US" sz="1600" dirty="0">
                <a:latin typeface="Consolas" panose="020B0609020204030204" pitchFamily="49" charset="0"/>
              </a:rPr>
              <a:t>        MOV     R4, R0</a:t>
            </a:r>
          </a:p>
          <a:p>
            <a:r>
              <a:rPr lang="en-US" sz="1600" dirty="0">
                <a:latin typeface="Consolas" panose="020B0609020204030204" pitchFamily="49" charset="0"/>
              </a:rPr>
              <a:t>        ADD     R1, R0, R4</a:t>
            </a:r>
          </a:p>
          <a:p>
            <a:r>
              <a:rPr lang="en-US" sz="1600" dirty="0">
                <a:solidFill>
                  <a:srgbClr val="FF0000"/>
                </a:solidFill>
                <a:latin typeface="Consolas" panose="020B0609020204030204" pitchFamily="49" charset="0"/>
              </a:rPr>
              <a:t>        POP     {R4, LR}</a:t>
            </a:r>
          </a:p>
          <a:p>
            <a:r>
              <a:rPr lang="en-US" sz="1600" dirty="0">
                <a:latin typeface="Consolas" panose="020B0609020204030204" pitchFamily="49" charset="0"/>
              </a:rPr>
              <a:t>        BX      LR</a:t>
            </a:r>
          </a:p>
          <a:p>
            <a:r>
              <a:rPr lang="en-US" sz="1600" dirty="0">
                <a:latin typeface="Consolas" panose="020B0609020204030204" pitchFamily="49" charset="0"/>
              </a:rPr>
              <a:t>        ENDP</a:t>
            </a:r>
          </a:p>
          <a:p>
            <a:endParaRPr lang="en-US" sz="1600" dirty="0">
              <a:latin typeface="Consolas" panose="020B0609020204030204" pitchFamily="49" charset="0"/>
            </a:endParaRPr>
          </a:p>
          <a:p>
            <a:r>
              <a:rPr lang="en-US" sz="1600" dirty="0">
                <a:latin typeface="Consolas" panose="020B0609020204030204" pitchFamily="49" charset="0"/>
              </a:rPr>
              <a:t>func2   PROC</a:t>
            </a:r>
          </a:p>
          <a:p>
            <a:r>
              <a:rPr lang="en-US" sz="1600" dirty="0">
                <a:latin typeface="Consolas" panose="020B0609020204030204" pitchFamily="49" charset="0"/>
              </a:rPr>
              <a:t>        ADD     R0, R0, #1</a:t>
            </a:r>
          </a:p>
          <a:p>
            <a:r>
              <a:rPr lang="en-US" sz="1600" dirty="0">
                <a:latin typeface="Consolas" panose="020B0609020204030204" pitchFamily="49" charset="0"/>
              </a:rPr>
              <a:t>        BX      LR</a:t>
            </a:r>
          </a:p>
          <a:p>
            <a:r>
              <a:rPr lang="en-US" sz="1600" dirty="0">
                <a:latin typeface="Consolas" panose="020B0609020204030204" pitchFamily="49" charset="0"/>
              </a:rPr>
              <a:t>        ENDP</a:t>
            </a:r>
          </a:p>
        </p:txBody>
      </p:sp>
    </p:spTree>
    <p:extLst>
      <p:ext uri="{BB962C8B-B14F-4D97-AF65-F5344CB8AC3E}">
        <p14:creationId xmlns:p14="http://schemas.microsoft.com/office/powerpoint/2010/main" val="488757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CN" dirty="0"/>
              <a:t>Nested Subroutines: What is wrong?</a:t>
            </a:r>
            <a:endParaRPr lang="en-US" dirty="0"/>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31</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1390729314"/>
              </p:ext>
            </p:extLst>
          </p:nvPr>
        </p:nvGraphicFramePr>
        <p:xfrm>
          <a:off x="228601" y="1889521"/>
          <a:ext cx="6095999" cy="3377565"/>
        </p:xfrm>
        <a:graphic>
          <a:graphicData uri="http://schemas.openxmlformats.org/drawingml/2006/table">
            <a:tbl>
              <a:tblPr firstRow="1" firstCol="1" bandRow="1">
                <a:tableStyleId>{5940675A-B579-460E-94D1-54222C63F5DA}</a:tableStyleId>
              </a:tblPr>
              <a:tblGrid>
                <a:gridCol w="1807221">
                  <a:extLst>
                    <a:ext uri="{9D8B030D-6E8A-4147-A177-3AD203B41FA5}">
                      <a16:colId xmlns:a16="http://schemas.microsoft.com/office/drawing/2014/main" val="20000"/>
                    </a:ext>
                  </a:extLst>
                </a:gridCol>
                <a:gridCol w="2144389">
                  <a:extLst>
                    <a:ext uri="{9D8B030D-6E8A-4147-A177-3AD203B41FA5}">
                      <a16:colId xmlns:a16="http://schemas.microsoft.com/office/drawing/2014/main" val="20001"/>
                    </a:ext>
                  </a:extLst>
                </a:gridCol>
                <a:gridCol w="2144389">
                  <a:extLst>
                    <a:ext uri="{9D8B030D-6E8A-4147-A177-3AD203B41FA5}">
                      <a16:colId xmlns:a16="http://schemas.microsoft.com/office/drawing/2014/main" val="2917198359"/>
                    </a:ext>
                  </a:extLst>
                </a:gridCol>
              </a:tblGrid>
              <a:tr h="232171">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Caller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Subroutine</a:t>
                      </a:r>
                      <a:r>
                        <a:rPr lang="en-US" sz="1600" b="1" baseline="0" dirty="0">
                          <a:solidFill>
                            <a:schemeClr val="bg1"/>
                          </a:solidFill>
                          <a:effectLst/>
                          <a:latin typeface="Consolas" panose="020B0609020204030204" pitchFamily="49" charset="0"/>
                          <a:cs typeface="Consolas" panose="020B0609020204030204" pitchFamily="49" charset="0"/>
                        </a:rPr>
                        <a:t> foo</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effectLst/>
                          <a:latin typeface="Consolas" panose="020B0609020204030204" pitchFamily="49" charset="0"/>
                          <a:cs typeface="Consolas" panose="020B0609020204030204" pitchFamily="49" charset="0"/>
                        </a:rPr>
                        <a:t>Subroutine</a:t>
                      </a:r>
                      <a:r>
                        <a:rPr lang="en-US" sz="1600" b="1" baseline="0" dirty="0">
                          <a:solidFill>
                            <a:schemeClr val="bg1"/>
                          </a:solidFill>
                          <a:effectLst/>
                          <a:latin typeface="Consolas" panose="020B0609020204030204" pitchFamily="49" charset="0"/>
                          <a:cs typeface="Consolas" panose="020B0609020204030204" pitchFamily="49" charset="0"/>
                        </a:rPr>
                        <a:t> bar</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3133725">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MOV</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r4</a:t>
                      </a:r>
                      <a:r>
                        <a:rPr lang="en-US" sz="1600" dirty="0">
                          <a:effectLst/>
                          <a:latin typeface="Consolas" panose="020B0609020204030204" pitchFamily="49" charset="0"/>
                          <a:cs typeface="Consolas" panose="020B0609020204030204" pitchFamily="49" charset="0"/>
                        </a:rPr>
                        <a:t>, #100</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BL  foo</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ADD r4, r4, #1</a:t>
                      </a:r>
                      <a:endParaRPr lang="en-US" sz="1600" dirty="0">
                        <a:solidFill>
                          <a:schemeClr val="bg1">
                            <a:lumMod val="50000"/>
                          </a:schemeClr>
                        </a:solidFill>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foo</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PROC</a:t>
                      </a:r>
                      <a:endParaRPr lang="en-US" sz="16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PUSH  {r4} </a:t>
                      </a:r>
                    </a:p>
                    <a:p>
                      <a:pPr marL="0" marR="0" algn="just">
                        <a:spcBef>
                          <a:spcPts val="0"/>
                        </a:spcBef>
                        <a:spcAft>
                          <a:spcPts val="0"/>
                        </a:spcAft>
                      </a:pPr>
                      <a:r>
                        <a:rPr lang="en-US" sz="1600" b="1" baseline="0" dirty="0">
                          <a:solidFill>
                            <a:srgbClr val="C00000"/>
                          </a:solidFill>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MOV   r4, #10  </a:t>
                      </a:r>
                      <a:endParaRPr lang="en-US" sz="1600" dirty="0">
                        <a:solidFill>
                          <a:schemeClr val="bg1">
                            <a:lumMod val="50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baseline="0" dirty="0">
                          <a:solidFill>
                            <a:schemeClr val="bg1">
                              <a:lumMod val="50000"/>
                            </a:schemeClr>
                          </a:solidFill>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600" dirty="0">
                          <a:solidFill>
                            <a:schemeClr val="bg1">
                              <a:lumMod val="50000"/>
                            </a:schemeClr>
                          </a:solidFill>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BL    bar</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POP   {r4}     </a:t>
                      </a:r>
                      <a:endParaRPr lang="en-US" sz="1600" dirty="0">
                        <a:solidFill>
                          <a:schemeClr val="bg1">
                            <a:lumMod val="50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BX    </a:t>
                      </a:r>
                      <a:r>
                        <a:rPr lang="en-US" sz="1600" dirty="0" err="1">
                          <a:effectLst/>
                          <a:latin typeface="Consolas" panose="020B0609020204030204" pitchFamily="49" charset="0"/>
                          <a:cs typeface="Consolas" panose="020B0609020204030204" pitchFamily="49" charset="0"/>
                        </a:rPr>
                        <a:t>LR</a:t>
                      </a:r>
                      <a:endParaRPr lang="en-US" sz="16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err="1">
                          <a:effectLst/>
                          <a:latin typeface="Consolas" panose="020B0609020204030204" pitchFamily="49" charset="0"/>
                          <a:cs typeface="Consolas" panose="020B0609020204030204" pitchFamily="49" charset="0"/>
                        </a:rPr>
                        <a:t>ENDP</a:t>
                      </a:r>
                      <a:endParaRPr lang="en-US" sz="1600" dirty="0">
                        <a:effectLst/>
                        <a:latin typeface="Consolas" panose="020B0609020204030204" pitchFamily="49" charset="0"/>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bar</a:t>
                      </a:r>
                      <a:r>
                        <a:rPr lang="en-US" sz="1600" dirty="0">
                          <a:effectLst/>
                          <a:latin typeface="Consolas" panose="020B0609020204030204" pitchFamily="49" charset="0"/>
                          <a:cs typeface="Consolas" panose="020B0609020204030204" pitchFamily="49" charset="0"/>
                        </a:rPr>
                        <a:t> PROC</a:t>
                      </a:r>
                    </a:p>
                    <a:p>
                      <a:pPr marL="0" marR="0" algn="just">
                        <a:spcBef>
                          <a:spcPts val="0"/>
                        </a:spcBef>
                        <a:spcAft>
                          <a:spcPts val="0"/>
                        </a:spcAft>
                      </a:pPr>
                      <a:r>
                        <a:rPr lang="en-US" sz="1600" baseline="0" dirty="0">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600" baseline="0" dirty="0">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BX    LR</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ENDP</a:t>
                      </a:r>
                    </a:p>
                    <a:p>
                      <a:pPr marL="0" marR="0" algn="just">
                        <a:spcBef>
                          <a:spcPts val="0"/>
                        </a:spcBef>
                        <a:spcAft>
                          <a:spcPts val="0"/>
                        </a:spcAft>
                      </a:pPr>
                      <a:endParaRPr lang="en-US" sz="1600" dirty="0">
                        <a:effectLst/>
                        <a:latin typeface="Consolas" panose="020B0609020204030204" pitchFamily="49" charset="0"/>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
        <p:nvSpPr>
          <p:cNvPr id="4" name="Content Placeholder 3">
            <a:extLst>
              <a:ext uri="{FF2B5EF4-FFF2-40B4-BE49-F238E27FC236}">
                <a16:creationId xmlns:a16="http://schemas.microsoft.com/office/drawing/2014/main" id="{096DD51E-E564-74CD-B9CB-606BABB5A25D}"/>
              </a:ext>
            </a:extLst>
          </p:cNvPr>
          <p:cNvSpPr>
            <a:spLocks noGrp="1"/>
          </p:cNvSpPr>
          <p:nvPr>
            <p:ph sz="quarter" idx="1"/>
          </p:nvPr>
        </p:nvSpPr>
        <p:spPr>
          <a:xfrm>
            <a:off x="6400799" y="1372870"/>
            <a:ext cx="5562599" cy="5104130"/>
          </a:xfrm>
        </p:spPr>
        <p:txBody>
          <a:bodyPr>
            <a:normAutofit fontScale="92500" lnSpcReduction="20000"/>
          </a:bodyPr>
          <a:lstStyle/>
          <a:p>
            <a:r>
              <a:rPr lang="en-US" dirty="0"/>
              <a:t>Caller (main function) does BL foo → LR = return address back into the caller.</a:t>
            </a:r>
          </a:p>
          <a:p>
            <a:r>
              <a:rPr lang="en-US" dirty="0"/>
              <a:t>foo does PUSH {r4} (saves r4) but does not save LR.</a:t>
            </a:r>
          </a:p>
          <a:p>
            <a:r>
              <a:rPr lang="en-US" dirty="0"/>
              <a:t>foo does BL bar → this instruction overwrites LR with the return address back into foo (i.e. the instruction after BL bar).</a:t>
            </a:r>
          </a:p>
          <a:p>
            <a:r>
              <a:rPr lang="en-US" dirty="0"/>
              <a:t>bar returns (BX LR) into foo (normal), but the original LR that pointed back to the caller was lost.</a:t>
            </a:r>
          </a:p>
          <a:p>
            <a:r>
              <a:rPr lang="en-US" dirty="0"/>
              <a:t>foo does POP {r4} then BX LR — but LR now points to the instruction inside foo (not to the caller), so foo does not return to the caller (main function)</a:t>
            </a:r>
          </a:p>
        </p:txBody>
      </p:sp>
    </p:spTree>
    <p:extLst>
      <p:ext uri="{BB962C8B-B14F-4D97-AF65-F5344CB8AC3E}">
        <p14:creationId xmlns:p14="http://schemas.microsoft.com/office/powerpoint/2010/main" val="4766006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CN" dirty="0"/>
              <a:t>Nested Subroutines: Solution #1</a:t>
            </a:r>
            <a:endParaRPr lang="en-US" dirty="0"/>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32</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807003344"/>
              </p:ext>
            </p:extLst>
          </p:nvPr>
        </p:nvGraphicFramePr>
        <p:xfrm>
          <a:off x="1790700" y="2657475"/>
          <a:ext cx="8610600" cy="3438525"/>
        </p:xfrm>
        <a:graphic>
          <a:graphicData uri="http://schemas.openxmlformats.org/drawingml/2006/table">
            <a:tbl>
              <a:tblPr firstRow="1" firstCol="1" bandRow="1">
                <a:tableStyleId>{5940675A-B579-460E-94D1-54222C63F5DA}</a:tableStyleId>
              </a:tblPr>
              <a:tblGrid>
                <a:gridCol w="2552700">
                  <a:extLst>
                    <a:ext uri="{9D8B030D-6E8A-4147-A177-3AD203B41FA5}">
                      <a16:colId xmlns:a16="http://schemas.microsoft.com/office/drawing/2014/main" val="20000"/>
                    </a:ext>
                  </a:extLst>
                </a:gridCol>
                <a:gridCol w="3028950">
                  <a:extLst>
                    <a:ext uri="{9D8B030D-6E8A-4147-A177-3AD203B41FA5}">
                      <a16:colId xmlns:a16="http://schemas.microsoft.com/office/drawing/2014/main" val="20001"/>
                    </a:ext>
                  </a:extLst>
                </a:gridCol>
                <a:gridCol w="3028950">
                  <a:extLst>
                    <a:ext uri="{9D8B030D-6E8A-4147-A177-3AD203B41FA5}">
                      <a16:colId xmlns:a16="http://schemas.microsoft.com/office/drawing/2014/main" val="2917198359"/>
                    </a:ext>
                  </a:extLst>
                </a:gridCol>
              </a:tblGrid>
              <a:tr h="304800">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Caller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Subroutine</a:t>
                      </a:r>
                      <a:r>
                        <a:rPr lang="en-US" sz="1600" b="1" baseline="0" dirty="0">
                          <a:solidFill>
                            <a:schemeClr val="bg1"/>
                          </a:solidFill>
                          <a:effectLst/>
                          <a:latin typeface="Consolas" panose="020B0609020204030204" pitchFamily="49" charset="0"/>
                          <a:cs typeface="Consolas" panose="020B0609020204030204" pitchFamily="49" charset="0"/>
                        </a:rPr>
                        <a:t> foo</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effectLst/>
                          <a:latin typeface="Consolas" panose="020B0609020204030204" pitchFamily="49" charset="0"/>
                          <a:cs typeface="Consolas" panose="020B0609020204030204" pitchFamily="49" charset="0"/>
                        </a:rPr>
                        <a:t>Subroutine</a:t>
                      </a:r>
                      <a:r>
                        <a:rPr lang="en-US" sz="1600" b="1" baseline="0" dirty="0">
                          <a:solidFill>
                            <a:schemeClr val="bg1"/>
                          </a:solidFill>
                          <a:effectLst/>
                          <a:latin typeface="Consolas" panose="020B0609020204030204" pitchFamily="49" charset="0"/>
                          <a:cs typeface="Consolas" panose="020B0609020204030204" pitchFamily="49" charset="0"/>
                        </a:rPr>
                        <a:t> bar</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3133725">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MOV</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r4</a:t>
                      </a:r>
                      <a:r>
                        <a:rPr lang="en-US" sz="1600" dirty="0">
                          <a:effectLst/>
                          <a:latin typeface="Consolas" panose="020B0609020204030204" pitchFamily="49" charset="0"/>
                          <a:cs typeface="Consolas" panose="020B0609020204030204" pitchFamily="49" charset="0"/>
                        </a:rPr>
                        <a:t>, #100</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BL  foo</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ADD r4, r4, #1</a:t>
                      </a:r>
                      <a:endParaRPr lang="en-US" sz="1600" dirty="0">
                        <a:solidFill>
                          <a:schemeClr val="bg1">
                            <a:lumMod val="50000"/>
                          </a:schemeClr>
                        </a:solidFill>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foo</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PROC</a:t>
                      </a:r>
                      <a:endParaRPr lang="en-US" sz="16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PUSH  {r4,</a:t>
                      </a:r>
                      <a:r>
                        <a:rPr lang="en-US" sz="1600" b="1" baseline="0" dirty="0">
                          <a:solidFill>
                            <a:srgbClr val="C00000"/>
                          </a:solidFill>
                          <a:effectLst/>
                          <a:latin typeface="Consolas" panose="020B0609020204030204" pitchFamily="49" charset="0"/>
                          <a:cs typeface="Consolas" panose="020B0609020204030204" pitchFamily="49" charset="0"/>
                        </a:rPr>
                        <a:t> LR</a:t>
                      </a:r>
                      <a:r>
                        <a:rPr lang="en-US" sz="1600" b="1" dirty="0">
                          <a:solidFill>
                            <a:srgbClr val="C00000"/>
                          </a:solidFill>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b="1" baseline="0" dirty="0">
                          <a:solidFill>
                            <a:srgbClr val="C00000"/>
                          </a:solidFill>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MOV   r4, #10  </a:t>
                      </a:r>
                      <a:endParaRPr lang="en-US" sz="1600" dirty="0">
                        <a:solidFill>
                          <a:schemeClr val="bg1">
                            <a:lumMod val="50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baseline="0" dirty="0">
                          <a:solidFill>
                            <a:schemeClr val="bg1">
                              <a:lumMod val="50000"/>
                            </a:schemeClr>
                          </a:solidFill>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600" dirty="0">
                          <a:solidFill>
                            <a:schemeClr val="bg1">
                              <a:lumMod val="50000"/>
                            </a:schemeClr>
                          </a:solidFill>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BL    bar</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POP   {r4, LR}     </a:t>
                      </a:r>
                      <a:endParaRPr lang="en-US" sz="1600" dirty="0">
                        <a:solidFill>
                          <a:schemeClr val="bg1">
                            <a:lumMod val="50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BX    </a:t>
                      </a:r>
                      <a:r>
                        <a:rPr lang="en-US" sz="1600" dirty="0" err="1">
                          <a:effectLst/>
                          <a:latin typeface="Consolas" panose="020B0609020204030204" pitchFamily="49" charset="0"/>
                          <a:cs typeface="Consolas" panose="020B0609020204030204" pitchFamily="49" charset="0"/>
                        </a:rPr>
                        <a:t>LR</a:t>
                      </a:r>
                      <a:endParaRPr lang="en-US" sz="16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err="1">
                          <a:effectLst/>
                          <a:latin typeface="Consolas" panose="020B0609020204030204" pitchFamily="49" charset="0"/>
                          <a:cs typeface="Consolas" panose="020B0609020204030204" pitchFamily="49" charset="0"/>
                        </a:rPr>
                        <a:t>ENDP</a:t>
                      </a:r>
                      <a:endParaRPr lang="en-US" sz="1600" dirty="0">
                        <a:effectLst/>
                        <a:latin typeface="Consolas" panose="020B0609020204030204" pitchFamily="49" charset="0"/>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bar</a:t>
                      </a:r>
                      <a:r>
                        <a:rPr lang="en-US" sz="1600" dirty="0">
                          <a:effectLst/>
                          <a:latin typeface="Consolas" panose="020B0609020204030204" pitchFamily="49" charset="0"/>
                          <a:cs typeface="Consolas" panose="020B0609020204030204" pitchFamily="49" charset="0"/>
                        </a:rPr>
                        <a:t> PROC</a:t>
                      </a:r>
                    </a:p>
                    <a:p>
                      <a:pPr marL="0" marR="0" algn="just">
                        <a:spcBef>
                          <a:spcPts val="0"/>
                        </a:spcBef>
                        <a:spcAft>
                          <a:spcPts val="0"/>
                        </a:spcAft>
                      </a:pPr>
                      <a:r>
                        <a:rPr lang="en-US" sz="1600" baseline="0" dirty="0">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600" baseline="0" dirty="0">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BX    LR</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ENDP</a:t>
                      </a:r>
                    </a:p>
                    <a:p>
                      <a:pPr marL="0" marR="0" algn="just">
                        <a:spcBef>
                          <a:spcPts val="0"/>
                        </a:spcBef>
                        <a:spcAft>
                          <a:spcPts val="0"/>
                        </a:spcAft>
                      </a:pPr>
                      <a:endParaRPr lang="en-US" sz="1600" dirty="0">
                        <a:effectLst/>
                        <a:latin typeface="Consolas" panose="020B0609020204030204" pitchFamily="49" charset="0"/>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
        <p:nvSpPr>
          <p:cNvPr id="7" name="TextBox 6"/>
          <p:cNvSpPr txBox="1"/>
          <p:nvPr/>
        </p:nvSpPr>
        <p:spPr>
          <a:xfrm>
            <a:off x="609600" y="1294953"/>
            <a:ext cx="10840660" cy="1569660"/>
          </a:xfrm>
          <a:prstGeom prst="rect">
            <a:avLst/>
          </a:prstGeom>
          <a:noFill/>
        </p:spPr>
        <p:txBody>
          <a:bodyPr wrap="none" rtlCol="0">
            <a:spAutoFit/>
          </a:bodyPr>
          <a:lstStyle/>
          <a:p>
            <a:r>
              <a:rPr lang="en-US" sz="2400" dirty="0"/>
              <a:t>foo saves and restores its LR for returning to its caller, before calling bar.</a:t>
            </a:r>
          </a:p>
          <a:p>
            <a:r>
              <a:rPr lang="en-US" sz="2400" dirty="0"/>
              <a:t>(Without saving and restoring LR in foo, “BX LR” in foo will jump to instruction after </a:t>
            </a:r>
          </a:p>
          <a:p>
            <a:r>
              <a:rPr lang="en-US" sz="2400" dirty="0"/>
              <a:t>“BL bar” in foo, and program is stuck in an infinite loop within foo.) </a:t>
            </a:r>
          </a:p>
          <a:p>
            <a:r>
              <a:rPr lang="en-US" sz="2400" dirty="0">
                <a:latin typeface="Consolas" panose="020B0609020204030204" pitchFamily="49" charset="0"/>
                <a:cs typeface="Consolas" panose="020B0609020204030204" pitchFamily="49" charset="0"/>
              </a:rPr>
              <a:t> </a:t>
            </a:r>
          </a:p>
        </p:txBody>
      </p:sp>
    </p:spTree>
    <p:extLst>
      <p:ext uri="{BB962C8B-B14F-4D97-AF65-F5344CB8AC3E}">
        <p14:creationId xmlns:p14="http://schemas.microsoft.com/office/powerpoint/2010/main" val="30632417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CN" dirty="0"/>
              <a:t>Nested Subroutines: Solution #2</a:t>
            </a:r>
            <a:endParaRPr lang="en-US" dirty="0"/>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33</a:t>
            </a:fld>
            <a:endParaRPr kumimoji="0" lang="en-US" dirty="0"/>
          </a:p>
        </p:txBody>
      </p:sp>
      <p:graphicFrame>
        <p:nvGraphicFramePr>
          <p:cNvPr id="5" name="Table 4"/>
          <p:cNvGraphicFramePr>
            <a:graphicFrameLocks noGrp="1"/>
          </p:cNvGraphicFramePr>
          <p:nvPr>
            <p:extLst>
              <p:ext uri="{D42A27DB-BD31-4B8C-83A1-F6EECF244321}">
                <p14:modId xmlns:p14="http://schemas.microsoft.com/office/powerpoint/2010/main" val="1860126174"/>
              </p:ext>
            </p:extLst>
          </p:nvPr>
        </p:nvGraphicFramePr>
        <p:xfrm>
          <a:off x="1790700" y="2289333"/>
          <a:ext cx="8610600" cy="3438525"/>
        </p:xfrm>
        <a:graphic>
          <a:graphicData uri="http://schemas.openxmlformats.org/drawingml/2006/table">
            <a:tbl>
              <a:tblPr firstRow="1" firstCol="1" bandRow="1">
                <a:tableStyleId>{5940675A-B579-460E-94D1-54222C63F5DA}</a:tableStyleId>
              </a:tblPr>
              <a:tblGrid>
                <a:gridCol w="2552700">
                  <a:extLst>
                    <a:ext uri="{9D8B030D-6E8A-4147-A177-3AD203B41FA5}">
                      <a16:colId xmlns:a16="http://schemas.microsoft.com/office/drawing/2014/main" val="20000"/>
                    </a:ext>
                  </a:extLst>
                </a:gridCol>
                <a:gridCol w="3028950">
                  <a:extLst>
                    <a:ext uri="{9D8B030D-6E8A-4147-A177-3AD203B41FA5}">
                      <a16:colId xmlns:a16="http://schemas.microsoft.com/office/drawing/2014/main" val="20001"/>
                    </a:ext>
                  </a:extLst>
                </a:gridCol>
                <a:gridCol w="3028950">
                  <a:extLst>
                    <a:ext uri="{9D8B030D-6E8A-4147-A177-3AD203B41FA5}">
                      <a16:colId xmlns:a16="http://schemas.microsoft.com/office/drawing/2014/main" val="2917198359"/>
                    </a:ext>
                  </a:extLst>
                </a:gridCol>
              </a:tblGrid>
              <a:tr h="304800">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Caller Program</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algn="just">
                        <a:spcBef>
                          <a:spcPts val="0"/>
                        </a:spcBef>
                        <a:spcAft>
                          <a:spcPts val="0"/>
                        </a:spcAft>
                      </a:pPr>
                      <a:r>
                        <a:rPr lang="en-US" sz="1600" b="1" dirty="0">
                          <a:solidFill>
                            <a:schemeClr val="bg1"/>
                          </a:solidFill>
                          <a:effectLst/>
                          <a:latin typeface="Consolas" panose="020B0609020204030204" pitchFamily="49" charset="0"/>
                          <a:cs typeface="Consolas" panose="020B0609020204030204" pitchFamily="49" charset="0"/>
                        </a:rPr>
                        <a:t>Subroutine</a:t>
                      </a:r>
                      <a:r>
                        <a:rPr lang="en-US" sz="1600" b="1" baseline="0" dirty="0">
                          <a:solidFill>
                            <a:schemeClr val="bg1"/>
                          </a:solidFill>
                          <a:effectLst/>
                          <a:latin typeface="Consolas" panose="020B0609020204030204" pitchFamily="49" charset="0"/>
                          <a:cs typeface="Consolas" panose="020B0609020204030204" pitchFamily="49" charset="0"/>
                        </a:rPr>
                        <a:t> foo</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effectLst/>
                          <a:latin typeface="Consolas" panose="020B0609020204030204" pitchFamily="49" charset="0"/>
                          <a:cs typeface="Consolas" panose="020B0609020204030204" pitchFamily="49" charset="0"/>
                        </a:rPr>
                        <a:t>Subroutine</a:t>
                      </a:r>
                      <a:r>
                        <a:rPr lang="en-US" sz="1600" b="1" baseline="0" dirty="0">
                          <a:solidFill>
                            <a:schemeClr val="bg1"/>
                          </a:solidFill>
                          <a:effectLst/>
                          <a:latin typeface="Consolas" panose="020B0609020204030204" pitchFamily="49" charset="0"/>
                          <a:cs typeface="Consolas" panose="020B0609020204030204" pitchFamily="49" charset="0"/>
                        </a:rPr>
                        <a:t> bar</a:t>
                      </a:r>
                      <a:endParaRPr lang="en-US" sz="1600" b="1" dirty="0">
                        <a:solidFill>
                          <a:schemeClr val="bg1"/>
                        </a:solidFill>
                        <a:effectLst/>
                        <a:latin typeface="Consolas" panose="020B0609020204030204" pitchFamily="49" charset="0"/>
                        <a:ea typeface="宋体"/>
                        <a:cs typeface="Consolas" panose="020B0609020204030204" pitchFamily="49" charset="0"/>
                      </a:endParaRPr>
                    </a:p>
                  </a:txBody>
                  <a:tcPr marL="68580" marR="68580" marT="0" marB="0">
                    <a:solidFill>
                      <a:schemeClr val="accent1"/>
                    </a:solidFill>
                  </a:tcPr>
                </a:tc>
                <a:extLst>
                  <a:ext uri="{0D108BD9-81ED-4DB2-BD59-A6C34878D82A}">
                    <a16:rowId xmlns:a16="http://schemas.microsoft.com/office/drawing/2014/main" val="10000"/>
                  </a:ext>
                </a:extLst>
              </a:tr>
              <a:tr h="3133725">
                <a:tc>
                  <a:txBody>
                    <a:bodyPr/>
                    <a:lstStyle/>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MOV</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r4</a:t>
                      </a:r>
                      <a:r>
                        <a:rPr lang="en-US" sz="1600" dirty="0">
                          <a:effectLst/>
                          <a:latin typeface="Consolas" panose="020B0609020204030204" pitchFamily="49" charset="0"/>
                          <a:cs typeface="Consolas" panose="020B0609020204030204" pitchFamily="49" charset="0"/>
                        </a:rPr>
                        <a:t>, #100</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BL  foo</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ADD r4, r4, #1</a:t>
                      </a:r>
                      <a:endParaRPr lang="en-US" sz="1600" dirty="0">
                        <a:solidFill>
                          <a:schemeClr val="bg1">
                            <a:lumMod val="50000"/>
                          </a:schemeClr>
                        </a:solidFill>
                        <a:effectLst/>
                        <a:latin typeface="Consolas" panose="020B0609020204030204" pitchFamily="49" charset="0"/>
                        <a:ea typeface="宋体"/>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foo</a:t>
                      </a:r>
                      <a:r>
                        <a:rPr lang="en-US" sz="1600" dirty="0">
                          <a:effectLst/>
                          <a:latin typeface="Consolas" panose="020B0609020204030204" pitchFamily="49" charset="0"/>
                          <a:cs typeface="Consolas" panose="020B0609020204030204" pitchFamily="49" charset="0"/>
                        </a:rPr>
                        <a:t> </a:t>
                      </a:r>
                      <a:r>
                        <a:rPr lang="en-US" sz="1600" dirty="0" err="1">
                          <a:effectLst/>
                          <a:latin typeface="Consolas" panose="020B0609020204030204" pitchFamily="49" charset="0"/>
                          <a:cs typeface="Consolas" panose="020B0609020204030204" pitchFamily="49" charset="0"/>
                        </a:rPr>
                        <a:t>PROC</a:t>
                      </a:r>
                      <a:endParaRPr lang="en-US" sz="1600" dirty="0">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PUSH  {r4,</a:t>
                      </a:r>
                      <a:r>
                        <a:rPr lang="en-US" sz="1600" b="1" baseline="0" dirty="0">
                          <a:solidFill>
                            <a:srgbClr val="C00000"/>
                          </a:solidFill>
                          <a:effectLst/>
                          <a:latin typeface="Consolas" panose="020B0609020204030204" pitchFamily="49" charset="0"/>
                          <a:cs typeface="Consolas" panose="020B0609020204030204" pitchFamily="49" charset="0"/>
                        </a:rPr>
                        <a:t> LR</a:t>
                      </a:r>
                      <a:r>
                        <a:rPr lang="en-US" sz="1600" b="1" dirty="0">
                          <a:solidFill>
                            <a:srgbClr val="C00000"/>
                          </a:solidFill>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b="1" baseline="0" dirty="0">
                          <a:solidFill>
                            <a:srgbClr val="C00000"/>
                          </a:solidFill>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MOV   r4, #10  </a:t>
                      </a:r>
                      <a:endParaRPr lang="en-US" sz="1600" dirty="0">
                        <a:solidFill>
                          <a:schemeClr val="bg1">
                            <a:lumMod val="50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baseline="0" dirty="0">
                          <a:solidFill>
                            <a:schemeClr val="bg1">
                              <a:lumMod val="50000"/>
                            </a:schemeClr>
                          </a:solidFill>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600" dirty="0">
                          <a:solidFill>
                            <a:schemeClr val="bg1">
                              <a:lumMod val="50000"/>
                            </a:schemeClr>
                          </a:solidFill>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BL    bar</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b="1" dirty="0">
                          <a:solidFill>
                            <a:srgbClr val="C00000"/>
                          </a:solidFill>
                          <a:effectLst/>
                          <a:latin typeface="Consolas" panose="020B0609020204030204" pitchFamily="49" charset="0"/>
                          <a:cs typeface="Consolas" panose="020B0609020204030204" pitchFamily="49" charset="0"/>
                        </a:rPr>
                        <a:t>POP   {r4, PC}     </a:t>
                      </a:r>
                      <a:endParaRPr lang="en-US" sz="1600" dirty="0">
                        <a:solidFill>
                          <a:schemeClr val="bg1">
                            <a:lumMod val="50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    </a:t>
                      </a:r>
                      <a:r>
                        <a:rPr lang="en-US" sz="1600" strike="sngStrike" baseline="0" dirty="0">
                          <a:solidFill>
                            <a:schemeClr val="bg1">
                              <a:lumMod val="50000"/>
                            </a:schemeClr>
                          </a:solidFill>
                          <a:effectLst/>
                          <a:latin typeface="Consolas" panose="020B0609020204030204" pitchFamily="49" charset="0"/>
                          <a:cs typeface="Consolas" panose="020B0609020204030204" pitchFamily="49" charset="0"/>
                        </a:rPr>
                        <a:t>BX    </a:t>
                      </a:r>
                      <a:r>
                        <a:rPr lang="en-US" sz="1600" strike="sngStrike" baseline="0" dirty="0" err="1">
                          <a:solidFill>
                            <a:schemeClr val="bg1">
                              <a:lumMod val="50000"/>
                            </a:schemeClr>
                          </a:solidFill>
                          <a:effectLst/>
                          <a:latin typeface="Consolas" panose="020B0609020204030204" pitchFamily="49" charset="0"/>
                          <a:cs typeface="Consolas" panose="020B0609020204030204" pitchFamily="49" charset="0"/>
                        </a:rPr>
                        <a:t>LR</a:t>
                      </a:r>
                      <a:endParaRPr lang="en-US" sz="1600" strike="sngStrike" baseline="0" dirty="0">
                        <a:solidFill>
                          <a:schemeClr val="bg1">
                            <a:lumMod val="50000"/>
                          </a:schemeClr>
                        </a:solidFill>
                        <a:effectLst/>
                        <a:latin typeface="Consolas" panose="020B0609020204030204" pitchFamily="49" charset="0"/>
                        <a:cs typeface="Consolas" panose="020B0609020204030204" pitchFamily="49" charset="0"/>
                      </a:endParaRPr>
                    </a:p>
                    <a:p>
                      <a:pPr marL="0" marR="0" algn="just">
                        <a:spcBef>
                          <a:spcPts val="0"/>
                        </a:spcBef>
                        <a:spcAft>
                          <a:spcPts val="0"/>
                        </a:spcAft>
                      </a:pPr>
                      <a:r>
                        <a:rPr lang="en-US" sz="1600" dirty="0" err="1">
                          <a:effectLst/>
                          <a:latin typeface="Consolas" panose="020B0609020204030204" pitchFamily="49" charset="0"/>
                          <a:cs typeface="Consolas" panose="020B0609020204030204" pitchFamily="49" charset="0"/>
                        </a:rPr>
                        <a:t>ENDP</a:t>
                      </a:r>
                      <a:endParaRPr lang="en-US" sz="1600" dirty="0">
                        <a:effectLst/>
                        <a:latin typeface="Consolas" panose="020B0609020204030204" pitchFamily="49" charset="0"/>
                        <a:cs typeface="Consolas" panose="020B0609020204030204" pitchFamily="49" charset="0"/>
                      </a:endParaRPr>
                    </a:p>
                  </a:txBody>
                  <a:tcPr marL="68580" marR="68580" marT="0" marB="0"/>
                </a:tc>
                <a:tc>
                  <a:txBody>
                    <a:bodyPr/>
                    <a:lstStyle/>
                    <a:p>
                      <a:pPr marL="0" marR="0" algn="just">
                        <a:spcBef>
                          <a:spcPts val="0"/>
                        </a:spcBef>
                        <a:spcAft>
                          <a:spcPts val="0"/>
                        </a:spcAft>
                      </a:pPr>
                      <a:r>
                        <a:rPr lang="en-US" sz="1600" b="1" dirty="0">
                          <a:solidFill>
                            <a:srgbClr val="C00000"/>
                          </a:solidFill>
                          <a:effectLst/>
                          <a:latin typeface="Consolas" panose="020B0609020204030204" pitchFamily="49" charset="0"/>
                          <a:cs typeface="Consolas" panose="020B0609020204030204" pitchFamily="49" charset="0"/>
                        </a:rPr>
                        <a:t>bar</a:t>
                      </a:r>
                      <a:r>
                        <a:rPr lang="en-US" sz="1600" dirty="0">
                          <a:effectLst/>
                          <a:latin typeface="Consolas" panose="020B0609020204030204" pitchFamily="49" charset="0"/>
                          <a:cs typeface="Consolas" panose="020B0609020204030204" pitchFamily="49" charset="0"/>
                        </a:rPr>
                        <a:t> PROC</a:t>
                      </a:r>
                    </a:p>
                    <a:p>
                      <a:pPr marL="0" marR="0" algn="just">
                        <a:spcBef>
                          <a:spcPts val="0"/>
                        </a:spcBef>
                        <a:spcAft>
                          <a:spcPts val="0"/>
                        </a:spcAft>
                      </a:pPr>
                      <a:r>
                        <a:rPr lang="en-US" sz="1600" baseline="0" dirty="0">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a:t>
                      </a:r>
                    </a:p>
                    <a:p>
                      <a:pPr marL="0" marR="0" algn="just">
                        <a:spcBef>
                          <a:spcPts val="0"/>
                        </a:spcBef>
                        <a:spcAft>
                          <a:spcPts val="0"/>
                        </a:spcAft>
                      </a:pPr>
                      <a:r>
                        <a:rPr lang="en-US" sz="1600" baseline="0" dirty="0">
                          <a:effectLst/>
                          <a:latin typeface="Consolas" panose="020B0609020204030204" pitchFamily="49" charset="0"/>
                          <a:cs typeface="Consolas" panose="020B0609020204030204" pitchFamily="49" charset="0"/>
                        </a:rPr>
                        <a:t>    </a:t>
                      </a:r>
                      <a:r>
                        <a:rPr lang="en-US" sz="1600" dirty="0">
                          <a:effectLst/>
                          <a:latin typeface="Consolas" panose="020B0609020204030204" pitchFamily="49" charset="0"/>
                          <a:cs typeface="Consolas" panose="020B0609020204030204" pitchFamily="49" charset="0"/>
                        </a:rPr>
                        <a:t>BX    LR</a:t>
                      </a:r>
                    </a:p>
                    <a:p>
                      <a:pPr marL="0" marR="0" algn="just">
                        <a:spcBef>
                          <a:spcPts val="0"/>
                        </a:spcBef>
                        <a:spcAft>
                          <a:spcPts val="0"/>
                        </a:spcAft>
                      </a:pPr>
                      <a:r>
                        <a:rPr lang="en-US" sz="1600" dirty="0">
                          <a:effectLst/>
                          <a:latin typeface="Consolas" panose="020B0609020204030204" pitchFamily="49" charset="0"/>
                          <a:cs typeface="Consolas" panose="020B0609020204030204" pitchFamily="49" charset="0"/>
                        </a:rPr>
                        <a:t>ENDP</a:t>
                      </a:r>
                    </a:p>
                    <a:p>
                      <a:pPr marL="0" marR="0" algn="just">
                        <a:spcBef>
                          <a:spcPts val="0"/>
                        </a:spcBef>
                        <a:spcAft>
                          <a:spcPts val="0"/>
                        </a:spcAft>
                      </a:pPr>
                      <a:endParaRPr lang="en-US" sz="1600" dirty="0">
                        <a:effectLst/>
                        <a:latin typeface="Consolas" panose="020B0609020204030204" pitchFamily="49" charset="0"/>
                        <a:cs typeface="Consolas" panose="020B0609020204030204" pitchFamily="49" charset="0"/>
                      </a:endParaRPr>
                    </a:p>
                  </a:txBody>
                  <a:tcPr marL="68580" marR="68580" marT="0" marB="0"/>
                </a:tc>
                <a:extLst>
                  <a:ext uri="{0D108BD9-81ED-4DB2-BD59-A6C34878D82A}">
                    <a16:rowId xmlns:a16="http://schemas.microsoft.com/office/drawing/2014/main" val="10001"/>
                  </a:ext>
                </a:extLst>
              </a:tr>
            </a:tbl>
          </a:graphicData>
        </a:graphic>
      </p:graphicFrame>
      <p:sp>
        <p:nvSpPr>
          <p:cNvPr id="7" name="TextBox 6"/>
          <p:cNvSpPr txBox="1"/>
          <p:nvPr/>
        </p:nvSpPr>
        <p:spPr>
          <a:xfrm>
            <a:off x="609600" y="1294953"/>
            <a:ext cx="10972800" cy="461665"/>
          </a:xfrm>
          <a:prstGeom prst="rect">
            <a:avLst/>
          </a:prstGeom>
          <a:noFill/>
        </p:spPr>
        <p:txBody>
          <a:bodyPr wrap="square" rtlCol="0">
            <a:spAutoFit/>
          </a:bodyPr>
          <a:lstStyle/>
          <a:p>
            <a:r>
              <a:rPr lang="en-US" sz="2400"/>
              <a:t>POP   </a:t>
            </a:r>
            <a:r>
              <a:rPr lang="en-US" sz="2400" dirty="0"/>
              <a:t>{r4, PC} is equivalent to POP {r4, LR} followed by BX </a:t>
            </a:r>
            <a:r>
              <a:rPr lang="en-US" sz="2400"/>
              <a:t>LR. </a:t>
            </a:r>
            <a:endParaRPr lang="en-US" sz="2400" dirty="0"/>
          </a:p>
        </p:txBody>
      </p:sp>
    </p:spTree>
    <p:extLst>
      <p:ext uri="{BB962C8B-B14F-4D97-AF65-F5344CB8AC3E}">
        <p14:creationId xmlns:p14="http://schemas.microsoft.com/office/powerpoint/2010/main" val="1344743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0210" name="Rectangle 2"/>
          <p:cNvSpPr>
            <a:spLocks noGrp="1" noChangeArrowheads="1"/>
          </p:cNvSpPr>
          <p:nvPr>
            <p:ph type="title"/>
          </p:nvPr>
        </p:nvSpPr>
        <p:spPr/>
        <p:txBody>
          <a:bodyPr/>
          <a:lstStyle/>
          <a:p>
            <a:r>
              <a:rPr lang="en-US" altLang="zh-CN" dirty="0"/>
              <a:t>Nested Subroutines: Solution #1</a:t>
            </a:r>
            <a:endParaRPr lang="zh-TW" altLang="en-US" sz="3600" baseline="-25000"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9400" y="1447802"/>
            <a:ext cx="9188091" cy="42671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71200486"/>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Subroutine Calling Another Subroutine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35</a:t>
            </a:fld>
            <a:endParaRPr kumimoji="0" lang="en-US" dirty="0"/>
          </a:p>
        </p:txBody>
      </p:sp>
      <p:sp>
        <p:nvSpPr>
          <p:cNvPr id="5" name="Content Placeholder 3"/>
          <p:cNvSpPr>
            <a:spLocks noGrp="1"/>
          </p:cNvSpPr>
          <p:nvPr>
            <p:ph sz="half" idx="1"/>
          </p:nvPr>
        </p:nvSpPr>
        <p:spPr>
          <a:xfrm>
            <a:off x="1828800" y="2133600"/>
            <a:ext cx="2386608" cy="17526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solidFill>
                  <a:schemeClr val="tx1"/>
                </a:solidFill>
                <a:latin typeface="Courier New" pitchFamily="49" charset="0"/>
                <a:cs typeface="Courier New" pitchFamily="49" charset="0"/>
              </a:rPr>
              <a:t>MAIN</a:t>
            </a:r>
          </a:p>
          <a:p>
            <a:pPr>
              <a:buNone/>
            </a:pPr>
            <a:r>
              <a:rPr lang="en-GB" sz="1800" b="1" dirty="0">
                <a:solidFill>
                  <a:schemeClr val="tx1"/>
                </a:solidFill>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ENDL	...</a:t>
            </a:r>
          </a:p>
        </p:txBody>
      </p:sp>
      <p:sp>
        <p:nvSpPr>
          <p:cNvPr id="6" name="Content Placeholder 3"/>
          <p:cNvSpPr txBox="1">
            <a:spLocks/>
          </p:cNvSpPr>
          <p:nvPr/>
        </p:nvSpPr>
        <p:spPr>
          <a:xfrm>
            <a:off x="4953000" y="2057400"/>
            <a:ext cx="2386608" cy="1905000"/>
          </a:xfrm>
          <a:prstGeom prst="rect">
            <a:avLst/>
          </a:prstGeom>
        </p:spPr>
        <p:style>
          <a:lnRef idx="2">
            <a:schemeClr val="accent1"/>
          </a:lnRef>
          <a:fillRef idx="1">
            <a:schemeClr val="lt1"/>
          </a:fillRef>
          <a:effectRef idx="0">
            <a:schemeClr val="accent1"/>
          </a:effectRef>
          <a:fontRef idx="minor">
            <a:schemeClr val="dk1"/>
          </a:fontRef>
        </p:style>
        <p:txBody>
          <a:bodyPr vert="horz">
            <a:noAutofit/>
          </a:bodyPr>
          <a:lstStyle/>
          <a:p>
            <a:pPr marL="274320" indent="-274320">
              <a:spcBef>
                <a:spcPts val="600"/>
              </a:spcBef>
              <a:buClr>
                <a:schemeClr val="accent1"/>
              </a:buClr>
              <a:buSzPct val="76000"/>
              <a:defRPr/>
            </a:pPr>
            <a:r>
              <a:rPr lang="en-GB" b="1" dirty="0">
                <a:latin typeface="Courier New" pitchFamily="49" charset="0"/>
                <a:cs typeface="Courier New" pitchFamily="49" charset="0"/>
              </a:rPr>
              <a:t>QUAD	PUSH {LR}</a:t>
            </a:r>
          </a:p>
          <a:p>
            <a:pPr marL="274320" indent="-274320">
              <a:spcBef>
                <a:spcPts val="600"/>
              </a:spcBef>
              <a:buClr>
                <a:schemeClr val="accent1"/>
              </a:buClr>
              <a:buSzPct val="76000"/>
              <a:defRPr/>
            </a:pPr>
            <a:r>
              <a:rPr lang="en-GB" b="1" dirty="0">
                <a:latin typeface="Courier New" pitchFamily="49" charset="0"/>
                <a:cs typeface="Courier New" pitchFamily="49" charset="0"/>
              </a:rPr>
              <a:t>		BL SQ</a:t>
            </a:r>
          </a:p>
          <a:p>
            <a:pPr marL="274320" indent="-274320">
              <a:spcBef>
                <a:spcPts val="600"/>
              </a:spcBef>
              <a:buClr>
                <a:schemeClr val="accent1"/>
              </a:buClr>
              <a:buSzPct val="76000"/>
              <a:defRPr/>
            </a:pPr>
            <a:r>
              <a:rPr lang="en-GB" b="1" dirty="0">
                <a:latin typeface="Courier New" pitchFamily="49" charset="0"/>
                <a:cs typeface="Courier New" pitchFamily="49" charset="0"/>
              </a:rPr>
              <a:t>		BL SQ</a:t>
            </a:r>
          </a:p>
          <a:p>
            <a:pPr marL="274320" indent="-274320">
              <a:spcBef>
                <a:spcPts val="600"/>
              </a:spcBef>
              <a:buClr>
                <a:schemeClr val="accent1"/>
              </a:buClr>
              <a:buSzPct val="76000"/>
              <a:defRPr/>
            </a:pPr>
            <a:r>
              <a:rPr lang="en-GB" b="1" dirty="0">
                <a:latin typeface="Courier New" pitchFamily="49" charset="0"/>
                <a:cs typeface="Courier New" pitchFamily="49" charset="0"/>
              </a:rPr>
              <a:t>		POP {LR}</a:t>
            </a:r>
          </a:p>
          <a:p>
            <a:pPr marL="274320" indent="-274320">
              <a:spcBef>
                <a:spcPts val="600"/>
              </a:spcBef>
              <a:buClr>
                <a:schemeClr val="accent1"/>
              </a:buClr>
              <a:buSzPct val="76000"/>
              <a:defRPr/>
            </a:pPr>
            <a:r>
              <a:rPr lang="en-GB" b="1" dirty="0">
                <a:latin typeface="Courier New" pitchFamily="49" charset="0"/>
                <a:cs typeface="Courier New" pitchFamily="49" charset="0"/>
              </a:rPr>
              <a:t>		BX LR</a:t>
            </a:r>
          </a:p>
        </p:txBody>
      </p:sp>
      <p:sp>
        <p:nvSpPr>
          <p:cNvPr id="7" name="Content Placeholder 3"/>
          <p:cNvSpPr txBox="1">
            <a:spLocks/>
          </p:cNvSpPr>
          <p:nvPr/>
        </p:nvSpPr>
        <p:spPr>
          <a:xfrm>
            <a:off x="8153400" y="2438400"/>
            <a:ext cx="2386608" cy="1219200"/>
          </a:xfrm>
          <a:prstGeom prst="rect">
            <a:avLst/>
          </a:prstGeom>
        </p:spPr>
        <p:style>
          <a:lnRef idx="2">
            <a:schemeClr val="accent1"/>
          </a:lnRef>
          <a:fillRef idx="1">
            <a:schemeClr val="lt1"/>
          </a:fillRef>
          <a:effectRef idx="0">
            <a:schemeClr val="accent1"/>
          </a:effectRef>
          <a:fontRef idx="minor">
            <a:schemeClr val="dk1"/>
          </a:fontRef>
        </p:style>
        <p:txBody>
          <a:bodyPr vert="horz">
            <a:noAutofit/>
          </a:bodyPr>
          <a:lstStyle/>
          <a:p>
            <a:pPr marL="274320" indent="-274320">
              <a:spcBef>
                <a:spcPts val="600"/>
              </a:spcBef>
              <a:buClr>
                <a:schemeClr val="accent1"/>
              </a:buClr>
              <a:buSzPct val="76000"/>
              <a:defRPr/>
            </a:pPr>
            <a:r>
              <a:rPr lang="en-GB" b="1" dirty="0">
                <a:latin typeface="Courier New" pitchFamily="49" charset="0"/>
                <a:cs typeface="Courier New" pitchFamily="49" charset="0"/>
              </a:rPr>
              <a:t>SQ		MUL R0,R0</a:t>
            </a:r>
          </a:p>
          <a:p>
            <a:pPr marL="274320" indent="-274320">
              <a:spcBef>
                <a:spcPts val="600"/>
              </a:spcBef>
              <a:buClr>
                <a:schemeClr val="accent1"/>
              </a:buClr>
              <a:buSzPct val="76000"/>
              <a:defRPr/>
            </a:pPr>
            <a:r>
              <a:rPr lang="en-GB" b="1" dirty="0">
                <a:latin typeface="Courier New" pitchFamily="49" charset="0"/>
                <a:cs typeface="Courier New" pitchFamily="49" charset="0"/>
              </a:rPr>
              <a:t>		BX LR</a:t>
            </a:r>
          </a:p>
        </p:txBody>
      </p:sp>
      <p:sp>
        <p:nvSpPr>
          <p:cNvPr id="8" name="Right Arrow 7"/>
          <p:cNvSpPr/>
          <p:nvPr/>
        </p:nvSpPr>
        <p:spPr>
          <a:xfrm>
            <a:off x="4267200" y="2814320"/>
            <a:ext cx="609600" cy="386080"/>
          </a:xfrm>
          <a:prstGeom prs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 name="Right Arrow 8"/>
          <p:cNvSpPr/>
          <p:nvPr/>
        </p:nvSpPr>
        <p:spPr>
          <a:xfrm>
            <a:off x="7467600" y="2814320"/>
            <a:ext cx="609600" cy="386080"/>
          </a:xfrm>
          <a:prstGeom prs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TextBox 9"/>
          <p:cNvSpPr txBox="1"/>
          <p:nvPr/>
        </p:nvSpPr>
        <p:spPr>
          <a:xfrm>
            <a:off x="2133600" y="4114800"/>
            <a:ext cx="1631426" cy="369332"/>
          </a:xfrm>
          <a:prstGeom prst="rect">
            <a:avLst/>
          </a:prstGeom>
          <a:noFill/>
        </p:spPr>
        <p:txBody>
          <a:bodyPr wrap="none" rtlCol="0">
            <a:spAutoFit/>
          </a:bodyPr>
          <a:lstStyle/>
          <a:p>
            <a:r>
              <a:rPr lang="en-US" dirty="0"/>
              <a:t>Function </a:t>
            </a:r>
            <a:r>
              <a:rPr lang="en-US" dirty="0">
                <a:solidFill>
                  <a:srgbClr val="FF0000"/>
                </a:solidFill>
              </a:rPr>
              <a:t>MAIN</a:t>
            </a:r>
          </a:p>
        </p:txBody>
      </p:sp>
      <p:sp>
        <p:nvSpPr>
          <p:cNvPr id="11" name="TextBox 10"/>
          <p:cNvSpPr txBox="1"/>
          <p:nvPr/>
        </p:nvSpPr>
        <p:spPr>
          <a:xfrm>
            <a:off x="5334000" y="4191000"/>
            <a:ext cx="1734106" cy="369332"/>
          </a:xfrm>
          <a:prstGeom prst="rect">
            <a:avLst/>
          </a:prstGeom>
          <a:noFill/>
        </p:spPr>
        <p:txBody>
          <a:bodyPr wrap="none" rtlCol="0">
            <a:spAutoFit/>
          </a:bodyPr>
          <a:lstStyle/>
          <a:p>
            <a:r>
              <a:rPr lang="en-US" dirty="0"/>
              <a:t>Function </a:t>
            </a:r>
            <a:r>
              <a:rPr lang="en-US" dirty="0">
                <a:solidFill>
                  <a:srgbClr val="FF0000"/>
                </a:solidFill>
              </a:rPr>
              <a:t>QUAD</a:t>
            </a:r>
          </a:p>
        </p:txBody>
      </p:sp>
      <p:sp>
        <p:nvSpPr>
          <p:cNvPr id="12" name="TextBox 11"/>
          <p:cNvSpPr txBox="1"/>
          <p:nvPr/>
        </p:nvSpPr>
        <p:spPr>
          <a:xfrm>
            <a:off x="8779542" y="3962400"/>
            <a:ext cx="1355059" cy="369332"/>
          </a:xfrm>
          <a:prstGeom prst="rect">
            <a:avLst/>
          </a:prstGeom>
          <a:noFill/>
        </p:spPr>
        <p:txBody>
          <a:bodyPr wrap="none" rtlCol="0">
            <a:spAutoFit/>
          </a:bodyPr>
          <a:lstStyle/>
          <a:p>
            <a:r>
              <a:rPr lang="en-US" dirty="0"/>
              <a:t>Function </a:t>
            </a:r>
            <a:r>
              <a:rPr lang="en-US" dirty="0">
                <a:solidFill>
                  <a:srgbClr val="FF0000"/>
                </a:solidFill>
              </a:rPr>
              <a:t>SQ</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Subroutine Calling Another Subroutine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36</a:t>
            </a:fld>
            <a:endParaRPr kumimoji="0" lang="en-US" dirty="0"/>
          </a:p>
        </p:txBody>
      </p:sp>
      <p:sp>
        <p:nvSpPr>
          <p:cNvPr id="5" name="Content Placeholder 3"/>
          <p:cNvSpPr>
            <a:spLocks noGrp="1"/>
          </p:cNvSpPr>
          <p:nvPr>
            <p:ph sz="half" idx="1"/>
          </p:nvPr>
        </p:nvSpPr>
        <p:spPr>
          <a:xfrm>
            <a:off x="1828800" y="2133600"/>
            <a:ext cx="2386608" cy="17526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solidFill>
                  <a:schemeClr val="tx1"/>
                </a:solidFill>
                <a:latin typeface="Courier New" pitchFamily="49" charset="0"/>
                <a:cs typeface="Courier New" pitchFamily="49" charset="0"/>
              </a:rPr>
              <a:t>MAIN</a:t>
            </a:r>
            <a:r>
              <a:rPr lang="zh-CN" altLang="en-US" sz="1800" b="1" dirty="0">
                <a:solidFill>
                  <a:schemeClr val="tx1"/>
                </a:solidFill>
                <a:latin typeface="Courier New" pitchFamily="49" charset="0"/>
                <a:cs typeface="Courier New" pitchFamily="49" charset="0"/>
              </a:rPr>
              <a:t> </a:t>
            </a:r>
            <a:r>
              <a:rPr lang="en-US" altLang="zh-CN" sz="1800" b="1" dirty="0" err="1">
                <a:solidFill>
                  <a:schemeClr val="tx1"/>
                </a:solidFill>
                <a:latin typeface="Courier New" pitchFamily="49" charset="0"/>
                <a:cs typeface="Courier New" pitchFamily="49" charset="0"/>
              </a:rPr>
              <a:t>PROC</a:t>
            </a:r>
            <a:endParaRPr lang="en-GB" sz="1800" b="1" dirty="0">
              <a:solidFill>
                <a:schemeClr val="tx1"/>
              </a:solidFill>
              <a:latin typeface="Courier New" pitchFamily="49" charset="0"/>
              <a:cs typeface="Courier New" pitchFamily="49" charset="0"/>
            </a:endParaRPr>
          </a:p>
          <a:p>
            <a:pPr>
              <a:buNone/>
            </a:pPr>
            <a:r>
              <a:rPr lang="en-GB" sz="1800" b="1" dirty="0">
                <a:solidFill>
                  <a:schemeClr val="tx1"/>
                </a:solidFill>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a:t>
            </a:r>
            <a:r>
              <a:rPr lang="en-GB" sz="1800" b="1" dirty="0">
                <a:solidFill>
                  <a:srgbClr val="FF00FF"/>
                </a:solidFill>
                <a:latin typeface="Courier New" pitchFamily="49" charset="0"/>
                <a:cs typeface="Courier New" pitchFamily="49" charset="0"/>
              </a:rPr>
              <a:t>BL QUAD</a:t>
            </a:r>
          </a:p>
          <a:p>
            <a:pPr>
              <a:buNone/>
            </a:pPr>
            <a:r>
              <a:rPr lang="en-GB" sz="1800" b="1" dirty="0">
                <a:latin typeface="Courier New" pitchFamily="49" charset="0"/>
                <a:cs typeface="Courier New" pitchFamily="49" charset="0"/>
              </a:rPr>
              <a:t>ENDL	...</a:t>
            </a:r>
          </a:p>
          <a:p>
            <a:pPr>
              <a:buNone/>
            </a:pPr>
            <a:r>
              <a:rPr lang="en-GB" sz="1800" b="1" dirty="0">
                <a:latin typeface="Courier New" pitchFamily="49" charset="0"/>
                <a:cs typeface="Courier New" pitchFamily="49" charset="0"/>
              </a:rPr>
              <a:t>  </a:t>
            </a:r>
            <a:r>
              <a:rPr lang="en-GB" sz="1800" b="1" dirty="0" err="1">
                <a:latin typeface="Courier New" pitchFamily="49" charset="0"/>
                <a:cs typeface="Courier New" pitchFamily="49" charset="0"/>
              </a:rPr>
              <a:t>ENDP</a:t>
            </a:r>
            <a:endParaRPr lang="en-GB" sz="1800" b="1" dirty="0">
              <a:latin typeface="Courier New" pitchFamily="49" charset="0"/>
              <a:cs typeface="Courier New" pitchFamily="49" charset="0"/>
            </a:endParaRPr>
          </a:p>
        </p:txBody>
      </p:sp>
      <p:sp>
        <p:nvSpPr>
          <p:cNvPr id="6" name="Content Placeholder 3"/>
          <p:cNvSpPr txBox="1">
            <a:spLocks/>
          </p:cNvSpPr>
          <p:nvPr/>
        </p:nvSpPr>
        <p:spPr>
          <a:xfrm>
            <a:off x="4953000" y="2057400"/>
            <a:ext cx="2386608" cy="2426732"/>
          </a:xfrm>
          <a:prstGeom prst="rect">
            <a:avLst/>
          </a:prstGeom>
        </p:spPr>
        <p:style>
          <a:lnRef idx="2">
            <a:schemeClr val="accent1"/>
          </a:lnRef>
          <a:fillRef idx="1">
            <a:schemeClr val="lt1"/>
          </a:fillRef>
          <a:effectRef idx="0">
            <a:schemeClr val="accent1"/>
          </a:effectRef>
          <a:fontRef idx="minor">
            <a:schemeClr val="dk1"/>
          </a:fontRef>
        </p:style>
        <p:txBody>
          <a:bodyPr vert="horz">
            <a:noAutofit/>
          </a:bodyPr>
          <a:lstStyle/>
          <a:p>
            <a:pPr marL="274320" indent="-274320">
              <a:spcBef>
                <a:spcPts val="600"/>
              </a:spcBef>
              <a:buClr>
                <a:schemeClr val="accent1"/>
              </a:buClr>
              <a:buSzPct val="76000"/>
              <a:defRPr/>
            </a:pPr>
            <a:r>
              <a:rPr lang="en-GB" b="1" dirty="0">
                <a:latin typeface="Courier New" pitchFamily="49" charset="0"/>
                <a:cs typeface="Courier New" pitchFamily="49" charset="0"/>
              </a:rPr>
              <a:t>QUAD	</a:t>
            </a:r>
            <a:r>
              <a:rPr lang="en-GB" b="1" dirty="0" err="1">
                <a:latin typeface="Courier New" pitchFamily="49" charset="0"/>
                <a:cs typeface="Courier New" pitchFamily="49" charset="0"/>
              </a:rPr>
              <a:t>PROC</a:t>
            </a:r>
            <a:endParaRPr lang="en-GB" b="1" dirty="0">
              <a:latin typeface="Courier New" pitchFamily="49" charset="0"/>
              <a:cs typeface="Courier New" pitchFamily="49" charset="0"/>
            </a:endParaRPr>
          </a:p>
          <a:p>
            <a:pPr marL="274320" indent="-274320">
              <a:spcBef>
                <a:spcPts val="600"/>
              </a:spcBef>
              <a:buClr>
                <a:schemeClr val="accent1"/>
              </a:buClr>
              <a:buSzPct val="76000"/>
              <a:defRPr/>
            </a:pPr>
            <a:r>
              <a:rPr lang="en-GB" b="1" dirty="0">
                <a:latin typeface="Courier New" pitchFamily="49" charset="0"/>
                <a:cs typeface="Courier New" pitchFamily="49" charset="0"/>
              </a:rPr>
              <a:t>      PUSH {LR}</a:t>
            </a:r>
          </a:p>
          <a:p>
            <a:pPr marL="274320" indent="-274320">
              <a:spcBef>
                <a:spcPts val="600"/>
              </a:spcBef>
              <a:buClr>
                <a:schemeClr val="accent1"/>
              </a:buClr>
              <a:buSzPct val="76000"/>
              <a:defRPr/>
            </a:pPr>
            <a:r>
              <a:rPr lang="en-GB" b="1" dirty="0">
                <a:latin typeface="Courier New" pitchFamily="49" charset="0"/>
                <a:cs typeface="Courier New" pitchFamily="49" charset="0"/>
              </a:rPr>
              <a:t>		</a:t>
            </a:r>
            <a:r>
              <a:rPr lang="en-GB" b="1" dirty="0">
                <a:solidFill>
                  <a:srgbClr val="FF0000"/>
                </a:solidFill>
                <a:latin typeface="Courier New" pitchFamily="49" charset="0"/>
                <a:cs typeface="Courier New" pitchFamily="49" charset="0"/>
              </a:rPr>
              <a:t>BL SQ</a:t>
            </a:r>
          </a:p>
          <a:p>
            <a:pPr marL="274320" indent="-274320">
              <a:spcBef>
                <a:spcPts val="600"/>
              </a:spcBef>
              <a:buClr>
                <a:schemeClr val="accent1"/>
              </a:buClr>
              <a:buSzPct val="76000"/>
              <a:defRPr/>
            </a:pPr>
            <a:r>
              <a:rPr lang="en-GB" b="1" dirty="0">
                <a:latin typeface="Courier New" pitchFamily="49" charset="0"/>
                <a:cs typeface="Courier New" pitchFamily="49" charset="0"/>
              </a:rPr>
              <a:t>		</a:t>
            </a:r>
            <a:r>
              <a:rPr lang="en-GB" b="1" dirty="0">
                <a:solidFill>
                  <a:srgbClr val="0000FF"/>
                </a:solidFill>
                <a:latin typeface="Courier New" pitchFamily="49" charset="0"/>
                <a:cs typeface="Courier New" pitchFamily="49" charset="0"/>
              </a:rPr>
              <a:t>BL SQ</a:t>
            </a:r>
          </a:p>
          <a:p>
            <a:pPr marL="274320" indent="-274320">
              <a:spcBef>
                <a:spcPts val="600"/>
              </a:spcBef>
              <a:buClr>
                <a:schemeClr val="accent1"/>
              </a:buClr>
              <a:buSzPct val="76000"/>
              <a:defRPr/>
            </a:pPr>
            <a:r>
              <a:rPr lang="en-GB" b="1" dirty="0">
                <a:latin typeface="Courier New" pitchFamily="49" charset="0"/>
                <a:cs typeface="Courier New" pitchFamily="49" charset="0"/>
              </a:rPr>
              <a:t>		POP {LR}</a:t>
            </a:r>
          </a:p>
          <a:p>
            <a:pPr marL="274320" indent="-274320">
              <a:spcBef>
                <a:spcPts val="600"/>
              </a:spcBef>
              <a:buClr>
                <a:schemeClr val="accent1"/>
              </a:buClr>
              <a:buSzPct val="76000"/>
              <a:defRPr/>
            </a:pPr>
            <a:r>
              <a:rPr lang="en-GB" b="1" dirty="0">
                <a:latin typeface="Courier New" pitchFamily="49" charset="0"/>
                <a:cs typeface="Courier New" pitchFamily="49" charset="0"/>
              </a:rPr>
              <a:t>		BX </a:t>
            </a:r>
            <a:r>
              <a:rPr lang="en-GB" b="1" dirty="0" err="1">
                <a:latin typeface="Courier New" pitchFamily="49" charset="0"/>
                <a:cs typeface="Courier New" pitchFamily="49" charset="0"/>
              </a:rPr>
              <a:t>LR</a:t>
            </a:r>
            <a:endParaRPr lang="en-GB" b="1" dirty="0">
              <a:latin typeface="Courier New" pitchFamily="49" charset="0"/>
              <a:cs typeface="Courier New" pitchFamily="49" charset="0"/>
            </a:endParaRPr>
          </a:p>
          <a:p>
            <a:pPr marL="274320" indent="-274320">
              <a:spcBef>
                <a:spcPts val="600"/>
              </a:spcBef>
              <a:buClr>
                <a:schemeClr val="accent1"/>
              </a:buClr>
              <a:buSzPct val="76000"/>
              <a:defRPr/>
            </a:pPr>
            <a:r>
              <a:rPr lang="en-GB" b="1" dirty="0">
                <a:latin typeface="Courier New" pitchFamily="49" charset="0"/>
                <a:cs typeface="Courier New" pitchFamily="49" charset="0"/>
              </a:rPr>
              <a:t>   EDP</a:t>
            </a:r>
          </a:p>
        </p:txBody>
      </p:sp>
      <p:sp>
        <p:nvSpPr>
          <p:cNvPr id="7" name="Content Placeholder 3"/>
          <p:cNvSpPr txBox="1">
            <a:spLocks/>
          </p:cNvSpPr>
          <p:nvPr/>
        </p:nvSpPr>
        <p:spPr>
          <a:xfrm>
            <a:off x="8153400" y="2438400"/>
            <a:ext cx="2386608" cy="1447800"/>
          </a:xfrm>
          <a:prstGeom prst="rect">
            <a:avLst/>
          </a:prstGeom>
        </p:spPr>
        <p:style>
          <a:lnRef idx="2">
            <a:schemeClr val="accent1"/>
          </a:lnRef>
          <a:fillRef idx="1">
            <a:schemeClr val="lt1"/>
          </a:fillRef>
          <a:effectRef idx="0">
            <a:schemeClr val="accent1"/>
          </a:effectRef>
          <a:fontRef idx="minor">
            <a:schemeClr val="dk1"/>
          </a:fontRef>
        </p:style>
        <p:txBody>
          <a:bodyPr vert="horz">
            <a:noAutofit/>
          </a:bodyPr>
          <a:lstStyle/>
          <a:p>
            <a:pPr marL="274320" indent="-274320">
              <a:spcBef>
                <a:spcPts val="600"/>
              </a:spcBef>
              <a:buClr>
                <a:schemeClr val="accent1"/>
              </a:buClr>
              <a:buSzPct val="76000"/>
              <a:defRPr/>
            </a:pPr>
            <a:r>
              <a:rPr lang="en-GB" b="1" dirty="0">
                <a:latin typeface="Courier New" pitchFamily="49" charset="0"/>
                <a:cs typeface="Courier New" pitchFamily="49" charset="0"/>
              </a:rPr>
              <a:t>SQ		</a:t>
            </a:r>
            <a:r>
              <a:rPr lang="en-GB" b="1" dirty="0" err="1">
                <a:latin typeface="Courier New" pitchFamily="49" charset="0"/>
                <a:cs typeface="Courier New" pitchFamily="49" charset="0"/>
              </a:rPr>
              <a:t>PROC</a:t>
            </a:r>
            <a:endParaRPr lang="en-GB" b="1" dirty="0">
              <a:latin typeface="Courier New" pitchFamily="49" charset="0"/>
              <a:cs typeface="Courier New" pitchFamily="49" charset="0"/>
            </a:endParaRPr>
          </a:p>
          <a:p>
            <a:pPr marL="274320" indent="-274320">
              <a:spcBef>
                <a:spcPts val="600"/>
              </a:spcBef>
              <a:buClr>
                <a:schemeClr val="accent1"/>
              </a:buClr>
              <a:buSzPct val="76000"/>
              <a:defRPr/>
            </a:pPr>
            <a:r>
              <a:rPr lang="en-GB" b="1" dirty="0">
                <a:latin typeface="Courier New" pitchFamily="49" charset="0"/>
                <a:cs typeface="Courier New" pitchFamily="49" charset="0"/>
              </a:rPr>
              <a:t>       </a:t>
            </a:r>
            <a:r>
              <a:rPr lang="en-GB" b="1" dirty="0" err="1">
                <a:latin typeface="Courier New" pitchFamily="49" charset="0"/>
                <a:cs typeface="Courier New" pitchFamily="49" charset="0"/>
              </a:rPr>
              <a:t>MUL</a:t>
            </a:r>
            <a:r>
              <a:rPr lang="en-GB" b="1" dirty="0">
                <a:latin typeface="Courier New" pitchFamily="49" charset="0"/>
                <a:cs typeface="Courier New" pitchFamily="49" charset="0"/>
              </a:rPr>
              <a:t> R0,R0</a:t>
            </a:r>
          </a:p>
          <a:p>
            <a:pPr marL="274320" indent="-274320">
              <a:spcBef>
                <a:spcPts val="600"/>
              </a:spcBef>
              <a:buClr>
                <a:schemeClr val="accent1"/>
              </a:buClr>
              <a:buSzPct val="76000"/>
              <a:defRPr/>
            </a:pPr>
            <a:r>
              <a:rPr lang="en-GB" b="1" dirty="0">
                <a:latin typeface="Courier New" pitchFamily="49" charset="0"/>
                <a:cs typeface="Courier New" pitchFamily="49" charset="0"/>
              </a:rPr>
              <a:t>       BX </a:t>
            </a:r>
            <a:r>
              <a:rPr lang="en-GB" b="1" dirty="0" err="1">
                <a:latin typeface="Courier New" pitchFamily="49" charset="0"/>
                <a:cs typeface="Courier New" pitchFamily="49" charset="0"/>
              </a:rPr>
              <a:t>LR</a:t>
            </a:r>
            <a:endParaRPr lang="en-GB" b="1" dirty="0">
              <a:latin typeface="Courier New" pitchFamily="49" charset="0"/>
              <a:cs typeface="Courier New" pitchFamily="49" charset="0"/>
            </a:endParaRPr>
          </a:p>
          <a:p>
            <a:pPr marL="274320" indent="-274320">
              <a:spcBef>
                <a:spcPts val="600"/>
              </a:spcBef>
              <a:buClr>
                <a:schemeClr val="accent1"/>
              </a:buClr>
              <a:buSzPct val="76000"/>
              <a:defRPr/>
            </a:pPr>
            <a:r>
              <a:rPr lang="en-GB" b="1" dirty="0">
                <a:latin typeface="Courier New" pitchFamily="49" charset="0"/>
                <a:cs typeface="Courier New" pitchFamily="49" charset="0"/>
              </a:rPr>
              <a:t>   EDP</a:t>
            </a:r>
          </a:p>
        </p:txBody>
      </p:sp>
      <p:sp>
        <p:nvSpPr>
          <p:cNvPr id="10" name="TextBox 9"/>
          <p:cNvSpPr txBox="1"/>
          <p:nvPr/>
        </p:nvSpPr>
        <p:spPr>
          <a:xfrm>
            <a:off x="2133600" y="4114800"/>
            <a:ext cx="1631426" cy="369332"/>
          </a:xfrm>
          <a:prstGeom prst="rect">
            <a:avLst/>
          </a:prstGeom>
          <a:noFill/>
        </p:spPr>
        <p:txBody>
          <a:bodyPr wrap="none" rtlCol="0">
            <a:spAutoFit/>
          </a:bodyPr>
          <a:lstStyle/>
          <a:p>
            <a:r>
              <a:rPr lang="en-US" dirty="0"/>
              <a:t>Function </a:t>
            </a:r>
            <a:r>
              <a:rPr lang="en-US" dirty="0">
                <a:solidFill>
                  <a:srgbClr val="FF0000"/>
                </a:solidFill>
              </a:rPr>
              <a:t>MAIN</a:t>
            </a:r>
          </a:p>
        </p:txBody>
      </p:sp>
      <p:sp>
        <p:nvSpPr>
          <p:cNvPr id="11" name="TextBox 10"/>
          <p:cNvSpPr txBox="1"/>
          <p:nvPr/>
        </p:nvSpPr>
        <p:spPr>
          <a:xfrm>
            <a:off x="5334000" y="4538561"/>
            <a:ext cx="1734106" cy="369332"/>
          </a:xfrm>
          <a:prstGeom prst="rect">
            <a:avLst/>
          </a:prstGeom>
          <a:noFill/>
        </p:spPr>
        <p:txBody>
          <a:bodyPr wrap="none" rtlCol="0">
            <a:spAutoFit/>
          </a:bodyPr>
          <a:lstStyle/>
          <a:p>
            <a:r>
              <a:rPr lang="en-US" dirty="0"/>
              <a:t>Function </a:t>
            </a:r>
            <a:r>
              <a:rPr lang="en-US" dirty="0">
                <a:solidFill>
                  <a:srgbClr val="FF0000"/>
                </a:solidFill>
              </a:rPr>
              <a:t>QUAD</a:t>
            </a:r>
          </a:p>
        </p:txBody>
      </p:sp>
      <p:sp>
        <p:nvSpPr>
          <p:cNvPr id="12" name="TextBox 11"/>
          <p:cNvSpPr txBox="1"/>
          <p:nvPr/>
        </p:nvSpPr>
        <p:spPr>
          <a:xfrm>
            <a:off x="8733383" y="4070866"/>
            <a:ext cx="1355059" cy="369332"/>
          </a:xfrm>
          <a:prstGeom prst="rect">
            <a:avLst/>
          </a:prstGeom>
          <a:noFill/>
        </p:spPr>
        <p:txBody>
          <a:bodyPr wrap="none" rtlCol="0">
            <a:spAutoFit/>
          </a:bodyPr>
          <a:lstStyle/>
          <a:p>
            <a:r>
              <a:rPr lang="en-US" dirty="0"/>
              <a:t>Function </a:t>
            </a:r>
            <a:r>
              <a:rPr lang="en-US" dirty="0">
                <a:solidFill>
                  <a:srgbClr val="FF0000"/>
                </a:solidFill>
              </a:rPr>
              <a:t>SQ</a:t>
            </a:r>
          </a:p>
        </p:txBody>
      </p:sp>
      <p:cxnSp>
        <p:nvCxnSpPr>
          <p:cNvPr id="15" name="Straight Arrow Connector 14"/>
          <p:cNvCxnSpPr/>
          <p:nvPr/>
        </p:nvCxnSpPr>
        <p:spPr>
          <a:xfrm flipV="1">
            <a:off x="3276600" y="2286000"/>
            <a:ext cx="1752600" cy="685800"/>
          </a:xfrm>
          <a:prstGeom prst="straightConnector1">
            <a:avLst/>
          </a:prstGeom>
          <a:ln w="28575" cap="flat" cmpd="sng" algn="ctr">
            <a:solidFill>
              <a:srgbClr val="FF00FF"/>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a:cxnSpLocks/>
          </p:cNvCxnSpPr>
          <p:nvPr/>
        </p:nvCxnSpPr>
        <p:spPr>
          <a:xfrm flipH="1" flipV="1">
            <a:off x="3276600" y="3270766"/>
            <a:ext cx="2590800" cy="691634"/>
          </a:xfrm>
          <a:prstGeom prst="straightConnector1">
            <a:avLst/>
          </a:prstGeom>
          <a:ln w="28575" cap="flat" cmpd="sng" algn="ctr">
            <a:solidFill>
              <a:srgbClr val="FF00FF"/>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flipV="1">
            <a:off x="6705601" y="2628900"/>
            <a:ext cx="1362353" cy="339984"/>
          </a:xfrm>
          <a:prstGeom prst="straightConnector1">
            <a:avLst/>
          </a:prstGeom>
          <a:ln w="28575" cap="flat" cmpd="sng" algn="ctr">
            <a:solidFill>
              <a:srgbClr val="FF0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H="1" flipV="1">
            <a:off x="6781800" y="3311784"/>
            <a:ext cx="2286000" cy="41017"/>
          </a:xfrm>
          <a:prstGeom prst="straightConnector1">
            <a:avLst/>
          </a:prstGeom>
          <a:ln w="28575" cap="flat" cmpd="sng" algn="ctr">
            <a:solidFill>
              <a:srgbClr val="FF0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flipV="1">
            <a:off x="6705600" y="2667000"/>
            <a:ext cx="1524000" cy="603766"/>
          </a:xfrm>
          <a:prstGeom prst="straightConnector1">
            <a:avLst/>
          </a:prstGeom>
          <a:ln w="28575" cap="flat" cmpd="sng" algn="ctr">
            <a:solidFill>
              <a:srgbClr val="0000FF"/>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flipH="1">
            <a:off x="7068106" y="3352801"/>
            <a:ext cx="1999694" cy="304801"/>
          </a:xfrm>
          <a:prstGeom prst="straightConnector1">
            <a:avLst/>
          </a:prstGeom>
          <a:ln w="28575" cap="flat" cmpd="sng" algn="ctr">
            <a:solidFill>
              <a:srgbClr val="0000FF"/>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left)">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wipe(down)">
                                      <p:cBhvr>
                                        <p:cTn id="22" dur="5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wipe(down)">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wipe(down)">
                                      <p:cBhvr>
                                        <p:cTn id="3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0"/>
            <a:ext cx="2386608" cy="49530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solidFill>
                  <a:srgbClr val="FF0000"/>
                </a:solidFill>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B ENDL</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SQ		MUL R0,R0</a:t>
            </a:r>
          </a:p>
          <a:p>
            <a:pPr>
              <a:buNone/>
            </a:pPr>
            <a:r>
              <a:rPr lang="en-GB" sz="1800" b="1" dirty="0">
                <a:latin typeface="Courier New" pitchFamily="49" charset="0"/>
                <a:cs typeface="Courier New" pitchFamily="49" charset="0"/>
              </a:rPr>
              <a:t>		BX LR</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cxnSp>
        <p:nvCxnSpPr>
          <p:cNvPr id="34" name="Straight Arrow Connector 33"/>
          <p:cNvCxnSpPr>
            <a:stCxn id="67" idx="3"/>
            <a:endCxn id="51" idx="1"/>
          </p:cNvCxnSpPr>
          <p:nvPr/>
        </p:nvCxnSpPr>
        <p:spPr>
          <a:xfrm flipV="1">
            <a:off x="7176120" y="2744924"/>
            <a:ext cx="576064" cy="158417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5" name="TextBox 44"/>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TextBox 47"/>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49" name="TextBox 48"/>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cxnSp>
        <p:nvCxnSpPr>
          <p:cNvPr id="50" name="Straight Arrow Connector 49"/>
          <p:cNvCxnSpPr>
            <a:stCxn id="80" idx="3"/>
            <a:endCxn id="44" idx="1"/>
          </p:cNvCxnSpPr>
          <p:nvPr/>
        </p:nvCxnSpPr>
        <p:spPr>
          <a:xfrm flipV="1">
            <a:off x="7176120" y="1448780"/>
            <a:ext cx="576064" cy="2160240"/>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MUL R0,R0</a:t>
            </a:r>
          </a:p>
        </p:txBody>
      </p:sp>
      <p:grpSp>
        <p:nvGrpSpPr>
          <p:cNvPr id="5" name="Group 4"/>
          <p:cNvGrpSpPr/>
          <p:nvPr/>
        </p:nvGrpSpPr>
        <p:grpSpPr>
          <a:xfrm>
            <a:off x="9048328" y="2564904"/>
            <a:ext cx="1391072" cy="3578914"/>
            <a:chOff x="7524328" y="2564904"/>
            <a:chExt cx="1391072" cy="3578914"/>
          </a:xfrm>
        </p:grpSpPr>
        <p:sp>
          <p:nvSpPr>
            <p:cNvPr id="31" name="TextBox 30"/>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32" name="TextBox 31"/>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33" name="TextBox 32"/>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41" name="TextBox 40"/>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42" name="TextBox 41"/>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43" name="TextBox 42"/>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52" name="TextBox 51"/>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53" name="TextBox 52"/>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57" name="TextBox 56"/>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58" name="TextBox 57"/>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grpSp>
        <p:nvGrpSpPr>
          <p:cNvPr id="60"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66"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79976" y="4149080"/>
            <a:ext cx="1368152" cy="369332"/>
          </a:xfrm>
          <a:prstGeom prst="rect">
            <a:avLst/>
          </a:prstGeom>
          <a:noFill/>
        </p:spPr>
        <p:txBody>
          <a:bodyPr wrap="square" rtlCol="0">
            <a:spAutoFit/>
          </a:bodyPr>
          <a:lstStyle/>
          <a:p>
            <a:pPr algn="ctr"/>
            <a:r>
              <a:rPr lang="en-GB" dirty="0">
                <a:solidFill>
                  <a:srgbClr val="FF0000"/>
                </a:solidFill>
              </a:rPr>
              <a:t>0x08000138</a:t>
            </a:r>
          </a:p>
        </p:txBody>
      </p:sp>
      <p:grpSp>
        <p:nvGrpSpPr>
          <p:cNvPr id="73"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9"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0x20000200</a:t>
            </a:r>
          </a:p>
        </p:txBody>
      </p:sp>
      <p:sp>
        <p:nvSpPr>
          <p:cNvPr id="59" name="TextBox 58"/>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63" name="TextBox 6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37</a:t>
            </a:fld>
            <a:endParaRPr kumimoji="0" lang="en-US"/>
          </a:p>
        </p:txBody>
      </p:sp>
      <p:sp>
        <p:nvSpPr>
          <p:cNvPr id="6" name="TextBox 5">
            <a:extLst>
              <a:ext uri="{FF2B5EF4-FFF2-40B4-BE49-F238E27FC236}">
                <a16:creationId xmlns:a16="http://schemas.microsoft.com/office/drawing/2014/main" id="{CB589A3A-2CA3-1C4B-05E6-8F60FF6E9C02}"/>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9588033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cxnSp>
        <p:nvCxnSpPr>
          <p:cNvPr id="34" name="Straight Arrow Connector 33"/>
          <p:cNvCxnSpPr>
            <a:stCxn id="67" idx="3"/>
            <a:endCxn id="54" idx="1"/>
          </p:cNvCxnSpPr>
          <p:nvPr/>
        </p:nvCxnSpPr>
        <p:spPr>
          <a:xfrm flipV="1">
            <a:off x="7176120" y="3104964"/>
            <a:ext cx="576064" cy="122413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rgbClr val="FF0000"/>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0x02</a:t>
              </a: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798840" y="4149080"/>
            <a:ext cx="1440160" cy="369332"/>
          </a:xfrm>
          <a:prstGeom prst="rect">
            <a:avLst/>
          </a:prstGeom>
          <a:noFill/>
        </p:spPr>
        <p:txBody>
          <a:bodyPr wrap="square" rtlCol="0">
            <a:spAutoFit/>
          </a:bodyPr>
          <a:lstStyle/>
          <a:p>
            <a:pPr algn="ctr"/>
            <a:r>
              <a:rPr lang="en-GB" dirty="0">
                <a:solidFill>
                  <a:srgbClr val="FF0000"/>
                </a:solidFill>
              </a:rPr>
              <a:t>0x0800013C</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0x20000200</a:t>
            </a:r>
          </a:p>
        </p:txBody>
      </p: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38</a:t>
            </a:fld>
            <a:endParaRPr kumimoji="0" lang="en-US"/>
          </a:p>
        </p:txBody>
      </p:sp>
      <p:cxnSp>
        <p:nvCxnSpPr>
          <p:cNvPr id="57" name="Straight Arrow Connector 56"/>
          <p:cNvCxnSpPr/>
          <p:nvPr/>
        </p:nvCxnSpPr>
        <p:spPr>
          <a:xfrm flipV="1">
            <a:off x="7176120" y="1448780"/>
            <a:ext cx="576064" cy="2160240"/>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sp>
        <p:nvSpPr>
          <p:cNvPr id="58" name="Content Placeholder 3"/>
          <p:cNvSpPr>
            <a:spLocks noGrp="1"/>
          </p:cNvSpPr>
          <p:nvPr>
            <p:ph sz="half" idx="1"/>
          </p:nvPr>
        </p:nvSpPr>
        <p:spPr>
          <a:xfrm>
            <a:off x="1981200" y="1295400"/>
            <a:ext cx="2386608" cy="49530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solidFill>
                  <a:schemeClr val="tx1"/>
                </a:solidFill>
                <a:latin typeface="Courier New" pitchFamily="49" charset="0"/>
                <a:cs typeface="Courier New" pitchFamily="49" charset="0"/>
              </a:rPr>
              <a:t>		MOV R0,#2</a:t>
            </a:r>
          </a:p>
          <a:p>
            <a:pPr>
              <a:buNone/>
            </a:pPr>
            <a:r>
              <a:rPr lang="en-GB" sz="1800" b="1" dirty="0">
                <a:solidFill>
                  <a:srgbClr val="FF0000"/>
                </a:solidFill>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B ENDL</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SQ		MUL R0,R0</a:t>
            </a:r>
          </a:p>
          <a:p>
            <a:pPr>
              <a:buNone/>
            </a:pPr>
            <a:r>
              <a:rPr lang="en-GB" sz="1800" b="1" dirty="0">
                <a:latin typeface="Courier New" pitchFamily="49" charset="0"/>
                <a:cs typeface="Courier New" pitchFamily="49" charset="0"/>
              </a:rPr>
              <a:t>		BX LR</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59" name="TextBox 58">
            <a:extLst>
              <a:ext uri="{FF2B5EF4-FFF2-40B4-BE49-F238E27FC236}">
                <a16:creationId xmlns:a16="http://schemas.microsoft.com/office/drawing/2014/main" id="{9D4F64B8-4590-4670-91F5-33B474FC98D1}"/>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0" name="TextBox 59">
            <a:extLst>
              <a:ext uri="{FF2B5EF4-FFF2-40B4-BE49-F238E27FC236}">
                <a16:creationId xmlns:a16="http://schemas.microsoft.com/office/drawing/2014/main" id="{F13A84AD-A3B2-421C-841E-6337CE3419DD}"/>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3" name="TextBox 62">
            <a:extLst>
              <a:ext uri="{FF2B5EF4-FFF2-40B4-BE49-F238E27FC236}">
                <a16:creationId xmlns:a16="http://schemas.microsoft.com/office/drawing/2014/main" id="{7B768E99-2B81-4D82-862D-ADF1FB751571}"/>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4" name="Group 63">
            <a:extLst>
              <a:ext uri="{FF2B5EF4-FFF2-40B4-BE49-F238E27FC236}">
                <a16:creationId xmlns:a16="http://schemas.microsoft.com/office/drawing/2014/main" id="{3341553C-4D07-4DEC-BC7A-98D4173E7F4B}"/>
              </a:ext>
            </a:extLst>
          </p:cNvPr>
          <p:cNvGrpSpPr/>
          <p:nvPr/>
        </p:nvGrpSpPr>
        <p:grpSpPr>
          <a:xfrm>
            <a:off x="9048328" y="2564904"/>
            <a:ext cx="1391072" cy="3578914"/>
            <a:chOff x="7524328" y="2564904"/>
            <a:chExt cx="1391072" cy="3578914"/>
          </a:xfrm>
        </p:grpSpPr>
        <p:sp>
          <p:nvSpPr>
            <p:cNvPr id="65" name="TextBox 64">
              <a:extLst>
                <a:ext uri="{FF2B5EF4-FFF2-40B4-BE49-F238E27FC236}">
                  <a16:creationId xmlns:a16="http://schemas.microsoft.com/office/drawing/2014/main" id="{979AF177-52C4-4560-955A-90DFC85959E4}"/>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66" name="TextBox 65">
              <a:extLst>
                <a:ext uri="{FF2B5EF4-FFF2-40B4-BE49-F238E27FC236}">
                  <a16:creationId xmlns:a16="http://schemas.microsoft.com/office/drawing/2014/main" id="{A1FE4E79-B05A-44A4-9A76-C37D622D425A}"/>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0" name="TextBox 69">
              <a:extLst>
                <a:ext uri="{FF2B5EF4-FFF2-40B4-BE49-F238E27FC236}">
                  <a16:creationId xmlns:a16="http://schemas.microsoft.com/office/drawing/2014/main" id="{2BF208CA-86D9-4181-8A18-835E8C46CE8C}"/>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1" name="TextBox 70">
              <a:extLst>
                <a:ext uri="{FF2B5EF4-FFF2-40B4-BE49-F238E27FC236}">
                  <a16:creationId xmlns:a16="http://schemas.microsoft.com/office/drawing/2014/main" id="{DCCB09B1-3BE1-449F-BC5B-63D669C3CD72}"/>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2" name="TextBox 71">
              <a:extLst>
                <a:ext uri="{FF2B5EF4-FFF2-40B4-BE49-F238E27FC236}">
                  <a16:creationId xmlns:a16="http://schemas.microsoft.com/office/drawing/2014/main" id="{14828A84-E974-4620-B1F3-D0CA655781DA}"/>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3" name="TextBox 72">
              <a:extLst>
                <a:ext uri="{FF2B5EF4-FFF2-40B4-BE49-F238E27FC236}">
                  <a16:creationId xmlns:a16="http://schemas.microsoft.com/office/drawing/2014/main" id="{9CFF465A-937C-414A-9C65-324D95140B01}"/>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89" name="TextBox 88">
              <a:extLst>
                <a:ext uri="{FF2B5EF4-FFF2-40B4-BE49-F238E27FC236}">
                  <a16:creationId xmlns:a16="http://schemas.microsoft.com/office/drawing/2014/main" id="{35DB694B-F7FF-409A-8F54-B7ADBEFF1735}"/>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0" name="TextBox 89">
              <a:extLst>
                <a:ext uri="{FF2B5EF4-FFF2-40B4-BE49-F238E27FC236}">
                  <a16:creationId xmlns:a16="http://schemas.microsoft.com/office/drawing/2014/main" id="{A28D894F-66E1-4280-B9A2-41FFAD11DAA9}"/>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1" name="TextBox 90">
              <a:extLst>
                <a:ext uri="{FF2B5EF4-FFF2-40B4-BE49-F238E27FC236}">
                  <a16:creationId xmlns:a16="http://schemas.microsoft.com/office/drawing/2014/main" id="{97E66925-BBED-419B-BE99-D1D3164AE192}"/>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2" name="TextBox 91">
              <a:extLst>
                <a:ext uri="{FF2B5EF4-FFF2-40B4-BE49-F238E27FC236}">
                  <a16:creationId xmlns:a16="http://schemas.microsoft.com/office/drawing/2014/main" id="{C1A4862A-3CA6-4BDF-A25B-B377AD58528A}"/>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4" name="TextBox 3">
            <a:extLst>
              <a:ext uri="{FF2B5EF4-FFF2-40B4-BE49-F238E27FC236}">
                <a16:creationId xmlns:a16="http://schemas.microsoft.com/office/drawing/2014/main" id="{094AA243-1BE3-1C2C-8BBE-2047731A226C}"/>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21821963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0"/>
            <a:ext cx="2386608" cy="49530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solidFill>
                  <a:srgbClr val="FF00FF"/>
                </a:solidFill>
                <a:latin typeface="Courier New" pitchFamily="49" charset="0"/>
                <a:cs typeface="Courier New" pitchFamily="49" charset="0"/>
              </a:rPr>
              <a:t>		B ENDL</a:t>
            </a:r>
          </a:p>
          <a:p>
            <a:pPr>
              <a:buNone/>
            </a:pPr>
            <a:endParaRPr lang="en-GB" sz="1800" b="1" dirty="0">
              <a:solidFill>
                <a:srgbClr val="FF00FF"/>
              </a:solidFill>
              <a:latin typeface="Courier New" pitchFamily="49" charset="0"/>
              <a:cs typeface="Courier New" pitchFamily="49" charset="0"/>
            </a:endParaRPr>
          </a:p>
          <a:p>
            <a:pPr>
              <a:buNone/>
            </a:pPr>
            <a:r>
              <a:rPr lang="en-GB" sz="1800" b="1" dirty="0">
                <a:latin typeface="Courier New" pitchFamily="49" charset="0"/>
                <a:cs typeface="Courier New" pitchFamily="49" charset="0"/>
              </a:rPr>
              <a:t>SQ		MUL R0,R0</a:t>
            </a:r>
          </a:p>
          <a:p>
            <a:pPr>
              <a:buNone/>
            </a:pPr>
            <a:r>
              <a:rPr lang="en-GB" sz="1800" b="1" dirty="0">
                <a:latin typeface="Courier New" pitchFamily="49" charset="0"/>
                <a:cs typeface="Courier New" pitchFamily="49" charset="0"/>
              </a:rPr>
              <a:t>		BX LR</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QUAD	</a:t>
            </a:r>
            <a:r>
              <a:rPr lang="en-GB" sz="1800" b="1" dirty="0">
                <a:solidFill>
                  <a:srgbClr val="FF0000"/>
                </a:solidFill>
                <a:latin typeface="Courier New" pitchFamily="49" charset="0"/>
                <a:cs typeface="Courier New" pitchFamily="49" charset="0"/>
              </a:rPr>
              <a:t>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rPr>
              <a:t>PUSH {LR}</a:t>
            </a:r>
          </a:p>
        </p:txBody>
      </p:sp>
      <p:cxnSp>
        <p:nvCxnSpPr>
          <p:cNvPr id="34" name="Straight Arrow Connector 33"/>
          <p:cNvCxnSpPr>
            <a:stCxn id="67" idx="3"/>
            <a:endCxn id="30" idx="1"/>
          </p:cNvCxnSpPr>
          <p:nvPr/>
        </p:nvCxnSpPr>
        <p:spPr>
          <a:xfrm>
            <a:off x="7176120" y="4329100"/>
            <a:ext cx="576064" cy="21602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FF00FF"/>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rPr>
                <a:t>0x02</a:t>
              </a:r>
              <a:endParaRPr lang="en-GB" dirty="0">
                <a:solidFill>
                  <a:schemeClr val="tx1"/>
                </a:solidFill>
              </a:endParaRP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16849" y="4149080"/>
            <a:ext cx="1440160" cy="369332"/>
          </a:xfrm>
          <a:prstGeom prst="rect">
            <a:avLst/>
          </a:prstGeom>
          <a:noFill/>
        </p:spPr>
        <p:txBody>
          <a:bodyPr wrap="square" rtlCol="0">
            <a:spAutoFit/>
          </a:bodyPr>
          <a:lstStyle/>
          <a:p>
            <a:pPr algn="ctr"/>
            <a:r>
              <a:rPr lang="en-GB" dirty="0">
                <a:solidFill>
                  <a:srgbClr val="FF0000"/>
                </a:solidFill>
              </a:rPr>
              <a:t>0x0800014C</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0x20000200</a:t>
            </a:r>
          </a:p>
        </p:txBody>
      </p:sp>
      <p:sp>
        <p:nvSpPr>
          <p:cNvPr id="66" name="TextBox 65"/>
          <p:cNvSpPr txBox="1"/>
          <p:nvPr/>
        </p:nvSpPr>
        <p:spPr>
          <a:xfrm>
            <a:off x="5879976" y="3789040"/>
            <a:ext cx="1368152" cy="369332"/>
          </a:xfrm>
          <a:prstGeom prst="rect">
            <a:avLst/>
          </a:prstGeom>
          <a:noFill/>
        </p:spPr>
        <p:txBody>
          <a:bodyPr wrap="square" rtlCol="0">
            <a:spAutoFit/>
          </a:bodyPr>
          <a:lstStyle/>
          <a:p>
            <a:pPr algn="ctr"/>
            <a:r>
              <a:rPr lang="en-GB" dirty="0">
                <a:solidFill>
                  <a:srgbClr val="FF00FF"/>
                </a:solidFill>
              </a:rPr>
              <a:t>0x08000140</a:t>
            </a:r>
          </a:p>
        </p:txBody>
      </p:sp>
      <p:cxnSp>
        <p:nvCxnSpPr>
          <p:cNvPr id="71" name="Straight Arrow Connector 70"/>
          <p:cNvCxnSpPr>
            <a:stCxn id="74" idx="3"/>
            <a:endCxn id="37" idx="1"/>
          </p:cNvCxnSpPr>
          <p:nvPr/>
        </p:nvCxnSpPr>
        <p:spPr>
          <a:xfrm flipV="1">
            <a:off x="7176120" y="3465004"/>
            <a:ext cx="576064" cy="504056"/>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39</a:t>
            </a:fld>
            <a:endParaRPr kumimoji="0" lang="en-US"/>
          </a:p>
        </p:txBody>
      </p:sp>
      <p:cxnSp>
        <p:nvCxnSpPr>
          <p:cNvPr id="57" name="Straight Arrow Connector 56"/>
          <p:cNvCxnSpPr/>
          <p:nvPr/>
        </p:nvCxnSpPr>
        <p:spPr>
          <a:xfrm flipV="1">
            <a:off x="7176120" y="1448780"/>
            <a:ext cx="576064" cy="2160240"/>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5029201" y="5417880"/>
            <a:ext cx="1874231" cy="646331"/>
          </a:xfrm>
          <a:prstGeom prst="rect">
            <a:avLst/>
          </a:prstGeom>
          <a:solidFill>
            <a:srgbClr val="3333FF"/>
          </a:solidFill>
        </p:spPr>
        <p:txBody>
          <a:bodyPr wrap="none" rtlCol="0">
            <a:spAutoFit/>
          </a:bodyPr>
          <a:lstStyle/>
          <a:p>
            <a:pPr algn="ctr"/>
            <a:r>
              <a:rPr lang="en-US" dirty="0">
                <a:solidFill>
                  <a:schemeClr val="bg1"/>
                </a:solidFill>
              </a:rPr>
              <a:t>Preserve </a:t>
            </a:r>
          </a:p>
          <a:p>
            <a:pPr algn="ctr"/>
            <a:r>
              <a:rPr lang="en-US" dirty="0">
                <a:solidFill>
                  <a:schemeClr val="bg1"/>
                </a:solidFill>
              </a:rPr>
              <a:t>Link Register (LR)</a:t>
            </a:r>
          </a:p>
        </p:txBody>
      </p:sp>
      <p:sp>
        <p:nvSpPr>
          <p:cNvPr id="59" name="TextBox 58">
            <a:extLst>
              <a:ext uri="{FF2B5EF4-FFF2-40B4-BE49-F238E27FC236}">
                <a16:creationId xmlns:a16="http://schemas.microsoft.com/office/drawing/2014/main" id="{7B7D1593-DC89-413C-9064-93815FE6F571}"/>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0" name="TextBox 59">
            <a:extLst>
              <a:ext uri="{FF2B5EF4-FFF2-40B4-BE49-F238E27FC236}">
                <a16:creationId xmlns:a16="http://schemas.microsoft.com/office/drawing/2014/main" id="{FB4C7D0A-12F9-44D5-BF3D-340E4EC712E7}"/>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3" name="TextBox 62">
            <a:extLst>
              <a:ext uri="{FF2B5EF4-FFF2-40B4-BE49-F238E27FC236}">
                <a16:creationId xmlns:a16="http://schemas.microsoft.com/office/drawing/2014/main" id="{29749B29-1A24-4965-BEF9-FA29D403895E}"/>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4" name="Group 63">
            <a:extLst>
              <a:ext uri="{FF2B5EF4-FFF2-40B4-BE49-F238E27FC236}">
                <a16:creationId xmlns:a16="http://schemas.microsoft.com/office/drawing/2014/main" id="{A5AFBC52-C623-43E7-A5FF-7162A51A53EB}"/>
              </a:ext>
            </a:extLst>
          </p:cNvPr>
          <p:cNvGrpSpPr/>
          <p:nvPr/>
        </p:nvGrpSpPr>
        <p:grpSpPr>
          <a:xfrm>
            <a:off x="9048328" y="2564904"/>
            <a:ext cx="1391072" cy="3578914"/>
            <a:chOff x="7524328" y="2564904"/>
            <a:chExt cx="1391072" cy="3578914"/>
          </a:xfrm>
        </p:grpSpPr>
        <p:sp>
          <p:nvSpPr>
            <p:cNvPr id="65" name="TextBox 64">
              <a:extLst>
                <a:ext uri="{FF2B5EF4-FFF2-40B4-BE49-F238E27FC236}">
                  <a16:creationId xmlns:a16="http://schemas.microsoft.com/office/drawing/2014/main" id="{FD566E2B-381A-435E-ACFC-280D92A2C63D}"/>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70" name="TextBox 69">
              <a:extLst>
                <a:ext uri="{FF2B5EF4-FFF2-40B4-BE49-F238E27FC236}">
                  <a16:creationId xmlns:a16="http://schemas.microsoft.com/office/drawing/2014/main" id="{868E164D-C5D0-4459-A755-F70199264272}"/>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2" name="TextBox 71">
              <a:extLst>
                <a:ext uri="{FF2B5EF4-FFF2-40B4-BE49-F238E27FC236}">
                  <a16:creationId xmlns:a16="http://schemas.microsoft.com/office/drawing/2014/main" id="{6941CFD5-98CA-4B3D-A762-57D39BB9F9EF}"/>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3" name="TextBox 72">
              <a:extLst>
                <a:ext uri="{FF2B5EF4-FFF2-40B4-BE49-F238E27FC236}">
                  <a16:creationId xmlns:a16="http://schemas.microsoft.com/office/drawing/2014/main" id="{80FC1476-82CD-4479-B4AF-1AA5D3BDFCC2}"/>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6" name="TextBox 75">
              <a:extLst>
                <a:ext uri="{FF2B5EF4-FFF2-40B4-BE49-F238E27FC236}">
                  <a16:creationId xmlns:a16="http://schemas.microsoft.com/office/drawing/2014/main" id="{84DD3EF4-468C-4D55-859E-CA6CC1531B33}"/>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7" name="TextBox 76">
              <a:extLst>
                <a:ext uri="{FF2B5EF4-FFF2-40B4-BE49-F238E27FC236}">
                  <a16:creationId xmlns:a16="http://schemas.microsoft.com/office/drawing/2014/main" id="{C505FE23-3218-49F1-82C7-D3511B3DDC17}"/>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91" name="TextBox 90">
              <a:extLst>
                <a:ext uri="{FF2B5EF4-FFF2-40B4-BE49-F238E27FC236}">
                  <a16:creationId xmlns:a16="http://schemas.microsoft.com/office/drawing/2014/main" id="{BB44E353-B37A-4081-A23B-F08D8D18EB09}"/>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2" name="TextBox 91">
              <a:extLst>
                <a:ext uri="{FF2B5EF4-FFF2-40B4-BE49-F238E27FC236}">
                  <a16:creationId xmlns:a16="http://schemas.microsoft.com/office/drawing/2014/main" id="{B3607A30-5317-45CB-9D01-54E3C1876334}"/>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3" name="TextBox 92">
              <a:extLst>
                <a:ext uri="{FF2B5EF4-FFF2-40B4-BE49-F238E27FC236}">
                  <a16:creationId xmlns:a16="http://schemas.microsoft.com/office/drawing/2014/main" id="{B59350E1-F032-4583-A35D-D5F5AD6F7152}"/>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4" name="TextBox 93">
              <a:extLst>
                <a:ext uri="{FF2B5EF4-FFF2-40B4-BE49-F238E27FC236}">
                  <a16:creationId xmlns:a16="http://schemas.microsoft.com/office/drawing/2014/main" id="{C8D31463-A76A-45E6-AA08-F44B91A3ACB5}"/>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10" name="TextBox 9">
            <a:extLst>
              <a:ext uri="{FF2B5EF4-FFF2-40B4-BE49-F238E27FC236}">
                <a16:creationId xmlns:a16="http://schemas.microsoft.com/office/drawing/2014/main" id="{9FD2126C-1ED1-1999-4375-66E07F2468C4}"/>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164109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35802-2AC1-0C44-997F-44538CE04D8A}"/>
              </a:ext>
            </a:extLst>
          </p:cNvPr>
          <p:cNvSpPr>
            <a:spLocks noGrp="1"/>
          </p:cNvSpPr>
          <p:nvPr>
            <p:ph type="title"/>
          </p:nvPr>
        </p:nvSpPr>
        <p:spPr/>
        <p:txBody>
          <a:bodyPr/>
          <a:lstStyle/>
          <a:p>
            <a:r>
              <a:rPr lang="en-US" dirty="0"/>
              <a:t>Typical Usage of Stack</a:t>
            </a:r>
          </a:p>
        </p:txBody>
      </p:sp>
      <p:sp>
        <p:nvSpPr>
          <p:cNvPr id="3" name="Slide Number Placeholder 2">
            <a:extLst>
              <a:ext uri="{FF2B5EF4-FFF2-40B4-BE49-F238E27FC236}">
                <a16:creationId xmlns:a16="http://schemas.microsoft.com/office/drawing/2014/main" id="{7B5A7AA9-63CC-E340-96C9-C9B66089B993}"/>
              </a:ext>
            </a:extLst>
          </p:cNvPr>
          <p:cNvSpPr>
            <a:spLocks noGrp="1"/>
          </p:cNvSpPr>
          <p:nvPr>
            <p:ph type="sldNum" sz="quarter" idx="12"/>
          </p:nvPr>
        </p:nvSpPr>
        <p:spPr/>
        <p:txBody>
          <a:bodyPr/>
          <a:lstStyle/>
          <a:p>
            <a:fld id="{EA7C8D44-3667-46F6-9772-CC52308E2A7F}" type="slidenum">
              <a:rPr kumimoji="0" lang="en-US" smtClean="0"/>
              <a:pPr/>
              <a:t>4</a:t>
            </a:fld>
            <a:endParaRPr kumimoji="0" lang="en-US" dirty="0"/>
          </a:p>
        </p:txBody>
      </p:sp>
      <p:sp>
        <p:nvSpPr>
          <p:cNvPr id="4" name="Content Placeholder 3">
            <a:extLst>
              <a:ext uri="{FF2B5EF4-FFF2-40B4-BE49-F238E27FC236}">
                <a16:creationId xmlns:a16="http://schemas.microsoft.com/office/drawing/2014/main" id="{B7E82954-DF96-564B-9A88-CC388580C3EC}"/>
              </a:ext>
            </a:extLst>
          </p:cNvPr>
          <p:cNvSpPr>
            <a:spLocks noGrp="1"/>
          </p:cNvSpPr>
          <p:nvPr>
            <p:ph sz="quarter" idx="1"/>
          </p:nvPr>
        </p:nvSpPr>
        <p:spPr>
          <a:xfrm>
            <a:off x="613317" y="1492857"/>
            <a:ext cx="8229600" cy="2895600"/>
          </a:xfrm>
        </p:spPr>
        <p:txBody>
          <a:bodyPr/>
          <a:lstStyle/>
          <a:p>
            <a:r>
              <a:rPr lang="en-US" dirty="0"/>
              <a:t>Why need stack? </a:t>
            </a:r>
          </a:p>
          <a:p>
            <a:pPr lvl="1"/>
            <a:r>
              <a:rPr lang="en-US" dirty="0"/>
              <a:t>Saving the original contents of processor’s registers at the beginning a subroutine (Contents are restored at the end of a subroutine)</a:t>
            </a:r>
          </a:p>
          <a:p>
            <a:pPr lvl="1"/>
            <a:r>
              <a:rPr lang="en-US" dirty="0"/>
              <a:t>Storing local variables in a subroutine</a:t>
            </a:r>
          </a:p>
          <a:p>
            <a:pPr lvl="1"/>
            <a:r>
              <a:rPr lang="en-US" dirty="0"/>
              <a:t>Passing extra arguments to a subroutine</a:t>
            </a:r>
          </a:p>
          <a:p>
            <a:pPr lvl="1"/>
            <a:r>
              <a:rPr lang="en-US" dirty="0"/>
              <a:t>Saving processor’s registers upon an interrupt </a:t>
            </a:r>
          </a:p>
        </p:txBody>
      </p:sp>
    </p:spTree>
    <p:extLst>
      <p:ext uri="{BB962C8B-B14F-4D97-AF65-F5344CB8AC3E}">
        <p14:creationId xmlns:p14="http://schemas.microsoft.com/office/powerpoint/2010/main" val="27974569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0"/>
            <a:ext cx="2386608" cy="49530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B ENDL</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SQ		MUL R0,R0</a:t>
            </a:r>
          </a:p>
          <a:p>
            <a:pPr>
              <a:buNone/>
            </a:pPr>
            <a:r>
              <a:rPr lang="en-GB" sz="1800" b="1" dirty="0">
                <a:latin typeface="Courier New" pitchFamily="49" charset="0"/>
                <a:cs typeface="Courier New" pitchFamily="49" charset="0"/>
              </a:rPr>
              <a:t>		BX LR</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a:t>
            </a:r>
            <a:r>
              <a:rPr lang="en-GB" sz="1800" b="1" dirty="0">
                <a:solidFill>
                  <a:srgbClr val="FF0000"/>
                </a:solidFill>
                <a:latin typeface="Courier New" pitchFamily="49" charset="0"/>
                <a:cs typeface="Courier New" pitchFamily="49" charset="0"/>
              </a:rPr>
              <a:t>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rgbClr val="FF0000"/>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FF00FF"/>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dirty="0">
                <a:solidFill>
                  <a:srgbClr val="3333FF"/>
                </a:solidFill>
              </a:rPr>
              <a:t>0x08000140</a:t>
            </a:r>
            <a:endParaRPr lang="en-GB" sz="1700"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rPr>
                <a:t>0x02</a:t>
              </a:r>
              <a:endParaRPr lang="en-GB" dirty="0">
                <a:solidFill>
                  <a:schemeClr val="tx1"/>
                </a:solidFill>
              </a:endParaRP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79976" y="4149080"/>
            <a:ext cx="1368152" cy="369332"/>
          </a:xfrm>
          <a:prstGeom prst="rect">
            <a:avLst/>
          </a:prstGeom>
          <a:noFill/>
        </p:spPr>
        <p:txBody>
          <a:bodyPr wrap="square" rtlCol="0">
            <a:spAutoFit/>
          </a:bodyPr>
          <a:lstStyle/>
          <a:p>
            <a:pPr algn="ctr"/>
            <a:r>
              <a:rPr lang="en-GB" dirty="0">
                <a:solidFill>
                  <a:srgbClr val="FF0000"/>
                </a:solidFill>
              </a:rPr>
              <a:t>0x08000150</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0x200001FC</a:t>
            </a:r>
          </a:p>
        </p:txBody>
      </p:sp>
      <p:sp>
        <p:nvSpPr>
          <p:cNvPr id="66" name="TextBox 65"/>
          <p:cNvSpPr txBox="1"/>
          <p:nvPr/>
        </p:nvSpPr>
        <p:spPr>
          <a:xfrm>
            <a:off x="5879976" y="3789040"/>
            <a:ext cx="1368152" cy="369332"/>
          </a:xfrm>
          <a:prstGeom prst="rect">
            <a:avLst/>
          </a:prstGeom>
          <a:noFill/>
        </p:spPr>
        <p:txBody>
          <a:bodyPr wrap="square" rtlCol="0">
            <a:spAutoFit/>
          </a:bodyPr>
          <a:lstStyle/>
          <a:p>
            <a:pPr algn="ctr"/>
            <a:r>
              <a:rPr lang="en-GB" dirty="0">
                <a:solidFill>
                  <a:srgbClr val="FF00FF"/>
                </a:solidFill>
              </a:rPr>
              <a:t>0x08000140</a:t>
            </a:r>
          </a:p>
        </p:txBody>
      </p: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40</a:t>
            </a:fld>
            <a:endParaRPr kumimoji="0" lang="en-US"/>
          </a:p>
        </p:txBody>
      </p:sp>
      <p:cxnSp>
        <p:nvCxnSpPr>
          <p:cNvPr id="57" name="Straight Arrow Connector 56"/>
          <p:cNvCxnSpPr>
            <a:endCxn id="46" idx="1"/>
          </p:cNvCxnSpPr>
          <p:nvPr/>
        </p:nvCxnSpPr>
        <p:spPr>
          <a:xfrm flipV="1">
            <a:off x="7176120" y="1808820"/>
            <a:ext cx="576064" cy="1800200"/>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36" idx="1"/>
          </p:cNvCxnSpPr>
          <p:nvPr/>
        </p:nvCxnSpPr>
        <p:spPr>
          <a:xfrm>
            <a:off x="7176120" y="4329100"/>
            <a:ext cx="576064" cy="57606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7176120" y="3465004"/>
            <a:ext cx="576064" cy="504056"/>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19A66B22-0A6D-4773-8162-99A5B7A078DB}"/>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3" name="TextBox 62">
            <a:extLst>
              <a:ext uri="{FF2B5EF4-FFF2-40B4-BE49-F238E27FC236}">
                <a16:creationId xmlns:a16="http://schemas.microsoft.com/office/drawing/2014/main" id="{EB9BF32A-D813-4B2B-88F3-A8898A6CC8C0}"/>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4" name="TextBox 63">
            <a:extLst>
              <a:ext uri="{FF2B5EF4-FFF2-40B4-BE49-F238E27FC236}">
                <a16:creationId xmlns:a16="http://schemas.microsoft.com/office/drawing/2014/main" id="{3C2A04A5-79DC-45A1-9F17-8D5A1CEF958C}"/>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5" name="Group 64">
            <a:extLst>
              <a:ext uri="{FF2B5EF4-FFF2-40B4-BE49-F238E27FC236}">
                <a16:creationId xmlns:a16="http://schemas.microsoft.com/office/drawing/2014/main" id="{6EE71B39-87EE-4FE9-8AC7-24315A18C437}"/>
              </a:ext>
            </a:extLst>
          </p:cNvPr>
          <p:cNvGrpSpPr/>
          <p:nvPr/>
        </p:nvGrpSpPr>
        <p:grpSpPr>
          <a:xfrm>
            <a:off x="9048328" y="2564904"/>
            <a:ext cx="1391072" cy="3578914"/>
            <a:chOff x="7524328" y="2564904"/>
            <a:chExt cx="1391072" cy="3578914"/>
          </a:xfrm>
        </p:grpSpPr>
        <p:sp>
          <p:nvSpPr>
            <p:cNvPr id="70" name="TextBox 69">
              <a:extLst>
                <a:ext uri="{FF2B5EF4-FFF2-40B4-BE49-F238E27FC236}">
                  <a16:creationId xmlns:a16="http://schemas.microsoft.com/office/drawing/2014/main" id="{5ACCA103-C613-4C7A-A385-363B0B94C3DC}"/>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72" name="TextBox 71">
              <a:extLst>
                <a:ext uri="{FF2B5EF4-FFF2-40B4-BE49-F238E27FC236}">
                  <a16:creationId xmlns:a16="http://schemas.microsoft.com/office/drawing/2014/main" id="{A528AAFE-E958-46C3-B60A-B4AD9BF7DFCA}"/>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3" name="TextBox 72">
              <a:extLst>
                <a:ext uri="{FF2B5EF4-FFF2-40B4-BE49-F238E27FC236}">
                  <a16:creationId xmlns:a16="http://schemas.microsoft.com/office/drawing/2014/main" id="{663D1594-EA9F-4D77-B419-7E42B0B37811}"/>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6" name="TextBox 75">
              <a:extLst>
                <a:ext uri="{FF2B5EF4-FFF2-40B4-BE49-F238E27FC236}">
                  <a16:creationId xmlns:a16="http://schemas.microsoft.com/office/drawing/2014/main" id="{23DB1959-4927-4C47-A7A4-1B4F5237AF6E}"/>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7" name="TextBox 76">
              <a:extLst>
                <a:ext uri="{FF2B5EF4-FFF2-40B4-BE49-F238E27FC236}">
                  <a16:creationId xmlns:a16="http://schemas.microsoft.com/office/drawing/2014/main" id="{23D1054C-61A2-421F-98B8-80769725FE0B}"/>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8" name="TextBox 77">
              <a:extLst>
                <a:ext uri="{FF2B5EF4-FFF2-40B4-BE49-F238E27FC236}">
                  <a16:creationId xmlns:a16="http://schemas.microsoft.com/office/drawing/2014/main" id="{96345395-6CA4-40FC-8803-103E8AC60C5E}"/>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92" name="TextBox 91">
              <a:extLst>
                <a:ext uri="{FF2B5EF4-FFF2-40B4-BE49-F238E27FC236}">
                  <a16:creationId xmlns:a16="http://schemas.microsoft.com/office/drawing/2014/main" id="{B886E181-9CDD-4066-BDDF-42099847AFA1}"/>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3" name="TextBox 92">
              <a:extLst>
                <a:ext uri="{FF2B5EF4-FFF2-40B4-BE49-F238E27FC236}">
                  <a16:creationId xmlns:a16="http://schemas.microsoft.com/office/drawing/2014/main" id="{27D52CF1-4E5C-4E34-B852-5C57C5761D49}"/>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4" name="TextBox 93">
              <a:extLst>
                <a:ext uri="{FF2B5EF4-FFF2-40B4-BE49-F238E27FC236}">
                  <a16:creationId xmlns:a16="http://schemas.microsoft.com/office/drawing/2014/main" id="{FB429FA9-97AB-4ECC-B6A4-A2EAEED5B481}"/>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5" name="TextBox 94">
              <a:extLst>
                <a:ext uri="{FF2B5EF4-FFF2-40B4-BE49-F238E27FC236}">
                  <a16:creationId xmlns:a16="http://schemas.microsoft.com/office/drawing/2014/main" id="{95B29276-BF9E-4D30-BEC7-BBCD4F13BE6B}"/>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9" name="TextBox 8">
            <a:extLst>
              <a:ext uri="{FF2B5EF4-FFF2-40B4-BE49-F238E27FC236}">
                <a16:creationId xmlns:a16="http://schemas.microsoft.com/office/drawing/2014/main" id="{58AC7E5C-BE4D-3B4B-CC27-FDD5E8F6B571}"/>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42710792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0"/>
            <a:ext cx="2386608" cy="49530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B ENDL</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SQ		</a:t>
            </a:r>
            <a:r>
              <a:rPr lang="en-GB" sz="1800" b="1" dirty="0">
                <a:solidFill>
                  <a:srgbClr val="FF0000"/>
                </a:solidFill>
                <a:latin typeface="Courier New" pitchFamily="49" charset="0"/>
                <a:cs typeface="Courier New" pitchFamily="49" charset="0"/>
              </a:rPr>
              <a:t>MUL R0,R0</a:t>
            </a:r>
          </a:p>
          <a:p>
            <a:pPr>
              <a:buNone/>
            </a:pPr>
            <a:r>
              <a:rPr lang="en-GB" sz="1800" b="1" dirty="0">
                <a:latin typeface="Courier New" pitchFamily="49" charset="0"/>
                <a:cs typeface="Courier New" pitchFamily="49" charset="0"/>
              </a:rPr>
              <a:t>		BX LR</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3333FF"/>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FF00FF"/>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rPr>
                <a:t>0x02</a:t>
              </a:r>
              <a:endParaRPr lang="en-GB" dirty="0">
                <a:solidFill>
                  <a:schemeClr val="tx1"/>
                </a:solidFill>
              </a:endParaRP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79976" y="4149080"/>
            <a:ext cx="1368152" cy="369332"/>
          </a:xfrm>
          <a:prstGeom prst="rect">
            <a:avLst/>
          </a:prstGeom>
          <a:noFill/>
        </p:spPr>
        <p:txBody>
          <a:bodyPr wrap="square" rtlCol="0">
            <a:spAutoFit/>
          </a:bodyPr>
          <a:lstStyle/>
          <a:p>
            <a:pPr algn="ctr"/>
            <a:r>
              <a:rPr lang="en-GB" dirty="0">
                <a:solidFill>
                  <a:srgbClr val="FF0000"/>
                </a:solidFill>
              </a:rPr>
              <a:t>0x08000144</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0x200001FC</a:t>
            </a:r>
          </a:p>
        </p:txBody>
      </p:sp>
      <p:sp>
        <p:nvSpPr>
          <p:cNvPr id="66" name="TextBox 65"/>
          <p:cNvSpPr txBox="1"/>
          <p:nvPr/>
        </p:nvSpPr>
        <p:spPr>
          <a:xfrm>
            <a:off x="5879976" y="3789040"/>
            <a:ext cx="1368152" cy="369332"/>
          </a:xfrm>
          <a:prstGeom prst="rect">
            <a:avLst/>
          </a:prstGeom>
          <a:noFill/>
        </p:spPr>
        <p:txBody>
          <a:bodyPr wrap="square" rtlCol="0">
            <a:spAutoFit/>
          </a:bodyPr>
          <a:lstStyle/>
          <a:p>
            <a:pPr algn="ctr"/>
            <a:r>
              <a:rPr lang="en-GB" dirty="0">
                <a:solidFill>
                  <a:srgbClr val="FF00FF"/>
                </a:solidFill>
              </a:rPr>
              <a:t>0x08000154</a:t>
            </a:r>
          </a:p>
        </p:txBody>
      </p:sp>
      <p:sp>
        <p:nvSpPr>
          <p:cNvPr id="60" name="TextBox 59"/>
          <p:cNvSpPr txBox="1"/>
          <p:nvPr/>
        </p:nvSpPr>
        <p:spPr>
          <a:xfrm>
            <a:off x="7721600" y="1600200"/>
            <a:ext cx="1368152" cy="369332"/>
          </a:xfrm>
          <a:prstGeom prst="rect">
            <a:avLst/>
          </a:prstGeom>
          <a:noFill/>
        </p:spPr>
        <p:txBody>
          <a:bodyPr wrap="square" rtlCol="0">
            <a:spAutoFit/>
          </a:bodyPr>
          <a:lstStyle/>
          <a:p>
            <a:pPr algn="ctr"/>
            <a:r>
              <a:rPr lang="en-GB" dirty="0">
                <a:solidFill>
                  <a:srgbClr val="3333FF"/>
                </a:solidFill>
              </a:rPr>
              <a:t>0x08000140</a:t>
            </a:r>
          </a:p>
        </p:txBody>
      </p: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41</a:t>
            </a:fld>
            <a:endParaRPr kumimoji="0" lang="en-US"/>
          </a:p>
        </p:txBody>
      </p:sp>
      <p:cxnSp>
        <p:nvCxnSpPr>
          <p:cNvPr id="57" name="Straight Arrow Connector 56"/>
          <p:cNvCxnSpPr/>
          <p:nvPr/>
        </p:nvCxnSpPr>
        <p:spPr>
          <a:xfrm flipV="1">
            <a:off x="7176120" y="1808820"/>
            <a:ext cx="576064" cy="1800200"/>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52" idx="3"/>
          </p:cNvCxnSpPr>
          <p:nvPr/>
        </p:nvCxnSpPr>
        <p:spPr>
          <a:xfrm flipV="1">
            <a:off x="7176120" y="3829690"/>
            <a:ext cx="648072" cy="49941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endCxn id="38" idx="1"/>
          </p:cNvCxnSpPr>
          <p:nvPr/>
        </p:nvCxnSpPr>
        <p:spPr>
          <a:xfrm>
            <a:off x="7176120" y="3969060"/>
            <a:ext cx="576064" cy="1296144"/>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89C1735E-E89B-4E73-B32D-D4FB17E67586}"/>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3" name="TextBox 62">
            <a:extLst>
              <a:ext uri="{FF2B5EF4-FFF2-40B4-BE49-F238E27FC236}">
                <a16:creationId xmlns:a16="http://schemas.microsoft.com/office/drawing/2014/main" id="{0876DD54-8272-43AC-855B-017773A16318}"/>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4" name="TextBox 63">
            <a:extLst>
              <a:ext uri="{FF2B5EF4-FFF2-40B4-BE49-F238E27FC236}">
                <a16:creationId xmlns:a16="http://schemas.microsoft.com/office/drawing/2014/main" id="{B7A17C5B-79F4-43FF-AA81-0EC8EC3A8306}"/>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5" name="Group 64">
            <a:extLst>
              <a:ext uri="{FF2B5EF4-FFF2-40B4-BE49-F238E27FC236}">
                <a16:creationId xmlns:a16="http://schemas.microsoft.com/office/drawing/2014/main" id="{9B6E2238-D071-4CDA-A305-4FE6F8D73CBE}"/>
              </a:ext>
            </a:extLst>
          </p:cNvPr>
          <p:cNvGrpSpPr/>
          <p:nvPr/>
        </p:nvGrpSpPr>
        <p:grpSpPr>
          <a:xfrm>
            <a:off x="9048328" y="2564904"/>
            <a:ext cx="1391072" cy="3578914"/>
            <a:chOff x="7524328" y="2564904"/>
            <a:chExt cx="1391072" cy="3578914"/>
          </a:xfrm>
        </p:grpSpPr>
        <p:sp>
          <p:nvSpPr>
            <p:cNvPr id="70" name="TextBox 69">
              <a:extLst>
                <a:ext uri="{FF2B5EF4-FFF2-40B4-BE49-F238E27FC236}">
                  <a16:creationId xmlns:a16="http://schemas.microsoft.com/office/drawing/2014/main" id="{6968F712-7281-4491-9D26-232994E09AB7}"/>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72" name="TextBox 71">
              <a:extLst>
                <a:ext uri="{FF2B5EF4-FFF2-40B4-BE49-F238E27FC236}">
                  <a16:creationId xmlns:a16="http://schemas.microsoft.com/office/drawing/2014/main" id="{BDA27FFB-0AFF-4696-A4A2-A86A912613DC}"/>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3" name="TextBox 72">
              <a:extLst>
                <a:ext uri="{FF2B5EF4-FFF2-40B4-BE49-F238E27FC236}">
                  <a16:creationId xmlns:a16="http://schemas.microsoft.com/office/drawing/2014/main" id="{9CC753B1-99C4-4587-BB6F-D977D403329D}"/>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6" name="TextBox 75">
              <a:extLst>
                <a:ext uri="{FF2B5EF4-FFF2-40B4-BE49-F238E27FC236}">
                  <a16:creationId xmlns:a16="http://schemas.microsoft.com/office/drawing/2014/main" id="{FE86DCC9-048C-4566-B28F-74DAF8118B84}"/>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7" name="TextBox 76">
              <a:extLst>
                <a:ext uri="{FF2B5EF4-FFF2-40B4-BE49-F238E27FC236}">
                  <a16:creationId xmlns:a16="http://schemas.microsoft.com/office/drawing/2014/main" id="{0A51DD00-9625-4FD8-AB55-DFD0C6F8FED1}"/>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8" name="TextBox 77">
              <a:extLst>
                <a:ext uri="{FF2B5EF4-FFF2-40B4-BE49-F238E27FC236}">
                  <a16:creationId xmlns:a16="http://schemas.microsoft.com/office/drawing/2014/main" id="{8AAE16BC-3A5C-4DCF-BC77-5326D1FA1030}"/>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93" name="TextBox 92">
              <a:extLst>
                <a:ext uri="{FF2B5EF4-FFF2-40B4-BE49-F238E27FC236}">
                  <a16:creationId xmlns:a16="http://schemas.microsoft.com/office/drawing/2014/main" id="{00373792-8E4D-41DC-9DC9-0B0B25ED3B40}"/>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4" name="TextBox 93">
              <a:extLst>
                <a:ext uri="{FF2B5EF4-FFF2-40B4-BE49-F238E27FC236}">
                  <a16:creationId xmlns:a16="http://schemas.microsoft.com/office/drawing/2014/main" id="{7E76176F-AB51-47B3-8039-B958F89439E3}"/>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5" name="TextBox 94">
              <a:extLst>
                <a:ext uri="{FF2B5EF4-FFF2-40B4-BE49-F238E27FC236}">
                  <a16:creationId xmlns:a16="http://schemas.microsoft.com/office/drawing/2014/main" id="{BB8474DC-E961-4EF7-9A92-2DA304EA9D78}"/>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6" name="TextBox 95">
              <a:extLst>
                <a:ext uri="{FF2B5EF4-FFF2-40B4-BE49-F238E27FC236}">
                  <a16:creationId xmlns:a16="http://schemas.microsoft.com/office/drawing/2014/main" id="{E6221244-89C0-41DC-9606-65C40D8612B7}"/>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9" name="TextBox 8">
            <a:extLst>
              <a:ext uri="{FF2B5EF4-FFF2-40B4-BE49-F238E27FC236}">
                <a16:creationId xmlns:a16="http://schemas.microsoft.com/office/drawing/2014/main" id="{6DAC0D2B-4FC1-6802-05CD-C843D87FB207}"/>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9731694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0"/>
            <a:ext cx="2386608" cy="49530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B ENDL</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SQ		MUL R0,R0</a:t>
            </a:r>
          </a:p>
          <a:p>
            <a:pPr>
              <a:buNone/>
            </a:pPr>
            <a:r>
              <a:rPr lang="en-GB" sz="1800" b="1" dirty="0">
                <a:latin typeface="Courier New" pitchFamily="49" charset="0"/>
                <a:cs typeface="Courier New" pitchFamily="49" charset="0"/>
              </a:rPr>
              <a:t>		</a:t>
            </a:r>
            <a:r>
              <a:rPr lang="en-GB" sz="1800" b="1" dirty="0">
                <a:solidFill>
                  <a:srgbClr val="FF0000"/>
                </a:solidFill>
                <a:latin typeface="Courier New" pitchFamily="49" charset="0"/>
                <a:cs typeface="Courier New" pitchFamily="49" charset="0"/>
              </a:rPr>
              <a:t>BX LR</a:t>
            </a:r>
          </a:p>
          <a:p>
            <a:pPr>
              <a:buNone/>
            </a:pPr>
            <a:endParaRPr lang="en-GB" sz="1800" b="1" dirty="0">
              <a:solidFill>
                <a:srgbClr val="FF0000"/>
              </a:solidFill>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3333FF"/>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FF00FF"/>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rgbClr val="FF0000"/>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0x04</a:t>
              </a: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79976" y="4149080"/>
            <a:ext cx="1368152" cy="369332"/>
          </a:xfrm>
          <a:prstGeom prst="rect">
            <a:avLst/>
          </a:prstGeom>
          <a:noFill/>
        </p:spPr>
        <p:txBody>
          <a:bodyPr wrap="square" rtlCol="0">
            <a:spAutoFit/>
          </a:bodyPr>
          <a:lstStyle/>
          <a:p>
            <a:pPr algn="ctr"/>
            <a:r>
              <a:rPr lang="en-GB" dirty="0">
                <a:solidFill>
                  <a:srgbClr val="FF0000"/>
                </a:solidFill>
              </a:rPr>
              <a:t>0x08000148</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0x200001FC</a:t>
            </a:r>
          </a:p>
        </p:txBody>
      </p:sp>
      <p:sp>
        <p:nvSpPr>
          <p:cNvPr id="66" name="TextBox 65"/>
          <p:cNvSpPr txBox="1"/>
          <p:nvPr/>
        </p:nvSpPr>
        <p:spPr>
          <a:xfrm>
            <a:off x="5879976" y="3789040"/>
            <a:ext cx="1368152" cy="369332"/>
          </a:xfrm>
          <a:prstGeom prst="rect">
            <a:avLst/>
          </a:prstGeom>
          <a:noFill/>
        </p:spPr>
        <p:txBody>
          <a:bodyPr wrap="square" rtlCol="0">
            <a:spAutoFit/>
          </a:bodyPr>
          <a:lstStyle/>
          <a:p>
            <a:pPr algn="ctr"/>
            <a:r>
              <a:rPr lang="en-GB" dirty="0">
                <a:solidFill>
                  <a:srgbClr val="FF00FF"/>
                </a:solidFill>
              </a:rPr>
              <a:t>0x08000154</a:t>
            </a:r>
          </a:p>
        </p:txBody>
      </p:sp>
      <p:sp>
        <p:nvSpPr>
          <p:cNvPr id="60" name="TextBox 59"/>
          <p:cNvSpPr txBox="1"/>
          <p:nvPr/>
        </p:nvSpPr>
        <p:spPr>
          <a:xfrm>
            <a:off x="7752184" y="1611868"/>
            <a:ext cx="1368152" cy="369332"/>
          </a:xfrm>
          <a:prstGeom prst="rect">
            <a:avLst/>
          </a:prstGeom>
          <a:noFill/>
        </p:spPr>
        <p:txBody>
          <a:bodyPr wrap="square" rtlCol="0">
            <a:spAutoFit/>
          </a:bodyPr>
          <a:lstStyle/>
          <a:p>
            <a:pPr algn="ctr"/>
            <a:r>
              <a:rPr lang="en-GB" dirty="0">
                <a:solidFill>
                  <a:srgbClr val="3333FF"/>
                </a:solidFill>
              </a:rPr>
              <a:t>0x08000140</a:t>
            </a:r>
          </a:p>
        </p:txBody>
      </p: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42</a:t>
            </a:fld>
            <a:endParaRPr kumimoji="0" lang="en-US"/>
          </a:p>
        </p:txBody>
      </p:sp>
      <p:cxnSp>
        <p:nvCxnSpPr>
          <p:cNvPr id="57" name="Straight Arrow Connector 56"/>
          <p:cNvCxnSpPr/>
          <p:nvPr/>
        </p:nvCxnSpPr>
        <p:spPr>
          <a:xfrm flipV="1">
            <a:off x="7176120" y="1808820"/>
            <a:ext cx="576064" cy="1800200"/>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39" idx="1"/>
          </p:cNvCxnSpPr>
          <p:nvPr/>
        </p:nvCxnSpPr>
        <p:spPr>
          <a:xfrm flipV="1">
            <a:off x="7176120" y="4185084"/>
            <a:ext cx="576064" cy="14401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a:off x="7176120" y="3969060"/>
            <a:ext cx="576064" cy="1296144"/>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F1C9B2DC-90CB-45EE-B917-F4C7A6DCAE9F}"/>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3" name="TextBox 62">
            <a:extLst>
              <a:ext uri="{FF2B5EF4-FFF2-40B4-BE49-F238E27FC236}">
                <a16:creationId xmlns:a16="http://schemas.microsoft.com/office/drawing/2014/main" id="{8A741BE7-B4AA-434B-9402-E792BB2F6D8D}"/>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4" name="TextBox 63">
            <a:extLst>
              <a:ext uri="{FF2B5EF4-FFF2-40B4-BE49-F238E27FC236}">
                <a16:creationId xmlns:a16="http://schemas.microsoft.com/office/drawing/2014/main" id="{DFC2DAE1-F445-4E18-919B-2578C194F1CE}"/>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5" name="Group 64">
            <a:extLst>
              <a:ext uri="{FF2B5EF4-FFF2-40B4-BE49-F238E27FC236}">
                <a16:creationId xmlns:a16="http://schemas.microsoft.com/office/drawing/2014/main" id="{B3F13A75-AA1E-4C40-ADB3-50DE867DA5A7}"/>
              </a:ext>
            </a:extLst>
          </p:cNvPr>
          <p:cNvGrpSpPr/>
          <p:nvPr/>
        </p:nvGrpSpPr>
        <p:grpSpPr>
          <a:xfrm>
            <a:off x="9048328" y="2564904"/>
            <a:ext cx="1391072" cy="3578914"/>
            <a:chOff x="7524328" y="2564904"/>
            <a:chExt cx="1391072" cy="3578914"/>
          </a:xfrm>
        </p:grpSpPr>
        <p:sp>
          <p:nvSpPr>
            <p:cNvPr id="70" name="TextBox 69">
              <a:extLst>
                <a:ext uri="{FF2B5EF4-FFF2-40B4-BE49-F238E27FC236}">
                  <a16:creationId xmlns:a16="http://schemas.microsoft.com/office/drawing/2014/main" id="{602D68A5-E456-4193-88BE-CD9C25687C61}"/>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72" name="TextBox 71">
              <a:extLst>
                <a:ext uri="{FF2B5EF4-FFF2-40B4-BE49-F238E27FC236}">
                  <a16:creationId xmlns:a16="http://schemas.microsoft.com/office/drawing/2014/main" id="{6FF3311F-DDDD-4D35-BFEA-5DD8519D8102}"/>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3" name="TextBox 72">
              <a:extLst>
                <a:ext uri="{FF2B5EF4-FFF2-40B4-BE49-F238E27FC236}">
                  <a16:creationId xmlns:a16="http://schemas.microsoft.com/office/drawing/2014/main" id="{1244C0F2-41D1-418F-98B9-66ACB45BB623}"/>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6" name="TextBox 75">
              <a:extLst>
                <a:ext uri="{FF2B5EF4-FFF2-40B4-BE49-F238E27FC236}">
                  <a16:creationId xmlns:a16="http://schemas.microsoft.com/office/drawing/2014/main" id="{BC1EA6FB-A60A-42B1-926C-A3B71C486B92}"/>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7" name="TextBox 76">
              <a:extLst>
                <a:ext uri="{FF2B5EF4-FFF2-40B4-BE49-F238E27FC236}">
                  <a16:creationId xmlns:a16="http://schemas.microsoft.com/office/drawing/2014/main" id="{EBFD1BD4-9830-4F52-BB96-BDB5ECFC9C25}"/>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8" name="TextBox 77">
              <a:extLst>
                <a:ext uri="{FF2B5EF4-FFF2-40B4-BE49-F238E27FC236}">
                  <a16:creationId xmlns:a16="http://schemas.microsoft.com/office/drawing/2014/main" id="{2301D681-C86E-4C19-B0C7-2CBB78CA610E}"/>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93" name="TextBox 92">
              <a:extLst>
                <a:ext uri="{FF2B5EF4-FFF2-40B4-BE49-F238E27FC236}">
                  <a16:creationId xmlns:a16="http://schemas.microsoft.com/office/drawing/2014/main" id="{682536F7-F74F-4A29-8A0D-A2FE87BD93C1}"/>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4" name="TextBox 93">
              <a:extLst>
                <a:ext uri="{FF2B5EF4-FFF2-40B4-BE49-F238E27FC236}">
                  <a16:creationId xmlns:a16="http://schemas.microsoft.com/office/drawing/2014/main" id="{C80C567E-FF90-42BE-81D9-7F09BF1CC9BF}"/>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5" name="TextBox 94">
              <a:extLst>
                <a:ext uri="{FF2B5EF4-FFF2-40B4-BE49-F238E27FC236}">
                  <a16:creationId xmlns:a16="http://schemas.microsoft.com/office/drawing/2014/main" id="{17705A0F-3CF2-4CF9-AD78-A378CEE113E1}"/>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6" name="TextBox 95">
              <a:extLst>
                <a:ext uri="{FF2B5EF4-FFF2-40B4-BE49-F238E27FC236}">
                  <a16:creationId xmlns:a16="http://schemas.microsoft.com/office/drawing/2014/main" id="{644A3042-A439-4313-80B1-D6E4B89E2842}"/>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9" name="TextBox 8">
            <a:extLst>
              <a:ext uri="{FF2B5EF4-FFF2-40B4-BE49-F238E27FC236}">
                <a16:creationId xmlns:a16="http://schemas.microsoft.com/office/drawing/2014/main" id="{43D6F8C1-CB67-D016-A2BC-AEE7BBC496D4}"/>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37920326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0"/>
            <a:ext cx="2386608" cy="48768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B ENDL</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SQ		MUL R0,R0</a:t>
            </a:r>
          </a:p>
          <a:p>
            <a:pPr>
              <a:buNone/>
            </a:pPr>
            <a:r>
              <a:rPr lang="en-GB" sz="1800" b="1" dirty="0">
                <a:latin typeface="Courier New" pitchFamily="49" charset="0"/>
                <a:cs typeface="Courier New" pitchFamily="49" charset="0"/>
              </a:rPr>
              <a:t>		BX LR</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a:t>
            </a:r>
            <a:r>
              <a:rPr lang="en-GB" sz="1800" b="1" dirty="0">
                <a:solidFill>
                  <a:srgbClr val="FF0000"/>
                </a:solidFill>
                <a:latin typeface="Courier New" pitchFamily="49" charset="0"/>
                <a:cs typeface="Courier New" pitchFamily="49" charset="0"/>
              </a:rPr>
              <a:t>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3333FF"/>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rgbClr val="FF0000"/>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rPr>
                <a:t>0x04</a:t>
              </a:r>
              <a:endParaRPr lang="en-GB" dirty="0">
                <a:solidFill>
                  <a:schemeClr val="tx1"/>
                </a:solidFill>
              </a:endParaRP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79976" y="4149080"/>
            <a:ext cx="1368152" cy="369332"/>
          </a:xfrm>
          <a:prstGeom prst="rect">
            <a:avLst/>
          </a:prstGeom>
          <a:noFill/>
        </p:spPr>
        <p:txBody>
          <a:bodyPr wrap="square" rtlCol="0">
            <a:spAutoFit/>
          </a:bodyPr>
          <a:lstStyle/>
          <a:p>
            <a:pPr algn="ctr"/>
            <a:r>
              <a:rPr lang="en-GB" dirty="0">
                <a:solidFill>
                  <a:srgbClr val="FF0000"/>
                </a:solidFill>
              </a:rPr>
              <a:t>0x08000154</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0x200001FC</a:t>
            </a:r>
          </a:p>
        </p:txBody>
      </p:sp>
      <p:sp>
        <p:nvSpPr>
          <p:cNvPr id="66" name="TextBox 65"/>
          <p:cNvSpPr txBox="1"/>
          <p:nvPr/>
        </p:nvSpPr>
        <p:spPr>
          <a:xfrm>
            <a:off x="5879976" y="3789040"/>
            <a:ext cx="1368152" cy="369332"/>
          </a:xfrm>
          <a:prstGeom prst="rect">
            <a:avLst/>
          </a:prstGeom>
          <a:noFill/>
        </p:spPr>
        <p:txBody>
          <a:bodyPr wrap="square" rtlCol="0">
            <a:spAutoFit/>
          </a:bodyPr>
          <a:lstStyle/>
          <a:p>
            <a:pPr algn="ctr"/>
            <a:r>
              <a:rPr lang="en-GB" dirty="0">
                <a:solidFill>
                  <a:srgbClr val="FF00FF"/>
                </a:solidFill>
              </a:rPr>
              <a:t>0x08000154</a:t>
            </a:r>
          </a:p>
        </p:txBody>
      </p:sp>
      <p:sp>
        <p:nvSpPr>
          <p:cNvPr id="60" name="TextBox 59"/>
          <p:cNvSpPr txBox="1"/>
          <p:nvPr/>
        </p:nvSpPr>
        <p:spPr>
          <a:xfrm>
            <a:off x="7752184" y="1611868"/>
            <a:ext cx="1368152" cy="369332"/>
          </a:xfrm>
          <a:prstGeom prst="rect">
            <a:avLst/>
          </a:prstGeom>
          <a:noFill/>
        </p:spPr>
        <p:txBody>
          <a:bodyPr wrap="square" rtlCol="0">
            <a:spAutoFit/>
          </a:bodyPr>
          <a:lstStyle/>
          <a:p>
            <a:pPr algn="ctr"/>
            <a:r>
              <a:rPr lang="en-GB" dirty="0">
                <a:solidFill>
                  <a:srgbClr val="3333FF"/>
                </a:solidFill>
              </a:rPr>
              <a:t>0x08000140</a:t>
            </a:r>
          </a:p>
        </p:txBody>
      </p: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43</a:t>
            </a:fld>
            <a:endParaRPr kumimoji="0" lang="en-US"/>
          </a:p>
        </p:txBody>
      </p:sp>
      <p:cxnSp>
        <p:nvCxnSpPr>
          <p:cNvPr id="57" name="Straight Arrow Connector 56"/>
          <p:cNvCxnSpPr/>
          <p:nvPr/>
        </p:nvCxnSpPr>
        <p:spPr>
          <a:xfrm flipV="1">
            <a:off x="7176120" y="1808820"/>
            <a:ext cx="576064" cy="1800200"/>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38" idx="1"/>
          </p:cNvCxnSpPr>
          <p:nvPr/>
        </p:nvCxnSpPr>
        <p:spPr>
          <a:xfrm>
            <a:off x="7176120" y="4329100"/>
            <a:ext cx="576064" cy="93610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a:off x="7176120" y="3969060"/>
            <a:ext cx="576064" cy="1296144"/>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E32FCC07-D7ED-44A0-88CD-DE1AD152F0C8}"/>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3" name="TextBox 62">
            <a:extLst>
              <a:ext uri="{FF2B5EF4-FFF2-40B4-BE49-F238E27FC236}">
                <a16:creationId xmlns:a16="http://schemas.microsoft.com/office/drawing/2014/main" id="{50142AD1-2511-43E8-BD9F-2303506B3E2D}"/>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4" name="TextBox 63">
            <a:extLst>
              <a:ext uri="{FF2B5EF4-FFF2-40B4-BE49-F238E27FC236}">
                <a16:creationId xmlns:a16="http://schemas.microsoft.com/office/drawing/2014/main" id="{7EAE4FF4-A39E-411B-BB34-7448ACCED91D}"/>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5" name="Group 64">
            <a:extLst>
              <a:ext uri="{FF2B5EF4-FFF2-40B4-BE49-F238E27FC236}">
                <a16:creationId xmlns:a16="http://schemas.microsoft.com/office/drawing/2014/main" id="{FB7A9CEE-0D33-47FC-B3ED-C308075C4B85}"/>
              </a:ext>
            </a:extLst>
          </p:cNvPr>
          <p:cNvGrpSpPr/>
          <p:nvPr/>
        </p:nvGrpSpPr>
        <p:grpSpPr>
          <a:xfrm>
            <a:off x="9048328" y="2564904"/>
            <a:ext cx="1391072" cy="3578914"/>
            <a:chOff x="7524328" y="2564904"/>
            <a:chExt cx="1391072" cy="3578914"/>
          </a:xfrm>
        </p:grpSpPr>
        <p:sp>
          <p:nvSpPr>
            <p:cNvPr id="70" name="TextBox 69">
              <a:extLst>
                <a:ext uri="{FF2B5EF4-FFF2-40B4-BE49-F238E27FC236}">
                  <a16:creationId xmlns:a16="http://schemas.microsoft.com/office/drawing/2014/main" id="{2443C3CD-1900-4BE2-84A3-1DC6DC4D03B7}"/>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72" name="TextBox 71">
              <a:extLst>
                <a:ext uri="{FF2B5EF4-FFF2-40B4-BE49-F238E27FC236}">
                  <a16:creationId xmlns:a16="http://schemas.microsoft.com/office/drawing/2014/main" id="{4DEAA2E1-AFA1-40DD-993A-91C073DCCC34}"/>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3" name="TextBox 72">
              <a:extLst>
                <a:ext uri="{FF2B5EF4-FFF2-40B4-BE49-F238E27FC236}">
                  <a16:creationId xmlns:a16="http://schemas.microsoft.com/office/drawing/2014/main" id="{22F49DCA-D1EC-4A78-8907-8D87D2199ABB}"/>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6" name="TextBox 75">
              <a:extLst>
                <a:ext uri="{FF2B5EF4-FFF2-40B4-BE49-F238E27FC236}">
                  <a16:creationId xmlns:a16="http://schemas.microsoft.com/office/drawing/2014/main" id="{41D54BEC-CFB6-4F64-88E6-5726F18C0DE1}"/>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7" name="TextBox 76">
              <a:extLst>
                <a:ext uri="{FF2B5EF4-FFF2-40B4-BE49-F238E27FC236}">
                  <a16:creationId xmlns:a16="http://schemas.microsoft.com/office/drawing/2014/main" id="{C63F724B-84CE-4545-8853-8C8AF1532998}"/>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8" name="TextBox 77">
              <a:extLst>
                <a:ext uri="{FF2B5EF4-FFF2-40B4-BE49-F238E27FC236}">
                  <a16:creationId xmlns:a16="http://schemas.microsoft.com/office/drawing/2014/main" id="{827FBF14-7CDD-47C9-AAE1-D2389698865A}"/>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93" name="TextBox 92">
              <a:extLst>
                <a:ext uri="{FF2B5EF4-FFF2-40B4-BE49-F238E27FC236}">
                  <a16:creationId xmlns:a16="http://schemas.microsoft.com/office/drawing/2014/main" id="{0B01EC01-0F22-4205-ADAA-916EDC573F39}"/>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4" name="TextBox 93">
              <a:extLst>
                <a:ext uri="{FF2B5EF4-FFF2-40B4-BE49-F238E27FC236}">
                  <a16:creationId xmlns:a16="http://schemas.microsoft.com/office/drawing/2014/main" id="{957B09DF-3471-4198-BDCC-D97DF8062660}"/>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5" name="TextBox 94">
              <a:extLst>
                <a:ext uri="{FF2B5EF4-FFF2-40B4-BE49-F238E27FC236}">
                  <a16:creationId xmlns:a16="http://schemas.microsoft.com/office/drawing/2014/main" id="{2FBA7745-85A7-4E0D-B958-41C16C653BEF}"/>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6" name="TextBox 95">
              <a:extLst>
                <a:ext uri="{FF2B5EF4-FFF2-40B4-BE49-F238E27FC236}">
                  <a16:creationId xmlns:a16="http://schemas.microsoft.com/office/drawing/2014/main" id="{6EDB48EA-D7B6-45E6-9B2B-2D79A714BE59}"/>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9" name="TextBox 8">
            <a:extLst>
              <a:ext uri="{FF2B5EF4-FFF2-40B4-BE49-F238E27FC236}">
                <a16:creationId xmlns:a16="http://schemas.microsoft.com/office/drawing/2014/main" id="{FCA8FFD1-7936-D8D4-8D07-F5C6ADFA6F4A}"/>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13016609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0"/>
            <a:ext cx="2386608" cy="49530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B ENDL</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SQ		</a:t>
            </a:r>
            <a:r>
              <a:rPr lang="en-GB" sz="1800" b="1" dirty="0">
                <a:solidFill>
                  <a:srgbClr val="FF0000"/>
                </a:solidFill>
                <a:latin typeface="Courier New" pitchFamily="49" charset="0"/>
                <a:cs typeface="Courier New" pitchFamily="49" charset="0"/>
              </a:rPr>
              <a:t>MUL R0,R0</a:t>
            </a:r>
          </a:p>
          <a:p>
            <a:pPr>
              <a:buNone/>
            </a:pPr>
            <a:r>
              <a:rPr lang="en-GB" sz="1800" b="1" dirty="0">
                <a:latin typeface="Courier New" pitchFamily="49" charset="0"/>
                <a:cs typeface="Courier New" pitchFamily="49" charset="0"/>
              </a:rPr>
              <a:t>		BX LR</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FF00FF"/>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3333FF"/>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FF0000"/>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rPr>
                <a:t>0x04</a:t>
              </a:r>
              <a:endParaRPr lang="en-GB" dirty="0">
                <a:solidFill>
                  <a:schemeClr val="tx1"/>
                </a:solidFill>
              </a:endParaRP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79976" y="4149080"/>
            <a:ext cx="1368152" cy="369332"/>
          </a:xfrm>
          <a:prstGeom prst="rect">
            <a:avLst/>
          </a:prstGeom>
          <a:noFill/>
        </p:spPr>
        <p:txBody>
          <a:bodyPr wrap="square" rtlCol="0">
            <a:spAutoFit/>
          </a:bodyPr>
          <a:lstStyle/>
          <a:p>
            <a:pPr algn="ctr"/>
            <a:r>
              <a:rPr lang="en-GB" dirty="0">
                <a:solidFill>
                  <a:srgbClr val="FF0000"/>
                </a:solidFill>
              </a:rPr>
              <a:t>0x08000144</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0x200001FC</a:t>
            </a:r>
          </a:p>
        </p:txBody>
      </p:sp>
      <p:sp>
        <p:nvSpPr>
          <p:cNvPr id="66" name="TextBox 65"/>
          <p:cNvSpPr txBox="1"/>
          <p:nvPr/>
        </p:nvSpPr>
        <p:spPr>
          <a:xfrm>
            <a:off x="5879976" y="3789040"/>
            <a:ext cx="1368152" cy="369332"/>
          </a:xfrm>
          <a:prstGeom prst="rect">
            <a:avLst/>
          </a:prstGeom>
          <a:noFill/>
        </p:spPr>
        <p:txBody>
          <a:bodyPr wrap="square" rtlCol="0">
            <a:spAutoFit/>
          </a:bodyPr>
          <a:lstStyle/>
          <a:p>
            <a:pPr algn="ctr"/>
            <a:r>
              <a:rPr lang="en-GB" dirty="0">
                <a:solidFill>
                  <a:srgbClr val="FF00FF"/>
                </a:solidFill>
              </a:rPr>
              <a:t>0x08000158</a:t>
            </a:r>
          </a:p>
        </p:txBody>
      </p:sp>
      <p:sp>
        <p:nvSpPr>
          <p:cNvPr id="60" name="TextBox 59"/>
          <p:cNvSpPr txBox="1"/>
          <p:nvPr/>
        </p:nvSpPr>
        <p:spPr>
          <a:xfrm>
            <a:off x="7752184" y="1611868"/>
            <a:ext cx="1368152" cy="369332"/>
          </a:xfrm>
          <a:prstGeom prst="rect">
            <a:avLst/>
          </a:prstGeom>
          <a:noFill/>
        </p:spPr>
        <p:txBody>
          <a:bodyPr wrap="square" rtlCol="0">
            <a:spAutoFit/>
          </a:bodyPr>
          <a:lstStyle/>
          <a:p>
            <a:pPr algn="ctr"/>
            <a:r>
              <a:rPr lang="en-GB" dirty="0">
                <a:solidFill>
                  <a:srgbClr val="3333FF"/>
                </a:solidFill>
              </a:rPr>
              <a:t>0x08000140</a:t>
            </a:r>
          </a:p>
        </p:txBody>
      </p: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44</a:t>
            </a:fld>
            <a:endParaRPr kumimoji="0" lang="en-US"/>
          </a:p>
        </p:txBody>
      </p:sp>
      <p:cxnSp>
        <p:nvCxnSpPr>
          <p:cNvPr id="57" name="Straight Arrow Connector 56"/>
          <p:cNvCxnSpPr/>
          <p:nvPr/>
        </p:nvCxnSpPr>
        <p:spPr>
          <a:xfrm flipV="1">
            <a:off x="7176120" y="1808820"/>
            <a:ext cx="576064" cy="1800200"/>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flipV="1">
            <a:off x="7176120" y="3829690"/>
            <a:ext cx="576064" cy="49941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endCxn id="35" idx="1"/>
          </p:cNvCxnSpPr>
          <p:nvPr/>
        </p:nvCxnSpPr>
        <p:spPr>
          <a:xfrm>
            <a:off x="7176120" y="3969060"/>
            <a:ext cx="576064" cy="1656184"/>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FF515F16-BAA6-4EE4-8898-D44A077309AA}"/>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3" name="TextBox 62">
            <a:extLst>
              <a:ext uri="{FF2B5EF4-FFF2-40B4-BE49-F238E27FC236}">
                <a16:creationId xmlns:a16="http://schemas.microsoft.com/office/drawing/2014/main" id="{21B0FE17-82E2-4C1B-83D2-738E8B929C0F}"/>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4" name="TextBox 63">
            <a:extLst>
              <a:ext uri="{FF2B5EF4-FFF2-40B4-BE49-F238E27FC236}">
                <a16:creationId xmlns:a16="http://schemas.microsoft.com/office/drawing/2014/main" id="{7408F68C-E54B-43FA-9406-A895F9C1F653}"/>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5" name="Group 64">
            <a:extLst>
              <a:ext uri="{FF2B5EF4-FFF2-40B4-BE49-F238E27FC236}">
                <a16:creationId xmlns:a16="http://schemas.microsoft.com/office/drawing/2014/main" id="{1FAD8EB8-DEF3-4CC2-B233-3BBF44311B9C}"/>
              </a:ext>
            </a:extLst>
          </p:cNvPr>
          <p:cNvGrpSpPr/>
          <p:nvPr/>
        </p:nvGrpSpPr>
        <p:grpSpPr>
          <a:xfrm>
            <a:off x="9048328" y="2564904"/>
            <a:ext cx="1391072" cy="3578914"/>
            <a:chOff x="7524328" y="2564904"/>
            <a:chExt cx="1391072" cy="3578914"/>
          </a:xfrm>
        </p:grpSpPr>
        <p:sp>
          <p:nvSpPr>
            <p:cNvPr id="70" name="TextBox 69">
              <a:extLst>
                <a:ext uri="{FF2B5EF4-FFF2-40B4-BE49-F238E27FC236}">
                  <a16:creationId xmlns:a16="http://schemas.microsoft.com/office/drawing/2014/main" id="{6A8A636A-9804-45A0-B127-6F69E09555D0}"/>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72" name="TextBox 71">
              <a:extLst>
                <a:ext uri="{FF2B5EF4-FFF2-40B4-BE49-F238E27FC236}">
                  <a16:creationId xmlns:a16="http://schemas.microsoft.com/office/drawing/2014/main" id="{79813D18-415D-4414-AAD6-0F11E8DAD995}"/>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3" name="TextBox 72">
              <a:extLst>
                <a:ext uri="{FF2B5EF4-FFF2-40B4-BE49-F238E27FC236}">
                  <a16:creationId xmlns:a16="http://schemas.microsoft.com/office/drawing/2014/main" id="{647D41E5-D1EB-4476-B487-9903FBBC96B4}"/>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6" name="TextBox 75">
              <a:extLst>
                <a:ext uri="{FF2B5EF4-FFF2-40B4-BE49-F238E27FC236}">
                  <a16:creationId xmlns:a16="http://schemas.microsoft.com/office/drawing/2014/main" id="{7DAA098F-4E78-498A-9593-5C6726FEBA9C}"/>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7" name="TextBox 76">
              <a:extLst>
                <a:ext uri="{FF2B5EF4-FFF2-40B4-BE49-F238E27FC236}">
                  <a16:creationId xmlns:a16="http://schemas.microsoft.com/office/drawing/2014/main" id="{2F40753D-EA6E-42A5-BEDD-88805FE49DE1}"/>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8" name="TextBox 77">
              <a:extLst>
                <a:ext uri="{FF2B5EF4-FFF2-40B4-BE49-F238E27FC236}">
                  <a16:creationId xmlns:a16="http://schemas.microsoft.com/office/drawing/2014/main" id="{988723A6-A3C6-4804-B433-ED185B08F284}"/>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93" name="TextBox 92">
              <a:extLst>
                <a:ext uri="{FF2B5EF4-FFF2-40B4-BE49-F238E27FC236}">
                  <a16:creationId xmlns:a16="http://schemas.microsoft.com/office/drawing/2014/main" id="{39EF7E7F-BC5A-4355-9E90-22920B9EBF5E}"/>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4" name="TextBox 93">
              <a:extLst>
                <a:ext uri="{FF2B5EF4-FFF2-40B4-BE49-F238E27FC236}">
                  <a16:creationId xmlns:a16="http://schemas.microsoft.com/office/drawing/2014/main" id="{2D2E5787-3345-449D-BC14-743429B1271A}"/>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5" name="TextBox 94">
              <a:extLst>
                <a:ext uri="{FF2B5EF4-FFF2-40B4-BE49-F238E27FC236}">
                  <a16:creationId xmlns:a16="http://schemas.microsoft.com/office/drawing/2014/main" id="{C35E2688-7B7D-49C1-B587-CA834498E1D3}"/>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6" name="TextBox 95">
              <a:extLst>
                <a:ext uri="{FF2B5EF4-FFF2-40B4-BE49-F238E27FC236}">
                  <a16:creationId xmlns:a16="http://schemas.microsoft.com/office/drawing/2014/main" id="{A167B7D7-5170-418F-9BC6-D3F5C2F31293}"/>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9" name="TextBox 8">
            <a:extLst>
              <a:ext uri="{FF2B5EF4-FFF2-40B4-BE49-F238E27FC236}">
                <a16:creationId xmlns:a16="http://schemas.microsoft.com/office/drawing/2014/main" id="{CE7F7DF2-D0F3-D21B-45F6-2F0D2CE0FF33}"/>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18657201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0"/>
            <a:ext cx="2386608" cy="49530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B ENDL</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SQ		MUL R0,R0</a:t>
            </a:r>
          </a:p>
          <a:p>
            <a:pPr>
              <a:buNone/>
            </a:pPr>
            <a:r>
              <a:rPr lang="en-GB" sz="1800" b="1" dirty="0">
                <a:latin typeface="Courier New" pitchFamily="49" charset="0"/>
                <a:cs typeface="Courier New" pitchFamily="49" charset="0"/>
              </a:rPr>
              <a:t>		</a:t>
            </a:r>
            <a:r>
              <a:rPr lang="en-GB" sz="1800" b="1" dirty="0">
                <a:solidFill>
                  <a:srgbClr val="FF0000"/>
                </a:solidFill>
                <a:latin typeface="Courier New" pitchFamily="49" charset="0"/>
                <a:cs typeface="Courier New" pitchFamily="49" charset="0"/>
              </a:rPr>
              <a:t>BX LR</a:t>
            </a:r>
          </a:p>
          <a:p>
            <a:pPr>
              <a:buNone/>
            </a:pPr>
            <a:endParaRPr lang="en-GB" sz="1800" b="1" dirty="0">
              <a:solidFill>
                <a:srgbClr val="FF0000"/>
              </a:solidFill>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a:t>
            </a:r>
            <a:r>
              <a:rPr lang="en-GB" sz="1800" b="1" dirty="0">
                <a:solidFill>
                  <a:schemeClr val="tx1"/>
                </a:solidFill>
                <a:latin typeface="Courier New" pitchFamily="49" charset="0"/>
                <a:cs typeface="Courier New" pitchFamily="49" charset="0"/>
              </a:rPr>
              <a:t>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FF00FF"/>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3333FF"/>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rgbClr val="FF0000"/>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0x10</a:t>
              </a: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79976" y="4149080"/>
            <a:ext cx="1368152" cy="369332"/>
          </a:xfrm>
          <a:prstGeom prst="rect">
            <a:avLst/>
          </a:prstGeom>
          <a:noFill/>
        </p:spPr>
        <p:txBody>
          <a:bodyPr wrap="square" rtlCol="0">
            <a:spAutoFit/>
          </a:bodyPr>
          <a:lstStyle/>
          <a:p>
            <a:pPr algn="ctr"/>
            <a:r>
              <a:rPr lang="en-GB" dirty="0">
                <a:solidFill>
                  <a:srgbClr val="FF0000"/>
                </a:solidFill>
              </a:rPr>
              <a:t>0x08000148</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0x200001FC</a:t>
            </a:r>
          </a:p>
        </p:txBody>
      </p:sp>
      <p:sp>
        <p:nvSpPr>
          <p:cNvPr id="66" name="TextBox 65"/>
          <p:cNvSpPr txBox="1"/>
          <p:nvPr/>
        </p:nvSpPr>
        <p:spPr>
          <a:xfrm>
            <a:off x="5879976" y="3789040"/>
            <a:ext cx="1368152" cy="369332"/>
          </a:xfrm>
          <a:prstGeom prst="rect">
            <a:avLst/>
          </a:prstGeom>
          <a:noFill/>
        </p:spPr>
        <p:txBody>
          <a:bodyPr wrap="square" rtlCol="0">
            <a:spAutoFit/>
          </a:bodyPr>
          <a:lstStyle/>
          <a:p>
            <a:pPr algn="ctr"/>
            <a:r>
              <a:rPr lang="en-GB" dirty="0">
                <a:solidFill>
                  <a:srgbClr val="FF00FF"/>
                </a:solidFill>
              </a:rPr>
              <a:t>0x08000158</a:t>
            </a:r>
          </a:p>
        </p:txBody>
      </p:sp>
      <p:sp>
        <p:nvSpPr>
          <p:cNvPr id="60" name="TextBox 59"/>
          <p:cNvSpPr txBox="1"/>
          <p:nvPr/>
        </p:nvSpPr>
        <p:spPr>
          <a:xfrm>
            <a:off x="7752184" y="1611868"/>
            <a:ext cx="1368152" cy="369332"/>
          </a:xfrm>
          <a:prstGeom prst="rect">
            <a:avLst/>
          </a:prstGeom>
          <a:noFill/>
        </p:spPr>
        <p:txBody>
          <a:bodyPr wrap="square" rtlCol="0">
            <a:spAutoFit/>
          </a:bodyPr>
          <a:lstStyle/>
          <a:p>
            <a:pPr algn="ctr"/>
            <a:r>
              <a:rPr lang="en-GB" dirty="0">
                <a:solidFill>
                  <a:srgbClr val="3333FF"/>
                </a:solidFill>
              </a:rPr>
              <a:t>0x08000140</a:t>
            </a:r>
          </a:p>
        </p:txBody>
      </p: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45</a:t>
            </a:fld>
            <a:endParaRPr kumimoji="0" lang="en-US"/>
          </a:p>
        </p:txBody>
      </p:sp>
      <p:cxnSp>
        <p:nvCxnSpPr>
          <p:cNvPr id="57" name="Straight Arrow Connector 56"/>
          <p:cNvCxnSpPr/>
          <p:nvPr/>
        </p:nvCxnSpPr>
        <p:spPr>
          <a:xfrm flipV="1">
            <a:off x="7176120" y="1808820"/>
            <a:ext cx="576064" cy="1800200"/>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39" idx="1"/>
          </p:cNvCxnSpPr>
          <p:nvPr/>
        </p:nvCxnSpPr>
        <p:spPr>
          <a:xfrm flipV="1">
            <a:off x="7176120" y="4185084"/>
            <a:ext cx="576064" cy="14401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a:off x="7176120" y="3969060"/>
            <a:ext cx="576064" cy="1656184"/>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F58FCE05-DD0B-4D92-83AF-526904E90D1C}"/>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3" name="TextBox 62">
            <a:extLst>
              <a:ext uri="{FF2B5EF4-FFF2-40B4-BE49-F238E27FC236}">
                <a16:creationId xmlns:a16="http://schemas.microsoft.com/office/drawing/2014/main" id="{AFE4143C-0199-471B-9CE9-7923DCF00941}"/>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4" name="TextBox 63">
            <a:extLst>
              <a:ext uri="{FF2B5EF4-FFF2-40B4-BE49-F238E27FC236}">
                <a16:creationId xmlns:a16="http://schemas.microsoft.com/office/drawing/2014/main" id="{40A86C6C-5729-4E71-A43E-70E1DC0028D2}"/>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5" name="Group 64">
            <a:extLst>
              <a:ext uri="{FF2B5EF4-FFF2-40B4-BE49-F238E27FC236}">
                <a16:creationId xmlns:a16="http://schemas.microsoft.com/office/drawing/2014/main" id="{671959EE-7D6B-486F-81A8-787FFF3F2E62}"/>
              </a:ext>
            </a:extLst>
          </p:cNvPr>
          <p:cNvGrpSpPr/>
          <p:nvPr/>
        </p:nvGrpSpPr>
        <p:grpSpPr>
          <a:xfrm>
            <a:off x="9048328" y="2564904"/>
            <a:ext cx="1391072" cy="3578914"/>
            <a:chOff x="7524328" y="2564904"/>
            <a:chExt cx="1391072" cy="3578914"/>
          </a:xfrm>
        </p:grpSpPr>
        <p:sp>
          <p:nvSpPr>
            <p:cNvPr id="70" name="TextBox 69">
              <a:extLst>
                <a:ext uri="{FF2B5EF4-FFF2-40B4-BE49-F238E27FC236}">
                  <a16:creationId xmlns:a16="http://schemas.microsoft.com/office/drawing/2014/main" id="{6F1E7B18-C758-4E37-A401-695CE251AA19}"/>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72" name="TextBox 71">
              <a:extLst>
                <a:ext uri="{FF2B5EF4-FFF2-40B4-BE49-F238E27FC236}">
                  <a16:creationId xmlns:a16="http://schemas.microsoft.com/office/drawing/2014/main" id="{AEB76558-54EE-414E-B34C-0EA2F9B64DEC}"/>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3" name="TextBox 72">
              <a:extLst>
                <a:ext uri="{FF2B5EF4-FFF2-40B4-BE49-F238E27FC236}">
                  <a16:creationId xmlns:a16="http://schemas.microsoft.com/office/drawing/2014/main" id="{0609C608-C91D-4AD0-B55A-1C893BCF9C55}"/>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6" name="TextBox 75">
              <a:extLst>
                <a:ext uri="{FF2B5EF4-FFF2-40B4-BE49-F238E27FC236}">
                  <a16:creationId xmlns:a16="http://schemas.microsoft.com/office/drawing/2014/main" id="{352D3678-22D9-42D8-A301-A503E6E7984D}"/>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7" name="TextBox 76">
              <a:extLst>
                <a:ext uri="{FF2B5EF4-FFF2-40B4-BE49-F238E27FC236}">
                  <a16:creationId xmlns:a16="http://schemas.microsoft.com/office/drawing/2014/main" id="{1F406360-82D6-49B9-87AF-B1295550D1F4}"/>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8" name="TextBox 77">
              <a:extLst>
                <a:ext uri="{FF2B5EF4-FFF2-40B4-BE49-F238E27FC236}">
                  <a16:creationId xmlns:a16="http://schemas.microsoft.com/office/drawing/2014/main" id="{DB80CFE8-6266-4739-882D-E14D0B0C9A3C}"/>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93" name="TextBox 92">
              <a:extLst>
                <a:ext uri="{FF2B5EF4-FFF2-40B4-BE49-F238E27FC236}">
                  <a16:creationId xmlns:a16="http://schemas.microsoft.com/office/drawing/2014/main" id="{40EB3987-5D0E-4A28-9F60-4047E1F1337C}"/>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4" name="TextBox 93">
              <a:extLst>
                <a:ext uri="{FF2B5EF4-FFF2-40B4-BE49-F238E27FC236}">
                  <a16:creationId xmlns:a16="http://schemas.microsoft.com/office/drawing/2014/main" id="{E34D38BD-91E8-4E67-93ED-FC7F11706280}"/>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5" name="TextBox 94">
              <a:extLst>
                <a:ext uri="{FF2B5EF4-FFF2-40B4-BE49-F238E27FC236}">
                  <a16:creationId xmlns:a16="http://schemas.microsoft.com/office/drawing/2014/main" id="{9619F259-F157-4932-8122-8492C55DA840}"/>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6" name="TextBox 95">
              <a:extLst>
                <a:ext uri="{FF2B5EF4-FFF2-40B4-BE49-F238E27FC236}">
                  <a16:creationId xmlns:a16="http://schemas.microsoft.com/office/drawing/2014/main" id="{BD9F8D0D-D30B-426E-BD7F-8DFAB90C3DE9}"/>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9" name="TextBox 8">
            <a:extLst>
              <a:ext uri="{FF2B5EF4-FFF2-40B4-BE49-F238E27FC236}">
                <a16:creationId xmlns:a16="http://schemas.microsoft.com/office/drawing/2014/main" id="{3BFE9511-5DEB-2680-580C-3DFD7E2C20E5}"/>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24702297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0"/>
            <a:ext cx="2386608" cy="4953000"/>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B ENDL</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SQ		MUL R0,R0</a:t>
            </a:r>
          </a:p>
          <a:p>
            <a:pPr>
              <a:buNone/>
            </a:pPr>
            <a:r>
              <a:rPr lang="en-GB" sz="1800" b="1" dirty="0">
                <a:latin typeface="Courier New" pitchFamily="49" charset="0"/>
                <a:cs typeface="Courier New" pitchFamily="49" charset="0"/>
              </a:rPr>
              <a:t>		BX LR</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FF00FF"/>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3333FF"/>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0x10</a:t>
              </a: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79976" y="4149080"/>
            <a:ext cx="1368152" cy="369332"/>
          </a:xfrm>
          <a:prstGeom prst="rect">
            <a:avLst/>
          </a:prstGeom>
          <a:noFill/>
        </p:spPr>
        <p:txBody>
          <a:bodyPr wrap="square" rtlCol="0">
            <a:spAutoFit/>
          </a:bodyPr>
          <a:lstStyle/>
          <a:p>
            <a:pPr algn="ctr"/>
            <a:r>
              <a:rPr lang="en-GB" dirty="0">
                <a:solidFill>
                  <a:srgbClr val="FF0000"/>
                </a:solidFill>
              </a:rPr>
              <a:t>0x08000158</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0x200001FC</a:t>
            </a:r>
          </a:p>
        </p:txBody>
      </p:sp>
      <p:sp>
        <p:nvSpPr>
          <p:cNvPr id="66" name="TextBox 65"/>
          <p:cNvSpPr txBox="1"/>
          <p:nvPr/>
        </p:nvSpPr>
        <p:spPr>
          <a:xfrm>
            <a:off x="5879976" y="3789040"/>
            <a:ext cx="1368152" cy="369332"/>
          </a:xfrm>
          <a:prstGeom prst="rect">
            <a:avLst/>
          </a:prstGeom>
          <a:noFill/>
        </p:spPr>
        <p:txBody>
          <a:bodyPr wrap="square" rtlCol="0">
            <a:spAutoFit/>
          </a:bodyPr>
          <a:lstStyle/>
          <a:p>
            <a:pPr algn="ctr"/>
            <a:r>
              <a:rPr lang="en-GB" dirty="0">
                <a:solidFill>
                  <a:srgbClr val="FF00FF"/>
                </a:solidFill>
              </a:rPr>
              <a:t>0x08000158</a:t>
            </a:r>
          </a:p>
        </p:txBody>
      </p:sp>
      <p:sp>
        <p:nvSpPr>
          <p:cNvPr id="60" name="TextBox 59"/>
          <p:cNvSpPr txBox="1"/>
          <p:nvPr/>
        </p:nvSpPr>
        <p:spPr>
          <a:xfrm>
            <a:off x="7752184" y="1600200"/>
            <a:ext cx="1368152" cy="369332"/>
          </a:xfrm>
          <a:prstGeom prst="rect">
            <a:avLst/>
          </a:prstGeom>
          <a:noFill/>
        </p:spPr>
        <p:txBody>
          <a:bodyPr wrap="square" rtlCol="0">
            <a:spAutoFit/>
          </a:bodyPr>
          <a:lstStyle/>
          <a:p>
            <a:pPr algn="ctr"/>
            <a:r>
              <a:rPr lang="en-GB" dirty="0">
                <a:solidFill>
                  <a:srgbClr val="3333FF"/>
                </a:solidFill>
              </a:rPr>
              <a:t>0x08000140</a:t>
            </a:r>
          </a:p>
        </p:txBody>
      </p: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46</a:t>
            </a:fld>
            <a:endParaRPr kumimoji="0" lang="en-US"/>
          </a:p>
        </p:txBody>
      </p:sp>
      <p:cxnSp>
        <p:nvCxnSpPr>
          <p:cNvPr id="57" name="Straight Arrow Connector 56"/>
          <p:cNvCxnSpPr/>
          <p:nvPr/>
        </p:nvCxnSpPr>
        <p:spPr>
          <a:xfrm flipV="1">
            <a:off x="7176120" y="1808820"/>
            <a:ext cx="576064" cy="1800200"/>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35" idx="1"/>
          </p:cNvCxnSpPr>
          <p:nvPr/>
        </p:nvCxnSpPr>
        <p:spPr>
          <a:xfrm>
            <a:off x="7176120" y="4329100"/>
            <a:ext cx="576064" cy="129614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a:off x="7176120" y="3969060"/>
            <a:ext cx="576064" cy="1656184"/>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FD2EE3B0-6272-460E-97E0-018F8A5638A3}"/>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3" name="TextBox 62">
            <a:extLst>
              <a:ext uri="{FF2B5EF4-FFF2-40B4-BE49-F238E27FC236}">
                <a16:creationId xmlns:a16="http://schemas.microsoft.com/office/drawing/2014/main" id="{BDD1130C-ACD0-4A8C-B6C2-534E0E31C1A8}"/>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4" name="TextBox 63">
            <a:extLst>
              <a:ext uri="{FF2B5EF4-FFF2-40B4-BE49-F238E27FC236}">
                <a16:creationId xmlns:a16="http://schemas.microsoft.com/office/drawing/2014/main" id="{F39B201D-2280-4489-8486-94FB6135D974}"/>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5" name="Group 64">
            <a:extLst>
              <a:ext uri="{FF2B5EF4-FFF2-40B4-BE49-F238E27FC236}">
                <a16:creationId xmlns:a16="http://schemas.microsoft.com/office/drawing/2014/main" id="{0F79E7F3-12B0-451B-8F3E-32D29CDC6EBF}"/>
              </a:ext>
            </a:extLst>
          </p:cNvPr>
          <p:cNvGrpSpPr/>
          <p:nvPr/>
        </p:nvGrpSpPr>
        <p:grpSpPr>
          <a:xfrm>
            <a:off x="9048328" y="2564904"/>
            <a:ext cx="1391072" cy="3578914"/>
            <a:chOff x="7524328" y="2564904"/>
            <a:chExt cx="1391072" cy="3578914"/>
          </a:xfrm>
        </p:grpSpPr>
        <p:sp>
          <p:nvSpPr>
            <p:cNvPr id="70" name="TextBox 69">
              <a:extLst>
                <a:ext uri="{FF2B5EF4-FFF2-40B4-BE49-F238E27FC236}">
                  <a16:creationId xmlns:a16="http://schemas.microsoft.com/office/drawing/2014/main" id="{333BB1F5-236F-48E8-A2FD-6BED5D2F6850}"/>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72" name="TextBox 71">
              <a:extLst>
                <a:ext uri="{FF2B5EF4-FFF2-40B4-BE49-F238E27FC236}">
                  <a16:creationId xmlns:a16="http://schemas.microsoft.com/office/drawing/2014/main" id="{80A9E182-813D-4744-8E12-21EDA7B79B18}"/>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3" name="TextBox 72">
              <a:extLst>
                <a:ext uri="{FF2B5EF4-FFF2-40B4-BE49-F238E27FC236}">
                  <a16:creationId xmlns:a16="http://schemas.microsoft.com/office/drawing/2014/main" id="{2E07EA42-4FD6-4D07-ACFC-93E683A49DC1}"/>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6" name="TextBox 75">
              <a:extLst>
                <a:ext uri="{FF2B5EF4-FFF2-40B4-BE49-F238E27FC236}">
                  <a16:creationId xmlns:a16="http://schemas.microsoft.com/office/drawing/2014/main" id="{2504E568-B3A8-450D-B89B-39031986FB87}"/>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7" name="TextBox 76">
              <a:extLst>
                <a:ext uri="{FF2B5EF4-FFF2-40B4-BE49-F238E27FC236}">
                  <a16:creationId xmlns:a16="http://schemas.microsoft.com/office/drawing/2014/main" id="{66F669D8-779A-4FB8-A446-74DF12B1A4C7}"/>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8" name="TextBox 77">
              <a:extLst>
                <a:ext uri="{FF2B5EF4-FFF2-40B4-BE49-F238E27FC236}">
                  <a16:creationId xmlns:a16="http://schemas.microsoft.com/office/drawing/2014/main" id="{66B7920A-2DCF-4FA7-8EF2-7D8F34A0F774}"/>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93" name="TextBox 92">
              <a:extLst>
                <a:ext uri="{FF2B5EF4-FFF2-40B4-BE49-F238E27FC236}">
                  <a16:creationId xmlns:a16="http://schemas.microsoft.com/office/drawing/2014/main" id="{450DBAB2-0621-4504-820B-0AFF8C790C8B}"/>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4" name="TextBox 93">
              <a:extLst>
                <a:ext uri="{FF2B5EF4-FFF2-40B4-BE49-F238E27FC236}">
                  <a16:creationId xmlns:a16="http://schemas.microsoft.com/office/drawing/2014/main" id="{C00A25A7-4C41-49D0-8ABC-E9C6FA58452B}"/>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5" name="TextBox 94">
              <a:extLst>
                <a:ext uri="{FF2B5EF4-FFF2-40B4-BE49-F238E27FC236}">
                  <a16:creationId xmlns:a16="http://schemas.microsoft.com/office/drawing/2014/main" id="{EC2E505B-DCF7-4BA0-AD4C-FE5538715626}"/>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6" name="TextBox 95">
              <a:extLst>
                <a:ext uri="{FF2B5EF4-FFF2-40B4-BE49-F238E27FC236}">
                  <a16:creationId xmlns:a16="http://schemas.microsoft.com/office/drawing/2014/main" id="{E0D3FBAB-4992-4714-89C5-9FC05A61F645}"/>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9" name="TextBox 8">
            <a:extLst>
              <a:ext uri="{FF2B5EF4-FFF2-40B4-BE49-F238E27FC236}">
                <a16:creationId xmlns:a16="http://schemas.microsoft.com/office/drawing/2014/main" id="{0B345D3E-B2C6-5CBF-BB4F-2D0537F06156}"/>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32862599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1"/>
            <a:ext cx="2386608" cy="4906963"/>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B ENDL</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SQ		MUL R0,R0</a:t>
            </a:r>
          </a:p>
          <a:p>
            <a:pPr>
              <a:buNone/>
            </a:pPr>
            <a:r>
              <a:rPr lang="en-GB" sz="1800" b="1" dirty="0">
                <a:latin typeface="Courier New" pitchFamily="49" charset="0"/>
                <a:cs typeface="Courier New" pitchFamily="49" charset="0"/>
              </a:rPr>
              <a:t>		BX LR</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solidFill>
                  <a:srgbClr val="FF0000"/>
                </a:solidFill>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FF00FF"/>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rgbClr val="FF0000"/>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0x10</a:t>
              </a: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15466" y="4149080"/>
            <a:ext cx="1440160" cy="369332"/>
          </a:xfrm>
          <a:prstGeom prst="rect">
            <a:avLst/>
          </a:prstGeom>
          <a:noFill/>
        </p:spPr>
        <p:txBody>
          <a:bodyPr wrap="square" rtlCol="0">
            <a:spAutoFit/>
          </a:bodyPr>
          <a:lstStyle/>
          <a:p>
            <a:pPr algn="ctr"/>
            <a:r>
              <a:rPr lang="en-GB" dirty="0">
                <a:solidFill>
                  <a:srgbClr val="FF0000"/>
                </a:solidFill>
              </a:rPr>
              <a:t>0x0800015C</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0x20000200</a:t>
            </a:r>
          </a:p>
        </p:txBody>
      </p:sp>
      <p:sp>
        <p:nvSpPr>
          <p:cNvPr id="66" name="TextBox 65"/>
          <p:cNvSpPr txBox="1"/>
          <p:nvPr/>
        </p:nvSpPr>
        <p:spPr>
          <a:xfrm>
            <a:off x="5879976" y="3789040"/>
            <a:ext cx="1368152" cy="369332"/>
          </a:xfrm>
          <a:prstGeom prst="rect">
            <a:avLst/>
          </a:prstGeom>
          <a:noFill/>
        </p:spPr>
        <p:txBody>
          <a:bodyPr wrap="square" rtlCol="0">
            <a:spAutoFit/>
          </a:bodyPr>
          <a:lstStyle/>
          <a:p>
            <a:pPr algn="ctr"/>
            <a:r>
              <a:rPr lang="en-GB" dirty="0">
                <a:solidFill>
                  <a:srgbClr val="FF00FF"/>
                </a:solidFill>
              </a:rPr>
              <a:t>0x08000140</a:t>
            </a:r>
          </a:p>
        </p:txBody>
      </p: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47</a:t>
            </a:fld>
            <a:endParaRPr kumimoji="0" lang="en-US"/>
          </a:p>
        </p:txBody>
      </p:sp>
      <p:cxnSp>
        <p:nvCxnSpPr>
          <p:cNvPr id="57" name="Straight Arrow Connector 56"/>
          <p:cNvCxnSpPr/>
          <p:nvPr/>
        </p:nvCxnSpPr>
        <p:spPr>
          <a:xfrm flipV="1">
            <a:off x="7176120" y="1453426"/>
            <a:ext cx="576064" cy="2155594"/>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55" idx="1"/>
          </p:cNvCxnSpPr>
          <p:nvPr/>
        </p:nvCxnSpPr>
        <p:spPr>
          <a:xfrm>
            <a:off x="7176120" y="4329100"/>
            <a:ext cx="576064" cy="165618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endCxn id="37" idx="1"/>
          </p:cNvCxnSpPr>
          <p:nvPr/>
        </p:nvCxnSpPr>
        <p:spPr>
          <a:xfrm flipV="1">
            <a:off x="7176120" y="3465004"/>
            <a:ext cx="576064" cy="504056"/>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5029201" y="5417880"/>
            <a:ext cx="1874231" cy="646331"/>
          </a:xfrm>
          <a:prstGeom prst="rect">
            <a:avLst/>
          </a:prstGeom>
          <a:solidFill>
            <a:srgbClr val="3333FF"/>
          </a:solidFill>
        </p:spPr>
        <p:txBody>
          <a:bodyPr wrap="none" rtlCol="0">
            <a:spAutoFit/>
          </a:bodyPr>
          <a:lstStyle/>
          <a:p>
            <a:pPr algn="ctr"/>
            <a:r>
              <a:rPr lang="en-US" dirty="0">
                <a:solidFill>
                  <a:schemeClr val="bg1"/>
                </a:solidFill>
              </a:rPr>
              <a:t>Restore</a:t>
            </a:r>
          </a:p>
          <a:p>
            <a:pPr algn="ctr"/>
            <a:r>
              <a:rPr lang="en-US" dirty="0">
                <a:solidFill>
                  <a:schemeClr val="bg1"/>
                </a:solidFill>
              </a:rPr>
              <a:t>Link Register (LR)</a:t>
            </a:r>
          </a:p>
        </p:txBody>
      </p:sp>
      <p:sp>
        <p:nvSpPr>
          <p:cNvPr id="93" name="TextBox 92"/>
          <p:cNvSpPr txBox="1"/>
          <p:nvPr/>
        </p:nvSpPr>
        <p:spPr>
          <a:xfrm>
            <a:off x="7752184" y="1600200"/>
            <a:ext cx="1368152" cy="369332"/>
          </a:xfrm>
          <a:prstGeom prst="rect">
            <a:avLst/>
          </a:prstGeom>
          <a:noFill/>
        </p:spPr>
        <p:txBody>
          <a:bodyPr wrap="square" rtlCol="0">
            <a:spAutoFit/>
          </a:bodyPr>
          <a:lstStyle/>
          <a:p>
            <a:pPr algn="ctr"/>
            <a:r>
              <a:rPr lang="en-GB" dirty="0">
                <a:solidFill>
                  <a:srgbClr val="3333FF"/>
                </a:solidFill>
              </a:rPr>
              <a:t>0x08000140</a:t>
            </a:r>
          </a:p>
        </p:txBody>
      </p:sp>
      <p:sp>
        <p:nvSpPr>
          <p:cNvPr id="59" name="TextBox 58">
            <a:extLst>
              <a:ext uri="{FF2B5EF4-FFF2-40B4-BE49-F238E27FC236}">
                <a16:creationId xmlns:a16="http://schemas.microsoft.com/office/drawing/2014/main" id="{70487B36-9E67-49F2-B969-48C183E56455}"/>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3" name="TextBox 62">
            <a:extLst>
              <a:ext uri="{FF2B5EF4-FFF2-40B4-BE49-F238E27FC236}">
                <a16:creationId xmlns:a16="http://schemas.microsoft.com/office/drawing/2014/main" id="{897FDBE6-2BFC-4BC1-9179-2FE25BB0F285}"/>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4" name="TextBox 63">
            <a:extLst>
              <a:ext uri="{FF2B5EF4-FFF2-40B4-BE49-F238E27FC236}">
                <a16:creationId xmlns:a16="http://schemas.microsoft.com/office/drawing/2014/main" id="{373ED348-8DF7-406A-8D5B-785E4307264E}"/>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5" name="Group 64">
            <a:extLst>
              <a:ext uri="{FF2B5EF4-FFF2-40B4-BE49-F238E27FC236}">
                <a16:creationId xmlns:a16="http://schemas.microsoft.com/office/drawing/2014/main" id="{8202D1C3-A022-4FC1-AED0-EB966EA3A4EE}"/>
              </a:ext>
            </a:extLst>
          </p:cNvPr>
          <p:cNvGrpSpPr/>
          <p:nvPr/>
        </p:nvGrpSpPr>
        <p:grpSpPr>
          <a:xfrm>
            <a:off x="9048328" y="2564904"/>
            <a:ext cx="1391072" cy="3578914"/>
            <a:chOff x="7524328" y="2564904"/>
            <a:chExt cx="1391072" cy="3578914"/>
          </a:xfrm>
        </p:grpSpPr>
        <p:sp>
          <p:nvSpPr>
            <p:cNvPr id="70" name="TextBox 69">
              <a:extLst>
                <a:ext uri="{FF2B5EF4-FFF2-40B4-BE49-F238E27FC236}">
                  <a16:creationId xmlns:a16="http://schemas.microsoft.com/office/drawing/2014/main" id="{13FAE1EC-E1C8-470C-9334-CAB8E3061A47}"/>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72" name="TextBox 71">
              <a:extLst>
                <a:ext uri="{FF2B5EF4-FFF2-40B4-BE49-F238E27FC236}">
                  <a16:creationId xmlns:a16="http://schemas.microsoft.com/office/drawing/2014/main" id="{80B3C8B1-EBD5-4D90-80D7-903E629F1629}"/>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3" name="TextBox 72">
              <a:extLst>
                <a:ext uri="{FF2B5EF4-FFF2-40B4-BE49-F238E27FC236}">
                  <a16:creationId xmlns:a16="http://schemas.microsoft.com/office/drawing/2014/main" id="{C8D3A3CF-6D2D-4784-A3A4-D65868F6FA4A}"/>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6" name="TextBox 75">
              <a:extLst>
                <a:ext uri="{FF2B5EF4-FFF2-40B4-BE49-F238E27FC236}">
                  <a16:creationId xmlns:a16="http://schemas.microsoft.com/office/drawing/2014/main" id="{1E069287-258A-412E-B3A2-39BA4FF22A17}"/>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7" name="TextBox 76">
              <a:extLst>
                <a:ext uri="{FF2B5EF4-FFF2-40B4-BE49-F238E27FC236}">
                  <a16:creationId xmlns:a16="http://schemas.microsoft.com/office/drawing/2014/main" id="{51A7D9DE-5874-42C6-AD35-5115262EC851}"/>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8" name="TextBox 77">
              <a:extLst>
                <a:ext uri="{FF2B5EF4-FFF2-40B4-BE49-F238E27FC236}">
                  <a16:creationId xmlns:a16="http://schemas.microsoft.com/office/drawing/2014/main" id="{513B8999-D3D9-4F43-8C9E-82438250D77F}"/>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94" name="TextBox 93">
              <a:extLst>
                <a:ext uri="{FF2B5EF4-FFF2-40B4-BE49-F238E27FC236}">
                  <a16:creationId xmlns:a16="http://schemas.microsoft.com/office/drawing/2014/main" id="{3C2573E0-C40D-4E41-BD5F-1D172D666C08}"/>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5" name="TextBox 94">
              <a:extLst>
                <a:ext uri="{FF2B5EF4-FFF2-40B4-BE49-F238E27FC236}">
                  <a16:creationId xmlns:a16="http://schemas.microsoft.com/office/drawing/2014/main" id="{DD22831F-0EF8-44F3-9C8E-2A612AADC3B1}"/>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6" name="TextBox 95">
              <a:extLst>
                <a:ext uri="{FF2B5EF4-FFF2-40B4-BE49-F238E27FC236}">
                  <a16:creationId xmlns:a16="http://schemas.microsoft.com/office/drawing/2014/main" id="{92B3A8F5-3F2E-425C-B12A-3663AC19A6EB}"/>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7" name="TextBox 96">
              <a:extLst>
                <a:ext uri="{FF2B5EF4-FFF2-40B4-BE49-F238E27FC236}">
                  <a16:creationId xmlns:a16="http://schemas.microsoft.com/office/drawing/2014/main" id="{01A5F5F8-827C-4C56-A65B-7F7AB55856C1}"/>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9" name="TextBox 8">
            <a:extLst>
              <a:ext uri="{FF2B5EF4-FFF2-40B4-BE49-F238E27FC236}">
                <a16:creationId xmlns:a16="http://schemas.microsoft.com/office/drawing/2014/main" id="{BCD4A34E-75A6-E086-5AB6-E22F5AC88A59}"/>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15303561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4239"/>
            <a:ext cx="8229600" cy="914400"/>
          </a:xfrm>
        </p:spPr>
        <p:txBody>
          <a:bodyPr/>
          <a:lstStyle/>
          <a:p>
            <a:r>
              <a:rPr lang="en-GB" dirty="0"/>
              <a:t>Example: R0 = R0</a:t>
            </a:r>
            <a:r>
              <a:rPr lang="en-GB" baseline="30000" dirty="0"/>
              <a:t>4</a:t>
            </a:r>
          </a:p>
        </p:txBody>
      </p:sp>
      <p:sp>
        <p:nvSpPr>
          <p:cNvPr id="4" name="Content Placeholder 3"/>
          <p:cNvSpPr>
            <a:spLocks noGrp="1"/>
          </p:cNvSpPr>
          <p:nvPr>
            <p:ph sz="half" idx="1"/>
          </p:nvPr>
        </p:nvSpPr>
        <p:spPr>
          <a:xfrm>
            <a:off x="1981200" y="1295401"/>
            <a:ext cx="2386608" cy="4906963"/>
          </a:xfrm>
        </p:spPr>
        <p:style>
          <a:lnRef idx="2">
            <a:schemeClr val="accent1"/>
          </a:lnRef>
          <a:fillRef idx="1">
            <a:schemeClr val="lt1"/>
          </a:fillRef>
          <a:effectRef idx="0">
            <a:schemeClr val="accent1"/>
          </a:effectRef>
          <a:fontRef idx="minor">
            <a:schemeClr val="dk1"/>
          </a:fontRef>
        </p:style>
        <p:txBody>
          <a:bodyPr>
            <a:noAutofit/>
          </a:bodyPr>
          <a:lstStyle/>
          <a:p>
            <a:pPr>
              <a:buNone/>
            </a:pPr>
            <a:r>
              <a:rPr lang="en-GB" sz="1800" b="1" dirty="0">
                <a:latin typeface="Courier New" pitchFamily="49" charset="0"/>
                <a:cs typeface="Courier New" pitchFamily="49" charset="0"/>
              </a:rPr>
              <a:t>		MOV R0,#2</a:t>
            </a:r>
          </a:p>
          <a:p>
            <a:pPr>
              <a:buNone/>
            </a:pPr>
            <a:r>
              <a:rPr lang="en-GB" sz="1800" b="1" dirty="0">
                <a:latin typeface="Courier New" pitchFamily="49" charset="0"/>
                <a:cs typeface="Courier New" pitchFamily="49" charset="0"/>
              </a:rPr>
              <a:t>		BL QUAD</a:t>
            </a:r>
          </a:p>
          <a:p>
            <a:pPr>
              <a:buNone/>
            </a:pPr>
            <a:r>
              <a:rPr lang="en-GB" sz="1800" b="1" dirty="0">
                <a:latin typeface="Courier New" pitchFamily="49" charset="0"/>
                <a:cs typeface="Courier New" pitchFamily="49" charset="0"/>
              </a:rPr>
              <a:t>		</a:t>
            </a:r>
            <a:r>
              <a:rPr lang="en-GB" sz="1800" b="1" dirty="0">
                <a:solidFill>
                  <a:srgbClr val="FF0000"/>
                </a:solidFill>
                <a:latin typeface="Courier New" pitchFamily="49" charset="0"/>
                <a:cs typeface="Courier New" pitchFamily="49" charset="0"/>
              </a:rPr>
              <a:t>B ENDL</a:t>
            </a:r>
          </a:p>
          <a:p>
            <a:pPr>
              <a:buNone/>
            </a:pPr>
            <a:endParaRPr lang="en-GB" sz="1800" b="1" dirty="0">
              <a:solidFill>
                <a:srgbClr val="FF0000"/>
              </a:solidFill>
              <a:latin typeface="Courier New" pitchFamily="49" charset="0"/>
              <a:cs typeface="Courier New" pitchFamily="49" charset="0"/>
            </a:endParaRPr>
          </a:p>
          <a:p>
            <a:pPr>
              <a:buNone/>
            </a:pPr>
            <a:r>
              <a:rPr lang="en-GB" sz="1800" b="1" dirty="0">
                <a:latin typeface="Courier New" pitchFamily="49" charset="0"/>
                <a:cs typeface="Courier New" pitchFamily="49" charset="0"/>
              </a:rPr>
              <a:t>SQ		MUL R0,R0</a:t>
            </a:r>
          </a:p>
          <a:p>
            <a:pPr>
              <a:buNone/>
            </a:pPr>
            <a:r>
              <a:rPr lang="en-GB" sz="1800" b="1" dirty="0">
                <a:latin typeface="Courier New" pitchFamily="49" charset="0"/>
                <a:cs typeface="Courier New" pitchFamily="49" charset="0"/>
              </a:rPr>
              <a:t>		BX LR</a:t>
            </a:r>
          </a:p>
          <a:p>
            <a:pPr>
              <a:buNone/>
            </a:pPr>
            <a:endParaRPr lang="en-GB" sz="1800" b="1" dirty="0">
              <a:latin typeface="Courier New" pitchFamily="49" charset="0"/>
              <a:cs typeface="Courier New" pitchFamily="49" charset="0"/>
            </a:endParaRPr>
          </a:p>
          <a:p>
            <a:pPr>
              <a:buNone/>
            </a:pPr>
            <a:r>
              <a:rPr lang="en-GB" sz="1800" b="1" dirty="0">
                <a:latin typeface="Courier New" pitchFamily="49" charset="0"/>
                <a:cs typeface="Courier New" pitchFamily="49" charset="0"/>
              </a:rPr>
              <a:t>QUAD	PUSH {LR}</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BL SQ</a:t>
            </a:r>
          </a:p>
          <a:p>
            <a:pPr>
              <a:buNone/>
            </a:pPr>
            <a:r>
              <a:rPr lang="en-GB" sz="1800" b="1" dirty="0">
                <a:latin typeface="Courier New" pitchFamily="49" charset="0"/>
                <a:cs typeface="Courier New" pitchFamily="49" charset="0"/>
              </a:rPr>
              <a:t>		POP {LR}</a:t>
            </a:r>
          </a:p>
          <a:p>
            <a:pPr>
              <a:buNone/>
            </a:pPr>
            <a:r>
              <a:rPr lang="en-GB" sz="1800" b="1" dirty="0">
                <a:latin typeface="Courier New" pitchFamily="49" charset="0"/>
                <a:cs typeface="Courier New" pitchFamily="49" charset="0"/>
              </a:rPr>
              <a:t>		BX LR</a:t>
            </a:r>
          </a:p>
          <a:p>
            <a:pPr>
              <a:buNone/>
            </a:pPr>
            <a:r>
              <a:rPr lang="en-GB" sz="1800" b="1" dirty="0">
                <a:latin typeface="Courier New" pitchFamily="49" charset="0"/>
                <a:cs typeface="Courier New" pitchFamily="49" charset="0"/>
              </a:rPr>
              <a:t>ENDL	...</a:t>
            </a:r>
          </a:p>
        </p:txBody>
      </p:sp>
      <p:sp>
        <p:nvSpPr>
          <p:cNvPr id="30" name="Rectangle 29"/>
          <p:cNvSpPr/>
          <p:nvPr/>
        </p:nvSpPr>
        <p:spPr>
          <a:xfrm>
            <a:off x="7752184" y="43651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PUSH {LR}</a:t>
            </a:r>
          </a:p>
        </p:txBody>
      </p:sp>
      <p:sp>
        <p:nvSpPr>
          <p:cNvPr id="35" name="Rectangle 34"/>
          <p:cNvSpPr/>
          <p:nvPr/>
        </p:nvSpPr>
        <p:spPr>
          <a:xfrm>
            <a:off x="7752184" y="5445224"/>
            <a:ext cx="1296144" cy="360040"/>
          </a:xfrm>
          <a:prstGeom prst="rect">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POP {LR}</a:t>
            </a:r>
          </a:p>
        </p:txBody>
      </p:sp>
      <p:sp>
        <p:nvSpPr>
          <p:cNvPr id="36" name="Rectangle 35"/>
          <p:cNvSpPr/>
          <p:nvPr/>
        </p:nvSpPr>
        <p:spPr>
          <a:xfrm>
            <a:off x="7752184" y="47251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 </a:t>
            </a:r>
          </a:p>
        </p:txBody>
      </p:sp>
      <p:sp>
        <p:nvSpPr>
          <p:cNvPr id="37" name="Rectangle 36"/>
          <p:cNvSpPr/>
          <p:nvPr/>
        </p:nvSpPr>
        <p:spPr>
          <a:xfrm>
            <a:off x="7752184" y="32849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rgbClr val="FF00FF"/>
                </a:solidFill>
              </a:rPr>
              <a:t>B ENDL</a:t>
            </a:r>
          </a:p>
        </p:txBody>
      </p:sp>
      <p:sp>
        <p:nvSpPr>
          <p:cNvPr id="38" name="Rectangle 37"/>
          <p:cNvSpPr/>
          <p:nvPr/>
        </p:nvSpPr>
        <p:spPr>
          <a:xfrm>
            <a:off x="7752184" y="508518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SQ</a:t>
            </a:r>
          </a:p>
        </p:txBody>
      </p:sp>
      <p:sp>
        <p:nvSpPr>
          <p:cNvPr id="39" name="Rectangle 38"/>
          <p:cNvSpPr/>
          <p:nvPr/>
        </p:nvSpPr>
        <p:spPr>
          <a:xfrm>
            <a:off x="7752184" y="40050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44" name="Rectangle 43"/>
          <p:cNvSpPr/>
          <p:nvPr/>
        </p:nvSpPr>
        <p:spPr>
          <a:xfrm>
            <a:off x="7752184" y="126876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rPr>
              <a:t>xxxxxxxx</a:t>
            </a:r>
            <a:endParaRPr lang="en-GB" dirty="0">
              <a:solidFill>
                <a:schemeClr val="tx1"/>
              </a:solidFill>
            </a:endParaRPr>
          </a:p>
        </p:txBody>
      </p:sp>
      <p:sp>
        <p:nvSpPr>
          <p:cNvPr id="46" name="Rectangle 45"/>
          <p:cNvSpPr/>
          <p:nvPr/>
        </p:nvSpPr>
        <p:spPr>
          <a:xfrm>
            <a:off x="7752184"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Rectangle 46"/>
          <p:cNvSpPr/>
          <p:nvPr/>
        </p:nvSpPr>
        <p:spPr>
          <a:xfrm>
            <a:off x="7752184" y="198884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p:cNvSpPr/>
          <p:nvPr/>
        </p:nvSpPr>
        <p:spPr>
          <a:xfrm>
            <a:off x="7752184" y="256490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MOV R0,#2</a:t>
            </a:r>
          </a:p>
        </p:txBody>
      </p:sp>
      <p:sp>
        <p:nvSpPr>
          <p:cNvPr id="54" name="Rectangle 53"/>
          <p:cNvSpPr/>
          <p:nvPr/>
        </p:nvSpPr>
        <p:spPr>
          <a:xfrm>
            <a:off x="7752184" y="292494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BL QUAD</a:t>
            </a:r>
          </a:p>
        </p:txBody>
      </p:sp>
      <p:sp>
        <p:nvSpPr>
          <p:cNvPr id="55" name="Rectangle 54"/>
          <p:cNvSpPr/>
          <p:nvPr/>
        </p:nvSpPr>
        <p:spPr>
          <a:xfrm>
            <a:off x="7752184" y="580526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BX LR</a:t>
            </a:r>
          </a:p>
        </p:txBody>
      </p:sp>
      <p:sp>
        <p:nvSpPr>
          <p:cNvPr id="56" name="Rectangle 55"/>
          <p:cNvSpPr/>
          <p:nvPr/>
        </p:nvSpPr>
        <p:spPr>
          <a:xfrm>
            <a:off x="7752184" y="3645024"/>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MUL R0,R0</a:t>
            </a:r>
          </a:p>
        </p:txBody>
      </p:sp>
      <p:grpSp>
        <p:nvGrpSpPr>
          <p:cNvPr id="3" name="Group 66"/>
          <p:cNvGrpSpPr/>
          <p:nvPr/>
        </p:nvGrpSpPr>
        <p:grpSpPr>
          <a:xfrm>
            <a:off x="5303912" y="2204864"/>
            <a:ext cx="1872208" cy="369332"/>
            <a:chOff x="4716016" y="1628800"/>
            <a:chExt cx="1872208" cy="369332"/>
          </a:xfrm>
        </p:grpSpPr>
        <p:sp>
          <p:nvSpPr>
            <p:cNvPr id="61" name="Rectangle 60"/>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0x10</a:t>
              </a:r>
            </a:p>
          </p:txBody>
        </p:sp>
        <p:sp>
          <p:nvSpPr>
            <p:cNvPr id="62" name="TextBox 61"/>
            <p:cNvSpPr txBox="1"/>
            <p:nvPr/>
          </p:nvSpPr>
          <p:spPr>
            <a:xfrm>
              <a:off x="4716016" y="1628800"/>
              <a:ext cx="576064" cy="369332"/>
            </a:xfrm>
            <a:prstGeom prst="rect">
              <a:avLst/>
            </a:prstGeom>
            <a:noFill/>
          </p:spPr>
          <p:txBody>
            <a:bodyPr wrap="square" rtlCol="0">
              <a:spAutoFit/>
            </a:bodyPr>
            <a:lstStyle/>
            <a:p>
              <a:r>
                <a:rPr lang="en-GB" dirty="0"/>
                <a:t>R0</a:t>
              </a:r>
            </a:p>
          </p:txBody>
        </p:sp>
      </p:grpSp>
      <p:grpSp>
        <p:nvGrpSpPr>
          <p:cNvPr id="5" name="Group 72"/>
          <p:cNvGrpSpPr/>
          <p:nvPr/>
        </p:nvGrpSpPr>
        <p:grpSpPr>
          <a:xfrm>
            <a:off x="5303912" y="4149080"/>
            <a:ext cx="1872208" cy="369332"/>
            <a:chOff x="4716016" y="1628800"/>
            <a:chExt cx="1872208" cy="369332"/>
          </a:xfrm>
        </p:grpSpPr>
        <p:sp>
          <p:nvSpPr>
            <p:cNvPr id="67" name="Rectangle 66"/>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p:cNvSpPr txBox="1"/>
            <p:nvPr/>
          </p:nvSpPr>
          <p:spPr>
            <a:xfrm>
              <a:off x="4716016" y="1628800"/>
              <a:ext cx="576064" cy="369332"/>
            </a:xfrm>
            <a:prstGeom prst="rect">
              <a:avLst/>
            </a:prstGeom>
            <a:noFill/>
          </p:spPr>
          <p:txBody>
            <a:bodyPr wrap="square" rtlCol="0">
              <a:spAutoFit/>
            </a:bodyPr>
            <a:lstStyle/>
            <a:p>
              <a:r>
                <a:rPr lang="en-GB" dirty="0"/>
                <a:t>PC</a:t>
              </a:r>
            </a:p>
          </p:txBody>
        </p:sp>
      </p:grpSp>
      <p:sp>
        <p:nvSpPr>
          <p:cNvPr id="69" name="TextBox 68"/>
          <p:cNvSpPr txBox="1"/>
          <p:nvPr/>
        </p:nvSpPr>
        <p:spPr>
          <a:xfrm>
            <a:off x="5879976" y="4149080"/>
            <a:ext cx="1368152" cy="369332"/>
          </a:xfrm>
          <a:prstGeom prst="rect">
            <a:avLst/>
          </a:prstGeom>
          <a:noFill/>
        </p:spPr>
        <p:txBody>
          <a:bodyPr wrap="square" rtlCol="0">
            <a:spAutoFit/>
          </a:bodyPr>
          <a:lstStyle/>
          <a:p>
            <a:pPr algn="ctr"/>
            <a:r>
              <a:rPr lang="en-GB" dirty="0">
                <a:solidFill>
                  <a:srgbClr val="FF0000"/>
                </a:solidFill>
              </a:rPr>
              <a:t>0x08000140</a:t>
            </a:r>
          </a:p>
        </p:txBody>
      </p:sp>
      <p:grpSp>
        <p:nvGrpSpPr>
          <p:cNvPr id="6" name="Group 82"/>
          <p:cNvGrpSpPr/>
          <p:nvPr/>
        </p:nvGrpSpPr>
        <p:grpSpPr>
          <a:xfrm>
            <a:off x="5303912" y="3789040"/>
            <a:ext cx="1872208" cy="369332"/>
            <a:chOff x="4716016" y="1628800"/>
            <a:chExt cx="1872208" cy="369332"/>
          </a:xfrm>
        </p:grpSpPr>
        <p:sp>
          <p:nvSpPr>
            <p:cNvPr id="74" name="Rectangle 73"/>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5" name="TextBox 74"/>
            <p:cNvSpPr txBox="1"/>
            <p:nvPr/>
          </p:nvSpPr>
          <p:spPr>
            <a:xfrm>
              <a:off x="4716016" y="1628800"/>
              <a:ext cx="576064" cy="369332"/>
            </a:xfrm>
            <a:prstGeom prst="rect">
              <a:avLst/>
            </a:prstGeom>
            <a:noFill/>
          </p:spPr>
          <p:txBody>
            <a:bodyPr wrap="square" rtlCol="0">
              <a:spAutoFit/>
            </a:bodyPr>
            <a:lstStyle/>
            <a:p>
              <a:r>
                <a:rPr lang="en-GB" dirty="0"/>
                <a:t>LR</a:t>
              </a:r>
            </a:p>
          </p:txBody>
        </p:sp>
      </p:grpSp>
      <p:grpSp>
        <p:nvGrpSpPr>
          <p:cNvPr id="7" name="Group 88"/>
          <p:cNvGrpSpPr/>
          <p:nvPr/>
        </p:nvGrpSpPr>
        <p:grpSpPr>
          <a:xfrm>
            <a:off x="5303912" y="3429000"/>
            <a:ext cx="1872208" cy="369332"/>
            <a:chOff x="4716016" y="1628800"/>
            <a:chExt cx="1872208" cy="369332"/>
          </a:xfrm>
        </p:grpSpPr>
        <p:sp>
          <p:nvSpPr>
            <p:cNvPr id="80" name="Rectangle 79"/>
            <p:cNvSpPr/>
            <p:nvPr/>
          </p:nvSpPr>
          <p:spPr>
            <a:xfrm>
              <a:off x="5292080" y="1628800"/>
              <a:ext cx="1296144"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TextBox 80"/>
            <p:cNvSpPr txBox="1"/>
            <p:nvPr/>
          </p:nvSpPr>
          <p:spPr>
            <a:xfrm>
              <a:off x="4716016" y="1628800"/>
              <a:ext cx="576064" cy="369332"/>
            </a:xfrm>
            <a:prstGeom prst="rect">
              <a:avLst/>
            </a:prstGeom>
            <a:noFill/>
          </p:spPr>
          <p:txBody>
            <a:bodyPr wrap="square" rtlCol="0">
              <a:spAutoFit/>
            </a:bodyPr>
            <a:lstStyle/>
            <a:p>
              <a:r>
                <a:rPr lang="en-GB" dirty="0"/>
                <a:t>SP</a:t>
              </a:r>
            </a:p>
          </p:txBody>
        </p:sp>
      </p:grpSp>
      <p:sp>
        <p:nvSpPr>
          <p:cNvPr id="82" name="TextBox 81"/>
          <p:cNvSpPr txBox="1"/>
          <p:nvPr/>
        </p:nvSpPr>
        <p:spPr>
          <a:xfrm>
            <a:off x="5879976" y="3429000"/>
            <a:ext cx="1368152" cy="369332"/>
          </a:xfrm>
          <a:prstGeom prst="rect">
            <a:avLst/>
          </a:prstGeom>
          <a:noFill/>
        </p:spPr>
        <p:txBody>
          <a:bodyPr wrap="square" rtlCol="0">
            <a:spAutoFit/>
          </a:bodyPr>
          <a:lstStyle/>
          <a:p>
            <a:pPr algn="ctr"/>
            <a:r>
              <a:rPr lang="en-GB" dirty="0">
                <a:solidFill>
                  <a:srgbClr val="3333FF"/>
                </a:solidFill>
              </a:rPr>
              <a:t>0x20000200</a:t>
            </a:r>
          </a:p>
        </p:txBody>
      </p:sp>
      <p:sp>
        <p:nvSpPr>
          <p:cNvPr id="66" name="TextBox 65"/>
          <p:cNvSpPr txBox="1"/>
          <p:nvPr/>
        </p:nvSpPr>
        <p:spPr>
          <a:xfrm>
            <a:off x="5879976" y="3789040"/>
            <a:ext cx="1368152" cy="369332"/>
          </a:xfrm>
          <a:prstGeom prst="rect">
            <a:avLst/>
          </a:prstGeom>
          <a:noFill/>
        </p:spPr>
        <p:txBody>
          <a:bodyPr wrap="square" rtlCol="0">
            <a:spAutoFit/>
          </a:bodyPr>
          <a:lstStyle/>
          <a:p>
            <a:pPr algn="ctr"/>
            <a:r>
              <a:rPr lang="en-GB" dirty="0">
                <a:solidFill>
                  <a:srgbClr val="FF00FF"/>
                </a:solidFill>
              </a:rPr>
              <a:t>0x08000140</a:t>
            </a:r>
          </a:p>
        </p:txBody>
      </p:sp>
      <p:sp>
        <p:nvSpPr>
          <p:cNvPr id="60" name="TextBox 59"/>
          <p:cNvSpPr txBox="1"/>
          <p:nvPr/>
        </p:nvSpPr>
        <p:spPr>
          <a:xfrm>
            <a:off x="7752184" y="1600200"/>
            <a:ext cx="1368152" cy="369332"/>
          </a:xfrm>
          <a:prstGeom prst="rect">
            <a:avLst/>
          </a:prstGeom>
          <a:noFill/>
        </p:spPr>
        <p:txBody>
          <a:bodyPr wrap="square" rtlCol="0">
            <a:spAutoFit/>
          </a:bodyPr>
          <a:lstStyle/>
          <a:p>
            <a:pPr algn="ctr"/>
            <a:r>
              <a:rPr lang="en-GB" dirty="0">
                <a:solidFill>
                  <a:srgbClr val="3333FF"/>
                </a:solidFill>
              </a:rPr>
              <a:t>0x08000140</a:t>
            </a:r>
          </a:p>
        </p:txBody>
      </p:sp>
      <p:sp>
        <p:nvSpPr>
          <p:cNvPr id="52" name="TextBox 51"/>
          <p:cNvSpPr txBox="1"/>
          <p:nvPr/>
        </p:nvSpPr>
        <p:spPr>
          <a:xfrm>
            <a:off x="7320136" y="3645024"/>
            <a:ext cx="504056" cy="369332"/>
          </a:xfrm>
          <a:prstGeom prst="rect">
            <a:avLst/>
          </a:prstGeom>
          <a:noFill/>
        </p:spPr>
        <p:txBody>
          <a:bodyPr wrap="square" rtlCol="0">
            <a:spAutoFit/>
          </a:bodyPr>
          <a:lstStyle/>
          <a:p>
            <a:pPr algn="ctr"/>
            <a:r>
              <a:rPr lang="en-GB" dirty="0"/>
              <a:t>SQ</a:t>
            </a:r>
          </a:p>
        </p:txBody>
      </p:sp>
      <p:sp>
        <p:nvSpPr>
          <p:cNvPr id="53" name="TextBox 52"/>
          <p:cNvSpPr txBox="1"/>
          <p:nvPr/>
        </p:nvSpPr>
        <p:spPr>
          <a:xfrm>
            <a:off x="7104112" y="4365104"/>
            <a:ext cx="792088" cy="338554"/>
          </a:xfrm>
          <a:prstGeom prst="rect">
            <a:avLst/>
          </a:prstGeom>
          <a:noFill/>
        </p:spPr>
        <p:txBody>
          <a:bodyPr wrap="square" rtlCol="0">
            <a:spAutoFit/>
          </a:bodyPr>
          <a:lstStyle/>
          <a:p>
            <a:pPr algn="ctr"/>
            <a:r>
              <a:rPr lang="en-GB" sz="1600" dirty="0"/>
              <a:t>QUAD</a:t>
            </a:r>
          </a:p>
        </p:txBody>
      </p:sp>
      <p:sp>
        <p:nvSpPr>
          <p:cNvPr id="8" name="Slide Number Placeholder 7"/>
          <p:cNvSpPr>
            <a:spLocks noGrp="1"/>
          </p:cNvSpPr>
          <p:nvPr>
            <p:ph type="sldNum" sz="quarter" idx="12"/>
          </p:nvPr>
        </p:nvSpPr>
        <p:spPr/>
        <p:txBody>
          <a:bodyPr/>
          <a:lstStyle/>
          <a:p>
            <a:fld id="{EA7C8D44-3667-46F6-9772-CC52308E2A7F}" type="slidenum">
              <a:rPr kumimoji="0" lang="en-US" smtClean="0"/>
              <a:pPr/>
              <a:t>48</a:t>
            </a:fld>
            <a:endParaRPr kumimoji="0" lang="en-US"/>
          </a:p>
        </p:txBody>
      </p:sp>
      <p:cxnSp>
        <p:nvCxnSpPr>
          <p:cNvPr id="57" name="Straight Arrow Connector 56"/>
          <p:cNvCxnSpPr/>
          <p:nvPr/>
        </p:nvCxnSpPr>
        <p:spPr>
          <a:xfrm flipV="1">
            <a:off x="7176120" y="1447800"/>
            <a:ext cx="576064" cy="2155594"/>
          </a:xfrm>
          <a:prstGeom prst="straightConnector1">
            <a:avLst/>
          </a:prstGeom>
          <a:ln w="28575">
            <a:solidFill>
              <a:srgbClr val="3333FF"/>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endCxn id="37" idx="1"/>
          </p:cNvCxnSpPr>
          <p:nvPr/>
        </p:nvCxnSpPr>
        <p:spPr>
          <a:xfrm flipV="1">
            <a:off x="7176120" y="3465004"/>
            <a:ext cx="576064" cy="86409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7176120" y="3465004"/>
            <a:ext cx="576064" cy="504056"/>
          </a:xfrm>
          <a:prstGeom prst="straightConnector1">
            <a:avLst/>
          </a:prstGeom>
          <a:ln w="28575">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4FBDE6CD-F5AA-40C2-AC23-02036D0F8E7C}"/>
              </a:ext>
            </a:extLst>
          </p:cNvPr>
          <p:cNvSpPr txBox="1"/>
          <p:nvPr/>
        </p:nvSpPr>
        <p:spPr>
          <a:xfrm>
            <a:off x="9048328" y="126876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0x20000200</a:t>
            </a:r>
          </a:p>
        </p:txBody>
      </p:sp>
      <p:sp>
        <p:nvSpPr>
          <p:cNvPr id="63" name="TextBox 62">
            <a:extLst>
              <a:ext uri="{FF2B5EF4-FFF2-40B4-BE49-F238E27FC236}">
                <a16:creationId xmlns:a16="http://schemas.microsoft.com/office/drawing/2014/main" id="{47E82F90-78FE-47A5-AE2E-12FDEE400145}"/>
              </a:ext>
            </a:extLst>
          </p:cNvPr>
          <p:cNvSpPr txBox="1"/>
          <p:nvPr/>
        </p:nvSpPr>
        <p:spPr>
          <a:xfrm>
            <a:off x="9048328" y="162880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0x200001FC</a:t>
            </a:r>
          </a:p>
        </p:txBody>
      </p:sp>
      <p:sp>
        <p:nvSpPr>
          <p:cNvPr id="64" name="TextBox 63">
            <a:extLst>
              <a:ext uri="{FF2B5EF4-FFF2-40B4-BE49-F238E27FC236}">
                <a16:creationId xmlns:a16="http://schemas.microsoft.com/office/drawing/2014/main" id="{4357A402-1752-4A9C-BB00-F5F0112A9DB0}"/>
              </a:ext>
            </a:extLst>
          </p:cNvPr>
          <p:cNvSpPr txBox="1"/>
          <p:nvPr/>
        </p:nvSpPr>
        <p:spPr>
          <a:xfrm>
            <a:off x="9048328" y="1988840"/>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0x200001F8</a:t>
            </a:r>
          </a:p>
        </p:txBody>
      </p:sp>
      <p:grpSp>
        <p:nvGrpSpPr>
          <p:cNvPr id="65" name="Group 64">
            <a:extLst>
              <a:ext uri="{FF2B5EF4-FFF2-40B4-BE49-F238E27FC236}">
                <a16:creationId xmlns:a16="http://schemas.microsoft.com/office/drawing/2014/main" id="{D5185DC4-0456-4C04-BDD8-3572CAF761B4}"/>
              </a:ext>
            </a:extLst>
          </p:cNvPr>
          <p:cNvGrpSpPr/>
          <p:nvPr/>
        </p:nvGrpSpPr>
        <p:grpSpPr>
          <a:xfrm>
            <a:off x="9048328" y="2564904"/>
            <a:ext cx="1391072" cy="3578914"/>
            <a:chOff x="7524328" y="2564904"/>
            <a:chExt cx="1391072" cy="3578914"/>
          </a:xfrm>
        </p:grpSpPr>
        <p:sp>
          <p:nvSpPr>
            <p:cNvPr id="70" name="TextBox 69">
              <a:extLst>
                <a:ext uri="{FF2B5EF4-FFF2-40B4-BE49-F238E27FC236}">
                  <a16:creationId xmlns:a16="http://schemas.microsoft.com/office/drawing/2014/main" id="{829AC72C-7995-4F39-B746-3414B942AD51}"/>
                </a:ext>
              </a:extLst>
            </p:cNvPr>
            <p:cNvSpPr txBox="1"/>
            <p:nvPr/>
          </p:nvSpPr>
          <p:spPr>
            <a:xfrm>
              <a:off x="7524328" y="436510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0x0800014C</a:t>
              </a:r>
            </a:p>
          </p:txBody>
        </p:sp>
        <p:sp>
          <p:nvSpPr>
            <p:cNvPr id="72" name="TextBox 71">
              <a:extLst>
                <a:ext uri="{FF2B5EF4-FFF2-40B4-BE49-F238E27FC236}">
                  <a16:creationId xmlns:a16="http://schemas.microsoft.com/office/drawing/2014/main" id="{0A9962CF-E7D0-4F6C-8644-ED7D2849EAC4}"/>
                </a:ext>
              </a:extLst>
            </p:cNvPr>
            <p:cNvSpPr txBox="1"/>
            <p:nvPr/>
          </p:nvSpPr>
          <p:spPr>
            <a:xfrm>
              <a:off x="7524328" y="47251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0x08000150</a:t>
              </a:r>
            </a:p>
          </p:txBody>
        </p:sp>
        <p:sp>
          <p:nvSpPr>
            <p:cNvPr id="73" name="TextBox 72">
              <a:extLst>
                <a:ext uri="{FF2B5EF4-FFF2-40B4-BE49-F238E27FC236}">
                  <a16:creationId xmlns:a16="http://schemas.microsoft.com/office/drawing/2014/main" id="{2716A8AE-0DCB-4427-B0CA-C5797575B307}"/>
                </a:ext>
              </a:extLst>
            </p:cNvPr>
            <p:cNvSpPr txBox="1"/>
            <p:nvPr/>
          </p:nvSpPr>
          <p:spPr>
            <a:xfrm>
              <a:off x="7524328" y="32849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0x08000140</a:t>
              </a:r>
            </a:p>
          </p:txBody>
        </p:sp>
        <p:sp>
          <p:nvSpPr>
            <p:cNvPr id="76" name="TextBox 75">
              <a:extLst>
                <a:ext uri="{FF2B5EF4-FFF2-40B4-BE49-F238E27FC236}">
                  <a16:creationId xmlns:a16="http://schemas.microsoft.com/office/drawing/2014/main" id="{3C2F8510-A4D0-47E2-9339-0473C4F8AEC1}"/>
                </a:ext>
              </a:extLst>
            </p:cNvPr>
            <p:cNvSpPr txBox="1"/>
            <p:nvPr/>
          </p:nvSpPr>
          <p:spPr>
            <a:xfrm>
              <a:off x="7524328" y="400506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0x08000148</a:t>
              </a:r>
            </a:p>
          </p:txBody>
        </p:sp>
        <p:sp>
          <p:nvSpPr>
            <p:cNvPr id="77" name="TextBox 76">
              <a:extLst>
                <a:ext uri="{FF2B5EF4-FFF2-40B4-BE49-F238E27FC236}">
                  <a16:creationId xmlns:a16="http://schemas.microsoft.com/office/drawing/2014/main" id="{EA64AC91-285F-4DC4-8E2B-73D1728EBA6B}"/>
                </a:ext>
              </a:extLst>
            </p:cNvPr>
            <p:cNvSpPr txBox="1"/>
            <p:nvPr/>
          </p:nvSpPr>
          <p:spPr>
            <a:xfrm>
              <a:off x="7524328" y="508518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0x08000154</a:t>
              </a:r>
            </a:p>
          </p:txBody>
        </p:sp>
        <p:sp>
          <p:nvSpPr>
            <p:cNvPr id="78" name="TextBox 77">
              <a:extLst>
                <a:ext uri="{FF2B5EF4-FFF2-40B4-BE49-F238E27FC236}">
                  <a16:creationId xmlns:a16="http://schemas.microsoft.com/office/drawing/2014/main" id="{A293533D-9D6D-4E2F-A786-9884BA063732}"/>
                </a:ext>
              </a:extLst>
            </p:cNvPr>
            <p:cNvSpPr txBox="1"/>
            <p:nvPr/>
          </p:nvSpPr>
          <p:spPr>
            <a:xfrm>
              <a:off x="7524328" y="54452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0x08000158</a:t>
              </a:r>
            </a:p>
          </p:txBody>
        </p:sp>
        <p:sp>
          <p:nvSpPr>
            <p:cNvPr id="93" name="TextBox 92">
              <a:extLst>
                <a:ext uri="{FF2B5EF4-FFF2-40B4-BE49-F238E27FC236}">
                  <a16:creationId xmlns:a16="http://schemas.microsoft.com/office/drawing/2014/main" id="{42EA7062-46C5-46FA-AA1C-8FA051B06EA9}"/>
                </a:ext>
              </a:extLst>
            </p:cNvPr>
            <p:cNvSpPr txBox="1"/>
            <p:nvPr/>
          </p:nvSpPr>
          <p:spPr>
            <a:xfrm>
              <a:off x="7524328" y="256490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0x08000138</a:t>
              </a:r>
            </a:p>
          </p:txBody>
        </p:sp>
        <p:sp>
          <p:nvSpPr>
            <p:cNvPr id="94" name="TextBox 93">
              <a:extLst>
                <a:ext uri="{FF2B5EF4-FFF2-40B4-BE49-F238E27FC236}">
                  <a16:creationId xmlns:a16="http://schemas.microsoft.com/office/drawing/2014/main" id="{7730CB7C-BC39-4B74-A05F-39687A7D7443}"/>
                </a:ext>
              </a:extLst>
            </p:cNvPr>
            <p:cNvSpPr txBox="1"/>
            <p:nvPr/>
          </p:nvSpPr>
          <p:spPr>
            <a:xfrm>
              <a:off x="7524328" y="292494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0x0800013C</a:t>
              </a:r>
            </a:p>
          </p:txBody>
        </p:sp>
        <p:sp>
          <p:nvSpPr>
            <p:cNvPr id="95" name="TextBox 94">
              <a:extLst>
                <a:ext uri="{FF2B5EF4-FFF2-40B4-BE49-F238E27FC236}">
                  <a16:creationId xmlns:a16="http://schemas.microsoft.com/office/drawing/2014/main" id="{02402CA8-C329-4DE5-BA4A-11DE69B4947A}"/>
                </a:ext>
              </a:extLst>
            </p:cNvPr>
            <p:cNvSpPr txBox="1"/>
            <p:nvPr/>
          </p:nvSpPr>
          <p:spPr>
            <a:xfrm>
              <a:off x="7524328" y="3645024"/>
              <a:ext cx="136815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0x08000144</a:t>
              </a:r>
            </a:p>
          </p:txBody>
        </p:sp>
        <p:sp>
          <p:nvSpPr>
            <p:cNvPr id="96" name="TextBox 95">
              <a:extLst>
                <a:ext uri="{FF2B5EF4-FFF2-40B4-BE49-F238E27FC236}">
                  <a16:creationId xmlns:a16="http://schemas.microsoft.com/office/drawing/2014/main" id="{229B8A75-D3CD-401D-95FF-38D81F4120D2}"/>
                </a:ext>
              </a:extLst>
            </p:cNvPr>
            <p:cNvSpPr txBox="1"/>
            <p:nvPr/>
          </p:nvSpPr>
          <p:spPr>
            <a:xfrm>
              <a:off x="7524328" y="5805264"/>
              <a:ext cx="1391072" cy="338554"/>
            </a:xfrm>
            <a:prstGeom prst="rect">
              <a:avLst/>
            </a:prstGeom>
            <a:noFill/>
          </p:spPr>
          <p:txBody>
            <a:bodyPr wrap="square" rtlCol="0">
              <a:spAutoFit/>
            </a:bodyPr>
            <a:lstStyle/>
            <a:p>
              <a:pPr algn="ctr"/>
              <a:r>
                <a:rPr lang="en-GB" sz="1600" dirty="0">
                  <a:latin typeface="Consolas" panose="020B0609020204030204" pitchFamily="49" charset="0"/>
                  <a:cs typeface="Consolas" panose="020B0609020204030204" pitchFamily="49" charset="0"/>
                </a:rPr>
                <a:t>0x0800015C</a:t>
              </a:r>
            </a:p>
          </p:txBody>
        </p:sp>
      </p:grpSp>
      <p:sp>
        <p:nvSpPr>
          <p:cNvPr id="10" name="TextBox 9">
            <a:extLst>
              <a:ext uri="{FF2B5EF4-FFF2-40B4-BE49-F238E27FC236}">
                <a16:creationId xmlns:a16="http://schemas.microsoft.com/office/drawing/2014/main" id="{076A62DB-B07F-8D83-00D8-08E133A913A7}"/>
              </a:ext>
            </a:extLst>
          </p:cNvPr>
          <p:cNvSpPr txBox="1"/>
          <p:nvPr/>
        </p:nvSpPr>
        <p:spPr>
          <a:xfrm>
            <a:off x="7955936" y="891841"/>
            <a:ext cx="752264" cy="400110"/>
          </a:xfrm>
          <a:prstGeom prst="rect">
            <a:avLst/>
          </a:prstGeom>
          <a:noFill/>
        </p:spPr>
        <p:txBody>
          <a:bodyPr wrap="square">
            <a:spAutoFit/>
          </a:bodyPr>
          <a:lstStyle/>
          <a:p>
            <a:r>
              <a:rPr lang="en-GB" sz="2000" dirty="0"/>
              <a:t>Stack</a:t>
            </a:r>
          </a:p>
        </p:txBody>
      </p:sp>
    </p:spTree>
    <p:extLst>
      <p:ext uri="{BB962C8B-B14F-4D97-AF65-F5344CB8AC3E}">
        <p14:creationId xmlns:p14="http://schemas.microsoft.com/office/powerpoint/2010/main" val="15542785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Pointer (</a:t>
            </a:r>
            <a:r>
              <a:rPr lang="en-US" dirty="0">
                <a:latin typeface="Consolas" panose="020B0609020204030204" pitchFamily="49" charset="0"/>
                <a:cs typeface="Consolas" panose="020B0609020204030204" pitchFamily="49" charset="0"/>
              </a:rPr>
              <a:t>SP</a:t>
            </a:r>
            <a:r>
              <a:rPr lang="en-US" dirty="0"/>
              <a:t>)</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49</a:t>
            </a:fld>
            <a:endParaRPr kumimoji="0"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654178303"/>
              </p:ext>
            </p:extLst>
          </p:nvPr>
        </p:nvGraphicFramePr>
        <p:xfrm>
          <a:off x="423157" y="1146063"/>
          <a:ext cx="8305800" cy="5010150"/>
        </p:xfrm>
        <a:graphic>
          <a:graphicData uri="http://schemas.openxmlformats.org/presentationml/2006/ole">
            <mc:AlternateContent xmlns:mc="http://schemas.openxmlformats.org/markup-compatibility/2006">
              <mc:Choice xmlns:v="urn:schemas-microsoft-com:vml" Requires="v">
                <p:oleObj name="Visio" r:id="rId2" imgW="7051550" imgH="4239368" progId="Visio.Drawing.11">
                  <p:embed/>
                </p:oleObj>
              </mc:Choice>
              <mc:Fallback>
                <p:oleObj name="Visio" r:id="rId2" imgW="7051550" imgH="4239368" progId="Visio.Drawing.11">
                  <p:embed/>
                  <p:pic>
                    <p:nvPicPr>
                      <p:cNvPr id="5"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157" y="1146063"/>
                        <a:ext cx="8305800"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Rounded Rectangle 9"/>
          <p:cNvSpPr/>
          <p:nvPr/>
        </p:nvSpPr>
        <p:spPr>
          <a:xfrm>
            <a:off x="1375657" y="5165613"/>
            <a:ext cx="4114800" cy="45720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886200" y="1264582"/>
            <a:ext cx="8035043" cy="2585323"/>
          </a:xfrm>
          <a:prstGeom prst="rect">
            <a:avLst/>
          </a:prstGeom>
        </p:spPr>
        <p:txBody>
          <a:bodyPr wrap="square">
            <a:spAutoFit/>
          </a:bodyPr>
          <a:lstStyle/>
          <a:p>
            <a:pPr marL="285750" indent="-285750">
              <a:buFont typeface="Arial" panose="020B0604020202020204" pitchFamily="34" charset="0"/>
              <a:buChar char="•"/>
            </a:pPr>
            <a:r>
              <a:rPr lang="en-US" dirty="0"/>
              <a:t>SP is the shadow of </a:t>
            </a:r>
            <a:r>
              <a:rPr lang="en-US" dirty="0">
                <a:solidFill>
                  <a:srgbClr val="3333FF"/>
                </a:solidFill>
              </a:rPr>
              <a:t>MSP</a:t>
            </a:r>
            <a:r>
              <a:rPr lang="en-US" dirty="0"/>
              <a:t> (Main SP) or </a:t>
            </a:r>
            <a:r>
              <a:rPr lang="en-US" dirty="0">
                <a:solidFill>
                  <a:srgbClr val="3333FF"/>
                </a:solidFill>
              </a:rPr>
              <a:t>PSP</a:t>
            </a:r>
            <a:r>
              <a:rPr lang="en-US" dirty="0"/>
              <a:t> (Process SP)</a:t>
            </a:r>
          </a:p>
          <a:p>
            <a:pPr marL="285750" indent="-285750">
              <a:buFont typeface="Arial" panose="020B0604020202020204" pitchFamily="34" charset="0"/>
              <a:buChar char="•"/>
            </a:pPr>
            <a:r>
              <a:rPr lang="en-US" dirty="0"/>
              <a:t>If there is no embedded OS, PSP is not used</a:t>
            </a:r>
          </a:p>
          <a:p>
            <a:pPr marL="285750" indent="-285750">
              <a:buFont typeface="Arial" panose="020B0604020202020204" pitchFamily="34" charset="0"/>
              <a:buChar char="•"/>
            </a:pPr>
            <a:r>
              <a:rPr lang="en-US" dirty="0"/>
              <a:t>Determined by the ASP (Active SP) bit in the CONTROL register (ASP is always 0 in handler mode). </a:t>
            </a:r>
          </a:p>
          <a:p>
            <a:pPr marL="742950" lvl="1" indent="-285750">
              <a:buFont typeface="Arial" panose="020B0604020202020204" pitchFamily="34" charset="0"/>
              <a:buChar char="•"/>
            </a:pPr>
            <a:r>
              <a:rPr lang="en-US" dirty="0">
                <a:latin typeface="Consolas" panose="020B0609020204030204" pitchFamily="49" charset="0"/>
                <a:cs typeface="Consolas" panose="020B0609020204030204" pitchFamily="49" charset="0"/>
              </a:rPr>
              <a:t>0 = MSP</a:t>
            </a:r>
            <a:r>
              <a:rPr lang="en-US" dirty="0">
                <a:cs typeface="Consolas" panose="020B0609020204030204" pitchFamily="49" charset="0"/>
              </a:rPr>
              <a:t> (default)</a:t>
            </a:r>
          </a:p>
          <a:p>
            <a:pPr marL="742950" lvl="1" indent="-285750">
              <a:buFont typeface="Arial" panose="020B0604020202020204" pitchFamily="34" charset="0"/>
              <a:buChar char="•"/>
            </a:pPr>
            <a:r>
              <a:rPr lang="en-US" dirty="0">
                <a:latin typeface="Consolas" panose="020B0609020204030204" pitchFamily="49" charset="0"/>
                <a:cs typeface="Consolas" panose="020B0609020204030204" pitchFamily="49" charset="0"/>
              </a:rPr>
              <a:t>1 = PSP</a:t>
            </a:r>
          </a:p>
          <a:p>
            <a:pPr marL="285750" indent="-285750">
              <a:buFont typeface="Arial" panose="020B0604020202020204" pitchFamily="34" charset="0"/>
              <a:buChar char="•"/>
            </a:pPr>
            <a:r>
              <a:rPr lang="en-US" dirty="0"/>
              <a:t>Before using the stack, software has to define stack space and initialize the stack pointer (SP).</a:t>
            </a:r>
          </a:p>
          <a:p>
            <a:pPr marL="285750" indent="-285750">
              <a:buFont typeface="Arial" panose="020B0604020202020204" pitchFamily="34" charset="0"/>
              <a:buChar char="•"/>
            </a:pPr>
            <a:r>
              <a:rPr lang="en-US" dirty="0"/>
              <a:t>The program </a:t>
            </a:r>
            <a:r>
              <a:rPr lang="en-US" dirty="0" err="1"/>
              <a:t>startup.s</a:t>
            </a:r>
            <a:r>
              <a:rPr lang="en-US" dirty="0"/>
              <a:t> defines stack space and initializes SP.</a:t>
            </a:r>
            <a:endParaRPr lang="en-US" dirty="0">
              <a:latin typeface="Consolas" panose="020B0609020204030204" pitchFamily="49" charset="0"/>
              <a:cs typeface="Consolas" panose="020B0609020204030204" pitchFamily="49" charset="0"/>
            </a:endParaRPr>
          </a:p>
        </p:txBody>
      </p:sp>
      <p:sp>
        <p:nvSpPr>
          <p:cNvPr id="11" name="TextBox 10">
            <a:extLst>
              <a:ext uri="{FF2B5EF4-FFF2-40B4-BE49-F238E27FC236}">
                <a16:creationId xmlns:a16="http://schemas.microsoft.com/office/drawing/2014/main" id="{664735F9-F0EA-1648-83D6-C63C3D9D1247}"/>
              </a:ext>
            </a:extLst>
          </p:cNvPr>
          <p:cNvSpPr txBox="1"/>
          <p:nvPr/>
        </p:nvSpPr>
        <p:spPr>
          <a:xfrm>
            <a:off x="1451857" y="6115527"/>
            <a:ext cx="1468672" cy="369332"/>
          </a:xfrm>
          <a:prstGeom prst="rect">
            <a:avLst/>
          </a:prstGeom>
          <a:noFill/>
        </p:spPr>
        <p:txBody>
          <a:bodyPr wrap="none" rtlCol="0">
            <a:spAutoFit/>
          </a:bodyPr>
          <a:lstStyle/>
          <a:p>
            <a:r>
              <a:rPr lang="en-US" dirty="0"/>
              <a:t>Register Bank</a:t>
            </a:r>
          </a:p>
        </p:txBody>
      </p:sp>
      <p:sp>
        <p:nvSpPr>
          <p:cNvPr id="13" name="TextBox 12">
            <a:extLst>
              <a:ext uri="{FF2B5EF4-FFF2-40B4-BE49-F238E27FC236}">
                <a16:creationId xmlns:a16="http://schemas.microsoft.com/office/drawing/2014/main" id="{9165E765-CDC5-CC41-91AA-C1021DCC0379}"/>
              </a:ext>
            </a:extLst>
          </p:cNvPr>
          <p:cNvSpPr txBox="1"/>
          <p:nvPr/>
        </p:nvSpPr>
        <p:spPr>
          <a:xfrm>
            <a:off x="5338058" y="6111980"/>
            <a:ext cx="1736373" cy="369332"/>
          </a:xfrm>
          <a:prstGeom prst="rect">
            <a:avLst/>
          </a:prstGeom>
          <a:noFill/>
        </p:spPr>
        <p:txBody>
          <a:bodyPr wrap="none" rtlCol="0">
            <a:spAutoFit/>
          </a:bodyPr>
          <a:lstStyle/>
          <a:p>
            <a:r>
              <a:rPr lang="en-US" dirty="0"/>
              <a:t>Special Registers</a:t>
            </a:r>
          </a:p>
        </p:txBody>
      </p:sp>
      <p:sp>
        <p:nvSpPr>
          <p:cNvPr id="14" name="Rounded Rectangle 13">
            <a:extLst>
              <a:ext uri="{FF2B5EF4-FFF2-40B4-BE49-F238E27FC236}">
                <a16:creationId xmlns:a16="http://schemas.microsoft.com/office/drawing/2014/main" id="{6C5C8ED3-BE23-9B43-A643-F02A331C773C}"/>
              </a:ext>
            </a:extLst>
          </p:cNvPr>
          <p:cNvSpPr/>
          <p:nvPr/>
        </p:nvSpPr>
        <p:spPr>
          <a:xfrm>
            <a:off x="5566657" y="5793084"/>
            <a:ext cx="1295401" cy="318897"/>
          </a:xfrm>
          <a:prstGeom prst="roundRect">
            <a:avLst/>
          </a:prstGeom>
          <a:noFill/>
          <a:ln w="57150">
            <a:solidFill>
              <a:srgbClr val="3333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333FF"/>
              </a:solidFill>
            </a:endParaRPr>
          </a:p>
        </p:txBody>
      </p:sp>
      <p:graphicFrame>
        <p:nvGraphicFramePr>
          <p:cNvPr id="6" name="Table 5">
            <a:extLst>
              <a:ext uri="{FF2B5EF4-FFF2-40B4-BE49-F238E27FC236}">
                <a16:creationId xmlns:a16="http://schemas.microsoft.com/office/drawing/2014/main" id="{A0C49FD7-C3A9-B74E-B53B-265DDAA2BF10}"/>
              </a:ext>
            </a:extLst>
          </p:cNvPr>
          <p:cNvGraphicFramePr>
            <a:graphicFrameLocks noGrp="1"/>
          </p:cNvGraphicFramePr>
          <p:nvPr>
            <p:extLst>
              <p:ext uri="{D42A27DB-BD31-4B8C-83A1-F6EECF244321}">
                <p14:modId xmlns:p14="http://schemas.microsoft.com/office/powerpoint/2010/main" val="990598389"/>
              </p:ext>
            </p:extLst>
          </p:nvPr>
        </p:nvGraphicFramePr>
        <p:xfrm>
          <a:off x="7281157" y="4075438"/>
          <a:ext cx="4800600" cy="1097280"/>
        </p:xfrm>
        <a:graphic>
          <a:graphicData uri="http://schemas.openxmlformats.org/drawingml/2006/table">
            <a:tbl>
              <a:tblPr firstRow="1" bandRow="1">
                <a:tableStyleId>{5940675A-B579-460E-94D1-54222C63F5DA}</a:tableStyleId>
              </a:tblPr>
              <a:tblGrid>
                <a:gridCol w="3200400">
                  <a:extLst>
                    <a:ext uri="{9D8B030D-6E8A-4147-A177-3AD203B41FA5}">
                      <a16:colId xmlns:a16="http://schemas.microsoft.com/office/drawing/2014/main" val="776230609"/>
                    </a:ext>
                  </a:extLst>
                </a:gridCol>
                <a:gridCol w="533400">
                  <a:extLst>
                    <a:ext uri="{9D8B030D-6E8A-4147-A177-3AD203B41FA5}">
                      <a16:colId xmlns:a16="http://schemas.microsoft.com/office/drawing/2014/main" val="805487009"/>
                    </a:ext>
                  </a:extLst>
                </a:gridCol>
                <a:gridCol w="609600">
                  <a:extLst>
                    <a:ext uri="{9D8B030D-6E8A-4147-A177-3AD203B41FA5}">
                      <a16:colId xmlns:a16="http://schemas.microsoft.com/office/drawing/2014/main" val="1123975044"/>
                    </a:ext>
                  </a:extLst>
                </a:gridCol>
                <a:gridCol w="457200">
                  <a:extLst>
                    <a:ext uri="{9D8B030D-6E8A-4147-A177-3AD203B41FA5}">
                      <a16:colId xmlns:a16="http://schemas.microsoft.com/office/drawing/2014/main" val="3223866430"/>
                    </a:ext>
                  </a:extLst>
                </a:gridCol>
              </a:tblGrid>
              <a:tr h="352941">
                <a:tc>
                  <a:txBody>
                    <a:bodyPr/>
                    <a:lstStyle/>
                    <a:p>
                      <a:pPr algn="ctr"/>
                      <a:r>
                        <a:rPr lang="en-US" dirty="0">
                          <a:latin typeface="Consolas" panose="020B0609020204030204" pitchFamily="49" charset="0"/>
                          <a:cs typeface="Consolas" panose="020B0609020204030204" pitchFamily="49" charset="0"/>
                        </a:rPr>
                        <a:t>Bit 31 - 3</a:t>
                      </a:r>
                    </a:p>
                  </a:txBody>
                  <a:tcPr>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latin typeface="Consolas" panose="020B0609020204030204" pitchFamily="49" charset="0"/>
                          <a:cs typeface="Consolas" panose="020B0609020204030204" pitchFamily="49" charset="0"/>
                        </a:rPr>
                        <a:t>2</a:t>
                      </a:r>
                    </a:p>
                  </a:txBody>
                  <a:tcPr>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latin typeface="Consolas" panose="020B0609020204030204" pitchFamily="49" charset="0"/>
                          <a:cs typeface="Consolas" panose="020B0609020204030204" pitchFamily="49" charset="0"/>
                        </a:rPr>
                        <a:t>1</a:t>
                      </a:r>
                    </a:p>
                  </a:txBody>
                  <a:tcPr>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dirty="0">
                          <a:latin typeface="Consolas" panose="020B0609020204030204" pitchFamily="49" charset="0"/>
                          <a:cs typeface="Consolas" panose="020B0609020204030204" pitchFamily="49" charset="0"/>
                        </a:rPr>
                        <a:t>0</a:t>
                      </a:r>
                    </a:p>
                  </a:txBody>
                  <a:tcPr>
                    <a:lnL w="12700" cmpd="sng">
                      <a:noFill/>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2342699"/>
                  </a:ext>
                </a:extLst>
              </a:tr>
              <a:tr h="352941">
                <a:tc>
                  <a:txBody>
                    <a:bodyPr/>
                    <a:lstStyle/>
                    <a:p>
                      <a:pPr algn="ctr"/>
                      <a:r>
                        <a:rPr lang="en-US" dirty="0">
                          <a:latin typeface="Consolas" panose="020B0609020204030204" pitchFamily="49" charset="0"/>
                          <a:cs typeface="Consolas" panose="020B0609020204030204" pitchFamily="49" charset="0"/>
                        </a:rPr>
                        <a:t>Reserved</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lang="en-US">
                        <a:latin typeface="Consolas" panose="020B0609020204030204" pitchFamily="49" charset="0"/>
                        <a:cs typeface="Consolas" panose="020B0609020204030204" pitchFamily="49"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b="1" dirty="0">
                          <a:solidFill>
                            <a:srgbClr val="FF0000"/>
                          </a:solidFill>
                          <a:latin typeface="Consolas" panose="020B0609020204030204" pitchFamily="49" charset="0"/>
                          <a:cs typeface="Consolas" panose="020B0609020204030204" pitchFamily="49" charset="0"/>
                        </a:rPr>
                        <a:t>ASP</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lang="en-US" dirty="0">
                        <a:latin typeface="Consolas" panose="020B0609020204030204" pitchFamily="49" charset="0"/>
                        <a:cs typeface="Consolas" panose="020B0609020204030204" pitchFamily="49"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7340217"/>
                  </a:ext>
                </a:extLst>
              </a:tr>
              <a:tr h="352941">
                <a:tc gridSpan="4">
                  <a:txBody>
                    <a:bodyPr/>
                    <a:lstStyle/>
                    <a:p>
                      <a:pPr algn="ctr"/>
                      <a:r>
                        <a:rPr lang="en-US" dirty="0">
                          <a:latin typeface="Consolas" panose="020B0609020204030204" pitchFamily="49" charset="0"/>
                          <a:cs typeface="Consolas" panose="020B0609020204030204" pitchFamily="49" charset="0"/>
                        </a:rPr>
                        <a:t>CONTROL Register</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a:latin typeface="Consolas" panose="020B0609020204030204" pitchFamily="49" charset="0"/>
                        <a:cs typeface="Consolas" panose="020B0609020204030204" pitchFamily="49"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a:endParaRPr lang="en-US" b="1" dirty="0">
                        <a:solidFill>
                          <a:srgbClr val="FF0000"/>
                        </a:solidFill>
                        <a:latin typeface="Consolas" panose="020B0609020204030204" pitchFamily="49" charset="0"/>
                        <a:cs typeface="Consolas" panose="020B0609020204030204" pitchFamily="49"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a:endParaRPr lang="en-US" dirty="0">
                        <a:latin typeface="Consolas" panose="020B0609020204030204" pitchFamily="49" charset="0"/>
                        <a:cs typeface="Consolas" panose="020B0609020204030204" pitchFamily="49" charset="0"/>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8154715"/>
                  </a:ext>
                </a:extLst>
              </a:tr>
            </a:tbl>
          </a:graphicData>
        </a:graphic>
      </p:graphicFrame>
    </p:spTree>
    <p:extLst>
      <p:ext uri="{BB962C8B-B14F-4D97-AF65-F5344CB8AC3E}">
        <p14:creationId xmlns:p14="http://schemas.microsoft.com/office/powerpoint/2010/main" val="921626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Stack Growth Convention:</a:t>
            </a:r>
            <a:br>
              <a:rPr lang="en-US" dirty="0"/>
            </a:br>
            <a:r>
              <a:rPr lang="en-US" dirty="0">
                <a:solidFill>
                  <a:srgbClr val="C00000"/>
                </a:solidFill>
              </a:rPr>
              <a:t>Ascending </a:t>
            </a:r>
            <a:r>
              <a:rPr lang="en-US" i="1" dirty="0">
                <a:solidFill>
                  <a:srgbClr val="C00000"/>
                </a:solidFill>
              </a:rPr>
              <a:t>vs</a:t>
            </a:r>
            <a:r>
              <a:rPr lang="en-US" dirty="0">
                <a:solidFill>
                  <a:srgbClr val="C00000"/>
                </a:solidFill>
              </a:rPr>
              <a:t> Descending</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5</a:t>
            </a:fld>
            <a:endParaRPr kumimoji="0" lang="en-US" dirty="0"/>
          </a:p>
        </p:txBody>
      </p:sp>
      <p:sp>
        <p:nvSpPr>
          <p:cNvPr id="7" name="Rectangle 6"/>
          <p:cNvSpPr/>
          <p:nvPr/>
        </p:nvSpPr>
        <p:spPr>
          <a:xfrm>
            <a:off x="1981200" y="5638801"/>
            <a:ext cx="4191000" cy="646331"/>
          </a:xfrm>
          <a:prstGeom prst="rect">
            <a:avLst/>
          </a:prstGeom>
        </p:spPr>
        <p:txBody>
          <a:bodyPr wrap="square">
            <a:spAutoFit/>
          </a:bodyPr>
          <a:lstStyle/>
          <a:p>
            <a:pPr lvl="1" algn="ctr"/>
            <a:r>
              <a:rPr lang="en-US" b="1" i="1" dirty="0">
                <a:solidFill>
                  <a:srgbClr val="3333FF"/>
                </a:solidFill>
              </a:rPr>
              <a:t>Descending stack</a:t>
            </a:r>
            <a:r>
              <a:rPr lang="en-US" dirty="0"/>
              <a:t>: Stack grows towards low memory address</a:t>
            </a:r>
          </a:p>
        </p:txBody>
      </p:sp>
      <p:sp>
        <p:nvSpPr>
          <p:cNvPr id="8" name="Rectangle 7"/>
          <p:cNvSpPr/>
          <p:nvPr/>
        </p:nvSpPr>
        <p:spPr>
          <a:xfrm>
            <a:off x="6400800" y="5638801"/>
            <a:ext cx="3810000" cy="646331"/>
          </a:xfrm>
          <a:prstGeom prst="rect">
            <a:avLst/>
          </a:prstGeom>
        </p:spPr>
        <p:txBody>
          <a:bodyPr wrap="square">
            <a:spAutoFit/>
          </a:bodyPr>
          <a:lstStyle/>
          <a:p>
            <a:pPr lvl="1"/>
            <a:r>
              <a:rPr lang="en-US" b="1" i="1" dirty="0">
                <a:solidFill>
                  <a:srgbClr val="3333FF"/>
                </a:solidFill>
              </a:rPr>
              <a:t>Ascending stack</a:t>
            </a:r>
            <a:r>
              <a:rPr lang="en-US" dirty="0"/>
              <a:t>: Stack grows towards high memory address</a:t>
            </a:r>
          </a:p>
        </p:txBody>
      </p:sp>
      <p:pic>
        <p:nvPicPr>
          <p:cNvPr id="4" name="Picture 3"/>
          <p:cNvPicPr>
            <a:picLocks noChangeAspect="1"/>
          </p:cNvPicPr>
          <p:nvPr/>
        </p:nvPicPr>
        <p:blipFill>
          <a:blip r:embed="rId2"/>
          <a:stretch>
            <a:fillRect/>
          </a:stretch>
        </p:blipFill>
        <p:spPr>
          <a:xfrm>
            <a:off x="2926542" y="1194885"/>
            <a:ext cx="2383043" cy="4372696"/>
          </a:xfrm>
          <a:prstGeom prst="rect">
            <a:avLst/>
          </a:prstGeom>
        </p:spPr>
      </p:pic>
      <p:pic>
        <p:nvPicPr>
          <p:cNvPr id="5" name="Picture 4"/>
          <p:cNvPicPr>
            <a:picLocks noChangeAspect="1"/>
          </p:cNvPicPr>
          <p:nvPr/>
        </p:nvPicPr>
        <p:blipFill>
          <a:blip r:embed="rId3"/>
          <a:stretch>
            <a:fillRect/>
          </a:stretch>
        </p:blipFill>
        <p:spPr>
          <a:xfrm>
            <a:off x="7010400" y="1194885"/>
            <a:ext cx="2420224" cy="4357911"/>
          </a:xfrm>
          <a:prstGeom prst="rect">
            <a:avLst/>
          </a:prstGeom>
        </p:spPr>
      </p:pic>
    </p:spTree>
    <p:extLst>
      <p:ext uri="{BB962C8B-B14F-4D97-AF65-F5344CB8AC3E}">
        <p14:creationId xmlns:p14="http://schemas.microsoft.com/office/powerpoint/2010/main" val="11477623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Passing Arguments into a Subroutine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50</a:t>
            </a:fld>
            <a:endParaRPr kumimoji="0" lang="en-US" dirty="0"/>
          </a:p>
        </p:txBody>
      </p:sp>
      <p:pic>
        <p:nvPicPr>
          <p:cNvPr id="5" name="Picture 4"/>
          <p:cNvPicPr>
            <a:picLocks noChangeAspect="1"/>
          </p:cNvPicPr>
          <p:nvPr/>
        </p:nvPicPr>
        <p:blipFill>
          <a:blip r:embed="rId2"/>
          <a:stretch>
            <a:fillRect/>
          </a:stretch>
        </p:blipFill>
        <p:spPr>
          <a:xfrm>
            <a:off x="2514600" y="1219201"/>
            <a:ext cx="6935158" cy="5105400"/>
          </a:xfrm>
          <a:prstGeom prst="rect">
            <a:avLst/>
          </a:prstGeom>
        </p:spPr>
      </p:pic>
      <p:sp>
        <p:nvSpPr>
          <p:cNvPr id="4" name="Horizontal Scroll 6">
            <a:extLst>
              <a:ext uri="{FF2B5EF4-FFF2-40B4-BE49-F238E27FC236}">
                <a16:creationId xmlns:a16="http://schemas.microsoft.com/office/drawing/2014/main" id="{FFC0347A-6714-417F-C128-E01EAB6B87F7}"/>
              </a:ext>
            </a:extLst>
          </p:cNvPr>
          <p:cNvSpPr/>
          <p:nvPr/>
        </p:nvSpPr>
        <p:spPr>
          <a:xfrm>
            <a:off x="76200" y="-7171"/>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Tree>
    <p:extLst>
      <p:ext uri="{BB962C8B-B14F-4D97-AF65-F5344CB8AC3E}">
        <p14:creationId xmlns:p14="http://schemas.microsoft.com/office/powerpoint/2010/main" val="9800466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Passing Arguments into a Subroutine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51</a:t>
            </a:fld>
            <a:endParaRPr kumimoji="0" lang="en-US" dirty="0"/>
          </a:p>
        </p:txBody>
      </p:sp>
      <p:sp>
        <p:nvSpPr>
          <p:cNvPr id="5" name="Rectangle 4"/>
          <p:cNvSpPr/>
          <p:nvPr/>
        </p:nvSpPr>
        <p:spPr>
          <a:xfrm>
            <a:off x="27432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a16</a:t>
            </a:r>
          </a:p>
        </p:txBody>
      </p:sp>
      <p:sp>
        <p:nvSpPr>
          <p:cNvPr id="6" name="Rectangle 5"/>
          <p:cNvSpPr/>
          <p:nvPr/>
        </p:nvSpPr>
        <p:spPr>
          <a:xfrm>
            <a:off x="44958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b16</a:t>
            </a:r>
          </a:p>
        </p:txBody>
      </p:sp>
      <p:sp>
        <p:nvSpPr>
          <p:cNvPr id="7" name="Rectangle 6"/>
          <p:cNvSpPr/>
          <p:nvPr/>
        </p:nvSpPr>
        <p:spPr>
          <a:xfrm>
            <a:off x="62484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c8</a:t>
            </a:r>
          </a:p>
        </p:txBody>
      </p:sp>
      <p:sp>
        <p:nvSpPr>
          <p:cNvPr id="8" name="Rectangle 7"/>
          <p:cNvSpPr/>
          <p:nvPr/>
        </p:nvSpPr>
        <p:spPr>
          <a:xfrm>
            <a:off x="7962900" y="2590800"/>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onsolas" panose="020B0609020204030204" pitchFamily="49" charset="0"/>
                <a:cs typeface="Consolas" panose="020B0609020204030204" pitchFamily="49" charset="0"/>
              </a:rPr>
              <a:t>d32</a:t>
            </a:r>
          </a:p>
        </p:txBody>
      </p:sp>
      <p:sp>
        <p:nvSpPr>
          <p:cNvPr id="9" name="Rectangle 8"/>
          <p:cNvSpPr/>
          <p:nvPr/>
        </p:nvSpPr>
        <p:spPr>
          <a:xfrm>
            <a:off x="3832438" y="4053483"/>
            <a:ext cx="44958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Subroutine</a:t>
            </a:r>
          </a:p>
        </p:txBody>
      </p:sp>
      <p:sp>
        <p:nvSpPr>
          <p:cNvPr id="10" name="TextBox 9"/>
          <p:cNvSpPr txBox="1"/>
          <p:nvPr/>
        </p:nvSpPr>
        <p:spPr>
          <a:xfrm>
            <a:off x="2822042" y="2944217"/>
            <a:ext cx="1269899"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R0</a:t>
            </a:r>
          </a:p>
        </p:txBody>
      </p:sp>
      <p:sp>
        <p:nvSpPr>
          <p:cNvPr id="12" name="TextBox 11"/>
          <p:cNvSpPr txBox="1"/>
          <p:nvPr/>
        </p:nvSpPr>
        <p:spPr>
          <a:xfrm>
            <a:off x="4584750" y="2971800"/>
            <a:ext cx="1268296"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R1</a:t>
            </a:r>
          </a:p>
        </p:txBody>
      </p:sp>
      <p:sp>
        <p:nvSpPr>
          <p:cNvPr id="13" name="TextBox 12"/>
          <p:cNvSpPr txBox="1"/>
          <p:nvPr/>
        </p:nvSpPr>
        <p:spPr>
          <a:xfrm>
            <a:off x="6338152" y="2971800"/>
            <a:ext cx="1268296"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R2</a:t>
            </a:r>
          </a:p>
        </p:txBody>
      </p:sp>
      <p:sp>
        <p:nvSpPr>
          <p:cNvPr id="14" name="TextBox 13"/>
          <p:cNvSpPr txBox="1"/>
          <p:nvPr/>
        </p:nvSpPr>
        <p:spPr>
          <a:xfrm>
            <a:off x="8051851" y="2971800"/>
            <a:ext cx="1269899"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R3</a:t>
            </a:r>
          </a:p>
        </p:txBody>
      </p:sp>
      <p:cxnSp>
        <p:nvCxnSpPr>
          <p:cNvPr id="16" name="Straight Arrow Connector 15"/>
          <p:cNvCxnSpPr/>
          <p:nvPr/>
        </p:nvCxnSpPr>
        <p:spPr>
          <a:xfrm>
            <a:off x="3464329" y="3285967"/>
            <a:ext cx="1038809" cy="6488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7785152" y="3296226"/>
            <a:ext cx="1038809" cy="6488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229160" y="3341132"/>
            <a:ext cx="392313" cy="5450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6579069" y="3327042"/>
            <a:ext cx="392313" cy="5450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5372100" y="5489615"/>
            <a:ext cx="14478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Return Value </a:t>
            </a:r>
          </a:p>
        </p:txBody>
      </p:sp>
      <p:cxnSp>
        <p:nvCxnSpPr>
          <p:cNvPr id="26" name="Straight Arrow Connector 25"/>
          <p:cNvCxnSpPr/>
          <p:nvPr/>
        </p:nvCxnSpPr>
        <p:spPr>
          <a:xfrm>
            <a:off x="6080339" y="5000090"/>
            <a:ext cx="15661" cy="45724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461051" y="5850017"/>
            <a:ext cx="1269899" cy="369332"/>
          </a:xfrm>
          <a:prstGeom prst="rect">
            <a:avLst/>
          </a:prstGeom>
          <a:noFill/>
        </p:spPr>
        <p:txBody>
          <a:bodyPr wrap="none" rtlCol="0">
            <a:spAutoFit/>
          </a:bodyPr>
          <a:lstStyle/>
          <a:p>
            <a:r>
              <a:rPr lang="en-US" dirty="0"/>
              <a:t>Register </a:t>
            </a:r>
            <a:r>
              <a:rPr lang="en-US" b="1" dirty="0">
                <a:solidFill>
                  <a:srgbClr val="FF0000"/>
                </a:solidFill>
                <a:latin typeface="Consolas" panose="020B0609020204030204" pitchFamily="49" charset="0"/>
              </a:rPr>
              <a:t>R0</a:t>
            </a:r>
          </a:p>
        </p:txBody>
      </p:sp>
      <p:sp>
        <p:nvSpPr>
          <p:cNvPr id="11" name="Rectangle 10"/>
          <p:cNvSpPr/>
          <p:nvPr/>
        </p:nvSpPr>
        <p:spPr>
          <a:xfrm>
            <a:off x="1600200" y="1593468"/>
            <a:ext cx="9163050" cy="369332"/>
          </a:xfrm>
          <a:prstGeom prst="rect">
            <a:avLst/>
          </a:prstGeom>
        </p:spPr>
        <p:txBody>
          <a:bodyPr wrap="square">
            <a:spAutoFit/>
          </a:bodyPr>
          <a:lstStyle/>
          <a:p>
            <a:r>
              <a:rPr lang="en-US" b="1" dirty="0">
                <a:latin typeface="Consolas" panose="020B0609020204030204" pitchFamily="49" charset="0"/>
              </a:rPr>
              <a:t>int32_t sum(int16_t a16, int16_t b16, int8_t c8, int32_t d32);</a:t>
            </a:r>
          </a:p>
        </p:txBody>
      </p:sp>
      <p:sp>
        <p:nvSpPr>
          <p:cNvPr id="4" name="Horizontal Scroll 6">
            <a:extLst>
              <a:ext uri="{FF2B5EF4-FFF2-40B4-BE49-F238E27FC236}">
                <a16:creationId xmlns:a16="http://schemas.microsoft.com/office/drawing/2014/main" id="{A0470A80-F97F-1FAD-B20D-39ED4C59C9CC}"/>
              </a:ext>
            </a:extLst>
          </p:cNvPr>
          <p:cNvSpPr/>
          <p:nvPr/>
        </p:nvSpPr>
        <p:spPr>
          <a:xfrm>
            <a:off x="76200" y="-7171"/>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Tree>
    <p:extLst>
      <p:ext uri="{BB962C8B-B14F-4D97-AF65-F5344CB8AC3E}">
        <p14:creationId xmlns:p14="http://schemas.microsoft.com/office/powerpoint/2010/main" val="12531791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Passing 4 Arguments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52</a:t>
            </a:fld>
            <a:endParaRPr kumimoji="0" lang="en-US" dirty="0"/>
          </a:p>
        </p:txBody>
      </p:sp>
      <p:sp>
        <p:nvSpPr>
          <p:cNvPr id="4" name="TextBox 3"/>
          <p:cNvSpPr txBox="1"/>
          <p:nvPr/>
        </p:nvSpPr>
        <p:spPr>
          <a:xfrm>
            <a:off x="1983769" y="3148251"/>
            <a:ext cx="750526" cy="369332"/>
          </a:xfrm>
          <a:prstGeom prst="rect">
            <a:avLst/>
          </a:prstGeom>
          <a:noFill/>
        </p:spPr>
        <p:txBody>
          <a:bodyPr wrap="none" rtlCol="0">
            <a:spAutoFit/>
          </a:bodyPr>
          <a:lstStyle/>
          <a:p>
            <a:r>
              <a:rPr lang="en-US" dirty="0"/>
              <a:t>Caller</a:t>
            </a:r>
          </a:p>
        </p:txBody>
      </p:sp>
      <p:sp>
        <p:nvSpPr>
          <p:cNvPr id="23" name="Rectangle 22"/>
          <p:cNvSpPr/>
          <p:nvPr/>
        </p:nvSpPr>
        <p:spPr>
          <a:xfrm>
            <a:off x="1557528" y="2251948"/>
            <a:ext cx="9163050" cy="369332"/>
          </a:xfrm>
          <a:prstGeom prst="rect">
            <a:avLst/>
          </a:prstGeom>
        </p:spPr>
        <p:txBody>
          <a:bodyPr wrap="square">
            <a:spAutoFit/>
          </a:bodyPr>
          <a:lstStyle/>
          <a:p>
            <a:r>
              <a:rPr lang="en-US" b="1" dirty="0">
                <a:solidFill>
                  <a:srgbClr val="FF0000"/>
                </a:solidFill>
                <a:latin typeface="Consolas" panose="020B0609020204030204" pitchFamily="49" charset="0"/>
              </a:rPr>
              <a:t>s = sum(1, 2, 3, 4);</a:t>
            </a:r>
          </a:p>
        </p:txBody>
      </p:sp>
      <p:sp>
        <p:nvSpPr>
          <p:cNvPr id="15" name="TextBox 14"/>
          <p:cNvSpPr txBox="1"/>
          <p:nvPr/>
        </p:nvSpPr>
        <p:spPr>
          <a:xfrm>
            <a:off x="2212369" y="3657600"/>
            <a:ext cx="2590774" cy="1477328"/>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latin typeface="Consolas" panose="020B0609020204030204" pitchFamily="49" charset="0"/>
              </a:rPr>
              <a:t>  MOVS r0, #1 </a:t>
            </a:r>
            <a:r>
              <a:rPr lang="en-US" dirty="0">
                <a:solidFill>
                  <a:schemeClr val="bg1">
                    <a:lumMod val="50000"/>
                  </a:schemeClr>
                </a:solidFill>
                <a:latin typeface="Consolas" panose="020B0609020204030204" pitchFamily="49" charset="0"/>
              </a:rPr>
              <a:t>; a16</a:t>
            </a:r>
          </a:p>
          <a:p>
            <a:r>
              <a:rPr lang="en-US" dirty="0">
                <a:latin typeface="Consolas" panose="020B0609020204030204" pitchFamily="49" charset="0"/>
              </a:rPr>
              <a:t>  MOVS r1, #2 </a:t>
            </a:r>
            <a:r>
              <a:rPr lang="en-US" dirty="0">
                <a:solidFill>
                  <a:schemeClr val="bg1">
                    <a:lumMod val="50000"/>
                  </a:schemeClr>
                </a:solidFill>
                <a:latin typeface="Consolas" panose="020B0609020204030204" pitchFamily="49" charset="0"/>
              </a:rPr>
              <a:t>; b16</a:t>
            </a:r>
          </a:p>
          <a:p>
            <a:r>
              <a:rPr lang="en-US" dirty="0">
                <a:latin typeface="Consolas" panose="020B0609020204030204" pitchFamily="49" charset="0"/>
              </a:rPr>
              <a:t>  MOVS r2, #3 </a:t>
            </a:r>
            <a:r>
              <a:rPr lang="en-US" dirty="0">
                <a:solidFill>
                  <a:schemeClr val="bg1">
                    <a:lumMod val="50000"/>
                  </a:schemeClr>
                </a:solidFill>
                <a:latin typeface="Consolas" panose="020B0609020204030204" pitchFamily="49" charset="0"/>
              </a:rPr>
              <a:t>; c8</a:t>
            </a:r>
          </a:p>
          <a:p>
            <a:r>
              <a:rPr lang="en-US" dirty="0">
                <a:latin typeface="Consolas" panose="020B0609020204030204" pitchFamily="49" charset="0"/>
              </a:rPr>
              <a:t>  MOVS r3, #4 </a:t>
            </a:r>
            <a:r>
              <a:rPr lang="en-US" dirty="0">
                <a:solidFill>
                  <a:schemeClr val="bg1">
                    <a:lumMod val="50000"/>
                  </a:schemeClr>
                </a:solidFill>
                <a:latin typeface="Consolas" panose="020B0609020204030204" pitchFamily="49" charset="0"/>
              </a:rPr>
              <a:t>; d32</a:t>
            </a:r>
          </a:p>
          <a:p>
            <a:r>
              <a:rPr lang="en-US" dirty="0">
                <a:latin typeface="Consolas" panose="020B0609020204030204" pitchFamily="49" charset="0"/>
              </a:rPr>
              <a:t>  BL   sum</a:t>
            </a:r>
          </a:p>
        </p:txBody>
      </p:sp>
      <p:sp>
        <p:nvSpPr>
          <p:cNvPr id="27" name="TextBox 26"/>
          <p:cNvSpPr txBox="1"/>
          <p:nvPr/>
        </p:nvSpPr>
        <p:spPr>
          <a:xfrm>
            <a:off x="5641370" y="3148251"/>
            <a:ext cx="769763" cy="369332"/>
          </a:xfrm>
          <a:prstGeom prst="rect">
            <a:avLst/>
          </a:prstGeom>
          <a:noFill/>
        </p:spPr>
        <p:txBody>
          <a:bodyPr wrap="none" rtlCol="0">
            <a:spAutoFit/>
          </a:bodyPr>
          <a:lstStyle/>
          <a:p>
            <a:r>
              <a:rPr lang="en-US" dirty="0" err="1"/>
              <a:t>Callee</a:t>
            </a:r>
            <a:endParaRPr lang="en-US" dirty="0"/>
          </a:p>
        </p:txBody>
      </p:sp>
      <p:sp>
        <p:nvSpPr>
          <p:cNvPr id="28" name="TextBox 27"/>
          <p:cNvSpPr txBox="1"/>
          <p:nvPr/>
        </p:nvSpPr>
        <p:spPr>
          <a:xfrm>
            <a:off x="5641369" y="3657600"/>
            <a:ext cx="3730508" cy="1754326"/>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dirty="0">
                <a:latin typeface="Consolas" panose="020B0609020204030204" pitchFamily="49" charset="0"/>
              </a:rPr>
              <a:t>sum PROC  </a:t>
            </a:r>
          </a:p>
          <a:p>
            <a:r>
              <a:rPr lang="en-US" dirty="0">
                <a:latin typeface="Consolas" panose="020B0609020204030204" pitchFamily="49" charset="0"/>
              </a:rPr>
              <a:t>  ADD r0, r0, r1 </a:t>
            </a:r>
            <a:r>
              <a:rPr lang="en-US" dirty="0">
                <a:solidFill>
                  <a:schemeClr val="bg1">
                    <a:lumMod val="50000"/>
                  </a:schemeClr>
                </a:solidFill>
                <a:latin typeface="Consolas" panose="020B0609020204030204" pitchFamily="49" charset="0"/>
              </a:rPr>
              <a:t>; a16 + b16</a:t>
            </a:r>
          </a:p>
          <a:p>
            <a:r>
              <a:rPr lang="en-US" dirty="0">
                <a:latin typeface="Consolas" panose="020B0609020204030204" pitchFamily="49" charset="0"/>
              </a:rPr>
              <a:t>  ADD r0, r0, r2 </a:t>
            </a:r>
            <a:r>
              <a:rPr lang="en-US" dirty="0">
                <a:solidFill>
                  <a:schemeClr val="bg1">
                    <a:lumMod val="50000"/>
                  </a:schemeClr>
                </a:solidFill>
                <a:latin typeface="Consolas" panose="020B0609020204030204" pitchFamily="49" charset="0"/>
              </a:rPr>
              <a:t>; add c8</a:t>
            </a:r>
          </a:p>
          <a:p>
            <a:r>
              <a:rPr lang="en-US" dirty="0">
                <a:latin typeface="Consolas" panose="020B0609020204030204" pitchFamily="49" charset="0"/>
              </a:rPr>
              <a:t>  ADD r0, r0, r3 </a:t>
            </a:r>
            <a:r>
              <a:rPr lang="en-US" dirty="0">
                <a:solidFill>
                  <a:schemeClr val="bg1">
                    <a:lumMod val="50000"/>
                  </a:schemeClr>
                </a:solidFill>
                <a:latin typeface="Consolas" panose="020B0609020204030204" pitchFamily="49" charset="0"/>
              </a:rPr>
              <a:t>; add d32</a:t>
            </a:r>
          </a:p>
          <a:p>
            <a:r>
              <a:rPr lang="en-US" dirty="0">
                <a:latin typeface="Consolas" panose="020B0609020204030204" pitchFamily="49" charset="0"/>
              </a:rPr>
              <a:t>  BX  LR         </a:t>
            </a:r>
            <a:r>
              <a:rPr lang="en-US" dirty="0">
                <a:solidFill>
                  <a:schemeClr val="bg1">
                    <a:lumMod val="50000"/>
                  </a:schemeClr>
                </a:solidFill>
                <a:latin typeface="Consolas" panose="020B0609020204030204" pitchFamily="49" charset="0"/>
              </a:rPr>
              <a:t>; return</a:t>
            </a:r>
          </a:p>
          <a:p>
            <a:r>
              <a:rPr lang="en-US" dirty="0">
                <a:latin typeface="Consolas" panose="020B0609020204030204" pitchFamily="49" charset="0"/>
              </a:rPr>
              <a:t>  ENDP</a:t>
            </a:r>
          </a:p>
        </p:txBody>
      </p:sp>
      <p:sp>
        <p:nvSpPr>
          <p:cNvPr id="11" name="Rectangle 10">
            <a:extLst>
              <a:ext uri="{FF2B5EF4-FFF2-40B4-BE49-F238E27FC236}">
                <a16:creationId xmlns:a16="http://schemas.microsoft.com/office/drawing/2014/main" id="{EC2E1C95-1D78-5148-9696-BD1A663253EA}"/>
              </a:ext>
            </a:extLst>
          </p:cNvPr>
          <p:cNvSpPr/>
          <p:nvPr/>
        </p:nvSpPr>
        <p:spPr>
          <a:xfrm>
            <a:off x="1600200" y="1593468"/>
            <a:ext cx="9163050" cy="369332"/>
          </a:xfrm>
          <a:prstGeom prst="rect">
            <a:avLst/>
          </a:prstGeom>
        </p:spPr>
        <p:txBody>
          <a:bodyPr wrap="square">
            <a:spAutoFit/>
          </a:bodyPr>
          <a:lstStyle/>
          <a:p>
            <a:r>
              <a:rPr lang="en-US" b="1" dirty="0">
                <a:latin typeface="Consolas" panose="020B0609020204030204" pitchFamily="49" charset="0"/>
              </a:rPr>
              <a:t>int32_t sum(int16_t a16, int16_t b16, int8_t c8, int32_t d32);</a:t>
            </a:r>
          </a:p>
        </p:txBody>
      </p:sp>
      <p:sp>
        <p:nvSpPr>
          <p:cNvPr id="5" name="Horizontal Scroll 6">
            <a:extLst>
              <a:ext uri="{FF2B5EF4-FFF2-40B4-BE49-F238E27FC236}">
                <a16:creationId xmlns:a16="http://schemas.microsoft.com/office/drawing/2014/main" id="{967F006A-A161-E720-7BD4-957F74EEF9B7}"/>
              </a:ext>
            </a:extLst>
          </p:cNvPr>
          <p:cNvSpPr/>
          <p:nvPr/>
        </p:nvSpPr>
        <p:spPr>
          <a:xfrm>
            <a:off x="76200" y="-7171"/>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Tree>
    <p:extLst>
      <p:ext uri="{BB962C8B-B14F-4D97-AF65-F5344CB8AC3E}">
        <p14:creationId xmlns:p14="http://schemas.microsoft.com/office/powerpoint/2010/main" val="32662956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4945380" cy="990600"/>
          </a:xfrm>
        </p:spPr>
        <p:txBody>
          <a:bodyPr>
            <a:normAutofit fontScale="90000"/>
          </a:bodyPr>
          <a:lstStyle/>
          <a:p>
            <a:r>
              <a:rPr lang="en-US" dirty="0"/>
              <a:t>Passing Extra Arguments via Stack</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53</a:t>
            </a:fld>
            <a:endParaRPr kumimoji="0" lang="en-US" dirty="0"/>
          </a:p>
        </p:txBody>
      </p:sp>
      <p:sp>
        <p:nvSpPr>
          <p:cNvPr id="5" name="Rectangle 4"/>
          <p:cNvSpPr/>
          <p:nvPr/>
        </p:nvSpPr>
        <p:spPr>
          <a:xfrm>
            <a:off x="62844" y="1295401"/>
            <a:ext cx="5728356" cy="923330"/>
          </a:xfrm>
          <a:prstGeom prst="rect">
            <a:avLst/>
          </a:prstGeom>
        </p:spPr>
        <p:txBody>
          <a:bodyPr wrap="square">
            <a:spAutoFit/>
          </a:bodyPr>
          <a:lstStyle/>
          <a:p>
            <a:r>
              <a:rPr lang="en-US" b="1" dirty="0">
                <a:latin typeface="Consolas" panose="020B0609020204030204" pitchFamily="49" charset="0"/>
              </a:rPr>
              <a:t>int32_t sum(int32_t a, int32_t b, int32_t c, int32_t d, int32_t h, int32_t </a:t>
            </a:r>
            <a:r>
              <a:rPr lang="en-US" b="1" dirty="0" err="1">
                <a:latin typeface="Consolas" panose="020B0609020204030204" pitchFamily="49" charset="0"/>
              </a:rPr>
              <a:t>i</a:t>
            </a:r>
            <a:r>
              <a:rPr lang="en-US" b="1" dirty="0">
                <a:latin typeface="Consolas" panose="020B0609020204030204" pitchFamily="49" charset="0"/>
              </a:rPr>
              <a:t>, int32_t j, int32_t k);</a:t>
            </a:r>
          </a:p>
        </p:txBody>
      </p:sp>
      <p:sp>
        <p:nvSpPr>
          <p:cNvPr id="6" name="Rectangle 5"/>
          <p:cNvSpPr/>
          <p:nvPr/>
        </p:nvSpPr>
        <p:spPr>
          <a:xfrm>
            <a:off x="20934" y="2094639"/>
            <a:ext cx="5105400" cy="369332"/>
          </a:xfrm>
          <a:prstGeom prst="rect">
            <a:avLst/>
          </a:prstGeom>
        </p:spPr>
        <p:txBody>
          <a:bodyPr wrap="square">
            <a:spAutoFit/>
          </a:bodyPr>
          <a:lstStyle/>
          <a:p>
            <a:r>
              <a:rPr lang="en-US" b="1" dirty="0">
                <a:solidFill>
                  <a:srgbClr val="FF0000"/>
                </a:solidFill>
                <a:latin typeface="Consolas" panose="020B0609020204030204" pitchFamily="49" charset="0"/>
              </a:rPr>
              <a:t>s = sum(1, 2, 3, 4, 5, 6, 7, 8);</a:t>
            </a:r>
          </a:p>
        </p:txBody>
      </p:sp>
      <p:sp>
        <p:nvSpPr>
          <p:cNvPr id="7" name="TextBox 6"/>
          <p:cNvSpPr txBox="1"/>
          <p:nvPr/>
        </p:nvSpPr>
        <p:spPr>
          <a:xfrm>
            <a:off x="1392168" y="2484298"/>
            <a:ext cx="750526" cy="369332"/>
          </a:xfrm>
          <a:prstGeom prst="rect">
            <a:avLst/>
          </a:prstGeom>
          <a:noFill/>
        </p:spPr>
        <p:txBody>
          <a:bodyPr wrap="none" rtlCol="0">
            <a:spAutoFit/>
          </a:bodyPr>
          <a:lstStyle/>
          <a:p>
            <a:r>
              <a:rPr lang="en-US" dirty="0"/>
              <a:t>Caller</a:t>
            </a:r>
          </a:p>
        </p:txBody>
      </p:sp>
      <p:sp>
        <p:nvSpPr>
          <p:cNvPr id="8" name="TextBox 7"/>
          <p:cNvSpPr txBox="1"/>
          <p:nvPr/>
        </p:nvSpPr>
        <p:spPr>
          <a:xfrm>
            <a:off x="1462632" y="2870536"/>
            <a:ext cx="2765501" cy="3046988"/>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600" dirty="0">
                <a:latin typeface="Consolas" panose="020B0609020204030204" pitchFamily="49" charset="0"/>
              </a:rPr>
              <a:t>  MOVS r0, #</a:t>
            </a:r>
            <a:r>
              <a:rPr lang="en-US" sz="1600" dirty="0">
                <a:solidFill>
                  <a:srgbClr val="FF0000"/>
                </a:solidFill>
                <a:latin typeface="Consolas" panose="020B0609020204030204" pitchFamily="49" charset="0"/>
              </a:rPr>
              <a:t>5</a:t>
            </a:r>
          </a:p>
          <a:p>
            <a:r>
              <a:rPr lang="en-US" sz="1600" dirty="0">
                <a:latin typeface="Consolas" panose="020B0609020204030204" pitchFamily="49" charset="0"/>
              </a:rPr>
              <a:t>  MOVS r1, #</a:t>
            </a:r>
            <a:r>
              <a:rPr lang="en-US" sz="1600" dirty="0">
                <a:solidFill>
                  <a:srgbClr val="FF0000"/>
                </a:solidFill>
                <a:latin typeface="Consolas" panose="020B0609020204030204" pitchFamily="49" charset="0"/>
              </a:rPr>
              <a:t>6</a:t>
            </a:r>
          </a:p>
          <a:p>
            <a:r>
              <a:rPr lang="en-US" sz="1600" dirty="0">
                <a:latin typeface="Consolas" panose="020B0609020204030204" pitchFamily="49" charset="0"/>
              </a:rPr>
              <a:t>  MOVS r2, #</a:t>
            </a:r>
            <a:r>
              <a:rPr lang="en-US" sz="1600" dirty="0">
                <a:solidFill>
                  <a:srgbClr val="FF0000"/>
                </a:solidFill>
                <a:latin typeface="Consolas" panose="020B0609020204030204" pitchFamily="49" charset="0"/>
              </a:rPr>
              <a:t>7</a:t>
            </a:r>
          </a:p>
          <a:p>
            <a:r>
              <a:rPr lang="en-US" sz="1600" dirty="0">
                <a:latin typeface="Consolas" panose="020B0609020204030204" pitchFamily="49" charset="0"/>
              </a:rPr>
              <a:t>  MOVS r3, #</a:t>
            </a:r>
            <a:r>
              <a:rPr lang="en-US" sz="1600" dirty="0">
                <a:solidFill>
                  <a:srgbClr val="FF0000"/>
                </a:solidFill>
                <a:latin typeface="Consolas" panose="020B0609020204030204" pitchFamily="49" charset="0"/>
              </a:rPr>
              <a:t>8</a:t>
            </a:r>
          </a:p>
          <a:p>
            <a:r>
              <a:rPr lang="en-US" sz="1600" dirty="0">
                <a:latin typeface="Consolas" panose="020B0609020204030204" pitchFamily="49" charset="0"/>
              </a:rPr>
              <a:t>  </a:t>
            </a:r>
            <a:r>
              <a:rPr lang="en-US" sz="1600" dirty="0">
                <a:solidFill>
                  <a:srgbClr val="FF0000"/>
                </a:solidFill>
                <a:latin typeface="Consolas" panose="020B0609020204030204" pitchFamily="49" charset="0"/>
              </a:rPr>
              <a:t>PUSH {r0, r1, r2, r3}</a:t>
            </a:r>
          </a:p>
          <a:p>
            <a:r>
              <a:rPr lang="en-US" sz="1600" dirty="0">
                <a:latin typeface="Consolas" panose="020B0609020204030204" pitchFamily="49" charset="0"/>
              </a:rPr>
              <a:t>  MOVS r0, #1</a:t>
            </a:r>
          </a:p>
          <a:p>
            <a:r>
              <a:rPr lang="en-US" sz="1600" dirty="0">
                <a:latin typeface="Consolas" panose="020B0609020204030204" pitchFamily="49" charset="0"/>
              </a:rPr>
              <a:t>  MOVS r1, #2</a:t>
            </a:r>
          </a:p>
          <a:p>
            <a:r>
              <a:rPr lang="en-US" sz="1600" dirty="0">
                <a:latin typeface="Consolas" panose="020B0609020204030204" pitchFamily="49" charset="0"/>
              </a:rPr>
              <a:t>  MOVS r2, #3</a:t>
            </a:r>
          </a:p>
          <a:p>
            <a:r>
              <a:rPr lang="en-US" sz="1600" dirty="0">
                <a:latin typeface="Consolas" panose="020B0609020204030204" pitchFamily="49" charset="0"/>
              </a:rPr>
              <a:t>  MOVS r3, #4</a:t>
            </a:r>
          </a:p>
          <a:p>
            <a:r>
              <a:rPr lang="en-US" sz="1600" dirty="0">
                <a:latin typeface="Consolas" panose="020B0609020204030204" pitchFamily="49" charset="0"/>
              </a:rPr>
              <a:t>  BL   sum</a:t>
            </a:r>
          </a:p>
          <a:p>
            <a:r>
              <a:rPr lang="en-US" sz="1600" dirty="0">
                <a:latin typeface="Consolas" panose="020B0609020204030204" pitchFamily="49" charset="0"/>
              </a:rPr>
              <a:t>  ...</a:t>
            </a:r>
          </a:p>
          <a:p>
            <a:r>
              <a:rPr lang="en-US" sz="1600" dirty="0">
                <a:latin typeface="Consolas" panose="020B0609020204030204" pitchFamily="49" charset="0"/>
              </a:rPr>
              <a:t>  </a:t>
            </a:r>
            <a:r>
              <a:rPr lang="en-US" sz="1600" dirty="0">
                <a:solidFill>
                  <a:srgbClr val="FF0000"/>
                </a:solidFill>
                <a:latin typeface="Consolas" panose="020B0609020204030204" pitchFamily="49" charset="0"/>
              </a:rPr>
              <a:t>POP {r0, r1, r2, r3}</a:t>
            </a:r>
          </a:p>
        </p:txBody>
      </p:sp>
      <p:sp>
        <p:nvSpPr>
          <p:cNvPr id="9" name="TextBox 8"/>
          <p:cNvSpPr txBox="1"/>
          <p:nvPr/>
        </p:nvSpPr>
        <p:spPr>
          <a:xfrm>
            <a:off x="4988720" y="22800"/>
            <a:ext cx="1064074" cy="369332"/>
          </a:xfrm>
          <a:prstGeom prst="rect">
            <a:avLst/>
          </a:prstGeom>
          <a:noFill/>
        </p:spPr>
        <p:txBody>
          <a:bodyPr wrap="none" rtlCol="0">
            <a:spAutoFit/>
          </a:bodyPr>
          <a:lstStyle/>
          <a:p>
            <a:r>
              <a:rPr lang="en-US" dirty="0"/>
              <a:t>Version 1</a:t>
            </a:r>
          </a:p>
        </p:txBody>
      </p:sp>
      <p:sp>
        <p:nvSpPr>
          <p:cNvPr id="10" name="TextBox 9"/>
          <p:cNvSpPr txBox="1"/>
          <p:nvPr/>
        </p:nvSpPr>
        <p:spPr>
          <a:xfrm>
            <a:off x="6003264" y="26670"/>
            <a:ext cx="6027420" cy="329320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solidFill>
                  <a:srgbClr val="3333FF"/>
                </a:solidFill>
                <a:latin typeface="Consolas" panose="020B0609020204030204" pitchFamily="49" charset="0"/>
              </a:rPr>
              <a:t>sum</a:t>
            </a:r>
            <a:r>
              <a:rPr lang="en-US" sz="1600" dirty="0">
                <a:latin typeface="Consolas" panose="020B0609020204030204" pitchFamily="49" charset="0"/>
              </a:rPr>
              <a:t> PROC </a:t>
            </a:r>
          </a:p>
          <a:p>
            <a:r>
              <a:rPr lang="en-US" sz="1600" dirty="0">
                <a:latin typeface="Consolas" panose="020B0609020204030204" pitchFamily="49" charset="0"/>
              </a:rPr>
              <a:t>  EXPORT sum </a:t>
            </a:r>
          </a:p>
          <a:p>
            <a:r>
              <a:rPr lang="en-US" sz="1600" dirty="0">
                <a:latin typeface="Consolas" panose="020B0609020204030204" pitchFamily="49" charset="0"/>
              </a:rPr>
              <a:t>  ADD r0, r0, r1   </a:t>
            </a:r>
            <a:r>
              <a:rPr lang="en-US" sz="1600" dirty="0">
                <a:solidFill>
                  <a:schemeClr val="bg1">
                    <a:lumMod val="50000"/>
                  </a:schemeClr>
                </a:solidFill>
                <a:latin typeface="Consolas" panose="020B0609020204030204" pitchFamily="49" charset="0"/>
              </a:rPr>
              <a:t>; add a + b</a:t>
            </a:r>
          </a:p>
          <a:p>
            <a:r>
              <a:rPr lang="en-US" sz="1600" dirty="0">
                <a:latin typeface="Consolas" panose="020B0609020204030204" pitchFamily="49" charset="0"/>
              </a:rPr>
              <a:t>  ADD r0, r0, r2   </a:t>
            </a:r>
            <a:r>
              <a:rPr lang="en-US" sz="1600" dirty="0">
                <a:solidFill>
                  <a:schemeClr val="bg1">
                    <a:lumMod val="50000"/>
                  </a:schemeClr>
                </a:solidFill>
                <a:latin typeface="Consolas" panose="020B0609020204030204" pitchFamily="49" charset="0"/>
              </a:rPr>
              <a:t>; add c</a:t>
            </a:r>
            <a:endParaRPr lang="en-US" sz="1600" dirty="0">
              <a:latin typeface="Consolas" panose="020B0609020204030204" pitchFamily="49" charset="0"/>
            </a:endParaRPr>
          </a:p>
          <a:p>
            <a:r>
              <a:rPr lang="en-US" sz="1600" dirty="0">
                <a:latin typeface="Consolas" panose="020B0609020204030204" pitchFamily="49" charset="0"/>
              </a:rPr>
              <a:t>  ADD r0, r0, r3   </a:t>
            </a:r>
            <a:r>
              <a:rPr lang="en-US" sz="1600" dirty="0">
                <a:solidFill>
                  <a:schemeClr val="bg1">
                    <a:lumMod val="50000"/>
                  </a:schemeClr>
                </a:solidFill>
                <a:latin typeface="Consolas" panose="020B0609020204030204" pitchFamily="49" charset="0"/>
              </a:rPr>
              <a:t>; add d</a:t>
            </a:r>
          </a:p>
          <a:p>
            <a:r>
              <a:rPr lang="en-US" sz="1600" dirty="0">
                <a:solidFill>
                  <a:srgbClr val="FF0000"/>
                </a:solidFill>
                <a:latin typeface="Consolas" panose="020B0609020204030204" pitchFamily="49" charset="0"/>
              </a:rPr>
              <a:t>  </a:t>
            </a:r>
            <a:r>
              <a:rPr lang="en-US" sz="1600" b="1" dirty="0">
                <a:solidFill>
                  <a:srgbClr val="FF0000"/>
                </a:solidFill>
                <a:latin typeface="Consolas" panose="020B0609020204030204" pitchFamily="49" charset="0"/>
              </a:rPr>
              <a:t>LDRD</a:t>
            </a:r>
            <a:r>
              <a:rPr lang="en-US" sz="1600" dirty="0">
                <a:solidFill>
                  <a:srgbClr val="FF0000"/>
                </a:solidFill>
                <a:latin typeface="Consolas" panose="020B0609020204030204" pitchFamily="49" charset="0"/>
              </a:rPr>
              <a:t> r1,r2, [</a:t>
            </a:r>
            <a:r>
              <a:rPr lang="en-US" sz="1600" dirty="0" err="1">
                <a:solidFill>
                  <a:srgbClr val="FF0000"/>
                </a:solidFill>
                <a:latin typeface="Consolas" panose="020B0609020204030204" pitchFamily="49" charset="0"/>
              </a:rPr>
              <a:t>sp</a:t>
            </a:r>
            <a:r>
              <a:rPr lang="en-US" sz="1600" dirty="0">
                <a:solidFill>
                  <a:srgbClr val="FF0000"/>
                </a:solidFill>
                <a:latin typeface="Consolas" panose="020B0609020204030204" pitchFamily="49" charset="0"/>
              </a:rPr>
              <a:t>] </a:t>
            </a:r>
            <a:r>
              <a:rPr lang="en-US" sz="1600" dirty="0">
                <a:solidFill>
                  <a:schemeClr val="bg1">
                    <a:lumMod val="50000"/>
                  </a:schemeClr>
                </a:solidFill>
                <a:latin typeface="Consolas" panose="020B0609020204030204" pitchFamily="49" charset="0"/>
              </a:rPr>
              <a:t>;</a:t>
            </a:r>
            <a:r>
              <a:rPr lang="en-US" sz="1600" dirty="0">
                <a:solidFill>
                  <a:srgbClr val="FF0000"/>
                </a:solidFill>
                <a:latin typeface="Consolas" panose="020B0609020204030204" pitchFamily="49" charset="0"/>
              </a:rPr>
              <a:t> </a:t>
            </a:r>
            <a:r>
              <a:rPr lang="en-US" sz="1600" dirty="0">
                <a:solidFill>
                  <a:schemeClr val="bg1">
                    <a:lumMod val="50000"/>
                  </a:schemeClr>
                </a:solidFill>
                <a:latin typeface="Consolas" panose="020B0609020204030204" pitchFamily="49" charset="0"/>
              </a:rPr>
              <a:t>r1=mem[</a:t>
            </a:r>
            <a:r>
              <a:rPr lang="en-US" sz="1600" dirty="0" err="1">
                <a:solidFill>
                  <a:schemeClr val="bg1">
                    <a:lumMod val="50000"/>
                  </a:schemeClr>
                </a:solidFill>
                <a:latin typeface="Consolas" panose="020B0609020204030204" pitchFamily="49" charset="0"/>
              </a:rPr>
              <a:t>sp</a:t>
            </a:r>
            <a:r>
              <a:rPr lang="en-US" sz="1600" dirty="0">
                <a:solidFill>
                  <a:schemeClr val="bg1">
                    <a:lumMod val="50000"/>
                  </a:schemeClr>
                </a:solidFill>
                <a:latin typeface="Consolas" panose="020B0609020204030204" pitchFamily="49" charset="0"/>
              </a:rPr>
              <a:t>],r2=mem[sp+4]</a:t>
            </a:r>
          </a:p>
          <a:p>
            <a:r>
              <a:rPr lang="en-US" sz="1600" dirty="0">
                <a:latin typeface="Consolas" panose="020B0609020204030204" pitchFamily="49" charset="0"/>
              </a:rPr>
              <a:t>  ADD r0, r0, r1   </a:t>
            </a:r>
            <a:r>
              <a:rPr lang="en-US" sz="1600" dirty="0">
                <a:solidFill>
                  <a:schemeClr val="bg1">
                    <a:lumMod val="50000"/>
                  </a:schemeClr>
                </a:solidFill>
                <a:latin typeface="Consolas" panose="020B0609020204030204" pitchFamily="49" charset="0"/>
              </a:rPr>
              <a:t>; add h</a:t>
            </a:r>
          </a:p>
          <a:p>
            <a:r>
              <a:rPr lang="en-US" sz="1600" dirty="0">
                <a:latin typeface="Consolas" panose="020B0609020204030204" pitchFamily="49" charset="0"/>
              </a:rPr>
              <a:t>  ADD r0, r0, r2   </a:t>
            </a:r>
            <a:r>
              <a:rPr lang="en-US" sz="1600" dirty="0">
                <a:solidFill>
                  <a:schemeClr val="bg1">
                    <a:lumMod val="50000"/>
                  </a:schemeClr>
                </a:solidFill>
                <a:latin typeface="Consolas" panose="020B0609020204030204" pitchFamily="49" charset="0"/>
              </a:rPr>
              <a:t>; add i</a:t>
            </a:r>
          </a:p>
          <a:p>
            <a:r>
              <a:rPr lang="en-US" sz="1600" dirty="0">
                <a:solidFill>
                  <a:srgbClr val="FF0000"/>
                </a:solidFill>
                <a:latin typeface="Consolas" panose="020B0609020204030204" pitchFamily="49" charset="0"/>
              </a:rPr>
              <a:t>  </a:t>
            </a:r>
            <a:r>
              <a:rPr lang="en-US" sz="1600" b="1" dirty="0">
                <a:solidFill>
                  <a:srgbClr val="FF0000"/>
                </a:solidFill>
                <a:latin typeface="Consolas" panose="020B0609020204030204" pitchFamily="49" charset="0"/>
              </a:rPr>
              <a:t>LDRD</a:t>
            </a:r>
            <a:r>
              <a:rPr lang="en-US" sz="1600" dirty="0">
                <a:solidFill>
                  <a:srgbClr val="FF0000"/>
                </a:solidFill>
                <a:latin typeface="Consolas" panose="020B0609020204030204" pitchFamily="49" charset="0"/>
              </a:rPr>
              <a:t> r1,r2, [</a:t>
            </a:r>
            <a:r>
              <a:rPr lang="en-US" sz="1600" dirty="0" err="1">
                <a:solidFill>
                  <a:srgbClr val="FF0000"/>
                </a:solidFill>
                <a:latin typeface="Consolas" panose="020B0609020204030204" pitchFamily="49" charset="0"/>
              </a:rPr>
              <a:t>sp</a:t>
            </a:r>
            <a:r>
              <a:rPr lang="en-US" sz="1600" dirty="0">
                <a:solidFill>
                  <a:srgbClr val="FF0000"/>
                </a:solidFill>
                <a:latin typeface="Consolas" panose="020B0609020204030204" pitchFamily="49" charset="0"/>
              </a:rPr>
              <a:t>, #8] </a:t>
            </a:r>
            <a:r>
              <a:rPr lang="en-US" sz="1600" dirty="0">
                <a:solidFill>
                  <a:schemeClr val="bg1">
                    <a:lumMod val="50000"/>
                  </a:schemeClr>
                </a:solidFill>
                <a:latin typeface="Consolas" panose="020B0609020204030204" pitchFamily="49" charset="0"/>
              </a:rPr>
              <a:t>;</a:t>
            </a:r>
            <a:r>
              <a:rPr lang="en-US" sz="1600" dirty="0">
                <a:solidFill>
                  <a:srgbClr val="FF0000"/>
                </a:solidFill>
                <a:latin typeface="Consolas" panose="020B0609020204030204" pitchFamily="49" charset="0"/>
              </a:rPr>
              <a:t> </a:t>
            </a:r>
            <a:r>
              <a:rPr lang="en-US" sz="1600" dirty="0">
                <a:solidFill>
                  <a:schemeClr val="bg1">
                    <a:lumMod val="50000"/>
                  </a:schemeClr>
                </a:solidFill>
                <a:latin typeface="Consolas" panose="020B0609020204030204" pitchFamily="49" charset="0"/>
              </a:rPr>
              <a:t>r1=mem[sp+8],r2=mem[sp+12]</a:t>
            </a:r>
          </a:p>
          <a:p>
            <a:r>
              <a:rPr lang="en-US" sz="1600" dirty="0">
                <a:latin typeface="Consolas" panose="020B0609020204030204" pitchFamily="49" charset="0"/>
              </a:rPr>
              <a:t>  ADD r0, r0, r1   </a:t>
            </a:r>
            <a:r>
              <a:rPr lang="en-US" sz="1600" dirty="0">
                <a:solidFill>
                  <a:schemeClr val="bg1">
                    <a:lumMod val="50000"/>
                  </a:schemeClr>
                </a:solidFill>
                <a:latin typeface="Consolas" panose="020B0609020204030204" pitchFamily="49" charset="0"/>
              </a:rPr>
              <a:t>; add j</a:t>
            </a:r>
          </a:p>
          <a:p>
            <a:r>
              <a:rPr lang="en-US" sz="1600" dirty="0">
                <a:latin typeface="Consolas" panose="020B0609020204030204" pitchFamily="49" charset="0"/>
              </a:rPr>
              <a:t>  ADD r0, r0, r2   </a:t>
            </a:r>
            <a:r>
              <a:rPr lang="en-US" sz="1600" dirty="0">
                <a:solidFill>
                  <a:schemeClr val="bg1">
                    <a:lumMod val="50000"/>
                  </a:schemeClr>
                </a:solidFill>
                <a:latin typeface="Consolas" panose="020B0609020204030204" pitchFamily="49" charset="0"/>
              </a:rPr>
              <a:t>; add k</a:t>
            </a:r>
          </a:p>
          <a:p>
            <a:r>
              <a:rPr lang="en-US" sz="1600" dirty="0">
                <a:latin typeface="Consolas" panose="020B0609020204030204" pitchFamily="49" charset="0"/>
              </a:rPr>
              <a:t>  BX  LR</a:t>
            </a:r>
          </a:p>
          <a:p>
            <a:r>
              <a:rPr lang="en-US" sz="1600" dirty="0">
                <a:latin typeface="Consolas" panose="020B0609020204030204" pitchFamily="49" charset="0"/>
              </a:rPr>
              <a:t>  ENDP</a:t>
            </a:r>
          </a:p>
        </p:txBody>
      </p:sp>
      <p:sp>
        <p:nvSpPr>
          <p:cNvPr id="4" name="TextBox 3">
            <a:extLst>
              <a:ext uri="{FF2B5EF4-FFF2-40B4-BE49-F238E27FC236}">
                <a16:creationId xmlns:a16="http://schemas.microsoft.com/office/drawing/2014/main" id="{CF002B0B-3286-B167-52AA-5E1BA1C5689A}"/>
              </a:ext>
            </a:extLst>
          </p:cNvPr>
          <p:cNvSpPr txBox="1"/>
          <p:nvPr/>
        </p:nvSpPr>
        <p:spPr>
          <a:xfrm>
            <a:off x="6003264" y="3323749"/>
            <a:ext cx="6027420" cy="35394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solidFill>
                  <a:srgbClr val="3333FF"/>
                </a:solidFill>
                <a:latin typeface="Consolas" panose="020B0609020204030204" pitchFamily="49" charset="0"/>
              </a:rPr>
              <a:t>sum</a:t>
            </a:r>
            <a:r>
              <a:rPr lang="en-US" sz="1600" dirty="0">
                <a:latin typeface="Consolas" panose="020B0609020204030204" pitchFamily="49" charset="0"/>
              </a:rPr>
              <a:t> PROC </a:t>
            </a:r>
          </a:p>
          <a:p>
            <a:r>
              <a:rPr lang="en-US" sz="1600" dirty="0">
                <a:latin typeface="Consolas" panose="020B0609020204030204" pitchFamily="49" charset="0"/>
              </a:rPr>
              <a:t>  EXPORT sum </a:t>
            </a:r>
          </a:p>
          <a:p>
            <a:r>
              <a:rPr lang="en-US" sz="1600" dirty="0">
                <a:latin typeface="Consolas" panose="020B0609020204030204" pitchFamily="49" charset="0"/>
              </a:rPr>
              <a:t>  </a:t>
            </a:r>
            <a:r>
              <a:rPr lang="en-US" sz="1600" b="1" dirty="0">
                <a:solidFill>
                  <a:srgbClr val="3333FF"/>
                </a:solidFill>
                <a:latin typeface="Consolas" panose="020B0609020204030204" pitchFamily="49" charset="0"/>
              </a:rPr>
              <a:t>PUSH {r5, r6, </a:t>
            </a:r>
            <a:r>
              <a:rPr lang="en-US" sz="1600" b="1" dirty="0" err="1">
                <a:solidFill>
                  <a:srgbClr val="3333FF"/>
                </a:solidFill>
                <a:latin typeface="Consolas" panose="020B0609020204030204" pitchFamily="49" charset="0"/>
              </a:rPr>
              <a:t>lr</a:t>
            </a:r>
            <a:r>
              <a:rPr lang="en-US" sz="1600" b="1" dirty="0">
                <a:solidFill>
                  <a:srgbClr val="3333FF"/>
                </a:solidFill>
                <a:latin typeface="Consolas" panose="020B0609020204030204" pitchFamily="49" charset="0"/>
              </a:rPr>
              <a:t>}</a:t>
            </a:r>
          </a:p>
          <a:p>
            <a:r>
              <a:rPr lang="en-US" sz="1600" dirty="0">
                <a:latin typeface="Consolas" panose="020B0609020204030204" pitchFamily="49" charset="0"/>
              </a:rPr>
              <a:t>  ADD r0, r0, r1   </a:t>
            </a:r>
            <a:r>
              <a:rPr lang="en-US" sz="1600" dirty="0">
                <a:solidFill>
                  <a:schemeClr val="bg1">
                    <a:lumMod val="50000"/>
                  </a:schemeClr>
                </a:solidFill>
                <a:latin typeface="Consolas" panose="020B0609020204030204" pitchFamily="49" charset="0"/>
              </a:rPr>
              <a:t>; add a + b</a:t>
            </a:r>
          </a:p>
          <a:p>
            <a:r>
              <a:rPr lang="en-US" sz="1600" dirty="0">
                <a:latin typeface="Consolas" panose="020B0609020204030204" pitchFamily="49" charset="0"/>
              </a:rPr>
              <a:t>  ADD r0, r0, r2   </a:t>
            </a:r>
            <a:r>
              <a:rPr lang="en-US" sz="1600" dirty="0">
                <a:solidFill>
                  <a:schemeClr val="bg1">
                    <a:lumMod val="50000"/>
                  </a:schemeClr>
                </a:solidFill>
                <a:latin typeface="Consolas" panose="020B0609020204030204" pitchFamily="49" charset="0"/>
              </a:rPr>
              <a:t>; add c</a:t>
            </a:r>
            <a:endParaRPr lang="en-US" sz="1600" dirty="0">
              <a:latin typeface="Consolas" panose="020B0609020204030204" pitchFamily="49" charset="0"/>
            </a:endParaRPr>
          </a:p>
          <a:p>
            <a:r>
              <a:rPr lang="en-US" sz="1600" dirty="0">
                <a:latin typeface="Consolas" panose="020B0609020204030204" pitchFamily="49" charset="0"/>
              </a:rPr>
              <a:t>  ADD r0, r0, r3   </a:t>
            </a:r>
            <a:r>
              <a:rPr lang="en-US" sz="1600" dirty="0">
                <a:solidFill>
                  <a:schemeClr val="bg1">
                    <a:lumMod val="50000"/>
                  </a:schemeClr>
                </a:solidFill>
                <a:latin typeface="Consolas" panose="020B0609020204030204" pitchFamily="49" charset="0"/>
              </a:rPr>
              <a:t>; add d</a:t>
            </a:r>
          </a:p>
          <a:p>
            <a:r>
              <a:rPr lang="en-US" sz="1600" dirty="0">
                <a:solidFill>
                  <a:srgbClr val="FF0000"/>
                </a:solidFill>
                <a:latin typeface="Consolas" panose="020B0609020204030204" pitchFamily="49" charset="0"/>
              </a:rPr>
              <a:t>  LDRD r5,r6, [</a:t>
            </a:r>
            <a:r>
              <a:rPr lang="en-US" sz="1600" dirty="0" err="1">
                <a:solidFill>
                  <a:srgbClr val="FF0000"/>
                </a:solidFill>
                <a:latin typeface="Consolas" panose="020B0609020204030204" pitchFamily="49" charset="0"/>
              </a:rPr>
              <a:t>sp</a:t>
            </a:r>
            <a:r>
              <a:rPr lang="en-US" sz="1600" dirty="0">
                <a:solidFill>
                  <a:srgbClr val="FF0000"/>
                </a:solidFill>
                <a:latin typeface="Consolas" panose="020B0609020204030204" pitchFamily="49" charset="0"/>
              </a:rPr>
              <a:t>, #12] </a:t>
            </a:r>
            <a:r>
              <a:rPr lang="en-US" sz="1600" dirty="0">
                <a:solidFill>
                  <a:schemeClr val="bg1">
                    <a:lumMod val="50000"/>
                  </a:schemeClr>
                </a:solidFill>
                <a:latin typeface="Consolas" panose="020B0609020204030204" pitchFamily="49" charset="0"/>
              </a:rPr>
              <a:t>;r5=mem[sp+12],r6=mem[sp+16]</a:t>
            </a:r>
          </a:p>
          <a:p>
            <a:r>
              <a:rPr lang="en-US" sz="1600" dirty="0">
                <a:latin typeface="Consolas" panose="020B0609020204030204" pitchFamily="49" charset="0"/>
              </a:rPr>
              <a:t>  ADD r0, r0, r5   </a:t>
            </a:r>
            <a:r>
              <a:rPr lang="en-US" sz="1600" dirty="0">
                <a:solidFill>
                  <a:schemeClr val="bg1">
                    <a:lumMod val="50000"/>
                  </a:schemeClr>
                </a:solidFill>
                <a:latin typeface="Consolas" panose="020B0609020204030204" pitchFamily="49" charset="0"/>
              </a:rPr>
              <a:t>; add h</a:t>
            </a:r>
          </a:p>
          <a:p>
            <a:r>
              <a:rPr lang="en-US" sz="1600" dirty="0">
                <a:latin typeface="Consolas" panose="020B0609020204030204" pitchFamily="49" charset="0"/>
              </a:rPr>
              <a:t>  ADD r0, r0, r6   </a:t>
            </a:r>
            <a:r>
              <a:rPr lang="en-US" sz="1600" dirty="0">
                <a:solidFill>
                  <a:schemeClr val="bg1">
                    <a:lumMod val="50000"/>
                  </a:schemeClr>
                </a:solidFill>
                <a:latin typeface="Consolas" panose="020B0609020204030204" pitchFamily="49" charset="0"/>
              </a:rPr>
              <a:t>; add i</a:t>
            </a:r>
          </a:p>
          <a:p>
            <a:r>
              <a:rPr lang="en-US" sz="1600" dirty="0">
                <a:solidFill>
                  <a:srgbClr val="FF0000"/>
                </a:solidFill>
                <a:latin typeface="Consolas" panose="020B0609020204030204" pitchFamily="49" charset="0"/>
              </a:rPr>
              <a:t>  LDRD r5,r6, [</a:t>
            </a:r>
            <a:r>
              <a:rPr lang="en-US" sz="1600" dirty="0" err="1">
                <a:solidFill>
                  <a:srgbClr val="FF0000"/>
                </a:solidFill>
                <a:latin typeface="Consolas" panose="020B0609020204030204" pitchFamily="49" charset="0"/>
              </a:rPr>
              <a:t>sp</a:t>
            </a:r>
            <a:r>
              <a:rPr lang="en-US" sz="1600" dirty="0">
                <a:solidFill>
                  <a:srgbClr val="FF0000"/>
                </a:solidFill>
                <a:latin typeface="Consolas" panose="020B0609020204030204" pitchFamily="49" charset="0"/>
              </a:rPr>
              <a:t>, #20] </a:t>
            </a:r>
            <a:r>
              <a:rPr lang="en-US" sz="1600" dirty="0">
                <a:solidFill>
                  <a:schemeClr val="bg1">
                    <a:lumMod val="50000"/>
                  </a:schemeClr>
                </a:solidFill>
                <a:latin typeface="Consolas" panose="020B0609020204030204" pitchFamily="49" charset="0"/>
              </a:rPr>
              <a:t>;r5=mem[sp+20],r6=mem[sp+24]</a:t>
            </a:r>
          </a:p>
          <a:p>
            <a:r>
              <a:rPr lang="en-US" sz="1600" dirty="0">
                <a:latin typeface="Consolas" panose="020B0609020204030204" pitchFamily="49" charset="0"/>
              </a:rPr>
              <a:t>  ADD r0, r0, r5   </a:t>
            </a:r>
            <a:r>
              <a:rPr lang="en-US" sz="1600" dirty="0">
                <a:solidFill>
                  <a:schemeClr val="bg1">
                    <a:lumMod val="50000"/>
                  </a:schemeClr>
                </a:solidFill>
                <a:latin typeface="Consolas" panose="020B0609020204030204" pitchFamily="49" charset="0"/>
              </a:rPr>
              <a:t>; add j</a:t>
            </a:r>
          </a:p>
          <a:p>
            <a:r>
              <a:rPr lang="en-US" sz="1600" dirty="0">
                <a:latin typeface="Consolas" panose="020B0609020204030204" pitchFamily="49" charset="0"/>
              </a:rPr>
              <a:t>  ADD r0, r0, r6   </a:t>
            </a:r>
            <a:r>
              <a:rPr lang="en-US" sz="1600" dirty="0">
                <a:solidFill>
                  <a:schemeClr val="bg1">
                    <a:lumMod val="50000"/>
                  </a:schemeClr>
                </a:solidFill>
                <a:latin typeface="Consolas" panose="020B0609020204030204" pitchFamily="49" charset="0"/>
              </a:rPr>
              <a:t>; add k</a:t>
            </a:r>
          </a:p>
          <a:p>
            <a:r>
              <a:rPr lang="en-US" sz="1600" b="1" dirty="0">
                <a:solidFill>
                  <a:srgbClr val="3333FF"/>
                </a:solidFill>
                <a:latin typeface="Consolas" panose="020B0609020204030204" pitchFamily="49" charset="0"/>
              </a:rPr>
              <a:t>  POP {r5, r6, pc}</a:t>
            </a:r>
          </a:p>
          <a:p>
            <a:r>
              <a:rPr lang="en-US" sz="1600" dirty="0">
                <a:latin typeface="Consolas" panose="020B0609020204030204" pitchFamily="49" charset="0"/>
              </a:rPr>
              <a:t>  ENDP</a:t>
            </a:r>
          </a:p>
        </p:txBody>
      </p:sp>
      <p:sp>
        <p:nvSpPr>
          <p:cNvPr id="11" name="TextBox 10">
            <a:extLst>
              <a:ext uri="{FF2B5EF4-FFF2-40B4-BE49-F238E27FC236}">
                <a16:creationId xmlns:a16="http://schemas.microsoft.com/office/drawing/2014/main" id="{D382D761-267F-3DE5-106B-0D98F70FE970}"/>
              </a:ext>
            </a:extLst>
          </p:cNvPr>
          <p:cNvSpPr txBox="1"/>
          <p:nvPr/>
        </p:nvSpPr>
        <p:spPr>
          <a:xfrm>
            <a:off x="4988720" y="3319879"/>
            <a:ext cx="1064074" cy="369332"/>
          </a:xfrm>
          <a:prstGeom prst="rect">
            <a:avLst/>
          </a:prstGeom>
          <a:noFill/>
        </p:spPr>
        <p:txBody>
          <a:bodyPr wrap="none" rtlCol="0">
            <a:spAutoFit/>
          </a:bodyPr>
          <a:lstStyle/>
          <a:p>
            <a:r>
              <a:rPr lang="en-US" dirty="0"/>
              <a:t>Version 2</a:t>
            </a:r>
          </a:p>
        </p:txBody>
      </p:sp>
    </p:spTree>
    <p:extLst>
      <p:ext uri="{BB962C8B-B14F-4D97-AF65-F5344CB8AC3E}">
        <p14:creationId xmlns:p14="http://schemas.microsoft.com/office/powerpoint/2010/main" val="13411319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7F71C-9EB5-3426-D70D-7978B1F70796}"/>
              </a:ext>
            </a:extLst>
          </p:cNvPr>
          <p:cNvSpPr>
            <a:spLocks noGrp="1"/>
          </p:cNvSpPr>
          <p:nvPr>
            <p:ph type="title"/>
          </p:nvPr>
        </p:nvSpPr>
        <p:spPr/>
        <p:txBody>
          <a:bodyPr/>
          <a:lstStyle/>
          <a:p>
            <a:r>
              <a:rPr lang="en-US" dirty="0"/>
              <a:t>Explanations</a:t>
            </a:r>
          </a:p>
        </p:txBody>
      </p:sp>
      <p:sp>
        <p:nvSpPr>
          <p:cNvPr id="3" name="Slide Number Placeholder 2">
            <a:extLst>
              <a:ext uri="{FF2B5EF4-FFF2-40B4-BE49-F238E27FC236}">
                <a16:creationId xmlns:a16="http://schemas.microsoft.com/office/drawing/2014/main" id="{AD00E413-66FD-6987-EFA6-7E50668FB0AD}"/>
              </a:ext>
            </a:extLst>
          </p:cNvPr>
          <p:cNvSpPr>
            <a:spLocks noGrp="1"/>
          </p:cNvSpPr>
          <p:nvPr>
            <p:ph type="sldNum" sz="quarter" idx="12"/>
          </p:nvPr>
        </p:nvSpPr>
        <p:spPr/>
        <p:txBody>
          <a:bodyPr/>
          <a:lstStyle/>
          <a:p>
            <a:fld id="{EA7C8D44-3667-46F6-9772-CC52308E2A7F}" type="slidenum">
              <a:rPr kumimoji="0" lang="en-US" smtClean="0"/>
              <a:pPr/>
              <a:t>54</a:t>
            </a:fld>
            <a:endParaRPr kumimoji="0" lang="en-US" dirty="0"/>
          </a:p>
        </p:txBody>
      </p:sp>
      <p:sp>
        <p:nvSpPr>
          <p:cNvPr id="4" name="Content Placeholder 3">
            <a:extLst>
              <a:ext uri="{FF2B5EF4-FFF2-40B4-BE49-F238E27FC236}">
                <a16:creationId xmlns:a16="http://schemas.microsoft.com/office/drawing/2014/main" id="{4990DC74-D0D7-FE95-DDB9-216BA15198EA}"/>
              </a:ext>
            </a:extLst>
          </p:cNvPr>
          <p:cNvSpPr>
            <a:spLocks noGrp="1"/>
          </p:cNvSpPr>
          <p:nvPr>
            <p:ph sz="quarter" idx="1"/>
          </p:nvPr>
        </p:nvSpPr>
        <p:spPr>
          <a:xfrm>
            <a:off x="609600" y="1143000"/>
            <a:ext cx="6934200" cy="5486400"/>
          </a:xfrm>
        </p:spPr>
        <p:txBody>
          <a:bodyPr>
            <a:normAutofit fontScale="70000" lnSpcReduction="20000"/>
          </a:bodyPr>
          <a:lstStyle/>
          <a:p>
            <a:r>
              <a:rPr lang="en-US" b="1" dirty="0"/>
              <a:t>Version 1:</a:t>
            </a:r>
            <a:endParaRPr lang="en-US" dirty="0"/>
          </a:p>
          <a:p>
            <a:r>
              <a:rPr lang="en-US" dirty="0"/>
              <a:t>Callee reads the extra </a:t>
            </a:r>
            <a:r>
              <a:rPr lang="en-US" dirty="0" err="1"/>
              <a:t>args</a:t>
            </a:r>
            <a:r>
              <a:rPr lang="en-US" dirty="0"/>
              <a:t> directly from the caller’s push with LDRD: Load Register Doubleword:</a:t>
            </a:r>
          </a:p>
          <a:p>
            <a:pPr lvl="1"/>
            <a:r>
              <a:rPr lang="en-US" dirty="0"/>
              <a:t>LDRD r1,r2, [</a:t>
            </a:r>
            <a:r>
              <a:rPr lang="en-US" dirty="0" err="1"/>
              <a:t>sp</a:t>
            </a:r>
            <a:r>
              <a:rPr lang="en-US" dirty="0"/>
              <a:t>] → loads 5th &amp; 6th </a:t>
            </a:r>
            <a:r>
              <a:rPr lang="en-US" dirty="0" err="1"/>
              <a:t>args</a:t>
            </a:r>
            <a:r>
              <a:rPr lang="en-US" dirty="0"/>
              <a:t> (h, </a:t>
            </a:r>
            <a:r>
              <a:rPr lang="en-US" dirty="0" err="1"/>
              <a:t>i</a:t>
            </a:r>
            <a:r>
              <a:rPr lang="en-US" dirty="0"/>
              <a:t>)</a:t>
            </a:r>
          </a:p>
          <a:p>
            <a:pPr lvl="1"/>
            <a:r>
              <a:rPr lang="en-US" dirty="0"/>
              <a:t>LDRD r1,r2, [sp,#8] → loads 7th &amp; 8th </a:t>
            </a:r>
            <a:r>
              <a:rPr lang="en-US" dirty="0" err="1"/>
              <a:t>args</a:t>
            </a:r>
            <a:r>
              <a:rPr lang="en-US" dirty="0"/>
              <a:t> (j, k)</a:t>
            </a:r>
          </a:p>
          <a:p>
            <a:r>
              <a:rPr lang="en-US" dirty="0"/>
              <a:t>It returns with BX LR.</a:t>
            </a:r>
          </a:p>
          <a:p>
            <a:r>
              <a:rPr lang="en-US" b="1" dirty="0"/>
              <a:t>Version 2:</a:t>
            </a:r>
          </a:p>
          <a:p>
            <a:r>
              <a:rPr lang="en-US" dirty="0"/>
              <a:t>Callee </a:t>
            </a:r>
            <a:r>
              <a:rPr lang="en-US" b="1" dirty="0"/>
              <a:t>pushes</a:t>
            </a:r>
            <a:r>
              <a:rPr lang="en-US" dirty="0"/>
              <a:t> r5, r6, and </a:t>
            </a:r>
            <a:r>
              <a:rPr lang="en-US" dirty="0" err="1"/>
              <a:t>lr</a:t>
            </a:r>
            <a:r>
              <a:rPr lang="en-US" dirty="0"/>
              <a:t> on entry: PUSH {r5, r6, </a:t>
            </a:r>
            <a:r>
              <a:rPr lang="en-US" dirty="0" err="1"/>
              <a:t>lr</a:t>
            </a:r>
            <a:r>
              <a:rPr lang="en-US" dirty="0"/>
              <a:t>}.</a:t>
            </a:r>
          </a:p>
          <a:p>
            <a:r>
              <a:rPr lang="en-US" dirty="0"/>
              <a:t>Because it pushed, the extra-argument addresses are shifted, so it uses offsets like [sp,#12] and [sp,#20] to read the caller’s arguments into r5,r6.</a:t>
            </a:r>
          </a:p>
          <a:p>
            <a:pPr lvl="1"/>
            <a:r>
              <a:rPr lang="pt-BR" dirty="0"/>
              <a:t>LDRD r5,r6, [sp, #12]</a:t>
            </a:r>
          </a:p>
          <a:p>
            <a:pPr lvl="1"/>
            <a:r>
              <a:rPr lang="pt-BR" dirty="0"/>
              <a:t>LDRD r5,r6, [sp, #20] </a:t>
            </a:r>
          </a:p>
          <a:p>
            <a:r>
              <a:rPr lang="en-US" dirty="0"/>
              <a:t>It returns via POP {r5, r6, pc} (popping </a:t>
            </a:r>
            <a:r>
              <a:rPr lang="en-US" dirty="0" err="1"/>
              <a:t>lr</a:t>
            </a:r>
            <a:r>
              <a:rPr lang="en-US" dirty="0"/>
              <a:t> into pc returns directly).</a:t>
            </a:r>
          </a:p>
          <a:p>
            <a:r>
              <a:rPr lang="en-US" dirty="0"/>
              <a:t>Ladder analogy:</a:t>
            </a:r>
          </a:p>
          <a:p>
            <a:pPr lvl="1"/>
            <a:r>
              <a:rPr lang="en-US" dirty="0"/>
              <a:t>Think of the stack like a ladder: The ladder = one shared stack in memory.</a:t>
            </a:r>
          </a:p>
          <a:p>
            <a:pPr lvl="1"/>
            <a:r>
              <a:rPr lang="en-US" dirty="0"/>
              <a:t>The rung each function stands on = its current SP value.</a:t>
            </a:r>
          </a:p>
          <a:p>
            <a:pPr lvl="1"/>
            <a:r>
              <a:rPr lang="en-US" dirty="0"/>
              <a:t>When a function “pushes,” it steps down a few rungs (SP decreases).</a:t>
            </a:r>
          </a:p>
          <a:p>
            <a:pPr lvl="1"/>
            <a:r>
              <a:rPr lang="en-US" dirty="0"/>
              <a:t>The caller’s pushed data remains up above — just higher up the same ladder.</a:t>
            </a:r>
          </a:p>
        </p:txBody>
      </p:sp>
      <p:graphicFrame>
        <p:nvGraphicFramePr>
          <p:cNvPr id="9" name="Table 8">
            <a:extLst>
              <a:ext uri="{FF2B5EF4-FFF2-40B4-BE49-F238E27FC236}">
                <a16:creationId xmlns:a16="http://schemas.microsoft.com/office/drawing/2014/main" id="{25909265-10DA-A0F1-035F-7C0EC6805DBB}"/>
              </a:ext>
            </a:extLst>
          </p:cNvPr>
          <p:cNvGraphicFramePr>
            <a:graphicFrameLocks noGrp="1"/>
          </p:cNvGraphicFramePr>
          <p:nvPr>
            <p:extLst>
              <p:ext uri="{D42A27DB-BD31-4B8C-83A1-F6EECF244321}">
                <p14:modId xmlns:p14="http://schemas.microsoft.com/office/powerpoint/2010/main" val="4067472086"/>
              </p:ext>
            </p:extLst>
          </p:nvPr>
        </p:nvGraphicFramePr>
        <p:xfrm>
          <a:off x="7922111" y="1211132"/>
          <a:ext cx="3672840" cy="1828800"/>
        </p:xfrm>
        <a:graphic>
          <a:graphicData uri="http://schemas.openxmlformats.org/drawingml/2006/table">
            <a:tbl>
              <a:tblPr>
                <a:tableStyleId>{5940675A-B579-460E-94D1-54222C63F5DA}</a:tableStyleId>
              </a:tblPr>
              <a:tblGrid>
                <a:gridCol w="1224280">
                  <a:extLst>
                    <a:ext uri="{9D8B030D-6E8A-4147-A177-3AD203B41FA5}">
                      <a16:colId xmlns:a16="http://schemas.microsoft.com/office/drawing/2014/main" val="1864876418"/>
                    </a:ext>
                  </a:extLst>
                </a:gridCol>
                <a:gridCol w="1224280">
                  <a:extLst>
                    <a:ext uri="{9D8B030D-6E8A-4147-A177-3AD203B41FA5}">
                      <a16:colId xmlns:a16="http://schemas.microsoft.com/office/drawing/2014/main" val="2439467390"/>
                    </a:ext>
                  </a:extLst>
                </a:gridCol>
                <a:gridCol w="1224280">
                  <a:extLst>
                    <a:ext uri="{9D8B030D-6E8A-4147-A177-3AD203B41FA5}">
                      <a16:colId xmlns:a16="http://schemas.microsoft.com/office/drawing/2014/main" val="1551138210"/>
                    </a:ext>
                  </a:extLst>
                </a:gridCol>
              </a:tblGrid>
              <a:tr h="0">
                <a:tc>
                  <a:txBody>
                    <a:bodyPr/>
                    <a:lstStyle/>
                    <a:p>
                      <a:pPr algn="l">
                        <a:buNone/>
                      </a:pPr>
                      <a:r>
                        <a:rPr lang="en-US"/>
                        <a:t>Address</a:t>
                      </a:r>
                    </a:p>
                  </a:txBody>
                  <a:tcPr anchor="ctr">
                    <a:solidFill>
                      <a:schemeClr val="bg1">
                        <a:lumMod val="85000"/>
                      </a:schemeClr>
                    </a:solidFill>
                  </a:tcPr>
                </a:tc>
                <a:tc>
                  <a:txBody>
                    <a:bodyPr/>
                    <a:lstStyle/>
                    <a:p>
                      <a:pPr algn="l">
                        <a:buNone/>
                      </a:pPr>
                      <a:r>
                        <a:rPr lang="en-US"/>
                        <a:t>Contents</a:t>
                      </a:r>
                    </a:p>
                  </a:txBody>
                  <a:tcPr anchor="ctr">
                    <a:solidFill>
                      <a:schemeClr val="bg1">
                        <a:lumMod val="85000"/>
                      </a:schemeClr>
                    </a:solidFill>
                  </a:tcPr>
                </a:tc>
                <a:tc>
                  <a:txBody>
                    <a:bodyPr/>
                    <a:lstStyle/>
                    <a:p>
                      <a:pPr algn="l">
                        <a:buNone/>
                      </a:pPr>
                      <a:r>
                        <a:rPr lang="en-US" dirty="0"/>
                        <a:t>Access</a:t>
                      </a:r>
                    </a:p>
                  </a:txBody>
                  <a:tcPr anchor="ctr">
                    <a:solidFill>
                      <a:schemeClr val="bg1">
                        <a:lumMod val="85000"/>
                      </a:schemeClr>
                    </a:solidFill>
                  </a:tcPr>
                </a:tc>
                <a:extLst>
                  <a:ext uri="{0D108BD9-81ED-4DB2-BD59-A6C34878D82A}">
                    <a16:rowId xmlns:a16="http://schemas.microsoft.com/office/drawing/2014/main" val="1145847972"/>
                  </a:ext>
                </a:extLst>
              </a:tr>
              <a:tr h="0">
                <a:tc>
                  <a:txBody>
                    <a:bodyPr/>
                    <a:lstStyle/>
                    <a:p>
                      <a:pPr algn="l">
                        <a:buNone/>
                      </a:pPr>
                      <a:r>
                        <a:rPr lang="en-US"/>
                        <a:t>0x0FFC</a:t>
                      </a:r>
                    </a:p>
                  </a:txBody>
                  <a:tcPr anchor="ctr"/>
                </a:tc>
                <a:tc>
                  <a:txBody>
                    <a:bodyPr/>
                    <a:lstStyle/>
                    <a:p>
                      <a:pPr algn="l">
                        <a:buNone/>
                      </a:pPr>
                      <a:r>
                        <a:rPr lang="en-US" dirty="0"/>
                        <a:t>arg8 (k=8)</a:t>
                      </a:r>
                    </a:p>
                  </a:txBody>
                  <a:tcPr anchor="ctr"/>
                </a:tc>
                <a:tc>
                  <a:txBody>
                    <a:bodyPr/>
                    <a:lstStyle/>
                    <a:p>
                      <a:pPr algn="l">
                        <a:buNone/>
                      </a:pPr>
                      <a:r>
                        <a:rPr lang="en-US" dirty="0"/>
                        <a:t>[sp,#12]</a:t>
                      </a:r>
                    </a:p>
                  </a:txBody>
                  <a:tcPr anchor="ctr"/>
                </a:tc>
                <a:extLst>
                  <a:ext uri="{0D108BD9-81ED-4DB2-BD59-A6C34878D82A}">
                    <a16:rowId xmlns:a16="http://schemas.microsoft.com/office/drawing/2014/main" val="2385544790"/>
                  </a:ext>
                </a:extLst>
              </a:tr>
              <a:tr h="0">
                <a:tc>
                  <a:txBody>
                    <a:bodyPr/>
                    <a:lstStyle/>
                    <a:p>
                      <a:pPr algn="l">
                        <a:buNone/>
                      </a:pPr>
                      <a:r>
                        <a:rPr lang="en-US"/>
                        <a:t>0x0FF8</a:t>
                      </a:r>
                    </a:p>
                  </a:txBody>
                  <a:tcPr anchor="ctr"/>
                </a:tc>
                <a:tc>
                  <a:txBody>
                    <a:bodyPr/>
                    <a:lstStyle/>
                    <a:p>
                      <a:pPr algn="l">
                        <a:buNone/>
                      </a:pPr>
                      <a:r>
                        <a:rPr lang="en-US" dirty="0"/>
                        <a:t>arg7 (j=7)</a:t>
                      </a:r>
                    </a:p>
                  </a:txBody>
                  <a:tcPr anchor="ctr"/>
                </a:tc>
                <a:tc>
                  <a:txBody>
                    <a:bodyPr/>
                    <a:lstStyle/>
                    <a:p>
                      <a:pPr algn="l">
                        <a:buNone/>
                      </a:pPr>
                      <a:r>
                        <a:rPr lang="en-US" dirty="0"/>
                        <a:t>[sp,#8]</a:t>
                      </a:r>
                    </a:p>
                  </a:txBody>
                  <a:tcPr anchor="ctr"/>
                </a:tc>
                <a:extLst>
                  <a:ext uri="{0D108BD9-81ED-4DB2-BD59-A6C34878D82A}">
                    <a16:rowId xmlns:a16="http://schemas.microsoft.com/office/drawing/2014/main" val="1781182883"/>
                  </a:ext>
                </a:extLst>
              </a:tr>
              <a:tr h="0">
                <a:tc>
                  <a:txBody>
                    <a:bodyPr/>
                    <a:lstStyle/>
                    <a:p>
                      <a:pPr algn="l">
                        <a:buNone/>
                      </a:pPr>
                      <a:r>
                        <a:rPr lang="en-US"/>
                        <a:t>0x0FF4</a:t>
                      </a:r>
                    </a:p>
                  </a:txBody>
                  <a:tcPr anchor="ctr"/>
                </a:tc>
                <a:tc>
                  <a:txBody>
                    <a:bodyPr/>
                    <a:lstStyle/>
                    <a:p>
                      <a:pPr algn="l">
                        <a:buNone/>
                      </a:pPr>
                      <a:r>
                        <a:rPr lang="en-US" dirty="0"/>
                        <a:t>arg6 (</a:t>
                      </a:r>
                      <a:r>
                        <a:rPr lang="en-US" dirty="0" err="1"/>
                        <a:t>i</a:t>
                      </a:r>
                      <a:r>
                        <a:rPr lang="en-US" dirty="0"/>
                        <a:t>=6)</a:t>
                      </a:r>
                    </a:p>
                  </a:txBody>
                  <a:tcPr anchor="ctr"/>
                </a:tc>
                <a:tc>
                  <a:txBody>
                    <a:bodyPr/>
                    <a:lstStyle/>
                    <a:p>
                      <a:pPr algn="l">
                        <a:buNone/>
                      </a:pPr>
                      <a:r>
                        <a:rPr lang="en-US" dirty="0"/>
                        <a:t>[sp,#4]</a:t>
                      </a:r>
                    </a:p>
                  </a:txBody>
                  <a:tcPr anchor="ctr"/>
                </a:tc>
                <a:extLst>
                  <a:ext uri="{0D108BD9-81ED-4DB2-BD59-A6C34878D82A}">
                    <a16:rowId xmlns:a16="http://schemas.microsoft.com/office/drawing/2014/main" val="2206376301"/>
                  </a:ext>
                </a:extLst>
              </a:tr>
              <a:tr h="0">
                <a:tc>
                  <a:txBody>
                    <a:bodyPr/>
                    <a:lstStyle/>
                    <a:p>
                      <a:pPr algn="l">
                        <a:buNone/>
                      </a:pPr>
                      <a:r>
                        <a:rPr lang="en-US"/>
                        <a:t>0x0FF0</a:t>
                      </a:r>
                    </a:p>
                  </a:txBody>
                  <a:tcPr anchor="ctr"/>
                </a:tc>
                <a:tc>
                  <a:txBody>
                    <a:bodyPr/>
                    <a:lstStyle/>
                    <a:p>
                      <a:pPr algn="l">
                        <a:buNone/>
                      </a:pPr>
                      <a:r>
                        <a:rPr lang="en-US" dirty="0"/>
                        <a:t>arg5 (h=5)</a:t>
                      </a:r>
                    </a:p>
                  </a:txBody>
                  <a:tcPr anchor="ctr"/>
                </a:tc>
                <a:tc>
                  <a:txBody>
                    <a:bodyPr/>
                    <a:lstStyle/>
                    <a:p>
                      <a:pPr algn="l">
                        <a:buNone/>
                      </a:pPr>
                      <a:r>
                        <a:rPr lang="en-US" dirty="0"/>
                        <a:t>[</a:t>
                      </a:r>
                      <a:r>
                        <a:rPr lang="en-US" dirty="0" err="1"/>
                        <a:t>sp</a:t>
                      </a:r>
                      <a:r>
                        <a:rPr lang="en-US" dirty="0"/>
                        <a:t>] ← SP</a:t>
                      </a:r>
                    </a:p>
                  </a:txBody>
                  <a:tcPr anchor="ctr"/>
                </a:tc>
                <a:extLst>
                  <a:ext uri="{0D108BD9-81ED-4DB2-BD59-A6C34878D82A}">
                    <a16:rowId xmlns:a16="http://schemas.microsoft.com/office/drawing/2014/main" val="465155385"/>
                  </a:ext>
                </a:extLst>
              </a:tr>
            </a:tbl>
          </a:graphicData>
        </a:graphic>
      </p:graphicFrame>
      <p:graphicFrame>
        <p:nvGraphicFramePr>
          <p:cNvPr id="11" name="Table 10">
            <a:extLst>
              <a:ext uri="{FF2B5EF4-FFF2-40B4-BE49-F238E27FC236}">
                <a16:creationId xmlns:a16="http://schemas.microsoft.com/office/drawing/2014/main" id="{462B0A1F-9474-9BA7-36AD-62B94D99F3B3}"/>
              </a:ext>
            </a:extLst>
          </p:cNvPr>
          <p:cNvGraphicFramePr>
            <a:graphicFrameLocks noGrp="1"/>
          </p:cNvGraphicFramePr>
          <p:nvPr>
            <p:extLst>
              <p:ext uri="{D42A27DB-BD31-4B8C-83A1-F6EECF244321}">
                <p14:modId xmlns:p14="http://schemas.microsoft.com/office/powerpoint/2010/main" val="3382935253"/>
              </p:ext>
            </p:extLst>
          </p:nvPr>
        </p:nvGraphicFramePr>
        <p:xfrm>
          <a:off x="7917180" y="3392618"/>
          <a:ext cx="3657600" cy="2926080"/>
        </p:xfrm>
        <a:graphic>
          <a:graphicData uri="http://schemas.openxmlformats.org/drawingml/2006/table">
            <a:tbl>
              <a:tblPr>
                <a:tableStyleId>{5940675A-B579-460E-94D1-54222C63F5DA}</a:tableStyleId>
              </a:tblPr>
              <a:tblGrid>
                <a:gridCol w="1244600">
                  <a:extLst>
                    <a:ext uri="{9D8B030D-6E8A-4147-A177-3AD203B41FA5}">
                      <a16:colId xmlns:a16="http://schemas.microsoft.com/office/drawing/2014/main" val="2091111753"/>
                    </a:ext>
                  </a:extLst>
                </a:gridCol>
                <a:gridCol w="1244600">
                  <a:extLst>
                    <a:ext uri="{9D8B030D-6E8A-4147-A177-3AD203B41FA5}">
                      <a16:colId xmlns:a16="http://schemas.microsoft.com/office/drawing/2014/main" val="1394680646"/>
                    </a:ext>
                  </a:extLst>
                </a:gridCol>
                <a:gridCol w="1168400">
                  <a:extLst>
                    <a:ext uri="{9D8B030D-6E8A-4147-A177-3AD203B41FA5}">
                      <a16:colId xmlns:a16="http://schemas.microsoft.com/office/drawing/2014/main" val="3639283525"/>
                    </a:ext>
                  </a:extLst>
                </a:gridCol>
              </a:tblGrid>
              <a:tr h="350520">
                <a:tc>
                  <a:txBody>
                    <a:bodyPr/>
                    <a:lstStyle/>
                    <a:p>
                      <a:pPr algn="l">
                        <a:buNone/>
                      </a:pPr>
                      <a:r>
                        <a:rPr lang="en-US"/>
                        <a:t>Address</a:t>
                      </a:r>
                    </a:p>
                  </a:txBody>
                  <a:tcPr anchor="ctr">
                    <a:solidFill>
                      <a:schemeClr val="bg1">
                        <a:lumMod val="85000"/>
                      </a:schemeClr>
                    </a:solidFill>
                  </a:tcPr>
                </a:tc>
                <a:tc>
                  <a:txBody>
                    <a:bodyPr/>
                    <a:lstStyle/>
                    <a:p>
                      <a:pPr algn="l">
                        <a:buNone/>
                      </a:pPr>
                      <a:r>
                        <a:rPr lang="en-US"/>
                        <a:t>Contents</a:t>
                      </a:r>
                    </a:p>
                  </a:txBody>
                  <a:tcPr anchor="ctr">
                    <a:solidFill>
                      <a:schemeClr val="bg1">
                        <a:lumMod val="85000"/>
                      </a:schemeClr>
                    </a:solidFill>
                  </a:tcPr>
                </a:tc>
                <a:tc>
                  <a:txBody>
                    <a:bodyPr/>
                    <a:lstStyle/>
                    <a:p>
                      <a:pPr algn="l">
                        <a:buNone/>
                      </a:pPr>
                      <a:r>
                        <a:rPr lang="en-US" dirty="0"/>
                        <a:t>Access</a:t>
                      </a:r>
                    </a:p>
                  </a:txBody>
                  <a:tcPr anchor="ctr">
                    <a:solidFill>
                      <a:schemeClr val="bg1">
                        <a:lumMod val="85000"/>
                      </a:schemeClr>
                    </a:solidFill>
                  </a:tcPr>
                </a:tc>
                <a:extLst>
                  <a:ext uri="{0D108BD9-81ED-4DB2-BD59-A6C34878D82A}">
                    <a16:rowId xmlns:a16="http://schemas.microsoft.com/office/drawing/2014/main" val="1565853675"/>
                  </a:ext>
                </a:extLst>
              </a:tr>
              <a:tr h="350520">
                <a:tc>
                  <a:txBody>
                    <a:bodyPr/>
                    <a:lstStyle/>
                    <a:p>
                      <a:pPr algn="l">
                        <a:buNone/>
                      </a:pPr>
                      <a:r>
                        <a:rPr lang="en-US"/>
                        <a:t>0x0FFC</a:t>
                      </a:r>
                    </a:p>
                  </a:txBody>
                  <a:tcPr anchor="ctr"/>
                </a:tc>
                <a:tc>
                  <a:txBody>
                    <a:bodyPr/>
                    <a:lstStyle/>
                    <a:p>
                      <a:pPr algn="l">
                        <a:buNone/>
                      </a:pPr>
                      <a:r>
                        <a:rPr lang="en-US" dirty="0"/>
                        <a:t>arg8 (k=8)</a:t>
                      </a:r>
                    </a:p>
                  </a:txBody>
                  <a:tcPr anchor="ctr"/>
                </a:tc>
                <a:tc>
                  <a:txBody>
                    <a:bodyPr/>
                    <a:lstStyle/>
                    <a:p>
                      <a:pPr algn="l">
                        <a:buNone/>
                      </a:pPr>
                      <a:r>
                        <a:rPr lang="en-US" dirty="0"/>
                        <a:t>[sp,#24]</a:t>
                      </a:r>
                    </a:p>
                  </a:txBody>
                  <a:tcPr anchor="ctr"/>
                </a:tc>
                <a:extLst>
                  <a:ext uri="{0D108BD9-81ED-4DB2-BD59-A6C34878D82A}">
                    <a16:rowId xmlns:a16="http://schemas.microsoft.com/office/drawing/2014/main" val="4041849624"/>
                  </a:ext>
                </a:extLst>
              </a:tr>
              <a:tr h="350520">
                <a:tc>
                  <a:txBody>
                    <a:bodyPr/>
                    <a:lstStyle/>
                    <a:p>
                      <a:pPr algn="l">
                        <a:buNone/>
                      </a:pPr>
                      <a:r>
                        <a:rPr lang="en-US"/>
                        <a:t>0x0FF8</a:t>
                      </a:r>
                    </a:p>
                  </a:txBody>
                  <a:tcPr anchor="ctr"/>
                </a:tc>
                <a:tc>
                  <a:txBody>
                    <a:bodyPr/>
                    <a:lstStyle/>
                    <a:p>
                      <a:pPr algn="l">
                        <a:buNone/>
                      </a:pPr>
                      <a:r>
                        <a:rPr lang="en-US" dirty="0"/>
                        <a:t>arg7 (j=7)</a:t>
                      </a:r>
                    </a:p>
                  </a:txBody>
                  <a:tcPr anchor="ctr"/>
                </a:tc>
                <a:tc>
                  <a:txBody>
                    <a:bodyPr/>
                    <a:lstStyle/>
                    <a:p>
                      <a:pPr algn="l">
                        <a:buNone/>
                      </a:pPr>
                      <a:r>
                        <a:rPr lang="en-US" dirty="0"/>
                        <a:t>[sp,#20]</a:t>
                      </a:r>
                    </a:p>
                  </a:txBody>
                  <a:tcPr anchor="ctr"/>
                </a:tc>
                <a:extLst>
                  <a:ext uri="{0D108BD9-81ED-4DB2-BD59-A6C34878D82A}">
                    <a16:rowId xmlns:a16="http://schemas.microsoft.com/office/drawing/2014/main" val="998663929"/>
                  </a:ext>
                </a:extLst>
              </a:tr>
              <a:tr h="350520">
                <a:tc>
                  <a:txBody>
                    <a:bodyPr/>
                    <a:lstStyle/>
                    <a:p>
                      <a:pPr algn="l">
                        <a:buNone/>
                      </a:pPr>
                      <a:r>
                        <a:rPr lang="en-US"/>
                        <a:t>0x0FF4</a:t>
                      </a:r>
                    </a:p>
                  </a:txBody>
                  <a:tcPr anchor="ctr"/>
                </a:tc>
                <a:tc>
                  <a:txBody>
                    <a:bodyPr/>
                    <a:lstStyle/>
                    <a:p>
                      <a:pPr algn="l">
                        <a:buNone/>
                      </a:pPr>
                      <a:r>
                        <a:rPr lang="en-US" dirty="0"/>
                        <a:t>arg6 (</a:t>
                      </a:r>
                      <a:r>
                        <a:rPr lang="en-US" dirty="0" err="1"/>
                        <a:t>i</a:t>
                      </a:r>
                      <a:r>
                        <a:rPr lang="en-US" dirty="0"/>
                        <a:t>=6)</a:t>
                      </a:r>
                    </a:p>
                  </a:txBody>
                  <a:tcPr anchor="ctr"/>
                </a:tc>
                <a:tc>
                  <a:txBody>
                    <a:bodyPr/>
                    <a:lstStyle/>
                    <a:p>
                      <a:pPr algn="l">
                        <a:buNone/>
                      </a:pPr>
                      <a:r>
                        <a:rPr lang="en-US" dirty="0"/>
                        <a:t>[sp,#16]</a:t>
                      </a:r>
                    </a:p>
                  </a:txBody>
                  <a:tcPr anchor="ctr"/>
                </a:tc>
                <a:extLst>
                  <a:ext uri="{0D108BD9-81ED-4DB2-BD59-A6C34878D82A}">
                    <a16:rowId xmlns:a16="http://schemas.microsoft.com/office/drawing/2014/main" val="2725291172"/>
                  </a:ext>
                </a:extLst>
              </a:tr>
              <a:tr h="350520">
                <a:tc>
                  <a:txBody>
                    <a:bodyPr/>
                    <a:lstStyle/>
                    <a:p>
                      <a:pPr algn="l">
                        <a:buNone/>
                      </a:pPr>
                      <a:r>
                        <a:rPr lang="en-US"/>
                        <a:t>0x0FF0</a:t>
                      </a:r>
                    </a:p>
                  </a:txBody>
                  <a:tcPr anchor="ctr"/>
                </a:tc>
                <a:tc>
                  <a:txBody>
                    <a:bodyPr/>
                    <a:lstStyle/>
                    <a:p>
                      <a:pPr algn="l">
                        <a:buNone/>
                      </a:pPr>
                      <a:r>
                        <a:rPr lang="en-US" dirty="0"/>
                        <a:t>arg5 (h=5)</a:t>
                      </a:r>
                    </a:p>
                  </a:txBody>
                  <a:tcPr anchor="ctr"/>
                </a:tc>
                <a:tc>
                  <a:txBody>
                    <a:bodyPr/>
                    <a:lstStyle/>
                    <a:p>
                      <a:pPr algn="l">
                        <a:buNone/>
                      </a:pPr>
                      <a:r>
                        <a:rPr lang="en-US" dirty="0"/>
                        <a:t>[sp,#12]</a:t>
                      </a:r>
                    </a:p>
                  </a:txBody>
                  <a:tcPr anchor="ctr"/>
                </a:tc>
                <a:extLst>
                  <a:ext uri="{0D108BD9-81ED-4DB2-BD59-A6C34878D82A}">
                    <a16:rowId xmlns:a16="http://schemas.microsoft.com/office/drawing/2014/main" val="1383402507"/>
                  </a:ext>
                </a:extLst>
              </a:tr>
              <a:tr h="350520">
                <a:tc>
                  <a:txBody>
                    <a:bodyPr/>
                    <a:lstStyle/>
                    <a:p>
                      <a:pPr algn="l">
                        <a:buNone/>
                      </a:pPr>
                      <a:r>
                        <a:rPr lang="en-US"/>
                        <a:t>0x0FEC</a:t>
                      </a:r>
                    </a:p>
                  </a:txBody>
                  <a:tcPr anchor="ctr"/>
                </a:tc>
                <a:tc>
                  <a:txBody>
                    <a:bodyPr/>
                    <a:lstStyle/>
                    <a:p>
                      <a:pPr algn="l">
                        <a:buNone/>
                      </a:pPr>
                      <a:r>
                        <a:rPr lang="en-US"/>
                        <a:t>saved lr</a:t>
                      </a:r>
                    </a:p>
                  </a:txBody>
                  <a:tcPr anchor="ctr"/>
                </a:tc>
                <a:tc>
                  <a:txBody>
                    <a:bodyPr/>
                    <a:lstStyle/>
                    <a:p>
                      <a:pPr algn="l">
                        <a:buNone/>
                      </a:pPr>
                      <a:r>
                        <a:rPr lang="en-US" dirty="0"/>
                        <a:t>[sp,#8]</a:t>
                      </a:r>
                    </a:p>
                  </a:txBody>
                  <a:tcPr anchor="ctr"/>
                </a:tc>
                <a:extLst>
                  <a:ext uri="{0D108BD9-81ED-4DB2-BD59-A6C34878D82A}">
                    <a16:rowId xmlns:a16="http://schemas.microsoft.com/office/drawing/2014/main" val="1768901541"/>
                  </a:ext>
                </a:extLst>
              </a:tr>
              <a:tr h="350520">
                <a:tc>
                  <a:txBody>
                    <a:bodyPr/>
                    <a:lstStyle/>
                    <a:p>
                      <a:pPr algn="l">
                        <a:buNone/>
                      </a:pPr>
                      <a:r>
                        <a:rPr lang="en-US"/>
                        <a:t>0x0FE8</a:t>
                      </a:r>
                    </a:p>
                  </a:txBody>
                  <a:tcPr anchor="ctr"/>
                </a:tc>
                <a:tc>
                  <a:txBody>
                    <a:bodyPr/>
                    <a:lstStyle/>
                    <a:p>
                      <a:pPr algn="l">
                        <a:buNone/>
                      </a:pPr>
                      <a:r>
                        <a:rPr lang="en-US"/>
                        <a:t>saved r6</a:t>
                      </a:r>
                    </a:p>
                  </a:txBody>
                  <a:tcPr anchor="ctr"/>
                </a:tc>
                <a:tc>
                  <a:txBody>
                    <a:bodyPr/>
                    <a:lstStyle/>
                    <a:p>
                      <a:pPr algn="l">
                        <a:buNone/>
                      </a:pPr>
                      <a:r>
                        <a:rPr lang="en-US" dirty="0"/>
                        <a:t>[sp,#4]</a:t>
                      </a:r>
                    </a:p>
                  </a:txBody>
                  <a:tcPr anchor="ctr"/>
                </a:tc>
                <a:extLst>
                  <a:ext uri="{0D108BD9-81ED-4DB2-BD59-A6C34878D82A}">
                    <a16:rowId xmlns:a16="http://schemas.microsoft.com/office/drawing/2014/main" val="2022043217"/>
                  </a:ext>
                </a:extLst>
              </a:tr>
              <a:tr h="350520">
                <a:tc>
                  <a:txBody>
                    <a:bodyPr/>
                    <a:lstStyle/>
                    <a:p>
                      <a:pPr algn="l">
                        <a:buNone/>
                      </a:pPr>
                      <a:r>
                        <a:rPr lang="en-US" dirty="0"/>
                        <a:t>0x0FE4</a:t>
                      </a:r>
                    </a:p>
                  </a:txBody>
                  <a:tcPr anchor="ctr"/>
                </a:tc>
                <a:tc>
                  <a:txBody>
                    <a:bodyPr/>
                    <a:lstStyle/>
                    <a:p>
                      <a:pPr algn="l">
                        <a:buNone/>
                      </a:pPr>
                      <a:r>
                        <a:rPr lang="en-US" dirty="0"/>
                        <a:t>saved r5</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dirty="0" err="1"/>
                        <a:t>sp</a:t>
                      </a:r>
                      <a:r>
                        <a:rPr lang="en-US" dirty="0"/>
                        <a:t>] ← SP</a:t>
                      </a:r>
                    </a:p>
                  </a:txBody>
                  <a:tcPr anchor="ctr"/>
                </a:tc>
                <a:extLst>
                  <a:ext uri="{0D108BD9-81ED-4DB2-BD59-A6C34878D82A}">
                    <a16:rowId xmlns:a16="http://schemas.microsoft.com/office/drawing/2014/main" val="1530533619"/>
                  </a:ext>
                </a:extLst>
              </a:tr>
            </a:tbl>
          </a:graphicData>
        </a:graphic>
      </p:graphicFrame>
      <p:sp>
        <p:nvSpPr>
          <p:cNvPr id="12" name="TextBox 11">
            <a:extLst>
              <a:ext uri="{FF2B5EF4-FFF2-40B4-BE49-F238E27FC236}">
                <a16:creationId xmlns:a16="http://schemas.microsoft.com/office/drawing/2014/main" id="{D93EE55B-4F4B-0C9C-767E-9326FD88C2A7}"/>
              </a:ext>
            </a:extLst>
          </p:cNvPr>
          <p:cNvSpPr txBox="1"/>
          <p:nvPr/>
        </p:nvSpPr>
        <p:spPr>
          <a:xfrm>
            <a:off x="8153459" y="3023286"/>
            <a:ext cx="3349956" cy="369332"/>
          </a:xfrm>
          <a:prstGeom prst="rect">
            <a:avLst/>
          </a:prstGeom>
          <a:noFill/>
        </p:spPr>
        <p:txBody>
          <a:bodyPr wrap="none" rtlCol="0">
            <a:spAutoFit/>
          </a:bodyPr>
          <a:lstStyle/>
          <a:p>
            <a:r>
              <a:rPr lang="en-US" dirty="0"/>
              <a:t>Version 1 stack after Caller PUSH</a:t>
            </a:r>
          </a:p>
        </p:txBody>
      </p:sp>
      <p:sp>
        <p:nvSpPr>
          <p:cNvPr id="13" name="TextBox 12">
            <a:extLst>
              <a:ext uri="{FF2B5EF4-FFF2-40B4-BE49-F238E27FC236}">
                <a16:creationId xmlns:a16="http://schemas.microsoft.com/office/drawing/2014/main" id="{6E1497B4-4C24-590D-D55C-B3D5830F54D0}"/>
              </a:ext>
            </a:extLst>
          </p:cNvPr>
          <p:cNvSpPr txBox="1"/>
          <p:nvPr/>
        </p:nvSpPr>
        <p:spPr>
          <a:xfrm>
            <a:off x="7263136" y="6360309"/>
            <a:ext cx="4990790" cy="369332"/>
          </a:xfrm>
          <a:prstGeom prst="rect">
            <a:avLst/>
          </a:prstGeom>
          <a:noFill/>
        </p:spPr>
        <p:txBody>
          <a:bodyPr wrap="none" rtlCol="0">
            <a:spAutoFit/>
          </a:bodyPr>
          <a:lstStyle/>
          <a:p>
            <a:r>
              <a:rPr lang="en-US" dirty="0"/>
              <a:t>Version 2 stack after Caller PUSH and Callee PUSH</a:t>
            </a:r>
          </a:p>
        </p:txBody>
      </p:sp>
    </p:spTree>
    <p:extLst>
      <p:ext uri="{BB962C8B-B14F-4D97-AF65-F5344CB8AC3E}">
        <p14:creationId xmlns:p14="http://schemas.microsoft.com/office/powerpoint/2010/main" val="7147419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7385A-226C-1097-D2BD-8F494097C795}"/>
              </a:ext>
            </a:extLst>
          </p:cNvPr>
          <p:cNvSpPr>
            <a:spLocks noGrp="1"/>
          </p:cNvSpPr>
          <p:nvPr>
            <p:ph type="title"/>
          </p:nvPr>
        </p:nvSpPr>
        <p:spPr/>
        <p:txBody>
          <a:bodyPr/>
          <a:lstStyle/>
          <a:p>
            <a:r>
              <a:rPr lang="en-US" dirty="0"/>
              <a:t>Version 2 is Better Programming Practice</a:t>
            </a:r>
          </a:p>
        </p:txBody>
      </p:sp>
      <p:sp>
        <p:nvSpPr>
          <p:cNvPr id="3" name="Slide Number Placeholder 2">
            <a:extLst>
              <a:ext uri="{FF2B5EF4-FFF2-40B4-BE49-F238E27FC236}">
                <a16:creationId xmlns:a16="http://schemas.microsoft.com/office/drawing/2014/main" id="{1DD74182-6DFD-28A6-8A29-25EA9B00B152}"/>
              </a:ext>
            </a:extLst>
          </p:cNvPr>
          <p:cNvSpPr>
            <a:spLocks noGrp="1"/>
          </p:cNvSpPr>
          <p:nvPr>
            <p:ph type="sldNum" sz="quarter" idx="12"/>
          </p:nvPr>
        </p:nvSpPr>
        <p:spPr/>
        <p:txBody>
          <a:bodyPr/>
          <a:lstStyle/>
          <a:p>
            <a:fld id="{EA7C8D44-3667-46F6-9772-CC52308E2A7F}" type="slidenum">
              <a:rPr kumimoji="0" lang="en-US" smtClean="0"/>
              <a:pPr/>
              <a:t>55</a:t>
            </a:fld>
            <a:endParaRPr kumimoji="0" lang="en-US" dirty="0"/>
          </a:p>
        </p:txBody>
      </p:sp>
      <p:sp>
        <p:nvSpPr>
          <p:cNvPr id="4" name="Content Placeholder 3">
            <a:extLst>
              <a:ext uri="{FF2B5EF4-FFF2-40B4-BE49-F238E27FC236}">
                <a16:creationId xmlns:a16="http://schemas.microsoft.com/office/drawing/2014/main" id="{FF65BA54-2B83-798C-6B2B-F98852B04C85}"/>
              </a:ext>
            </a:extLst>
          </p:cNvPr>
          <p:cNvSpPr>
            <a:spLocks noGrp="1"/>
          </p:cNvSpPr>
          <p:nvPr>
            <p:ph sz="quarter" idx="1"/>
          </p:nvPr>
        </p:nvSpPr>
        <p:spPr/>
        <p:txBody>
          <a:bodyPr>
            <a:normAutofit lnSpcReduction="10000"/>
          </a:bodyPr>
          <a:lstStyle/>
          <a:p>
            <a:r>
              <a:rPr lang="en-US" dirty="0"/>
              <a:t>Caller pushes extra arguments (5th to 8th) onto the stack before calling the function.</a:t>
            </a:r>
          </a:p>
          <a:p>
            <a:r>
              <a:rPr lang="en-US" dirty="0"/>
              <a:t>Version 1: Callee accesses those extra arguments directly from the stack using LDRD instructions at specific offsets from SP. It demonstrates the basic mechanism for handling extra arguments on the stack.</a:t>
            </a:r>
          </a:p>
          <a:p>
            <a:r>
              <a:rPr lang="en-US" dirty="0"/>
              <a:t>Version 2: Callee begins by pushing registers r5, r6, and the link register (LR) (the callee-saved registers) onto the stack to preserve them. After addition operations, it pops r5, r6, and the program counter (PC) to return, restoring the preserved registers and the return address. This ensures that the subroutine does not unintentionally overwrite or lose the caller's data and return address, maintaining program correctness during and after the function call.</a:t>
            </a:r>
          </a:p>
          <a:p>
            <a:endParaRPr lang="en-US" dirty="0"/>
          </a:p>
        </p:txBody>
      </p:sp>
    </p:spTree>
    <p:extLst>
      <p:ext uri="{BB962C8B-B14F-4D97-AF65-F5344CB8AC3E}">
        <p14:creationId xmlns:p14="http://schemas.microsoft.com/office/powerpoint/2010/main" val="34391793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56</a:t>
            </a:fld>
            <a:endParaRPr kumimoji="0" lang="en-US" dirty="0"/>
          </a:p>
        </p:txBody>
      </p:sp>
      <p:sp>
        <p:nvSpPr>
          <p:cNvPr id="4" name="Content Placeholder 3"/>
          <p:cNvSpPr>
            <a:spLocks noGrp="1"/>
          </p:cNvSpPr>
          <p:nvPr>
            <p:ph sz="quarter" idx="1"/>
          </p:nvPr>
        </p:nvSpPr>
        <p:spPr/>
        <p:txBody>
          <a:bodyPr/>
          <a:lstStyle/>
          <a:p>
            <a:r>
              <a:rPr lang="en-US" dirty="0"/>
              <a:t>ARM Cortex-M uses full descending stack</a:t>
            </a:r>
          </a:p>
          <a:p>
            <a:r>
              <a:rPr lang="en-US" dirty="0"/>
              <a:t>How to pass arguments into a subroutine?</a:t>
            </a:r>
          </a:p>
          <a:p>
            <a:pPr lvl="1"/>
            <a:r>
              <a:rPr lang="en-US" dirty="0"/>
              <a:t>Each 8-, 16- or 32-bit parameter is passed via </a:t>
            </a:r>
            <a:r>
              <a:rPr lang="en-US" dirty="0">
                <a:latin typeface="Consolas" panose="020B0609020204030204" pitchFamily="49" charset="0"/>
                <a:cs typeface="Consolas" panose="020B0609020204030204" pitchFamily="49" charset="0"/>
              </a:rPr>
              <a:t>r0</a:t>
            </a:r>
            <a:r>
              <a:rPr lang="en-US" dirty="0"/>
              <a:t>, </a:t>
            </a:r>
            <a:r>
              <a:rPr lang="en-US" dirty="0">
                <a:latin typeface="Consolas" panose="020B0609020204030204" pitchFamily="49" charset="0"/>
                <a:cs typeface="Consolas" panose="020B0609020204030204" pitchFamily="49" charset="0"/>
              </a:rPr>
              <a:t>r1</a:t>
            </a:r>
            <a:r>
              <a:rPr lang="en-US" dirty="0"/>
              <a:t>, </a:t>
            </a:r>
            <a:r>
              <a:rPr lang="en-US" dirty="0">
                <a:latin typeface="Consolas" panose="020B0609020204030204" pitchFamily="49" charset="0"/>
                <a:cs typeface="Consolas" panose="020B0609020204030204" pitchFamily="49" charset="0"/>
              </a:rPr>
              <a:t>r2</a:t>
            </a:r>
            <a:r>
              <a:rPr lang="en-US" dirty="0"/>
              <a:t>, </a:t>
            </a:r>
            <a:r>
              <a:rPr lang="en-US" dirty="0">
                <a:latin typeface="Consolas" panose="020B0609020204030204" pitchFamily="49" charset="0"/>
                <a:cs typeface="Consolas" panose="020B0609020204030204" pitchFamily="49" charset="0"/>
              </a:rPr>
              <a:t>r3</a:t>
            </a:r>
          </a:p>
          <a:p>
            <a:pPr lvl="1"/>
            <a:r>
              <a:rPr lang="en-US" dirty="0"/>
              <a:t>Extra parameters are passed via the stack</a:t>
            </a:r>
          </a:p>
          <a:p>
            <a:r>
              <a:rPr lang="en-US" dirty="0"/>
              <a:t>What registers should be preserved?</a:t>
            </a:r>
          </a:p>
          <a:p>
            <a:pPr lvl="1"/>
            <a:r>
              <a:rPr lang="en-US" dirty="0"/>
              <a:t>Caller-saved registers </a:t>
            </a:r>
            <a:r>
              <a:rPr lang="en-US" i="1" dirty="0"/>
              <a:t>vs</a:t>
            </a:r>
            <a:r>
              <a:rPr lang="en-US" dirty="0"/>
              <a:t> </a:t>
            </a:r>
            <a:r>
              <a:rPr lang="en-US" dirty="0" err="1"/>
              <a:t>callee</a:t>
            </a:r>
            <a:r>
              <a:rPr lang="en-US" dirty="0"/>
              <a:t>-saved registers</a:t>
            </a:r>
            <a:endParaRPr lang="en-US" dirty="0">
              <a:latin typeface="Consolas" panose="020B0609020204030204" pitchFamily="49" charset="0"/>
              <a:cs typeface="Consolas" panose="020B0609020204030204" pitchFamily="49" charset="0"/>
            </a:endParaRPr>
          </a:p>
          <a:p>
            <a:r>
              <a:rPr lang="en-US" dirty="0"/>
              <a:t>How to preserve the running environment for the caller?</a:t>
            </a:r>
          </a:p>
          <a:p>
            <a:pPr lvl="1"/>
            <a:r>
              <a:rPr lang="en-US" dirty="0"/>
              <a:t>Via stack</a:t>
            </a:r>
          </a:p>
        </p:txBody>
      </p:sp>
    </p:spTree>
    <p:extLst>
      <p:ext uri="{BB962C8B-B14F-4D97-AF65-F5344CB8AC3E}">
        <p14:creationId xmlns:p14="http://schemas.microsoft.com/office/powerpoint/2010/main" val="7678281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46E92-98E0-D261-AF67-9B3B3753EE3C}"/>
              </a:ext>
            </a:extLst>
          </p:cNvPr>
          <p:cNvSpPr>
            <a:spLocks noGrp="1"/>
          </p:cNvSpPr>
          <p:nvPr>
            <p:ph type="title"/>
          </p:nvPr>
        </p:nvSpPr>
        <p:spPr/>
        <p:txBody>
          <a:bodyPr/>
          <a:lstStyle/>
          <a:p>
            <a:r>
              <a:rPr lang="en-US" altLang="zh-CN" dirty="0"/>
              <a:t>References</a:t>
            </a:r>
            <a:endParaRPr lang="en-US" dirty="0"/>
          </a:p>
        </p:txBody>
      </p:sp>
      <p:sp>
        <p:nvSpPr>
          <p:cNvPr id="3" name="Slide Number Placeholder 2">
            <a:extLst>
              <a:ext uri="{FF2B5EF4-FFF2-40B4-BE49-F238E27FC236}">
                <a16:creationId xmlns:a16="http://schemas.microsoft.com/office/drawing/2014/main" id="{D1365EAA-7F56-FBA0-574F-A6AD91BFBF1A}"/>
              </a:ext>
            </a:extLst>
          </p:cNvPr>
          <p:cNvSpPr>
            <a:spLocks noGrp="1"/>
          </p:cNvSpPr>
          <p:nvPr>
            <p:ph type="sldNum" sz="quarter" idx="12"/>
          </p:nvPr>
        </p:nvSpPr>
        <p:spPr/>
        <p:txBody>
          <a:bodyPr/>
          <a:lstStyle/>
          <a:p>
            <a:fld id="{EA7C8D44-3667-46F6-9772-CC52308E2A7F}" type="slidenum">
              <a:rPr kumimoji="0" lang="en-US" smtClean="0"/>
              <a:pPr/>
              <a:t>57</a:t>
            </a:fld>
            <a:endParaRPr kumimoji="0" lang="en-US" dirty="0"/>
          </a:p>
        </p:txBody>
      </p:sp>
      <p:sp>
        <p:nvSpPr>
          <p:cNvPr id="4" name="Content Placeholder 3">
            <a:extLst>
              <a:ext uri="{FF2B5EF4-FFF2-40B4-BE49-F238E27FC236}">
                <a16:creationId xmlns:a16="http://schemas.microsoft.com/office/drawing/2014/main" id="{6DB255F8-949F-CC62-6EC1-4D0F4D377903}"/>
              </a:ext>
            </a:extLst>
          </p:cNvPr>
          <p:cNvSpPr>
            <a:spLocks noGrp="1"/>
          </p:cNvSpPr>
          <p:nvPr>
            <p:ph sz="quarter" idx="1"/>
          </p:nvPr>
        </p:nvSpPr>
        <p:spPr/>
        <p:txBody>
          <a:bodyPr/>
          <a:lstStyle/>
          <a:p>
            <a:r>
              <a:rPr lang="en-US" dirty="0"/>
              <a:t>Lecture 31. Preserving registers in a Subroutine</a:t>
            </a:r>
          </a:p>
          <a:p>
            <a:pPr lvl="1"/>
            <a:r>
              <a:rPr lang="en-US" dirty="0">
                <a:hlinkClick r:id="rId2"/>
              </a:rPr>
              <a:t>https://www.youtube.com/watch?v=DGKjFKjxAYs&amp;list=PLRJhV4hUhIymmp5CCeIFPyxbknsdcXCc8&amp;index=31</a:t>
            </a:r>
            <a:r>
              <a:rPr lang="en-US" dirty="0"/>
              <a:t> 	</a:t>
            </a:r>
          </a:p>
          <a:p>
            <a:endParaRPr lang="en-US" dirty="0"/>
          </a:p>
        </p:txBody>
      </p:sp>
    </p:spTree>
    <p:extLst>
      <p:ext uri="{BB962C8B-B14F-4D97-AF65-F5344CB8AC3E}">
        <p14:creationId xmlns:p14="http://schemas.microsoft.com/office/powerpoint/2010/main" val="2495119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Stack Growth Convention:</a:t>
            </a:r>
            <a:br>
              <a:rPr lang="en-US" dirty="0"/>
            </a:br>
            <a:r>
              <a:rPr lang="en-US" dirty="0">
                <a:solidFill>
                  <a:srgbClr val="C00000"/>
                </a:solidFill>
              </a:rPr>
              <a:t>Full </a:t>
            </a:r>
            <a:r>
              <a:rPr lang="en-US" i="1" dirty="0">
                <a:solidFill>
                  <a:srgbClr val="C00000"/>
                </a:solidFill>
              </a:rPr>
              <a:t>vs</a:t>
            </a:r>
            <a:r>
              <a:rPr lang="en-US" dirty="0">
                <a:solidFill>
                  <a:srgbClr val="C00000"/>
                </a:solidFill>
              </a:rPr>
              <a:t> Empty</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6</a:t>
            </a:fld>
            <a:endParaRPr kumimoji="0" lang="en-US" dirty="0"/>
          </a:p>
        </p:txBody>
      </p:sp>
      <p:sp>
        <p:nvSpPr>
          <p:cNvPr id="7" name="Rectangle 6"/>
          <p:cNvSpPr/>
          <p:nvPr/>
        </p:nvSpPr>
        <p:spPr>
          <a:xfrm>
            <a:off x="1981200" y="5638801"/>
            <a:ext cx="4191000" cy="646331"/>
          </a:xfrm>
          <a:prstGeom prst="rect">
            <a:avLst/>
          </a:prstGeom>
        </p:spPr>
        <p:txBody>
          <a:bodyPr wrap="square">
            <a:spAutoFit/>
          </a:bodyPr>
          <a:lstStyle/>
          <a:p>
            <a:pPr lvl="1" algn="ctr"/>
            <a:r>
              <a:rPr lang="en-US" b="1" i="1" dirty="0">
                <a:solidFill>
                  <a:srgbClr val="3333FF"/>
                </a:solidFill>
              </a:rPr>
              <a:t>Full stack</a:t>
            </a:r>
            <a:r>
              <a:rPr lang="en-US" dirty="0"/>
              <a:t>: </a:t>
            </a:r>
            <a:r>
              <a:rPr lang="en-US" dirty="0" err="1"/>
              <a:t>SP</a:t>
            </a:r>
            <a:r>
              <a:rPr lang="en-US" dirty="0"/>
              <a:t> points to the last item pushed onto the stack</a:t>
            </a:r>
          </a:p>
        </p:txBody>
      </p:sp>
      <p:sp>
        <p:nvSpPr>
          <p:cNvPr id="8" name="Rectangle 7"/>
          <p:cNvSpPr/>
          <p:nvPr/>
        </p:nvSpPr>
        <p:spPr>
          <a:xfrm>
            <a:off x="6400800" y="5638801"/>
            <a:ext cx="3810000" cy="1200329"/>
          </a:xfrm>
          <a:prstGeom prst="rect">
            <a:avLst/>
          </a:prstGeom>
        </p:spPr>
        <p:txBody>
          <a:bodyPr wrap="square">
            <a:spAutoFit/>
          </a:bodyPr>
          <a:lstStyle/>
          <a:p>
            <a:pPr lvl="1"/>
            <a:r>
              <a:rPr lang="en-US" b="1" i="1" dirty="0">
                <a:solidFill>
                  <a:srgbClr val="3333FF"/>
                </a:solidFill>
              </a:rPr>
              <a:t>Empty stack</a:t>
            </a:r>
            <a:r>
              <a:rPr lang="en-US" dirty="0"/>
              <a:t>: SP points to the next free space on the stack (empty stack refers to stack type, the stack itself </a:t>
            </a:r>
            <a:r>
              <a:rPr lang="en-US"/>
              <a:t>is not empty)</a:t>
            </a:r>
            <a:endParaRPr lang="en-US" dirty="0"/>
          </a:p>
        </p:txBody>
      </p:sp>
      <p:pic>
        <p:nvPicPr>
          <p:cNvPr id="9" name="Picture 8"/>
          <p:cNvPicPr>
            <a:picLocks noChangeAspect="1"/>
          </p:cNvPicPr>
          <p:nvPr/>
        </p:nvPicPr>
        <p:blipFill>
          <a:blip r:embed="rId2"/>
          <a:stretch>
            <a:fillRect/>
          </a:stretch>
        </p:blipFill>
        <p:spPr>
          <a:xfrm>
            <a:off x="2438400" y="1371600"/>
            <a:ext cx="3581400" cy="4105750"/>
          </a:xfrm>
          <a:prstGeom prst="rect">
            <a:avLst/>
          </a:prstGeom>
        </p:spPr>
      </p:pic>
      <p:pic>
        <p:nvPicPr>
          <p:cNvPr id="10" name="Picture 9"/>
          <p:cNvPicPr>
            <a:picLocks noChangeAspect="1"/>
          </p:cNvPicPr>
          <p:nvPr/>
        </p:nvPicPr>
        <p:blipFill>
          <a:blip r:embed="rId3"/>
          <a:stretch>
            <a:fillRect/>
          </a:stretch>
        </p:blipFill>
        <p:spPr>
          <a:xfrm>
            <a:off x="6400800" y="1371600"/>
            <a:ext cx="3581400" cy="4105750"/>
          </a:xfrm>
          <a:prstGeom prst="rect">
            <a:avLst/>
          </a:prstGeom>
        </p:spPr>
      </p:pic>
    </p:spTree>
    <p:extLst>
      <p:ext uri="{BB962C8B-B14F-4D97-AF65-F5344CB8AC3E}">
        <p14:creationId xmlns:p14="http://schemas.microsoft.com/office/powerpoint/2010/main" val="361514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Cortex-M Stack</a:t>
            </a:r>
          </a:p>
        </p:txBody>
      </p:sp>
      <p:sp>
        <p:nvSpPr>
          <p:cNvPr id="3" name="Content Placeholder 2"/>
          <p:cNvSpPr>
            <a:spLocks noGrp="1"/>
          </p:cNvSpPr>
          <p:nvPr>
            <p:ph idx="1"/>
          </p:nvPr>
        </p:nvSpPr>
        <p:spPr>
          <a:xfrm>
            <a:off x="609600" y="1297522"/>
            <a:ext cx="5715000" cy="4937760"/>
          </a:xfrm>
        </p:spPr>
        <p:txBody>
          <a:bodyPr>
            <a:normAutofit fontScale="92500" lnSpcReduction="10000"/>
          </a:bodyPr>
          <a:lstStyle/>
          <a:p>
            <a:r>
              <a:rPr lang="en-US" sz="2800" dirty="0"/>
              <a:t>Cortex-M uses </a:t>
            </a:r>
            <a:r>
              <a:rPr lang="en-US" sz="2800" b="1" i="1" dirty="0">
                <a:solidFill>
                  <a:srgbClr val="C00000"/>
                </a:solidFill>
              </a:rPr>
              <a:t>full descending stack</a:t>
            </a:r>
          </a:p>
          <a:p>
            <a:r>
              <a:rPr lang="en-US" sz="2800" dirty="0"/>
              <a:t>Example: </a:t>
            </a:r>
          </a:p>
          <a:p>
            <a:pPr marL="0" indent="0">
              <a:buNone/>
            </a:pPr>
            <a:r>
              <a:rPr lang="en-US" sz="2800" b="1" i="1" dirty="0">
                <a:solidFill>
                  <a:srgbClr val="C00000"/>
                </a:solidFill>
                <a:latin typeface="Consolas" panose="020B0609020204030204" pitchFamily="49" charset="0"/>
                <a:cs typeface="Consolas" panose="020B0609020204030204" pitchFamily="49" charset="0"/>
              </a:rPr>
              <a:t>     </a:t>
            </a:r>
            <a:r>
              <a:rPr lang="en-US" sz="2800" b="1" dirty="0">
                <a:solidFill>
                  <a:srgbClr val="C00000"/>
                </a:solidFill>
                <a:latin typeface="Consolas" panose="020B0609020204030204" pitchFamily="49" charset="0"/>
                <a:cs typeface="Consolas" panose="020B0609020204030204" pitchFamily="49" charset="0"/>
              </a:rPr>
              <a:t>PUSH/POP {r0,r6,r3}</a:t>
            </a:r>
          </a:p>
          <a:p>
            <a:r>
              <a:rPr lang="en-GB" sz="2800" dirty="0">
                <a:cs typeface="Courier New" pitchFamily="49" charset="0"/>
              </a:rPr>
              <a:t>Stack pointer (SP, aka </a:t>
            </a:r>
            <a:r>
              <a:rPr lang="en-GB" sz="2800" dirty="0">
                <a:latin typeface="Consolas" panose="020B0609020204030204" pitchFamily="49" charset="0"/>
                <a:cs typeface="Consolas" panose="020B0609020204030204" pitchFamily="49" charset="0"/>
              </a:rPr>
              <a:t>R13</a:t>
            </a:r>
            <a:r>
              <a:rPr lang="en-GB" sz="2800" dirty="0">
                <a:cs typeface="Courier New" pitchFamily="49" charset="0"/>
              </a:rPr>
              <a:t>)</a:t>
            </a:r>
          </a:p>
          <a:p>
            <a:pPr lvl="1"/>
            <a:r>
              <a:rPr lang="en-GB" sz="2400" dirty="0">
                <a:cs typeface="Courier New" pitchFamily="49" charset="0"/>
              </a:rPr>
              <a:t>decremented on </a:t>
            </a:r>
            <a:r>
              <a:rPr lang="en-GB" sz="2400" b="1" dirty="0">
                <a:solidFill>
                  <a:srgbClr val="C00000"/>
                </a:solidFill>
                <a:cs typeface="Courier New" pitchFamily="49" charset="0"/>
              </a:rPr>
              <a:t>PUSH</a:t>
            </a:r>
          </a:p>
          <a:p>
            <a:pPr lvl="2"/>
            <a:r>
              <a:rPr lang="en-GB" sz="2100" b="1" dirty="0">
                <a:solidFill>
                  <a:srgbClr val="3333FF"/>
                </a:solidFill>
                <a:cs typeface="Courier New" pitchFamily="49" charset="0"/>
              </a:rPr>
              <a:t>SP = SP – 4 * # of registers</a:t>
            </a:r>
          </a:p>
          <a:p>
            <a:pPr lvl="2"/>
            <a:endParaRPr lang="en-GB" sz="2100" b="1" dirty="0">
              <a:solidFill>
                <a:srgbClr val="3333FF"/>
              </a:solidFill>
              <a:cs typeface="Courier New" pitchFamily="49" charset="0"/>
            </a:endParaRPr>
          </a:p>
          <a:p>
            <a:pPr lvl="1"/>
            <a:r>
              <a:rPr lang="en-GB" sz="2400" dirty="0">
                <a:cs typeface="Courier New" pitchFamily="49" charset="0"/>
              </a:rPr>
              <a:t>incremented on </a:t>
            </a:r>
            <a:r>
              <a:rPr lang="en-GB" sz="2400" b="1" dirty="0">
                <a:solidFill>
                  <a:srgbClr val="C00000"/>
                </a:solidFill>
                <a:cs typeface="Courier New" pitchFamily="49" charset="0"/>
              </a:rPr>
              <a:t>POP</a:t>
            </a:r>
          </a:p>
          <a:p>
            <a:pPr lvl="2"/>
            <a:r>
              <a:rPr lang="en-GB" sz="2100" b="1" dirty="0">
                <a:solidFill>
                  <a:srgbClr val="3333FF"/>
                </a:solidFill>
                <a:cs typeface="Courier New" pitchFamily="49" charset="0"/>
              </a:rPr>
              <a:t>SP = SP + 4 * # of registers</a:t>
            </a:r>
          </a:p>
          <a:p>
            <a:pPr lvl="2"/>
            <a:endParaRPr lang="en-GB" sz="2100" b="1" dirty="0">
              <a:solidFill>
                <a:srgbClr val="3333FF"/>
              </a:solidFill>
              <a:cs typeface="Courier New" pitchFamily="49" charset="0"/>
            </a:endParaRPr>
          </a:p>
          <a:p>
            <a:pPr lvl="1"/>
            <a:r>
              <a:rPr lang="en-GB" dirty="0"/>
              <a:t>SP starts at </a:t>
            </a:r>
            <a:r>
              <a:rPr lang="en-GB" b="1" dirty="0">
                <a:solidFill>
                  <a:srgbClr val="C00000"/>
                </a:solidFill>
                <a:latin typeface="Consolas" panose="020B0609020204030204" pitchFamily="49" charset="0"/>
                <a:cs typeface="Consolas" panose="020B0609020204030204" pitchFamily="49" charset="0"/>
              </a:rPr>
              <a:t>0x20000200</a:t>
            </a:r>
            <a:r>
              <a:rPr lang="en-GB" dirty="0">
                <a:solidFill>
                  <a:srgbClr val="C00000"/>
                </a:solidFill>
              </a:rPr>
              <a:t> </a:t>
            </a:r>
            <a:r>
              <a:rPr lang="en-GB" dirty="0"/>
              <a:t>for STM32-Discovery by default (can be changed in </a:t>
            </a:r>
            <a:r>
              <a:rPr lang="en-GB" dirty="0" err="1"/>
              <a:t>startup.s</a:t>
            </a:r>
            <a:r>
              <a:rPr lang="en-GB" dirty="0"/>
              <a:t>)</a:t>
            </a:r>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7</a:t>
            </a:fld>
            <a:endParaRPr kumimoji="0" lang="en-US" dirty="0"/>
          </a:p>
        </p:txBody>
      </p:sp>
      <p:sp>
        <p:nvSpPr>
          <p:cNvPr id="5" name="Rectangle 2"/>
          <p:cNvSpPr>
            <a:spLocks noChangeArrowheads="1"/>
          </p:cNvSpPr>
          <p:nvPr/>
        </p:nvSpPr>
        <p:spPr bwMode="auto">
          <a:xfrm>
            <a:off x="1524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 name="Picture 7"/>
          <p:cNvPicPr>
            <a:picLocks noChangeAspect="1"/>
          </p:cNvPicPr>
          <p:nvPr/>
        </p:nvPicPr>
        <p:blipFill>
          <a:blip r:embed="rId3"/>
          <a:stretch>
            <a:fillRect/>
          </a:stretch>
        </p:blipFill>
        <p:spPr>
          <a:xfrm>
            <a:off x="6762830" y="1219200"/>
            <a:ext cx="3447970" cy="5123206"/>
          </a:xfrm>
          <a:prstGeom prst="rect">
            <a:avLst/>
          </a:prstGeom>
        </p:spPr>
      </p:pic>
    </p:spTree>
    <p:extLst>
      <p:ext uri="{BB962C8B-B14F-4D97-AF65-F5344CB8AC3E}">
        <p14:creationId xmlns:p14="http://schemas.microsoft.com/office/powerpoint/2010/main" val="3367776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Addressing Modes for Load/Store Multiple Registers</a:t>
            </a:r>
          </a:p>
        </p:txBody>
      </p:sp>
      <p:sp>
        <p:nvSpPr>
          <p:cNvPr id="3" name="Slide Number Placeholder 2"/>
          <p:cNvSpPr>
            <a:spLocks noGrp="1"/>
          </p:cNvSpPr>
          <p:nvPr>
            <p:ph type="sldNum" sz="quarter" idx="12"/>
          </p:nvPr>
        </p:nvSpPr>
        <p:spPr/>
        <p:txBody>
          <a:bodyPr/>
          <a:lstStyle/>
          <a:p>
            <a:fld id="{AEE14D4A-FE32-40AF-B06D-E9622816B101}" type="slidenum">
              <a:rPr lang="en-US" smtClean="0"/>
              <a:pPr/>
              <a:t>8</a:t>
            </a:fld>
            <a:endParaRPr lang="en-US"/>
          </a:p>
        </p:txBody>
      </p:sp>
      <p:sp>
        <p:nvSpPr>
          <p:cNvPr id="4" name="Content Placeholder 3"/>
          <p:cNvSpPr>
            <a:spLocks noGrp="1"/>
          </p:cNvSpPr>
          <p:nvPr>
            <p:ph sz="quarter" idx="1"/>
          </p:nvPr>
        </p:nvSpPr>
        <p:spPr/>
        <p:txBody>
          <a:bodyPr/>
          <a:lstStyle/>
          <a:p>
            <a:pPr marL="0" indent="0" algn="ctr">
              <a:buNone/>
            </a:pPr>
            <a:r>
              <a:rPr lang="en-US" sz="2000" dirty="0" err="1">
                <a:solidFill>
                  <a:srgbClr val="FF0000"/>
                </a:solidFill>
                <a:latin typeface="Consolas" panose="020B0609020204030204" pitchFamily="49" charset="0"/>
                <a:cs typeface="Consolas" panose="020B0609020204030204" pitchFamily="49" charset="0"/>
              </a:rPr>
              <a:t>STMxx</a:t>
            </a:r>
            <a:r>
              <a:rPr lang="en-US" sz="2000" dirty="0">
                <a:solidFill>
                  <a:srgbClr val="FF0000"/>
                </a:solidFill>
                <a:latin typeface="Consolas" panose="020B0609020204030204" pitchFamily="49" charset="0"/>
                <a:cs typeface="Consolas" panose="020B0609020204030204" pitchFamily="49" charset="0"/>
              </a:rPr>
              <a:t> </a:t>
            </a:r>
            <a:r>
              <a:rPr lang="en-US" sz="2000" dirty="0" err="1">
                <a:solidFill>
                  <a:srgbClr val="FF0000"/>
                </a:solidFill>
                <a:latin typeface="Consolas" panose="020B0609020204030204" pitchFamily="49" charset="0"/>
                <a:cs typeface="Consolas" panose="020B0609020204030204" pitchFamily="49" charset="0"/>
              </a:rPr>
              <a:t>rn</a:t>
            </a:r>
            <a:r>
              <a:rPr lang="en-US" sz="2000" dirty="0">
                <a:solidFill>
                  <a:srgbClr val="FF0000"/>
                </a:solidFill>
                <a:latin typeface="Consolas" panose="020B0609020204030204" pitchFamily="49" charset="0"/>
                <a:cs typeface="Consolas" panose="020B0609020204030204" pitchFamily="49" charset="0"/>
              </a:rPr>
              <a:t>{!}, {</a:t>
            </a:r>
            <a:r>
              <a:rPr lang="en-US" sz="2000" dirty="0" err="1">
                <a:solidFill>
                  <a:srgbClr val="FF0000"/>
                </a:solidFill>
                <a:latin typeface="Consolas" panose="020B0609020204030204" pitchFamily="49" charset="0"/>
                <a:cs typeface="Consolas" panose="020B0609020204030204" pitchFamily="49" charset="0"/>
              </a:rPr>
              <a:t>register_list</a:t>
            </a:r>
            <a:r>
              <a:rPr lang="en-US" sz="2000" dirty="0">
                <a:solidFill>
                  <a:srgbClr val="FF0000"/>
                </a:solidFill>
                <a:latin typeface="Consolas" panose="020B0609020204030204" pitchFamily="49" charset="0"/>
                <a:cs typeface="Consolas" panose="020B0609020204030204" pitchFamily="49" charset="0"/>
              </a:rPr>
              <a:t>}</a:t>
            </a:r>
          </a:p>
          <a:p>
            <a:pPr marL="0" indent="0" algn="ctr">
              <a:buNone/>
            </a:pPr>
            <a:r>
              <a:rPr lang="en-US" sz="2000" dirty="0" err="1">
                <a:solidFill>
                  <a:srgbClr val="FF0000"/>
                </a:solidFill>
                <a:latin typeface="Consolas" panose="020B0609020204030204" pitchFamily="49" charset="0"/>
                <a:cs typeface="Consolas" panose="020B0609020204030204" pitchFamily="49" charset="0"/>
              </a:rPr>
              <a:t>LDMxx</a:t>
            </a:r>
            <a:r>
              <a:rPr lang="en-US" sz="2000" dirty="0">
                <a:solidFill>
                  <a:srgbClr val="FF0000"/>
                </a:solidFill>
                <a:latin typeface="Consolas" panose="020B0609020204030204" pitchFamily="49" charset="0"/>
                <a:cs typeface="Consolas" panose="020B0609020204030204" pitchFamily="49" charset="0"/>
              </a:rPr>
              <a:t> </a:t>
            </a:r>
            <a:r>
              <a:rPr lang="en-US" sz="2000" dirty="0" err="1">
                <a:solidFill>
                  <a:srgbClr val="FF0000"/>
                </a:solidFill>
                <a:latin typeface="Consolas" panose="020B0609020204030204" pitchFamily="49" charset="0"/>
                <a:cs typeface="Consolas" panose="020B0609020204030204" pitchFamily="49" charset="0"/>
              </a:rPr>
              <a:t>rn</a:t>
            </a:r>
            <a:r>
              <a:rPr lang="en-US" sz="2000" dirty="0">
                <a:solidFill>
                  <a:srgbClr val="FF0000"/>
                </a:solidFill>
                <a:latin typeface="Consolas" panose="020B0609020204030204" pitchFamily="49" charset="0"/>
                <a:cs typeface="Consolas" panose="020B0609020204030204" pitchFamily="49" charset="0"/>
              </a:rPr>
              <a:t>{!}, {</a:t>
            </a:r>
            <a:r>
              <a:rPr lang="en-US" sz="2000" dirty="0" err="1">
                <a:solidFill>
                  <a:srgbClr val="FF0000"/>
                </a:solidFill>
                <a:latin typeface="Consolas" panose="020B0609020204030204" pitchFamily="49" charset="0"/>
                <a:cs typeface="Consolas" panose="020B0609020204030204" pitchFamily="49" charset="0"/>
              </a:rPr>
              <a:t>register_list</a:t>
            </a:r>
            <a:r>
              <a:rPr lang="en-US" sz="2000" dirty="0">
                <a:solidFill>
                  <a:srgbClr val="FF0000"/>
                </a:solidFill>
                <a:latin typeface="Consolas" panose="020B0609020204030204" pitchFamily="49" charset="0"/>
                <a:cs typeface="Consolas" panose="020B0609020204030204" pitchFamily="49" charset="0"/>
              </a:rPr>
              <a:t>}</a:t>
            </a:r>
          </a:p>
          <a:p>
            <a:r>
              <a:rPr lang="en-US" sz="2000" dirty="0"/>
              <a:t>xx = IA, IB, DA, or DB. The order in which registers are listed does not matter</a:t>
            </a:r>
          </a:p>
          <a:p>
            <a:r>
              <a:rPr lang="en-US" sz="2000" dirty="0"/>
              <a:t>For STM/LDM, the lowest-numbered register is stored/loaded at the lowest memory address.</a:t>
            </a:r>
          </a:p>
        </p:txBody>
      </p:sp>
      <p:graphicFrame>
        <p:nvGraphicFramePr>
          <p:cNvPr id="5" name="Table 4"/>
          <p:cNvGraphicFramePr>
            <a:graphicFrameLocks noGrp="1"/>
          </p:cNvGraphicFramePr>
          <p:nvPr>
            <p:extLst>
              <p:ext uri="{D42A27DB-BD31-4B8C-83A1-F6EECF244321}">
                <p14:modId xmlns:p14="http://schemas.microsoft.com/office/powerpoint/2010/main" val="3995495284"/>
              </p:ext>
            </p:extLst>
          </p:nvPr>
        </p:nvGraphicFramePr>
        <p:xfrm>
          <a:off x="2136648" y="2792780"/>
          <a:ext cx="7931912" cy="1931620"/>
        </p:xfrm>
        <a:graphic>
          <a:graphicData uri="http://schemas.openxmlformats.org/drawingml/2006/table">
            <a:tbl>
              <a:tblPr firstRow="1" bandRow="1">
                <a:tableStyleId>{5C22544A-7EE6-4342-B048-85BDC9FD1C3A}</a:tableStyleId>
              </a:tblPr>
              <a:tblGrid>
                <a:gridCol w="2653342">
                  <a:extLst>
                    <a:ext uri="{9D8B030D-6E8A-4147-A177-3AD203B41FA5}">
                      <a16:colId xmlns:a16="http://schemas.microsoft.com/office/drawing/2014/main" val="20000"/>
                    </a:ext>
                  </a:extLst>
                </a:gridCol>
                <a:gridCol w="2468805">
                  <a:extLst>
                    <a:ext uri="{9D8B030D-6E8A-4147-A177-3AD203B41FA5}">
                      <a16:colId xmlns:a16="http://schemas.microsoft.com/office/drawing/2014/main" val="20001"/>
                    </a:ext>
                  </a:extLst>
                </a:gridCol>
                <a:gridCol w="2809765">
                  <a:extLst>
                    <a:ext uri="{9D8B030D-6E8A-4147-A177-3AD203B41FA5}">
                      <a16:colId xmlns:a16="http://schemas.microsoft.com/office/drawing/2014/main" val="20002"/>
                    </a:ext>
                  </a:extLst>
                </a:gridCol>
              </a:tblGrid>
              <a:tr h="386324">
                <a:tc>
                  <a:txBody>
                    <a:bodyPr/>
                    <a:lstStyle/>
                    <a:p>
                      <a:pPr marL="0" marR="0" algn="just">
                        <a:spcBef>
                          <a:spcPts val="0"/>
                        </a:spcBef>
                        <a:spcAft>
                          <a:spcPts val="0"/>
                        </a:spcAft>
                      </a:pPr>
                      <a:r>
                        <a:rPr lang="en-US" sz="2000" dirty="0">
                          <a:effectLst/>
                          <a:latin typeface="Consolas" panose="020B0609020204030204" pitchFamily="49" charset="0"/>
                          <a:cs typeface="Consolas" panose="020B0609020204030204" pitchFamily="49" charset="0"/>
                        </a:rPr>
                        <a:t>Addressing Modes</a:t>
                      </a:r>
                      <a:endParaRPr lang="en-US" sz="20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tc>
                <a:tc>
                  <a:txBody>
                    <a:bodyPr/>
                    <a:lstStyle/>
                    <a:p>
                      <a:pPr marL="0" marR="0" algn="just">
                        <a:spcBef>
                          <a:spcPts val="0"/>
                        </a:spcBef>
                        <a:spcAft>
                          <a:spcPts val="0"/>
                        </a:spcAft>
                      </a:pPr>
                      <a:r>
                        <a:rPr lang="en-US" sz="2000">
                          <a:effectLst/>
                          <a:latin typeface="Consolas" panose="020B0609020204030204" pitchFamily="49" charset="0"/>
                          <a:cs typeface="Consolas" panose="020B0609020204030204" pitchFamily="49" charset="0"/>
                        </a:rPr>
                        <a:t>Description</a:t>
                      </a:r>
                      <a:endParaRPr lang="en-US" sz="200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tc>
                <a:tc>
                  <a:txBody>
                    <a:bodyPr/>
                    <a:lstStyle/>
                    <a:p>
                      <a:pPr marL="0" marR="0" algn="just">
                        <a:spcBef>
                          <a:spcPts val="0"/>
                        </a:spcBef>
                        <a:spcAft>
                          <a:spcPts val="0"/>
                        </a:spcAft>
                      </a:pPr>
                      <a:r>
                        <a:rPr lang="en-US" sz="2000">
                          <a:effectLst/>
                          <a:latin typeface="Consolas" panose="020B0609020204030204" pitchFamily="49" charset="0"/>
                          <a:cs typeface="Consolas" panose="020B0609020204030204" pitchFamily="49" charset="0"/>
                        </a:rPr>
                        <a:t>Instructions</a:t>
                      </a:r>
                      <a:endParaRPr lang="en-US" sz="200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tc>
                <a:extLst>
                  <a:ext uri="{0D108BD9-81ED-4DB2-BD59-A6C34878D82A}">
                    <a16:rowId xmlns:a16="http://schemas.microsoft.com/office/drawing/2014/main" val="10000"/>
                  </a:ext>
                </a:extLst>
              </a:tr>
              <a:tr h="386324">
                <a:tc>
                  <a:txBody>
                    <a:bodyPr/>
                    <a:lstStyle/>
                    <a:p>
                      <a:pPr marL="0" marR="0" algn="ctr">
                        <a:spcBef>
                          <a:spcPts val="0"/>
                        </a:spcBef>
                        <a:spcAft>
                          <a:spcPts val="0"/>
                        </a:spcAft>
                      </a:pPr>
                      <a:r>
                        <a:rPr lang="en-US" sz="2000" b="1">
                          <a:solidFill>
                            <a:srgbClr val="C00000"/>
                          </a:solidFill>
                          <a:effectLst/>
                          <a:latin typeface="Consolas" panose="020B0609020204030204" pitchFamily="49" charset="0"/>
                          <a:cs typeface="Consolas" panose="020B0609020204030204" pitchFamily="49" charset="0"/>
                        </a:rPr>
                        <a:t>IA</a:t>
                      </a:r>
                      <a:endParaRPr lang="en-US" sz="2000" b="1">
                        <a:solidFill>
                          <a:srgbClr val="C00000"/>
                        </a:solidFill>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2000" b="1" dirty="0">
                          <a:solidFill>
                            <a:srgbClr val="0041FF"/>
                          </a:solidFill>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ncrement </a:t>
                      </a:r>
                      <a:r>
                        <a:rPr lang="en-US" sz="2000" b="1" dirty="0">
                          <a:solidFill>
                            <a:srgbClr val="0041FF"/>
                          </a:solidFill>
                          <a:effectLst/>
                          <a:latin typeface="Consolas" panose="020B0609020204030204" pitchFamily="49" charset="0"/>
                          <a:cs typeface="Consolas" panose="020B0609020204030204" pitchFamily="49" charset="0"/>
                        </a:rPr>
                        <a:t>A</a:t>
                      </a:r>
                      <a:r>
                        <a:rPr lang="en-US" sz="2000" dirty="0">
                          <a:effectLst/>
                          <a:latin typeface="Consolas" panose="020B0609020204030204" pitchFamily="49" charset="0"/>
                          <a:cs typeface="Consolas" panose="020B0609020204030204" pitchFamily="49" charset="0"/>
                        </a:rPr>
                        <a:t>fter</a:t>
                      </a:r>
                      <a:endParaRPr lang="en-US" sz="20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2000" dirty="0">
                          <a:effectLst/>
                          <a:latin typeface="Consolas" panose="020B0609020204030204" pitchFamily="49" charset="0"/>
                          <a:cs typeface="Consolas" panose="020B0609020204030204" pitchFamily="49" charset="0"/>
                        </a:rPr>
                        <a:t>STMIA, LDMIA</a:t>
                      </a:r>
                      <a:endParaRPr lang="en-US" sz="20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extLst>
                  <a:ext uri="{0D108BD9-81ED-4DB2-BD59-A6C34878D82A}">
                    <a16:rowId xmlns:a16="http://schemas.microsoft.com/office/drawing/2014/main" val="10001"/>
                  </a:ext>
                </a:extLst>
              </a:tr>
              <a:tr h="386324">
                <a:tc>
                  <a:txBody>
                    <a:bodyPr/>
                    <a:lstStyle/>
                    <a:p>
                      <a:pPr marL="0" marR="0" algn="ctr">
                        <a:spcBef>
                          <a:spcPts val="0"/>
                        </a:spcBef>
                        <a:spcAft>
                          <a:spcPts val="0"/>
                        </a:spcAft>
                      </a:pPr>
                      <a:r>
                        <a:rPr lang="en-US" sz="2000" b="1">
                          <a:solidFill>
                            <a:srgbClr val="C00000"/>
                          </a:solidFill>
                          <a:effectLst/>
                          <a:latin typeface="Consolas" panose="020B0609020204030204" pitchFamily="49" charset="0"/>
                          <a:cs typeface="Consolas" panose="020B0609020204030204" pitchFamily="49" charset="0"/>
                        </a:rPr>
                        <a:t>IB</a:t>
                      </a:r>
                      <a:endParaRPr lang="en-US" sz="2000" b="1">
                        <a:solidFill>
                          <a:srgbClr val="C00000"/>
                        </a:solidFill>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2000" b="1" dirty="0">
                          <a:solidFill>
                            <a:srgbClr val="0041FF"/>
                          </a:solidFill>
                          <a:effectLst/>
                          <a:latin typeface="Consolas" panose="020B0609020204030204" pitchFamily="49" charset="0"/>
                          <a:cs typeface="Consolas" panose="020B0609020204030204" pitchFamily="49" charset="0"/>
                        </a:rPr>
                        <a:t>I</a:t>
                      </a:r>
                      <a:r>
                        <a:rPr lang="en-US" sz="2000" dirty="0">
                          <a:effectLst/>
                          <a:latin typeface="Consolas" panose="020B0609020204030204" pitchFamily="49" charset="0"/>
                          <a:cs typeface="Consolas" panose="020B0609020204030204" pitchFamily="49" charset="0"/>
                        </a:rPr>
                        <a:t>ncrement </a:t>
                      </a:r>
                      <a:r>
                        <a:rPr lang="en-US" sz="2000" b="1" dirty="0">
                          <a:solidFill>
                            <a:srgbClr val="0041FF"/>
                          </a:solidFill>
                          <a:effectLst/>
                          <a:latin typeface="Consolas" panose="020B0609020204030204" pitchFamily="49" charset="0"/>
                          <a:cs typeface="Consolas" panose="020B0609020204030204" pitchFamily="49" charset="0"/>
                        </a:rPr>
                        <a:t>B</a:t>
                      </a:r>
                      <a:r>
                        <a:rPr lang="en-US" sz="2000" dirty="0">
                          <a:effectLst/>
                          <a:latin typeface="Consolas" panose="020B0609020204030204" pitchFamily="49" charset="0"/>
                          <a:cs typeface="Consolas" panose="020B0609020204030204" pitchFamily="49" charset="0"/>
                        </a:rPr>
                        <a:t>efore</a:t>
                      </a:r>
                      <a:endParaRPr lang="en-US" sz="20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2000" dirty="0">
                          <a:effectLst/>
                          <a:latin typeface="Consolas" panose="020B0609020204030204" pitchFamily="49" charset="0"/>
                          <a:cs typeface="Consolas" panose="020B0609020204030204" pitchFamily="49" charset="0"/>
                        </a:rPr>
                        <a:t>STMIB, LDMIB</a:t>
                      </a:r>
                      <a:endParaRPr lang="en-US" sz="20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extLst>
                  <a:ext uri="{0D108BD9-81ED-4DB2-BD59-A6C34878D82A}">
                    <a16:rowId xmlns:a16="http://schemas.microsoft.com/office/drawing/2014/main" val="10002"/>
                  </a:ext>
                </a:extLst>
              </a:tr>
              <a:tr h="386324">
                <a:tc>
                  <a:txBody>
                    <a:bodyPr/>
                    <a:lstStyle/>
                    <a:p>
                      <a:pPr marL="0" marR="0" algn="ctr">
                        <a:spcBef>
                          <a:spcPts val="0"/>
                        </a:spcBef>
                        <a:spcAft>
                          <a:spcPts val="0"/>
                        </a:spcAft>
                      </a:pPr>
                      <a:r>
                        <a:rPr lang="en-US" sz="2000" b="1">
                          <a:solidFill>
                            <a:srgbClr val="C00000"/>
                          </a:solidFill>
                          <a:effectLst/>
                          <a:latin typeface="Consolas" panose="020B0609020204030204" pitchFamily="49" charset="0"/>
                          <a:cs typeface="Consolas" panose="020B0609020204030204" pitchFamily="49" charset="0"/>
                        </a:rPr>
                        <a:t>DA</a:t>
                      </a:r>
                      <a:endParaRPr lang="en-US" sz="2000" b="1">
                        <a:solidFill>
                          <a:srgbClr val="C00000"/>
                        </a:solidFill>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2000" b="1" dirty="0">
                          <a:solidFill>
                            <a:srgbClr val="0041FF"/>
                          </a:solidFill>
                          <a:effectLst/>
                          <a:latin typeface="Consolas" panose="020B0609020204030204" pitchFamily="49" charset="0"/>
                          <a:cs typeface="Consolas" panose="020B0609020204030204" pitchFamily="49" charset="0"/>
                        </a:rPr>
                        <a:t>D</a:t>
                      </a:r>
                      <a:r>
                        <a:rPr lang="en-US" sz="2000" dirty="0">
                          <a:effectLst/>
                          <a:latin typeface="Consolas" panose="020B0609020204030204" pitchFamily="49" charset="0"/>
                          <a:cs typeface="Consolas" panose="020B0609020204030204" pitchFamily="49" charset="0"/>
                        </a:rPr>
                        <a:t>ecrement </a:t>
                      </a:r>
                      <a:r>
                        <a:rPr lang="en-US" sz="2000" b="1" dirty="0">
                          <a:solidFill>
                            <a:srgbClr val="0041FF"/>
                          </a:solidFill>
                          <a:effectLst/>
                          <a:latin typeface="Consolas" panose="020B0609020204030204" pitchFamily="49" charset="0"/>
                          <a:cs typeface="Consolas" panose="020B0609020204030204" pitchFamily="49" charset="0"/>
                        </a:rPr>
                        <a:t>A</a:t>
                      </a:r>
                      <a:r>
                        <a:rPr lang="en-US" sz="2000" dirty="0">
                          <a:effectLst/>
                          <a:latin typeface="Consolas" panose="020B0609020204030204" pitchFamily="49" charset="0"/>
                          <a:cs typeface="Consolas" panose="020B0609020204030204" pitchFamily="49" charset="0"/>
                        </a:rPr>
                        <a:t>fter</a:t>
                      </a:r>
                      <a:endParaRPr lang="en-US" sz="20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2000">
                          <a:effectLst/>
                          <a:latin typeface="Consolas" panose="020B0609020204030204" pitchFamily="49" charset="0"/>
                          <a:cs typeface="Consolas" panose="020B0609020204030204" pitchFamily="49" charset="0"/>
                        </a:rPr>
                        <a:t>STMDA, LDMDA</a:t>
                      </a:r>
                      <a:endParaRPr lang="en-US" sz="200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extLst>
                  <a:ext uri="{0D108BD9-81ED-4DB2-BD59-A6C34878D82A}">
                    <a16:rowId xmlns:a16="http://schemas.microsoft.com/office/drawing/2014/main" val="10003"/>
                  </a:ext>
                </a:extLst>
              </a:tr>
              <a:tr h="386324">
                <a:tc>
                  <a:txBody>
                    <a:bodyPr/>
                    <a:lstStyle/>
                    <a:p>
                      <a:pPr marL="0" marR="0" algn="ctr">
                        <a:spcBef>
                          <a:spcPts val="0"/>
                        </a:spcBef>
                        <a:spcAft>
                          <a:spcPts val="0"/>
                        </a:spcAft>
                      </a:pPr>
                      <a:r>
                        <a:rPr lang="en-US" sz="2000" b="1" dirty="0">
                          <a:solidFill>
                            <a:srgbClr val="C00000"/>
                          </a:solidFill>
                          <a:effectLst/>
                          <a:latin typeface="Consolas" panose="020B0609020204030204" pitchFamily="49" charset="0"/>
                          <a:cs typeface="Consolas" panose="020B0609020204030204" pitchFamily="49" charset="0"/>
                        </a:rPr>
                        <a:t>DB</a:t>
                      </a:r>
                      <a:endParaRPr lang="en-US" sz="2000" b="1" dirty="0">
                        <a:solidFill>
                          <a:srgbClr val="C00000"/>
                        </a:solidFill>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2000" b="1" dirty="0">
                          <a:solidFill>
                            <a:srgbClr val="0041FF"/>
                          </a:solidFill>
                          <a:effectLst/>
                          <a:latin typeface="Consolas" panose="020B0609020204030204" pitchFamily="49" charset="0"/>
                          <a:cs typeface="Consolas" panose="020B0609020204030204" pitchFamily="49" charset="0"/>
                        </a:rPr>
                        <a:t>D</a:t>
                      </a:r>
                      <a:r>
                        <a:rPr lang="en-US" sz="2000" dirty="0">
                          <a:effectLst/>
                          <a:latin typeface="Consolas" panose="020B0609020204030204" pitchFamily="49" charset="0"/>
                          <a:cs typeface="Consolas" panose="020B0609020204030204" pitchFamily="49" charset="0"/>
                        </a:rPr>
                        <a:t>ecrement </a:t>
                      </a:r>
                      <a:r>
                        <a:rPr lang="en-US" sz="2000" b="1" dirty="0">
                          <a:solidFill>
                            <a:srgbClr val="0041FF"/>
                          </a:solidFill>
                          <a:effectLst/>
                          <a:latin typeface="Consolas" panose="020B0609020204030204" pitchFamily="49" charset="0"/>
                          <a:cs typeface="Consolas" panose="020B0609020204030204" pitchFamily="49" charset="0"/>
                        </a:rPr>
                        <a:t>B</a:t>
                      </a:r>
                      <a:r>
                        <a:rPr lang="en-US" sz="2000" dirty="0">
                          <a:effectLst/>
                          <a:latin typeface="Consolas" panose="020B0609020204030204" pitchFamily="49" charset="0"/>
                          <a:cs typeface="Consolas" panose="020B0609020204030204" pitchFamily="49" charset="0"/>
                        </a:rPr>
                        <a:t>efore</a:t>
                      </a:r>
                      <a:endParaRPr lang="en-US" sz="20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tc>
                  <a:txBody>
                    <a:bodyPr/>
                    <a:lstStyle/>
                    <a:p>
                      <a:pPr marL="0" marR="0" algn="ctr">
                        <a:spcBef>
                          <a:spcPts val="0"/>
                        </a:spcBef>
                        <a:spcAft>
                          <a:spcPts val="0"/>
                        </a:spcAft>
                      </a:pPr>
                      <a:r>
                        <a:rPr lang="en-US" sz="2000" dirty="0">
                          <a:effectLst/>
                          <a:latin typeface="Consolas" panose="020B0609020204030204" pitchFamily="49" charset="0"/>
                          <a:cs typeface="Consolas" panose="020B0609020204030204" pitchFamily="49" charset="0"/>
                        </a:rPr>
                        <a:t>STMDB, LDMDB</a:t>
                      </a:r>
                      <a:endParaRPr lang="en-US" sz="2000" dirty="0">
                        <a:effectLst/>
                        <a:latin typeface="Consolas" panose="020B0609020204030204" pitchFamily="49" charset="0"/>
                        <a:ea typeface="宋体" panose="02010600030101010101" pitchFamily="2" charset="-122"/>
                        <a:cs typeface="Consolas" panose="020B0609020204030204" pitchFamily="49"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6" name="Rectangle 5"/>
          <p:cNvSpPr/>
          <p:nvPr/>
        </p:nvSpPr>
        <p:spPr>
          <a:xfrm>
            <a:off x="2136648" y="4648856"/>
            <a:ext cx="8244114" cy="1508105"/>
          </a:xfrm>
          <a:prstGeom prst="rect">
            <a:avLst/>
          </a:prstGeom>
        </p:spPr>
        <p:txBody>
          <a:bodyPr wrap="square">
            <a:spAutoFit/>
          </a:bodyPr>
          <a:lstStyle/>
          <a:p>
            <a:pPr marL="342900" indent="-342900">
              <a:lnSpc>
                <a:spcPct val="115000"/>
              </a:lnSpc>
              <a:spcBef>
                <a:spcPts val="0"/>
              </a:spcBef>
              <a:spcAft>
                <a:spcPts val="0"/>
              </a:spcAft>
              <a:buClr>
                <a:schemeClr val="tx1"/>
              </a:buClr>
              <a:buFont typeface="Symbol" panose="05050102010706020507" pitchFamily="18" charset="2"/>
              <a:buChar char=""/>
            </a:pPr>
            <a:r>
              <a:rPr lang="en-US" sz="2000" dirty="0">
                <a:solidFill>
                  <a:srgbClr val="C00000"/>
                </a:solidFill>
                <a:latin typeface="Consolas" panose="020B0609020204030204" pitchFamily="49" charset="0"/>
                <a:ea typeface="宋体" panose="02010600030101010101" pitchFamily="2" charset="-122"/>
                <a:cs typeface="Times New Roman" panose="02020603050405020304" pitchFamily="18" charset="0"/>
              </a:rPr>
              <a:t>IA</a:t>
            </a:r>
            <a:r>
              <a:rPr lang="en-US" sz="2000" b="0" dirty="0">
                <a:latin typeface="Palatino Linotype" panose="02040502050505030304" pitchFamily="18" charset="0"/>
                <a:ea typeface="宋体" panose="02010600030101010101" pitchFamily="2" charset="-122"/>
                <a:cs typeface="Times New Roman" panose="02020603050405020304" pitchFamily="18" charset="0"/>
              </a:rPr>
              <a:t>: address is incremented by 4 after a word is loaded or stored. </a:t>
            </a:r>
          </a:p>
          <a:p>
            <a:pPr marL="342900" indent="-342900">
              <a:lnSpc>
                <a:spcPct val="115000"/>
              </a:lnSpc>
              <a:spcBef>
                <a:spcPts val="0"/>
              </a:spcBef>
              <a:spcAft>
                <a:spcPts val="0"/>
              </a:spcAft>
              <a:buClr>
                <a:schemeClr val="tx1"/>
              </a:buClr>
              <a:buFont typeface="Symbol" panose="05050102010706020507" pitchFamily="18" charset="2"/>
              <a:buChar char=""/>
            </a:pPr>
            <a:r>
              <a:rPr lang="en-US" sz="2000" dirty="0">
                <a:solidFill>
                  <a:srgbClr val="C00000"/>
                </a:solidFill>
                <a:latin typeface="Consolas" panose="020B0609020204030204" pitchFamily="49" charset="0"/>
                <a:ea typeface="宋体" panose="02010600030101010101" pitchFamily="2" charset="-122"/>
                <a:cs typeface="Times New Roman" panose="02020603050405020304" pitchFamily="18" charset="0"/>
              </a:rPr>
              <a:t>IB</a:t>
            </a:r>
            <a:r>
              <a:rPr lang="en-US" sz="2000" b="0" dirty="0">
                <a:latin typeface="Palatino Linotype" panose="02040502050505030304" pitchFamily="18" charset="0"/>
                <a:ea typeface="宋体" panose="02010600030101010101" pitchFamily="2" charset="-122"/>
                <a:cs typeface="Times New Roman" panose="02020603050405020304" pitchFamily="18" charset="0"/>
              </a:rPr>
              <a:t>: address is incremented by 4 before a word is loaded or stored.</a:t>
            </a:r>
          </a:p>
          <a:p>
            <a:pPr marL="342900" indent="-342900">
              <a:lnSpc>
                <a:spcPct val="115000"/>
              </a:lnSpc>
              <a:spcBef>
                <a:spcPts val="0"/>
              </a:spcBef>
              <a:spcAft>
                <a:spcPts val="0"/>
              </a:spcAft>
              <a:buClr>
                <a:schemeClr val="tx1"/>
              </a:buClr>
              <a:buFont typeface="Symbol" panose="05050102010706020507" pitchFamily="18" charset="2"/>
              <a:buChar char=""/>
            </a:pPr>
            <a:r>
              <a:rPr lang="en-US" sz="2000" dirty="0">
                <a:solidFill>
                  <a:srgbClr val="C00000"/>
                </a:solidFill>
                <a:latin typeface="Consolas" panose="020B0609020204030204" pitchFamily="49" charset="0"/>
                <a:ea typeface="宋体" panose="02010600030101010101" pitchFamily="2" charset="-122"/>
                <a:cs typeface="Times New Roman" panose="02020603050405020304" pitchFamily="18" charset="0"/>
              </a:rPr>
              <a:t>DA</a:t>
            </a:r>
            <a:r>
              <a:rPr lang="en-US" sz="2000" b="0" dirty="0">
                <a:latin typeface="Palatino Linotype" panose="02040502050505030304" pitchFamily="18" charset="0"/>
                <a:ea typeface="宋体" panose="02010600030101010101" pitchFamily="2" charset="-122"/>
                <a:cs typeface="Times New Roman" panose="02020603050405020304" pitchFamily="18" charset="0"/>
              </a:rPr>
              <a:t>: address is decremented by 4 after a word is loaded or stored.</a:t>
            </a:r>
          </a:p>
          <a:p>
            <a:pPr marL="342900" indent="-342900">
              <a:lnSpc>
                <a:spcPct val="115000"/>
              </a:lnSpc>
              <a:spcBef>
                <a:spcPts val="0"/>
              </a:spcBef>
              <a:spcAft>
                <a:spcPts val="1000"/>
              </a:spcAft>
              <a:buClr>
                <a:schemeClr val="tx1"/>
              </a:buClr>
              <a:buFont typeface="Symbol" panose="05050102010706020507" pitchFamily="18" charset="2"/>
              <a:buChar char=""/>
            </a:pPr>
            <a:r>
              <a:rPr lang="en-US" sz="2000" dirty="0">
                <a:solidFill>
                  <a:srgbClr val="C00000"/>
                </a:solidFill>
                <a:latin typeface="Consolas" panose="020B0609020204030204" pitchFamily="49" charset="0"/>
                <a:ea typeface="宋体" panose="02010600030101010101" pitchFamily="2" charset="-122"/>
                <a:cs typeface="Times New Roman" panose="02020603050405020304" pitchFamily="18" charset="0"/>
              </a:rPr>
              <a:t>DB</a:t>
            </a:r>
            <a:r>
              <a:rPr lang="en-US" sz="2000" b="0" dirty="0">
                <a:latin typeface="Palatino Linotype" panose="02040502050505030304" pitchFamily="18" charset="0"/>
                <a:ea typeface="宋体" panose="02010600030101010101" pitchFamily="2" charset="-122"/>
                <a:cs typeface="Times New Roman" panose="02020603050405020304" pitchFamily="18" charset="0"/>
              </a:rPr>
              <a:t>: address is decremented by 4 before a word is loaded or stored.</a:t>
            </a:r>
          </a:p>
        </p:txBody>
      </p:sp>
      <p:sp>
        <p:nvSpPr>
          <p:cNvPr id="7" name="Horizontal Scroll 14">
            <a:extLst>
              <a:ext uri="{FF2B5EF4-FFF2-40B4-BE49-F238E27FC236}">
                <a16:creationId xmlns:a16="http://schemas.microsoft.com/office/drawing/2014/main" id="{26D2F136-F718-3833-A2CD-BB3ECE4A1E06}"/>
              </a:ext>
            </a:extLst>
          </p:cNvPr>
          <p:cNvSpPr/>
          <p:nvPr/>
        </p:nvSpPr>
        <p:spPr>
          <a:xfrm>
            <a:off x="186104" y="-39260"/>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
        <p:nvSpPr>
          <p:cNvPr id="11" name="TextBox 10">
            <a:extLst>
              <a:ext uri="{FF2B5EF4-FFF2-40B4-BE49-F238E27FC236}">
                <a16:creationId xmlns:a16="http://schemas.microsoft.com/office/drawing/2014/main" id="{ADE71D55-3FFE-91F4-4E27-9731D8D118FE}"/>
              </a:ext>
            </a:extLst>
          </p:cNvPr>
          <p:cNvSpPr txBox="1"/>
          <p:nvPr/>
        </p:nvSpPr>
        <p:spPr>
          <a:xfrm>
            <a:off x="83192" y="4317295"/>
            <a:ext cx="1795096" cy="369332"/>
          </a:xfrm>
          <a:prstGeom prst="rect">
            <a:avLst/>
          </a:prstGeom>
          <a:noFill/>
        </p:spPr>
        <p:txBody>
          <a:bodyPr wrap="square">
            <a:spAutoFit/>
          </a:bodyPr>
          <a:lstStyle/>
          <a:p>
            <a:r>
              <a:rPr lang="en-US" dirty="0"/>
              <a:t>Cortex-M Stack</a:t>
            </a:r>
          </a:p>
        </p:txBody>
      </p:sp>
      <p:sp>
        <p:nvSpPr>
          <p:cNvPr id="13" name="Arrow: Right 12">
            <a:extLst>
              <a:ext uri="{FF2B5EF4-FFF2-40B4-BE49-F238E27FC236}">
                <a16:creationId xmlns:a16="http://schemas.microsoft.com/office/drawing/2014/main" id="{1FAFC8AB-4B20-E657-C6E3-42F8485B34FF}"/>
              </a:ext>
            </a:extLst>
          </p:cNvPr>
          <p:cNvSpPr/>
          <p:nvPr/>
        </p:nvSpPr>
        <p:spPr>
          <a:xfrm>
            <a:off x="1747577" y="4355067"/>
            <a:ext cx="375863" cy="293789"/>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314866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Store Multiple Registers</a:t>
            </a:r>
          </a:p>
        </p:txBody>
      </p:sp>
      <p:sp>
        <p:nvSpPr>
          <p:cNvPr id="3" name="Slide Number Placeholder 2"/>
          <p:cNvSpPr>
            <a:spLocks noGrp="1"/>
          </p:cNvSpPr>
          <p:nvPr>
            <p:ph type="sldNum" sz="quarter" idx="12"/>
          </p:nvPr>
        </p:nvSpPr>
        <p:spPr/>
        <p:txBody>
          <a:bodyPr/>
          <a:lstStyle/>
          <a:p>
            <a:fld id="{AEE14D4A-FE32-40AF-B06D-E9622816B101}" type="slidenum">
              <a:rPr lang="en-US" smtClean="0"/>
              <a:pPr/>
              <a:t>9</a:t>
            </a:fld>
            <a:endParaRPr lang="en-US"/>
          </a:p>
        </p:txBody>
      </p:sp>
      <p:pic>
        <p:nvPicPr>
          <p:cNvPr id="5" name="Picture 4"/>
          <p:cNvPicPr>
            <a:picLocks noChangeAspect="1"/>
          </p:cNvPicPr>
          <p:nvPr/>
        </p:nvPicPr>
        <p:blipFill>
          <a:blip r:embed="rId2"/>
          <a:stretch>
            <a:fillRect/>
          </a:stretch>
        </p:blipFill>
        <p:spPr>
          <a:xfrm>
            <a:off x="1629750" y="1340460"/>
            <a:ext cx="8932501" cy="4612501"/>
          </a:xfrm>
          <a:prstGeom prst="rect">
            <a:avLst/>
          </a:prstGeom>
        </p:spPr>
      </p:pic>
      <p:sp>
        <p:nvSpPr>
          <p:cNvPr id="4" name="Horizontal Scroll 14">
            <a:extLst>
              <a:ext uri="{FF2B5EF4-FFF2-40B4-BE49-F238E27FC236}">
                <a16:creationId xmlns:a16="http://schemas.microsoft.com/office/drawing/2014/main" id="{579A7A8A-9B6B-4A04-723A-7E4199A0649A}"/>
              </a:ext>
            </a:extLst>
          </p:cNvPr>
          <p:cNvSpPr/>
          <p:nvPr/>
        </p:nvSpPr>
        <p:spPr>
          <a:xfrm>
            <a:off x="186104" y="-39260"/>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
        <p:nvSpPr>
          <p:cNvPr id="9" name="TextBox 8">
            <a:extLst>
              <a:ext uri="{FF2B5EF4-FFF2-40B4-BE49-F238E27FC236}">
                <a16:creationId xmlns:a16="http://schemas.microsoft.com/office/drawing/2014/main" id="{0EF3C0ED-DC08-0BCB-973A-0F2079378195}"/>
              </a:ext>
            </a:extLst>
          </p:cNvPr>
          <p:cNvSpPr txBox="1"/>
          <p:nvPr/>
        </p:nvSpPr>
        <p:spPr>
          <a:xfrm>
            <a:off x="9067800" y="687732"/>
            <a:ext cx="1795096" cy="369332"/>
          </a:xfrm>
          <a:prstGeom prst="rect">
            <a:avLst/>
          </a:prstGeom>
          <a:noFill/>
        </p:spPr>
        <p:txBody>
          <a:bodyPr wrap="square">
            <a:spAutoFit/>
          </a:bodyPr>
          <a:lstStyle/>
          <a:p>
            <a:r>
              <a:rPr lang="en-US" dirty="0">
                <a:solidFill>
                  <a:srgbClr val="C00000"/>
                </a:solidFill>
              </a:rPr>
              <a:t>Cortex-M Stack</a:t>
            </a:r>
          </a:p>
        </p:txBody>
      </p:sp>
      <p:sp>
        <p:nvSpPr>
          <p:cNvPr id="10" name="Arrow: Right 9">
            <a:extLst>
              <a:ext uri="{FF2B5EF4-FFF2-40B4-BE49-F238E27FC236}">
                <a16:creationId xmlns:a16="http://schemas.microsoft.com/office/drawing/2014/main" id="{ED716EE6-A306-05F1-FA03-A2446DAFA772}"/>
              </a:ext>
            </a:extLst>
          </p:cNvPr>
          <p:cNvSpPr/>
          <p:nvPr/>
        </p:nvSpPr>
        <p:spPr>
          <a:xfrm rot="16200000" flipH="1">
            <a:off x="9728190" y="1017164"/>
            <a:ext cx="330342" cy="330078"/>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6202559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2638</TotalTime>
  <Words>6316</Words>
  <Application>Microsoft Office PowerPoint</Application>
  <PresentationFormat>Widescreen</PresentationFormat>
  <Paragraphs>1490</Paragraphs>
  <Slides>57</Slides>
  <Notes>14</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1</vt:i4>
      </vt:variant>
      <vt:variant>
        <vt:lpstr>Slide Titles</vt:lpstr>
      </vt:variant>
      <vt:variant>
        <vt:i4>57</vt:i4>
      </vt:variant>
    </vt:vector>
  </HeadingPairs>
  <TitlesOfParts>
    <vt:vector size="72" baseType="lpstr">
      <vt:lpstr>Bookman Old Style (Headings)</vt:lpstr>
      <vt:lpstr>Gill Sans Light</vt:lpstr>
      <vt:lpstr>Arial</vt:lpstr>
      <vt:lpstr>Bookman Old Style</vt:lpstr>
      <vt:lpstr>Calibri</vt:lpstr>
      <vt:lpstr>Cambria Math</vt:lpstr>
      <vt:lpstr>Consolas</vt:lpstr>
      <vt:lpstr>Courier New</vt:lpstr>
      <vt:lpstr>Gill Sans MT</vt:lpstr>
      <vt:lpstr>Palatino Linotype</vt:lpstr>
      <vt:lpstr>Symbol</vt:lpstr>
      <vt:lpstr>Wingdings</vt:lpstr>
      <vt:lpstr>Wingdings 3</vt:lpstr>
      <vt:lpstr>Origin</vt:lpstr>
      <vt:lpstr>Visio</vt:lpstr>
      <vt:lpstr>Z. Gu</vt:lpstr>
      <vt:lpstr>Overview</vt:lpstr>
      <vt:lpstr>Stack</vt:lpstr>
      <vt:lpstr>Typical Usage of Stack</vt:lpstr>
      <vt:lpstr>Stack Growth Convention: Ascending vs Descending</vt:lpstr>
      <vt:lpstr>Stack Growth Convention: Full vs Empty</vt:lpstr>
      <vt:lpstr>Cortex-M Stack</vt:lpstr>
      <vt:lpstr>Addressing Modes for Load/Store Multiple Registers</vt:lpstr>
      <vt:lpstr>Store Multiple Registers</vt:lpstr>
      <vt:lpstr>Load Multiple Registers</vt:lpstr>
      <vt:lpstr>Full Descending Stack</vt:lpstr>
      <vt:lpstr>Stack Implementation (red text is Cortex-M stack)</vt:lpstr>
      <vt:lpstr>Stack</vt:lpstr>
      <vt:lpstr>Stack</vt:lpstr>
      <vt:lpstr>Stack Recap</vt:lpstr>
      <vt:lpstr>Cortex-M Stack</vt:lpstr>
      <vt:lpstr>Example: swap R1 &amp; R2</vt:lpstr>
      <vt:lpstr>Example: swap R1 &amp; R2</vt:lpstr>
      <vt:lpstr>Example: swap R1 &amp; R2</vt:lpstr>
      <vt:lpstr>Example: swap R1 &amp; R2</vt:lpstr>
      <vt:lpstr>Example: swap R1 &amp; R2</vt:lpstr>
      <vt:lpstr>Quiz</vt:lpstr>
      <vt:lpstr>Quiz ANS</vt:lpstr>
      <vt:lpstr>Subroutine</vt:lpstr>
      <vt:lpstr>Calling a Subroutine</vt:lpstr>
      <vt:lpstr>ARM Procedure Call Standard</vt:lpstr>
      <vt:lpstr>Caller-saved Registers vs  Callee-saved Registers</vt:lpstr>
      <vt:lpstr>Embedded Application Binary Interface (EABI) Protocol</vt:lpstr>
      <vt:lpstr>PowerPoint Presentation</vt:lpstr>
      <vt:lpstr>Example Program</vt:lpstr>
      <vt:lpstr>Nested Subroutines: What is wrong?</vt:lpstr>
      <vt:lpstr>Nested Subroutines: Solution #1</vt:lpstr>
      <vt:lpstr>Nested Subroutines: Solution #2</vt:lpstr>
      <vt:lpstr>Nested Subroutines: Solution #1</vt:lpstr>
      <vt:lpstr>Subroutine Calling Another Subroutine</vt:lpstr>
      <vt:lpstr>Subroutine Calling Another Subroutine</vt:lpstr>
      <vt:lpstr>Example: R0 = R04</vt:lpstr>
      <vt:lpstr>Example: R0 = R04</vt:lpstr>
      <vt:lpstr>Example: R0 = R04</vt:lpstr>
      <vt:lpstr>Example: R0 = R04</vt:lpstr>
      <vt:lpstr>Example: R0 = R04</vt:lpstr>
      <vt:lpstr>Example: R0 = R04</vt:lpstr>
      <vt:lpstr>Example: R0 = R04</vt:lpstr>
      <vt:lpstr>Example: R0 = R04</vt:lpstr>
      <vt:lpstr>Example: R0 = R04</vt:lpstr>
      <vt:lpstr>Example: R0 = R04</vt:lpstr>
      <vt:lpstr>Example: R0 = R04</vt:lpstr>
      <vt:lpstr>Example: R0 = R04</vt:lpstr>
      <vt:lpstr>Stack Pointer (SP)</vt:lpstr>
      <vt:lpstr>Passing Arguments into a Subroutine</vt:lpstr>
      <vt:lpstr>Passing Arguments into a Subroutine</vt:lpstr>
      <vt:lpstr>Passing 4 Arguments</vt:lpstr>
      <vt:lpstr>Passing Extra Arguments via Stack</vt:lpstr>
      <vt:lpstr>Explanations</vt:lpstr>
      <vt:lpstr>Version 2 is Better Programming Practice</vt:lpstr>
      <vt:lpstr>Summary</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Yifeng Zhu Electrical and Computer Engineering University of Maine</dc:title>
  <dc:creator>zhu</dc:creator>
  <cp:lastModifiedBy>Zonghua Gu</cp:lastModifiedBy>
  <cp:revision>237</cp:revision>
  <dcterms:created xsi:type="dcterms:W3CDTF">2013-04-23T02:37:35Z</dcterms:created>
  <dcterms:modified xsi:type="dcterms:W3CDTF">2025-12-03T00:40:29Z</dcterms:modified>
</cp:coreProperties>
</file>