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handoutMasterIdLst>
    <p:handoutMasterId r:id="rId47"/>
  </p:handoutMasterIdLst>
  <p:sldIdLst>
    <p:sldId id="754" r:id="rId2"/>
    <p:sldId id="370" r:id="rId3"/>
    <p:sldId id="343" r:id="rId4"/>
    <p:sldId id="732" r:id="rId5"/>
    <p:sldId id="735" r:id="rId6"/>
    <p:sldId id="741" r:id="rId7"/>
    <p:sldId id="743" r:id="rId8"/>
    <p:sldId id="744" r:id="rId9"/>
    <p:sldId id="267" r:id="rId10"/>
    <p:sldId id="745" r:id="rId11"/>
    <p:sldId id="736" r:id="rId12"/>
    <p:sldId id="746" r:id="rId13"/>
    <p:sldId id="372" r:id="rId14"/>
    <p:sldId id="737" r:id="rId15"/>
    <p:sldId id="738" r:id="rId16"/>
    <p:sldId id="748" r:id="rId17"/>
    <p:sldId id="740" r:id="rId18"/>
    <p:sldId id="749" r:id="rId19"/>
    <p:sldId id="757" r:id="rId20"/>
    <p:sldId id="758" r:id="rId21"/>
    <p:sldId id="759" r:id="rId22"/>
    <p:sldId id="750" r:id="rId23"/>
    <p:sldId id="363" r:id="rId24"/>
    <p:sldId id="345" r:id="rId25"/>
    <p:sldId id="347" r:id="rId26"/>
    <p:sldId id="348" r:id="rId27"/>
    <p:sldId id="349" r:id="rId28"/>
    <p:sldId id="350" r:id="rId29"/>
    <p:sldId id="351" r:id="rId30"/>
    <p:sldId id="352" r:id="rId31"/>
    <p:sldId id="353" r:id="rId32"/>
    <p:sldId id="354" r:id="rId33"/>
    <p:sldId id="355" r:id="rId34"/>
    <p:sldId id="356" r:id="rId35"/>
    <p:sldId id="357" r:id="rId36"/>
    <p:sldId id="358" r:id="rId37"/>
    <p:sldId id="359" r:id="rId38"/>
    <p:sldId id="360" r:id="rId39"/>
    <p:sldId id="362" r:id="rId40"/>
    <p:sldId id="361" r:id="rId41"/>
    <p:sldId id="373" r:id="rId42"/>
    <p:sldId id="377" r:id="rId43"/>
    <p:sldId id="378" r:id="rId44"/>
    <p:sldId id="376" r:id="rId45"/>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1FF"/>
    <a:srgbClr val="00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D53EC9-D86D-47D6-B550-9CA03338233E}" v="7" dt="2025-11-26T01:47:20.9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52"/>
    <p:restoredTop sz="94694"/>
  </p:normalViewPr>
  <p:slideViewPr>
    <p:cSldViewPr>
      <p:cViewPr varScale="1">
        <p:scale>
          <a:sx n="78" d="100"/>
          <a:sy n="78" d="100"/>
        </p:scale>
        <p:origin x="418" y="62"/>
      </p:cViewPr>
      <p:guideLst>
        <p:guide orient="horz" pos="2160"/>
        <p:guide pos="3840"/>
      </p:guideLst>
    </p:cSldViewPr>
  </p:slideViewPr>
  <p:notesTextViewPr>
    <p:cViewPr>
      <p:scale>
        <a:sx n="1" d="1"/>
        <a:sy n="1" d="1"/>
      </p:scale>
      <p:origin x="0" y="0"/>
    </p:cViewPr>
  </p:notesTextViewPr>
  <p:sorterViewPr>
    <p:cViewPr varScale="1">
      <p:scale>
        <a:sx n="1" d="1"/>
        <a:sy n="1" d="1"/>
      </p:scale>
      <p:origin x="0" y="-7589"/>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redo custSel addSld delSld modSld sldOrd">
      <pc:chgData name="Zonghua Gu" userId="9a7e1853e1951ef5" providerId="LiveId" clId="{CF1FAA12-072C-4ED5-BA76-0FFFAEFDB88A}" dt="2025-11-26T01:48:28.313" v="1138" actId="20577"/>
      <pc:docMkLst>
        <pc:docMk/>
      </pc:docMkLst>
      <pc:sldChg chg="addSp modSp mod">
        <pc:chgData name="Zonghua Gu" userId="9a7e1853e1951ef5" providerId="LiveId" clId="{CF1FAA12-072C-4ED5-BA76-0FFFAEFDB88A}" dt="2025-11-26T01:48:28.313" v="1138" actId="20577"/>
        <pc:sldMkLst>
          <pc:docMk/>
          <pc:sldMk cId="1460432128" sldId="372"/>
        </pc:sldMkLst>
        <pc:spChg chg="add mod">
          <ac:chgData name="Zonghua Gu" userId="9a7e1853e1951ef5" providerId="LiveId" clId="{CF1FAA12-072C-4ED5-BA76-0FFFAEFDB88A}" dt="2025-11-26T01:48:28.313" v="1138" actId="20577"/>
          <ac:spMkLst>
            <pc:docMk/>
            <pc:sldMk cId="1460432128" sldId="372"/>
            <ac:spMk id="5" creationId="{51F2B787-ED8A-26B5-4E15-1E25AD35ADE8}"/>
          </ac:spMkLst>
        </pc:spChg>
        <pc:spChg chg="mod">
          <ac:chgData name="Zonghua Gu" userId="9a7e1853e1951ef5" providerId="LiveId" clId="{CF1FAA12-072C-4ED5-BA76-0FFFAEFDB88A}" dt="2025-11-26T01:43:50.986" v="1013" actId="1076"/>
          <ac:spMkLst>
            <pc:docMk/>
            <pc:sldMk cId="1460432128" sldId="372"/>
            <ac:spMk id="15" creationId="{00000000-0000-0000-0000-000000000000}"/>
          </ac:spMkLst>
        </pc:spChg>
      </pc:sldChg>
      <pc:sldChg chg="modSp mod">
        <pc:chgData name="Zonghua Gu" userId="9a7e1853e1951ef5" providerId="LiveId" clId="{CF1FAA12-072C-4ED5-BA76-0FFFAEFDB88A}" dt="2025-11-26T01:36:39.425" v="968" actId="20577"/>
        <pc:sldMkLst>
          <pc:docMk/>
          <pc:sldMk cId="898773783" sldId="378"/>
        </pc:sldMkLst>
        <pc:spChg chg="mod">
          <ac:chgData name="Zonghua Gu" userId="9a7e1853e1951ef5" providerId="LiveId" clId="{CF1FAA12-072C-4ED5-BA76-0FFFAEFDB88A}" dt="2025-11-26T01:36:39.425" v="968" actId="20577"/>
          <ac:spMkLst>
            <pc:docMk/>
            <pc:sldMk cId="898773783" sldId="378"/>
            <ac:spMk id="4" creationId="{03982D35-1A09-6E6A-B056-F112896EAB10}"/>
          </ac:spMkLst>
        </pc:spChg>
      </pc:sldChg>
      <pc:sldChg chg="modSp mod">
        <pc:chgData name="Zonghua Gu" userId="9a7e1853e1951ef5" providerId="LiveId" clId="{CF1FAA12-072C-4ED5-BA76-0FFFAEFDB88A}" dt="2025-11-26T01:39:45.884" v="1012" actId="554"/>
        <pc:sldMkLst>
          <pc:docMk/>
          <pc:sldMk cId="2645023233" sldId="749"/>
        </pc:sldMkLst>
        <pc:spChg chg="mod">
          <ac:chgData name="Zonghua Gu" userId="9a7e1853e1951ef5" providerId="LiveId" clId="{CF1FAA12-072C-4ED5-BA76-0FFFAEFDB88A}" dt="2025-11-26T01:39:45.884" v="1012" actId="554"/>
          <ac:spMkLst>
            <pc:docMk/>
            <pc:sldMk cId="2645023233" sldId="749"/>
            <ac:spMk id="14" creationId="{E9914617-8C42-6540-B1AA-1DD5CCCA59D0}"/>
          </ac:spMkLst>
        </pc:spChg>
        <pc:spChg chg="mod">
          <ac:chgData name="Zonghua Gu" userId="9a7e1853e1951ef5" providerId="LiveId" clId="{CF1FAA12-072C-4ED5-BA76-0FFFAEFDB88A}" dt="2025-11-26T01:39:45.884" v="1012" actId="554"/>
          <ac:spMkLst>
            <pc:docMk/>
            <pc:sldMk cId="2645023233" sldId="749"/>
            <ac:spMk id="36" creationId="{317F0EF8-9C13-A441-BC4A-496D094B0842}"/>
          </ac:spMkLst>
        </pc:spChg>
      </pc:sldChg>
      <pc:sldChg chg="addSp modSp new mod">
        <pc:chgData name="Zonghua Gu" userId="9a7e1853e1951ef5" providerId="LiveId" clId="{CF1FAA12-072C-4ED5-BA76-0FFFAEFDB88A}" dt="2025-11-26T00:20:51.466" v="863" actId="20577"/>
        <pc:sldMkLst>
          <pc:docMk/>
          <pc:sldMk cId="1683231267" sldId="759"/>
        </pc:sldMkLst>
        <pc:spChg chg="mod">
          <ac:chgData name="Zonghua Gu" userId="9a7e1853e1951ef5" providerId="LiveId" clId="{CF1FAA12-072C-4ED5-BA76-0FFFAEFDB88A}" dt="2025-11-26T00:20:51.466" v="863" actId="20577"/>
          <ac:spMkLst>
            <pc:docMk/>
            <pc:sldMk cId="1683231267" sldId="759"/>
            <ac:spMk id="4" creationId="{F1AD7C29-9E13-0796-631C-22608D0E9C4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531B6B-01ED-4B91-B944-2A70B0C5B2D4}"/>
              </a:ext>
            </a:extLst>
          </p:cNvPr>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5973369-F6FC-499D-A990-3E9060F01655}"/>
              </a:ext>
            </a:extLst>
          </p:cNvPr>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3B161579-C726-4AFD-89FC-66D961EAF8EA}" type="datetimeFigureOut">
              <a:rPr lang="en-US" smtClean="0"/>
              <a:t>11/25/2025</a:t>
            </a:fld>
            <a:endParaRPr lang="en-US"/>
          </a:p>
        </p:txBody>
      </p:sp>
      <p:sp>
        <p:nvSpPr>
          <p:cNvPr id="4" name="Footer Placeholder 3">
            <a:extLst>
              <a:ext uri="{FF2B5EF4-FFF2-40B4-BE49-F238E27FC236}">
                <a16:creationId xmlns:a16="http://schemas.microsoft.com/office/drawing/2014/main" id="{2CF68850-16A6-41CF-85AD-8061DE0667EE}"/>
              </a:ext>
            </a:extLst>
          </p:cNvPr>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6A78DEA-CE56-47ED-9B81-B4AC37030575}"/>
              </a:ext>
            </a:extLst>
          </p:cNvPr>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36842652-CBF3-40A7-8FE7-9A3810BFF4A2}" type="slidenum">
              <a:rPr lang="en-US" smtClean="0"/>
              <a:t>‹#›</a:t>
            </a:fld>
            <a:endParaRPr lang="en-US"/>
          </a:p>
        </p:txBody>
      </p:sp>
    </p:spTree>
    <p:extLst>
      <p:ext uri="{BB962C8B-B14F-4D97-AF65-F5344CB8AC3E}">
        <p14:creationId xmlns:p14="http://schemas.microsoft.com/office/powerpoint/2010/main" val="1294059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0C5DCA7A-C3FD-4606-A3AD-864BD96433D4}" type="datetimeFigureOut">
              <a:rPr lang="en-US" smtClean="0"/>
              <a:pPr/>
              <a:t>11/25/2025</a:t>
            </a:fld>
            <a:endParaRPr lang="en-US"/>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D46F4F04-2BB1-473A-9274-1B455085D21A}" type="slidenum">
              <a:rPr lang="en-US" smtClean="0"/>
              <a:pPr/>
              <a:t>‹#›</a:t>
            </a:fld>
            <a:endParaRPr lang="en-US"/>
          </a:p>
        </p:txBody>
      </p:sp>
    </p:spTree>
    <p:extLst>
      <p:ext uri="{BB962C8B-B14F-4D97-AF65-F5344CB8AC3E}">
        <p14:creationId xmlns:p14="http://schemas.microsoft.com/office/powerpoint/2010/main" val="2418616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duetorun.com/blog/20230614/arm-stack-modes/" TargetMode="External"/><Relationship Id="rId3" Type="http://schemas.openxmlformats.org/officeDocument/2006/relationships/hyperlink" Target="https://developer.arm.com/documentation/dui0489/e/arm-and-thumb-instructions/memory-access-instructions/push-and-pop" TargetMode="External"/><Relationship Id="rId7" Type="http://schemas.openxmlformats.org/officeDocument/2006/relationships/hyperlink" Target="https://ad2001.gitbook.io/a-noobs-guide-to-arm-exploitation/introduction-to-arm" TargetMode="External"/><Relationship Id="rId2" Type="http://schemas.openxmlformats.org/officeDocument/2006/relationships/slide" Target="../slides/slide42.xml"/><Relationship Id="rId1" Type="http://schemas.openxmlformats.org/officeDocument/2006/relationships/notesMaster" Target="../notesMasters/notesMaster1.xml"/><Relationship Id="rId6" Type="http://schemas.openxmlformats.org/officeDocument/2006/relationships/hyperlink" Target="https://www.cs.uaf.edu/2012/fall/cs301/lecture/11_26_ARM.html" TargetMode="External"/><Relationship Id="rId5" Type="http://schemas.openxmlformats.org/officeDocument/2006/relationships/hyperlink" Target="https://stackoverflow.com/questions/16622877/arm-assembly-instructions-pop-what-means-as-return-of-a-function" TargetMode="External"/><Relationship Id="rId10" Type="http://schemas.openxmlformats.org/officeDocument/2006/relationships/hyperlink" Target="https://azeria-labs.com/functions-and-the-stack-part-7/" TargetMode="External"/><Relationship Id="rId4" Type="http://schemas.openxmlformats.org/officeDocument/2006/relationships/hyperlink" Target="https://developer.arm.com/documentation/dui0231/latest/thumb-instruction-reference/thumb-memory-access-instructions/push-and-pop" TargetMode="External"/><Relationship Id="rId9" Type="http://schemas.openxmlformats.org/officeDocument/2006/relationships/hyperlink" Target="https://keleshev.com/compiling-to-assembly-from-scratch/07-arm-assembly-programming" TargetMode="Externa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s://www.youtube.com/watch?v=rvFqvlPukHg" TargetMode="External"/><Relationship Id="rId3" Type="http://schemas.openxmlformats.org/officeDocument/2006/relationships/hyperlink" Target="https://stackoverflow.com/questions/73851756/what-is-the-purpose-of-adr-instructions-in-arm" TargetMode="External"/><Relationship Id="rId7" Type="http://schemas.openxmlformats.org/officeDocument/2006/relationships/hyperlink" Target="https://www.youtube.com/watch?v=NJTlN2o2Xuo" TargetMode="External"/><Relationship Id="rId12" Type="http://schemas.openxmlformats.org/officeDocument/2006/relationships/hyperlink" Target="https://developer.arm.com/documentation/dui0489/latest/arm-and-thumb-instructions/adrl-pseudo-instruction" TargetMode="External"/><Relationship Id="rId2" Type="http://schemas.openxmlformats.org/officeDocument/2006/relationships/slide" Target="../slides/slide43.xml"/><Relationship Id="rId1" Type="http://schemas.openxmlformats.org/officeDocument/2006/relationships/notesMaster" Target="../notesMasters/notesMaster1.xml"/><Relationship Id="rId6" Type="http://schemas.openxmlformats.org/officeDocument/2006/relationships/hyperlink" Target="https://duetorun.com/blog/20230610/arm-adr2ldr/" TargetMode="External"/><Relationship Id="rId11" Type="http://schemas.openxmlformats.org/officeDocument/2006/relationships/hyperlink" Target="https://developer.arm.com/documentation/dui0231/latest/writing-arm-and-thumb-assembly-language/loading-addresses-into-registers/direct-loading-with-adr-and-adrl" TargetMode="External"/><Relationship Id="rId5" Type="http://schemas.openxmlformats.org/officeDocument/2006/relationships/hyperlink" Target="https://en.eeworld.com.cn/news/mcu/eic302608.html" TargetMode="External"/><Relationship Id="rId10" Type="http://schemas.openxmlformats.org/officeDocument/2006/relationships/hyperlink" Target="https://en.eeworld.com.cn/news/mcu/eic281184.html" TargetMode="External"/><Relationship Id="rId4" Type="http://schemas.openxmlformats.org/officeDocument/2006/relationships/hyperlink" Target="https://duetorun.com/blog/20230610/arm-adr-ldr/" TargetMode="External"/><Relationship Id="rId9" Type="http://schemas.openxmlformats.org/officeDocument/2006/relationships/hyperlink" Target="https://stackoverflow.com/questions/73600196/why-use-adr-and-ldr-x2-var-to-get-the-address-of-a-variabl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PC current represents the memory address of the Branch and Link instruction BL. Since the BL instruction takes four bytes in memory, the memory of the next instruction immediately after BL is PC current plus 4. </a:t>
            </a:r>
          </a:p>
        </p:txBody>
      </p:sp>
      <p:sp>
        <p:nvSpPr>
          <p:cNvPr id="4" name="Slide Number Placeholder 3"/>
          <p:cNvSpPr>
            <a:spLocks noGrp="1"/>
          </p:cNvSpPr>
          <p:nvPr>
            <p:ph type="sldNum" sz="quarter" idx="5"/>
          </p:nvPr>
        </p:nvSpPr>
        <p:spPr/>
        <p:txBody>
          <a:bodyPr/>
          <a:lstStyle/>
          <a:p>
            <a:fld id="{581F4C3A-4FFF-4769-A3DC-CFCC34F8DA1C}" type="slidenum">
              <a:rPr lang="en-US" smtClean="0"/>
              <a:pPr/>
              <a:t>5</a:t>
            </a:fld>
            <a:endParaRPr lang="en-US"/>
          </a:p>
        </p:txBody>
      </p:sp>
    </p:spTree>
    <p:extLst>
      <p:ext uri="{BB962C8B-B14F-4D97-AF65-F5344CB8AC3E}">
        <p14:creationId xmlns:p14="http://schemas.microsoft.com/office/powerpoint/2010/main" val="1828494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PC current represents the memory address of the Branch and Link instruction BL. Since the BL instruction takes four bytes in memory, the memory of the next instruction immediately after BL is PC current plus 4. </a:t>
            </a:r>
          </a:p>
        </p:txBody>
      </p:sp>
      <p:sp>
        <p:nvSpPr>
          <p:cNvPr id="4" name="Slide Number Placeholder 3"/>
          <p:cNvSpPr>
            <a:spLocks noGrp="1"/>
          </p:cNvSpPr>
          <p:nvPr>
            <p:ph type="sldNum" sz="quarter" idx="5"/>
          </p:nvPr>
        </p:nvSpPr>
        <p:spPr/>
        <p:txBody>
          <a:bodyPr/>
          <a:lstStyle/>
          <a:p>
            <a:fld id="{581F4C3A-4FFF-4769-A3DC-CFCC34F8DA1C}" type="slidenum">
              <a:rPr lang="en-US" smtClean="0"/>
              <a:pPr/>
              <a:t>6</a:t>
            </a:fld>
            <a:endParaRPr lang="en-US"/>
          </a:p>
        </p:txBody>
      </p:sp>
    </p:spTree>
    <p:extLst>
      <p:ext uri="{BB962C8B-B14F-4D97-AF65-F5344CB8AC3E}">
        <p14:creationId xmlns:p14="http://schemas.microsoft.com/office/powerpoint/2010/main" val="1129218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The AAPCS defines how subroutines can be separately written, separately compiled, and separately</a:t>
            </a:r>
          </a:p>
          <a:p>
            <a:r>
              <a:rPr lang="en-US" sz="1200" kern="1200" dirty="0">
                <a:solidFill>
                  <a:schemeClr val="tx1"/>
                </a:solidFill>
                <a:effectLst/>
                <a:latin typeface="+mn-lt"/>
                <a:ea typeface="+mn-ea"/>
                <a:cs typeface="+mn-cs"/>
              </a:rPr>
              <a:t>assembled to work together.</a:t>
            </a:r>
          </a:p>
          <a:p>
            <a:endParaRPr lang="en-US" dirty="0"/>
          </a:p>
        </p:txBody>
      </p:sp>
      <p:sp>
        <p:nvSpPr>
          <p:cNvPr id="4" name="Slide Number Placeholder 3"/>
          <p:cNvSpPr>
            <a:spLocks noGrp="1"/>
          </p:cNvSpPr>
          <p:nvPr>
            <p:ph type="sldNum" sz="quarter" idx="5"/>
          </p:nvPr>
        </p:nvSpPr>
        <p:spPr/>
        <p:txBody>
          <a:bodyPr/>
          <a:lstStyle/>
          <a:p>
            <a:fld id="{581F4C3A-4FFF-4769-A3DC-CFCC34F8DA1C}" type="slidenum">
              <a:rPr lang="en-US" smtClean="0"/>
              <a:pPr/>
              <a:t>7</a:t>
            </a:fld>
            <a:endParaRPr lang="en-US"/>
          </a:p>
        </p:txBody>
      </p:sp>
    </p:spTree>
    <p:extLst>
      <p:ext uri="{BB962C8B-B14F-4D97-AF65-F5344CB8AC3E}">
        <p14:creationId xmlns:p14="http://schemas.microsoft.com/office/powerpoint/2010/main" val="1194078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Because loading the PC from the stack both restores the return address and performs a branch, and BX is the branch that also restores the correct instruction set state.</a:t>
            </a:r>
          </a:p>
          <a:p>
            <a:r>
              <a:rPr lang="en-US" dirty="0"/>
              <a:t>POP {pc} is defined to read a word from [</a:t>
            </a:r>
            <a:r>
              <a:rPr lang="en-US" dirty="0" err="1"/>
              <a:t>sp</a:t>
            </a:r>
            <a:r>
              <a:rPr lang="en-US" dirty="0"/>
              <a:t>], increment </a:t>
            </a:r>
            <a:r>
              <a:rPr lang="en-US" dirty="0" err="1"/>
              <a:t>sp</a:t>
            </a:r>
            <a:r>
              <a:rPr lang="en-US" dirty="0"/>
              <a:t>, and write that value into PC; writing PC causes an immediate control-flow change to that address, effectively “returning” to the caller [this is how POP-with-PC is specified on ARM/Thumb].</a:t>
            </a:r>
          </a:p>
          <a:p>
            <a:r>
              <a:rPr lang="en-US" dirty="0"/>
              <a:t>POP {</a:t>
            </a:r>
            <a:r>
              <a:rPr lang="en-US" dirty="0" err="1"/>
              <a:t>lr</a:t>
            </a:r>
            <a:r>
              <a:rPr lang="en-US" dirty="0"/>
              <a:t>}; BX </a:t>
            </a:r>
            <a:r>
              <a:rPr lang="en-US" dirty="0" err="1"/>
              <a:t>lr</a:t>
            </a:r>
            <a:r>
              <a:rPr lang="en-US" dirty="0"/>
              <a:t> does the same in two steps: first restore the saved return address into LR from the stack, then branch-exchange to LR, which updates PC and switches to ARM or Thumb according to bit 0 of LR, just like a return via PC does.</a:t>
            </a:r>
          </a:p>
          <a:p>
            <a:r>
              <a:rPr lang="en-US" dirty="0"/>
              <a:t>Therefore, POP {pc} ≡ POP {</a:t>
            </a:r>
            <a:r>
              <a:rPr lang="en-US" dirty="0" err="1"/>
              <a:t>lr</a:t>
            </a:r>
            <a:r>
              <a:rPr lang="en-US" dirty="0"/>
              <a:t>}; BX </a:t>
            </a:r>
            <a:r>
              <a:rPr lang="en-US" dirty="0" err="1"/>
              <a:t>lr</a:t>
            </a:r>
            <a:r>
              <a:rPr lang="en-US" dirty="0"/>
              <a:t>, because both end with PC loaded from the saved return address and state (Thumb/ARM) determined by the low bit of that address.</a:t>
            </a:r>
          </a:p>
          <a:p>
            <a:r>
              <a:rPr lang="en-US" dirty="0">
                <a:hlinkClick r:id="rId3"/>
              </a:rPr>
              <a:t>https://developer.arm.com/documentation/dui0489/e/arm-and-thumb-instructions/memory-access-instructions/push-and-pop</a:t>
            </a:r>
            <a:endParaRPr lang="en-US" dirty="0"/>
          </a:p>
          <a:p>
            <a:r>
              <a:rPr lang="en-US" dirty="0">
                <a:hlinkClick r:id="rId4"/>
              </a:rPr>
              <a:t>https://developer.arm.com/documentation/dui0231/latest/thumb-instruction-reference/thumb-memory-access-instructions/push-and-pop</a:t>
            </a:r>
            <a:endParaRPr lang="en-US" dirty="0"/>
          </a:p>
          <a:p>
            <a:r>
              <a:rPr lang="en-US" dirty="0">
                <a:hlinkClick r:id="rId5"/>
              </a:rPr>
              <a:t>https://stackoverflow.com/questions/16622877/arm-assembly-instructions-pop-what-means-as-return-of-a-function</a:t>
            </a:r>
            <a:endParaRPr lang="en-US" dirty="0"/>
          </a:p>
          <a:p>
            <a:r>
              <a:rPr lang="en-US" dirty="0">
                <a:hlinkClick r:id="rId6"/>
              </a:rPr>
              <a:t>https://www.cs.uaf.edu/2012/fall/cs301/lecture/11_26_ARM.html</a:t>
            </a:r>
            <a:endParaRPr lang="en-US" dirty="0"/>
          </a:p>
          <a:p>
            <a:r>
              <a:rPr lang="en-US" dirty="0">
                <a:hlinkClick r:id="rId7"/>
              </a:rPr>
              <a:t>https://ad2001.gitbook.io/a-noobs-guide-to-arm-exploitation/introduction-to-arm</a:t>
            </a:r>
            <a:endParaRPr lang="en-US" dirty="0"/>
          </a:p>
          <a:p>
            <a:r>
              <a:rPr lang="en-US" dirty="0">
                <a:hlinkClick r:id="rId8"/>
              </a:rPr>
              <a:t>https://duetorun.com/blog/20230614/arm-stack-modes/</a:t>
            </a:r>
            <a:endParaRPr lang="en-US" dirty="0"/>
          </a:p>
          <a:p>
            <a:r>
              <a:rPr lang="en-US" dirty="0">
                <a:hlinkClick r:id="rId9"/>
              </a:rPr>
              <a:t>https://keleshev.com/compiling-to-assembly-from-scratch/07-arm-assembly-programming</a:t>
            </a:r>
            <a:endParaRPr lang="en-US" dirty="0"/>
          </a:p>
          <a:p>
            <a:r>
              <a:rPr lang="en-US" dirty="0">
                <a:hlinkClick r:id="rId10"/>
              </a:rPr>
              <a:t>https://azeria-labs.com/functions-and-the-stack-part-7/</a:t>
            </a:r>
            <a:endParaRPr lang="en-US" dirty="0"/>
          </a:p>
          <a:p>
            <a:endParaRPr lang="en-US" dirty="0"/>
          </a:p>
        </p:txBody>
      </p:sp>
      <p:sp>
        <p:nvSpPr>
          <p:cNvPr id="4" name="Slide Number Placeholder 3"/>
          <p:cNvSpPr>
            <a:spLocks noGrp="1"/>
          </p:cNvSpPr>
          <p:nvPr>
            <p:ph type="sldNum" sz="quarter" idx="5"/>
          </p:nvPr>
        </p:nvSpPr>
        <p:spPr/>
        <p:txBody>
          <a:bodyPr/>
          <a:lstStyle/>
          <a:p>
            <a:fld id="{D46F4F04-2BB1-473A-9274-1B455085D21A}" type="slidenum">
              <a:rPr lang="en-US" smtClean="0"/>
              <a:pPr/>
              <a:t>42</a:t>
            </a:fld>
            <a:endParaRPr lang="en-US"/>
          </a:p>
        </p:txBody>
      </p:sp>
    </p:spTree>
    <p:extLst>
      <p:ext uri="{BB962C8B-B14F-4D97-AF65-F5344CB8AC3E}">
        <p14:creationId xmlns:p14="http://schemas.microsoft.com/office/powerpoint/2010/main" val="1458202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https://www.cs.uaf.edu/2012/fall/cs301/lecture/11_26_ARM.html</a:t>
            </a:r>
          </a:p>
          <a:p>
            <a:r>
              <a:rPr lang="en-US" sz="1200" b="0" i="0" kern="1200" dirty="0">
                <a:solidFill>
                  <a:schemeClr val="tx1"/>
                </a:solidFill>
                <a:effectLst/>
                <a:latin typeface="+mn-lt"/>
                <a:ea typeface="+mn-ea"/>
                <a:cs typeface="+mn-cs"/>
              </a:rPr>
              <a:t>It loads a PC‑relative address to a constant, reads the word stored there into r0, then returns.</a:t>
            </a:r>
          </a:p>
          <a:p>
            <a:r>
              <a:rPr lang="en-US" sz="1200" b="0" i="0" kern="1200" dirty="0">
                <a:solidFill>
                  <a:schemeClr val="tx1"/>
                </a:solidFill>
                <a:effectLst/>
                <a:latin typeface="+mn-lt"/>
                <a:ea typeface="+mn-ea"/>
                <a:cs typeface="+mn-cs"/>
              </a:rPr>
              <a:t>adr r2, </a:t>
            </a:r>
            <a:r>
              <a:rPr lang="en-US" sz="1200" b="0" i="0" kern="1200" dirty="0" err="1">
                <a:solidFill>
                  <a:schemeClr val="tx1"/>
                </a:solidFill>
                <a:effectLst/>
                <a:latin typeface="+mn-lt"/>
                <a:ea typeface="+mn-ea"/>
                <a:cs typeface="+mn-cs"/>
              </a:rPr>
              <a:t>mydata</a:t>
            </a:r>
            <a:r>
              <a:rPr lang="en-US" sz="1200" b="0" i="0" kern="1200" dirty="0">
                <a:solidFill>
                  <a:schemeClr val="tx1"/>
                </a:solidFill>
                <a:effectLst/>
                <a:latin typeface="+mn-lt"/>
                <a:ea typeface="+mn-ea"/>
                <a:cs typeface="+mn-cs"/>
              </a:rPr>
              <a:t>: Compute the address of label </a:t>
            </a:r>
            <a:r>
              <a:rPr lang="en-US" sz="1200" b="0" i="0" kern="1200" dirty="0" err="1">
                <a:solidFill>
                  <a:schemeClr val="tx1"/>
                </a:solidFill>
                <a:effectLst/>
                <a:latin typeface="+mn-lt"/>
                <a:ea typeface="+mn-ea"/>
                <a:cs typeface="+mn-cs"/>
              </a:rPr>
              <a:t>mydata</a:t>
            </a:r>
            <a:r>
              <a:rPr lang="en-US" sz="1200" b="0" i="0" kern="1200" dirty="0">
                <a:solidFill>
                  <a:schemeClr val="tx1"/>
                </a:solidFill>
                <a:effectLst/>
                <a:latin typeface="+mn-lt"/>
                <a:ea typeface="+mn-ea"/>
                <a:cs typeface="+mn-cs"/>
              </a:rPr>
              <a:t> using a PC‑relative add and put that address in r2; adr is a pseudo‑instruction that forms a nearby address without touching memory.</a:t>
            </a:r>
          </a:p>
          <a:p>
            <a:r>
              <a:rPr lang="en-US" sz="1200" b="0" i="0" kern="1200" dirty="0" err="1">
                <a:solidFill>
                  <a:schemeClr val="tx1"/>
                </a:solidFill>
                <a:effectLst/>
                <a:latin typeface="+mn-lt"/>
                <a:ea typeface="+mn-ea"/>
                <a:cs typeface="+mn-cs"/>
              </a:rPr>
              <a:t>ldr</a:t>
            </a:r>
            <a:r>
              <a:rPr lang="en-US" sz="1200" b="0" i="0" kern="1200" dirty="0">
                <a:solidFill>
                  <a:schemeClr val="tx1"/>
                </a:solidFill>
                <a:effectLst/>
                <a:latin typeface="+mn-lt"/>
                <a:ea typeface="+mn-ea"/>
                <a:cs typeface="+mn-cs"/>
              </a:rPr>
              <a:t> r0, [r2]: Dereference that address, loading the 32‑bit word stored at </a:t>
            </a:r>
            <a:r>
              <a:rPr lang="en-US" sz="1200" b="0" i="0" kern="1200" dirty="0" err="1">
                <a:solidFill>
                  <a:schemeClr val="tx1"/>
                </a:solidFill>
                <a:effectLst/>
                <a:latin typeface="+mn-lt"/>
                <a:ea typeface="+mn-ea"/>
                <a:cs typeface="+mn-cs"/>
              </a:rPr>
              <a:t>mydata</a:t>
            </a:r>
            <a:r>
              <a:rPr lang="en-US" sz="1200" b="0" i="0" kern="1200" dirty="0">
                <a:solidFill>
                  <a:schemeClr val="tx1"/>
                </a:solidFill>
                <a:effectLst/>
                <a:latin typeface="+mn-lt"/>
                <a:ea typeface="+mn-ea"/>
                <a:cs typeface="+mn-cs"/>
              </a:rPr>
              <a:t> into r0; after this, r0 = 123.</a:t>
            </a:r>
          </a:p>
          <a:p>
            <a:r>
              <a:rPr lang="en-US" sz="1200" b="0" i="0" kern="1200" dirty="0">
                <a:solidFill>
                  <a:schemeClr val="tx1"/>
                </a:solidFill>
                <a:effectLst/>
                <a:latin typeface="+mn-lt"/>
                <a:ea typeface="+mn-ea"/>
                <a:cs typeface="+mn-cs"/>
              </a:rPr>
              <a:t>bx </a:t>
            </a:r>
            <a:r>
              <a:rPr lang="en-US" sz="1200" b="0" i="0" kern="1200" dirty="0" err="1">
                <a:solidFill>
                  <a:schemeClr val="tx1"/>
                </a:solidFill>
                <a:effectLst/>
                <a:latin typeface="+mn-lt"/>
                <a:ea typeface="+mn-ea"/>
                <a:cs typeface="+mn-cs"/>
              </a:rPr>
              <a:t>lr</a:t>
            </a:r>
            <a:r>
              <a:rPr lang="en-US" sz="1200" b="0" i="0" kern="1200" dirty="0">
                <a:solidFill>
                  <a:schemeClr val="tx1"/>
                </a:solidFill>
                <a:effectLst/>
                <a:latin typeface="+mn-lt"/>
                <a:ea typeface="+mn-ea"/>
                <a:cs typeface="+mn-cs"/>
              </a:rPr>
              <a:t>: Branch to the address in the link register (</a:t>
            </a:r>
            <a:r>
              <a:rPr lang="en-US" sz="1200" b="0" i="0" kern="1200" dirty="0" err="1">
                <a:solidFill>
                  <a:schemeClr val="tx1"/>
                </a:solidFill>
                <a:effectLst/>
                <a:latin typeface="+mn-lt"/>
                <a:ea typeface="+mn-ea"/>
                <a:cs typeface="+mn-cs"/>
              </a:rPr>
              <a:t>lr</a:t>
            </a:r>
            <a:r>
              <a:rPr lang="en-US" sz="1200" b="0" i="0" kern="1200" dirty="0">
                <a:solidFill>
                  <a:schemeClr val="tx1"/>
                </a:solidFill>
                <a:effectLst/>
                <a:latin typeface="+mn-lt"/>
                <a:ea typeface="+mn-ea"/>
                <a:cs typeface="+mn-cs"/>
              </a:rPr>
              <a:t>), i.e., return from the subroutine, preserving ARM/Thumb state via the low bit of </a:t>
            </a:r>
            <a:r>
              <a:rPr lang="en-US" sz="1200" b="0" i="0" kern="1200" dirty="0" err="1">
                <a:solidFill>
                  <a:schemeClr val="tx1"/>
                </a:solidFill>
                <a:effectLst/>
                <a:latin typeface="+mn-lt"/>
                <a:ea typeface="+mn-ea"/>
                <a:cs typeface="+mn-cs"/>
              </a:rPr>
              <a:t>lr</a:t>
            </a:r>
            <a:r>
              <a:rPr lang="en-US" sz="1200" b="0" i="0" kern="1200" dirty="0">
                <a:solidFill>
                  <a:schemeClr val="tx1"/>
                </a:solidFill>
                <a:effectLst/>
                <a:latin typeface="+mn-lt"/>
                <a:ea typeface="+mn-ea"/>
                <a:cs typeface="+mn-cs"/>
              </a:rPr>
              <a:t>.</a:t>
            </a:r>
          </a:p>
          <a:p>
            <a:r>
              <a:rPr lang="en-US" sz="1200" b="0" i="0" kern="1200" dirty="0" err="1">
                <a:solidFill>
                  <a:schemeClr val="tx1"/>
                </a:solidFill>
                <a:effectLst/>
                <a:latin typeface="+mn-lt"/>
                <a:ea typeface="+mn-ea"/>
                <a:cs typeface="+mn-cs"/>
              </a:rPr>
              <a:t>mydata</a:t>
            </a:r>
            <a:r>
              <a:rPr lang="en-US" sz="1200" b="0" i="0" kern="1200" dirty="0">
                <a:solidFill>
                  <a:schemeClr val="tx1"/>
                </a:solidFill>
                <a:effectLst/>
                <a:latin typeface="+mn-lt"/>
                <a:ea typeface="+mn-ea"/>
                <a:cs typeface="+mn-cs"/>
              </a:rPr>
              <a:t>: .word 123: Assembles a 32‑bit literal 123 placed in the code/data section right after the code; adr targets this label so the code can read the literal at runtime.</a:t>
            </a:r>
          </a:p>
          <a:p>
            <a:endParaRPr lang="en-US" sz="1200" b="0" i="0" kern="1200" dirty="0">
              <a:solidFill>
                <a:schemeClr val="tx1"/>
              </a:solidFill>
              <a:effectLst/>
              <a:latin typeface="+mn-lt"/>
              <a:ea typeface="+mn-ea"/>
              <a:cs typeface="+mn-cs"/>
            </a:endParaRPr>
          </a:p>
          <a:p>
            <a:r>
              <a:rPr lang="en-US" dirty="0"/>
              <a:t>Short answer: Not always. They can both put the address of </a:t>
            </a:r>
            <a:r>
              <a:rPr lang="en-US" dirty="0" err="1"/>
              <a:t>mydata</a:t>
            </a:r>
            <a:r>
              <a:rPr lang="en-US" dirty="0"/>
              <a:t> into r2, but they work differently and have different limits.</a:t>
            </a:r>
          </a:p>
          <a:p>
            <a:r>
              <a:rPr lang="en-US" b="1" dirty="0"/>
              <a:t>What adr does</a:t>
            </a:r>
          </a:p>
          <a:p>
            <a:r>
              <a:rPr lang="en-US" dirty="0"/>
              <a:t>adr r2, </a:t>
            </a:r>
            <a:r>
              <a:rPr lang="en-US" dirty="0" err="1"/>
              <a:t>mydata</a:t>
            </a:r>
            <a:r>
              <a:rPr lang="en-US" dirty="0"/>
              <a:t> computes the address of </a:t>
            </a:r>
            <a:r>
              <a:rPr lang="en-US" dirty="0" err="1"/>
              <a:t>mydata</a:t>
            </a:r>
            <a:r>
              <a:rPr lang="en-US" dirty="0"/>
              <a:t> relative to the current PC and places it in r2, producing position‑independent code.</a:t>
            </a:r>
          </a:p>
          <a:p>
            <a:r>
              <a:rPr lang="en-US" dirty="0"/>
              <a:t>It assembles to a single add/sub with PC and only works if </a:t>
            </a:r>
            <a:r>
              <a:rPr lang="en-US" dirty="0" err="1"/>
              <a:t>mydata</a:t>
            </a:r>
            <a:r>
              <a:rPr lang="en-US" dirty="0"/>
              <a:t> is within the encodable PC‑relative range for that instruction; otherwise it fails to assemble.</a:t>
            </a:r>
          </a:p>
          <a:p>
            <a:r>
              <a:rPr lang="en-US" b="1" dirty="0"/>
              <a:t>What </a:t>
            </a:r>
            <a:r>
              <a:rPr lang="en-US" b="1" dirty="0" err="1"/>
              <a:t>ldr</a:t>
            </a:r>
            <a:r>
              <a:rPr lang="en-US" b="1" dirty="0"/>
              <a:t> r2,=</a:t>
            </a:r>
            <a:r>
              <a:rPr lang="en-US" b="1" dirty="0" err="1"/>
              <a:t>mydata</a:t>
            </a:r>
            <a:r>
              <a:rPr lang="en-US" b="1" dirty="0"/>
              <a:t> does</a:t>
            </a:r>
          </a:p>
          <a:p>
            <a:r>
              <a:rPr lang="en-US" dirty="0" err="1"/>
              <a:t>ldr</a:t>
            </a:r>
            <a:r>
              <a:rPr lang="en-US" dirty="0"/>
              <a:t> r2,=</a:t>
            </a:r>
            <a:r>
              <a:rPr lang="en-US" dirty="0" err="1"/>
              <a:t>mydata</a:t>
            </a:r>
            <a:r>
              <a:rPr lang="en-US" dirty="0"/>
              <a:t> is a pseudo‑instruction that typically loads the absolute address of </a:t>
            </a:r>
            <a:r>
              <a:rPr lang="en-US" dirty="0" err="1"/>
              <a:t>mydata</a:t>
            </a:r>
            <a:r>
              <a:rPr lang="en-US" dirty="0"/>
              <a:t> from a nearby literal pool into r2.</a:t>
            </a:r>
          </a:p>
          <a:p>
            <a:r>
              <a:rPr lang="en-US" dirty="0"/>
              <a:t>It is not limited by small PC‑relative ranges but costs an extra memory read and usually produces non‑position‑independent code unless using relocations suited for PIC.</a:t>
            </a:r>
          </a:p>
          <a:p>
            <a:r>
              <a:rPr lang="en-US" b="1" dirty="0"/>
              <a:t>When they are equivalent</a:t>
            </a:r>
          </a:p>
          <a:p>
            <a:r>
              <a:rPr lang="en-US" dirty="0"/>
              <a:t>If </a:t>
            </a:r>
            <a:r>
              <a:rPr lang="en-US" dirty="0" err="1"/>
              <a:t>mydata</a:t>
            </a:r>
            <a:r>
              <a:rPr lang="en-US" dirty="0"/>
              <a:t> is in range for adr, both forms will leave r2 holding the same address at run time.</a:t>
            </a:r>
          </a:p>
          <a:p>
            <a:r>
              <a:rPr lang="en-US" b="1" dirty="0"/>
              <a:t>When they differ</a:t>
            </a:r>
          </a:p>
          <a:p>
            <a:r>
              <a:rPr lang="en-US" dirty="0"/>
              <a:t>Out‑of‑range labels: adr may fail; </a:t>
            </a:r>
            <a:r>
              <a:rPr lang="en-US" dirty="0" err="1"/>
              <a:t>ldr</a:t>
            </a:r>
            <a:r>
              <a:rPr lang="en-US" dirty="0"/>
              <a:t> =</a:t>
            </a:r>
            <a:r>
              <a:rPr lang="en-US" dirty="0" err="1"/>
              <a:t>mydata</a:t>
            </a:r>
            <a:r>
              <a:rPr lang="en-US" dirty="0"/>
              <a:t> still works by using a literal pool entry.</a:t>
            </a:r>
          </a:p>
          <a:p>
            <a:r>
              <a:rPr lang="en-US" dirty="0"/>
              <a:t>Performance/side effects: adr is one instruction and no memory access; </a:t>
            </a:r>
            <a:r>
              <a:rPr lang="en-US" dirty="0" err="1"/>
              <a:t>ldr</a:t>
            </a:r>
            <a:r>
              <a:rPr lang="en-US" dirty="0"/>
              <a:t> =</a:t>
            </a:r>
            <a:r>
              <a:rPr lang="en-US" dirty="0" err="1"/>
              <a:t>mydata</a:t>
            </a:r>
            <a:r>
              <a:rPr lang="en-US" dirty="0"/>
              <a:t> fetches from memory and can be affected by literal pool placement and timing.</a:t>
            </a:r>
          </a:p>
          <a:p>
            <a:r>
              <a:rPr lang="en-US" dirty="0"/>
              <a:t>Code model: adr yields PC‑relative, PIC‑friendly code; </a:t>
            </a:r>
            <a:r>
              <a:rPr lang="en-US" dirty="0" err="1"/>
              <a:t>ldr</a:t>
            </a:r>
            <a:r>
              <a:rPr lang="en-US" dirty="0"/>
              <a:t> =</a:t>
            </a:r>
            <a:r>
              <a:rPr lang="en-US" dirty="0" err="1"/>
              <a:t>mydata</a:t>
            </a:r>
            <a:r>
              <a:rPr lang="en-US" dirty="0"/>
              <a:t> commonly yields absolute addresses unless assembled/linker‑relocated for PIC.</a:t>
            </a:r>
          </a:p>
          <a:p>
            <a:r>
              <a:rPr lang="en-US" dirty="0">
                <a:hlinkClick r:id="rId3"/>
              </a:rPr>
              <a:t>https://stackoverflow.com/questions/73851756/what-is-the-purpose-of-adr-instructions-in-arm</a:t>
            </a:r>
            <a:endParaRPr lang="en-US" dirty="0"/>
          </a:p>
          <a:p>
            <a:r>
              <a:rPr lang="en-US" dirty="0">
                <a:hlinkClick r:id="rId4"/>
              </a:rPr>
              <a:t>https://duetorun.com/blog/20230610/arm-adr-ldr/</a:t>
            </a:r>
            <a:endParaRPr lang="en-US" dirty="0"/>
          </a:p>
          <a:p>
            <a:r>
              <a:rPr lang="en-US" dirty="0">
                <a:hlinkClick r:id="rId5"/>
              </a:rPr>
              <a:t>https://en.eeworld.com.cn/news/mcu/eic302608.html</a:t>
            </a:r>
            <a:endParaRPr lang="en-US" dirty="0"/>
          </a:p>
          <a:p>
            <a:r>
              <a:rPr lang="en-US" dirty="0">
                <a:hlinkClick r:id="rId6"/>
              </a:rPr>
              <a:t>https://duetorun.com/blog/20230610/arm-adr2ldr/</a:t>
            </a:r>
            <a:endParaRPr lang="en-US" dirty="0"/>
          </a:p>
          <a:p>
            <a:r>
              <a:rPr lang="en-US" dirty="0">
                <a:hlinkClick r:id="rId7"/>
              </a:rPr>
              <a:t>https://www.youtube.com/watch?v=NJTlN2o2Xuo</a:t>
            </a:r>
            <a:endParaRPr lang="en-US" dirty="0"/>
          </a:p>
          <a:p>
            <a:r>
              <a:rPr lang="en-US" dirty="0">
                <a:hlinkClick r:id="rId8"/>
              </a:rPr>
              <a:t>https://www.youtube.com/watch?v=rvFqvlPukHg</a:t>
            </a:r>
            <a:endParaRPr lang="en-US" dirty="0"/>
          </a:p>
          <a:p>
            <a:r>
              <a:rPr lang="en-US" dirty="0">
                <a:hlinkClick r:id="rId9"/>
              </a:rPr>
              <a:t>https://stackoverflow.com/questions/73600196/why-use-adr-and-ldr-x2-var-to-get-the-address-of-a-variable</a:t>
            </a:r>
            <a:endParaRPr lang="en-US" dirty="0"/>
          </a:p>
          <a:p>
            <a:r>
              <a:rPr lang="en-US" dirty="0">
                <a:hlinkClick r:id="rId10"/>
              </a:rPr>
              <a:t>https://en.eeworld.com.cn/news/mcu/eic281184.html</a:t>
            </a:r>
            <a:endParaRPr lang="en-US" dirty="0"/>
          </a:p>
          <a:p>
            <a:r>
              <a:rPr lang="en-US" dirty="0">
                <a:hlinkClick r:id="rId11"/>
              </a:rPr>
              <a:t>https://developer.arm.com/documentation/dui0231/latest/writing-arm-and-thumb-assembly-language/loading-addresses-into-registers/direct-loading-with-adr-and-adrl</a:t>
            </a:r>
            <a:endParaRPr lang="en-US" dirty="0"/>
          </a:p>
          <a:p>
            <a:r>
              <a:rPr lang="en-US" dirty="0">
                <a:hlinkClick r:id="rId12"/>
              </a:rPr>
              <a:t>https://developer.arm.com/documentation/dui0489/latest/arm-and-thumb-instructions/adrl-pseudo-instruction</a:t>
            </a:r>
            <a:endParaRPr lang="en-US" dirty="0"/>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46F4F04-2BB1-473A-9274-1B455085D21A}" type="slidenum">
              <a:rPr lang="en-US" smtClean="0"/>
              <a:pPr/>
              <a:t>43</a:t>
            </a:fld>
            <a:endParaRPr lang="en-US"/>
          </a:p>
        </p:txBody>
      </p:sp>
    </p:spTree>
    <p:extLst>
      <p:ext uri="{BB962C8B-B14F-4D97-AF65-F5344CB8AC3E}">
        <p14:creationId xmlns:p14="http://schemas.microsoft.com/office/powerpoint/2010/main" val="793407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8534400" y="6355080"/>
            <a:ext cx="3048000" cy="365760"/>
          </a:xfrm>
        </p:spPr>
        <p:txBody>
          <a:bodyPr/>
          <a:lstStyle>
            <a:lvl1pPr>
              <a:defRPr sz="1400"/>
            </a:lvl1pPr>
          </a:lstStyle>
          <a:p>
            <a:pPr eaLnBrk="1" latinLnBrk="0" hangingPunct="1"/>
            <a:fld id="{7966D375-7FE4-4861-9EA3-8493E3E81506}" type="datetime1">
              <a:rPr lang="en-US" smtClean="0"/>
              <a:t>11/25/2025</a:t>
            </a:fld>
            <a:endParaRPr lang="en-US" sz="1600" dirty="0"/>
          </a:p>
        </p:txBody>
      </p:sp>
      <p:sp>
        <p:nvSpPr>
          <p:cNvPr id="17" name="Footer Placeholder 16"/>
          <p:cNvSpPr>
            <a:spLocks noGrp="1"/>
          </p:cNvSpPr>
          <p:nvPr>
            <p:ph type="ftr" sz="quarter" idx="11"/>
          </p:nvPr>
        </p:nvSpPr>
        <p:spPr>
          <a:xfrm>
            <a:off x="3864864" y="6355080"/>
            <a:ext cx="4632960" cy="365760"/>
          </a:xfrm>
        </p:spPr>
        <p:txBody>
          <a:bodyPr/>
          <a:lstStyle/>
          <a:p>
            <a:endParaRPr kumimoji="0" lang="en-US" dirty="0"/>
          </a:p>
        </p:txBody>
      </p:sp>
      <p:sp>
        <p:nvSpPr>
          <p:cNvPr id="29" name="Slide Number Placeholder 28"/>
          <p:cNvSpPr>
            <a:spLocks noGrp="1"/>
          </p:cNvSpPr>
          <p:nvPr>
            <p:ph type="sldNum" sz="quarter" idx="12"/>
          </p:nvPr>
        </p:nvSpPr>
        <p:spPr>
          <a:xfrm>
            <a:off x="1621536" y="6355080"/>
            <a:ext cx="16256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3" name="Rectangle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Rectangle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A9C54BE0-D5FE-4C7B-88A7-8835FDA599B1}" type="datetime1">
              <a:rPr lang="en-US" smtClean="0"/>
              <a:t>11/25/2025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F132153C-039A-48A4-AC9F-CEC24D5C2B7A}" type="datetime1">
              <a:rPr lang="en-US" smtClean="0"/>
              <a:t>11/25/2025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8" name="Isosceles Triangle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traight Connector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914400" y="1981200"/>
            <a:ext cx="103632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7D3083A4-9012-4F92-8AC9-739FC4D3B103}" type="slidenum">
              <a:rPr lang="en-US"/>
              <a:pPr>
                <a:defRPr/>
              </a:pPr>
              <a:t>‹#›</a:t>
            </a:fld>
            <a:endParaRPr lang="en-US"/>
          </a:p>
        </p:txBody>
      </p:sp>
    </p:spTree>
    <p:extLst>
      <p:ext uri="{BB962C8B-B14F-4D97-AF65-F5344CB8AC3E}">
        <p14:creationId xmlns:p14="http://schemas.microsoft.com/office/powerpoint/2010/main" val="421314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00065D69-4622-413E-9E09-6A2509001B66}" type="datetime1">
              <a:rPr lang="en-US" smtClean="0"/>
              <a:t>11/25/2025</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609600" y="1219200"/>
            <a:ext cx="109728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8534400" y="6355080"/>
            <a:ext cx="3048000" cy="365760"/>
          </a:xfrm>
        </p:spPr>
        <p:txBody>
          <a:bodyPr/>
          <a:lstStyle/>
          <a:p>
            <a:pPr eaLnBrk="1" latinLnBrk="0" hangingPunct="1"/>
            <a:fld id="{26D84756-85D3-4017-90AB-B482945A0CB0}" type="datetime1">
              <a:rPr lang="en-US" smtClean="0"/>
              <a:t>11/25/2025</a:t>
            </a:fld>
            <a:endParaRPr lang="en-US" dirty="0"/>
          </a:p>
        </p:txBody>
      </p:sp>
      <p:sp>
        <p:nvSpPr>
          <p:cNvPr id="5" name="Footer Placeholder 4"/>
          <p:cNvSpPr>
            <a:spLocks noGrp="1"/>
          </p:cNvSpPr>
          <p:nvPr>
            <p:ph type="ftr" sz="quarter" idx="11"/>
          </p:nvPr>
        </p:nvSpPr>
        <p:spPr>
          <a:xfrm>
            <a:off x="3864864" y="6355080"/>
            <a:ext cx="4632960" cy="365760"/>
          </a:xfrm>
        </p:spPr>
        <p:txBody>
          <a:bodyPr/>
          <a:lstStyle/>
          <a:p>
            <a:endParaRPr kumimoji="0" lang="en-US" dirty="0"/>
          </a:p>
        </p:txBody>
      </p:sp>
      <p:sp>
        <p:nvSpPr>
          <p:cNvPr id="6" name="Slide Number Placeholder 5"/>
          <p:cNvSpPr>
            <a:spLocks noGrp="1"/>
          </p:cNvSpPr>
          <p:nvPr>
            <p:ph type="sldNum" sz="quarter" idx="12"/>
          </p:nvPr>
        </p:nvSpPr>
        <p:spPr>
          <a:xfrm>
            <a:off x="1426464" y="6355080"/>
            <a:ext cx="2027936"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1359E9A9-3822-4D57-8A64-831B26641011}" type="datetime1">
              <a:rPr lang="en-US" smtClean="0"/>
              <a:t>11/25/2025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609600" y="1219200"/>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176264" y="1216152"/>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F96C45A0-00E6-4B4B-A1A7-CF1486D67AF4}" type="datetime1">
              <a:rPr lang="en-US" smtClean="0"/>
              <a:t>11/25/2025</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609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6197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B88C3861-EF45-4815-A76E-294671FAB405}" type="datetime1">
              <a:rPr lang="en-US" smtClean="0"/>
              <a:t>11/25/2025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0F0B8080-ED7A-45A9-A704-76D750342F93}" type="datetime1">
              <a:rPr lang="en-US" smtClean="0"/>
              <a:t>11/25/2025</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D1503A19-0780-4B28-9CCB-B5B1820188BD}" type="datetime1">
              <a:rPr lang="en-US" smtClean="0"/>
              <a:t>11/25/2025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Straight Connector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Content Placeholder 11"/>
          <p:cNvSpPr>
            <a:spLocks noGrp="1"/>
          </p:cNvSpPr>
          <p:nvPr>
            <p:ph sz="quarter" idx="1"/>
          </p:nvPr>
        </p:nvSpPr>
        <p:spPr>
          <a:xfrm>
            <a:off x="406400" y="304800"/>
            <a:ext cx="7620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2142A9E5-AE71-46A9-A65E-9BA279401128}" type="datetime1">
              <a:rPr lang="en-US" smtClean="0"/>
              <a:t>11/25/2025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152400"/>
            <a:ext cx="109728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4087DD3F-948A-46ED-B3EC-5D68A963D0B7}" type="datetime1">
              <a:rPr lang="en-US" smtClean="0"/>
              <a:t>11/25/2025</a:t>
            </a:fld>
            <a:endParaRPr lang="en-US" sz="1400" dirty="0">
              <a:solidFill>
                <a:schemeClr val="tx2"/>
              </a:solidFill>
            </a:endParaRPr>
          </a:p>
        </p:txBody>
      </p:sp>
      <p:sp>
        <p:nvSpPr>
          <p:cNvPr id="3" name="Footer Placeholder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Straight Connector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Isosceles Triangle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eb.eece.maine.edu/~zhu/boo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youtube.com/watch?v=DGKjFKjxAYs&amp;list=PLRJhV4hUhIymmp5CCeIFPyxbknsdcXCc8&amp;index=31" TargetMode="External"/><Relationship Id="rId2" Type="http://schemas.openxmlformats.org/officeDocument/2006/relationships/hyperlink" Target="https://www.youtube.com/watch?v=xt2Q9n1Udb4&amp;list=PLRJhV4hUhIymmp5CCeIFPyxbknsdcXCc8&amp;index=2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000" dirty="0"/>
              <a:t>Z. Gu</a:t>
            </a:r>
          </a:p>
        </p:txBody>
      </p:sp>
      <p:sp>
        <p:nvSpPr>
          <p:cNvPr id="3" name="Subtitle 2"/>
          <p:cNvSpPr>
            <a:spLocks noGrp="1"/>
          </p:cNvSpPr>
          <p:nvPr>
            <p:ph type="subTitle" idx="1"/>
          </p:nvPr>
        </p:nvSpPr>
        <p:spPr/>
        <p:txBody>
          <a:bodyPr/>
          <a:lstStyle/>
          <a:p>
            <a:r>
              <a:rPr lang="en-US" dirty="0"/>
              <a:t>Fall 2025</a:t>
            </a:r>
          </a:p>
        </p:txBody>
      </p:sp>
      <p:sp>
        <p:nvSpPr>
          <p:cNvPr id="5" name="TextBox 4"/>
          <p:cNvSpPr txBox="1"/>
          <p:nvPr/>
        </p:nvSpPr>
        <p:spPr>
          <a:xfrm>
            <a:off x="4572000" y="381000"/>
            <a:ext cx="6477000" cy="523220"/>
          </a:xfrm>
          <a:prstGeom prst="rect">
            <a:avLst/>
          </a:prstGeom>
          <a:noFill/>
        </p:spPr>
        <p:txBody>
          <a:bodyPr wrap="square" rtlCol="0">
            <a:spAutoFit/>
          </a:bodyPr>
          <a:lstStyle/>
          <a:p>
            <a:pPr algn="r"/>
            <a:r>
              <a:rPr lang="en-US" sz="1400" b="1" dirty="0">
                <a:latin typeface="Bookman Old Style (Headings)"/>
              </a:rPr>
              <a:t>Embedded Systems with ARM Cortex-M Microcontrollers in Assembly Language and C</a:t>
            </a:r>
          </a:p>
        </p:txBody>
      </p:sp>
      <p:sp>
        <p:nvSpPr>
          <p:cNvPr id="6" name="TextBox 5"/>
          <p:cNvSpPr txBox="1"/>
          <p:nvPr/>
        </p:nvSpPr>
        <p:spPr>
          <a:xfrm>
            <a:off x="5802835" y="1872254"/>
            <a:ext cx="5209760" cy="1200329"/>
          </a:xfrm>
          <a:prstGeom prst="rect">
            <a:avLst/>
          </a:prstGeom>
          <a:noFill/>
        </p:spPr>
        <p:txBody>
          <a:bodyPr wrap="none" rtlCol="0">
            <a:spAutoFit/>
          </a:bodyPr>
          <a:lstStyle/>
          <a:p>
            <a:pPr algn="r"/>
            <a:r>
              <a:rPr lang="en-US" sz="2400" b="1" dirty="0">
                <a:solidFill>
                  <a:srgbClr val="C00000"/>
                </a:solidFill>
              </a:rPr>
              <a:t>Chapter 8</a:t>
            </a:r>
          </a:p>
          <a:p>
            <a:pPr algn="r"/>
            <a:r>
              <a:rPr lang="en-US" sz="2400" b="1" dirty="0">
                <a:solidFill>
                  <a:srgbClr val="C00000"/>
                </a:solidFill>
              </a:rPr>
              <a:t>Passing Parameters to Subroutines</a:t>
            </a:r>
          </a:p>
          <a:p>
            <a:pPr algn="r"/>
            <a:r>
              <a:rPr lang="en-US" sz="2400" b="1" dirty="0">
                <a:solidFill>
                  <a:srgbClr val="C00000"/>
                </a:solidFill>
              </a:rPr>
              <a:t>via Registers</a:t>
            </a:r>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1</a:t>
            </a:fld>
            <a:endParaRPr kumimoji="0" lang="en-US" dirty="0"/>
          </a:p>
        </p:txBody>
      </p:sp>
      <p:sp>
        <p:nvSpPr>
          <p:cNvPr id="7" name="TextBox 6">
            <a:extLst>
              <a:ext uri="{FF2B5EF4-FFF2-40B4-BE49-F238E27FC236}">
                <a16:creationId xmlns:a16="http://schemas.microsoft.com/office/drawing/2014/main" id="{53DE7DFC-A437-FF01-D08F-27B48136A5F9}"/>
              </a:ext>
            </a:extLst>
          </p:cNvPr>
          <p:cNvSpPr txBox="1"/>
          <p:nvPr/>
        </p:nvSpPr>
        <p:spPr>
          <a:xfrm>
            <a:off x="2233138" y="6307128"/>
            <a:ext cx="7725724" cy="461665"/>
          </a:xfrm>
          <a:prstGeom prst="rect">
            <a:avLst/>
          </a:prstGeom>
          <a:ln w="9525"/>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altLang="zh-CN" sz="1200" dirty="0">
                <a:solidFill>
                  <a:schemeClr val="tx1"/>
                </a:solidFill>
                <a:latin typeface="Gill Sans Light"/>
              </a:rPr>
              <a:t>Acknowledgement: Lecture slides based on Embedded Systems with ARM Cortex-M Microcontrollers in Assembly Language and C, University of Maine </a:t>
            </a:r>
            <a:r>
              <a:rPr lang="en-US" altLang="zh-CN" sz="1200" dirty="0">
                <a:solidFill>
                  <a:schemeClr val="tx1"/>
                </a:solidFill>
                <a:latin typeface="Gill Sans Light"/>
                <a:hlinkClick r:id="rId2"/>
              </a:rPr>
              <a:t>https://web.eece.maine.edu/~zhu/book/</a:t>
            </a:r>
            <a:r>
              <a:rPr lang="en-US" altLang="zh-CN" sz="1200" dirty="0">
                <a:solidFill>
                  <a:schemeClr val="tx1"/>
                </a:solidFill>
                <a:latin typeface="Gill Sans Light"/>
              </a:rPr>
              <a:t> </a:t>
            </a:r>
            <a:endParaRPr lang="en-SE" sz="1200" dirty="0">
              <a:solidFill>
                <a:schemeClr val="tx1"/>
              </a:solidFill>
              <a:latin typeface="Gill Sans Light"/>
            </a:endParaRPr>
          </a:p>
        </p:txBody>
      </p:sp>
    </p:spTree>
    <p:extLst>
      <p:ext uri="{BB962C8B-B14F-4D97-AF65-F5344CB8AC3E}">
        <p14:creationId xmlns:p14="http://schemas.microsoft.com/office/powerpoint/2010/main" val="2015601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B72319F-C6B9-E548-B3D4-B4B38D9F6767}"/>
              </a:ext>
            </a:extLst>
          </p:cNvPr>
          <p:cNvSpPr>
            <a:spLocks noGrp="1"/>
          </p:cNvSpPr>
          <p:nvPr>
            <p:ph type="sldNum" sz="quarter" idx="12"/>
          </p:nvPr>
        </p:nvSpPr>
        <p:spPr/>
        <p:txBody>
          <a:bodyPr/>
          <a:lstStyle/>
          <a:p>
            <a:fld id="{EA7C8D44-3667-46F6-9772-CC52308E2A7F}" type="slidenum">
              <a:rPr kumimoji="0" lang="en-US" smtClean="0"/>
              <a:pPr/>
              <a:t>10</a:t>
            </a:fld>
            <a:endParaRPr kumimoji="0" lang="en-US" dirty="0"/>
          </a:p>
        </p:txBody>
      </p:sp>
      <p:graphicFrame>
        <p:nvGraphicFramePr>
          <p:cNvPr id="5" name="Table 42">
            <a:extLst>
              <a:ext uri="{FF2B5EF4-FFF2-40B4-BE49-F238E27FC236}">
                <a16:creationId xmlns:a16="http://schemas.microsoft.com/office/drawing/2014/main" id="{4452E2E6-CDB8-F64A-BF16-625E1C95191C}"/>
              </a:ext>
            </a:extLst>
          </p:cNvPr>
          <p:cNvGraphicFramePr>
            <a:graphicFrameLocks noGrp="1"/>
          </p:cNvGraphicFramePr>
          <p:nvPr/>
        </p:nvGraphicFramePr>
        <p:xfrm>
          <a:off x="134686" y="370840"/>
          <a:ext cx="2870195" cy="5953760"/>
        </p:xfrm>
        <a:graphic>
          <a:graphicData uri="http://schemas.openxmlformats.org/drawingml/2006/table">
            <a:tbl>
              <a:tblPr firstRow="1" bandRow="1">
                <a:tableStyleId>{5C22544A-7EE6-4342-B048-85BDC9FD1C3A}</a:tableStyleId>
              </a:tblPr>
              <a:tblGrid>
                <a:gridCol w="1295395">
                  <a:extLst>
                    <a:ext uri="{9D8B030D-6E8A-4147-A177-3AD203B41FA5}">
                      <a16:colId xmlns:a16="http://schemas.microsoft.com/office/drawing/2014/main" val="506120515"/>
                    </a:ext>
                  </a:extLst>
                </a:gridCol>
                <a:gridCol w="1574800">
                  <a:extLst>
                    <a:ext uri="{9D8B030D-6E8A-4147-A177-3AD203B41FA5}">
                      <a16:colId xmlns:a16="http://schemas.microsoft.com/office/drawing/2014/main" val="997357635"/>
                    </a:ext>
                  </a:extLst>
                </a:gridCol>
              </a:tblGrid>
              <a:tr h="370840">
                <a:tc>
                  <a:txBody>
                    <a:bodyPr/>
                    <a:lstStyle/>
                    <a:p>
                      <a:pPr algn="r"/>
                      <a:r>
                        <a:rPr lang="en-US" b="0" dirty="0">
                          <a:solidFill>
                            <a:srgbClr val="C00000"/>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000" b="0" dirty="0">
                          <a:solidFill>
                            <a:srgbClr val="C00000"/>
                          </a:solidFill>
                          <a:latin typeface="Consolas" panose="020B0609020204030204" pitchFamily="49" charset="0"/>
                          <a:cs typeface="Consolas" panose="020B0609020204030204" pitchFamily="49" charset="0"/>
                        </a:rPr>
                        <a:t>a8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b="0" dirty="0">
                          <a:solidFill>
                            <a:srgbClr val="C00000"/>
                          </a:solidFill>
                          <a:latin typeface="Consolas" panose="020B0609020204030204" pitchFamily="49" charset="0"/>
                          <a:cs typeface="Consolas" panose="020B0609020204030204" pitchFamily="49" charset="0"/>
                        </a:rPr>
                        <a:t>b8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b="0" dirty="0">
                          <a:solidFill>
                            <a:srgbClr val="C00000"/>
                          </a:solidFill>
                          <a:latin typeface="Consolas" panose="020B0609020204030204" pitchFamily="49" charset="0"/>
                          <a:cs typeface="Consolas" panose="020B0609020204030204" pitchFamily="49" charset="0"/>
                        </a:rPr>
                        <a:t>c16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b="0" dirty="0">
                          <a:solidFill>
                            <a:srgbClr val="C00000"/>
                          </a:solidFill>
                          <a:latin typeface="Consolas" panose="020B0609020204030204" pitchFamily="49" charset="0"/>
                          <a:cs typeface="Consolas" panose="020B0609020204030204" pitchFamily="49" charset="0"/>
                        </a:rPr>
                        <a:t>d16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281940">
                <a:tc>
                  <a:txBody>
                    <a:bodyPr/>
                    <a:lstStyle/>
                    <a:p>
                      <a:pPr algn="r"/>
                      <a:r>
                        <a:rPr lang="en-US" b="0" dirty="0">
                          <a:solidFill>
                            <a:schemeClr val="tx1"/>
                          </a:solidFill>
                          <a:latin typeface="Consolas" panose="020B0609020204030204" pitchFamily="49" charset="0"/>
                          <a:cs typeface="Consolas" panose="020B0609020204030204" pitchFamily="49" charset="0"/>
                        </a:rPr>
                        <a:t>r4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b="0"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r5</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40519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r6</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36315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r7</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876062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r8</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67321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979883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3957504"/>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89151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62769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994321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2888870"/>
                  </a:ext>
                </a:extLst>
              </a:tr>
            </a:tbl>
          </a:graphicData>
        </a:graphic>
      </p:graphicFrame>
      <p:sp>
        <p:nvSpPr>
          <p:cNvPr id="11" name="Right Brace 10">
            <a:extLst>
              <a:ext uri="{FF2B5EF4-FFF2-40B4-BE49-F238E27FC236}">
                <a16:creationId xmlns:a16="http://schemas.microsoft.com/office/drawing/2014/main" id="{6444D57C-8A78-6543-9EFA-1D77E8B65E07}"/>
              </a:ext>
            </a:extLst>
          </p:cNvPr>
          <p:cNvSpPr/>
          <p:nvPr/>
        </p:nvSpPr>
        <p:spPr>
          <a:xfrm>
            <a:off x="3048000" y="370840"/>
            <a:ext cx="304800" cy="1447800"/>
          </a:xfrm>
          <a:prstGeom prst="rightBrace">
            <a:avLst>
              <a:gd name="adj1" fmla="val 55413"/>
              <a:gd name="adj2" fmla="val 5266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066D4654-A65A-564F-BB2B-6A237989685F}"/>
              </a:ext>
            </a:extLst>
          </p:cNvPr>
          <p:cNvSpPr txBox="1"/>
          <p:nvPr/>
        </p:nvSpPr>
        <p:spPr>
          <a:xfrm>
            <a:off x="3352800" y="828040"/>
            <a:ext cx="2057399" cy="646331"/>
          </a:xfrm>
          <a:prstGeom prst="rect">
            <a:avLst/>
          </a:prstGeom>
          <a:noFill/>
        </p:spPr>
        <p:txBody>
          <a:bodyPr wrap="square" rtlCol="0">
            <a:spAutoFit/>
          </a:bodyPr>
          <a:lstStyle/>
          <a:p>
            <a:r>
              <a:rPr lang="en-US" dirty="0">
                <a:solidFill>
                  <a:srgbClr val="C00000"/>
                </a:solidFill>
              </a:rPr>
              <a:t>Passing arguments to a subroutine</a:t>
            </a:r>
          </a:p>
        </p:txBody>
      </p:sp>
      <p:sp>
        <p:nvSpPr>
          <p:cNvPr id="13" name="Rectangle 12">
            <a:extLst>
              <a:ext uri="{FF2B5EF4-FFF2-40B4-BE49-F238E27FC236}">
                <a16:creationId xmlns:a16="http://schemas.microsoft.com/office/drawing/2014/main" id="{1519B3CA-5CF2-5F4B-8843-6FE7D7C8E9B0}"/>
              </a:ext>
            </a:extLst>
          </p:cNvPr>
          <p:cNvSpPr/>
          <p:nvPr/>
        </p:nvSpPr>
        <p:spPr>
          <a:xfrm>
            <a:off x="3581400" y="1981200"/>
            <a:ext cx="9163050" cy="369332"/>
          </a:xfrm>
          <a:prstGeom prst="rect">
            <a:avLst/>
          </a:prstGeom>
        </p:spPr>
        <p:txBody>
          <a:bodyPr wrap="square">
            <a:spAutoFit/>
          </a:bodyPr>
          <a:lstStyle/>
          <a:p>
            <a:r>
              <a:rPr lang="en-US" b="1" dirty="0">
                <a:latin typeface="Consolas" panose="020B0609020204030204" pitchFamily="49" charset="0"/>
              </a:rPr>
              <a:t>int32_t sum(uint8_t </a:t>
            </a:r>
            <a:r>
              <a:rPr lang="en-US" b="1" dirty="0">
                <a:solidFill>
                  <a:srgbClr val="FF0000"/>
                </a:solidFill>
                <a:latin typeface="Consolas" panose="020B0609020204030204" pitchFamily="49" charset="0"/>
              </a:rPr>
              <a:t>a8</a:t>
            </a:r>
            <a:r>
              <a:rPr lang="en-US" b="1" dirty="0">
                <a:latin typeface="Consolas" panose="020B0609020204030204" pitchFamily="49" charset="0"/>
              </a:rPr>
              <a:t>, int8_t </a:t>
            </a:r>
            <a:r>
              <a:rPr lang="en-US" b="1" dirty="0">
                <a:solidFill>
                  <a:srgbClr val="FF0000"/>
                </a:solidFill>
                <a:latin typeface="Consolas" panose="020B0609020204030204" pitchFamily="49" charset="0"/>
              </a:rPr>
              <a:t>b8</a:t>
            </a:r>
            <a:r>
              <a:rPr lang="en-US" b="1" dirty="0">
                <a:latin typeface="Consolas" panose="020B0609020204030204" pitchFamily="49" charset="0"/>
              </a:rPr>
              <a:t>, uint16_t </a:t>
            </a:r>
            <a:r>
              <a:rPr lang="en-US" b="1" dirty="0">
                <a:solidFill>
                  <a:srgbClr val="FF0000"/>
                </a:solidFill>
                <a:latin typeface="Consolas" panose="020B0609020204030204" pitchFamily="49" charset="0"/>
              </a:rPr>
              <a:t>c16</a:t>
            </a:r>
            <a:r>
              <a:rPr lang="en-US" b="1" dirty="0">
                <a:latin typeface="Consolas" panose="020B0609020204030204" pitchFamily="49" charset="0"/>
              </a:rPr>
              <a:t>, uint16_t </a:t>
            </a:r>
            <a:r>
              <a:rPr lang="en-US" b="1" dirty="0">
                <a:solidFill>
                  <a:srgbClr val="FF0000"/>
                </a:solidFill>
                <a:latin typeface="Consolas" panose="020B0609020204030204" pitchFamily="49" charset="0"/>
              </a:rPr>
              <a:t>d16</a:t>
            </a:r>
            <a:r>
              <a:rPr lang="en-US" b="1" dirty="0">
                <a:latin typeface="Consolas" panose="020B0609020204030204" pitchFamily="49" charset="0"/>
              </a:rPr>
              <a:t>);</a:t>
            </a:r>
          </a:p>
        </p:txBody>
      </p:sp>
      <p:sp>
        <p:nvSpPr>
          <p:cNvPr id="14" name="TextBox 13">
            <a:extLst>
              <a:ext uri="{FF2B5EF4-FFF2-40B4-BE49-F238E27FC236}">
                <a16:creationId xmlns:a16="http://schemas.microsoft.com/office/drawing/2014/main" id="{960AD2F8-0461-594B-8219-B125C5CDF9AE}"/>
              </a:ext>
            </a:extLst>
          </p:cNvPr>
          <p:cNvSpPr txBox="1"/>
          <p:nvPr/>
        </p:nvSpPr>
        <p:spPr>
          <a:xfrm>
            <a:off x="1447799" y="11668"/>
            <a:ext cx="1557081" cy="369332"/>
          </a:xfrm>
          <a:prstGeom prst="rect">
            <a:avLst/>
          </a:prstGeom>
          <a:noFill/>
        </p:spPr>
        <p:txBody>
          <a:bodyPr wrap="square" rtlCol="0">
            <a:spAutoFit/>
          </a:bodyPr>
          <a:lstStyle/>
          <a:p>
            <a:pPr algn="ctr"/>
            <a:r>
              <a:rPr lang="en-US" dirty="0"/>
              <a:t>Register</a:t>
            </a:r>
          </a:p>
        </p:txBody>
      </p:sp>
      <p:sp>
        <p:nvSpPr>
          <p:cNvPr id="2" name="Rectangle 1">
            <a:extLst>
              <a:ext uri="{FF2B5EF4-FFF2-40B4-BE49-F238E27FC236}">
                <a16:creationId xmlns:a16="http://schemas.microsoft.com/office/drawing/2014/main" id="{7FBD18A3-3BA4-6549-6EA6-B1704D838BC1}"/>
              </a:ext>
            </a:extLst>
          </p:cNvPr>
          <p:cNvSpPr/>
          <p:nvPr/>
        </p:nvSpPr>
        <p:spPr>
          <a:xfrm>
            <a:off x="4343400" y="2666861"/>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a8</a:t>
            </a:r>
          </a:p>
        </p:txBody>
      </p:sp>
      <p:sp>
        <p:nvSpPr>
          <p:cNvPr id="4" name="Rectangle 3">
            <a:extLst>
              <a:ext uri="{FF2B5EF4-FFF2-40B4-BE49-F238E27FC236}">
                <a16:creationId xmlns:a16="http://schemas.microsoft.com/office/drawing/2014/main" id="{CC895869-05D3-315C-6732-CAB49BFF068D}"/>
              </a:ext>
            </a:extLst>
          </p:cNvPr>
          <p:cNvSpPr/>
          <p:nvPr/>
        </p:nvSpPr>
        <p:spPr>
          <a:xfrm>
            <a:off x="6096000" y="2666861"/>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b8</a:t>
            </a:r>
          </a:p>
        </p:txBody>
      </p:sp>
      <p:sp>
        <p:nvSpPr>
          <p:cNvPr id="6" name="Rectangle 5">
            <a:extLst>
              <a:ext uri="{FF2B5EF4-FFF2-40B4-BE49-F238E27FC236}">
                <a16:creationId xmlns:a16="http://schemas.microsoft.com/office/drawing/2014/main" id="{E715BFE2-5930-AB50-4079-B5BA6B6C8146}"/>
              </a:ext>
            </a:extLst>
          </p:cNvPr>
          <p:cNvSpPr/>
          <p:nvPr/>
        </p:nvSpPr>
        <p:spPr>
          <a:xfrm>
            <a:off x="7848600" y="2666861"/>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c16</a:t>
            </a:r>
          </a:p>
        </p:txBody>
      </p:sp>
      <p:sp>
        <p:nvSpPr>
          <p:cNvPr id="7" name="Rectangle 6">
            <a:extLst>
              <a:ext uri="{FF2B5EF4-FFF2-40B4-BE49-F238E27FC236}">
                <a16:creationId xmlns:a16="http://schemas.microsoft.com/office/drawing/2014/main" id="{5DCE4728-A68E-2B64-EF55-2703D5A0E203}"/>
              </a:ext>
            </a:extLst>
          </p:cNvPr>
          <p:cNvSpPr/>
          <p:nvPr/>
        </p:nvSpPr>
        <p:spPr>
          <a:xfrm>
            <a:off x="9563100" y="2666861"/>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d16</a:t>
            </a:r>
          </a:p>
        </p:txBody>
      </p:sp>
      <p:sp>
        <p:nvSpPr>
          <p:cNvPr id="8" name="Rectangle 7">
            <a:extLst>
              <a:ext uri="{FF2B5EF4-FFF2-40B4-BE49-F238E27FC236}">
                <a16:creationId xmlns:a16="http://schemas.microsoft.com/office/drawing/2014/main" id="{C13060FB-9AB4-5158-F5D0-E78FC127DB1B}"/>
              </a:ext>
            </a:extLst>
          </p:cNvPr>
          <p:cNvSpPr/>
          <p:nvPr/>
        </p:nvSpPr>
        <p:spPr>
          <a:xfrm>
            <a:off x="5432638" y="4129544"/>
            <a:ext cx="4495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Subroutine</a:t>
            </a:r>
          </a:p>
        </p:txBody>
      </p:sp>
      <p:sp>
        <p:nvSpPr>
          <p:cNvPr id="9" name="TextBox 8">
            <a:extLst>
              <a:ext uri="{FF2B5EF4-FFF2-40B4-BE49-F238E27FC236}">
                <a16:creationId xmlns:a16="http://schemas.microsoft.com/office/drawing/2014/main" id="{A2A051BD-9463-E202-8E7D-08CB9B57E562}"/>
              </a:ext>
            </a:extLst>
          </p:cNvPr>
          <p:cNvSpPr txBox="1"/>
          <p:nvPr/>
        </p:nvSpPr>
        <p:spPr>
          <a:xfrm>
            <a:off x="4422241" y="3020278"/>
            <a:ext cx="1269899"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r0</a:t>
            </a:r>
          </a:p>
        </p:txBody>
      </p:sp>
      <p:sp>
        <p:nvSpPr>
          <p:cNvPr id="10" name="TextBox 9">
            <a:extLst>
              <a:ext uri="{FF2B5EF4-FFF2-40B4-BE49-F238E27FC236}">
                <a16:creationId xmlns:a16="http://schemas.microsoft.com/office/drawing/2014/main" id="{E8DF1016-0492-EE20-7058-216E3243130C}"/>
              </a:ext>
            </a:extLst>
          </p:cNvPr>
          <p:cNvSpPr txBox="1"/>
          <p:nvPr/>
        </p:nvSpPr>
        <p:spPr>
          <a:xfrm>
            <a:off x="6184950" y="3047861"/>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r1</a:t>
            </a:r>
          </a:p>
        </p:txBody>
      </p:sp>
      <p:sp>
        <p:nvSpPr>
          <p:cNvPr id="15" name="TextBox 14">
            <a:extLst>
              <a:ext uri="{FF2B5EF4-FFF2-40B4-BE49-F238E27FC236}">
                <a16:creationId xmlns:a16="http://schemas.microsoft.com/office/drawing/2014/main" id="{23C42D4C-0B1F-2EC1-7014-927611F8EE31}"/>
              </a:ext>
            </a:extLst>
          </p:cNvPr>
          <p:cNvSpPr txBox="1"/>
          <p:nvPr/>
        </p:nvSpPr>
        <p:spPr>
          <a:xfrm>
            <a:off x="7938352" y="3047861"/>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r2</a:t>
            </a:r>
          </a:p>
        </p:txBody>
      </p:sp>
      <p:sp>
        <p:nvSpPr>
          <p:cNvPr id="16" name="TextBox 15">
            <a:extLst>
              <a:ext uri="{FF2B5EF4-FFF2-40B4-BE49-F238E27FC236}">
                <a16:creationId xmlns:a16="http://schemas.microsoft.com/office/drawing/2014/main" id="{637521C6-019E-22F3-84D6-354278983FF2}"/>
              </a:ext>
            </a:extLst>
          </p:cNvPr>
          <p:cNvSpPr txBox="1"/>
          <p:nvPr/>
        </p:nvSpPr>
        <p:spPr>
          <a:xfrm>
            <a:off x="9652050" y="3047861"/>
            <a:ext cx="1268296" cy="369332"/>
          </a:xfrm>
          <a:prstGeom prst="rect">
            <a:avLst/>
          </a:prstGeom>
          <a:noFill/>
        </p:spPr>
        <p:txBody>
          <a:bodyPr wrap="none" rtlCol="0">
            <a:spAutoFit/>
          </a:bodyPr>
          <a:lstStyle/>
          <a:p>
            <a:r>
              <a:rPr lang="en-US" dirty="0"/>
              <a:t>Register </a:t>
            </a:r>
            <a:r>
              <a:rPr lang="en-US" altLang="zh-CN" b="1" dirty="0">
                <a:solidFill>
                  <a:srgbClr val="FF0000"/>
                </a:solidFill>
                <a:latin typeface="Consolas" panose="020B0609020204030204" pitchFamily="49" charset="0"/>
              </a:rPr>
              <a:t>r</a:t>
            </a:r>
            <a:r>
              <a:rPr lang="en-US" b="1" dirty="0">
                <a:solidFill>
                  <a:srgbClr val="FF0000"/>
                </a:solidFill>
                <a:latin typeface="Consolas" panose="020B0609020204030204" pitchFamily="49" charset="0"/>
              </a:rPr>
              <a:t>3</a:t>
            </a:r>
          </a:p>
        </p:txBody>
      </p:sp>
      <p:cxnSp>
        <p:nvCxnSpPr>
          <p:cNvPr id="17" name="Straight Arrow Connector 16">
            <a:extLst>
              <a:ext uri="{FF2B5EF4-FFF2-40B4-BE49-F238E27FC236}">
                <a16:creationId xmlns:a16="http://schemas.microsoft.com/office/drawing/2014/main" id="{0B56A105-2A5A-63DA-61CE-325244A6CD2C}"/>
              </a:ext>
            </a:extLst>
          </p:cNvPr>
          <p:cNvCxnSpPr/>
          <p:nvPr/>
        </p:nvCxnSpPr>
        <p:spPr>
          <a:xfrm>
            <a:off x="5064528" y="3362027"/>
            <a:ext cx="1038809" cy="6488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FFE5DA8-D48F-C2A3-35B6-720B2019297F}"/>
              </a:ext>
            </a:extLst>
          </p:cNvPr>
          <p:cNvCxnSpPr/>
          <p:nvPr/>
        </p:nvCxnSpPr>
        <p:spPr>
          <a:xfrm flipH="1">
            <a:off x="9385351" y="3372286"/>
            <a:ext cx="1038809" cy="6488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D82CA6B8-8815-2EA1-DD0E-D0F4216122CA}"/>
              </a:ext>
            </a:extLst>
          </p:cNvPr>
          <p:cNvCxnSpPr/>
          <p:nvPr/>
        </p:nvCxnSpPr>
        <p:spPr>
          <a:xfrm>
            <a:off x="6829359" y="3417193"/>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492CFDA-6527-5913-9BD7-0EDAF5DF242D}"/>
              </a:ext>
            </a:extLst>
          </p:cNvPr>
          <p:cNvCxnSpPr/>
          <p:nvPr/>
        </p:nvCxnSpPr>
        <p:spPr>
          <a:xfrm flipH="1">
            <a:off x="8179268" y="3403103"/>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AFB3A845-E50C-4E8D-7F1D-684C5CFFB81A}"/>
              </a:ext>
            </a:extLst>
          </p:cNvPr>
          <p:cNvSpPr/>
          <p:nvPr/>
        </p:nvSpPr>
        <p:spPr>
          <a:xfrm>
            <a:off x="6972300" y="5565676"/>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Return Value </a:t>
            </a:r>
          </a:p>
        </p:txBody>
      </p:sp>
      <p:cxnSp>
        <p:nvCxnSpPr>
          <p:cNvPr id="22" name="Straight Arrow Connector 21">
            <a:extLst>
              <a:ext uri="{FF2B5EF4-FFF2-40B4-BE49-F238E27FC236}">
                <a16:creationId xmlns:a16="http://schemas.microsoft.com/office/drawing/2014/main" id="{B07E5742-80F0-F6A1-5B41-4A58EE6F5B7B}"/>
              </a:ext>
            </a:extLst>
          </p:cNvPr>
          <p:cNvCxnSpPr/>
          <p:nvPr/>
        </p:nvCxnSpPr>
        <p:spPr>
          <a:xfrm>
            <a:off x="7680538" y="5076151"/>
            <a:ext cx="15661" cy="4572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00719B15-F5DE-8807-092F-B5D106534314}"/>
              </a:ext>
            </a:extLst>
          </p:cNvPr>
          <p:cNvSpPr txBox="1"/>
          <p:nvPr/>
        </p:nvSpPr>
        <p:spPr>
          <a:xfrm>
            <a:off x="7061250" y="5926078"/>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r0</a:t>
            </a:r>
          </a:p>
        </p:txBody>
      </p:sp>
    </p:spTree>
    <p:extLst>
      <p:ext uri="{BB962C8B-B14F-4D97-AF65-F5344CB8AC3E}">
        <p14:creationId xmlns:p14="http://schemas.microsoft.com/office/powerpoint/2010/main" val="4207592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B72319F-C6B9-E548-B3D4-B4B38D9F6767}"/>
              </a:ext>
            </a:extLst>
          </p:cNvPr>
          <p:cNvSpPr>
            <a:spLocks noGrp="1"/>
          </p:cNvSpPr>
          <p:nvPr>
            <p:ph type="sldNum" sz="quarter" idx="12"/>
          </p:nvPr>
        </p:nvSpPr>
        <p:spPr/>
        <p:txBody>
          <a:bodyPr/>
          <a:lstStyle/>
          <a:p>
            <a:fld id="{EA7C8D44-3667-46F6-9772-CC52308E2A7F}" type="slidenum">
              <a:rPr kumimoji="0" lang="en-US" smtClean="0"/>
              <a:pPr/>
              <a:t>11</a:t>
            </a:fld>
            <a:endParaRPr kumimoji="0" lang="en-US" dirty="0"/>
          </a:p>
        </p:txBody>
      </p:sp>
      <p:graphicFrame>
        <p:nvGraphicFramePr>
          <p:cNvPr id="5" name="Table 42">
            <a:extLst>
              <a:ext uri="{FF2B5EF4-FFF2-40B4-BE49-F238E27FC236}">
                <a16:creationId xmlns:a16="http://schemas.microsoft.com/office/drawing/2014/main" id="{4452E2E6-CDB8-F64A-BF16-625E1C95191C}"/>
              </a:ext>
            </a:extLst>
          </p:cNvPr>
          <p:cNvGraphicFramePr>
            <a:graphicFrameLocks noGrp="1"/>
          </p:cNvGraphicFramePr>
          <p:nvPr/>
        </p:nvGraphicFramePr>
        <p:xfrm>
          <a:off x="134686" y="370840"/>
          <a:ext cx="2870195" cy="5953760"/>
        </p:xfrm>
        <a:graphic>
          <a:graphicData uri="http://schemas.openxmlformats.org/drawingml/2006/table">
            <a:tbl>
              <a:tblPr firstRow="1" bandRow="1">
                <a:tableStyleId>{5C22544A-7EE6-4342-B048-85BDC9FD1C3A}</a:tableStyleId>
              </a:tblPr>
              <a:tblGrid>
                <a:gridCol w="1295395">
                  <a:extLst>
                    <a:ext uri="{9D8B030D-6E8A-4147-A177-3AD203B41FA5}">
                      <a16:colId xmlns:a16="http://schemas.microsoft.com/office/drawing/2014/main" val="506120515"/>
                    </a:ext>
                  </a:extLst>
                </a:gridCol>
                <a:gridCol w="1574800">
                  <a:extLst>
                    <a:ext uri="{9D8B030D-6E8A-4147-A177-3AD203B41FA5}">
                      <a16:colId xmlns:a16="http://schemas.microsoft.com/office/drawing/2014/main" val="997357635"/>
                    </a:ext>
                  </a:extLst>
                </a:gridCol>
              </a:tblGrid>
              <a:tr h="370840">
                <a:tc>
                  <a:txBody>
                    <a:bodyPr/>
                    <a:lstStyle/>
                    <a:p>
                      <a:pPr algn="r"/>
                      <a:r>
                        <a:rPr lang="en-US" b="0" dirty="0">
                          <a:solidFill>
                            <a:srgbClr val="C00000"/>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000" b="0" dirty="0">
                          <a:solidFill>
                            <a:srgbClr val="C00000"/>
                          </a:solidFill>
                          <a:latin typeface="Consolas" panose="020B0609020204030204" pitchFamily="49" charset="0"/>
                          <a:cs typeface="Consolas" panose="020B0609020204030204" pitchFamily="49" charset="0"/>
                        </a:rPr>
                        <a:t>sum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b="1"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b="1"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b="1"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281940">
                <a:tc>
                  <a:txBody>
                    <a:bodyPr/>
                    <a:lstStyle/>
                    <a:p>
                      <a:pPr algn="r"/>
                      <a:r>
                        <a:rPr lang="en-US" b="0" dirty="0">
                          <a:solidFill>
                            <a:schemeClr val="tx1"/>
                          </a:solidFill>
                          <a:latin typeface="Consolas" panose="020B0609020204030204" pitchFamily="49" charset="0"/>
                          <a:cs typeface="Consolas" panose="020B0609020204030204" pitchFamily="49" charset="0"/>
                        </a:rPr>
                        <a:t>r4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b="0"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r5</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40519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r6</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36315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r7</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876062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r8</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67321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979883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3957504"/>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89151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62769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994321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2888870"/>
                  </a:ext>
                </a:extLst>
              </a:tr>
            </a:tbl>
          </a:graphicData>
        </a:graphic>
      </p:graphicFrame>
      <p:sp>
        <p:nvSpPr>
          <p:cNvPr id="7" name="TextBox 6">
            <a:extLst>
              <a:ext uri="{FF2B5EF4-FFF2-40B4-BE49-F238E27FC236}">
                <a16:creationId xmlns:a16="http://schemas.microsoft.com/office/drawing/2014/main" id="{388D0069-12B0-FA40-B2EA-720C0BEABCC6}"/>
              </a:ext>
            </a:extLst>
          </p:cNvPr>
          <p:cNvSpPr txBox="1"/>
          <p:nvPr/>
        </p:nvSpPr>
        <p:spPr>
          <a:xfrm>
            <a:off x="3124200" y="370840"/>
            <a:ext cx="3733800" cy="369332"/>
          </a:xfrm>
          <a:prstGeom prst="rect">
            <a:avLst/>
          </a:prstGeom>
          <a:noFill/>
        </p:spPr>
        <p:txBody>
          <a:bodyPr wrap="square" rtlCol="0">
            <a:spAutoFit/>
          </a:bodyPr>
          <a:lstStyle/>
          <a:p>
            <a:r>
              <a:rPr lang="en-US" dirty="0">
                <a:solidFill>
                  <a:srgbClr val="C00000"/>
                </a:solidFill>
              </a:rPr>
              <a:t>Return the sum in register </a:t>
            </a:r>
            <a:r>
              <a:rPr lang="en-US" dirty="0">
                <a:solidFill>
                  <a:srgbClr val="C00000"/>
                </a:solidFill>
                <a:latin typeface="Consolas" panose="020B0609020204030204" pitchFamily="49" charset="0"/>
                <a:cs typeface="Consolas" panose="020B0609020204030204" pitchFamily="49" charset="0"/>
              </a:rPr>
              <a:t>r0</a:t>
            </a:r>
          </a:p>
        </p:txBody>
      </p:sp>
      <p:sp>
        <p:nvSpPr>
          <p:cNvPr id="8" name="Rectangle 7">
            <a:extLst>
              <a:ext uri="{FF2B5EF4-FFF2-40B4-BE49-F238E27FC236}">
                <a16:creationId xmlns:a16="http://schemas.microsoft.com/office/drawing/2014/main" id="{C7441378-6E1F-3646-836C-582ED066FE8A}"/>
              </a:ext>
            </a:extLst>
          </p:cNvPr>
          <p:cNvSpPr/>
          <p:nvPr/>
        </p:nvSpPr>
        <p:spPr>
          <a:xfrm>
            <a:off x="3581400" y="1981200"/>
            <a:ext cx="9163050" cy="369332"/>
          </a:xfrm>
          <a:prstGeom prst="rect">
            <a:avLst/>
          </a:prstGeom>
        </p:spPr>
        <p:txBody>
          <a:bodyPr wrap="square">
            <a:spAutoFit/>
          </a:bodyPr>
          <a:lstStyle/>
          <a:p>
            <a:r>
              <a:rPr lang="en-US" b="1" dirty="0">
                <a:latin typeface="Consolas" panose="020B0609020204030204" pitchFamily="49" charset="0"/>
              </a:rPr>
              <a:t>int32_t sum(uint8_t </a:t>
            </a:r>
            <a:r>
              <a:rPr lang="en-US" b="1" dirty="0">
                <a:solidFill>
                  <a:srgbClr val="FF0000"/>
                </a:solidFill>
                <a:latin typeface="Consolas" panose="020B0609020204030204" pitchFamily="49" charset="0"/>
              </a:rPr>
              <a:t>a8</a:t>
            </a:r>
            <a:r>
              <a:rPr lang="en-US" b="1" dirty="0">
                <a:latin typeface="Consolas" panose="020B0609020204030204" pitchFamily="49" charset="0"/>
              </a:rPr>
              <a:t>, int8_t </a:t>
            </a:r>
            <a:r>
              <a:rPr lang="en-US" b="1" dirty="0">
                <a:solidFill>
                  <a:srgbClr val="FF0000"/>
                </a:solidFill>
                <a:latin typeface="Consolas" panose="020B0609020204030204" pitchFamily="49" charset="0"/>
              </a:rPr>
              <a:t>b8</a:t>
            </a:r>
            <a:r>
              <a:rPr lang="en-US" b="1" dirty="0">
                <a:latin typeface="Consolas" panose="020B0609020204030204" pitchFamily="49" charset="0"/>
              </a:rPr>
              <a:t>, uint16_t </a:t>
            </a:r>
            <a:r>
              <a:rPr lang="en-US" b="1" dirty="0">
                <a:solidFill>
                  <a:srgbClr val="FF0000"/>
                </a:solidFill>
                <a:latin typeface="Consolas" panose="020B0609020204030204" pitchFamily="49" charset="0"/>
              </a:rPr>
              <a:t>c16</a:t>
            </a:r>
            <a:r>
              <a:rPr lang="en-US" b="1" dirty="0">
                <a:latin typeface="Consolas" panose="020B0609020204030204" pitchFamily="49" charset="0"/>
              </a:rPr>
              <a:t>, uint16_t </a:t>
            </a:r>
            <a:r>
              <a:rPr lang="en-US" b="1" dirty="0">
                <a:solidFill>
                  <a:srgbClr val="FF0000"/>
                </a:solidFill>
                <a:latin typeface="Consolas" panose="020B0609020204030204" pitchFamily="49" charset="0"/>
              </a:rPr>
              <a:t>d16</a:t>
            </a:r>
            <a:r>
              <a:rPr lang="en-US" b="1" dirty="0">
                <a:latin typeface="Consolas" panose="020B0609020204030204" pitchFamily="49" charset="0"/>
              </a:rPr>
              <a:t>);</a:t>
            </a:r>
          </a:p>
        </p:txBody>
      </p:sp>
      <p:sp>
        <p:nvSpPr>
          <p:cNvPr id="9" name="TextBox 8">
            <a:extLst>
              <a:ext uri="{FF2B5EF4-FFF2-40B4-BE49-F238E27FC236}">
                <a16:creationId xmlns:a16="http://schemas.microsoft.com/office/drawing/2014/main" id="{2BFA4B21-5EA9-2C46-9612-0B62AD256E24}"/>
              </a:ext>
            </a:extLst>
          </p:cNvPr>
          <p:cNvSpPr txBox="1"/>
          <p:nvPr/>
        </p:nvSpPr>
        <p:spPr>
          <a:xfrm>
            <a:off x="1447799" y="11668"/>
            <a:ext cx="1557081" cy="369332"/>
          </a:xfrm>
          <a:prstGeom prst="rect">
            <a:avLst/>
          </a:prstGeom>
          <a:noFill/>
        </p:spPr>
        <p:txBody>
          <a:bodyPr wrap="square" rtlCol="0">
            <a:spAutoFit/>
          </a:bodyPr>
          <a:lstStyle/>
          <a:p>
            <a:pPr algn="ctr"/>
            <a:r>
              <a:rPr lang="en-US" dirty="0"/>
              <a:t>Register</a:t>
            </a:r>
          </a:p>
        </p:txBody>
      </p:sp>
      <p:sp>
        <p:nvSpPr>
          <p:cNvPr id="2" name="Rectangle 1">
            <a:extLst>
              <a:ext uri="{FF2B5EF4-FFF2-40B4-BE49-F238E27FC236}">
                <a16:creationId xmlns:a16="http://schemas.microsoft.com/office/drawing/2014/main" id="{D8CCF613-B6E8-7440-4C4A-5A6B6A68D0A4}"/>
              </a:ext>
            </a:extLst>
          </p:cNvPr>
          <p:cNvSpPr/>
          <p:nvPr/>
        </p:nvSpPr>
        <p:spPr>
          <a:xfrm>
            <a:off x="4343400" y="2666861"/>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a8</a:t>
            </a:r>
          </a:p>
        </p:txBody>
      </p:sp>
      <p:sp>
        <p:nvSpPr>
          <p:cNvPr id="4" name="Rectangle 3">
            <a:extLst>
              <a:ext uri="{FF2B5EF4-FFF2-40B4-BE49-F238E27FC236}">
                <a16:creationId xmlns:a16="http://schemas.microsoft.com/office/drawing/2014/main" id="{7B45E4BF-B2CB-ACED-C352-852CBE74109B}"/>
              </a:ext>
            </a:extLst>
          </p:cNvPr>
          <p:cNvSpPr/>
          <p:nvPr/>
        </p:nvSpPr>
        <p:spPr>
          <a:xfrm>
            <a:off x="6096000" y="2666861"/>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b8</a:t>
            </a:r>
          </a:p>
        </p:txBody>
      </p:sp>
      <p:sp>
        <p:nvSpPr>
          <p:cNvPr id="6" name="Rectangle 5">
            <a:extLst>
              <a:ext uri="{FF2B5EF4-FFF2-40B4-BE49-F238E27FC236}">
                <a16:creationId xmlns:a16="http://schemas.microsoft.com/office/drawing/2014/main" id="{CC05B025-5083-1EA5-863E-CDC04845A87A}"/>
              </a:ext>
            </a:extLst>
          </p:cNvPr>
          <p:cNvSpPr/>
          <p:nvPr/>
        </p:nvSpPr>
        <p:spPr>
          <a:xfrm>
            <a:off x="7848600" y="2666861"/>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c16</a:t>
            </a:r>
          </a:p>
        </p:txBody>
      </p:sp>
      <p:sp>
        <p:nvSpPr>
          <p:cNvPr id="10" name="Rectangle 9">
            <a:extLst>
              <a:ext uri="{FF2B5EF4-FFF2-40B4-BE49-F238E27FC236}">
                <a16:creationId xmlns:a16="http://schemas.microsoft.com/office/drawing/2014/main" id="{46E9CEAC-8C9D-2846-E8DF-7713D0AE9ECC}"/>
              </a:ext>
            </a:extLst>
          </p:cNvPr>
          <p:cNvSpPr/>
          <p:nvPr/>
        </p:nvSpPr>
        <p:spPr>
          <a:xfrm>
            <a:off x="9563100" y="2666861"/>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d16</a:t>
            </a:r>
          </a:p>
        </p:txBody>
      </p:sp>
      <p:sp>
        <p:nvSpPr>
          <p:cNvPr id="11" name="Rectangle 10">
            <a:extLst>
              <a:ext uri="{FF2B5EF4-FFF2-40B4-BE49-F238E27FC236}">
                <a16:creationId xmlns:a16="http://schemas.microsoft.com/office/drawing/2014/main" id="{8C1DBA46-5FD7-BE49-99FE-BD1BDE1B4936}"/>
              </a:ext>
            </a:extLst>
          </p:cNvPr>
          <p:cNvSpPr/>
          <p:nvPr/>
        </p:nvSpPr>
        <p:spPr>
          <a:xfrm>
            <a:off x="5432638" y="4129544"/>
            <a:ext cx="4495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Subroutine</a:t>
            </a:r>
          </a:p>
        </p:txBody>
      </p:sp>
      <p:sp>
        <p:nvSpPr>
          <p:cNvPr id="12" name="TextBox 11">
            <a:extLst>
              <a:ext uri="{FF2B5EF4-FFF2-40B4-BE49-F238E27FC236}">
                <a16:creationId xmlns:a16="http://schemas.microsoft.com/office/drawing/2014/main" id="{A6704674-CE11-D53C-3DF1-5FA9CD6285B4}"/>
              </a:ext>
            </a:extLst>
          </p:cNvPr>
          <p:cNvSpPr txBox="1"/>
          <p:nvPr/>
        </p:nvSpPr>
        <p:spPr>
          <a:xfrm>
            <a:off x="4422241" y="3020278"/>
            <a:ext cx="1269899"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r0</a:t>
            </a:r>
          </a:p>
        </p:txBody>
      </p:sp>
      <p:sp>
        <p:nvSpPr>
          <p:cNvPr id="13" name="TextBox 12">
            <a:extLst>
              <a:ext uri="{FF2B5EF4-FFF2-40B4-BE49-F238E27FC236}">
                <a16:creationId xmlns:a16="http://schemas.microsoft.com/office/drawing/2014/main" id="{04EEF299-1F3B-A47A-EB5F-12BB876E7543}"/>
              </a:ext>
            </a:extLst>
          </p:cNvPr>
          <p:cNvSpPr txBox="1"/>
          <p:nvPr/>
        </p:nvSpPr>
        <p:spPr>
          <a:xfrm>
            <a:off x="6184950" y="3047861"/>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r1</a:t>
            </a:r>
          </a:p>
        </p:txBody>
      </p:sp>
      <p:sp>
        <p:nvSpPr>
          <p:cNvPr id="14" name="TextBox 13">
            <a:extLst>
              <a:ext uri="{FF2B5EF4-FFF2-40B4-BE49-F238E27FC236}">
                <a16:creationId xmlns:a16="http://schemas.microsoft.com/office/drawing/2014/main" id="{F96BE3F9-8E86-E393-B40E-771843B80E08}"/>
              </a:ext>
            </a:extLst>
          </p:cNvPr>
          <p:cNvSpPr txBox="1"/>
          <p:nvPr/>
        </p:nvSpPr>
        <p:spPr>
          <a:xfrm>
            <a:off x="7938352" y="3047861"/>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r2</a:t>
            </a:r>
          </a:p>
        </p:txBody>
      </p:sp>
      <p:sp>
        <p:nvSpPr>
          <p:cNvPr id="15" name="TextBox 14">
            <a:extLst>
              <a:ext uri="{FF2B5EF4-FFF2-40B4-BE49-F238E27FC236}">
                <a16:creationId xmlns:a16="http://schemas.microsoft.com/office/drawing/2014/main" id="{8AE7B68F-060E-25D6-0093-07083D31BCA4}"/>
              </a:ext>
            </a:extLst>
          </p:cNvPr>
          <p:cNvSpPr txBox="1"/>
          <p:nvPr/>
        </p:nvSpPr>
        <p:spPr>
          <a:xfrm>
            <a:off x="9652050" y="3047861"/>
            <a:ext cx="1268296" cy="369332"/>
          </a:xfrm>
          <a:prstGeom prst="rect">
            <a:avLst/>
          </a:prstGeom>
          <a:noFill/>
        </p:spPr>
        <p:txBody>
          <a:bodyPr wrap="none" rtlCol="0">
            <a:spAutoFit/>
          </a:bodyPr>
          <a:lstStyle/>
          <a:p>
            <a:r>
              <a:rPr lang="en-US" dirty="0"/>
              <a:t>Register </a:t>
            </a:r>
            <a:r>
              <a:rPr lang="en-US" altLang="zh-CN" b="1" dirty="0">
                <a:solidFill>
                  <a:srgbClr val="FF0000"/>
                </a:solidFill>
                <a:latin typeface="Consolas" panose="020B0609020204030204" pitchFamily="49" charset="0"/>
              </a:rPr>
              <a:t>r</a:t>
            </a:r>
            <a:r>
              <a:rPr lang="en-US" b="1" dirty="0">
                <a:solidFill>
                  <a:srgbClr val="FF0000"/>
                </a:solidFill>
                <a:latin typeface="Consolas" panose="020B0609020204030204" pitchFamily="49" charset="0"/>
              </a:rPr>
              <a:t>3</a:t>
            </a:r>
          </a:p>
        </p:txBody>
      </p:sp>
      <p:cxnSp>
        <p:nvCxnSpPr>
          <p:cNvPr id="16" name="Straight Arrow Connector 15">
            <a:extLst>
              <a:ext uri="{FF2B5EF4-FFF2-40B4-BE49-F238E27FC236}">
                <a16:creationId xmlns:a16="http://schemas.microsoft.com/office/drawing/2014/main" id="{38595B04-F2DA-2BA6-371A-5449B8CD1927}"/>
              </a:ext>
            </a:extLst>
          </p:cNvPr>
          <p:cNvCxnSpPr/>
          <p:nvPr/>
        </p:nvCxnSpPr>
        <p:spPr>
          <a:xfrm>
            <a:off x="5064528" y="3362027"/>
            <a:ext cx="1038809" cy="6488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FA492329-72BC-ADCF-E672-27B9D6F6464F}"/>
              </a:ext>
            </a:extLst>
          </p:cNvPr>
          <p:cNvCxnSpPr/>
          <p:nvPr/>
        </p:nvCxnSpPr>
        <p:spPr>
          <a:xfrm flipH="1">
            <a:off x="9385351" y="3372286"/>
            <a:ext cx="1038809" cy="6488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CA09937-242D-A57F-90A7-F259CF262A28}"/>
              </a:ext>
            </a:extLst>
          </p:cNvPr>
          <p:cNvCxnSpPr/>
          <p:nvPr/>
        </p:nvCxnSpPr>
        <p:spPr>
          <a:xfrm>
            <a:off x="6829359" y="3417193"/>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8B10C9D9-12FF-EDC1-9368-A3C9E1589C00}"/>
              </a:ext>
            </a:extLst>
          </p:cNvPr>
          <p:cNvCxnSpPr/>
          <p:nvPr/>
        </p:nvCxnSpPr>
        <p:spPr>
          <a:xfrm flipH="1">
            <a:off x="8179268" y="3403103"/>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81309426-AA91-F8B6-2398-FB4092B68EA9}"/>
              </a:ext>
            </a:extLst>
          </p:cNvPr>
          <p:cNvSpPr/>
          <p:nvPr/>
        </p:nvSpPr>
        <p:spPr>
          <a:xfrm>
            <a:off x="6972300" y="5565676"/>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Return Value </a:t>
            </a:r>
          </a:p>
        </p:txBody>
      </p:sp>
      <p:cxnSp>
        <p:nvCxnSpPr>
          <p:cNvPr id="21" name="Straight Arrow Connector 20">
            <a:extLst>
              <a:ext uri="{FF2B5EF4-FFF2-40B4-BE49-F238E27FC236}">
                <a16:creationId xmlns:a16="http://schemas.microsoft.com/office/drawing/2014/main" id="{1D627382-FF21-5493-E009-5F60C54C6517}"/>
              </a:ext>
            </a:extLst>
          </p:cNvPr>
          <p:cNvCxnSpPr/>
          <p:nvPr/>
        </p:nvCxnSpPr>
        <p:spPr>
          <a:xfrm>
            <a:off x="7680538" y="5076151"/>
            <a:ext cx="15661" cy="4572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31B675D-574A-EE63-0112-EF827D1EFF57}"/>
              </a:ext>
            </a:extLst>
          </p:cNvPr>
          <p:cNvSpPr txBox="1"/>
          <p:nvPr/>
        </p:nvSpPr>
        <p:spPr>
          <a:xfrm>
            <a:off x="7061250" y="5926078"/>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r0</a:t>
            </a:r>
          </a:p>
        </p:txBody>
      </p:sp>
    </p:spTree>
    <p:extLst>
      <p:ext uri="{BB962C8B-B14F-4D97-AF65-F5344CB8AC3E}">
        <p14:creationId xmlns:p14="http://schemas.microsoft.com/office/powerpoint/2010/main" val="1144031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Passing Arguments and Returning Value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12</a:t>
            </a:fld>
            <a:endParaRPr kumimoji="0" lang="en-US" dirty="0"/>
          </a:p>
        </p:txBody>
      </p:sp>
      <p:sp>
        <p:nvSpPr>
          <p:cNvPr id="11" name="Rectangle 10"/>
          <p:cNvSpPr/>
          <p:nvPr/>
        </p:nvSpPr>
        <p:spPr>
          <a:xfrm>
            <a:off x="1864807" y="1669971"/>
            <a:ext cx="9163050" cy="369332"/>
          </a:xfrm>
          <a:prstGeom prst="rect">
            <a:avLst/>
          </a:prstGeom>
        </p:spPr>
        <p:txBody>
          <a:bodyPr wrap="square">
            <a:spAutoFit/>
          </a:bodyPr>
          <a:lstStyle/>
          <a:p>
            <a:r>
              <a:rPr lang="en-US" b="1" dirty="0">
                <a:latin typeface="Consolas" panose="020B0609020204030204" pitchFamily="49" charset="0"/>
              </a:rPr>
              <a:t>int32_t sum(uint8_t </a:t>
            </a:r>
            <a:r>
              <a:rPr lang="en-US" b="1" dirty="0">
                <a:solidFill>
                  <a:srgbClr val="FF0000"/>
                </a:solidFill>
                <a:latin typeface="Consolas" panose="020B0609020204030204" pitchFamily="49" charset="0"/>
              </a:rPr>
              <a:t>a8</a:t>
            </a:r>
            <a:r>
              <a:rPr lang="en-US" b="1" dirty="0">
                <a:latin typeface="Consolas" panose="020B0609020204030204" pitchFamily="49" charset="0"/>
              </a:rPr>
              <a:t>, int8_t </a:t>
            </a:r>
            <a:r>
              <a:rPr lang="en-US" b="1" dirty="0">
                <a:solidFill>
                  <a:srgbClr val="FF0000"/>
                </a:solidFill>
                <a:latin typeface="Consolas" panose="020B0609020204030204" pitchFamily="49" charset="0"/>
              </a:rPr>
              <a:t>b8</a:t>
            </a:r>
            <a:r>
              <a:rPr lang="en-US" b="1" dirty="0">
                <a:latin typeface="Consolas" panose="020B0609020204030204" pitchFamily="49" charset="0"/>
              </a:rPr>
              <a:t>, uint16_t </a:t>
            </a:r>
            <a:r>
              <a:rPr lang="en-US" b="1" dirty="0">
                <a:solidFill>
                  <a:srgbClr val="FF0000"/>
                </a:solidFill>
                <a:latin typeface="Consolas" panose="020B0609020204030204" pitchFamily="49" charset="0"/>
              </a:rPr>
              <a:t>c16</a:t>
            </a:r>
            <a:r>
              <a:rPr lang="en-US" b="1" dirty="0">
                <a:latin typeface="Consolas" panose="020B0609020204030204" pitchFamily="49" charset="0"/>
              </a:rPr>
              <a:t>, uint16_t </a:t>
            </a:r>
            <a:r>
              <a:rPr lang="en-US" b="1" dirty="0">
                <a:solidFill>
                  <a:srgbClr val="FF0000"/>
                </a:solidFill>
                <a:latin typeface="Consolas" panose="020B0609020204030204" pitchFamily="49" charset="0"/>
              </a:rPr>
              <a:t>d16</a:t>
            </a:r>
            <a:r>
              <a:rPr lang="en-US" b="1" dirty="0">
                <a:latin typeface="Consolas" panose="020B0609020204030204" pitchFamily="49" charset="0"/>
              </a:rPr>
              <a:t>);</a:t>
            </a:r>
          </a:p>
        </p:txBody>
      </p:sp>
      <p:sp>
        <p:nvSpPr>
          <p:cNvPr id="4" name="TextBox 3"/>
          <p:cNvSpPr txBox="1"/>
          <p:nvPr/>
        </p:nvSpPr>
        <p:spPr>
          <a:xfrm>
            <a:off x="1871157" y="3148251"/>
            <a:ext cx="750526" cy="369332"/>
          </a:xfrm>
          <a:prstGeom prst="rect">
            <a:avLst/>
          </a:prstGeom>
          <a:noFill/>
        </p:spPr>
        <p:txBody>
          <a:bodyPr wrap="none" rtlCol="0">
            <a:spAutoFit/>
          </a:bodyPr>
          <a:lstStyle/>
          <a:p>
            <a:r>
              <a:rPr lang="en-US" dirty="0"/>
              <a:t>Caller</a:t>
            </a:r>
          </a:p>
        </p:txBody>
      </p:sp>
      <p:sp>
        <p:nvSpPr>
          <p:cNvPr id="23" name="Rectangle 22"/>
          <p:cNvSpPr/>
          <p:nvPr/>
        </p:nvSpPr>
        <p:spPr>
          <a:xfrm>
            <a:off x="1871157" y="2364422"/>
            <a:ext cx="9163050" cy="369332"/>
          </a:xfrm>
          <a:prstGeom prst="rect">
            <a:avLst/>
          </a:prstGeom>
        </p:spPr>
        <p:txBody>
          <a:bodyPr wrap="square">
            <a:spAutoFit/>
          </a:bodyPr>
          <a:lstStyle/>
          <a:p>
            <a:r>
              <a:rPr lang="en-US" b="1" dirty="0">
                <a:solidFill>
                  <a:srgbClr val="FF0000"/>
                </a:solidFill>
                <a:latin typeface="Consolas" panose="020B0609020204030204" pitchFamily="49" charset="0"/>
              </a:rPr>
              <a:t>s = sum(1, 2, 3, 4);</a:t>
            </a:r>
          </a:p>
        </p:txBody>
      </p:sp>
      <p:sp>
        <p:nvSpPr>
          <p:cNvPr id="15" name="TextBox 14"/>
          <p:cNvSpPr txBox="1"/>
          <p:nvPr/>
        </p:nvSpPr>
        <p:spPr>
          <a:xfrm>
            <a:off x="2099758" y="3657600"/>
            <a:ext cx="2717411" cy="1477328"/>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latin typeface="Consolas" panose="020B0609020204030204" pitchFamily="49" charset="0"/>
              </a:rPr>
              <a:t>  MOVS r0, #1  </a:t>
            </a:r>
            <a:r>
              <a:rPr lang="en-US" dirty="0">
                <a:solidFill>
                  <a:schemeClr val="bg1">
                    <a:lumMod val="50000"/>
                  </a:schemeClr>
                </a:solidFill>
                <a:latin typeface="Consolas" panose="020B0609020204030204" pitchFamily="49" charset="0"/>
              </a:rPr>
              <a:t>; a8</a:t>
            </a:r>
          </a:p>
          <a:p>
            <a:r>
              <a:rPr lang="en-US" dirty="0">
                <a:latin typeface="Consolas" panose="020B0609020204030204" pitchFamily="49" charset="0"/>
              </a:rPr>
              <a:t>  MOVS r1, #2  </a:t>
            </a:r>
            <a:r>
              <a:rPr lang="en-US" dirty="0">
                <a:solidFill>
                  <a:schemeClr val="bg1">
                    <a:lumMod val="50000"/>
                  </a:schemeClr>
                </a:solidFill>
                <a:latin typeface="Consolas" panose="020B0609020204030204" pitchFamily="49" charset="0"/>
              </a:rPr>
              <a:t>; b8</a:t>
            </a:r>
          </a:p>
          <a:p>
            <a:r>
              <a:rPr lang="en-US" dirty="0">
                <a:latin typeface="Consolas" panose="020B0609020204030204" pitchFamily="49" charset="0"/>
              </a:rPr>
              <a:t>  MOVS r2, #3  </a:t>
            </a:r>
            <a:r>
              <a:rPr lang="en-US" dirty="0">
                <a:solidFill>
                  <a:schemeClr val="bg1">
                    <a:lumMod val="50000"/>
                  </a:schemeClr>
                </a:solidFill>
                <a:latin typeface="Consolas" panose="020B0609020204030204" pitchFamily="49" charset="0"/>
              </a:rPr>
              <a:t>; c16</a:t>
            </a:r>
          </a:p>
          <a:p>
            <a:r>
              <a:rPr lang="en-US" dirty="0">
                <a:latin typeface="Consolas" panose="020B0609020204030204" pitchFamily="49" charset="0"/>
              </a:rPr>
              <a:t>  MOVS r3, #4  </a:t>
            </a:r>
            <a:r>
              <a:rPr lang="en-US" dirty="0">
                <a:solidFill>
                  <a:schemeClr val="bg1">
                    <a:lumMod val="50000"/>
                  </a:schemeClr>
                </a:solidFill>
                <a:latin typeface="Consolas" panose="020B0609020204030204" pitchFamily="49" charset="0"/>
              </a:rPr>
              <a:t>; d16</a:t>
            </a:r>
          </a:p>
          <a:p>
            <a:r>
              <a:rPr lang="en-US" dirty="0">
                <a:latin typeface="Consolas" panose="020B0609020204030204" pitchFamily="49" charset="0"/>
              </a:rPr>
              <a:t>  BL   sum</a:t>
            </a:r>
          </a:p>
        </p:txBody>
      </p:sp>
      <p:sp>
        <p:nvSpPr>
          <p:cNvPr id="27" name="TextBox 26"/>
          <p:cNvSpPr txBox="1"/>
          <p:nvPr/>
        </p:nvSpPr>
        <p:spPr>
          <a:xfrm>
            <a:off x="6742372" y="3148251"/>
            <a:ext cx="769763" cy="369332"/>
          </a:xfrm>
          <a:prstGeom prst="rect">
            <a:avLst/>
          </a:prstGeom>
          <a:noFill/>
        </p:spPr>
        <p:txBody>
          <a:bodyPr wrap="none" rtlCol="0">
            <a:spAutoFit/>
          </a:bodyPr>
          <a:lstStyle/>
          <a:p>
            <a:r>
              <a:rPr lang="en-US" dirty="0" err="1"/>
              <a:t>Callee</a:t>
            </a:r>
            <a:endParaRPr lang="en-US" dirty="0"/>
          </a:p>
        </p:txBody>
      </p:sp>
      <p:sp>
        <p:nvSpPr>
          <p:cNvPr id="28" name="TextBox 27"/>
          <p:cNvSpPr txBox="1"/>
          <p:nvPr/>
        </p:nvSpPr>
        <p:spPr>
          <a:xfrm>
            <a:off x="6742371" y="3657600"/>
            <a:ext cx="3603872" cy="1754326"/>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latin typeface="Consolas" panose="020B0609020204030204" pitchFamily="49" charset="0"/>
              </a:rPr>
              <a:t>sum PROC  </a:t>
            </a:r>
          </a:p>
          <a:p>
            <a:r>
              <a:rPr lang="en-US" dirty="0">
                <a:latin typeface="Consolas" panose="020B0609020204030204" pitchFamily="49" charset="0"/>
              </a:rPr>
              <a:t>  ADD r0, r0, r1  </a:t>
            </a:r>
            <a:r>
              <a:rPr lang="en-US" dirty="0">
                <a:solidFill>
                  <a:schemeClr val="bg1">
                    <a:lumMod val="50000"/>
                  </a:schemeClr>
                </a:solidFill>
                <a:latin typeface="Consolas" panose="020B0609020204030204" pitchFamily="49" charset="0"/>
              </a:rPr>
              <a:t>; a8 + b8</a:t>
            </a:r>
          </a:p>
          <a:p>
            <a:r>
              <a:rPr lang="en-US" dirty="0">
                <a:latin typeface="Consolas" panose="020B0609020204030204" pitchFamily="49" charset="0"/>
              </a:rPr>
              <a:t>  ADD r0, r0, r2  </a:t>
            </a:r>
            <a:r>
              <a:rPr lang="en-US" dirty="0">
                <a:solidFill>
                  <a:schemeClr val="bg1">
                    <a:lumMod val="50000"/>
                  </a:schemeClr>
                </a:solidFill>
                <a:latin typeface="Consolas" panose="020B0609020204030204" pitchFamily="49" charset="0"/>
              </a:rPr>
              <a:t>; add c16</a:t>
            </a:r>
          </a:p>
          <a:p>
            <a:r>
              <a:rPr lang="en-US" dirty="0">
                <a:latin typeface="Consolas" panose="020B0609020204030204" pitchFamily="49" charset="0"/>
              </a:rPr>
              <a:t>  ADD r0, r0, r3  </a:t>
            </a:r>
            <a:r>
              <a:rPr lang="en-US" dirty="0">
                <a:solidFill>
                  <a:schemeClr val="bg1">
                    <a:lumMod val="50000"/>
                  </a:schemeClr>
                </a:solidFill>
                <a:latin typeface="Consolas" panose="020B0609020204030204" pitchFamily="49" charset="0"/>
              </a:rPr>
              <a:t>; add d16</a:t>
            </a:r>
          </a:p>
          <a:p>
            <a:r>
              <a:rPr lang="en-US" dirty="0">
                <a:latin typeface="Consolas" panose="020B0609020204030204" pitchFamily="49" charset="0"/>
              </a:rPr>
              <a:t>  BX  LR</a:t>
            </a:r>
          </a:p>
          <a:p>
            <a:r>
              <a:rPr lang="en-US" dirty="0">
                <a:latin typeface="Consolas" panose="020B0609020204030204" pitchFamily="49" charset="0"/>
              </a:rPr>
              <a:t>  ENDP</a:t>
            </a:r>
          </a:p>
        </p:txBody>
      </p:sp>
    </p:spTree>
    <p:extLst>
      <p:ext uri="{BB962C8B-B14F-4D97-AF65-F5344CB8AC3E}">
        <p14:creationId xmlns:p14="http://schemas.microsoft.com/office/powerpoint/2010/main" val="4052101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Returning Value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13</a:t>
            </a:fld>
            <a:endParaRPr kumimoji="0" lang="en-US" dirty="0"/>
          </a:p>
        </p:txBody>
      </p:sp>
      <p:sp>
        <p:nvSpPr>
          <p:cNvPr id="11" name="Rectangle 10"/>
          <p:cNvSpPr/>
          <p:nvPr/>
        </p:nvSpPr>
        <p:spPr>
          <a:xfrm>
            <a:off x="1981200" y="1279413"/>
            <a:ext cx="9163050" cy="923330"/>
          </a:xfrm>
          <a:prstGeom prst="rect">
            <a:avLst/>
          </a:prstGeom>
        </p:spPr>
        <p:txBody>
          <a:bodyPr wrap="square">
            <a:spAutoFit/>
          </a:bodyPr>
          <a:lstStyle/>
          <a:p>
            <a:r>
              <a:rPr lang="en-US" b="1" dirty="0">
                <a:latin typeface="Consolas" panose="020B0609020204030204" pitchFamily="49" charset="0"/>
              </a:rPr>
              <a:t>uint32_t s32;</a:t>
            </a:r>
          </a:p>
          <a:p>
            <a:endParaRPr lang="en-US" b="1" dirty="0">
              <a:latin typeface="Consolas" panose="020B0609020204030204" pitchFamily="49" charset="0"/>
            </a:endParaRPr>
          </a:p>
          <a:p>
            <a:r>
              <a:rPr lang="en-US" b="1" dirty="0">
                <a:latin typeface="Consolas" panose="020B0609020204030204" pitchFamily="49" charset="0"/>
              </a:rPr>
              <a:t>uint32_t sum(uint8_t </a:t>
            </a:r>
            <a:r>
              <a:rPr lang="en-US" b="1" dirty="0">
                <a:solidFill>
                  <a:srgbClr val="FF0000"/>
                </a:solidFill>
                <a:latin typeface="Consolas" panose="020B0609020204030204" pitchFamily="49" charset="0"/>
              </a:rPr>
              <a:t>a8</a:t>
            </a:r>
            <a:r>
              <a:rPr lang="en-US" b="1" dirty="0">
                <a:latin typeface="Consolas" panose="020B0609020204030204" pitchFamily="49" charset="0"/>
              </a:rPr>
              <a:t>, uint8_t </a:t>
            </a:r>
            <a:r>
              <a:rPr lang="en-US" b="1" dirty="0">
                <a:solidFill>
                  <a:srgbClr val="FF0000"/>
                </a:solidFill>
                <a:latin typeface="Consolas" panose="020B0609020204030204" pitchFamily="49" charset="0"/>
              </a:rPr>
              <a:t>b8</a:t>
            </a:r>
            <a:r>
              <a:rPr lang="en-US" b="1" dirty="0">
                <a:latin typeface="Consolas" panose="020B0609020204030204" pitchFamily="49" charset="0"/>
              </a:rPr>
              <a:t>, uint16_t </a:t>
            </a:r>
            <a:r>
              <a:rPr lang="en-US" b="1" dirty="0">
                <a:solidFill>
                  <a:srgbClr val="FF0000"/>
                </a:solidFill>
                <a:latin typeface="Consolas" panose="020B0609020204030204" pitchFamily="49" charset="0"/>
              </a:rPr>
              <a:t>c16</a:t>
            </a:r>
            <a:r>
              <a:rPr lang="en-US" b="1" dirty="0">
                <a:latin typeface="Consolas" panose="020B0609020204030204" pitchFamily="49" charset="0"/>
              </a:rPr>
              <a:t>, uint16_t </a:t>
            </a:r>
            <a:r>
              <a:rPr lang="en-US" b="1" dirty="0">
                <a:solidFill>
                  <a:srgbClr val="FF0000"/>
                </a:solidFill>
                <a:latin typeface="Consolas" panose="020B0609020204030204" pitchFamily="49" charset="0"/>
              </a:rPr>
              <a:t>d16</a:t>
            </a:r>
            <a:r>
              <a:rPr lang="en-US" b="1" dirty="0">
                <a:latin typeface="Consolas" panose="020B0609020204030204" pitchFamily="49" charset="0"/>
              </a:rPr>
              <a:t>);</a:t>
            </a:r>
          </a:p>
        </p:txBody>
      </p:sp>
      <p:sp>
        <p:nvSpPr>
          <p:cNvPr id="23" name="Rectangle 22"/>
          <p:cNvSpPr/>
          <p:nvPr/>
        </p:nvSpPr>
        <p:spPr>
          <a:xfrm>
            <a:off x="2000250" y="2369671"/>
            <a:ext cx="9163050" cy="369332"/>
          </a:xfrm>
          <a:prstGeom prst="rect">
            <a:avLst/>
          </a:prstGeom>
        </p:spPr>
        <p:txBody>
          <a:bodyPr wrap="square">
            <a:spAutoFit/>
          </a:bodyPr>
          <a:lstStyle/>
          <a:p>
            <a:r>
              <a:rPr lang="en-US" b="1" dirty="0">
                <a:solidFill>
                  <a:srgbClr val="FF0000"/>
                </a:solidFill>
                <a:latin typeface="Consolas" panose="020B0609020204030204" pitchFamily="49" charset="0"/>
              </a:rPr>
              <a:t>s32 = sum(1, 2, 3, 4) + 100;</a:t>
            </a:r>
          </a:p>
        </p:txBody>
      </p:sp>
      <p:sp>
        <p:nvSpPr>
          <p:cNvPr id="15" name="TextBox 14"/>
          <p:cNvSpPr txBox="1"/>
          <p:nvPr/>
        </p:nvSpPr>
        <p:spPr>
          <a:xfrm>
            <a:off x="2819400" y="2811512"/>
            <a:ext cx="6009979" cy="2308324"/>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latin typeface="Consolas" panose="020B0609020204030204" pitchFamily="49" charset="0"/>
              </a:rPr>
              <a:t>  MOVS r0, #1  </a:t>
            </a:r>
            <a:r>
              <a:rPr lang="en-US" dirty="0">
                <a:solidFill>
                  <a:schemeClr val="bg1">
                    <a:lumMod val="50000"/>
                  </a:schemeClr>
                </a:solidFill>
                <a:latin typeface="Consolas" panose="020B0609020204030204" pitchFamily="49" charset="0"/>
              </a:rPr>
              <a:t>; 1</a:t>
            </a:r>
            <a:r>
              <a:rPr lang="en-US" baseline="30000" dirty="0">
                <a:solidFill>
                  <a:schemeClr val="bg1">
                    <a:lumMod val="50000"/>
                  </a:schemeClr>
                </a:solidFill>
                <a:latin typeface="Consolas" panose="020B0609020204030204" pitchFamily="49" charset="0"/>
              </a:rPr>
              <a:t>st</a:t>
            </a:r>
            <a:r>
              <a:rPr lang="en-US" dirty="0">
                <a:solidFill>
                  <a:schemeClr val="bg1">
                    <a:lumMod val="50000"/>
                  </a:schemeClr>
                </a:solidFill>
                <a:latin typeface="Consolas" panose="020B0609020204030204" pitchFamily="49" charset="0"/>
              </a:rPr>
              <a:t> argument a8</a:t>
            </a:r>
          </a:p>
          <a:p>
            <a:r>
              <a:rPr lang="en-US" dirty="0">
                <a:latin typeface="Consolas" panose="020B0609020204030204" pitchFamily="49" charset="0"/>
              </a:rPr>
              <a:t>  MOVS r1, #2  </a:t>
            </a:r>
            <a:r>
              <a:rPr lang="en-US" dirty="0">
                <a:solidFill>
                  <a:schemeClr val="bg1">
                    <a:lumMod val="50000"/>
                  </a:schemeClr>
                </a:solidFill>
                <a:latin typeface="Consolas" panose="020B0609020204030204" pitchFamily="49" charset="0"/>
              </a:rPr>
              <a:t>; 2</a:t>
            </a:r>
            <a:r>
              <a:rPr lang="en-US" baseline="30000" dirty="0">
                <a:solidFill>
                  <a:schemeClr val="bg1">
                    <a:lumMod val="50000"/>
                  </a:schemeClr>
                </a:solidFill>
                <a:latin typeface="Consolas" panose="020B0609020204030204" pitchFamily="49" charset="0"/>
              </a:rPr>
              <a:t>nd</a:t>
            </a:r>
            <a:r>
              <a:rPr lang="en-US" dirty="0">
                <a:solidFill>
                  <a:schemeClr val="bg1">
                    <a:lumMod val="50000"/>
                  </a:schemeClr>
                </a:solidFill>
                <a:latin typeface="Consolas" panose="020B0609020204030204" pitchFamily="49" charset="0"/>
              </a:rPr>
              <a:t> argument b8</a:t>
            </a:r>
          </a:p>
          <a:p>
            <a:r>
              <a:rPr lang="en-US" dirty="0">
                <a:latin typeface="Consolas" panose="020B0609020204030204" pitchFamily="49" charset="0"/>
              </a:rPr>
              <a:t>  MOVS r2, #3  </a:t>
            </a:r>
            <a:r>
              <a:rPr lang="en-US" dirty="0">
                <a:solidFill>
                  <a:schemeClr val="bg1">
                    <a:lumMod val="50000"/>
                  </a:schemeClr>
                </a:solidFill>
                <a:latin typeface="Consolas" panose="020B0609020204030204" pitchFamily="49" charset="0"/>
              </a:rPr>
              <a:t>; 3</a:t>
            </a:r>
            <a:r>
              <a:rPr lang="en-US" baseline="30000" dirty="0">
                <a:solidFill>
                  <a:schemeClr val="bg1">
                    <a:lumMod val="50000"/>
                  </a:schemeClr>
                </a:solidFill>
                <a:latin typeface="Consolas" panose="020B0609020204030204" pitchFamily="49" charset="0"/>
              </a:rPr>
              <a:t>rd</a:t>
            </a:r>
            <a:r>
              <a:rPr lang="en-US" dirty="0">
                <a:solidFill>
                  <a:schemeClr val="bg1">
                    <a:lumMod val="50000"/>
                  </a:schemeClr>
                </a:solidFill>
                <a:latin typeface="Consolas" panose="020B0609020204030204" pitchFamily="49" charset="0"/>
              </a:rPr>
              <a:t> argument c16</a:t>
            </a:r>
          </a:p>
          <a:p>
            <a:r>
              <a:rPr lang="en-US" dirty="0">
                <a:latin typeface="Consolas" panose="020B0609020204030204" pitchFamily="49" charset="0"/>
              </a:rPr>
              <a:t>  MOVS r3, #4  </a:t>
            </a:r>
            <a:r>
              <a:rPr lang="en-US" dirty="0">
                <a:solidFill>
                  <a:schemeClr val="bg1">
                    <a:lumMod val="50000"/>
                  </a:schemeClr>
                </a:solidFill>
                <a:latin typeface="Consolas" panose="020B0609020204030204" pitchFamily="49" charset="0"/>
              </a:rPr>
              <a:t>; 4</a:t>
            </a:r>
            <a:r>
              <a:rPr lang="en-US" baseline="30000" dirty="0">
                <a:solidFill>
                  <a:schemeClr val="bg1">
                    <a:lumMod val="50000"/>
                  </a:schemeClr>
                </a:solidFill>
                <a:latin typeface="Consolas" panose="020B0609020204030204" pitchFamily="49" charset="0"/>
              </a:rPr>
              <a:t>th</a:t>
            </a:r>
            <a:r>
              <a:rPr lang="en-US" dirty="0">
                <a:solidFill>
                  <a:schemeClr val="bg1">
                    <a:lumMod val="50000"/>
                  </a:schemeClr>
                </a:solidFill>
                <a:latin typeface="Consolas" panose="020B0609020204030204" pitchFamily="49" charset="0"/>
              </a:rPr>
              <a:t> argument d16</a:t>
            </a:r>
          </a:p>
          <a:p>
            <a:r>
              <a:rPr lang="en-US" dirty="0">
                <a:latin typeface="Consolas" panose="020B0609020204030204" pitchFamily="49" charset="0"/>
              </a:rPr>
              <a:t>  </a:t>
            </a:r>
            <a:r>
              <a:rPr lang="en-US" b="1" dirty="0">
                <a:solidFill>
                  <a:srgbClr val="0041FF"/>
                </a:solidFill>
                <a:latin typeface="Consolas" panose="020B0609020204030204" pitchFamily="49" charset="0"/>
              </a:rPr>
              <a:t>BL  sum     </a:t>
            </a:r>
            <a:r>
              <a:rPr lang="en-US" dirty="0">
                <a:solidFill>
                  <a:srgbClr val="FF0000"/>
                </a:solidFill>
                <a:latin typeface="Consolas" panose="020B0609020204030204" pitchFamily="49" charset="0"/>
              </a:rPr>
              <a:t>; result is returned in r0</a:t>
            </a:r>
          </a:p>
          <a:p>
            <a:r>
              <a:rPr lang="en-US" dirty="0">
                <a:latin typeface="Consolas" panose="020B0609020204030204" pitchFamily="49" charset="0"/>
              </a:rPr>
              <a:t>  ADD </a:t>
            </a:r>
            <a:r>
              <a:rPr lang="en-US" b="1" dirty="0">
                <a:solidFill>
                  <a:srgbClr val="FF0000"/>
                </a:solidFill>
                <a:latin typeface="Consolas" panose="020B0609020204030204" pitchFamily="49" charset="0"/>
              </a:rPr>
              <a:t>r0</a:t>
            </a:r>
            <a:r>
              <a:rPr lang="en-US" dirty="0">
                <a:latin typeface="Consolas" panose="020B0609020204030204" pitchFamily="49" charset="0"/>
              </a:rPr>
              <a:t>, </a:t>
            </a:r>
            <a:r>
              <a:rPr lang="en-US" b="1" dirty="0">
                <a:solidFill>
                  <a:srgbClr val="FF0000"/>
                </a:solidFill>
                <a:latin typeface="Consolas" panose="020B0609020204030204" pitchFamily="49" charset="0"/>
              </a:rPr>
              <a:t>r0</a:t>
            </a:r>
            <a:r>
              <a:rPr lang="en-US" dirty="0">
                <a:latin typeface="Consolas" panose="020B0609020204030204" pitchFamily="49" charset="0"/>
              </a:rPr>
              <a:t>, #100</a:t>
            </a:r>
          </a:p>
          <a:p>
            <a:r>
              <a:rPr lang="en-US" dirty="0">
                <a:latin typeface="Consolas" panose="020B0609020204030204" pitchFamily="49" charset="0"/>
              </a:rPr>
              <a:t>  LDR r4, =s32  </a:t>
            </a:r>
            <a:r>
              <a:rPr lang="en-US" dirty="0">
                <a:solidFill>
                  <a:schemeClr val="bg1">
                    <a:lumMod val="50000"/>
                  </a:schemeClr>
                </a:solidFill>
                <a:latin typeface="Consolas" panose="020B0609020204030204" pitchFamily="49" charset="0"/>
              </a:rPr>
              <a:t>; Get memory address of s32</a:t>
            </a:r>
          </a:p>
          <a:p>
            <a:r>
              <a:rPr lang="en-US" dirty="0">
                <a:latin typeface="Consolas" panose="020B0609020204030204" pitchFamily="49" charset="0"/>
              </a:rPr>
              <a:t>  STR </a:t>
            </a:r>
            <a:r>
              <a:rPr lang="en-US" b="1" dirty="0">
                <a:solidFill>
                  <a:srgbClr val="FF0000"/>
                </a:solidFill>
                <a:latin typeface="Consolas" panose="020B0609020204030204" pitchFamily="49" charset="0"/>
              </a:rPr>
              <a:t>r0</a:t>
            </a:r>
            <a:r>
              <a:rPr lang="en-US" dirty="0">
                <a:latin typeface="Consolas" panose="020B0609020204030204" pitchFamily="49" charset="0"/>
              </a:rPr>
              <a:t>, [r4]  </a:t>
            </a:r>
            <a:r>
              <a:rPr lang="en-US" dirty="0">
                <a:solidFill>
                  <a:schemeClr val="bg1">
                    <a:lumMod val="50000"/>
                  </a:schemeClr>
                </a:solidFill>
                <a:latin typeface="Consolas" panose="020B0609020204030204" pitchFamily="49" charset="0"/>
              </a:rPr>
              <a:t>; Save returned result to s32</a:t>
            </a:r>
          </a:p>
        </p:txBody>
      </p:sp>
      <p:sp>
        <p:nvSpPr>
          <p:cNvPr id="5" name="TextBox 4">
            <a:extLst>
              <a:ext uri="{FF2B5EF4-FFF2-40B4-BE49-F238E27FC236}">
                <a16:creationId xmlns:a16="http://schemas.microsoft.com/office/drawing/2014/main" id="{51F2B787-ED8A-26B5-4E15-1E25AD35ADE8}"/>
              </a:ext>
            </a:extLst>
          </p:cNvPr>
          <p:cNvSpPr txBox="1"/>
          <p:nvPr/>
        </p:nvSpPr>
        <p:spPr>
          <a:xfrm>
            <a:off x="2819400" y="5341359"/>
            <a:ext cx="6009979" cy="1200329"/>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a:spAutoFit/>
          </a:bodyPr>
          <a:lstStyle/>
          <a:p>
            <a:r>
              <a:rPr lang="en-US" dirty="0"/>
              <a:t>uint32_t s32 is declared as a C global variable, so the compiler/linker creates storage for it in .data or .</a:t>
            </a:r>
            <a:r>
              <a:rPr lang="en-US" dirty="0" err="1"/>
              <a:t>bss</a:t>
            </a:r>
            <a:r>
              <a:rPr lang="en-US" dirty="0"/>
              <a:t> depending on initialization. You can simply reference it by name in assembly </a:t>
            </a:r>
            <a:r>
              <a:rPr lang="en-US"/>
              <a:t>as a </a:t>
            </a:r>
            <a:r>
              <a:rPr lang="en-US" dirty="0"/>
              <a:t>label.</a:t>
            </a:r>
          </a:p>
        </p:txBody>
      </p:sp>
    </p:spTree>
    <p:extLst>
      <p:ext uri="{BB962C8B-B14F-4D97-AF65-F5344CB8AC3E}">
        <p14:creationId xmlns:p14="http://schemas.microsoft.com/office/powerpoint/2010/main" val="1460432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B72319F-C6B9-E548-B3D4-B4B38D9F6767}"/>
              </a:ext>
            </a:extLst>
          </p:cNvPr>
          <p:cNvSpPr>
            <a:spLocks noGrp="1"/>
          </p:cNvSpPr>
          <p:nvPr>
            <p:ph type="sldNum" sz="quarter" idx="12"/>
          </p:nvPr>
        </p:nvSpPr>
        <p:spPr/>
        <p:txBody>
          <a:bodyPr/>
          <a:lstStyle/>
          <a:p>
            <a:fld id="{EA7C8D44-3667-46F6-9772-CC52308E2A7F}" type="slidenum">
              <a:rPr kumimoji="0" lang="en-US" smtClean="0"/>
              <a:pPr/>
              <a:t>14</a:t>
            </a:fld>
            <a:endParaRPr kumimoji="0" lang="en-US" dirty="0"/>
          </a:p>
        </p:txBody>
      </p:sp>
      <p:graphicFrame>
        <p:nvGraphicFramePr>
          <p:cNvPr id="5" name="Table 42">
            <a:extLst>
              <a:ext uri="{FF2B5EF4-FFF2-40B4-BE49-F238E27FC236}">
                <a16:creationId xmlns:a16="http://schemas.microsoft.com/office/drawing/2014/main" id="{4452E2E6-CDB8-F64A-BF16-625E1C95191C}"/>
              </a:ext>
            </a:extLst>
          </p:cNvPr>
          <p:cNvGraphicFramePr>
            <a:graphicFrameLocks noGrp="1"/>
          </p:cNvGraphicFramePr>
          <p:nvPr/>
        </p:nvGraphicFramePr>
        <p:xfrm>
          <a:off x="134686" y="396240"/>
          <a:ext cx="2870195" cy="5928360"/>
        </p:xfrm>
        <a:graphic>
          <a:graphicData uri="http://schemas.openxmlformats.org/drawingml/2006/table">
            <a:tbl>
              <a:tblPr firstRow="1" bandRow="1">
                <a:tableStyleId>{5C22544A-7EE6-4342-B048-85BDC9FD1C3A}</a:tableStyleId>
              </a:tblPr>
              <a:tblGrid>
                <a:gridCol w="1295395">
                  <a:extLst>
                    <a:ext uri="{9D8B030D-6E8A-4147-A177-3AD203B41FA5}">
                      <a16:colId xmlns:a16="http://schemas.microsoft.com/office/drawing/2014/main" val="506120515"/>
                    </a:ext>
                  </a:extLst>
                </a:gridCol>
                <a:gridCol w="1574800">
                  <a:extLst>
                    <a:ext uri="{9D8B030D-6E8A-4147-A177-3AD203B41FA5}">
                      <a16:colId xmlns:a16="http://schemas.microsoft.com/office/drawing/2014/main" val="997357635"/>
                    </a:ext>
                  </a:extLst>
                </a:gridCol>
              </a:tblGrid>
              <a:tr h="370840">
                <a:tc>
                  <a:txBody>
                    <a:bodyPr/>
                    <a:lstStyle/>
                    <a:p>
                      <a:pPr algn="r"/>
                      <a:r>
                        <a:rPr lang="en-US" b="0" dirty="0">
                          <a:solidFill>
                            <a:srgbClr val="C00000"/>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800" b="0" dirty="0">
                          <a:solidFill>
                            <a:srgbClr val="C00000"/>
                          </a:solidFill>
                          <a:latin typeface="Consolas" panose="020B0609020204030204" pitchFamily="49" charset="0"/>
                          <a:cs typeface="Consolas" panose="020B0609020204030204" pitchFamily="49" charset="0"/>
                        </a:rPr>
                        <a:t>a[31:0]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0" dirty="0">
                          <a:solidFill>
                            <a:srgbClr val="C00000"/>
                          </a:solidFill>
                          <a:latin typeface="Consolas" panose="020B0609020204030204" pitchFamily="49" charset="0"/>
                          <a:cs typeface="Consolas" panose="020B0609020204030204" pitchFamily="49" charset="0"/>
                        </a:rPr>
                        <a:t>a[63:32]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800" b="0" dirty="0">
                          <a:solidFill>
                            <a:srgbClr val="C00000"/>
                          </a:solidFill>
                          <a:latin typeface="Consolas" panose="020B0609020204030204" pitchFamily="49" charset="0"/>
                          <a:cs typeface="Consolas" panose="020B0609020204030204" pitchFamily="49" charset="0"/>
                        </a:rPr>
                        <a:t>b[31:0]</a:t>
                      </a:r>
                      <a:endParaRPr lang="en-US" b="1"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0" dirty="0">
                          <a:solidFill>
                            <a:srgbClr val="C00000"/>
                          </a:solidFill>
                          <a:latin typeface="Consolas" panose="020B0609020204030204" pitchFamily="49" charset="0"/>
                          <a:cs typeface="Consolas" panose="020B0609020204030204" pitchFamily="49" charset="0"/>
                        </a:rPr>
                        <a:t>b[63:32]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281940">
                <a:tc>
                  <a:txBody>
                    <a:bodyPr/>
                    <a:lstStyle/>
                    <a:p>
                      <a:pPr algn="r"/>
                      <a:r>
                        <a:rPr lang="en-US" b="0" dirty="0">
                          <a:solidFill>
                            <a:schemeClr val="tx1"/>
                          </a:solidFill>
                          <a:latin typeface="Consolas" panose="020B0609020204030204" pitchFamily="49" charset="0"/>
                          <a:cs typeface="Consolas" panose="020B0609020204030204" pitchFamily="49" charset="0"/>
                        </a:rPr>
                        <a:t>r4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b="0"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r5</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40519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r6</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36315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r7</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876062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r8</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67321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979883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3957504"/>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89151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62769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994321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2888870"/>
                  </a:ext>
                </a:extLst>
              </a:tr>
            </a:tbl>
          </a:graphicData>
        </a:graphic>
      </p:graphicFrame>
      <p:sp>
        <p:nvSpPr>
          <p:cNvPr id="6" name="Right Brace 5">
            <a:extLst>
              <a:ext uri="{FF2B5EF4-FFF2-40B4-BE49-F238E27FC236}">
                <a16:creationId xmlns:a16="http://schemas.microsoft.com/office/drawing/2014/main" id="{A80AB5FA-04C3-674C-BD47-509423E17121}"/>
              </a:ext>
            </a:extLst>
          </p:cNvPr>
          <p:cNvSpPr/>
          <p:nvPr/>
        </p:nvSpPr>
        <p:spPr>
          <a:xfrm>
            <a:off x="3048000" y="396240"/>
            <a:ext cx="304800" cy="1447800"/>
          </a:xfrm>
          <a:prstGeom prst="rightBrace">
            <a:avLst>
              <a:gd name="adj1" fmla="val 55413"/>
              <a:gd name="adj2" fmla="val 5266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388D0069-12B0-FA40-B2EA-720C0BEABCC6}"/>
              </a:ext>
            </a:extLst>
          </p:cNvPr>
          <p:cNvSpPr txBox="1"/>
          <p:nvPr/>
        </p:nvSpPr>
        <p:spPr>
          <a:xfrm>
            <a:off x="3352800" y="853440"/>
            <a:ext cx="2057399" cy="646331"/>
          </a:xfrm>
          <a:prstGeom prst="rect">
            <a:avLst/>
          </a:prstGeom>
          <a:noFill/>
        </p:spPr>
        <p:txBody>
          <a:bodyPr wrap="square" rtlCol="0">
            <a:spAutoFit/>
          </a:bodyPr>
          <a:lstStyle/>
          <a:p>
            <a:r>
              <a:rPr lang="en-US" dirty="0">
                <a:solidFill>
                  <a:srgbClr val="C00000"/>
                </a:solidFill>
              </a:rPr>
              <a:t>Passing arguments to a subroutine</a:t>
            </a:r>
          </a:p>
        </p:txBody>
      </p:sp>
      <p:sp>
        <p:nvSpPr>
          <p:cNvPr id="8" name="Rectangle 7">
            <a:extLst>
              <a:ext uri="{FF2B5EF4-FFF2-40B4-BE49-F238E27FC236}">
                <a16:creationId xmlns:a16="http://schemas.microsoft.com/office/drawing/2014/main" id="{FDE727B4-C042-F646-BF3F-B4BCAD61B53E}"/>
              </a:ext>
            </a:extLst>
          </p:cNvPr>
          <p:cNvSpPr/>
          <p:nvPr/>
        </p:nvSpPr>
        <p:spPr>
          <a:xfrm>
            <a:off x="5638799" y="591740"/>
            <a:ext cx="5181600" cy="369332"/>
          </a:xfrm>
          <a:prstGeom prst="rect">
            <a:avLst/>
          </a:prstGeom>
        </p:spPr>
        <p:txBody>
          <a:bodyPr wrap="square">
            <a:spAutoFit/>
          </a:bodyPr>
          <a:lstStyle/>
          <a:p>
            <a:r>
              <a:rPr lang="en-US" b="1" dirty="0">
                <a:latin typeface="Consolas" panose="020B0609020204030204" pitchFamily="49" charset="0"/>
              </a:rPr>
              <a:t>int64_t sum(int64_t </a:t>
            </a:r>
            <a:r>
              <a:rPr lang="en-US" b="1" dirty="0">
                <a:solidFill>
                  <a:srgbClr val="FF0000"/>
                </a:solidFill>
                <a:latin typeface="Consolas" panose="020B0609020204030204" pitchFamily="49" charset="0"/>
              </a:rPr>
              <a:t>a</a:t>
            </a:r>
            <a:r>
              <a:rPr lang="en-US" b="1" dirty="0">
                <a:latin typeface="Consolas" panose="020B0609020204030204" pitchFamily="49" charset="0"/>
              </a:rPr>
              <a:t>, int64_t </a:t>
            </a:r>
            <a:r>
              <a:rPr lang="en-US" b="1" dirty="0">
                <a:solidFill>
                  <a:srgbClr val="FF0000"/>
                </a:solidFill>
                <a:latin typeface="Consolas" panose="020B0609020204030204" pitchFamily="49" charset="0"/>
              </a:rPr>
              <a:t>b</a:t>
            </a:r>
            <a:r>
              <a:rPr lang="en-US" b="1" dirty="0">
                <a:latin typeface="Consolas" panose="020B0609020204030204" pitchFamily="49" charset="0"/>
              </a:rPr>
              <a:t>);</a:t>
            </a:r>
          </a:p>
        </p:txBody>
      </p:sp>
      <p:sp>
        <p:nvSpPr>
          <p:cNvPr id="9" name="TextBox 8">
            <a:extLst>
              <a:ext uri="{FF2B5EF4-FFF2-40B4-BE49-F238E27FC236}">
                <a16:creationId xmlns:a16="http://schemas.microsoft.com/office/drawing/2014/main" id="{66D4C8F7-6418-C140-96E8-99A2AB9EAF27}"/>
              </a:ext>
            </a:extLst>
          </p:cNvPr>
          <p:cNvSpPr txBox="1"/>
          <p:nvPr/>
        </p:nvSpPr>
        <p:spPr>
          <a:xfrm>
            <a:off x="5638799" y="1271706"/>
            <a:ext cx="769763" cy="369332"/>
          </a:xfrm>
          <a:prstGeom prst="rect">
            <a:avLst/>
          </a:prstGeom>
          <a:noFill/>
        </p:spPr>
        <p:txBody>
          <a:bodyPr wrap="none" rtlCol="0">
            <a:spAutoFit/>
          </a:bodyPr>
          <a:lstStyle/>
          <a:p>
            <a:r>
              <a:rPr lang="en-US" dirty="0" err="1"/>
              <a:t>Callee</a:t>
            </a:r>
            <a:endParaRPr lang="en-US" dirty="0"/>
          </a:p>
        </p:txBody>
      </p:sp>
      <p:sp>
        <p:nvSpPr>
          <p:cNvPr id="10" name="TextBox 9">
            <a:extLst>
              <a:ext uri="{FF2B5EF4-FFF2-40B4-BE49-F238E27FC236}">
                <a16:creationId xmlns:a16="http://schemas.microsoft.com/office/drawing/2014/main" id="{05F660CA-A120-AB4F-B76A-D3190A48EA58}"/>
              </a:ext>
            </a:extLst>
          </p:cNvPr>
          <p:cNvSpPr txBox="1"/>
          <p:nvPr/>
        </p:nvSpPr>
        <p:spPr>
          <a:xfrm>
            <a:off x="5714998" y="1951672"/>
            <a:ext cx="5714993"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latin typeface="Consolas" panose="020B0609020204030204" pitchFamily="49" charset="0"/>
              </a:rPr>
              <a:t>sum PROC  </a:t>
            </a:r>
          </a:p>
          <a:p>
            <a:r>
              <a:rPr lang="en-US" dirty="0">
                <a:latin typeface="Consolas" panose="020B0609020204030204" pitchFamily="49" charset="0"/>
                <a:cs typeface="Consolas" panose="020B0609020204030204" pitchFamily="49" charset="0"/>
              </a:rPr>
              <a:t>    </a:t>
            </a:r>
            <a:r>
              <a:rPr lang="en-US" dirty="0">
                <a:solidFill>
                  <a:schemeClr val="tx1"/>
                </a:solidFill>
                <a:latin typeface="Consolas" panose="020B0609020204030204" pitchFamily="49" charset="0"/>
                <a:cs typeface="Consolas" panose="020B0609020204030204" pitchFamily="49" charset="0"/>
              </a:rPr>
              <a:t>ADDS r0, r2, r0  </a:t>
            </a:r>
            <a:r>
              <a:rPr lang="en-US" dirty="0">
                <a:solidFill>
                  <a:schemeClr val="bg1">
                    <a:lumMod val="50000"/>
                  </a:schemeClr>
                </a:solidFill>
                <a:latin typeface="Consolas" panose="020B0609020204030204" pitchFamily="49" charset="0"/>
                <a:cs typeface="Consolas" panose="020B0609020204030204" pitchFamily="49" charset="0"/>
              </a:rPr>
              <a:t>; Adding lower 32 bits</a:t>
            </a:r>
            <a:endParaRPr lang="en-US" dirty="0">
              <a:solidFill>
                <a:srgbClr val="FF0000"/>
              </a:solidFill>
              <a:latin typeface="Consolas" panose="020B0609020204030204" pitchFamily="49" charset="0"/>
              <a:cs typeface="Consolas" panose="020B0609020204030204" pitchFamily="49" charset="0"/>
            </a:endParaRPr>
          </a:p>
          <a:p>
            <a:r>
              <a:rPr lang="en-US" b="1" dirty="0">
                <a:solidFill>
                  <a:srgbClr val="FF0000"/>
                </a:solidFill>
                <a:latin typeface="Consolas" panose="020B0609020204030204" pitchFamily="49" charset="0"/>
                <a:cs typeface="Consolas" panose="020B0609020204030204" pitchFamily="49" charset="0"/>
              </a:rPr>
              <a:t>    </a:t>
            </a:r>
            <a:r>
              <a:rPr lang="en-US" dirty="0">
                <a:solidFill>
                  <a:schemeClr val="tx1"/>
                </a:solidFill>
                <a:latin typeface="Consolas" panose="020B0609020204030204" pitchFamily="49" charset="0"/>
                <a:cs typeface="Consolas" panose="020B0609020204030204" pitchFamily="49" charset="0"/>
              </a:rPr>
              <a:t>ADC  r1, r3, r1  </a:t>
            </a:r>
            <a:r>
              <a:rPr lang="en-US" dirty="0">
                <a:solidFill>
                  <a:schemeClr val="bg1">
                    <a:lumMod val="50000"/>
                  </a:schemeClr>
                </a:solidFill>
                <a:latin typeface="Consolas" panose="020B0609020204030204" pitchFamily="49" charset="0"/>
                <a:cs typeface="Consolas" panose="020B0609020204030204" pitchFamily="49" charset="0"/>
              </a:rPr>
              <a:t>; Adding upper 32 bits</a:t>
            </a:r>
            <a:endParaRPr lang="en-US" dirty="0">
              <a:latin typeface="Consolas" panose="020B0609020204030204" pitchFamily="49" charset="0"/>
            </a:endParaRPr>
          </a:p>
          <a:p>
            <a:r>
              <a:rPr lang="en-US" dirty="0">
                <a:latin typeface="Consolas" panose="020B0609020204030204" pitchFamily="49" charset="0"/>
              </a:rPr>
              <a:t>    BX   LR          </a:t>
            </a:r>
            <a:r>
              <a:rPr lang="en-US" dirty="0">
                <a:solidFill>
                  <a:schemeClr val="bg1">
                    <a:lumMod val="50000"/>
                  </a:schemeClr>
                </a:solidFill>
                <a:latin typeface="Consolas" panose="020B0609020204030204" pitchFamily="49" charset="0"/>
              </a:rPr>
              <a:t>; Return in r1:r0</a:t>
            </a:r>
          </a:p>
          <a:p>
            <a:r>
              <a:rPr lang="en-US" dirty="0">
                <a:latin typeface="Consolas" panose="020B0609020204030204" pitchFamily="49" charset="0"/>
              </a:rPr>
              <a:t>    ENDP</a:t>
            </a:r>
          </a:p>
        </p:txBody>
      </p:sp>
      <p:sp>
        <p:nvSpPr>
          <p:cNvPr id="11" name="TextBox 10">
            <a:extLst>
              <a:ext uri="{FF2B5EF4-FFF2-40B4-BE49-F238E27FC236}">
                <a16:creationId xmlns:a16="http://schemas.microsoft.com/office/drawing/2014/main" id="{141AAA30-E1C9-1E49-974A-B4D92D815526}"/>
              </a:ext>
            </a:extLst>
          </p:cNvPr>
          <p:cNvSpPr txBox="1"/>
          <p:nvPr/>
        </p:nvSpPr>
        <p:spPr>
          <a:xfrm>
            <a:off x="6840717" y="4220261"/>
            <a:ext cx="1529167" cy="369332"/>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dirty="0">
                <a:latin typeface="Consolas" panose="020B0609020204030204" pitchFamily="49" charset="0"/>
              </a:rPr>
              <a:t>r1</a:t>
            </a:r>
          </a:p>
        </p:txBody>
      </p:sp>
      <p:sp>
        <p:nvSpPr>
          <p:cNvPr id="12" name="TextBox 11">
            <a:extLst>
              <a:ext uri="{FF2B5EF4-FFF2-40B4-BE49-F238E27FC236}">
                <a16:creationId xmlns:a16="http://schemas.microsoft.com/office/drawing/2014/main" id="{DE8A0CD9-66E6-C74C-8EAB-EF643F5DC4C3}"/>
              </a:ext>
            </a:extLst>
          </p:cNvPr>
          <p:cNvSpPr txBox="1"/>
          <p:nvPr/>
        </p:nvSpPr>
        <p:spPr>
          <a:xfrm>
            <a:off x="8534574" y="4220261"/>
            <a:ext cx="1529155" cy="369332"/>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dirty="0">
                <a:latin typeface="Consolas" panose="020B0609020204030204" pitchFamily="49" charset="0"/>
              </a:rPr>
              <a:t>r0</a:t>
            </a:r>
          </a:p>
        </p:txBody>
      </p:sp>
      <p:sp>
        <p:nvSpPr>
          <p:cNvPr id="13" name="TextBox 12">
            <a:extLst>
              <a:ext uri="{FF2B5EF4-FFF2-40B4-BE49-F238E27FC236}">
                <a16:creationId xmlns:a16="http://schemas.microsoft.com/office/drawing/2014/main" id="{525F8BC0-91B9-8E4A-94E3-CE9ADB8961E0}"/>
              </a:ext>
            </a:extLst>
          </p:cNvPr>
          <p:cNvSpPr txBox="1"/>
          <p:nvPr/>
        </p:nvSpPr>
        <p:spPr>
          <a:xfrm>
            <a:off x="6835551" y="4677461"/>
            <a:ext cx="1529155" cy="369332"/>
          </a:xfrm>
          <a:prstGeom prst="rect">
            <a:avLst/>
          </a:prstGeom>
          <a:solidFill>
            <a:schemeClr val="accent2">
              <a:lumMod val="60000"/>
              <a:lumOff val="40000"/>
            </a:schemeClr>
          </a:solidFill>
          <a:ln w="12700">
            <a:solidFill>
              <a:schemeClr val="tx1"/>
            </a:solidFill>
          </a:ln>
        </p:spPr>
        <p:txBody>
          <a:bodyPr wrap="square" rtlCol="0">
            <a:spAutoFit/>
          </a:bodyPr>
          <a:lstStyle/>
          <a:p>
            <a:pPr algn="ctr"/>
            <a:r>
              <a:rPr lang="en-US" dirty="0">
                <a:latin typeface="Consolas" panose="020B0609020204030204" pitchFamily="49" charset="0"/>
              </a:rPr>
              <a:t>r3</a:t>
            </a:r>
          </a:p>
        </p:txBody>
      </p:sp>
      <p:sp>
        <p:nvSpPr>
          <p:cNvPr id="14" name="TextBox 13">
            <a:extLst>
              <a:ext uri="{FF2B5EF4-FFF2-40B4-BE49-F238E27FC236}">
                <a16:creationId xmlns:a16="http://schemas.microsoft.com/office/drawing/2014/main" id="{1BD34393-69FD-684C-92AD-6521AA9AA529}"/>
              </a:ext>
            </a:extLst>
          </p:cNvPr>
          <p:cNvSpPr txBox="1"/>
          <p:nvPr/>
        </p:nvSpPr>
        <p:spPr>
          <a:xfrm>
            <a:off x="8530700" y="4677461"/>
            <a:ext cx="1538751" cy="369332"/>
          </a:xfrm>
          <a:prstGeom prst="rect">
            <a:avLst/>
          </a:prstGeom>
          <a:solidFill>
            <a:schemeClr val="accent2">
              <a:lumMod val="60000"/>
              <a:lumOff val="40000"/>
            </a:schemeClr>
          </a:solidFill>
          <a:ln w="12700">
            <a:solidFill>
              <a:schemeClr val="tx1"/>
            </a:solidFill>
          </a:ln>
        </p:spPr>
        <p:txBody>
          <a:bodyPr wrap="square" rtlCol="0">
            <a:spAutoFit/>
          </a:bodyPr>
          <a:lstStyle/>
          <a:p>
            <a:pPr algn="ctr"/>
            <a:r>
              <a:rPr lang="en-US" dirty="0">
                <a:latin typeface="Consolas" panose="020B0609020204030204" pitchFamily="49" charset="0"/>
              </a:rPr>
              <a:t>r2</a:t>
            </a:r>
          </a:p>
        </p:txBody>
      </p:sp>
      <p:sp>
        <p:nvSpPr>
          <p:cNvPr id="15" name="TextBox 14">
            <a:extLst>
              <a:ext uri="{FF2B5EF4-FFF2-40B4-BE49-F238E27FC236}">
                <a16:creationId xmlns:a16="http://schemas.microsoft.com/office/drawing/2014/main" id="{274A7EAF-F3DC-584E-90EB-C87DAF4AC068}"/>
              </a:ext>
            </a:extLst>
          </p:cNvPr>
          <p:cNvSpPr txBox="1"/>
          <p:nvPr/>
        </p:nvSpPr>
        <p:spPr>
          <a:xfrm>
            <a:off x="6829940" y="5287061"/>
            <a:ext cx="1539944" cy="369332"/>
          </a:xfrm>
          <a:prstGeom prst="rect">
            <a:avLst/>
          </a:prstGeom>
          <a:solidFill>
            <a:srgbClr val="FFC000"/>
          </a:solidFill>
          <a:ln w="12700">
            <a:solidFill>
              <a:schemeClr val="tx1"/>
            </a:solidFill>
          </a:ln>
        </p:spPr>
        <p:txBody>
          <a:bodyPr wrap="square" rtlCol="0">
            <a:spAutoFit/>
          </a:bodyPr>
          <a:lstStyle/>
          <a:p>
            <a:pPr algn="ctr"/>
            <a:r>
              <a:rPr lang="en-US" dirty="0">
                <a:latin typeface="Consolas" panose="020B0609020204030204" pitchFamily="49" charset="0"/>
              </a:rPr>
              <a:t>r1</a:t>
            </a:r>
          </a:p>
        </p:txBody>
      </p:sp>
      <p:sp>
        <p:nvSpPr>
          <p:cNvPr id="16" name="TextBox 15">
            <a:extLst>
              <a:ext uri="{FF2B5EF4-FFF2-40B4-BE49-F238E27FC236}">
                <a16:creationId xmlns:a16="http://schemas.microsoft.com/office/drawing/2014/main" id="{D70D6ECC-11E1-4248-9DE4-7A8D5CB8A29D}"/>
              </a:ext>
            </a:extLst>
          </p:cNvPr>
          <p:cNvSpPr txBox="1"/>
          <p:nvPr/>
        </p:nvSpPr>
        <p:spPr>
          <a:xfrm>
            <a:off x="8540284" y="5287267"/>
            <a:ext cx="1523445" cy="369332"/>
          </a:xfrm>
          <a:prstGeom prst="rect">
            <a:avLst/>
          </a:prstGeom>
          <a:solidFill>
            <a:srgbClr val="FFC000"/>
          </a:solidFill>
          <a:ln w="12700">
            <a:solidFill>
              <a:schemeClr val="tx1"/>
            </a:solidFill>
          </a:ln>
        </p:spPr>
        <p:txBody>
          <a:bodyPr wrap="square" rtlCol="0">
            <a:spAutoFit/>
          </a:bodyPr>
          <a:lstStyle/>
          <a:p>
            <a:pPr algn="ctr"/>
            <a:r>
              <a:rPr lang="en-US" dirty="0">
                <a:latin typeface="Consolas" panose="020B0609020204030204" pitchFamily="49" charset="0"/>
              </a:rPr>
              <a:t>r0</a:t>
            </a:r>
          </a:p>
        </p:txBody>
      </p:sp>
      <p:cxnSp>
        <p:nvCxnSpPr>
          <p:cNvPr id="17" name="Straight Connector 16">
            <a:extLst>
              <a:ext uri="{FF2B5EF4-FFF2-40B4-BE49-F238E27FC236}">
                <a16:creationId xmlns:a16="http://schemas.microsoft.com/office/drawing/2014/main" id="{691FCF8E-ECCB-D545-BDD2-F9B97B55EA7B}"/>
              </a:ext>
            </a:extLst>
          </p:cNvPr>
          <p:cNvCxnSpPr>
            <a:cxnSpLocks/>
          </p:cNvCxnSpPr>
          <p:nvPr/>
        </p:nvCxnSpPr>
        <p:spPr>
          <a:xfrm>
            <a:off x="6388684" y="5160299"/>
            <a:ext cx="38002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835B2563-9331-8145-8AF8-6EB1BD937771}"/>
              </a:ext>
            </a:extLst>
          </p:cNvPr>
          <p:cNvGrpSpPr/>
          <p:nvPr/>
        </p:nvGrpSpPr>
        <p:grpSpPr>
          <a:xfrm>
            <a:off x="6388684" y="4785928"/>
            <a:ext cx="162732" cy="152399"/>
            <a:chOff x="6619068" y="533400"/>
            <a:chExt cx="162732" cy="152399"/>
          </a:xfrm>
        </p:grpSpPr>
        <p:cxnSp>
          <p:nvCxnSpPr>
            <p:cNvPr id="19" name="Straight Connector 18">
              <a:extLst>
                <a:ext uri="{FF2B5EF4-FFF2-40B4-BE49-F238E27FC236}">
                  <a16:creationId xmlns:a16="http://schemas.microsoft.com/office/drawing/2014/main" id="{E279ACFE-7110-C041-929D-01862FDDEE77}"/>
                </a:ext>
              </a:extLst>
            </p:cNvPr>
            <p:cNvCxnSpPr/>
            <p:nvPr/>
          </p:nvCxnSpPr>
          <p:spPr>
            <a:xfrm>
              <a:off x="6619068" y="609600"/>
              <a:ext cx="16273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61C607C-48AF-F34F-AEB1-AB6BAEB10B7D}"/>
                </a:ext>
              </a:extLst>
            </p:cNvPr>
            <p:cNvCxnSpPr/>
            <p:nvPr/>
          </p:nvCxnSpPr>
          <p:spPr>
            <a:xfrm flipV="1">
              <a:off x="6700434" y="533400"/>
              <a:ext cx="0" cy="15239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381D5371-373B-514B-A5EA-827963D10E29}"/>
              </a:ext>
            </a:extLst>
          </p:cNvPr>
          <p:cNvSpPr txBox="1"/>
          <p:nvPr/>
        </p:nvSpPr>
        <p:spPr>
          <a:xfrm>
            <a:off x="10188972" y="4217969"/>
            <a:ext cx="1071127" cy="369332"/>
          </a:xfrm>
          <a:prstGeom prst="rect">
            <a:avLst/>
          </a:prstGeom>
          <a:noFill/>
        </p:spPr>
        <p:txBody>
          <a:bodyPr wrap="none" rtlCol="0">
            <a:spAutoFit/>
          </a:bodyPr>
          <a:lstStyle/>
          <a:p>
            <a:r>
              <a:rPr lang="en-US" b="1" dirty="0">
                <a:solidFill>
                  <a:schemeClr val="accent1"/>
                </a:solidFill>
                <a:latin typeface="Consolas" panose="020B0609020204030204" pitchFamily="49" charset="0"/>
              </a:rPr>
              <a:t>Addend1</a:t>
            </a:r>
          </a:p>
        </p:txBody>
      </p:sp>
      <p:sp>
        <p:nvSpPr>
          <p:cNvPr id="22" name="TextBox 21">
            <a:extLst>
              <a:ext uri="{FF2B5EF4-FFF2-40B4-BE49-F238E27FC236}">
                <a16:creationId xmlns:a16="http://schemas.microsoft.com/office/drawing/2014/main" id="{EE911824-3DA7-7C40-8CAF-481D2638D1E8}"/>
              </a:ext>
            </a:extLst>
          </p:cNvPr>
          <p:cNvSpPr txBox="1"/>
          <p:nvPr/>
        </p:nvSpPr>
        <p:spPr>
          <a:xfrm>
            <a:off x="10188972" y="4691766"/>
            <a:ext cx="1071127" cy="369332"/>
          </a:xfrm>
          <a:prstGeom prst="rect">
            <a:avLst/>
          </a:prstGeom>
          <a:noFill/>
        </p:spPr>
        <p:txBody>
          <a:bodyPr wrap="none" rtlCol="0">
            <a:spAutoFit/>
          </a:bodyPr>
          <a:lstStyle/>
          <a:p>
            <a:r>
              <a:rPr lang="en-US" b="1" dirty="0">
                <a:solidFill>
                  <a:schemeClr val="accent6">
                    <a:lumMod val="50000"/>
                  </a:schemeClr>
                </a:solidFill>
                <a:latin typeface="Consolas" panose="020B0609020204030204" pitchFamily="49" charset="0"/>
              </a:rPr>
              <a:t>Addend2</a:t>
            </a:r>
          </a:p>
        </p:txBody>
      </p:sp>
      <p:sp>
        <p:nvSpPr>
          <p:cNvPr id="23" name="TextBox 22">
            <a:extLst>
              <a:ext uri="{FF2B5EF4-FFF2-40B4-BE49-F238E27FC236}">
                <a16:creationId xmlns:a16="http://schemas.microsoft.com/office/drawing/2014/main" id="{BF975B88-8A77-584F-A995-0A12915034B2}"/>
              </a:ext>
            </a:extLst>
          </p:cNvPr>
          <p:cNvSpPr txBox="1"/>
          <p:nvPr/>
        </p:nvSpPr>
        <p:spPr>
          <a:xfrm>
            <a:off x="10188972" y="5296958"/>
            <a:ext cx="564578" cy="369332"/>
          </a:xfrm>
          <a:prstGeom prst="rect">
            <a:avLst/>
          </a:prstGeom>
          <a:noFill/>
        </p:spPr>
        <p:txBody>
          <a:bodyPr wrap="none" rtlCol="0">
            <a:spAutoFit/>
          </a:bodyPr>
          <a:lstStyle/>
          <a:p>
            <a:r>
              <a:rPr lang="en-US" b="1" dirty="0">
                <a:solidFill>
                  <a:srgbClr val="FFC000"/>
                </a:solidFill>
                <a:latin typeface="Consolas" panose="020B0609020204030204" pitchFamily="49" charset="0"/>
              </a:rPr>
              <a:t>Sum</a:t>
            </a:r>
          </a:p>
        </p:txBody>
      </p:sp>
      <p:sp>
        <p:nvSpPr>
          <p:cNvPr id="24" name="TextBox 23">
            <a:extLst>
              <a:ext uri="{FF2B5EF4-FFF2-40B4-BE49-F238E27FC236}">
                <a16:creationId xmlns:a16="http://schemas.microsoft.com/office/drawing/2014/main" id="{8180D417-4A1D-1B40-9F74-D8B3023DB4DA}"/>
              </a:ext>
            </a:extLst>
          </p:cNvPr>
          <p:cNvSpPr txBox="1"/>
          <p:nvPr/>
        </p:nvSpPr>
        <p:spPr>
          <a:xfrm>
            <a:off x="6829940" y="3765631"/>
            <a:ext cx="1545651" cy="338554"/>
          </a:xfrm>
          <a:prstGeom prst="rect">
            <a:avLst/>
          </a:prstGeom>
          <a:noFill/>
        </p:spPr>
        <p:txBody>
          <a:bodyPr wrap="square" rtlCol="0">
            <a:spAutoFit/>
          </a:bodyPr>
          <a:lstStyle/>
          <a:p>
            <a:pPr algn="ctr"/>
            <a:r>
              <a:rPr lang="en-US" sz="1600" dirty="0"/>
              <a:t>Upper 32 bits</a:t>
            </a:r>
          </a:p>
        </p:txBody>
      </p:sp>
      <p:sp>
        <p:nvSpPr>
          <p:cNvPr id="25" name="TextBox 24">
            <a:extLst>
              <a:ext uri="{FF2B5EF4-FFF2-40B4-BE49-F238E27FC236}">
                <a16:creationId xmlns:a16="http://schemas.microsoft.com/office/drawing/2014/main" id="{7A4EF0B1-48BF-554A-8B9F-EB3410DEFDBB}"/>
              </a:ext>
            </a:extLst>
          </p:cNvPr>
          <p:cNvSpPr txBox="1"/>
          <p:nvPr/>
        </p:nvSpPr>
        <p:spPr>
          <a:xfrm>
            <a:off x="8540283" y="3760304"/>
            <a:ext cx="1523446" cy="338554"/>
          </a:xfrm>
          <a:prstGeom prst="rect">
            <a:avLst/>
          </a:prstGeom>
          <a:noFill/>
        </p:spPr>
        <p:txBody>
          <a:bodyPr wrap="square" rtlCol="0">
            <a:spAutoFit/>
          </a:bodyPr>
          <a:lstStyle/>
          <a:p>
            <a:pPr algn="ctr"/>
            <a:r>
              <a:rPr lang="en-US" sz="1600" dirty="0"/>
              <a:t>Lower 32 bits</a:t>
            </a:r>
          </a:p>
        </p:txBody>
      </p:sp>
      <p:sp>
        <p:nvSpPr>
          <p:cNvPr id="26" name="Arc 25">
            <a:extLst>
              <a:ext uri="{FF2B5EF4-FFF2-40B4-BE49-F238E27FC236}">
                <a16:creationId xmlns:a16="http://schemas.microsoft.com/office/drawing/2014/main" id="{FF23FD44-F006-634C-A702-0A5B633320A9}"/>
              </a:ext>
            </a:extLst>
          </p:cNvPr>
          <p:cNvSpPr/>
          <p:nvPr/>
        </p:nvSpPr>
        <p:spPr>
          <a:xfrm>
            <a:off x="8260375" y="5344963"/>
            <a:ext cx="389418" cy="426002"/>
          </a:xfrm>
          <a:prstGeom prst="arc">
            <a:avLst>
              <a:gd name="adj1" fmla="val 21322083"/>
              <a:gd name="adj2" fmla="val 10995906"/>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TextBox 26">
            <a:extLst>
              <a:ext uri="{FF2B5EF4-FFF2-40B4-BE49-F238E27FC236}">
                <a16:creationId xmlns:a16="http://schemas.microsoft.com/office/drawing/2014/main" id="{5C8D0295-EDE9-AE43-9C37-9726F78740DD}"/>
              </a:ext>
            </a:extLst>
          </p:cNvPr>
          <p:cNvSpPr txBox="1"/>
          <p:nvPr/>
        </p:nvSpPr>
        <p:spPr>
          <a:xfrm>
            <a:off x="7934496" y="5796194"/>
            <a:ext cx="1019125" cy="338554"/>
          </a:xfrm>
          <a:prstGeom prst="rect">
            <a:avLst/>
          </a:prstGeom>
          <a:noFill/>
        </p:spPr>
        <p:txBody>
          <a:bodyPr wrap="none" rtlCol="0">
            <a:spAutoFit/>
          </a:bodyPr>
          <a:lstStyle/>
          <a:p>
            <a:r>
              <a:rPr lang="en-US" sz="1600" dirty="0">
                <a:solidFill>
                  <a:srgbClr val="FF0000"/>
                </a:solidFill>
              </a:rPr>
              <a:t>Carry out</a:t>
            </a:r>
          </a:p>
        </p:txBody>
      </p:sp>
      <p:grpSp>
        <p:nvGrpSpPr>
          <p:cNvPr id="28" name="Group 27">
            <a:extLst>
              <a:ext uri="{FF2B5EF4-FFF2-40B4-BE49-F238E27FC236}">
                <a16:creationId xmlns:a16="http://schemas.microsoft.com/office/drawing/2014/main" id="{BCD8E051-3F18-5944-A863-9E8D573742D3}"/>
              </a:ext>
            </a:extLst>
          </p:cNvPr>
          <p:cNvGrpSpPr/>
          <p:nvPr/>
        </p:nvGrpSpPr>
        <p:grpSpPr>
          <a:xfrm>
            <a:off x="6829938" y="4052765"/>
            <a:ext cx="1539944" cy="76200"/>
            <a:chOff x="4556056" y="1828800"/>
            <a:chExt cx="1539944" cy="76200"/>
          </a:xfrm>
        </p:grpSpPr>
        <p:cxnSp>
          <p:nvCxnSpPr>
            <p:cNvPr id="29" name="Straight Connector 28">
              <a:extLst>
                <a:ext uri="{FF2B5EF4-FFF2-40B4-BE49-F238E27FC236}">
                  <a16:creationId xmlns:a16="http://schemas.microsoft.com/office/drawing/2014/main" id="{4F727DF6-63F4-FA4C-9030-3B15EED42F8A}"/>
                </a:ext>
              </a:extLst>
            </p:cNvPr>
            <p:cNvCxnSpPr/>
            <p:nvPr/>
          </p:nvCxnSpPr>
          <p:spPr>
            <a:xfrm>
              <a:off x="4556058" y="1828800"/>
              <a:ext cx="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E94B37E-6D9C-C742-AF43-E3D63A104205}"/>
                </a:ext>
              </a:extLst>
            </p:cNvPr>
            <p:cNvCxnSpPr/>
            <p:nvPr/>
          </p:nvCxnSpPr>
          <p:spPr>
            <a:xfrm>
              <a:off x="6096000" y="1828800"/>
              <a:ext cx="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EB93783-CE10-6543-9C70-F2319C728C2A}"/>
                </a:ext>
              </a:extLst>
            </p:cNvPr>
            <p:cNvCxnSpPr>
              <a:cxnSpLocks/>
            </p:cNvCxnSpPr>
            <p:nvPr/>
          </p:nvCxnSpPr>
          <p:spPr>
            <a:xfrm>
              <a:off x="4556056" y="1866900"/>
              <a:ext cx="1539944" cy="0"/>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253F4E18-C0B9-8047-B391-BEBC1E244455}"/>
              </a:ext>
            </a:extLst>
          </p:cNvPr>
          <p:cNvGrpSpPr/>
          <p:nvPr/>
        </p:nvGrpSpPr>
        <p:grpSpPr>
          <a:xfrm>
            <a:off x="8540283" y="4052765"/>
            <a:ext cx="1539944" cy="76200"/>
            <a:chOff x="4556056" y="1828800"/>
            <a:chExt cx="1539944" cy="76200"/>
          </a:xfrm>
        </p:grpSpPr>
        <p:cxnSp>
          <p:nvCxnSpPr>
            <p:cNvPr id="33" name="Straight Connector 32">
              <a:extLst>
                <a:ext uri="{FF2B5EF4-FFF2-40B4-BE49-F238E27FC236}">
                  <a16:creationId xmlns:a16="http://schemas.microsoft.com/office/drawing/2014/main" id="{DD7FA40F-48E3-034F-9815-1E2D1C74EF53}"/>
                </a:ext>
              </a:extLst>
            </p:cNvPr>
            <p:cNvCxnSpPr/>
            <p:nvPr/>
          </p:nvCxnSpPr>
          <p:spPr>
            <a:xfrm>
              <a:off x="4556058" y="1828800"/>
              <a:ext cx="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73C4DBC0-7EA0-AD41-99C1-89A43DCD92CF}"/>
                </a:ext>
              </a:extLst>
            </p:cNvPr>
            <p:cNvCxnSpPr/>
            <p:nvPr/>
          </p:nvCxnSpPr>
          <p:spPr>
            <a:xfrm>
              <a:off x="6096000" y="1828800"/>
              <a:ext cx="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B41DD62-BE35-D447-A8D4-C0D140232CD3}"/>
                </a:ext>
              </a:extLst>
            </p:cNvPr>
            <p:cNvCxnSpPr>
              <a:cxnSpLocks/>
            </p:cNvCxnSpPr>
            <p:nvPr/>
          </p:nvCxnSpPr>
          <p:spPr>
            <a:xfrm>
              <a:off x="4556056" y="1866900"/>
              <a:ext cx="1539944" cy="0"/>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36" name="TextBox 35">
            <a:extLst>
              <a:ext uri="{FF2B5EF4-FFF2-40B4-BE49-F238E27FC236}">
                <a16:creationId xmlns:a16="http://schemas.microsoft.com/office/drawing/2014/main" id="{857C7081-C4B9-1248-97B6-F202E4757A5A}"/>
              </a:ext>
            </a:extLst>
          </p:cNvPr>
          <p:cNvSpPr txBox="1"/>
          <p:nvPr/>
        </p:nvSpPr>
        <p:spPr>
          <a:xfrm>
            <a:off x="1447799" y="11668"/>
            <a:ext cx="1557081" cy="369332"/>
          </a:xfrm>
          <a:prstGeom prst="rect">
            <a:avLst/>
          </a:prstGeom>
          <a:noFill/>
        </p:spPr>
        <p:txBody>
          <a:bodyPr wrap="square" rtlCol="0">
            <a:spAutoFit/>
          </a:bodyPr>
          <a:lstStyle/>
          <a:p>
            <a:pPr algn="ctr"/>
            <a:r>
              <a:rPr lang="en-US" dirty="0"/>
              <a:t>Register</a:t>
            </a:r>
          </a:p>
        </p:txBody>
      </p:sp>
    </p:spTree>
    <p:extLst>
      <p:ext uri="{BB962C8B-B14F-4D97-AF65-F5344CB8AC3E}">
        <p14:creationId xmlns:p14="http://schemas.microsoft.com/office/powerpoint/2010/main" val="469778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B72319F-C6B9-E548-B3D4-B4B38D9F6767}"/>
              </a:ext>
            </a:extLst>
          </p:cNvPr>
          <p:cNvSpPr>
            <a:spLocks noGrp="1"/>
          </p:cNvSpPr>
          <p:nvPr>
            <p:ph type="sldNum" sz="quarter" idx="12"/>
          </p:nvPr>
        </p:nvSpPr>
        <p:spPr/>
        <p:txBody>
          <a:bodyPr/>
          <a:lstStyle/>
          <a:p>
            <a:fld id="{EA7C8D44-3667-46F6-9772-CC52308E2A7F}" type="slidenum">
              <a:rPr kumimoji="0" lang="en-US" smtClean="0"/>
              <a:pPr/>
              <a:t>15</a:t>
            </a:fld>
            <a:endParaRPr kumimoji="0" lang="en-US" dirty="0"/>
          </a:p>
        </p:txBody>
      </p:sp>
      <p:graphicFrame>
        <p:nvGraphicFramePr>
          <p:cNvPr id="5" name="Table 42">
            <a:extLst>
              <a:ext uri="{FF2B5EF4-FFF2-40B4-BE49-F238E27FC236}">
                <a16:creationId xmlns:a16="http://schemas.microsoft.com/office/drawing/2014/main" id="{4452E2E6-CDB8-F64A-BF16-625E1C95191C}"/>
              </a:ext>
            </a:extLst>
          </p:cNvPr>
          <p:cNvGraphicFramePr>
            <a:graphicFrameLocks noGrp="1"/>
          </p:cNvGraphicFramePr>
          <p:nvPr/>
        </p:nvGraphicFramePr>
        <p:xfrm>
          <a:off x="134686" y="381000"/>
          <a:ext cx="2870195" cy="5928360"/>
        </p:xfrm>
        <a:graphic>
          <a:graphicData uri="http://schemas.openxmlformats.org/drawingml/2006/table">
            <a:tbl>
              <a:tblPr firstRow="1" bandRow="1">
                <a:tableStyleId>{5C22544A-7EE6-4342-B048-85BDC9FD1C3A}</a:tableStyleId>
              </a:tblPr>
              <a:tblGrid>
                <a:gridCol w="1295395">
                  <a:extLst>
                    <a:ext uri="{9D8B030D-6E8A-4147-A177-3AD203B41FA5}">
                      <a16:colId xmlns:a16="http://schemas.microsoft.com/office/drawing/2014/main" val="506120515"/>
                    </a:ext>
                  </a:extLst>
                </a:gridCol>
                <a:gridCol w="1574800">
                  <a:extLst>
                    <a:ext uri="{9D8B030D-6E8A-4147-A177-3AD203B41FA5}">
                      <a16:colId xmlns:a16="http://schemas.microsoft.com/office/drawing/2014/main" val="997357635"/>
                    </a:ext>
                  </a:extLst>
                </a:gridCol>
              </a:tblGrid>
              <a:tr h="370840">
                <a:tc>
                  <a:txBody>
                    <a:bodyPr/>
                    <a:lstStyle/>
                    <a:p>
                      <a:pPr algn="r"/>
                      <a:r>
                        <a:rPr lang="en-US" b="0" dirty="0">
                          <a:solidFill>
                            <a:srgbClr val="C00000"/>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800" b="0" dirty="0">
                          <a:solidFill>
                            <a:srgbClr val="C00000"/>
                          </a:solidFill>
                          <a:latin typeface="Consolas" panose="020B0609020204030204" pitchFamily="49" charset="0"/>
                          <a:cs typeface="Consolas" panose="020B0609020204030204" pitchFamily="49" charset="0"/>
                        </a:rPr>
                        <a:t>sum[31:0]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0" dirty="0">
                          <a:solidFill>
                            <a:srgbClr val="C00000"/>
                          </a:solidFill>
                          <a:latin typeface="Consolas" panose="020B0609020204030204" pitchFamily="49" charset="0"/>
                          <a:cs typeface="Consolas" panose="020B0609020204030204" pitchFamily="49" charset="0"/>
                        </a:rPr>
                        <a:t>sum[63:32]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b="1"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800" b="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281940">
                <a:tc>
                  <a:txBody>
                    <a:bodyPr/>
                    <a:lstStyle/>
                    <a:p>
                      <a:pPr algn="r"/>
                      <a:r>
                        <a:rPr lang="en-US" b="0" dirty="0">
                          <a:solidFill>
                            <a:schemeClr val="tx1"/>
                          </a:solidFill>
                          <a:latin typeface="Consolas" panose="020B0609020204030204" pitchFamily="49" charset="0"/>
                          <a:cs typeface="Consolas" panose="020B0609020204030204" pitchFamily="49" charset="0"/>
                        </a:rPr>
                        <a:t>r4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b="0"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r5</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40519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r6</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36315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r7</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876062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r8</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67321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979883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3957504"/>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89151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62769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994321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2888870"/>
                  </a:ext>
                </a:extLst>
              </a:tr>
            </a:tbl>
          </a:graphicData>
        </a:graphic>
      </p:graphicFrame>
      <p:sp>
        <p:nvSpPr>
          <p:cNvPr id="6" name="Right Brace 5">
            <a:extLst>
              <a:ext uri="{FF2B5EF4-FFF2-40B4-BE49-F238E27FC236}">
                <a16:creationId xmlns:a16="http://schemas.microsoft.com/office/drawing/2014/main" id="{A80AB5FA-04C3-674C-BD47-509423E17121}"/>
              </a:ext>
            </a:extLst>
          </p:cNvPr>
          <p:cNvSpPr/>
          <p:nvPr/>
        </p:nvSpPr>
        <p:spPr>
          <a:xfrm>
            <a:off x="3048000" y="381000"/>
            <a:ext cx="304800" cy="762000"/>
          </a:xfrm>
          <a:prstGeom prst="rightBrace">
            <a:avLst>
              <a:gd name="adj1" fmla="val 30095"/>
              <a:gd name="adj2" fmla="val 5266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388D0069-12B0-FA40-B2EA-720C0BEABCC6}"/>
              </a:ext>
            </a:extLst>
          </p:cNvPr>
          <p:cNvSpPr txBox="1"/>
          <p:nvPr/>
        </p:nvSpPr>
        <p:spPr>
          <a:xfrm>
            <a:off x="3362178" y="457200"/>
            <a:ext cx="1981200" cy="646331"/>
          </a:xfrm>
          <a:prstGeom prst="rect">
            <a:avLst/>
          </a:prstGeom>
          <a:noFill/>
        </p:spPr>
        <p:txBody>
          <a:bodyPr wrap="square" rtlCol="0">
            <a:spAutoFit/>
          </a:bodyPr>
          <a:lstStyle/>
          <a:p>
            <a:r>
              <a:rPr lang="en-US" dirty="0">
                <a:solidFill>
                  <a:srgbClr val="C00000"/>
                </a:solidFill>
              </a:rPr>
              <a:t>Returning sum from a subroutine</a:t>
            </a:r>
          </a:p>
        </p:txBody>
      </p:sp>
      <p:sp>
        <p:nvSpPr>
          <p:cNvPr id="10" name="Rectangle 9">
            <a:extLst>
              <a:ext uri="{FF2B5EF4-FFF2-40B4-BE49-F238E27FC236}">
                <a16:creationId xmlns:a16="http://schemas.microsoft.com/office/drawing/2014/main" id="{75FE9609-F125-AC4E-BB33-43A3A3FF8BDB}"/>
              </a:ext>
            </a:extLst>
          </p:cNvPr>
          <p:cNvSpPr/>
          <p:nvPr/>
        </p:nvSpPr>
        <p:spPr>
          <a:xfrm>
            <a:off x="5638799" y="591740"/>
            <a:ext cx="5181600" cy="369332"/>
          </a:xfrm>
          <a:prstGeom prst="rect">
            <a:avLst/>
          </a:prstGeom>
        </p:spPr>
        <p:txBody>
          <a:bodyPr wrap="square">
            <a:spAutoFit/>
          </a:bodyPr>
          <a:lstStyle/>
          <a:p>
            <a:r>
              <a:rPr lang="en-US" b="1" dirty="0">
                <a:latin typeface="Consolas" panose="020B0609020204030204" pitchFamily="49" charset="0"/>
              </a:rPr>
              <a:t>int64_t sum(int64_t </a:t>
            </a:r>
            <a:r>
              <a:rPr lang="en-US" b="1" dirty="0">
                <a:solidFill>
                  <a:srgbClr val="FF0000"/>
                </a:solidFill>
                <a:latin typeface="Consolas" panose="020B0609020204030204" pitchFamily="49" charset="0"/>
              </a:rPr>
              <a:t>a</a:t>
            </a:r>
            <a:r>
              <a:rPr lang="en-US" b="1" dirty="0">
                <a:latin typeface="Consolas" panose="020B0609020204030204" pitchFamily="49" charset="0"/>
              </a:rPr>
              <a:t>, int64_t </a:t>
            </a:r>
            <a:r>
              <a:rPr lang="en-US" b="1" dirty="0">
                <a:solidFill>
                  <a:srgbClr val="FF0000"/>
                </a:solidFill>
                <a:latin typeface="Consolas" panose="020B0609020204030204" pitchFamily="49" charset="0"/>
              </a:rPr>
              <a:t>b</a:t>
            </a:r>
            <a:r>
              <a:rPr lang="en-US" b="1" dirty="0">
                <a:latin typeface="Consolas" panose="020B0609020204030204" pitchFamily="49" charset="0"/>
              </a:rPr>
              <a:t>);</a:t>
            </a:r>
          </a:p>
        </p:txBody>
      </p:sp>
      <p:sp>
        <p:nvSpPr>
          <p:cNvPr id="11" name="TextBox 10">
            <a:extLst>
              <a:ext uri="{FF2B5EF4-FFF2-40B4-BE49-F238E27FC236}">
                <a16:creationId xmlns:a16="http://schemas.microsoft.com/office/drawing/2014/main" id="{D30B5EF8-9C42-1942-AF11-B5711717C330}"/>
              </a:ext>
            </a:extLst>
          </p:cNvPr>
          <p:cNvSpPr txBox="1"/>
          <p:nvPr/>
        </p:nvSpPr>
        <p:spPr>
          <a:xfrm>
            <a:off x="5638799" y="1271706"/>
            <a:ext cx="769763" cy="369332"/>
          </a:xfrm>
          <a:prstGeom prst="rect">
            <a:avLst/>
          </a:prstGeom>
          <a:noFill/>
        </p:spPr>
        <p:txBody>
          <a:bodyPr wrap="none" rtlCol="0">
            <a:spAutoFit/>
          </a:bodyPr>
          <a:lstStyle/>
          <a:p>
            <a:r>
              <a:rPr lang="en-US" dirty="0" err="1"/>
              <a:t>Callee</a:t>
            </a:r>
            <a:endParaRPr lang="en-US" dirty="0"/>
          </a:p>
        </p:txBody>
      </p:sp>
      <p:sp>
        <p:nvSpPr>
          <p:cNvPr id="12" name="TextBox 11">
            <a:extLst>
              <a:ext uri="{FF2B5EF4-FFF2-40B4-BE49-F238E27FC236}">
                <a16:creationId xmlns:a16="http://schemas.microsoft.com/office/drawing/2014/main" id="{2983D428-7FC0-D545-A6C8-868DDACE7356}"/>
              </a:ext>
            </a:extLst>
          </p:cNvPr>
          <p:cNvSpPr txBox="1"/>
          <p:nvPr/>
        </p:nvSpPr>
        <p:spPr>
          <a:xfrm>
            <a:off x="5714998" y="1951672"/>
            <a:ext cx="5714993"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latin typeface="Consolas" panose="020B0609020204030204" pitchFamily="49" charset="0"/>
              </a:rPr>
              <a:t>sum PROC  </a:t>
            </a:r>
          </a:p>
          <a:p>
            <a:r>
              <a:rPr lang="en-US" dirty="0">
                <a:latin typeface="Consolas" panose="020B0609020204030204" pitchFamily="49" charset="0"/>
                <a:cs typeface="Consolas" panose="020B0609020204030204" pitchFamily="49" charset="0"/>
              </a:rPr>
              <a:t>    </a:t>
            </a:r>
            <a:r>
              <a:rPr lang="en-US" dirty="0">
                <a:solidFill>
                  <a:schemeClr val="tx1"/>
                </a:solidFill>
                <a:latin typeface="Consolas" panose="020B0609020204030204" pitchFamily="49" charset="0"/>
                <a:cs typeface="Consolas" panose="020B0609020204030204" pitchFamily="49" charset="0"/>
              </a:rPr>
              <a:t>ADDS r0, r2, r0  </a:t>
            </a:r>
            <a:r>
              <a:rPr lang="en-US" dirty="0">
                <a:solidFill>
                  <a:schemeClr val="bg1">
                    <a:lumMod val="50000"/>
                  </a:schemeClr>
                </a:solidFill>
                <a:latin typeface="Consolas" panose="020B0609020204030204" pitchFamily="49" charset="0"/>
                <a:cs typeface="Consolas" panose="020B0609020204030204" pitchFamily="49" charset="0"/>
              </a:rPr>
              <a:t>; Adding lower 32 bits</a:t>
            </a:r>
            <a:endParaRPr lang="en-US" dirty="0">
              <a:solidFill>
                <a:srgbClr val="FF0000"/>
              </a:solidFill>
              <a:latin typeface="Consolas" panose="020B0609020204030204" pitchFamily="49" charset="0"/>
              <a:cs typeface="Consolas" panose="020B0609020204030204" pitchFamily="49" charset="0"/>
            </a:endParaRPr>
          </a:p>
          <a:p>
            <a:r>
              <a:rPr lang="en-US" b="1" dirty="0">
                <a:solidFill>
                  <a:srgbClr val="FF0000"/>
                </a:solidFill>
                <a:latin typeface="Consolas" panose="020B0609020204030204" pitchFamily="49" charset="0"/>
                <a:cs typeface="Consolas" panose="020B0609020204030204" pitchFamily="49" charset="0"/>
              </a:rPr>
              <a:t>    </a:t>
            </a:r>
            <a:r>
              <a:rPr lang="en-US" dirty="0">
                <a:solidFill>
                  <a:schemeClr val="tx1"/>
                </a:solidFill>
                <a:latin typeface="Consolas" panose="020B0609020204030204" pitchFamily="49" charset="0"/>
                <a:cs typeface="Consolas" panose="020B0609020204030204" pitchFamily="49" charset="0"/>
              </a:rPr>
              <a:t>ADC  r1, r3, r1  </a:t>
            </a:r>
            <a:r>
              <a:rPr lang="en-US" dirty="0">
                <a:solidFill>
                  <a:schemeClr val="bg1">
                    <a:lumMod val="50000"/>
                  </a:schemeClr>
                </a:solidFill>
                <a:latin typeface="Consolas" panose="020B0609020204030204" pitchFamily="49" charset="0"/>
                <a:cs typeface="Consolas" panose="020B0609020204030204" pitchFamily="49" charset="0"/>
              </a:rPr>
              <a:t>; Adding upper 32 bits</a:t>
            </a:r>
            <a:endParaRPr lang="en-US" dirty="0">
              <a:latin typeface="Consolas" panose="020B0609020204030204" pitchFamily="49" charset="0"/>
            </a:endParaRPr>
          </a:p>
          <a:p>
            <a:r>
              <a:rPr lang="en-US" dirty="0">
                <a:latin typeface="Consolas" panose="020B0609020204030204" pitchFamily="49" charset="0"/>
              </a:rPr>
              <a:t>    BX   LR          </a:t>
            </a:r>
            <a:r>
              <a:rPr lang="en-US" dirty="0">
                <a:solidFill>
                  <a:schemeClr val="bg1">
                    <a:lumMod val="50000"/>
                  </a:schemeClr>
                </a:solidFill>
                <a:latin typeface="Consolas" panose="020B0609020204030204" pitchFamily="49" charset="0"/>
              </a:rPr>
              <a:t>; Return in </a:t>
            </a:r>
            <a:r>
              <a:rPr lang="en-US" dirty="0">
                <a:solidFill>
                  <a:srgbClr val="C00000"/>
                </a:solidFill>
                <a:latin typeface="Consolas" panose="020B0609020204030204" pitchFamily="49" charset="0"/>
              </a:rPr>
              <a:t>r1:r0</a:t>
            </a:r>
          </a:p>
          <a:p>
            <a:r>
              <a:rPr lang="en-US" dirty="0">
                <a:latin typeface="Consolas" panose="020B0609020204030204" pitchFamily="49" charset="0"/>
              </a:rPr>
              <a:t>    ENDP</a:t>
            </a:r>
          </a:p>
        </p:txBody>
      </p:sp>
      <p:sp>
        <p:nvSpPr>
          <p:cNvPr id="13" name="TextBox 12">
            <a:extLst>
              <a:ext uri="{FF2B5EF4-FFF2-40B4-BE49-F238E27FC236}">
                <a16:creationId xmlns:a16="http://schemas.microsoft.com/office/drawing/2014/main" id="{497FE4F1-85C8-C846-9C55-5D923EB6882A}"/>
              </a:ext>
            </a:extLst>
          </p:cNvPr>
          <p:cNvSpPr txBox="1"/>
          <p:nvPr/>
        </p:nvSpPr>
        <p:spPr>
          <a:xfrm>
            <a:off x="6840717" y="4220261"/>
            <a:ext cx="1529167" cy="369332"/>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dirty="0">
                <a:latin typeface="Consolas" panose="020B0609020204030204" pitchFamily="49" charset="0"/>
              </a:rPr>
              <a:t>r1</a:t>
            </a:r>
          </a:p>
        </p:txBody>
      </p:sp>
      <p:sp>
        <p:nvSpPr>
          <p:cNvPr id="14" name="TextBox 13">
            <a:extLst>
              <a:ext uri="{FF2B5EF4-FFF2-40B4-BE49-F238E27FC236}">
                <a16:creationId xmlns:a16="http://schemas.microsoft.com/office/drawing/2014/main" id="{0919B580-A849-FF43-BF43-BFCA7486FC50}"/>
              </a:ext>
            </a:extLst>
          </p:cNvPr>
          <p:cNvSpPr txBox="1"/>
          <p:nvPr/>
        </p:nvSpPr>
        <p:spPr>
          <a:xfrm>
            <a:off x="8534574" y="4220261"/>
            <a:ext cx="1529155" cy="369332"/>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dirty="0">
                <a:latin typeface="Consolas" panose="020B0609020204030204" pitchFamily="49" charset="0"/>
              </a:rPr>
              <a:t>r0</a:t>
            </a:r>
          </a:p>
        </p:txBody>
      </p:sp>
      <p:sp>
        <p:nvSpPr>
          <p:cNvPr id="15" name="TextBox 14">
            <a:extLst>
              <a:ext uri="{FF2B5EF4-FFF2-40B4-BE49-F238E27FC236}">
                <a16:creationId xmlns:a16="http://schemas.microsoft.com/office/drawing/2014/main" id="{3944ECB8-9B10-D341-83D3-95A1A10AA1CE}"/>
              </a:ext>
            </a:extLst>
          </p:cNvPr>
          <p:cNvSpPr txBox="1"/>
          <p:nvPr/>
        </p:nvSpPr>
        <p:spPr>
          <a:xfrm>
            <a:off x="6835551" y="4677461"/>
            <a:ext cx="1529155" cy="369332"/>
          </a:xfrm>
          <a:prstGeom prst="rect">
            <a:avLst/>
          </a:prstGeom>
          <a:solidFill>
            <a:schemeClr val="accent2">
              <a:lumMod val="60000"/>
              <a:lumOff val="40000"/>
            </a:schemeClr>
          </a:solidFill>
          <a:ln w="12700">
            <a:solidFill>
              <a:schemeClr val="tx1"/>
            </a:solidFill>
          </a:ln>
        </p:spPr>
        <p:txBody>
          <a:bodyPr wrap="square" rtlCol="0">
            <a:spAutoFit/>
          </a:bodyPr>
          <a:lstStyle/>
          <a:p>
            <a:pPr algn="ctr"/>
            <a:r>
              <a:rPr lang="en-US" dirty="0">
                <a:latin typeface="Consolas" panose="020B0609020204030204" pitchFamily="49" charset="0"/>
              </a:rPr>
              <a:t>r3</a:t>
            </a:r>
          </a:p>
        </p:txBody>
      </p:sp>
      <p:sp>
        <p:nvSpPr>
          <p:cNvPr id="16" name="TextBox 15">
            <a:extLst>
              <a:ext uri="{FF2B5EF4-FFF2-40B4-BE49-F238E27FC236}">
                <a16:creationId xmlns:a16="http://schemas.microsoft.com/office/drawing/2014/main" id="{21E9F957-696D-4646-B0DD-BEE75BFAC00B}"/>
              </a:ext>
            </a:extLst>
          </p:cNvPr>
          <p:cNvSpPr txBox="1"/>
          <p:nvPr/>
        </p:nvSpPr>
        <p:spPr>
          <a:xfrm>
            <a:off x="8530700" y="4677461"/>
            <a:ext cx="1538751" cy="369332"/>
          </a:xfrm>
          <a:prstGeom prst="rect">
            <a:avLst/>
          </a:prstGeom>
          <a:solidFill>
            <a:schemeClr val="accent2">
              <a:lumMod val="60000"/>
              <a:lumOff val="40000"/>
            </a:schemeClr>
          </a:solidFill>
          <a:ln w="12700">
            <a:solidFill>
              <a:schemeClr val="tx1"/>
            </a:solidFill>
          </a:ln>
        </p:spPr>
        <p:txBody>
          <a:bodyPr wrap="square" rtlCol="0">
            <a:spAutoFit/>
          </a:bodyPr>
          <a:lstStyle/>
          <a:p>
            <a:pPr algn="ctr"/>
            <a:r>
              <a:rPr lang="en-US" dirty="0">
                <a:latin typeface="Consolas" panose="020B0609020204030204" pitchFamily="49" charset="0"/>
              </a:rPr>
              <a:t>r2</a:t>
            </a:r>
          </a:p>
        </p:txBody>
      </p:sp>
      <p:sp>
        <p:nvSpPr>
          <p:cNvPr id="17" name="TextBox 16">
            <a:extLst>
              <a:ext uri="{FF2B5EF4-FFF2-40B4-BE49-F238E27FC236}">
                <a16:creationId xmlns:a16="http://schemas.microsoft.com/office/drawing/2014/main" id="{8C686DA1-527D-C74D-914A-0E9EC465C8DB}"/>
              </a:ext>
            </a:extLst>
          </p:cNvPr>
          <p:cNvSpPr txBox="1"/>
          <p:nvPr/>
        </p:nvSpPr>
        <p:spPr>
          <a:xfrm>
            <a:off x="6829940" y="5287061"/>
            <a:ext cx="1539944" cy="369332"/>
          </a:xfrm>
          <a:prstGeom prst="rect">
            <a:avLst/>
          </a:prstGeom>
          <a:solidFill>
            <a:srgbClr val="FFC000"/>
          </a:solidFill>
          <a:ln w="12700">
            <a:solidFill>
              <a:schemeClr val="tx1"/>
            </a:solidFill>
          </a:ln>
        </p:spPr>
        <p:txBody>
          <a:bodyPr wrap="square" rtlCol="0">
            <a:spAutoFit/>
          </a:bodyPr>
          <a:lstStyle/>
          <a:p>
            <a:pPr algn="ctr"/>
            <a:r>
              <a:rPr lang="en-US" dirty="0">
                <a:latin typeface="Consolas" panose="020B0609020204030204" pitchFamily="49" charset="0"/>
              </a:rPr>
              <a:t>r1</a:t>
            </a:r>
          </a:p>
        </p:txBody>
      </p:sp>
      <p:sp>
        <p:nvSpPr>
          <p:cNvPr id="18" name="TextBox 17">
            <a:extLst>
              <a:ext uri="{FF2B5EF4-FFF2-40B4-BE49-F238E27FC236}">
                <a16:creationId xmlns:a16="http://schemas.microsoft.com/office/drawing/2014/main" id="{001A2A9E-1D80-B648-9B6B-B5AF8DEECEEB}"/>
              </a:ext>
            </a:extLst>
          </p:cNvPr>
          <p:cNvSpPr txBox="1"/>
          <p:nvPr/>
        </p:nvSpPr>
        <p:spPr>
          <a:xfrm>
            <a:off x="8540284" y="5287267"/>
            <a:ext cx="1523445" cy="369332"/>
          </a:xfrm>
          <a:prstGeom prst="rect">
            <a:avLst/>
          </a:prstGeom>
          <a:solidFill>
            <a:srgbClr val="FFC000"/>
          </a:solidFill>
          <a:ln w="12700">
            <a:solidFill>
              <a:schemeClr val="tx1"/>
            </a:solidFill>
          </a:ln>
        </p:spPr>
        <p:txBody>
          <a:bodyPr wrap="square" rtlCol="0">
            <a:spAutoFit/>
          </a:bodyPr>
          <a:lstStyle/>
          <a:p>
            <a:pPr algn="ctr"/>
            <a:r>
              <a:rPr lang="en-US">
                <a:latin typeface="Consolas" panose="020B0609020204030204" pitchFamily="49" charset="0"/>
              </a:rPr>
              <a:t>r0</a:t>
            </a:r>
            <a:endParaRPr lang="en-US" dirty="0">
              <a:latin typeface="Consolas" panose="020B0609020204030204" pitchFamily="49" charset="0"/>
            </a:endParaRPr>
          </a:p>
        </p:txBody>
      </p:sp>
      <p:cxnSp>
        <p:nvCxnSpPr>
          <p:cNvPr id="19" name="Straight Connector 18">
            <a:extLst>
              <a:ext uri="{FF2B5EF4-FFF2-40B4-BE49-F238E27FC236}">
                <a16:creationId xmlns:a16="http://schemas.microsoft.com/office/drawing/2014/main" id="{8E42E96E-60EA-0A45-9627-D5C21234BF78}"/>
              </a:ext>
            </a:extLst>
          </p:cNvPr>
          <p:cNvCxnSpPr>
            <a:cxnSpLocks/>
          </p:cNvCxnSpPr>
          <p:nvPr/>
        </p:nvCxnSpPr>
        <p:spPr>
          <a:xfrm>
            <a:off x="6388684" y="5160299"/>
            <a:ext cx="38002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3786DBF2-071E-DD4B-9A7A-E3BEC600B792}"/>
              </a:ext>
            </a:extLst>
          </p:cNvPr>
          <p:cNvGrpSpPr/>
          <p:nvPr/>
        </p:nvGrpSpPr>
        <p:grpSpPr>
          <a:xfrm>
            <a:off x="6388684" y="4785928"/>
            <a:ext cx="162732" cy="152399"/>
            <a:chOff x="6619068" y="533400"/>
            <a:chExt cx="162732" cy="152399"/>
          </a:xfrm>
        </p:grpSpPr>
        <p:cxnSp>
          <p:nvCxnSpPr>
            <p:cNvPr id="21" name="Straight Connector 20">
              <a:extLst>
                <a:ext uri="{FF2B5EF4-FFF2-40B4-BE49-F238E27FC236}">
                  <a16:creationId xmlns:a16="http://schemas.microsoft.com/office/drawing/2014/main" id="{69E9F5AB-1BEF-DE48-A684-21E739565C28}"/>
                </a:ext>
              </a:extLst>
            </p:cNvPr>
            <p:cNvCxnSpPr/>
            <p:nvPr/>
          </p:nvCxnSpPr>
          <p:spPr>
            <a:xfrm>
              <a:off x="6619068" y="609600"/>
              <a:ext cx="16273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D2F2ACB-03D5-384D-96DC-2E1693629FFE}"/>
                </a:ext>
              </a:extLst>
            </p:cNvPr>
            <p:cNvCxnSpPr/>
            <p:nvPr/>
          </p:nvCxnSpPr>
          <p:spPr>
            <a:xfrm flipV="1">
              <a:off x="6700434" y="533400"/>
              <a:ext cx="0" cy="15239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3" name="TextBox 22">
            <a:extLst>
              <a:ext uri="{FF2B5EF4-FFF2-40B4-BE49-F238E27FC236}">
                <a16:creationId xmlns:a16="http://schemas.microsoft.com/office/drawing/2014/main" id="{46E207D4-5E2C-3F44-8B62-DDEC0F70BDDB}"/>
              </a:ext>
            </a:extLst>
          </p:cNvPr>
          <p:cNvSpPr txBox="1"/>
          <p:nvPr/>
        </p:nvSpPr>
        <p:spPr>
          <a:xfrm>
            <a:off x="10188972" y="4217969"/>
            <a:ext cx="1071127" cy="369332"/>
          </a:xfrm>
          <a:prstGeom prst="rect">
            <a:avLst/>
          </a:prstGeom>
          <a:noFill/>
        </p:spPr>
        <p:txBody>
          <a:bodyPr wrap="none" rtlCol="0">
            <a:spAutoFit/>
          </a:bodyPr>
          <a:lstStyle/>
          <a:p>
            <a:r>
              <a:rPr lang="en-US" b="1" dirty="0">
                <a:solidFill>
                  <a:schemeClr val="accent1"/>
                </a:solidFill>
                <a:latin typeface="Consolas" panose="020B0609020204030204" pitchFamily="49" charset="0"/>
              </a:rPr>
              <a:t>Addend1</a:t>
            </a:r>
          </a:p>
        </p:txBody>
      </p:sp>
      <p:sp>
        <p:nvSpPr>
          <p:cNvPr id="24" name="TextBox 23">
            <a:extLst>
              <a:ext uri="{FF2B5EF4-FFF2-40B4-BE49-F238E27FC236}">
                <a16:creationId xmlns:a16="http://schemas.microsoft.com/office/drawing/2014/main" id="{85B9754B-BF95-1D49-BF04-41CEB29C7B3C}"/>
              </a:ext>
            </a:extLst>
          </p:cNvPr>
          <p:cNvSpPr txBox="1"/>
          <p:nvPr/>
        </p:nvSpPr>
        <p:spPr>
          <a:xfrm>
            <a:off x="10188972" y="4691766"/>
            <a:ext cx="1071127" cy="369332"/>
          </a:xfrm>
          <a:prstGeom prst="rect">
            <a:avLst/>
          </a:prstGeom>
          <a:noFill/>
        </p:spPr>
        <p:txBody>
          <a:bodyPr wrap="none" rtlCol="0">
            <a:spAutoFit/>
          </a:bodyPr>
          <a:lstStyle/>
          <a:p>
            <a:r>
              <a:rPr lang="en-US" b="1" dirty="0">
                <a:solidFill>
                  <a:schemeClr val="accent6">
                    <a:lumMod val="50000"/>
                  </a:schemeClr>
                </a:solidFill>
                <a:latin typeface="Consolas" panose="020B0609020204030204" pitchFamily="49" charset="0"/>
              </a:rPr>
              <a:t>Addend2</a:t>
            </a:r>
          </a:p>
        </p:txBody>
      </p:sp>
      <p:sp>
        <p:nvSpPr>
          <p:cNvPr id="25" name="TextBox 24">
            <a:extLst>
              <a:ext uri="{FF2B5EF4-FFF2-40B4-BE49-F238E27FC236}">
                <a16:creationId xmlns:a16="http://schemas.microsoft.com/office/drawing/2014/main" id="{671F561E-A609-AA4F-91FE-68355A330BE5}"/>
              </a:ext>
            </a:extLst>
          </p:cNvPr>
          <p:cNvSpPr txBox="1"/>
          <p:nvPr/>
        </p:nvSpPr>
        <p:spPr>
          <a:xfrm>
            <a:off x="10188972" y="5296958"/>
            <a:ext cx="564578" cy="369332"/>
          </a:xfrm>
          <a:prstGeom prst="rect">
            <a:avLst/>
          </a:prstGeom>
          <a:noFill/>
        </p:spPr>
        <p:txBody>
          <a:bodyPr wrap="none" rtlCol="0">
            <a:spAutoFit/>
          </a:bodyPr>
          <a:lstStyle/>
          <a:p>
            <a:r>
              <a:rPr lang="en-US" b="1" dirty="0">
                <a:solidFill>
                  <a:srgbClr val="FFC000"/>
                </a:solidFill>
                <a:latin typeface="Consolas" panose="020B0609020204030204" pitchFamily="49" charset="0"/>
              </a:rPr>
              <a:t>Sum</a:t>
            </a:r>
          </a:p>
        </p:txBody>
      </p:sp>
      <p:sp>
        <p:nvSpPr>
          <p:cNvPr id="26" name="TextBox 25">
            <a:extLst>
              <a:ext uri="{FF2B5EF4-FFF2-40B4-BE49-F238E27FC236}">
                <a16:creationId xmlns:a16="http://schemas.microsoft.com/office/drawing/2014/main" id="{13DF1C58-2983-A64D-8C12-D3B3AB438777}"/>
              </a:ext>
            </a:extLst>
          </p:cNvPr>
          <p:cNvSpPr txBox="1"/>
          <p:nvPr/>
        </p:nvSpPr>
        <p:spPr>
          <a:xfrm>
            <a:off x="6829940" y="3765631"/>
            <a:ext cx="1545651" cy="338554"/>
          </a:xfrm>
          <a:prstGeom prst="rect">
            <a:avLst/>
          </a:prstGeom>
          <a:noFill/>
        </p:spPr>
        <p:txBody>
          <a:bodyPr wrap="square" rtlCol="0">
            <a:spAutoFit/>
          </a:bodyPr>
          <a:lstStyle/>
          <a:p>
            <a:pPr algn="ctr"/>
            <a:r>
              <a:rPr lang="en-US" sz="1600" dirty="0"/>
              <a:t>Upper 32 bits</a:t>
            </a:r>
          </a:p>
        </p:txBody>
      </p:sp>
      <p:sp>
        <p:nvSpPr>
          <p:cNvPr id="27" name="TextBox 26">
            <a:extLst>
              <a:ext uri="{FF2B5EF4-FFF2-40B4-BE49-F238E27FC236}">
                <a16:creationId xmlns:a16="http://schemas.microsoft.com/office/drawing/2014/main" id="{E06EF393-70CA-EC46-966A-62BF6BFEB978}"/>
              </a:ext>
            </a:extLst>
          </p:cNvPr>
          <p:cNvSpPr txBox="1"/>
          <p:nvPr/>
        </p:nvSpPr>
        <p:spPr>
          <a:xfrm>
            <a:off x="8540283" y="3760304"/>
            <a:ext cx="1523446" cy="338554"/>
          </a:xfrm>
          <a:prstGeom prst="rect">
            <a:avLst/>
          </a:prstGeom>
          <a:noFill/>
        </p:spPr>
        <p:txBody>
          <a:bodyPr wrap="square" rtlCol="0">
            <a:spAutoFit/>
          </a:bodyPr>
          <a:lstStyle/>
          <a:p>
            <a:pPr algn="ctr"/>
            <a:r>
              <a:rPr lang="en-US" sz="1600" dirty="0"/>
              <a:t>Lower 32 bits</a:t>
            </a:r>
          </a:p>
        </p:txBody>
      </p:sp>
      <p:sp>
        <p:nvSpPr>
          <p:cNvPr id="28" name="Arc 27">
            <a:extLst>
              <a:ext uri="{FF2B5EF4-FFF2-40B4-BE49-F238E27FC236}">
                <a16:creationId xmlns:a16="http://schemas.microsoft.com/office/drawing/2014/main" id="{2ECA4119-7536-E94E-B500-1DF43524474A}"/>
              </a:ext>
            </a:extLst>
          </p:cNvPr>
          <p:cNvSpPr/>
          <p:nvPr/>
        </p:nvSpPr>
        <p:spPr>
          <a:xfrm>
            <a:off x="8260375" y="5344963"/>
            <a:ext cx="389418" cy="426002"/>
          </a:xfrm>
          <a:prstGeom prst="arc">
            <a:avLst>
              <a:gd name="adj1" fmla="val 21322083"/>
              <a:gd name="adj2" fmla="val 10995906"/>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TextBox 28">
            <a:extLst>
              <a:ext uri="{FF2B5EF4-FFF2-40B4-BE49-F238E27FC236}">
                <a16:creationId xmlns:a16="http://schemas.microsoft.com/office/drawing/2014/main" id="{6E18F14C-BE7E-8F45-8D93-5BF9B347309D}"/>
              </a:ext>
            </a:extLst>
          </p:cNvPr>
          <p:cNvSpPr txBox="1"/>
          <p:nvPr/>
        </p:nvSpPr>
        <p:spPr>
          <a:xfrm>
            <a:off x="7934496" y="5796194"/>
            <a:ext cx="1019125" cy="338554"/>
          </a:xfrm>
          <a:prstGeom prst="rect">
            <a:avLst/>
          </a:prstGeom>
          <a:noFill/>
        </p:spPr>
        <p:txBody>
          <a:bodyPr wrap="none" rtlCol="0">
            <a:spAutoFit/>
          </a:bodyPr>
          <a:lstStyle/>
          <a:p>
            <a:r>
              <a:rPr lang="en-US" sz="1600" dirty="0">
                <a:solidFill>
                  <a:srgbClr val="FF0000"/>
                </a:solidFill>
              </a:rPr>
              <a:t>Carry out</a:t>
            </a:r>
          </a:p>
        </p:txBody>
      </p:sp>
      <p:grpSp>
        <p:nvGrpSpPr>
          <p:cNvPr id="30" name="Group 29">
            <a:extLst>
              <a:ext uri="{FF2B5EF4-FFF2-40B4-BE49-F238E27FC236}">
                <a16:creationId xmlns:a16="http://schemas.microsoft.com/office/drawing/2014/main" id="{8289A1F4-C659-A643-838E-99FE07644230}"/>
              </a:ext>
            </a:extLst>
          </p:cNvPr>
          <p:cNvGrpSpPr/>
          <p:nvPr/>
        </p:nvGrpSpPr>
        <p:grpSpPr>
          <a:xfrm>
            <a:off x="6829938" y="4052765"/>
            <a:ext cx="1539944" cy="76200"/>
            <a:chOff x="4556056" y="1828800"/>
            <a:chExt cx="1539944" cy="76200"/>
          </a:xfrm>
        </p:grpSpPr>
        <p:cxnSp>
          <p:nvCxnSpPr>
            <p:cNvPr id="31" name="Straight Connector 30">
              <a:extLst>
                <a:ext uri="{FF2B5EF4-FFF2-40B4-BE49-F238E27FC236}">
                  <a16:creationId xmlns:a16="http://schemas.microsoft.com/office/drawing/2014/main" id="{B7DBC696-AFD9-344D-965E-47F7A091843D}"/>
                </a:ext>
              </a:extLst>
            </p:cNvPr>
            <p:cNvCxnSpPr/>
            <p:nvPr/>
          </p:nvCxnSpPr>
          <p:spPr>
            <a:xfrm>
              <a:off x="4556058" y="1828800"/>
              <a:ext cx="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B7B658C7-D124-854D-8863-D82B021B181C}"/>
                </a:ext>
              </a:extLst>
            </p:cNvPr>
            <p:cNvCxnSpPr/>
            <p:nvPr/>
          </p:nvCxnSpPr>
          <p:spPr>
            <a:xfrm>
              <a:off x="6096000" y="1828800"/>
              <a:ext cx="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1B8E935-3656-5E46-B0DB-0F244E97C170}"/>
                </a:ext>
              </a:extLst>
            </p:cNvPr>
            <p:cNvCxnSpPr>
              <a:cxnSpLocks/>
            </p:cNvCxnSpPr>
            <p:nvPr/>
          </p:nvCxnSpPr>
          <p:spPr>
            <a:xfrm>
              <a:off x="4556056" y="1866900"/>
              <a:ext cx="1539944" cy="0"/>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E96A892C-5EF2-5246-AE71-4FF8FDD41376}"/>
              </a:ext>
            </a:extLst>
          </p:cNvPr>
          <p:cNvGrpSpPr/>
          <p:nvPr/>
        </p:nvGrpSpPr>
        <p:grpSpPr>
          <a:xfrm>
            <a:off x="8540283" y="4052765"/>
            <a:ext cx="1539944" cy="76200"/>
            <a:chOff x="4556056" y="1828800"/>
            <a:chExt cx="1539944" cy="76200"/>
          </a:xfrm>
        </p:grpSpPr>
        <p:cxnSp>
          <p:nvCxnSpPr>
            <p:cNvPr id="35" name="Straight Connector 34">
              <a:extLst>
                <a:ext uri="{FF2B5EF4-FFF2-40B4-BE49-F238E27FC236}">
                  <a16:creationId xmlns:a16="http://schemas.microsoft.com/office/drawing/2014/main" id="{3764F5D0-25E7-CC43-9CEF-2F2FF066F326}"/>
                </a:ext>
              </a:extLst>
            </p:cNvPr>
            <p:cNvCxnSpPr/>
            <p:nvPr/>
          </p:nvCxnSpPr>
          <p:spPr>
            <a:xfrm>
              <a:off x="4556058" y="1828800"/>
              <a:ext cx="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912278A-B28F-E84B-8027-169939DF8B36}"/>
                </a:ext>
              </a:extLst>
            </p:cNvPr>
            <p:cNvCxnSpPr/>
            <p:nvPr/>
          </p:nvCxnSpPr>
          <p:spPr>
            <a:xfrm>
              <a:off x="6096000" y="1828800"/>
              <a:ext cx="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DE3D017-B767-464A-90B5-35259A800656}"/>
                </a:ext>
              </a:extLst>
            </p:cNvPr>
            <p:cNvCxnSpPr>
              <a:cxnSpLocks/>
            </p:cNvCxnSpPr>
            <p:nvPr/>
          </p:nvCxnSpPr>
          <p:spPr>
            <a:xfrm>
              <a:off x="4556056" y="1866900"/>
              <a:ext cx="1539944" cy="0"/>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38" name="TextBox 37">
            <a:extLst>
              <a:ext uri="{FF2B5EF4-FFF2-40B4-BE49-F238E27FC236}">
                <a16:creationId xmlns:a16="http://schemas.microsoft.com/office/drawing/2014/main" id="{3FA6298E-CBB6-514A-BC75-E6CD80C54FB9}"/>
              </a:ext>
            </a:extLst>
          </p:cNvPr>
          <p:cNvSpPr txBox="1"/>
          <p:nvPr/>
        </p:nvSpPr>
        <p:spPr>
          <a:xfrm>
            <a:off x="1447799" y="11668"/>
            <a:ext cx="1557081" cy="369332"/>
          </a:xfrm>
          <a:prstGeom prst="rect">
            <a:avLst/>
          </a:prstGeom>
          <a:noFill/>
        </p:spPr>
        <p:txBody>
          <a:bodyPr wrap="square" rtlCol="0">
            <a:spAutoFit/>
          </a:bodyPr>
          <a:lstStyle/>
          <a:p>
            <a:pPr algn="ctr"/>
            <a:r>
              <a:rPr lang="en-US" dirty="0"/>
              <a:t>Register</a:t>
            </a:r>
          </a:p>
        </p:txBody>
      </p:sp>
    </p:spTree>
    <p:extLst>
      <p:ext uri="{BB962C8B-B14F-4D97-AF65-F5344CB8AC3E}">
        <p14:creationId xmlns:p14="http://schemas.microsoft.com/office/powerpoint/2010/main" val="642243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B72319F-C6B9-E548-B3D4-B4B38D9F6767}"/>
              </a:ext>
            </a:extLst>
          </p:cNvPr>
          <p:cNvSpPr>
            <a:spLocks noGrp="1"/>
          </p:cNvSpPr>
          <p:nvPr>
            <p:ph type="sldNum" sz="quarter" idx="12"/>
          </p:nvPr>
        </p:nvSpPr>
        <p:spPr/>
        <p:txBody>
          <a:bodyPr/>
          <a:lstStyle/>
          <a:p>
            <a:fld id="{EA7C8D44-3667-46F6-9772-CC52308E2A7F}" type="slidenum">
              <a:rPr kumimoji="0" lang="en-US" smtClean="0"/>
              <a:pPr/>
              <a:t>16</a:t>
            </a:fld>
            <a:endParaRPr kumimoji="0" lang="en-US" dirty="0"/>
          </a:p>
        </p:txBody>
      </p:sp>
      <p:graphicFrame>
        <p:nvGraphicFramePr>
          <p:cNvPr id="5" name="Table 42">
            <a:extLst>
              <a:ext uri="{FF2B5EF4-FFF2-40B4-BE49-F238E27FC236}">
                <a16:creationId xmlns:a16="http://schemas.microsoft.com/office/drawing/2014/main" id="{4452E2E6-CDB8-F64A-BF16-625E1C95191C}"/>
              </a:ext>
            </a:extLst>
          </p:cNvPr>
          <p:cNvGraphicFramePr>
            <a:graphicFrameLocks noGrp="1"/>
          </p:cNvGraphicFramePr>
          <p:nvPr/>
        </p:nvGraphicFramePr>
        <p:xfrm>
          <a:off x="0" y="304800"/>
          <a:ext cx="2057400" cy="5928360"/>
        </p:xfrm>
        <a:graphic>
          <a:graphicData uri="http://schemas.openxmlformats.org/drawingml/2006/table">
            <a:tbl>
              <a:tblPr firstRow="1" bandRow="1">
                <a:tableStyleId>{5C22544A-7EE6-4342-B048-85BDC9FD1C3A}</a:tableStyleId>
              </a:tblPr>
              <a:tblGrid>
                <a:gridCol w="1276601">
                  <a:extLst>
                    <a:ext uri="{9D8B030D-6E8A-4147-A177-3AD203B41FA5}">
                      <a16:colId xmlns:a16="http://schemas.microsoft.com/office/drawing/2014/main" val="506120515"/>
                    </a:ext>
                  </a:extLst>
                </a:gridCol>
                <a:gridCol w="780799">
                  <a:extLst>
                    <a:ext uri="{9D8B030D-6E8A-4147-A177-3AD203B41FA5}">
                      <a16:colId xmlns:a16="http://schemas.microsoft.com/office/drawing/2014/main" val="997357635"/>
                    </a:ext>
                  </a:extLst>
                </a:gridCol>
              </a:tblGrid>
              <a:tr h="370840">
                <a:tc>
                  <a:txBody>
                    <a:bodyPr/>
                    <a:lstStyle/>
                    <a:p>
                      <a:pPr algn="r"/>
                      <a:r>
                        <a:rPr lang="en-US" b="0" dirty="0">
                          <a:solidFill>
                            <a:srgbClr val="C00000"/>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C00000"/>
                          </a:solidFill>
                          <a:latin typeface="Consolas" panose="020B0609020204030204" pitchFamily="49" charset="0"/>
                          <a:cs typeface="Consolas" panose="020B0609020204030204" pitchFamily="49" charset="0"/>
                        </a:rPr>
                        <a:t>a1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rgbClr val="C00000"/>
                          </a:solidFill>
                          <a:latin typeface="Consolas" panose="020B0609020204030204" pitchFamily="49" charset="0"/>
                          <a:cs typeface="Consolas" panose="020B0609020204030204" pitchFamily="49" charset="0"/>
                        </a:rPr>
                        <a:t>a2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C00000"/>
                          </a:solidFill>
                          <a:latin typeface="Consolas" panose="020B0609020204030204" pitchFamily="49" charset="0"/>
                          <a:cs typeface="Consolas" panose="020B0609020204030204" pitchFamily="49" charset="0"/>
                        </a:rPr>
                        <a:t>a2</a:t>
                      </a:r>
                      <a:endParaRPr lang="en-US" b="1"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rgbClr val="C00000"/>
                          </a:solidFill>
                          <a:latin typeface="Consolas" panose="020B0609020204030204" pitchFamily="49" charset="0"/>
                          <a:cs typeface="Consolas" panose="020B0609020204030204" pitchFamily="49" charset="0"/>
                        </a:rPr>
                        <a:t>a3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281940">
                <a:tc>
                  <a:txBody>
                    <a:bodyPr/>
                    <a:lstStyle/>
                    <a:p>
                      <a:pPr algn="r"/>
                      <a:r>
                        <a:rPr lang="en-US" b="0" dirty="0">
                          <a:solidFill>
                            <a:schemeClr val="tx1"/>
                          </a:solidFill>
                          <a:latin typeface="Consolas" panose="020B0609020204030204" pitchFamily="49" charset="0"/>
                          <a:cs typeface="Consolas" panose="020B0609020204030204" pitchFamily="49" charset="0"/>
                        </a:rPr>
                        <a:t>r4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b="0"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r5</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40519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r6</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36315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r7</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876062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r8</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67321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979883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3957504"/>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89151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62769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994321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2888870"/>
                  </a:ext>
                </a:extLst>
              </a:tr>
            </a:tbl>
          </a:graphicData>
        </a:graphic>
      </p:graphicFrame>
      <p:sp>
        <p:nvSpPr>
          <p:cNvPr id="6" name="Right Brace 5">
            <a:extLst>
              <a:ext uri="{FF2B5EF4-FFF2-40B4-BE49-F238E27FC236}">
                <a16:creationId xmlns:a16="http://schemas.microsoft.com/office/drawing/2014/main" id="{A80AB5FA-04C3-674C-BD47-509423E17121}"/>
              </a:ext>
            </a:extLst>
          </p:cNvPr>
          <p:cNvSpPr/>
          <p:nvPr/>
        </p:nvSpPr>
        <p:spPr>
          <a:xfrm>
            <a:off x="2133600" y="304800"/>
            <a:ext cx="304800" cy="1447800"/>
          </a:xfrm>
          <a:prstGeom prst="rightBrace">
            <a:avLst>
              <a:gd name="adj1" fmla="val 55413"/>
              <a:gd name="adj2" fmla="val 5266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388D0069-12B0-FA40-B2EA-720C0BEABCC6}"/>
              </a:ext>
            </a:extLst>
          </p:cNvPr>
          <p:cNvSpPr txBox="1"/>
          <p:nvPr/>
        </p:nvSpPr>
        <p:spPr>
          <a:xfrm>
            <a:off x="2514600" y="775551"/>
            <a:ext cx="2057399" cy="646331"/>
          </a:xfrm>
          <a:prstGeom prst="rect">
            <a:avLst/>
          </a:prstGeom>
          <a:noFill/>
        </p:spPr>
        <p:txBody>
          <a:bodyPr wrap="square" rtlCol="0">
            <a:spAutoFit/>
          </a:bodyPr>
          <a:lstStyle/>
          <a:p>
            <a:r>
              <a:rPr lang="en-US" dirty="0">
                <a:solidFill>
                  <a:srgbClr val="C00000"/>
                </a:solidFill>
              </a:rPr>
              <a:t>Passing arguments to a subroutine</a:t>
            </a:r>
          </a:p>
        </p:txBody>
      </p:sp>
      <p:sp>
        <p:nvSpPr>
          <p:cNvPr id="2" name="Rectangle 1">
            <a:extLst>
              <a:ext uri="{FF2B5EF4-FFF2-40B4-BE49-F238E27FC236}">
                <a16:creationId xmlns:a16="http://schemas.microsoft.com/office/drawing/2014/main" id="{9D3960A2-CB48-EB42-A638-7E074378B515}"/>
              </a:ext>
            </a:extLst>
          </p:cNvPr>
          <p:cNvSpPr/>
          <p:nvPr/>
        </p:nvSpPr>
        <p:spPr>
          <a:xfrm>
            <a:off x="2286000" y="2503519"/>
            <a:ext cx="9677400" cy="338554"/>
          </a:xfrm>
          <a:prstGeom prst="rect">
            <a:avLst/>
          </a:prstGeom>
        </p:spPr>
        <p:txBody>
          <a:bodyPr wrap="square">
            <a:spAutoFit/>
          </a:bodyPr>
          <a:lstStyle/>
          <a:p>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sum6</a:t>
            </a:r>
            <a:r>
              <a:rPr lang="en-US" sz="1600" dirty="0">
                <a:latin typeface="Consolas" panose="020B0609020204030204" pitchFamily="49" charset="0"/>
                <a:ea typeface="DengXian" panose="02010600030101010101" pitchFamily="2" charset="-122"/>
                <a:cs typeface="Consolas" panose="020B0609020204030204" pitchFamily="49" charset="0"/>
              </a:rPr>
              <a:t>(int32_t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a1</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a2</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a3</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a4</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a5</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a6</a:t>
            </a:r>
            <a:r>
              <a:rPr lang="en-US" sz="1600" dirty="0">
                <a:latin typeface="Consolas" panose="020B0609020204030204" pitchFamily="49" charset="0"/>
                <a:ea typeface="DengXian" panose="02010600030101010101" pitchFamily="2" charset="-122"/>
                <a:cs typeface="Consolas" panose="020B0609020204030204" pitchFamily="49" charset="0"/>
              </a:rPr>
              <a:t>)</a:t>
            </a:r>
            <a:endParaRPr lang="en-US" sz="1600" dirty="0">
              <a:latin typeface="Consolas" panose="020B0609020204030204" pitchFamily="49" charset="0"/>
              <a:cs typeface="Consolas" panose="020B0609020204030204" pitchFamily="49" charset="0"/>
            </a:endParaRPr>
          </a:p>
        </p:txBody>
      </p:sp>
      <p:sp>
        <p:nvSpPr>
          <p:cNvPr id="4" name="Rectangle 3">
            <a:extLst>
              <a:ext uri="{FF2B5EF4-FFF2-40B4-BE49-F238E27FC236}">
                <a16:creationId xmlns:a16="http://schemas.microsoft.com/office/drawing/2014/main" id="{320BF81F-A35E-B848-9B4F-E3BF74910042}"/>
              </a:ext>
            </a:extLst>
          </p:cNvPr>
          <p:cNvSpPr/>
          <p:nvPr/>
        </p:nvSpPr>
        <p:spPr>
          <a:xfrm>
            <a:off x="1931504" y="2940941"/>
            <a:ext cx="3379693" cy="338554"/>
          </a:xfrm>
          <a:prstGeom prst="rect">
            <a:avLst/>
          </a:prstGeom>
        </p:spPr>
        <p:txBody>
          <a:bodyPr wrap="square">
            <a:spAutoFit/>
          </a:bodyPr>
          <a:lstStyle/>
          <a:p>
            <a:pPr indent="457200"/>
            <a:r>
              <a:rPr lang="en-US" sz="1600" dirty="0">
                <a:solidFill>
                  <a:srgbClr val="C00000"/>
                </a:solidFill>
                <a:latin typeface="Consolas" panose="020B0609020204030204" pitchFamily="49" charset="0"/>
                <a:ea typeface="DengXian" panose="02010600030101010101" pitchFamily="2" charset="-122"/>
                <a:cs typeface="Times New Roman" panose="02020603050405020304" pitchFamily="18" charset="0"/>
              </a:rPr>
              <a:t>sum6(1, 2, 3, 4, 5, 6);</a:t>
            </a:r>
            <a:endParaRPr lang="en-US" sz="16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36" name="Rectangle 35">
            <a:extLst>
              <a:ext uri="{FF2B5EF4-FFF2-40B4-BE49-F238E27FC236}">
                <a16:creationId xmlns:a16="http://schemas.microsoft.com/office/drawing/2014/main" id="{317F0EF8-9C13-A441-BC4A-496D094B0842}"/>
              </a:ext>
            </a:extLst>
          </p:cNvPr>
          <p:cNvSpPr/>
          <p:nvPr/>
        </p:nvSpPr>
        <p:spPr>
          <a:xfrm>
            <a:off x="2286000" y="3484339"/>
            <a:ext cx="3836504" cy="2308324"/>
          </a:xfrm>
          <a:prstGeom prst="rect">
            <a:avLst/>
          </a:prstGeom>
          <a:ln w="19050">
            <a:solidFill>
              <a:schemeClr val="accent1"/>
            </a:solidFill>
          </a:ln>
        </p:spPr>
        <p:txBody>
          <a:bodyPr wrap="square">
            <a:spAutoFit/>
          </a:bodyPr>
          <a:lstStyle/>
          <a:p>
            <a:r>
              <a:rPr lang="en-US" sz="1600" dirty="0">
                <a:latin typeface="Consolas" panose="020B0609020204030204" pitchFamily="49" charset="0"/>
                <a:cs typeface="Consolas" panose="020B0609020204030204" pitchFamily="49" charset="0"/>
              </a:rPr>
              <a:t>  MOVS r0, #5</a:t>
            </a:r>
          </a:p>
          <a:p>
            <a:r>
              <a:rPr lang="en-US" sz="1600" dirty="0">
                <a:latin typeface="Consolas" panose="020B0609020204030204" pitchFamily="49" charset="0"/>
                <a:cs typeface="Consolas" panose="020B0609020204030204" pitchFamily="49" charset="0"/>
              </a:rPr>
              <a:t>  MOVS r1, #6</a:t>
            </a:r>
          </a:p>
          <a:p>
            <a:r>
              <a:rPr lang="en-US" sz="1600" dirty="0">
                <a:latin typeface="Consolas" panose="020B0609020204030204" pitchFamily="49" charset="0"/>
                <a:cs typeface="Consolas" panose="020B0609020204030204" pitchFamily="49" charset="0"/>
              </a:rPr>
              <a:t>  </a:t>
            </a:r>
            <a:r>
              <a:rPr lang="en-US" sz="1600" dirty="0">
                <a:solidFill>
                  <a:srgbClr val="C00000"/>
                </a:solidFill>
                <a:latin typeface="Consolas" panose="020B0609020204030204" pitchFamily="49" charset="0"/>
                <a:cs typeface="Consolas" panose="020B0609020204030204" pitchFamily="49" charset="0"/>
              </a:rPr>
              <a:t>PUSH {r0, r1} </a:t>
            </a:r>
            <a:r>
              <a:rPr lang="en-US" sz="1600" dirty="0">
                <a:solidFill>
                  <a:schemeClr val="bg1">
                    <a:lumMod val="50000"/>
                  </a:schemeClr>
                </a:solidFill>
                <a:latin typeface="Consolas" panose="020B0609020204030204" pitchFamily="49" charset="0"/>
                <a:cs typeface="Consolas" panose="020B0609020204030204" pitchFamily="49" charset="0"/>
              </a:rPr>
              <a:t>; push a5, a6</a:t>
            </a:r>
          </a:p>
          <a:p>
            <a:r>
              <a:rPr lang="en-US" sz="1600" dirty="0">
                <a:latin typeface="Consolas" panose="020B0609020204030204" pitchFamily="49" charset="0"/>
                <a:cs typeface="Consolas" panose="020B0609020204030204" pitchFamily="49" charset="0"/>
              </a:rPr>
              <a:t>  MOVS r0, #1</a:t>
            </a:r>
          </a:p>
          <a:p>
            <a:r>
              <a:rPr lang="en-US" sz="1600" dirty="0">
                <a:latin typeface="Consolas" panose="020B0609020204030204" pitchFamily="49" charset="0"/>
                <a:cs typeface="Consolas" panose="020B0609020204030204" pitchFamily="49" charset="0"/>
              </a:rPr>
              <a:t>  MOVS r1, #2</a:t>
            </a:r>
          </a:p>
          <a:p>
            <a:r>
              <a:rPr lang="en-US" sz="1600" dirty="0">
                <a:latin typeface="Consolas" panose="020B0609020204030204" pitchFamily="49" charset="0"/>
                <a:cs typeface="Consolas" panose="020B0609020204030204" pitchFamily="49" charset="0"/>
              </a:rPr>
              <a:t>  MOVS r2, #3</a:t>
            </a:r>
          </a:p>
          <a:p>
            <a:r>
              <a:rPr lang="en-US" sz="1600" dirty="0">
                <a:latin typeface="Consolas" panose="020B0609020204030204" pitchFamily="49" charset="0"/>
                <a:cs typeface="Consolas" panose="020B0609020204030204" pitchFamily="49" charset="0"/>
              </a:rPr>
              <a:t>  MOVS r3, #4</a:t>
            </a:r>
          </a:p>
          <a:p>
            <a:r>
              <a:rPr lang="en-US" sz="1600" dirty="0">
                <a:latin typeface="Consolas" panose="020B0609020204030204" pitchFamily="49" charset="0"/>
                <a:cs typeface="Consolas" panose="020B0609020204030204" pitchFamily="49" charset="0"/>
              </a:rPr>
              <a:t>  BL  sum6</a:t>
            </a:r>
          </a:p>
          <a:p>
            <a:r>
              <a:rPr lang="en-US" sz="1600" dirty="0">
                <a:latin typeface="Consolas" panose="020B0609020204030204" pitchFamily="49" charset="0"/>
                <a:cs typeface="Consolas" panose="020B0609020204030204" pitchFamily="49" charset="0"/>
              </a:rPr>
              <a:t>  </a:t>
            </a:r>
            <a:r>
              <a:rPr lang="en-US" sz="1600" dirty="0">
                <a:solidFill>
                  <a:srgbClr val="C00000"/>
                </a:solidFill>
                <a:latin typeface="Consolas" panose="020B0609020204030204" pitchFamily="49" charset="0"/>
                <a:cs typeface="Consolas" panose="020B0609020204030204" pitchFamily="49" charset="0"/>
              </a:rPr>
              <a:t>ADDS </a:t>
            </a:r>
            <a:r>
              <a:rPr lang="en-US" sz="1600" dirty="0" err="1">
                <a:solidFill>
                  <a:srgbClr val="C00000"/>
                </a:solidFill>
                <a:latin typeface="Consolas" panose="020B0609020204030204" pitchFamily="49" charset="0"/>
                <a:cs typeface="Consolas" panose="020B0609020204030204" pitchFamily="49" charset="0"/>
              </a:rPr>
              <a:t>sp</a:t>
            </a:r>
            <a:r>
              <a:rPr lang="en-US" sz="1600" dirty="0">
                <a:solidFill>
                  <a:srgbClr val="C00000"/>
                </a:solidFill>
                <a:latin typeface="Consolas" panose="020B0609020204030204" pitchFamily="49" charset="0"/>
                <a:cs typeface="Consolas" panose="020B0609020204030204" pitchFamily="49" charset="0"/>
              </a:rPr>
              <a:t>, </a:t>
            </a:r>
            <a:r>
              <a:rPr lang="en-US" sz="1600" dirty="0" err="1">
                <a:solidFill>
                  <a:srgbClr val="C00000"/>
                </a:solidFill>
                <a:latin typeface="Consolas" panose="020B0609020204030204" pitchFamily="49" charset="0"/>
                <a:cs typeface="Consolas" panose="020B0609020204030204" pitchFamily="49" charset="0"/>
              </a:rPr>
              <a:t>sp</a:t>
            </a:r>
            <a:r>
              <a:rPr lang="en-US" sz="1600" dirty="0">
                <a:solidFill>
                  <a:srgbClr val="C00000"/>
                </a:solidFill>
                <a:latin typeface="Consolas" panose="020B0609020204030204" pitchFamily="49" charset="0"/>
                <a:cs typeface="Consolas" panose="020B0609020204030204" pitchFamily="49" charset="0"/>
              </a:rPr>
              <a:t>, #8 </a:t>
            </a:r>
            <a:r>
              <a:rPr lang="en-US" sz="1600" dirty="0">
                <a:solidFill>
                  <a:schemeClr val="bg1">
                    <a:lumMod val="50000"/>
                  </a:schemeClr>
                </a:solidFill>
                <a:latin typeface="Consolas" panose="020B0609020204030204" pitchFamily="49" charset="0"/>
                <a:cs typeface="Consolas" panose="020B0609020204030204" pitchFamily="49" charset="0"/>
              </a:rPr>
              <a:t>; pop a4, a6</a:t>
            </a:r>
          </a:p>
        </p:txBody>
      </p:sp>
      <p:sp>
        <p:nvSpPr>
          <p:cNvPr id="37" name="TextBox 36">
            <a:extLst>
              <a:ext uri="{FF2B5EF4-FFF2-40B4-BE49-F238E27FC236}">
                <a16:creationId xmlns:a16="http://schemas.microsoft.com/office/drawing/2014/main" id="{E34488A5-6225-F547-A262-A648155714BC}"/>
              </a:ext>
            </a:extLst>
          </p:cNvPr>
          <p:cNvSpPr txBox="1"/>
          <p:nvPr/>
        </p:nvSpPr>
        <p:spPr>
          <a:xfrm>
            <a:off x="6442212" y="3484339"/>
            <a:ext cx="4785691"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latin typeface="Consolas" panose="020B0609020204030204" pitchFamily="49" charset="0"/>
                <a:cs typeface="Consolas" panose="020B0609020204030204" pitchFamily="49" charset="0"/>
              </a:rPr>
              <a:t>sum6 PROC</a:t>
            </a:r>
          </a:p>
          <a:p>
            <a:r>
              <a:rPr lang="en-US" sz="1600" dirty="0">
                <a:latin typeface="Consolas" panose="020B0609020204030204" pitchFamily="49" charset="0"/>
                <a:cs typeface="Consolas" panose="020B0609020204030204" pitchFamily="49" charset="0"/>
              </a:rPr>
              <a:t>     ADD  r0, r0, r1   </a:t>
            </a:r>
            <a:r>
              <a:rPr lang="en-US" sz="1600" dirty="0">
                <a:solidFill>
                  <a:schemeClr val="bg1">
                    <a:lumMod val="50000"/>
                  </a:schemeClr>
                </a:solidFill>
                <a:latin typeface="Consolas" panose="020B0609020204030204" pitchFamily="49" charset="0"/>
                <a:cs typeface="Consolas" panose="020B0609020204030204" pitchFamily="49" charset="0"/>
              </a:rPr>
              <a:t>; sum = a1 + a2</a:t>
            </a:r>
          </a:p>
          <a:p>
            <a:r>
              <a:rPr lang="en-US" sz="1600" dirty="0">
                <a:latin typeface="Consolas" panose="020B0609020204030204" pitchFamily="49" charset="0"/>
                <a:cs typeface="Consolas" panose="020B0609020204030204" pitchFamily="49" charset="0"/>
              </a:rPr>
              <a:t>     ADD  r0, r0, r2   </a:t>
            </a:r>
            <a:r>
              <a:rPr lang="en-US" sz="1600" dirty="0">
                <a:solidFill>
                  <a:schemeClr val="bg1">
                    <a:lumMod val="50000"/>
                  </a:schemeClr>
                </a:solidFill>
                <a:latin typeface="Consolas" panose="020B0609020204030204" pitchFamily="49" charset="0"/>
                <a:cs typeface="Consolas" panose="020B0609020204030204" pitchFamily="49" charset="0"/>
              </a:rPr>
              <a:t>; sum += a3</a:t>
            </a:r>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     ADD  r0, r0, r3   </a:t>
            </a:r>
            <a:r>
              <a:rPr lang="en-US" sz="1600" dirty="0">
                <a:solidFill>
                  <a:schemeClr val="bg1">
                    <a:lumMod val="50000"/>
                  </a:schemeClr>
                </a:solidFill>
                <a:latin typeface="Consolas" panose="020B0609020204030204" pitchFamily="49" charset="0"/>
                <a:cs typeface="Consolas" panose="020B0609020204030204" pitchFamily="49" charset="0"/>
              </a:rPr>
              <a:t>; sum += a4</a:t>
            </a:r>
          </a:p>
          <a:p>
            <a:r>
              <a:rPr lang="en-US" sz="1600" dirty="0">
                <a:solidFill>
                  <a:srgbClr val="C00000"/>
                </a:solidFill>
                <a:latin typeface="Consolas" panose="020B0609020204030204" pitchFamily="49" charset="0"/>
                <a:cs typeface="Consolas" panose="020B0609020204030204" pitchFamily="49" charset="0"/>
              </a:rPr>
              <a:t>     LDRD r1, r2, [</a:t>
            </a:r>
            <a:r>
              <a:rPr lang="en-US" sz="1600" dirty="0" err="1">
                <a:solidFill>
                  <a:srgbClr val="C00000"/>
                </a:solidFill>
                <a:latin typeface="Consolas" panose="020B0609020204030204" pitchFamily="49" charset="0"/>
                <a:cs typeface="Consolas" panose="020B0609020204030204" pitchFamily="49" charset="0"/>
              </a:rPr>
              <a:t>sp</a:t>
            </a:r>
            <a:r>
              <a:rPr lang="en-US" sz="1600" dirty="0">
                <a:solidFill>
                  <a:srgbClr val="C00000"/>
                </a:solidFill>
                <a:latin typeface="Consolas" panose="020B0609020204030204" pitchFamily="49" charset="0"/>
                <a:cs typeface="Consolas" panose="020B0609020204030204" pitchFamily="49" charset="0"/>
              </a:rPr>
              <a:t>] </a:t>
            </a:r>
            <a:r>
              <a:rPr lang="en-US" sz="1600" dirty="0">
                <a:solidFill>
                  <a:schemeClr val="bg1">
                    <a:lumMod val="50000"/>
                  </a:schemeClr>
                </a:solidFill>
                <a:latin typeface="Consolas" panose="020B0609020204030204" pitchFamily="49" charset="0"/>
                <a:cs typeface="Consolas" panose="020B0609020204030204" pitchFamily="49" charset="0"/>
              </a:rPr>
              <a:t>; load a5, a6</a:t>
            </a:r>
          </a:p>
          <a:p>
            <a:r>
              <a:rPr lang="en-US" sz="1600" dirty="0">
                <a:latin typeface="Consolas" panose="020B0609020204030204" pitchFamily="49" charset="0"/>
                <a:cs typeface="Consolas" panose="020B0609020204030204" pitchFamily="49" charset="0"/>
              </a:rPr>
              <a:t>     ADD  r0, r0, r1   </a:t>
            </a:r>
            <a:r>
              <a:rPr lang="en-US" sz="1600" dirty="0">
                <a:solidFill>
                  <a:schemeClr val="bg1">
                    <a:lumMod val="50000"/>
                  </a:schemeClr>
                </a:solidFill>
                <a:latin typeface="Consolas" panose="020B0609020204030204" pitchFamily="49" charset="0"/>
                <a:cs typeface="Consolas" panose="020B0609020204030204" pitchFamily="49" charset="0"/>
              </a:rPr>
              <a:t>; sum += a5</a:t>
            </a:r>
          </a:p>
          <a:p>
            <a:r>
              <a:rPr lang="en-US" sz="1600" dirty="0">
                <a:latin typeface="Consolas" panose="020B0609020204030204" pitchFamily="49" charset="0"/>
                <a:cs typeface="Consolas" panose="020B0609020204030204" pitchFamily="49" charset="0"/>
              </a:rPr>
              <a:t>     ADD  r0, r0, r2   </a:t>
            </a:r>
            <a:r>
              <a:rPr lang="en-US" sz="1600" dirty="0">
                <a:solidFill>
                  <a:schemeClr val="bg1">
                    <a:lumMod val="50000"/>
                  </a:schemeClr>
                </a:solidFill>
                <a:latin typeface="Consolas" panose="020B0609020204030204" pitchFamily="49" charset="0"/>
                <a:cs typeface="Consolas" panose="020B0609020204030204" pitchFamily="49" charset="0"/>
              </a:rPr>
              <a:t>; sum += a6</a:t>
            </a:r>
          </a:p>
          <a:p>
            <a:r>
              <a:rPr lang="en-US" sz="1600" dirty="0">
                <a:solidFill>
                  <a:schemeClr val="tx1"/>
                </a:solidFill>
                <a:latin typeface="Consolas" panose="020B0609020204030204" pitchFamily="49" charset="0"/>
                <a:cs typeface="Consolas" panose="020B0609020204030204" pitchFamily="49" charset="0"/>
              </a:rPr>
              <a:t>     BX   LR           </a:t>
            </a:r>
            <a:r>
              <a:rPr lang="en-US" sz="1600" dirty="0">
                <a:solidFill>
                  <a:schemeClr val="bg1">
                    <a:lumMod val="50000"/>
                  </a:schemeClr>
                </a:solidFill>
                <a:latin typeface="Consolas" panose="020B0609020204030204" pitchFamily="49" charset="0"/>
                <a:cs typeface="Consolas" panose="020B0609020204030204" pitchFamily="49" charset="0"/>
              </a:rPr>
              <a:t>; return in r0</a:t>
            </a:r>
          </a:p>
          <a:p>
            <a:r>
              <a:rPr lang="en-US" sz="1600" dirty="0">
                <a:latin typeface="Consolas" panose="020B0609020204030204" pitchFamily="49" charset="0"/>
                <a:cs typeface="Consolas" panose="020B0609020204030204" pitchFamily="49" charset="0"/>
              </a:rPr>
              <a:t>     ENDP</a:t>
            </a:r>
          </a:p>
        </p:txBody>
      </p:sp>
      <p:graphicFrame>
        <p:nvGraphicFramePr>
          <p:cNvPr id="39" name="Table 38">
            <a:extLst>
              <a:ext uri="{FF2B5EF4-FFF2-40B4-BE49-F238E27FC236}">
                <a16:creationId xmlns:a16="http://schemas.microsoft.com/office/drawing/2014/main" id="{E9C6A995-62F9-F14F-B9F2-C260ADE62320}"/>
              </a:ext>
            </a:extLst>
          </p:cNvPr>
          <p:cNvGraphicFramePr>
            <a:graphicFrameLocks noGrp="1"/>
          </p:cNvGraphicFramePr>
          <p:nvPr/>
        </p:nvGraphicFramePr>
        <p:xfrm>
          <a:off x="5093804" y="457200"/>
          <a:ext cx="2057400" cy="1676400"/>
        </p:xfrm>
        <a:graphic>
          <a:graphicData uri="http://schemas.openxmlformats.org/drawingml/2006/table">
            <a:tbl>
              <a:tblPr firstRow="1" bandRow="1">
                <a:tableStyleId>{5C22544A-7EE6-4342-B048-85BDC9FD1C3A}</a:tableStyleId>
              </a:tblPr>
              <a:tblGrid>
                <a:gridCol w="1276601">
                  <a:extLst>
                    <a:ext uri="{9D8B030D-6E8A-4147-A177-3AD203B41FA5}">
                      <a16:colId xmlns:a16="http://schemas.microsoft.com/office/drawing/2014/main" val="2523028808"/>
                    </a:ext>
                  </a:extLst>
                </a:gridCol>
                <a:gridCol w="780799">
                  <a:extLst>
                    <a:ext uri="{9D8B030D-6E8A-4147-A177-3AD203B41FA5}">
                      <a16:colId xmlns:a16="http://schemas.microsoft.com/office/drawing/2014/main" val="4098922032"/>
                    </a:ext>
                  </a:extLst>
                </a:gridCol>
              </a:tblGrid>
              <a:tr h="306613">
                <a:tc>
                  <a:txBody>
                    <a:bodyPr/>
                    <a:lstStyle/>
                    <a:p>
                      <a:pPr algn="r"/>
                      <a:r>
                        <a:rPr lang="en-US" sz="1600" b="0" dirty="0" err="1">
                          <a:solidFill>
                            <a:schemeClr val="tx1"/>
                          </a:solidFill>
                          <a:latin typeface="Consolas" panose="020B0609020204030204" pitchFamily="49" charset="0"/>
                          <a:cs typeface="Consolas" panose="020B0609020204030204" pitchFamily="49" charset="0"/>
                        </a:rPr>
                        <a:t>sp</a:t>
                      </a: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err="1">
                          <a:solidFill>
                            <a:srgbClr val="C00000"/>
                          </a:solidFill>
                          <a:latin typeface="Consolas" panose="020B0609020204030204" pitchFamily="49" charset="0"/>
                          <a:cs typeface="Consolas" panose="020B0609020204030204" pitchFamily="49" charset="0"/>
                        </a:rPr>
                        <a:t>xxxx</a:t>
                      </a: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7928546"/>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2834678"/>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8054343"/>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5614774"/>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0415559"/>
                  </a:ext>
                </a:extLst>
              </a:tr>
            </a:tbl>
          </a:graphicData>
        </a:graphic>
      </p:graphicFrame>
      <p:sp>
        <p:nvSpPr>
          <p:cNvPr id="40" name="TextBox 39">
            <a:extLst>
              <a:ext uri="{FF2B5EF4-FFF2-40B4-BE49-F238E27FC236}">
                <a16:creationId xmlns:a16="http://schemas.microsoft.com/office/drawing/2014/main" id="{F4E6F3A4-2CB4-BD49-BAA3-20491F8F418D}"/>
              </a:ext>
            </a:extLst>
          </p:cNvPr>
          <p:cNvSpPr txBox="1"/>
          <p:nvPr/>
        </p:nvSpPr>
        <p:spPr>
          <a:xfrm>
            <a:off x="6324600" y="118646"/>
            <a:ext cx="892873" cy="338554"/>
          </a:xfrm>
          <a:prstGeom prst="rect">
            <a:avLst/>
          </a:prstGeom>
          <a:noFill/>
        </p:spPr>
        <p:txBody>
          <a:bodyPr wrap="none" rtlCol="0">
            <a:spAutoFit/>
          </a:bodyPr>
          <a:lstStyle/>
          <a:p>
            <a:pPr algn="ctr"/>
            <a:r>
              <a:rPr lang="en-US" sz="1600" dirty="0"/>
              <a:t>Memory</a:t>
            </a:r>
          </a:p>
        </p:txBody>
      </p:sp>
      <p:sp>
        <p:nvSpPr>
          <p:cNvPr id="41" name="TextBox 40">
            <a:extLst>
              <a:ext uri="{FF2B5EF4-FFF2-40B4-BE49-F238E27FC236}">
                <a16:creationId xmlns:a16="http://schemas.microsoft.com/office/drawing/2014/main" id="{09DBA684-1FAC-FC45-A902-2FAC2BE18F1C}"/>
              </a:ext>
            </a:extLst>
          </p:cNvPr>
          <p:cNvSpPr txBox="1"/>
          <p:nvPr/>
        </p:nvSpPr>
        <p:spPr>
          <a:xfrm>
            <a:off x="1182699" y="-41191"/>
            <a:ext cx="950901" cy="369332"/>
          </a:xfrm>
          <a:prstGeom prst="rect">
            <a:avLst/>
          </a:prstGeom>
          <a:noFill/>
        </p:spPr>
        <p:txBody>
          <a:bodyPr wrap="none" rtlCol="0">
            <a:spAutoFit/>
          </a:bodyPr>
          <a:lstStyle/>
          <a:p>
            <a:r>
              <a:rPr lang="en-US" dirty="0"/>
              <a:t>Register</a:t>
            </a:r>
          </a:p>
        </p:txBody>
      </p:sp>
    </p:spTree>
    <p:extLst>
      <p:ext uri="{BB962C8B-B14F-4D97-AF65-F5344CB8AC3E}">
        <p14:creationId xmlns:p14="http://schemas.microsoft.com/office/powerpoint/2010/main" val="540689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B72319F-C6B9-E548-B3D4-B4B38D9F6767}"/>
              </a:ext>
            </a:extLst>
          </p:cNvPr>
          <p:cNvSpPr>
            <a:spLocks noGrp="1"/>
          </p:cNvSpPr>
          <p:nvPr>
            <p:ph type="sldNum" sz="quarter" idx="12"/>
          </p:nvPr>
        </p:nvSpPr>
        <p:spPr/>
        <p:txBody>
          <a:bodyPr/>
          <a:lstStyle/>
          <a:p>
            <a:fld id="{EA7C8D44-3667-46F6-9772-CC52308E2A7F}" type="slidenum">
              <a:rPr kumimoji="0" lang="en-US" smtClean="0"/>
              <a:pPr/>
              <a:t>17</a:t>
            </a:fld>
            <a:endParaRPr kumimoji="0" lang="en-US" dirty="0"/>
          </a:p>
        </p:txBody>
      </p:sp>
      <p:graphicFrame>
        <p:nvGraphicFramePr>
          <p:cNvPr id="5" name="Table 42">
            <a:extLst>
              <a:ext uri="{FF2B5EF4-FFF2-40B4-BE49-F238E27FC236}">
                <a16:creationId xmlns:a16="http://schemas.microsoft.com/office/drawing/2014/main" id="{4452E2E6-CDB8-F64A-BF16-625E1C95191C}"/>
              </a:ext>
            </a:extLst>
          </p:cNvPr>
          <p:cNvGraphicFramePr>
            <a:graphicFrameLocks noGrp="1"/>
          </p:cNvGraphicFramePr>
          <p:nvPr/>
        </p:nvGraphicFramePr>
        <p:xfrm>
          <a:off x="0" y="304800"/>
          <a:ext cx="2057400" cy="5928360"/>
        </p:xfrm>
        <a:graphic>
          <a:graphicData uri="http://schemas.openxmlformats.org/drawingml/2006/table">
            <a:tbl>
              <a:tblPr firstRow="1" bandRow="1">
                <a:tableStyleId>{5C22544A-7EE6-4342-B048-85BDC9FD1C3A}</a:tableStyleId>
              </a:tblPr>
              <a:tblGrid>
                <a:gridCol w="1276601">
                  <a:extLst>
                    <a:ext uri="{9D8B030D-6E8A-4147-A177-3AD203B41FA5}">
                      <a16:colId xmlns:a16="http://schemas.microsoft.com/office/drawing/2014/main" val="506120515"/>
                    </a:ext>
                  </a:extLst>
                </a:gridCol>
                <a:gridCol w="780799">
                  <a:extLst>
                    <a:ext uri="{9D8B030D-6E8A-4147-A177-3AD203B41FA5}">
                      <a16:colId xmlns:a16="http://schemas.microsoft.com/office/drawing/2014/main" val="997357635"/>
                    </a:ext>
                  </a:extLst>
                </a:gridCol>
              </a:tblGrid>
              <a:tr h="370840">
                <a:tc>
                  <a:txBody>
                    <a:bodyPr/>
                    <a:lstStyle/>
                    <a:p>
                      <a:pPr algn="r"/>
                      <a:r>
                        <a:rPr lang="en-US" b="0" dirty="0">
                          <a:solidFill>
                            <a:srgbClr val="C00000"/>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C00000"/>
                          </a:solidFill>
                          <a:latin typeface="Consolas" panose="020B0609020204030204" pitchFamily="49" charset="0"/>
                          <a:cs typeface="Consolas" panose="020B0609020204030204" pitchFamily="49" charset="0"/>
                        </a:rPr>
                        <a:t>a1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rgbClr val="C00000"/>
                          </a:solidFill>
                          <a:latin typeface="Consolas" panose="020B0609020204030204" pitchFamily="49" charset="0"/>
                          <a:cs typeface="Consolas" panose="020B0609020204030204" pitchFamily="49" charset="0"/>
                        </a:rPr>
                        <a:t>a2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C00000"/>
                          </a:solidFill>
                          <a:latin typeface="Consolas" panose="020B0609020204030204" pitchFamily="49" charset="0"/>
                          <a:cs typeface="Consolas" panose="020B0609020204030204" pitchFamily="49" charset="0"/>
                        </a:rPr>
                        <a:t>a2</a:t>
                      </a:r>
                      <a:endParaRPr lang="en-US" b="1"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rgbClr val="C00000"/>
                          </a:solidFill>
                          <a:latin typeface="Consolas" panose="020B0609020204030204" pitchFamily="49" charset="0"/>
                          <a:cs typeface="Consolas" panose="020B0609020204030204" pitchFamily="49" charset="0"/>
                        </a:rPr>
                        <a:t>a3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281940">
                <a:tc>
                  <a:txBody>
                    <a:bodyPr/>
                    <a:lstStyle/>
                    <a:p>
                      <a:pPr algn="r"/>
                      <a:r>
                        <a:rPr lang="en-US" b="0" dirty="0">
                          <a:solidFill>
                            <a:schemeClr val="tx1"/>
                          </a:solidFill>
                          <a:latin typeface="Consolas" panose="020B0609020204030204" pitchFamily="49" charset="0"/>
                          <a:cs typeface="Consolas" panose="020B0609020204030204" pitchFamily="49" charset="0"/>
                        </a:rPr>
                        <a:t>r4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b="0"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r5</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40519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r6</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36315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r7</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876062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r8</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67321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979883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3957504"/>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89151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62769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994321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2888870"/>
                  </a:ext>
                </a:extLst>
              </a:tr>
            </a:tbl>
          </a:graphicData>
        </a:graphic>
      </p:graphicFrame>
      <p:sp>
        <p:nvSpPr>
          <p:cNvPr id="6" name="Right Brace 5">
            <a:extLst>
              <a:ext uri="{FF2B5EF4-FFF2-40B4-BE49-F238E27FC236}">
                <a16:creationId xmlns:a16="http://schemas.microsoft.com/office/drawing/2014/main" id="{A80AB5FA-04C3-674C-BD47-509423E17121}"/>
              </a:ext>
            </a:extLst>
          </p:cNvPr>
          <p:cNvSpPr/>
          <p:nvPr/>
        </p:nvSpPr>
        <p:spPr>
          <a:xfrm>
            <a:off x="2133600" y="304800"/>
            <a:ext cx="304800" cy="1447800"/>
          </a:xfrm>
          <a:prstGeom prst="rightBrace">
            <a:avLst>
              <a:gd name="adj1" fmla="val 55413"/>
              <a:gd name="adj2" fmla="val 5266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388D0069-12B0-FA40-B2EA-720C0BEABCC6}"/>
              </a:ext>
            </a:extLst>
          </p:cNvPr>
          <p:cNvSpPr txBox="1"/>
          <p:nvPr/>
        </p:nvSpPr>
        <p:spPr>
          <a:xfrm>
            <a:off x="2514600" y="775551"/>
            <a:ext cx="2057399" cy="646331"/>
          </a:xfrm>
          <a:prstGeom prst="rect">
            <a:avLst/>
          </a:prstGeom>
          <a:noFill/>
        </p:spPr>
        <p:txBody>
          <a:bodyPr wrap="square" rtlCol="0">
            <a:spAutoFit/>
          </a:bodyPr>
          <a:lstStyle/>
          <a:p>
            <a:r>
              <a:rPr lang="en-US" dirty="0">
                <a:solidFill>
                  <a:srgbClr val="C00000"/>
                </a:solidFill>
              </a:rPr>
              <a:t>Passing arguments to a subroutine</a:t>
            </a:r>
          </a:p>
        </p:txBody>
      </p:sp>
      <p:sp>
        <p:nvSpPr>
          <p:cNvPr id="2" name="Rectangle 1">
            <a:extLst>
              <a:ext uri="{FF2B5EF4-FFF2-40B4-BE49-F238E27FC236}">
                <a16:creationId xmlns:a16="http://schemas.microsoft.com/office/drawing/2014/main" id="{9D3960A2-CB48-EB42-A638-7E074378B515}"/>
              </a:ext>
            </a:extLst>
          </p:cNvPr>
          <p:cNvSpPr/>
          <p:nvPr/>
        </p:nvSpPr>
        <p:spPr>
          <a:xfrm>
            <a:off x="2286000" y="2503519"/>
            <a:ext cx="9677400" cy="338554"/>
          </a:xfrm>
          <a:prstGeom prst="rect">
            <a:avLst/>
          </a:prstGeom>
        </p:spPr>
        <p:txBody>
          <a:bodyPr wrap="square">
            <a:spAutoFit/>
          </a:bodyPr>
          <a:lstStyle/>
          <a:p>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sum6</a:t>
            </a:r>
            <a:r>
              <a:rPr lang="en-US" sz="1600" dirty="0">
                <a:latin typeface="Consolas" panose="020B0609020204030204" pitchFamily="49" charset="0"/>
                <a:ea typeface="DengXian" panose="02010600030101010101" pitchFamily="2" charset="-122"/>
                <a:cs typeface="Consolas" panose="020B0609020204030204" pitchFamily="49" charset="0"/>
              </a:rPr>
              <a:t>(int32_t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a1</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a2</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a3</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a4</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a5</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a6</a:t>
            </a:r>
            <a:r>
              <a:rPr lang="en-US" sz="1600" dirty="0">
                <a:latin typeface="Consolas" panose="020B0609020204030204" pitchFamily="49" charset="0"/>
                <a:ea typeface="DengXian" panose="02010600030101010101" pitchFamily="2" charset="-122"/>
                <a:cs typeface="Consolas" panose="020B0609020204030204" pitchFamily="49" charset="0"/>
              </a:rPr>
              <a:t>)</a:t>
            </a:r>
            <a:endParaRPr lang="en-US" sz="1600" dirty="0">
              <a:latin typeface="Consolas" panose="020B0609020204030204" pitchFamily="49" charset="0"/>
              <a:cs typeface="Consolas" panose="020B0609020204030204" pitchFamily="49" charset="0"/>
            </a:endParaRPr>
          </a:p>
        </p:txBody>
      </p:sp>
      <p:sp>
        <p:nvSpPr>
          <p:cNvPr id="4" name="Rectangle 3">
            <a:extLst>
              <a:ext uri="{FF2B5EF4-FFF2-40B4-BE49-F238E27FC236}">
                <a16:creationId xmlns:a16="http://schemas.microsoft.com/office/drawing/2014/main" id="{320BF81F-A35E-B848-9B4F-E3BF74910042}"/>
              </a:ext>
            </a:extLst>
          </p:cNvPr>
          <p:cNvSpPr/>
          <p:nvPr/>
        </p:nvSpPr>
        <p:spPr>
          <a:xfrm>
            <a:off x="1931504" y="2940941"/>
            <a:ext cx="3379693" cy="338554"/>
          </a:xfrm>
          <a:prstGeom prst="rect">
            <a:avLst/>
          </a:prstGeom>
        </p:spPr>
        <p:txBody>
          <a:bodyPr wrap="square">
            <a:spAutoFit/>
          </a:bodyPr>
          <a:lstStyle/>
          <a:p>
            <a:pPr indent="457200"/>
            <a:r>
              <a:rPr lang="en-US" sz="1600" dirty="0">
                <a:solidFill>
                  <a:srgbClr val="C00000"/>
                </a:solidFill>
                <a:latin typeface="Consolas" panose="020B0609020204030204" pitchFamily="49" charset="0"/>
                <a:ea typeface="DengXian" panose="02010600030101010101" pitchFamily="2" charset="-122"/>
                <a:cs typeface="Times New Roman" panose="02020603050405020304" pitchFamily="18" charset="0"/>
              </a:rPr>
              <a:t>sum6(1, 2, 3, 4, 5, 6);</a:t>
            </a:r>
            <a:endParaRPr lang="en-US" sz="16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36" name="Rectangle 35">
            <a:extLst>
              <a:ext uri="{FF2B5EF4-FFF2-40B4-BE49-F238E27FC236}">
                <a16:creationId xmlns:a16="http://schemas.microsoft.com/office/drawing/2014/main" id="{317F0EF8-9C13-A441-BC4A-496D094B0842}"/>
              </a:ext>
            </a:extLst>
          </p:cNvPr>
          <p:cNvSpPr/>
          <p:nvPr/>
        </p:nvSpPr>
        <p:spPr>
          <a:xfrm>
            <a:off x="2286000" y="3484339"/>
            <a:ext cx="3836504" cy="2308324"/>
          </a:xfrm>
          <a:prstGeom prst="rect">
            <a:avLst/>
          </a:prstGeom>
          <a:ln w="19050">
            <a:solidFill>
              <a:schemeClr val="accent1"/>
            </a:solidFill>
          </a:ln>
        </p:spPr>
        <p:txBody>
          <a:bodyPr wrap="square">
            <a:spAutoFit/>
          </a:bodyPr>
          <a:lstStyle/>
          <a:p>
            <a:r>
              <a:rPr lang="en-US" sz="1600" dirty="0">
                <a:latin typeface="Consolas" panose="020B0609020204030204" pitchFamily="49" charset="0"/>
                <a:cs typeface="Consolas" panose="020B0609020204030204" pitchFamily="49" charset="0"/>
              </a:rPr>
              <a:t>  MOVS r0, #5</a:t>
            </a:r>
          </a:p>
          <a:p>
            <a:r>
              <a:rPr lang="en-US" sz="1600" dirty="0">
                <a:latin typeface="Consolas" panose="020B0609020204030204" pitchFamily="49" charset="0"/>
                <a:cs typeface="Consolas" panose="020B0609020204030204" pitchFamily="49" charset="0"/>
              </a:rPr>
              <a:t>  MOVS r1, #6</a:t>
            </a:r>
          </a:p>
          <a:p>
            <a:r>
              <a:rPr lang="en-US" sz="1600" dirty="0">
                <a:latin typeface="Consolas" panose="020B0609020204030204" pitchFamily="49" charset="0"/>
                <a:cs typeface="Consolas" panose="020B0609020204030204" pitchFamily="49" charset="0"/>
              </a:rPr>
              <a:t>  </a:t>
            </a:r>
            <a:r>
              <a:rPr lang="en-US" sz="1600" dirty="0">
                <a:solidFill>
                  <a:srgbClr val="C00000"/>
                </a:solidFill>
                <a:latin typeface="Consolas" panose="020B0609020204030204" pitchFamily="49" charset="0"/>
                <a:cs typeface="Consolas" panose="020B0609020204030204" pitchFamily="49" charset="0"/>
              </a:rPr>
              <a:t>PUSH {r0, r1} </a:t>
            </a:r>
            <a:r>
              <a:rPr lang="en-US" sz="1600" dirty="0">
                <a:solidFill>
                  <a:schemeClr val="bg1">
                    <a:lumMod val="50000"/>
                  </a:schemeClr>
                </a:solidFill>
                <a:latin typeface="Consolas" panose="020B0609020204030204" pitchFamily="49" charset="0"/>
                <a:cs typeface="Consolas" panose="020B0609020204030204" pitchFamily="49" charset="0"/>
              </a:rPr>
              <a:t>; push a5, a6</a:t>
            </a:r>
          </a:p>
          <a:p>
            <a:r>
              <a:rPr lang="en-US" sz="1600" dirty="0">
                <a:latin typeface="Consolas" panose="020B0609020204030204" pitchFamily="49" charset="0"/>
                <a:cs typeface="Consolas" panose="020B0609020204030204" pitchFamily="49" charset="0"/>
              </a:rPr>
              <a:t>  MOVS r0, #1</a:t>
            </a:r>
          </a:p>
          <a:p>
            <a:r>
              <a:rPr lang="en-US" sz="1600" dirty="0">
                <a:latin typeface="Consolas" panose="020B0609020204030204" pitchFamily="49" charset="0"/>
                <a:cs typeface="Consolas" panose="020B0609020204030204" pitchFamily="49" charset="0"/>
              </a:rPr>
              <a:t>  MOVS r1, #2</a:t>
            </a:r>
          </a:p>
          <a:p>
            <a:r>
              <a:rPr lang="en-US" sz="1600" dirty="0">
                <a:latin typeface="Consolas" panose="020B0609020204030204" pitchFamily="49" charset="0"/>
                <a:cs typeface="Consolas" panose="020B0609020204030204" pitchFamily="49" charset="0"/>
              </a:rPr>
              <a:t>  MOVS r2, #3</a:t>
            </a:r>
          </a:p>
          <a:p>
            <a:r>
              <a:rPr lang="en-US" sz="1600" dirty="0">
                <a:latin typeface="Consolas" panose="020B0609020204030204" pitchFamily="49" charset="0"/>
                <a:cs typeface="Consolas" panose="020B0609020204030204" pitchFamily="49" charset="0"/>
              </a:rPr>
              <a:t>  MOVS r3, #4</a:t>
            </a:r>
          </a:p>
          <a:p>
            <a:r>
              <a:rPr lang="en-US" sz="1600" dirty="0">
                <a:latin typeface="Consolas" panose="020B0609020204030204" pitchFamily="49" charset="0"/>
                <a:cs typeface="Consolas" panose="020B0609020204030204" pitchFamily="49" charset="0"/>
              </a:rPr>
              <a:t>  BL  sum6</a:t>
            </a:r>
          </a:p>
          <a:p>
            <a:r>
              <a:rPr lang="en-US" sz="1600" dirty="0">
                <a:latin typeface="Consolas" panose="020B0609020204030204" pitchFamily="49" charset="0"/>
                <a:cs typeface="Consolas" panose="020B0609020204030204" pitchFamily="49" charset="0"/>
              </a:rPr>
              <a:t>  </a:t>
            </a:r>
            <a:r>
              <a:rPr lang="en-US" sz="1600" dirty="0">
                <a:solidFill>
                  <a:srgbClr val="C00000"/>
                </a:solidFill>
                <a:latin typeface="Consolas" panose="020B0609020204030204" pitchFamily="49" charset="0"/>
                <a:cs typeface="Consolas" panose="020B0609020204030204" pitchFamily="49" charset="0"/>
              </a:rPr>
              <a:t>ADD </a:t>
            </a:r>
            <a:r>
              <a:rPr lang="en-US" sz="1600" dirty="0" err="1">
                <a:solidFill>
                  <a:srgbClr val="C00000"/>
                </a:solidFill>
                <a:latin typeface="Consolas" panose="020B0609020204030204" pitchFamily="49" charset="0"/>
                <a:cs typeface="Consolas" panose="020B0609020204030204" pitchFamily="49" charset="0"/>
              </a:rPr>
              <a:t>sp</a:t>
            </a:r>
            <a:r>
              <a:rPr lang="en-US" sz="1600" dirty="0">
                <a:solidFill>
                  <a:srgbClr val="C00000"/>
                </a:solidFill>
                <a:latin typeface="Consolas" panose="020B0609020204030204" pitchFamily="49" charset="0"/>
                <a:cs typeface="Consolas" panose="020B0609020204030204" pitchFamily="49" charset="0"/>
              </a:rPr>
              <a:t>, </a:t>
            </a:r>
            <a:r>
              <a:rPr lang="en-US" sz="1600" dirty="0" err="1">
                <a:solidFill>
                  <a:srgbClr val="C00000"/>
                </a:solidFill>
                <a:latin typeface="Consolas" panose="020B0609020204030204" pitchFamily="49" charset="0"/>
                <a:cs typeface="Consolas" panose="020B0609020204030204" pitchFamily="49" charset="0"/>
              </a:rPr>
              <a:t>sp</a:t>
            </a:r>
            <a:r>
              <a:rPr lang="en-US" sz="1600" dirty="0">
                <a:solidFill>
                  <a:srgbClr val="C00000"/>
                </a:solidFill>
                <a:latin typeface="Consolas" panose="020B0609020204030204" pitchFamily="49" charset="0"/>
                <a:cs typeface="Consolas" panose="020B0609020204030204" pitchFamily="49" charset="0"/>
              </a:rPr>
              <a:t>, #8 </a:t>
            </a:r>
            <a:r>
              <a:rPr lang="en-US" sz="1600" dirty="0">
                <a:solidFill>
                  <a:schemeClr val="bg1">
                    <a:lumMod val="50000"/>
                  </a:schemeClr>
                </a:solidFill>
                <a:latin typeface="Consolas" panose="020B0609020204030204" pitchFamily="49" charset="0"/>
                <a:cs typeface="Consolas" panose="020B0609020204030204" pitchFamily="49" charset="0"/>
              </a:rPr>
              <a:t>; pop a4, a6</a:t>
            </a:r>
          </a:p>
        </p:txBody>
      </p:sp>
      <p:graphicFrame>
        <p:nvGraphicFramePr>
          <p:cNvPr id="39" name="Table 38">
            <a:extLst>
              <a:ext uri="{FF2B5EF4-FFF2-40B4-BE49-F238E27FC236}">
                <a16:creationId xmlns:a16="http://schemas.microsoft.com/office/drawing/2014/main" id="{E9C6A995-62F9-F14F-B9F2-C260ADE62320}"/>
              </a:ext>
            </a:extLst>
          </p:cNvPr>
          <p:cNvGraphicFramePr>
            <a:graphicFrameLocks noGrp="1"/>
          </p:cNvGraphicFramePr>
          <p:nvPr/>
        </p:nvGraphicFramePr>
        <p:xfrm>
          <a:off x="5093804" y="457200"/>
          <a:ext cx="2057400" cy="1676400"/>
        </p:xfrm>
        <a:graphic>
          <a:graphicData uri="http://schemas.openxmlformats.org/drawingml/2006/table">
            <a:tbl>
              <a:tblPr firstRow="1" bandRow="1">
                <a:tableStyleId>{5C22544A-7EE6-4342-B048-85BDC9FD1C3A}</a:tableStyleId>
              </a:tblPr>
              <a:tblGrid>
                <a:gridCol w="1276601">
                  <a:extLst>
                    <a:ext uri="{9D8B030D-6E8A-4147-A177-3AD203B41FA5}">
                      <a16:colId xmlns:a16="http://schemas.microsoft.com/office/drawing/2014/main" val="2523028808"/>
                    </a:ext>
                  </a:extLst>
                </a:gridCol>
                <a:gridCol w="780799">
                  <a:extLst>
                    <a:ext uri="{9D8B030D-6E8A-4147-A177-3AD203B41FA5}">
                      <a16:colId xmlns:a16="http://schemas.microsoft.com/office/drawing/2014/main" val="4098922032"/>
                    </a:ext>
                  </a:extLst>
                </a:gridCol>
              </a:tblGrid>
              <a:tr h="306613">
                <a:tc>
                  <a:txBody>
                    <a:bodyPr/>
                    <a:lstStyle/>
                    <a:p>
                      <a:pPr algn="r"/>
                      <a:r>
                        <a:rPr lang="en-US" sz="1600" b="0" dirty="0">
                          <a:solidFill>
                            <a:schemeClr val="tx1"/>
                          </a:solidFill>
                          <a:latin typeface="Consolas" panose="020B0609020204030204" pitchFamily="49" charset="0"/>
                          <a:cs typeface="Consolas" panose="020B0609020204030204" pitchFamily="49" charset="0"/>
                        </a:rPr>
                        <a:t>sp+8</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err="1">
                          <a:solidFill>
                            <a:srgbClr val="C00000"/>
                          </a:solidFill>
                          <a:latin typeface="Consolas" panose="020B0609020204030204" pitchFamily="49" charset="0"/>
                          <a:cs typeface="Consolas" panose="020B0609020204030204" pitchFamily="49" charset="0"/>
                        </a:rPr>
                        <a:t>xxxx</a:t>
                      </a: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7928546"/>
                  </a:ext>
                </a:extLst>
              </a:tr>
              <a:tr h="306613">
                <a:tc>
                  <a:txBody>
                    <a:bodyPr/>
                    <a:lstStyle/>
                    <a:p>
                      <a:pPr algn="r"/>
                      <a:r>
                        <a:rPr lang="en-US" sz="1600" b="0" dirty="0">
                          <a:solidFill>
                            <a:schemeClr val="tx1"/>
                          </a:solidFill>
                          <a:latin typeface="Consolas" panose="020B0609020204030204" pitchFamily="49" charset="0"/>
                          <a:cs typeface="Consolas" panose="020B0609020204030204" pitchFamily="49" charset="0"/>
                        </a:rPr>
                        <a:t>sp+4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solidFill>
                            <a:srgbClr val="C00000"/>
                          </a:solidFill>
                          <a:latin typeface="Consolas" panose="020B0609020204030204" pitchFamily="49" charset="0"/>
                          <a:cs typeface="Consolas" panose="020B0609020204030204" pitchFamily="49" charset="0"/>
                        </a:rPr>
                        <a:t>a6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2834678"/>
                  </a:ext>
                </a:extLst>
              </a:tr>
              <a:tr h="306613">
                <a:tc>
                  <a:txBody>
                    <a:bodyPr/>
                    <a:lstStyle/>
                    <a:p>
                      <a:pPr algn="r"/>
                      <a:r>
                        <a:rPr lang="en-US" sz="1600" b="0" dirty="0" err="1">
                          <a:solidFill>
                            <a:schemeClr val="tx1"/>
                          </a:solidFill>
                          <a:latin typeface="Consolas" panose="020B0609020204030204" pitchFamily="49" charset="0"/>
                          <a:cs typeface="Consolas" panose="020B0609020204030204" pitchFamily="49" charset="0"/>
                        </a:rPr>
                        <a:t>sp</a:t>
                      </a: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rgbClr val="C00000"/>
                          </a:solidFill>
                          <a:latin typeface="Consolas" panose="020B0609020204030204" pitchFamily="49" charset="0"/>
                          <a:cs typeface="Consolas" panose="020B0609020204030204" pitchFamily="49" charset="0"/>
                        </a:rPr>
                        <a:t>a5</a:t>
                      </a: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8054343"/>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5614774"/>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0415559"/>
                  </a:ext>
                </a:extLst>
              </a:tr>
            </a:tbl>
          </a:graphicData>
        </a:graphic>
      </p:graphicFrame>
      <p:sp>
        <p:nvSpPr>
          <p:cNvPr id="40" name="TextBox 39">
            <a:extLst>
              <a:ext uri="{FF2B5EF4-FFF2-40B4-BE49-F238E27FC236}">
                <a16:creationId xmlns:a16="http://schemas.microsoft.com/office/drawing/2014/main" id="{F4E6F3A4-2CB4-BD49-BAA3-20491F8F418D}"/>
              </a:ext>
            </a:extLst>
          </p:cNvPr>
          <p:cNvSpPr txBox="1"/>
          <p:nvPr/>
        </p:nvSpPr>
        <p:spPr>
          <a:xfrm>
            <a:off x="6324600" y="118646"/>
            <a:ext cx="892873" cy="338554"/>
          </a:xfrm>
          <a:prstGeom prst="rect">
            <a:avLst/>
          </a:prstGeom>
          <a:noFill/>
        </p:spPr>
        <p:txBody>
          <a:bodyPr wrap="none" rtlCol="0">
            <a:spAutoFit/>
          </a:bodyPr>
          <a:lstStyle/>
          <a:p>
            <a:pPr algn="ctr"/>
            <a:r>
              <a:rPr lang="en-US" sz="1600" dirty="0"/>
              <a:t>Memory</a:t>
            </a:r>
          </a:p>
        </p:txBody>
      </p:sp>
      <p:sp>
        <p:nvSpPr>
          <p:cNvPr id="41" name="TextBox 40">
            <a:extLst>
              <a:ext uri="{FF2B5EF4-FFF2-40B4-BE49-F238E27FC236}">
                <a16:creationId xmlns:a16="http://schemas.microsoft.com/office/drawing/2014/main" id="{09DBA684-1FAC-FC45-A902-2FAC2BE18F1C}"/>
              </a:ext>
            </a:extLst>
          </p:cNvPr>
          <p:cNvSpPr txBox="1"/>
          <p:nvPr/>
        </p:nvSpPr>
        <p:spPr>
          <a:xfrm>
            <a:off x="1182699" y="-41191"/>
            <a:ext cx="950901" cy="369332"/>
          </a:xfrm>
          <a:prstGeom prst="rect">
            <a:avLst/>
          </a:prstGeom>
          <a:noFill/>
        </p:spPr>
        <p:txBody>
          <a:bodyPr wrap="none" rtlCol="0">
            <a:spAutoFit/>
          </a:bodyPr>
          <a:lstStyle/>
          <a:p>
            <a:r>
              <a:rPr lang="en-US" dirty="0"/>
              <a:t>Register</a:t>
            </a:r>
          </a:p>
        </p:txBody>
      </p:sp>
      <p:sp>
        <p:nvSpPr>
          <p:cNvPr id="13" name="TextBox 12">
            <a:extLst>
              <a:ext uri="{FF2B5EF4-FFF2-40B4-BE49-F238E27FC236}">
                <a16:creationId xmlns:a16="http://schemas.microsoft.com/office/drawing/2014/main" id="{C2B0675F-8DD2-D74E-82D9-13AFF125F60A}"/>
              </a:ext>
            </a:extLst>
          </p:cNvPr>
          <p:cNvSpPr txBox="1"/>
          <p:nvPr/>
        </p:nvSpPr>
        <p:spPr>
          <a:xfrm>
            <a:off x="6442212" y="3484339"/>
            <a:ext cx="4785691"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latin typeface="Consolas" panose="020B0609020204030204" pitchFamily="49" charset="0"/>
                <a:cs typeface="Consolas" panose="020B0609020204030204" pitchFamily="49" charset="0"/>
              </a:rPr>
              <a:t>sum6 PROC</a:t>
            </a:r>
          </a:p>
          <a:p>
            <a:r>
              <a:rPr lang="en-US" sz="1600" dirty="0">
                <a:latin typeface="Consolas" panose="020B0609020204030204" pitchFamily="49" charset="0"/>
                <a:cs typeface="Consolas" panose="020B0609020204030204" pitchFamily="49" charset="0"/>
              </a:rPr>
              <a:t>     ADD  r0, r0, r1   </a:t>
            </a:r>
            <a:r>
              <a:rPr lang="en-US" sz="1600" dirty="0">
                <a:solidFill>
                  <a:schemeClr val="bg1">
                    <a:lumMod val="50000"/>
                  </a:schemeClr>
                </a:solidFill>
                <a:latin typeface="Consolas" panose="020B0609020204030204" pitchFamily="49" charset="0"/>
                <a:cs typeface="Consolas" panose="020B0609020204030204" pitchFamily="49" charset="0"/>
              </a:rPr>
              <a:t>; sum = a1 + a2</a:t>
            </a:r>
          </a:p>
          <a:p>
            <a:r>
              <a:rPr lang="en-US" sz="1600" dirty="0">
                <a:latin typeface="Consolas" panose="020B0609020204030204" pitchFamily="49" charset="0"/>
                <a:cs typeface="Consolas" panose="020B0609020204030204" pitchFamily="49" charset="0"/>
              </a:rPr>
              <a:t>     ADD  r0, r0, r2   </a:t>
            </a:r>
            <a:r>
              <a:rPr lang="en-US" sz="1600" dirty="0">
                <a:solidFill>
                  <a:schemeClr val="bg1">
                    <a:lumMod val="50000"/>
                  </a:schemeClr>
                </a:solidFill>
                <a:latin typeface="Consolas" panose="020B0609020204030204" pitchFamily="49" charset="0"/>
                <a:cs typeface="Consolas" panose="020B0609020204030204" pitchFamily="49" charset="0"/>
              </a:rPr>
              <a:t>; sum += a3</a:t>
            </a:r>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     ADD  r0, r0, r3   </a:t>
            </a:r>
            <a:r>
              <a:rPr lang="en-US" sz="1600" dirty="0">
                <a:solidFill>
                  <a:schemeClr val="bg1">
                    <a:lumMod val="50000"/>
                  </a:schemeClr>
                </a:solidFill>
                <a:latin typeface="Consolas" panose="020B0609020204030204" pitchFamily="49" charset="0"/>
                <a:cs typeface="Consolas" panose="020B0609020204030204" pitchFamily="49" charset="0"/>
              </a:rPr>
              <a:t>; sum += a4</a:t>
            </a:r>
          </a:p>
          <a:p>
            <a:r>
              <a:rPr lang="en-US" sz="1600" dirty="0">
                <a:solidFill>
                  <a:srgbClr val="C00000"/>
                </a:solidFill>
                <a:latin typeface="Consolas" panose="020B0609020204030204" pitchFamily="49" charset="0"/>
                <a:cs typeface="Consolas" panose="020B0609020204030204" pitchFamily="49" charset="0"/>
              </a:rPr>
              <a:t>     LDRD r1, r2, [</a:t>
            </a:r>
            <a:r>
              <a:rPr lang="en-US" sz="1600" dirty="0" err="1">
                <a:solidFill>
                  <a:srgbClr val="C00000"/>
                </a:solidFill>
                <a:latin typeface="Consolas" panose="020B0609020204030204" pitchFamily="49" charset="0"/>
                <a:cs typeface="Consolas" panose="020B0609020204030204" pitchFamily="49" charset="0"/>
              </a:rPr>
              <a:t>sp</a:t>
            </a:r>
            <a:r>
              <a:rPr lang="en-US" sz="1600" dirty="0">
                <a:solidFill>
                  <a:srgbClr val="C00000"/>
                </a:solidFill>
                <a:latin typeface="Consolas" panose="020B0609020204030204" pitchFamily="49" charset="0"/>
                <a:cs typeface="Consolas" panose="020B0609020204030204" pitchFamily="49" charset="0"/>
              </a:rPr>
              <a:t>] </a:t>
            </a:r>
            <a:r>
              <a:rPr lang="en-US" sz="1600" dirty="0">
                <a:solidFill>
                  <a:schemeClr val="bg1">
                    <a:lumMod val="50000"/>
                  </a:schemeClr>
                </a:solidFill>
                <a:latin typeface="Consolas" panose="020B0609020204030204" pitchFamily="49" charset="0"/>
                <a:cs typeface="Consolas" panose="020B0609020204030204" pitchFamily="49" charset="0"/>
              </a:rPr>
              <a:t>; load a5, a6</a:t>
            </a:r>
          </a:p>
          <a:p>
            <a:r>
              <a:rPr lang="en-US" sz="1600" dirty="0">
                <a:latin typeface="Consolas" panose="020B0609020204030204" pitchFamily="49" charset="0"/>
                <a:cs typeface="Consolas" panose="020B0609020204030204" pitchFamily="49" charset="0"/>
              </a:rPr>
              <a:t>     ADD  r0, r0, r1   </a:t>
            </a:r>
            <a:r>
              <a:rPr lang="en-US" sz="1600" dirty="0">
                <a:solidFill>
                  <a:schemeClr val="bg1">
                    <a:lumMod val="50000"/>
                  </a:schemeClr>
                </a:solidFill>
                <a:latin typeface="Consolas" panose="020B0609020204030204" pitchFamily="49" charset="0"/>
                <a:cs typeface="Consolas" panose="020B0609020204030204" pitchFamily="49" charset="0"/>
              </a:rPr>
              <a:t>; sum += a5</a:t>
            </a:r>
          </a:p>
          <a:p>
            <a:r>
              <a:rPr lang="en-US" sz="1600" dirty="0">
                <a:latin typeface="Consolas" panose="020B0609020204030204" pitchFamily="49" charset="0"/>
                <a:cs typeface="Consolas" panose="020B0609020204030204" pitchFamily="49" charset="0"/>
              </a:rPr>
              <a:t>     ADD  r0, r0, r2   </a:t>
            </a:r>
            <a:r>
              <a:rPr lang="en-US" sz="1600" dirty="0">
                <a:solidFill>
                  <a:schemeClr val="bg1">
                    <a:lumMod val="50000"/>
                  </a:schemeClr>
                </a:solidFill>
                <a:latin typeface="Consolas" panose="020B0609020204030204" pitchFamily="49" charset="0"/>
                <a:cs typeface="Consolas" panose="020B0609020204030204" pitchFamily="49" charset="0"/>
              </a:rPr>
              <a:t>; sum += a6</a:t>
            </a:r>
          </a:p>
          <a:p>
            <a:r>
              <a:rPr lang="en-US" sz="1600" dirty="0">
                <a:solidFill>
                  <a:schemeClr val="tx1"/>
                </a:solidFill>
                <a:latin typeface="Consolas" panose="020B0609020204030204" pitchFamily="49" charset="0"/>
                <a:cs typeface="Consolas" panose="020B0609020204030204" pitchFamily="49" charset="0"/>
              </a:rPr>
              <a:t>     BX   LR           </a:t>
            </a:r>
            <a:r>
              <a:rPr lang="en-US" sz="1600" dirty="0">
                <a:solidFill>
                  <a:schemeClr val="bg1">
                    <a:lumMod val="50000"/>
                  </a:schemeClr>
                </a:solidFill>
                <a:latin typeface="Consolas" panose="020B0609020204030204" pitchFamily="49" charset="0"/>
                <a:cs typeface="Consolas" panose="020B0609020204030204" pitchFamily="49" charset="0"/>
              </a:rPr>
              <a:t>; return in r0</a:t>
            </a:r>
          </a:p>
          <a:p>
            <a:r>
              <a:rPr lang="en-US" sz="1600" dirty="0">
                <a:latin typeface="Consolas" panose="020B0609020204030204" pitchFamily="49" charset="0"/>
                <a:cs typeface="Consolas" panose="020B0609020204030204" pitchFamily="49" charset="0"/>
              </a:rPr>
              <a:t>     ENDP</a:t>
            </a:r>
          </a:p>
        </p:txBody>
      </p:sp>
    </p:spTree>
    <p:extLst>
      <p:ext uri="{BB962C8B-B14F-4D97-AF65-F5344CB8AC3E}">
        <p14:creationId xmlns:p14="http://schemas.microsoft.com/office/powerpoint/2010/main" val="1837320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B72319F-C6B9-E548-B3D4-B4B38D9F6767}"/>
              </a:ext>
            </a:extLst>
          </p:cNvPr>
          <p:cNvSpPr>
            <a:spLocks noGrp="1"/>
          </p:cNvSpPr>
          <p:nvPr>
            <p:ph type="sldNum" sz="quarter" idx="12"/>
          </p:nvPr>
        </p:nvSpPr>
        <p:spPr/>
        <p:txBody>
          <a:bodyPr/>
          <a:lstStyle/>
          <a:p>
            <a:fld id="{EA7C8D44-3667-46F6-9772-CC52308E2A7F}" type="slidenum">
              <a:rPr kumimoji="0" lang="en-US" smtClean="0"/>
              <a:pPr/>
              <a:t>18</a:t>
            </a:fld>
            <a:endParaRPr kumimoji="0" lang="en-US" dirty="0"/>
          </a:p>
        </p:txBody>
      </p:sp>
      <p:graphicFrame>
        <p:nvGraphicFramePr>
          <p:cNvPr id="5" name="Table 42">
            <a:extLst>
              <a:ext uri="{FF2B5EF4-FFF2-40B4-BE49-F238E27FC236}">
                <a16:creationId xmlns:a16="http://schemas.microsoft.com/office/drawing/2014/main" id="{4452E2E6-CDB8-F64A-BF16-625E1C95191C}"/>
              </a:ext>
            </a:extLst>
          </p:cNvPr>
          <p:cNvGraphicFramePr>
            <a:graphicFrameLocks noGrp="1"/>
          </p:cNvGraphicFramePr>
          <p:nvPr/>
        </p:nvGraphicFramePr>
        <p:xfrm>
          <a:off x="0" y="304800"/>
          <a:ext cx="2057400" cy="5928360"/>
        </p:xfrm>
        <a:graphic>
          <a:graphicData uri="http://schemas.openxmlformats.org/drawingml/2006/table">
            <a:tbl>
              <a:tblPr firstRow="1" bandRow="1">
                <a:tableStyleId>{5C22544A-7EE6-4342-B048-85BDC9FD1C3A}</a:tableStyleId>
              </a:tblPr>
              <a:tblGrid>
                <a:gridCol w="1276601">
                  <a:extLst>
                    <a:ext uri="{9D8B030D-6E8A-4147-A177-3AD203B41FA5}">
                      <a16:colId xmlns:a16="http://schemas.microsoft.com/office/drawing/2014/main" val="506120515"/>
                    </a:ext>
                  </a:extLst>
                </a:gridCol>
                <a:gridCol w="780799">
                  <a:extLst>
                    <a:ext uri="{9D8B030D-6E8A-4147-A177-3AD203B41FA5}">
                      <a16:colId xmlns:a16="http://schemas.microsoft.com/office/drawing/2014/main" val="997357635"/>
                    </a:ext>
                  </a:extLst>
                </a:gridCol>
              </a:tblGrid>
              <a:tr h="370840">
                <a:tc>
                  <a:txBody>
                    <a:bodyPr/>
                    <a:lstStyle/>
                    <a:p>
                      <a:pPr algn="r"/>
                      <a:r>
                        <a:rPr lang="en-US" b="0" dirty="0">
                          <a:solidFill>
                            <a:srgbClr val="C00000"/>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C00000"/>
                          </a:solidFill>
                          <a:latin typeface="Consolas" panose="020B0609020204030204" pitchFamily="49" charset="0"/>
                          <a:cs typeface="Consolas" panose="020B0609020204030204" pitchFamily="49" charset="0"/>
                        </a:rPr>
                        <a:t>a1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rgbClr val="C00000"/>
                          </a:solidFill>
                          <a:latin typeface="Consolas" panose="020B0609020204030204" pitchFamily="49" charset="0"/>
                          <a:cs typeface="Consolas" panose="020B0609020204030204" pitchFamily="49" charset="0"/>
                        </a:rPr>
                        <a:t>a2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C00000"/>
                          </a:solidFill>
                          <a:latin typeface="Consolas" panose="020B0609020204030204" pitchFamily="49" charset="0"/>
                          <a:cs typeface="Consolas" panose="020B0609020204030204" pitchFamily="49" charset="0"/>
                        </a:rPr>
                        <a:t>a2</a:t>
                      </a:r>
                      <a:endParaRPr lang="en-US" b="1"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rgbClr val="C00000"/>
                          </a:solidFill>
                          <a:latin typeface="Consolas" panose="020B0609020204030204" pitchFamily="49" charset="0"/>
                          <a:cs typeface="Consolas" panose="020B0609020204030204" pitchFamily="49" charset="0"/>
                        </a:rPr>
                        <a:t>a3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281940">
                <a:tc>
                  <a:txBody>
                    <a:bodyPr/>
                    <a:lstStyle/>
                    <a:p>
                      <a:pPr algn="r"/>
                      <a:r>
                        <a:rPr lang="en-US" b="0" dirty="0">
                          <a:solidFill>
                            <a:schemeClr val="tx1"/>
                          </a:solidFill>
                          <a:latin typeface="Consolas" panose="020B0609020204030204" pitchFamily="49" charset="0"/>
                          <a:cs typeface="Consolas" panose="020B0609020204030204" pitchFamily="49" charset="0"/>
                        </a:rPr>
                        <a:t>r4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b="0"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r5</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40519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r6</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363154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r7</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8760620"/>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r8</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67321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979883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3957504"/>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89151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62769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994321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2888870"/>
                  </a:ext>
                </a:extLst>
              </a:tr>
            </a:tbl>
          </a:graphicData>
        </a:graphic>
      </p:graphicFrame>
      <p:sp>
        <p:nvSpPr>
          <p:cNvPr id="6" name="Right Brace 5">
            <a:extLst>
              <a:ext uri="{FF2B5EF4-FFF2-40B4-BE49-F238E27FC236}">
                <a16:creationId xmlns:a16="http://schemas.microsoft.com/office/drawing/2014/main" id="{A80AB5FA-04C3-674C-BD47-509423E17121}"/>
              </a:ext>
            </a:extLst>
          </p:cNvPr>
          <p:cNvSpPr/>
          <p:nvPr/>
        </p:nvSpPr>
        <p:spPr>
          <a:xfrm>
            <a:off x="2133600" y="304800"/>
            <a:ext cx="304800" cy="1447800"/>
          </a:xfrm>
          <a:prstGeom prst="rightBrace">
            <a:avLst>
              <a:gd name="adj1" fmla="val 55413"/>
              <a:gd name="adj2" fmla="val 5266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388D0069-12B0-FA40-B2EA-720C0BEABCC6}"/>
              </a:ext>
            </a:extLst>
          </p:cNvPr>
          <p:cNvSpPr txBox="1"/>
          <p:nvPr/>
        </p:nvSpPr>
        <p:spPr>
          <a:xfrm>
            <a:off x="2514600" y="775551"/>
            <a:ext cx="2057399" cy="646331"/>
          </a:xfrm>
          <a:prstGeom prst="rect">
            <a:avLst/>
          </a:prstGeom>
          <a:noFill/>
        </p:spPr>
        <p:txBody>
          <a:bodyPr wrap="square" rtlCol="0">
            <a:spAutoFit/>
          </a:bodyPr>
          <a:lstStyle/>
          <a:p>
            <a:r>
              <a:rPr lang="en-US" dirty="0">
                <a:solidFill>
                  <a:srgbClr val="C00000"/>
                </a:solidFill>
              </a:rPr>
              <a:t>Passing arguments to a subroutine</a:t>
            </a:r>
          </a:p>
        </p:txBody>
      </p:sp>
      <p:sp>
        <p:nvSpPr>
          <p:cNvPr id="2" name="Rectangle 1">
            <a:extLst>
              <a:ext uri="{FF2B5EF4-FFF2-40B4-BE49-F238E27FC236}">
                <a16:creationId xmlns:a16="http://schemas.microsoft.com/office/drawing/2014/main" id="{9D3960A2-CB48-EB42-A638-7E074378B515}"/>
              </a:ext>
            </a:extLst>
          </p:cNvPr>
          <p:cNvSpPr/>
          <p:nvPr/>
        </p:nvSpPr>
        <p:spPr>
          <a:xfrm>
            <a:off x="2286000" y="2503519"/>
            <a:ext cx="9677400" cy="338554"/>
          </a:xfrm>
          <a:prstGeom prst="rect">
            <a:avLst/>
          </a:prstGeom>
        </p:spPr>
        <p:txBody>
          <a:bodyPr wrap="square">
            <a:spAutoFit/>
          </a:bodyPr>
          <a:lstStyle/>
          <a:p>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sum6</a:t>
            </a:r>
            <a:r>
              <a:rPr lang="en-US" sz="1600" dirty="0">
                <a:latin typeface="Consolas" panose="020B0609020204030204" pitchFamily="49" charset="0"/>
                <a:ea typeface="DengXian" panose="02010600030101010101" pitchFamily="2" charset="-122"/>
                <a:cs typeface="Consolas" panose="020B0609020204030204" pitchFamily="49" charset="0"/>
              </a:rPr>
              <a:t>(int32_t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a1</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a2</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a3</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a4</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a5</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a6</a:t>
            </a:r>
            <a:r>
              <a:rPr lang="en-US" sz="1600" dirty="0">
                <a:latin typeface="Consolas" panose="020B0609020204030204" pitchFamily="49" charset="0"/>
                <a:ea typeface="DengXian" panose="02010600030101010101" pitchFamily="2" charset="-122"/>
                <a:cs typeface="Consolas" panose="020B0609020204030204" pitchFamily="49" charset="0"/>
              </a:rPr>
              <a:t>)</a:t>
            </a:r>
            <a:endParaRPr lang="en-US" sz="1600" dirty="0">
              <a:latin typeface="Consolas" panose="020B0609020204030204" pitchFamily="49" charset="0"/>
              <a:cs typeface="Consolas" panose="020B0609020204030204" pitchFamily="49" charset="0"/>
            </a:endParaRPr>
          </a:p>
        </p:txBody>
      </p:sp>
      <p:sp>
        <p:nvSpPr>
          <p:cNvPr id="4" name="Rectangle 3">
            <a:extLst>
              <a:ext uri="{FF2B5EF4-FFF2-40B4-BE49-F238E27FC236}">
                <a16:creationId xmlns:a16="http://schemas.microsoft.com/office/drawing/2014/main" id="{320BF81F-A35E-B848-9B4F-E3BF74910042}"/>
              </a:ext>
            </a:extLst>
          </p:cNvPr>
          <p:cNvSpPr/>
          <p:nvPr/>
        </p:nvSpPr>
        <p:spPr>
          <a:xfrm>
            <a:off x="1931504" y="2940941"/>
            <a:ext cx="3379693" cy="338554"/>
          </a:xfrm>
          <a:prstGeom prst="rect">
            <a:avLst/>
          </a:prstGeom>
        </p:spPr>
        <p:txBody>
          <a:bodyPr wrap="square">
            <a:spAutoFit/>
          </a:bodyPr>
          <a:lstStyle/>
          <a:p>
            <a:pPr indent="457200"/>
            <a:r>
              <a:rPr lang="en-US" sz="1600" dirty="0">
                <a:solidFill>
                  <a:srgbClr val="C00000"/>
                </a:solidFill>
                <a:latin typeface="Consolas" panose="020B0609020204030204" pitchFamily="49" charset="0"/>
                <a:ea typeface="DengXian" panose="02010600030101010101" pitchFamily="2" charset="-122"/>
                <a:cs typeface="Times New Roman" panose="02020603050405020304" pitchFamily="18" charset="0"/>
              </a:rPr>
              <a:t>sum6(1, 2, 3, 4, 5, 6);</a:t>
            </a:r>
            <a:endParaRPr lang="en-US" sz="1600" dirty="0">
              <a:solidFill>
                <a:srgbClr val="C00000"/>
              </a:solidFill>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36" name="Rectangle 35">
            <a:extLst>
              <a:ext uri="{FF2B5EF4-FFF2-40B4-BE49-F238E27FC236}">
                <a16:creationId xmlns:a16="http://schemas.microsoft.com/office/drawing/2014/main" id="{317F0EF8-9C13-A441-BC4A-496D094B0842}"/>
              </a:ext>
            </a:extLst>
          </p:cNvPr>
          <p:cNvSpPr/>
          <p:nvPr/>
        </p:nvSpPr>
        <p:spPr>
          <a:xfrm>
            <a:off x="2286000" y="3484339"/>
            <a:ext cx="4038600" cy="3046988"/>
          </a:xfrm>
          <a:prstGeom prst="rect">
            <a:avLst/>
          </a:prstGeom>
          <a:ln w="19050">
            <a:solidFill>
              <a:schemeClr val="accent1"/>
            </a:solidFill>
          </a:ln>
        </p:spPr>
        <p:txBody>
          <a:bodyPr wrap="square">
            <a:spAutoFit/>
          </a:bodyPr>
          <a:lstStyle/>
          <a:p>
            <a:r>
              <a:rPr lang="en-US" sz="1600" dirty="0">
                <a:latin typeface="Consolas" panose="020B0609020204030204" pitchFamily="49" charset="0"/>
                <a:cs typeface="Consolas" panose="020B0609020204030204" pitchFamily="49" charset="0"/>
              </a:rPr>
              <a:t>  MOVS r0, #5   </a:t>
            </a:r>
            <a:r>
              <a:rPr lang="en-US" sz="1600" dirty="0">
                <a:solidFill>
                  <a:schemeClr val="bg1">
                    <a:lumMod val="50000"/>
                  </a:schemeClr>
                </a:solidFill>
                <a:latin typeface="Consolas" panose="020B0609020204030204" pitchFamily="49" charset="0"/>
                <a:cs typeface="Consolas" panose="020B0609020204030204" pitchFamily="49" charset="0"/>
              </a:rPr>
              <a:t>; MOVS can also be MOV here</a:t>
            </a:r>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  MOVS r1, #6</a:t>
            </a:r>
          </a:p>
          <a:p>
            <a:r>
              <a:rPr lang="en-US" sz="1600" dirty="0">
                <a:latin typeface="Consolas" panose="020B0609020204030204" pitchFamily="49" charset="0"/>
                <a:cs typeface="Consolas" panose="020B0609020204030204" pitchFamily="49" charset="0"/>
              </a:rPr>
              <a:t>  </a:t>
            </a:r>
            <a:r>
              <a:rPr lang="en-US" sz="1600" dirty="0">
                <a:solidFill>
                  <a:srgbClr val="C00000"/>
                </a:solidFill>
                <a:latin typeface="Consolas" panose="020B0609020204030204" pitchFamily="49" charset="0"/>
                <a:cs typeface="Consolas" panose="020B0609020204030204" pitchFamily="49" charset="0"/>
              </a:rPr>
              <a:t>PUSH {r0, r1} </a:t>
            </a:r>
            <a:r>
              <a:rPr lang="en-US" sz="1600" dirty="0">
                <a:solidFill>
                  <a:schemeClr val="bg1">
                    <a:lumMod val="50000"/>
                  </a:schemeClr>
                </a:solidFill>
                <a:latin typeface="Consolas" panose="020B0609020204030204" pitchFamily="49" charset="0"/>
                <a:cs typeface="Consolas" panose="020B0609020204030204" pitchFamily="49" charset="0"/>
              </a:rPr>
              <a:t>; push a5, a6</a:t>
            </a:r>
          </a:p>
          <a:p>
            <a:r>
              <a:rPr lang="en-US" sz="1600" dirty="0">
                <a:latin typeface="Consolas" panose="020B0609020204030204" pitchFamily="49" charset="0"/>
                <a:cs typeface="Consolas" panose="020B0609020204030204" pitchFamily="49" charset="0"/>
              </a:rPr>
              <a:t>  MOVS r0, #1</a:t>
            </a:r>
          </a:p>
          <a:p>
            <a:r>
              <a:rPr lang="en-US" sz="1600" dirty="0">
                <a:latin typeface="Consolas" panose="020B0609020204030204" pitchFamily="49" charset="0"/>
                <a:cs typeface="Consolas" panose="020B0609020204030204" pitchFamily="49" charset="0"/>
              </a:rPr>
              <a:t>  MOVS r1, #2</a:t>
            </a:r>
          </a:p>
          <a:p>
            <a:r>
              <a:rPr lang="en-US" sz="1600" dirty="0">
                <a:latin typeface="Consolas" panose="020B0609020204030204" pitchFamily="49" charset="0"/>
                <a:cs typeface="Consolas" panose="020B0609020204030204" pitchFamily="49" charset="0"/>
              </a:rPr>
              <a:t>  MOVS r2, #3</a:t>
            </a:r>
          </a:p>
          <a:p>
            <a:r>
              <a:rPr lang="en-US" sz="1600" dirty="0">
                <a:latin typeface="Consolas" panose="020B0609020204030204" pitchFamily="49" charset="0"/>
                <a:cs typeface="Consolas" panose="020B0609020204030204" pitchFamily="49" charset="0"/>
              </a:rPr>
              <a:t>  MOVS r3, #4</a:t>
            </a:r>
          </a:p>
          <a:p>
            <a:r>
              <a:rPr lang="en-US" sz="1600" dirty="0">
                <a:latin typeface="Consolas" panose="020B0609020204030204" pitchFamily="49" charset="0"/>
                <a:cs typeface="Consolas" panose="020B0609020204030204" pitchFamily="49" charset="0"/>
              </a:rPr>
              <a:t>  BL  sum6</a:t>
            </a:r>
          </a:p>
          <a:p>
            <a:r>
              <a:rPr lang="en-US" sz="1600" dirty="0">
                <a:latin typeface="Consolas" panose="020B0609020204030204" pitchFamily="49" charset="0"/>
                <a:cs typeface="Consolas" panose="020B0609020204030204" pitchFamily="49" charset="0"/>
              </a:rPr>
              <a:t>  </a:t>
            </a:r>
            <a:r>
              <a:rPr lang="en-US" sz="1600" dirty="0">
                <a:solidFill>
                  <a:srgbClr val="C00000"/>
                </a:solidFill>
                <a:latin typeface="Consolas" panose="020B0609020204030204" pitchFamily="49" charset="0"/>
                <a:cs typeface="Consolas" panose="020B0609020204030204" pitchFamily="49" charset="0"/>
              </a:rPr>
              <a:t>ADD </a:t>
            </a:r>
            <a:r>
              <a:rPr lang="en-US" sz="1600" dirty="0" err="1">
                <a:solidFill>
                  <a:srgbClr val="C00000"/>
                </a:solidFill>
                <a:latin typeface="Consolas" panose="020B0609020204030204" pitchFamily="49" charset="0"/>
                <a:cs typeface="Consolas" panose="020B0609020204030204" pitchFamily="49" charset="0"/>
              </a:rPr>
              <a:t>sp</a:t>
            </a:r>
            <a:r>
              <a:rPr lang="en-US" sz="1600" dirty="0">
                <a:solidFill>
                  <a:srgbClr val="C00000"/>
                </a:solidFill>
                <a:latin typeface="Consolas" panose="020B0609020204030204" pitchFamily="49" charset="0"/>
                <a:cs typeface="Consolas" panose="020B0609020204030204" pitchFamily="49" charset="0"/>
              </a:rPr>
              <a:t>, </a:t>
            </a:r>
            <a:r>
              <a:rPr lang="en-US" sz="1600" dirty="0" err="1">
                <a:solidFill>
                  <a:srgbClr val="C00000"/>
                </a:solidFill>
                <a:latin typeface="Consolas" panose="020B0609020204030204" pitchFamily="49" charset="0"/>
                <a:cs typeface="Consolas" panose="020B0609020204030204" pitchFamily="49" charset="0"/>
              </a:rPr>
              <a:t>sp</a:t>
            </a:r>
            <a:r>
              <a:rPr lang="en-US" sz="1600" dirty="0">
                <a:solidFill>
                  <a:srgbClr val="C00000"/>
                </a:solidFill>
                <a:latin typeface="Consolas" panose="020B0609020204030204" pitchFamily="49" charset="0"/>
                <a:cs typeface="Consolas" panose="020B0609020204030204" pitchFamily="49" charset="0"/>
              </a:rPr>
              <a:t>, #8 </a:t>
            </a:r>
            <a:r>
              <a:rPr lang="en-US" sz="1600" dirty="0">
                <a:solidFill>
                  <a:schemeClr val="bg1">
                    <a:lumMod val="50000"/>
                  </a:schemeClr>
                </a:solidFill>
                <a:latin typeface="Consolas" panose="020B0609020204030204" pitchFamily="49" charset="0"/>
                <a:cs typeface="Consolas" panose="020B0609020204030204" pitchFamily="49" charset="0"/>
              </a:rPr>
              <a:t>; pop a4, a6 by restoring </a:t>
            </a:r>
            <a:r>
              <a:rPr lang="en-US" sz="1600" dirty="0" err="1">
                <a:solidFill>
                  <a:schemeClr val="bg1">
                    <a:lumMod val="50000"/>
                  </a:schemeClr>
                </a:solidFill>
                <a:latin typeface="Consolas" panose="020B0609020204030204" pitchFamily="49" charset="0"/>
                <a:cs typeface="Consolas" panose="020B0609020204030204" pitchFamily="49" charset="0"/>
              </a:rPr>
              <a:t>sp</a:t>
            </a:r>
            <a:r>
              <a:rPr lang="en-US" sz="1600" dirty="0">
                <a:solidFill>
                  <a:schemeClr val="bg1">
                    <a:lumMod val="50000"/>
                  </a:schemeClr>
                </a:solidFill>
                <a:latin typeface="Consolas" panose="020B0609020204030204" pitchFamily="49" charset="0"/>
                <a:cs typeface="Consolas" panose="020B0609020204030204" pitchFamily="49" charset="0"/>
              </a:rPr>
              <a:t> to its old position before calling PROC</a:t>
            </a:r>
          </a:p>
        </p:txBody>
      </p:sp>
      <p:graphicFrame>
        <p:nvGraphicFramePr>
          <p:cNvPr id="39" name="Table 38">
            <a:extLst>
              <a:ext uri="{FF2B5EF4-FFF2-40B4-BE49-F238E27FC236}">
                <a16:creationId xmlns:a16="http://schemas.microsoft.com/office/drawing/2014/main" id="{E9C6A995-62F9-F14F-B9F2-C260ADE62320}"/>
              </a:ext>
            </a:extLst>
          </p:cNvPr>
          <p:cNvGraphicFramePr>
            <a:graphicFrameLocks noGrp="1"/>
          </p:cNvGraphicFramePr>
          <p:nvPr/>
        </p:nvGraphicFramePr>
        <p:xfrm>
          <a:off x="5093804" y="457200"/>
          <a:ext cx="2057400" cy="1676400"/>
        </p:xfrm>
        <a:graphic>
          <a:graphicData uri="http://schemas.openxmlformats.org/drawingml/2006/table">
            <a:tbl>
              <a:tblPr firstRow="1" bandRow="1">
                <a:tableStyleId>{5C22544A-7EE6-4342-B048-85BDC9FD1C3A}</a:tableStyleId>
              </a:tblPr>
              <a:tblGrid>
                <a:gridCol w="1276601">
                  <a:extLst>
                    <a:ext uri="{9D8B030D-6E8A-4147-A177-3AD203B41FA5}">
                      <a16:colId xmlns:a16="http://schemas.microsoft.com/office/drawing/2014/main" val="2523028808"/>
                    </a:ext>
                  </a:extLst>
                </a:gridCol>
                <a:gridCol w="780799">
                  <a:extLst>
                    <a:ext uri="{9D8B030D-6E8A-4147-A177-3AD203B41FA5}">
                      <a16:colId xmlns:a16="http://schemas.microsoft.com/office/drawing/2014/main" val="4098922032"/>
                    </a:ext>
                  </a:extLst>
                </a:gridCol>
              </a:tblGrid>
              <a:tr h="306613">
                <a:tc>
                  <a:txBody>
                    <a:bodyPr/>
                    <a:lstStyle/>
                    <a:p>
                      <a:pPr algn="r"/>
                      <a:r>
                        <a:rPr lang="en-US" sz="1600" b="0" dirty="0" err="1">
                          <a:solidFill>
                            <a:schemeClr val="tx1"/>
                          </a:solidFill>
                          <a:latin typeface="Consolas" panose="020B0609020204030204" pitchFamily="49" charset="0"/>
                          <a:cs typeface="Consolas" panose="020B0609020204030204" pitchFamily="49" charset="0"/>
                        </a:rPr>
                        <a:t>sp</a:t>
                      </a: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err="1">
                          <a:solidFill>
                            <a:srgbClr val="C00000"/>
                          </a:solidFill>
                          <a:latin typeface="Consolas" panose="020B0609020204030204" pitchFamily="49" charset="0"/>
                          <a:cs typeface="Consolas" panose="020B0609020204030204" pitchFamily="49" charset="0"/>
                        </a:rPr>
                        <a:t>xxxx</a:t>
                      </a: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7928546"/>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solidFill>
                            <a:srgbClr val="C00000"/>
                          </a:solidFill>
                          <a:latin typeface="Consolas" panose="020B0609020204030204" pitchFamily="49" charset="0"/>
                          <a:cs typeface="Consolas" panose="020B0609020204030204" pitchFamily="49" charset="0"/>
                        </a:rPr>
                        <a:t>a6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2834678"/>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rgbClr val="C00000"/>
                          </a:solidFill>
                          <a:latin typeface="Consolas" panose="020B0609020204030204" pitchFamily="49" charset="0"/>
                          <a:cs typeface="Consolas" panose="020B0609020204030204" pitchFamily="49" charset="0"/>
                        </a:rPr>
                        <a:t>a5</a:t>
                      </a: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8054343"/>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5614774"/>
                  </a:ext>
                </a:extLst>
              </a:tr>
              <a:tr h="306613">
                <a:tc>
                  <a:txBody>
                    <a:bodyPr/>
                    <a:lstStyle/>
                    <a:p>
                      <a:pPr algn="r"/>
                      <a:endParaRPr lang="en-US" sz="1600" b="0" dirty="0">
                        <a:solidFill>
                          <a:schemeClr val="tx1"/>
                        </a:solidFill>
                        <a:latin typeface="Consolas" panose="020B0609020204030204" pitchFamily="49" charset="0"/>
                        <a:cs typeface="Consolas" panose="020B0609020204030204" pitchFamily="49"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0415559"/>
                  </a:ext>
                </a:extLst>
              </a:tr>
            </a:tbl>
          </a:graphicData>
        </a:graphic>
      </p:graphicFrame>
      <p:sp>
        <p:nvSpPr>
          <p:cNvPr id="40" name="TextBox 39">
            <a:extLst>
              <a:ext uri="{FF2B5EF4-FFF2-40B4-BE49-F238E27FC236}">
                <a16:creationId xmlns:a16="http://schemas.microsoft.com/office/drawing/2014/main" id="{F4E6F3A4-2CB4-BD49-BAA3-20491F8F418D}"/>
              </a:ext>
            </a:extLst>
          </p:cNvPr>
          <p:cNvSpPr txBox="1"/>
          <p:nvPr/>
        </p:nvSpPr>
        <p:spPr>
          <a:xfrm>
            <a:off x="6324600" y="118646"/>
            <a:ext cx="892873" cy="338554"/>
          </a:xfrm>
          <a:prstGeom prst="rect">
            <a:avLst/>
          </a:prstGeom>
          <a:noFill/>
        </p:spPr>
        <p:txBody>
          <a:bodyPr wrap="none" rtlCol="0">
            <a:spAutoFit/>
          </a:bodyPr>
          <a:lstStyle/>
          <a:p>
            <a:pPr algn="ctr"/>
            <a:r>
              <a:rPr lang="en-US" sz="1600" dirty="0"/>
              <a:t>Memory</a:t>
            </a:r>
          </a:p>
        </p:txBody>
      </p:sp>
      <p:sp>
        <p:nvSpPr>
          <p:cNvPr id="41" name="TextBox 40">
            <a:extLst>
              <a:ext uri="{FF2B5EF4-FFF2-40B4-BE49-F238E27FC236}">
                <a16:creationId xmlns:a16="http://schemas.microsoft.com/office/drawing/2014/main" id="{09DBA684-1FAC-FC45-A902-2FAC2BE18F1C}"/>
              </a:ext>
            </a:extLst>
          </p:cNvPr>
          <p:cNvSpPr txBox="1"/>
          <p:nvPr/>
        </p:nvSpPr>
        <p:spPr>
          <a:xfrm>
            <a:off x="1182699" y="-41191"/>
            <a:ext cx="950901" cy="369332"/>
          </a:xfrm>
          <a:prstGeom prst="rect">
            <a:avLst/>
          </a:prstGeom>
          <a:noFill/>
        </p:spPr>
        <p:txBody>
          <a:bodyPr wrap="none" rtlCol="0">
            <a:spAutoFit/>
          </a:bodyPr>
          <a:lstStyle/>
          <a:p>
            <a:r>
              <a:rPr lang="en-US" dirty="0"/>
              <a:t>Register</a:t>
            </a:r>
          </a:p>
        </p:txBody>
      </p:sp>
      <p:sp>
        <p:nvSpPr>
          <p:cNvPr id="14" name="TextBox 13">
            <a:extLst>
              <a:ext uri="{FF2B5EF4-FFF2-40B4-BE49-F238E27FC236}">
                <a16:creationId xmlns:a16="http://schemas.microsoft.com/office/drawing/2014/main" id="{E9914617-8C42-6540-B1AA-1DD5CCCA59D0}"/>
              </a:ext>
            </a:extLst>
          </p:cNvPr>
          <p:cNvSpPr txBox="1"/>
          <p:nvPr/>
        </p:nvSpPr>
        <p:spPr>
          <a:xfrm>
            <a:off x="6442212" y="3484339"/>
            <a:ext cx="4785691"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latin typeface="Consolas" panose="020B0609020204030204" pitchFamily="49" charset="0"/>
                <a:cs typeface="Consolas" panose="020B0609020204030204" pitchFamily="49" charset="0"/>
              </a:rPr>
              <a:t>sum6 PROC</a:t>
            </a:r>
          </a:p>
          <a:p>
            <a:r>
              <a:rPr lang="en-US" sz="1600" dirty="0">
                <a:latin typeface="Consolas" panose="020B0609020204030204" pitchFamily="49" charset="0"/>
                <a:cs typeface="Consolas" panose="020B0609020204030204" pitchFamily="49" charset="0"/>
              </a:rPr>
              <a:t>     ADD  r0, r0, r1   </a:t>
            </a:r>
            <a:r>
              <a:rPr lang="en-US" sz="1600" dirty="0">
                <a:solidFill>
                  <a:schemeClr val="bg1">
                    <a:lumMod val="50000"/>
                  </a:schemeClr>
                </a:solidFill>
                <a:latin typeface="Consolas" panose="020B0609020204030204" pitchFamily="49" charset="0"/>
                <a:cs typeface="Consolas" panose="020B0609020204030204" pitchFamily="49" charset="0"/>
              </a:rPr>
              <a:t>; sum = a1 + a2</a:t>
            </a:r>
          </a:p>
          <a:p>
            <a:r>
              <a:rPr lang="en-US" sz="1600" dirty="0">
                <a:latin typeface="Consolas" panose="020B0609020204030204" pitchFamily="49" charset="0"/>
                <a:cs typeface="Consolas" panose="020B0609020204030204" pitchFamily="49" charset="0"/>
              </a:rPr>
              <a:t>     ADD  r0, r0, r2   </a:t>
            </a:r>
            <a:r>
              <a:rPr lang="en-US" sz="1600" dirty="0">
                <a:solidFill>
                  <a:schemeClr val="bg1">
                    <a:lumMod val="50000"/>
                  </a:schemeClr>
                </a:solidFill>
                <a:latin typeface="Consolas" panose="020B0609020204030204" pitchFamily="49" charset="0"/>
                <a:cs typeface="Consolas" panose="020B0609020204030204" pitchFamily="49" charset="0"/>
              </a:rPr>
              <a:t>; sum += a3</a:t>
            </a:r>
            <a:endParaRPr lang="en-US"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     ADD  r0, r0, r3   </a:t>
            </a:r>
            <a:r>
              <a:rPr lang="en-US" sz="1600" dirty="0">
                <a:solidFill>
                  <a:schemeClr val="bg1">
                    <a:lumMod val="50000"/>
                  </a:schemeClr>
                </a:solidFill>
                <a:latin typeface="Consolas" panose="020B0609020204030204" pitchFamily="49" charset="0"/>
                <a:cs typeface="Consolas" panose="020B0609020204030204" pitchFamily="49" charset="0"/>
              </a:rPr>
              <a:t>; sum += a4</a:t>
            </a:r>
          </a:p>
          <a:p>
            <a:r>
              <a:rPr lang="en-US" sz="1600" dirty="0">
                <a:solidFill>
                  <a:srgbClr val="C00000"/>
                </a:solidFill>
                <a:latin typeface="Consolas" panose="020B0609020204030204" pitchFamily="49" charset="0"/>
                <a:cs typeface="Consolas" panose="020B0609020204030204" pitchFamily="49" charset="0"/>
              </a:rPr>
              <a:t>     LDRD r1, r2, [</a:t>
            </a:r>
            <a:r>
              <a:rPr lang="en-US" sz="1600" dirty="0" err="1">
                <a:solidFill>
                  <a:srgbClr val="C00000"/>
                </a:solidFill>
                <a:latin typeface="Consolas" panose="020B0609020204030204" pitchFamily="49" charset="0"/>
                <a:cs typeface="Consolas" panose="020B0609020204030204" pitchFamily="49" charset="0"/>
              </a:rPr>
              <a:t>sp</a:t>
            </a:r>
            <a:r>
              <a:rPr lang="en-US" sz="1600" dirty="0">
                <a:solidFill>
                  <a:srgbClr val="C00000"/>
                </a:solidFill>
                <a:latin typeface="Consolas" panose="020B0609020204030204" pitchFamily="49" charset="0"/>
                <a:cs typeface="Consolas" panose="020B0609020204030204" pitchFamily="49" charset="0"/>
              </a:rPr>
              <a:t>] </a:t>
            </a:r>
            <a:r>
              <a:rPr lang="en-US" sz="1600" dirty="0">
                <a:solidFill>
                  <a:schemeClr val="bg1">
                    <a:lumMod val="50000"/>
                  </a:schemeClr>
                </a:solidFill>
                <a:latin typeface="Consolas" panose="020B0609020204030204" pitchFamily="49" charset="0"/>
                <a:cs typeface="Consolas" panose="020B0609020204030204" pitchFamily="49" charset="0"/>
              </a:rPr>
              <a:t>; load a5, a6</a:t>
            </a:r>
          </a:p>
          <a:p>
            <a:r>
              <a:rPr lang="en-US" sz="1600" dirty="0">
                <a:latin typeface="Consolas" panose="020B0609020204030204" pitchFamily="49" charset="0"/>
                <a:cs typeface="Consolas" panose="020B0609020204030204" pitchFamily="49" charset="0"/>
              </a:rPr>
              <a:t>     ADD  r0, r0, r1   </a:t>
            </a:r>
            <a:r>
              <a:rPr lang="en-US" sz="1600" dirty="0">
                <a:solidFill>
                  <a:schemeClr val="bg1">
                    <a:lumMod val="50000"/>
                  </a:schemeClr>
                </a:solidFill>
                <a:latin typeface="Consolas" panose="020B0609020204030204" pitchFamily="49" charset="0"/>
                <a:cs typeface="Consolas" panose="020B0609020204030204" pitchFamily="49" charset="0"/>
              </a:rPr>
              <a:t>; sum += a5</a:t>
            </a:r>
          </a:p>
          <a:p>
            <a:r>
              <a:rPr lang="en-US" sz="1600" dirty="0">
                <a:latin typeface="Consolas" panose="020B0609020204030204" pitchFamily="49" charset="0"/>
                <a:cs typeface="Consolas" panose="020B0609020204030204" pitchFamily="49" charset="0"/>
              </a:rPr>
              <a:t>     ADD  r0, r0, r2   </a:t>
            </a:r>
            <a:r>
              <a:rPr lang="en-US" sz="1600" dirty="0">
                <a:solidFill>
                  <a:schemeClr val="bg1">
                    <a:lumMod val="50000"/>
                  </a:schemeClr>
                </a:solidFill>
                <a:latin typeface="Consolas" panose="020B0609020204030204" pitchFamily="49" charset="0"/>
                <a:cs typeface="Consolas" panose="020B0609020204030204" pitchFamily="49" charset="0"/>
              </a:rPr>
              <a:t>; sum += a6</a:t>
            </a:r>
          </a:p>
          <a:p>
            <a:r>
              <a:rPr lang="en-US" sz="1600" dirty="0">
                <a:solidFill>
                  <a:schemeClr val="tx1"/>
                </a:solidFill>
                <a:latin typeface="Consolas" panose="020B0609020204030204" pitchFamily="49" charset="0"/>
                <a:cs typeface="Consolas" panose="020B0609020204030204" pitchFamily="49" charset="0"/>
              </a:rPr>
              <a:t>     BX   LR           </a:t>
            </a:r>
            <a:r>
              <a:rPr lang="en-US" sz="1600" dirty="0">
                <a:solidFill>
                  <a:schemeClr val="bg1">
                    <a:lumMod val="50000"/>
                  </a:schemeClr>
                </a:solidFill>
                <a:latin typeface="Consolas" panose="020B0609020204030204" pitchFamily="49" charset="0"/>
                <a:cs typeface="Consolas" panose="020B0609020204030204" pitchFamily="49" charset="0"/>
              </a:rPr>
              <a:t>; return in r0</a:t>
            </a:r>
          </a:p>
          <a:p>
            <a:r>
              <a:rPr lang="en-US" sz="1600" dirty="0">
                <a:latin typeface="Consolas" panose="020B0609020204030204" pitchFamily="49" charset="0"/>
                <a:cs typeface="Consolas" panose="020B0609020204030204" pitchFamily="49" charset="0"/>
              </a:rPr>
              <a:t>     ENDP</a:t>
            </a:r>
          </a:p>
        </p:txBody>
      </p:sp>
    </p:spTree>
    <p:extLst>
      <p:ext uri="{BB962C8B-B14F-4D97-AF65-F5344CB8AC3E}">
        <p14:creationId xmlns:p14="http://schemas.microsoft.com/office/powerpoint/2010/main" val="2645023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132C5-ED8F-53B5-C2E2-7E21935B0105}"/>
              </a:ext>
            </a:extLst>
          </p:cNvPr>
          <p:cNvSpPr>
            <a:spLocks noGrp="1"/>
          </p:cNvSpPr>
          <p:nvPr>
            <p:ph type="title"/>
          </p:nvPr>
        </p:nvSpPr>
        <p:spPr/>
        <p:txBody>
          <a:bodyPr/>
          <a:lstStyle/>
          <a:p>
            <a:r>
              <a:rPr lang="en-US" altLang="zh-CN" dirty="0"/>
              <a:t>Explanations</a:t>
            </a:r>
            <a:endParaRPr lang="en-US" dirty="0"/>
          </a:p>
        </p:txBody>
      </p:sp>
      <p:sp>
        <p:nvSpPr>
          <p:cNvPr id="3" name="Slide Number Placeholder 2">
            <a:extLst>
              <a:ext uri="{FF2B5EF4-FFF2-40B4-BE49-F238E27FC236}">
                <a16:creationId xmlns:a16="http://schemas.microsoft.com/office/drawing/2014/main" id="{39F11AF6-90D9-0A81-47E5-C6BB4A72C9E2}"/>
              </a:ext>
            </a:extLst>
          </p:cNvPr>
          <p:cNvSpPr>
            <a:spLocks noGrp="1"/>
          </p:cNvSpPr>
          <p:nvPr>
            <p:ph type="sldNum" sz="quarter" idx="12"/>
          </p:nvPr>
        </p:nvSpPr>
        <p:spPr/>
        <p:txBody>
          <a:bodyPr/>
          <a:lstStyle/>
          <a:p>
            <a:fld id="{EA7C8D44-3667-46F6-9772-CC52308E2A7F}" type="slidenum">
              <a:rPr kumimoji="0" lang="en-US" smtClean="0"/>
              <a:pPr/>
              <a:t>19</a:t>
            </a:fld>
            <a:endParaRPr kumimoji="0" lang="en-US" dirty="0"/>
          </a:p>
        </p:txBody>
      </p:sp>
      <p:graphicFrame>
        <p:nvGraphicFramePr>
          <p:cNvPr id="5" name="Content Placeholder 4">
            <a:extLst>
              <a:ext uri="{FF2B5EF4-FFF2-40B4-BE49-F238E27FC236}">
                <a16:creationId xmlns:a16="http://schemas.microsoft.com/office/drawing/2014/main" id="{647DFD95-9ECD-591A-4489-A6623083B776}"/>
              </a:ext>
            </a:extLst>
          </p:cNvPr>
          <p:cNvGraphicFramePr>
            <a:graphicFrameLocks noGrp="1"/>
          </p:cNvGraphicFramePr>
          <p:nvPr>
            <p:ph sz="quarter" idx="1"/>
            <p:extLst>
              <p:ext uri="{D42A27DB-BD31-4B8C-83A1-F6EECF244321}">
                <p14:modId xmlns:p14="http://schemas.microsoft.com/office/powerpoint/2010/main" val="2947553705"/>
              </p:ext>
            </p:extLst>
          </p:nvPr>
        </p:nvGraphicFramePr>
        <p:xfrm>
          <a:off x="609600" y="1219201"/>
          <a:ext cx="10972801" cy="2834640"/>
        </p:xfrm>
        <a:graphic>
          <a:graphicData uri="http://schemas.openxmlformats.org/drawingml/2006/table">
            <a:tbl>
              <a:tblPr>
                <a:tableStyleId>{5940675A-B579-460E-94D1-54222C63F5DA}</a:tableStyleId>
              </a:tblPr>
              <a:tblGrid>
                <a:gridCol w="1567543">
                  <a:extLst>
                    <a:ext uri="{9D8B030D-6E8A-4147-A177-3AD203B41FA5}">
                      <a16:colId xmlns:a16="http://schemas.microsoft.com/office/drawing/2014/main" val="1421515932"/>
                    </a:ext>
                  </a:extLst>
                </a:gridCol>
                <a:gridCol w="1567543">
                  <a:extLst>
                    <a:ext uri="{9D8B030D-6E8A-4147-A177-3AD203B41FA5}">
                      <a16:colId xmlns:a16="http://schemas.microsoft.com/office/drawing/2014/main" val="3640908129"/>
                    </a:ext>
                  </a:extLst>
                </a:gridCol>
                <a:gridCol w="1567543">
                  <a:extLst>
                    <a:ext uri="{9D8B030D-6E8A-4147-A177-3AD203B41FA5}">
                      <a16:colId xmlns:a16="http://schemas.microsoft.com/office/drawing/2014/main" val="584597370"/>
                    </a:ext>
                  </a:extLst>
                </a:gridCol>
                <a:gridCol w="1567543">
                  <a:extLst>
                    <a:ext uri="{9D8B030D-6E8A-4147-A177-3AD203B41FA5}">
                      <a16:colId xmlns:a16="http://schemas.microsoft.com/office/drawing/2014/main" val="459236704"/>
                    </a:ext>
                  </a:extLst>
                </a:gridCol>
                <a:gridCol w="1349829">
                  <a:extLst>
                    <a:ext uri="{9D8B030D-6E8A-4147-A177-3AD203B41FA5}">
                      <a16:colId xmlns:a16="http://schemas.microsoft.com/office/drawing/2014/main" val="1756730502"/>
                    </a:ext>
                  </a:extLst>
                </a:gridCol>
                <a:gridCol w="1295400">
                  <a:extLst>
                    <a:ext uri="{9D8B030D-6E8A-4147-A177-3AD203B41FA5}">
                      <a16:colId xmlns:a16="http://schemas.microsoft.com/office/drawing/2014/main" val="146556962"/>
                    </a:ext>
                  </a:extLst>
                </a:gridCol>
                <a:gridCol w="2057400">
                  <a:extLst>
                    <a:ext uri="{9D8B030D-6E8A-4147-A177-3AD203B41FA5}">
                      <a16:colId xmlns:a16="http://schemas.microsoft.com/office/drawing/2014/main" val="483808647"/>
                    </a:ext>
                  </a:extLst>
                </a:gridCol>
              </a:tblGrid>
              <a:tr h="536841">
                <a:tc>
                  <a:txBody>
                    <a:bodyPr/>
                    <a:lstStyle/>
                    <a:p>
                      <a:pPr>
                        <a:buNone/>
                      </a:pPr>
                      <a:r>
                        <a:rPr lang="en-US" sz="1800" dirty="0"/>
                        <a:t>Step</a:t>
                      </a:r>
                    </a:p>
                  </a:txBody>
                  <a:tcPr anchor="ctr">
                    <a:solidFill>
                      <a:schemeClr val="bg1">
                        <a:lumMod val="85000"/>
                      </a:schemeClr>
                    </a:solidFill>
                  </a:tcPr>
                </a:tc>
                <a:tc>
                  <a:txBody>
                    <a:bodyPr/>
                    <a:lstStyle/>
                    <a:p>
                      <a:pPr>
                        <a:buNone/>
                      </a:pPr>
                      <a:r>
                        <a:rPr lang="en-US" sz="1800"/>
                        <a:t>r0</a:t>
                      </a:r>
                    </a:p>
                  </a:txBody>
                  <a:tcPr anchor="ctr">
                    <a:solidFill>
                      <a:schemeClr val="bg1">
                        <a:lumMod val="85000"/>
                      </a:schemeClr>
                    </a:solidFill>
                  </a:tcPr>
                </a:tc>
                <a:tc>
                  <a:txBody>
                    <a:bodyPr/>
                    <a:lstStyle/>
                    <a:p>
                      <a:pPr>
                        <a:buNone/>
                      </a:pPr>
                      <a:r>
                        <a:rPr lang="en-US" sz="1800"/>
                        <a:t>r1</a:t>
                      </a:r>
                    </a:p>
                  </a:txBody>
                  <a:tcPr anchor="ctr">
                    <a:solidFill>
                      <a:schemeClr val="bg1">
                        <a:lumMod val="85000"/>
                      </a:schemeClr>
                    </a:solidFill>
                  </a:tcPr>
                </a:tc>
                <a:tc>
                  <a:txBody>
                    <a:bodyPr/>
                    <a:lstStyle/>
                    <a:p>
                      <a:pPr>
                        <a:buNone/>
                      </a:pPr>
                      <a:r>
                        <a:rPr lang="en-US" sz="1800"/>
                        <a:t>r2</a:t>
                      </a:r>
                    </a:p>
                  </a:txBody>
                  <a:tcPr anchor="ctr">
                    <a:solidFill>
                      <a:schemeClr val="bg1">
                        <a:lumMod val="85000"/>
                      </a:schemeClr>
                    </a:solidFill>
                  </a:tcPr>
                </a:tc>
                <a:tc>
                  <a:txBody>
                    <a:bodyPr/>
                    <a:lstStyle/>
                    <a:p>
                      <a:pPr>
                        <a:buNone/>
                      </a:pPr>
                      <a:r>
                        <a:rPr lang="en-US" sz="1800"/>
                        <a:t>r3</a:t>
                      </a:r>
                    </a:p>
                  </a:txBody>
                  <a:tcPr anchor="ctr">
                    <a:solidFill>
                      <a:schemeClr val="bg1">
                        <a:lumMod val="85000"/>
                      </a:schemeClr>
                    </a:solidFill>
                  </a:tcPr>
                </a:tc>
                <a:tc>
                  <a:txBody>
                    <a:bodyPr/>
                    <a:lstStyle/>
                    <a:p>
                      <a:pPr>
                        <a:buNone/>
                      </a:pPr>
                      <a:r>
                        <a:rPr lang="en-US" sz="1800"/>
                        <a:t>Stack (top first)</a:t>
                      </a:r>
                    </a:p>
                  </a:txBody>
                  <a:tcPr anchor="ctr">
                    <a:solidFill>
                      <a:schemeClr val="bg1">
                        <a:lumMod val="85000"/>
                      </a:schemeClr>
                    </a:solidFill>
                  </a:tcPr>
                </a:tc>
                <a:tc>
                  <a:txBody>
                    <a:bodyPr/>
                    <a:lstStyle/>
                    <a:p>
                      <a:pPr>
                        <a:buNone/>
                      </a:pPr>
                      <a:r>
                        <a:rPr lang="en-US" sz="1800" dirty="0"/>
                        <a:t>Description</a:t>
                      </a:r>
                    </a:p>
                  </a:txBody>
                  <a:tcPr anchor="ctr">
                    <a:solidFill>
                      <a:schemeClr val="bg1">
                        <a:lumMod val="85000"/>
                      </a:schemeClr>
                    </a:solidFill>
                  </a:tcPr>
                </a:tc>
                <a:extLst>
                  <a:ext uri="{0D108BD9-81ED-4DB2-BD59-A6C34878D82A}">
                    <a16:rowId xmlns:a16="http://schemas.microsoft.com/office/drawing/2014/main" val="3061182765"/>
                  </a:ext>
                </a:extLst>
              </a:tr>
              <a:tr h="306766">
                <a:tc>
                  <a:txBody>
                    <a:bodyPr/>
                    <a:lstStyle/>
                    <a:p>
                      <a:pPr>
                        <a:buNone/>
                      </a:pPr>
                      <a:r>
                        <a:rPr lang="en-US" sz="1800"/>
                        <a:t>Before call</a:t>
                      </a:r>
                    </a:p>
                  </a:txBody>
                  <a:tcPr anchor="ctr"/>
                </a:tc>
                <a:tc>
                  <a:txBody>
                    <a:bodyPr/>
                    <a:lstStyle/>
                    <a:p>
                      <a:pPr>
                        <a:buNone/>
                      </a:pPr>
                      <a:r>
                        <a:rPr lang="en-US" sz="1800"/>
                        <a:t>5</a:t>
                      </a:r>
                    </a:p>
                  </a:txBody>
                  <a:tcPr anchor="ctr"/>
                </a:tc>
                <a:tc>
                  <a:txBody>
                    <a:bodyPr/>
                    <a:lstStyle/>
                    <a:p>
                      <a:pPr>
                        <a:buNone/>
                      </a:pPr>
                      <a:r>
                        <a:rPr lang="en-US" sz="1800"/>
                        <a:t>6</a:t>
                      </a:r>
                    </a:p>
                  </a:txBody>
                  <a:tcPr anchor="ctr"/>
                </a:tc>
                <a:tc>
                  <a:txBody>
                    <a:bodyPr/>
                    <a:lstStyle/>
                    <a:p>
                      <a:pPr>
                        <a:buNone/>
                      </a:pPr>
                      <a:r>
                        <a:rPr lang="en-US" sz="1800"/>
                        <a:t>—</a:t>
                      </a:r>
                    </a:p>
                  </a:txBody>
                  <a:tcPr anchor="ctr"/>
                </a:tc>
                <a:tc>
                  <a:txBody>
                    <a:bodyPr/>
                    <a:lstStyle/>
                    <a:p>
                      <a:pPr>
                        <a:buNone/>
                      </a:pPr>
                      <a:r>
                        <a:rPr lang="en-US" sz="1800"/>
                        <a:t>—</a:t>
                      </a:r>
                    </a:p>
                  </a:txBody>
                  <a:tcPr anchor="ctr"/>
                </a:tc>
                <a:tc>
                  <a:txBody>
                    <a:bodyPr/>
                    <a:lstStyle/>
                    <a:p>
                      <a:pPr>
                        <a:buNone/>
                      </a:pPr>
                      <a:r>
                        <a:rPr lang="en-US" sz="1800"/>
                        <a:t>—</a:t>
                      </a:r>
                    </a:p>
                  </a:txBody>
                  <a:tcPr anchor="ctr"/>
                </a:tc>
                <a:tc>
                  <a:txBody>
                    <a:bodyPr/>
                    <a:lstStyle/>
                    <a:p>
                      <a:pPr>
                        <a:buNone/>
                      </a:pPr>
                      <a:r>
                        <a:rPr lang="en-US" sz="1800"/>
                        <a:t>a5, a6 prepared</a:t>
                      </a:r>
                    </a:p>
                  </a:txBody>
                  <a:tcPr anchor="ctr"/>
                </a:tc>
                <a:extLst>
                  <a:ext uri="{0D108BD9-81ED-4DB2-BD59-A6C34878D82A}">
                    <a16:rowId xmlns:a16="http://schemas.microsoft.com/office/drawing/2014/main" val="2600681583"/>
                  </a:ext>
                </a:extLst>
              </a:tr>
              <a:tr h="306766">
                <a:tc>
                  <a:txBody>
                    <a:bodyPr/>
                    <a:lstStyle/>
                    <a:p>
                      <a:pPr>
                        <a:buNone/>
                      </a:pPr>
                      <a:r>
                        <a:rPr lang="en-US" sz="1800"/>
                        <a:t>After PUSH</a:t>
                      </a:r>
                    </a:p>
                  </a:txBody>
                  <a:tcPr anchor="ctr"/>
                </a:tc>
                <a:tc>
                  <a:txBody>
                    <a:bodyPr/>
                    <a:lstStyle/>
                    <a:p>
                      <a:pPr>
                        <a:buNone/>
                      </a:pPr>
                      <a:r>
                        <a:rPr lang="en-US" sz="1800"/>
                        <a:t>—</a:t>
                      </a:r>
                    </a:p>
                  </a:txBody>
                  <a:tcPr anchor="ctr"/>
                </a:tc>
                <a:tc>
                  <a:txBody>
                    <a:bodyPr/>
                    <a:lstStyle/>
                    <a:p>
                      <a:pPr>
                        <a:buNone/>
                      </a:pPr>
                      <a:r>
                        <a:rPr lang="en-US" sz="1800"/>
                        <a:t>—</a:t>
                      </a:r>
                    </a:p>
                  </a:txBody>
                  <a:tcPr anchor="ctr"/>
                </a:tc>
                <a:tc>
                  <a:txBody>
                    <a:bodyPr/>
                    <a:lstStyle/>
                    <a:p>
                      <a:pPr>
                        <a:buNone/>
                      </a:pPr>
                      <a:r>
                        <a:rPr lang="en-US" sz="1800"/>
                        <a:t>—</a:t>
                      </a:r>
                    </a:p>
                  </a:txBody>
                  <a:tcPr anchor="ctr"/>
                </a:tc>
                <a:tc>
                  <a:txBody>
                    <a:bodyPr/>
                    <a:lstStyle/>
                    <a:p>
                      <a:pPr>
                        <a:buNone/>
                      </a:pPr>
                      <a:r>
                        <a:rPr lang="en-US" sz="1800"/>
                        <a:t>—</a:t>
                      </a:r>
                    </a:p>
                  </a:txBody>
                  <a:tcPr anchor="ctr"/>
                </a:tc>
                <a:tc>
                  <a:txBody>
                    <a:bodyPr/>
                    <a:lstStyle/>
                    <a:p>
                      <a:pPr>
                        <a:buNone/>
                      </a:pPr>
                      <a:r>
                        <a:rPr lang="en-US" sz="1800"/>
                        <a:t>a5=5, a6=6</a:t>
                      </a:r>
                    </a:p>
                  </a:txBody>
                  <a:tcPr anchor="ctr"/>
                </a:tc>
                <a:tc>
                  <a:txBody>
                    <a:bodyPr/>
                    <a:lstStyle/>
                    <a:p>
                      <a:pPr>
                        <a:buNone/>
                      </a:pPr>
                      <a:r>
                        <a:rPr lang="en-US" sz="1800"/>
                        <a:t>pushed to stack</a:t>
                      </a:r>
                    </a:p>
                  </a:txBody>
                  <a:tcPr anchor="ctr"/>
                </a:tc>
                <a:extLst>
                  <a:ext uri="{0D108BD9-81ED-4DB2-BD59-A6C34878D82A}">
                    <a16:rowId xmlns:a16="http://schemas.microsoft.com/office/drawing/2014/main" val="1702103440"/>
                  </a:ext>
                </a:extLst>
              </a:tr>
              <a:tr h="306766">
                <a:tc>
                  <a:txBody>
                    <a:bodyPr/>
                    <a:lstStyle/>
                    <a:p>
                      <a:pPr>
                        <a:buNone/>
                      </a:pPr>
                      <a:r>
                        <a:rPr lang="en-US" sz="1800"/>
                        <a:t>Set r0–r3</a:t>
                      </a:r>
                    </a:p>
                  </a:txBody>
                  <a:tcPr anchor="ctr"/>
                </a:tc>
                <a:tc>
                  <a:txBody>
                    <a:bodyPr/>
                    <a:lstStyle/>
                    <a:p>
                      <a:pPr>
                        <a:buNone/>
                      </a:pPr>
                      <a:r>
                        <a:rPr lang="en-US" sz="1800"/>
                        <a:t>1</a:t>
                      </a:r>
                    </a:p>
                  </a:txBody>
                  <a:tcPr anchor="ctr"/>
                </a:tc>
                <a:tc>
                  <a:txBody>
                    <a:bodyPr/>
                    <a:lstStyle/>
                    <a:p>
                      <a:pPr>
                        <a:buNone/>
                      </a:pPr>
                      <a:r>
                        <a:rPr lang="en-US" sz="1800"/>
                        <a:t>2</a:t>
                      </a:r>
                    </a:p>
                  </a:txBody>
                  <a:tcPr anchor="ctr"/>
                </a:tc>
                <a:tc>
                  <a:txBody>
                    <a:bodyPr/>
                    <a:lstStyle/>
                    <a:p>
                      <a:pPr>
                        <a:buNone/>
                      </a:pPr>
                      <a:r>
                        <a:rPr lang="en-US" sz="1800"/>
                        <a:t>3</a:t>
                      </a:r>
                    </a:p>
                  </a:txBody>
                  <a:tcPr anchor="ctr"/>
                </a:tc>
                <a:tc>
                  <a:txBody>
                    <a:bodyPr/>
                    <a:lstStyle/>
                    <a:p>
                      <a:pPr>
                        <a:buNone/>
                      </a:pPr>
                      <a:r>
                        <a:rPr lang="en-US" sz="1800"/>
                        <a:t>4</a:t>
                      </a:r>
                    </a:p>
                  </a:txBody>
                  <a:tcPr anchor="ctr"/>
                </a:tc>
                <a:tc>
                  <a:txBody>
                    <a:bodyPr/>
                    <a:lstStyle/>
                    <a:p>
                      <a:pPr>
                        <a:buNone/>
                      </a:pPr>
                      <a:r>
                        <a:rPr lang="en-US" sz="1800"/>
                        <a:t>a5=5, a6=6</a:t>
                      </a:r>
                    </a:p>
                  </a:txBody>
                  <a:tcPr anchor="ctr"/>
                </a:tc>
                <a:tc>
                  <a:txBody>
                    <a:bodyPr/>
                    <a:lstStyle/>
                    <a:p>
                      <a:pPr>
                        <a:buNone/>
                      </a:pPr>
                      <a:r>
                        <a:rPr lang="en-US" sz="1800"/>
                        <a:t>a1–a4 in regs</a:t>
                      </a:r>
                    </a:p>
                  </a:txBody>
                  <a:tcPr anchor="ctr"/>
                </a:tc>
                <a:extLst>
                  <a:ext uri="{0D108BD9-81ED-4DB2-BD59-A6C34878D82A}">
                    <a16:rowId xmlns:a16="http://schemas.microsoft.com/office/drawing/2014/main" val="4009523951"/>
                  </a:ext>
                </a:extLst>
              </a:tr>
              <a:tr h="306766">
                <a:tc>
                  <a:txBody>
                    <a:bodyPr/>
                    <a:lstStyle/>
                    <a:p>
                      <a:pPr>
                        <a:buNone/>
                      </a:pPr>
                      <a:r>
                        <a:rPr lang="en-US" sz="1800"/>
                        <a:t>Inside sum6</a:t>
                      </a:r>
                    </a:p>
                  </a:txBody>
                  <a:tcPr anchor="ctr"/>
                </a:tc>
                <a:tc>
                  <a:txBody>
                    <a:bodyPr/>
                    <a:lstStyle/>
                    <a:p>
                      <a:pPr>
                        <a:buNone/>
                      </a:pPr>
                      <a:r>
                        <a:rPr lang="en-US" sz="1800"/>
                        <a:t>1</a:t>
                      </a:r>
                    </a:p>
                  </a:txBody>
                  <a:tcPr anchor="ctr"/>
                </a:tc>
                <a:tc>
                  <a:txBody>
                    <a:bodyPr/>
                    <a:lstStyle/>
                    <a:p>
                      <a:pPr>
                        <a:buNone/>
                      </a:pPr>
                      <a:r>
                        <a:rPr lang="en-US" sz="1800"/>
                        <a:t>2</a:t>
                      </a:r>
                    </a:p>
                  </a:txBody>
                  <a:tcPr anchor="ctr"/>
                </a:tc>
                <a:tc>
                  <a:txBody>
                    <a:bodyPr/>
                    <a:lstStyle/>
                    <a:p>
                      <a:pPr>
                        <a:buNone/>
                      </a:pPr>
                      <a:r>
                        <a:rPr lang="en-US" sz="1800"/>
                        <a:t>3</a:t>
                      </a:r>
                    </a:p>
                  </a:txBody>
                  <a:tcPr anchor="ctr"/>
                </a:tc>
                <a:tc>
                  <a:txBody>
                    <a:bodyPr/>
                    <a:lstStyle/>
                    <a:p>
                      <a:pPr>
                        <a:buNone/>
                      </a:pPr>
                      <a:r>
                        <a:rPr lang="en-US" sz="1800"/>
                        <a:t>4</a:t>
                      </a:r>
                    </a:p>
                  </a:txBody>
                  <a:tcPr anchor="ctr"/>
                </a:tc>
                <a:tc>
                  <a:txBody>
                    <a:bodyPr/>
                    <a:lstStyle/>
                    <a:p>
                      <a:pPr>
                        <a:buNone/>
                      </a:pPr>
                      <a:r>
                        <a:rPr lang="en-US" sz="1800"/>
                        <a:t>a5=5, a6=6</a:t>
                      </a:r>
                    </a:p>
                  </a:txBody>
                  <a:tcPr anchor="ctr"/>
                </a:tc>
                <a:tc>
                  <a:txBody>
                    <a:bodyPr/>
                    <a:lstStyle/>
                    <a:p>
                      <a:pPr>
                        <a:buNone/>
                      </a:pPr>
                      <a:r>
                        <a:rPr lang="en-US" sz="1800"/>
                        <a:t>entry point</a:t>
                      </a:r>
                    </a:p>
                  </a:txBody>
                  <a:tcPr anchor="ctr"/>
                </a:tc>
                <a:extLst>
                  <a:ext uri="{0D108BD9-81ED-4DB2-BD59-A6C34878D82A}">
                    <a16:rowId xmlns:a16="http://schemas.microsoft.com/office/drawing/2014/main" val="85088821"/>
                  </a:ext>
                </a:extLst>
              </a:tr>
              <a:tr h="306766">
                <a:tc>
                  <a:txBody>
                    <a:bodyPr/>
                    <a:lstStyle/>
                    <a:p>
                      <a:pPr>
                        <a:buNone/>
                      </a:pPr>
                      <a:r>
                        <a:rPr lang="en-US" sz="1800" dirty="0"/>
                        <a:t>LDRD loads</a:t>
                      </a:r>
                    </a:p>
                  </a:txBody>
                  <a:tcPr anchor="ctr"/>
                </a:tc>
                <a:tc>
                  <a:txBody>
                    <a:bodyPr/>
                    <a:lstStyle/>
                    <a:p>
                      <a:pPr>
                        <a:buNone/>
                      </a:pPr>
                      <a:r>
                        <a:rPr lang="en-US" sz="1800"/>
                        <a:t>—</a:t>
                      </a:r>
                    </a:p>
                  </a:txBody>
                  <a:tcPr anchor="ctr"/>
                </a:tc>
                <a:tc>
                  <a:txBody>
                    <a:bodyPr/>
                    <a:lstStyle/>
                    <a:p>
                      <a:pPr>
                        <a:buNone/>
                      </a:pPr>
                      <a:r>
                        <a:rPr lang="en-US" sz="1800"/>
                        <a:t>5</a:t>
                      </a:r>
                    </a:p>
                  </a:txBody>
                  <a:tcPr anchor="ctr"/>
                </a:tc>
                <a:tc>
                  <a:txBody>
                    <a:bodyPr/>
                    <a:lstStyle/>
                    <a:p>
                      <a:pPr>
                        <a:buNone/>
                      </a:pPr>
                      <a:r>
                        <a:rPr lang="en-US" sz="1800"/>
                        <a:t>6</a:t>
                      </a:r>
                    </a:p>
                  </a:txBody>
                  <a:tcPr anchor="ctr"/>
                </a:tc>
                <a:tc>
                  <a:txBody>
                    <a:bodyPr/>
                    <a:lstStyle/>
                    <a:p>
                      <a:pPr>
                        <a:buNone/>
                      </a:pPr>
                      <a:r>
                        <a:rPr lang="en-US" sz="1800"/>
                        <a:t>—</a:t>
                      </a:r>
                    </a:p>
                  </a:txBody>
                  <a:tcPr anchor="ctr"/>
                </a:tc>
                <a:tc>
                  <a:txBody>
                    <a:bodyPr/>
                    <a:lstStyle/>
                    <a:p>
                      <a:pPr>
                        <a:buNone/>
                      </a:pPr>
                      <a:r>
                        <a:rPr lang="en-US" sz="1800"/>
                        <a:t>a5=5, a6=6</a:t>
                      </a:r>
                    </a:p>
                  </a:txBody>
                  <a:tcPr anchor="ctr"/>
                </a:tc>
                <a:tc>
                  <a:txBody>
                    <a:bodyPr/>
                    <a:lstStyle/>
                    <a:p>
                      <a:pPr>
                        <a:buNone/>
                      </a:pPr>
                      <a:r>
                        <a:rPr lang="en-US" sz="1800"/>
                        <a:t>from stack</a:t>
                      </a:r>
                    </a:p>
                  </a:txBody>
                  <a:tcPr anchor="ctr"/>
                </a:tc>
                <a:extLst>
                  <a:ext uri="{0D108BD9-81ED-4DB2-BD59-A6C34878D82A}">
                    <a16:rowId xmlns:a16="http://schemas.microsoft.com/office/drawing/2014/main" val="2064864487"/>
                  </a:ext>
                </a:extLst>
              </a:tr>
              <a:tr h="306766">
                <a:tc>
                  <a:txBody>
                    <a:bodyPr/>
                    <a:lstStyle/>
                    <a:p>
                      <a:pPr>
                        <a:buNone/>
                      </a:pPr>
                      <a:r>
                        <a:rPr lang="en-US" sz="1800"/>
                        <a:t>Return</a:t>
                      </a:r>
                    </a:p>
                  </a:txBody>
                  <a:tcPr anchor="ctr"/>
                </a:tc>
                <a:tc>
                  <a:txBody>
                    <a:bodyPr/>
                    <a:lstStyle/>
                    <a:p>
                      <a:pPr>
                        <a:buNone/>
                      </a:pPr>
                      <a:r>
                        <a:rPr lang="en-US" sz="1800"/>
                        <a:t>21</a:t>
                      </a:r>
                    </a:p>
                  </a:txBody>
                  <a:tcPr anchor="ctr"/>
                </a:tc>
                <a:tc>
                  <a:txBody>
                    <a:bodyPr/>
                    <a:lstStyle/>
                    <a:p>
                      <a:pPr>
                        <a:buNone/>
                      </a:pPr>
                      <a:r>
                        <a:rPr lang="en-US" sz="1800"/>
                        <a:t>—</a:t>
                      </a:r>
                    </a:p>
                  </a:txBody>
                  <a:tcPr anchor="ctr"/>
                </a:tc>
                <a:tc>
                  <a:txBody>
                    <a:bodyPr/>
                    <a:lstStyle/>
                    <a:p>
                      <a:pPr>
                        <a:buNone/>
                      </a:pPr>
                      <a:r>
                        <a:rPr lang="en-US" sz="1800"/>
                        <a:t>—</a:t>
                      </a:r>
                    </a:p>
                  </a:txBody>
                  <a:tcPr anchor="ctr"/>
                </a:tc>
                <a:tc>
                  <a:txBody>
                    <a:bodyPr/>
                    <a:lstStyle/>
                    <a:p>
                      <a:pPr>
                        <a:buNone/>
                      </a:pPr>
                      <a:r>
                        <a:rPr lang="en-US" sz="1800"/>
                        <a:t>—</a:t>
                      </a:r>
                    </a:p>
                  </a:txBody>
                  <a:tcPr anchor="ctr"/>
                </a:tc>
                <a:tc>
                  <a:txBody>
                    <a:bodyPr/>
                    <a:lstStyle/>
                    <a:p>
                      <a:pPr>
                        <a:buNone/>
                      </a:pPr>
                      <a:r>
                        <a:rPr lang="en-US" sz="1800"/>
                        <a:t>a5=5, a6=6</a:t>
                      </a:r>
                    </a:p>
                  </a:txBody>
                  <a:tcPr anchor="ctr"/>
                </a:tc>
                <a:tc>
                  <a:txBody>
                    <a:bodyPr/>
                    <a:lstStyle/>
                    <a:p>
                      <a:pPr>
                        <a:buNone/>
                      </a:pPr>
                      <a:r>
                        <a:rPr lang="en-US" sz="1800" dirty="0"/>
                        <a:t>1+2+3+4+5+6 = 21</a:t>
                      </a:r>
                    </a:p>
                  </a:txBody>
                  <a:tcPr anchor="ctr"/>
                </a:tc>
                <a:extLst>
                  <a:ext uri="{0D108BD9-81ED-4DB2-BD59-A6C34878D82A}">
                    <a16:rowId xmlns:a16="http://schemas.microsoft.com/office/drawing/2014/main" val="2360632400"/>
                  </a:ext>
                </a:extLst>
              </a:tr>
            </a:tbl>
          </a:graphicData>
        </a:graphic>
      </p:graphicFrame>
      <p:sp>
        <p:nvSpPr>
          <p:cNvPr id="6" name="Content Placeholder 3">
            <a:extLst>
              <a:ext uri="{FF2B5EF4-FFF2-40B4-BE49-F238E27FC236}">
                <a16:creationId xmlns:a16="http://schemas.microsoft.com/office/drawing/2014/main" id="{E36CA8EB-5619-FD75-FD71-C13539B02E70}"/>
              </a:ext>
            </a:extLst>
          </p:cNvPr>
          <p:cNvSpPr txBox="1">
            <a:spLocks/>
          </p:cNvSpPr>
          <p:nvPr/>
        </p:nvSpPr>
        <p:spPr>
          <a:xfrm>
            <a:off x="609600" y="4267200"/>
            <a:ext cx="10972800" cy="1889760"/>
          </a:xfrm>
          <a:prstGeom prst="rect">
            <a:avLst/>
          </a:prstGeom>
        </p:spPr>
        <p:txBody>
          <a:bodyPr vert="horz">
            <a:normAutofit fontScale="925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dirty="0"/>
              <a:t>First 4 parameters → registers r0–r3.Extra parameters → pushed onto the stack.</a:t>
            </a:r>
          </a:p>
          <a:p>
            <a:r>
              <a:rPr lang="en-US" dirty="0"/>
              <a:t>LDRD (Load Register Double) fetches two words (a5, a6) efficiently.</a:t>
            </a:r>
          </a:p>
          <a:p>
            <a:r>
              <a:rPr lang="en-US" dirty="0"/>
              <a:t>r0 always holds the return value.</a:t>
            </a:r>
          </a:p>
          <a:p>
            <a:r>
              <a:rPr lang="en-US" dirty="0"/>
              <a:t>Caller cleans up the stack after the function (ADDS </a:t>
            </a:r>
            <a:r>
              <a:rPr lang="en-US" dirty="0" err="1"/>
              <a:t>sp</a:t>
            </a:r>
            <a:r>
              <a:rPr lang="en-US" dirty="0"/>
              <a:t>, </a:t>
            </a:r>
            <a:r>
              <a:rPr lang="en-US" dirty="0" err="1"/>
              <a:t>sp</a:t>
            </a:r>
            <a:r>
              <a:rPr lang="en-US" dirty="0"/>
              <a:t>, #8).</a:t>
            </a:r>
          </a:p>
        </p:txBody>
      </p:sp>
    </p:spTree>
    <p:extLst>
      <p:ext uri="{BB962C8B-B14F-4D97-AF65-F5344CB8AC3E}">
        <p14:creationId xmlns:p14="http://schemas.microsoft.com/office/powerpoint/2010/main" val="4175264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a:t>
            </a:fld>
            <a:endParaRPr kumimoji="0" lang="en-US" dirty="0"/>
          </a:p>
        </p:txBody>
      </p:sp>
      <p:sp>
        <p:nvSpPr>
          <p:cNvPr id="4" name="Content Placeholder 3"/>
          <p:cNvSpPr>
            <a:spLocks noGrp="1"/>
          </p:cNvSpPr>
          <p:nvPr>
            <p:ph sz="quarter" idx="1"/>
          </p:nvPr>
        </p:nvSpPr>
        <p:spPr/>
        <p:txBody>
          <a:bodyPr/>
          <a:lstStyle/>
          <a:p>
            <a:r>
              <a:rPr lang="en-US" dirty="0"/>
              <a:t>How to call a subroutine?</a:t>
            </a:r>
          </a:p>
          <a:p>
            <a:r>
              <a:rPr lang="en-US" dirty="0"/>
              <a:t>How to return the control back to the caller?</a:t>
            </a:r>
          </a:p>
          <a:p>
            <a:r>
              <a:rPr lang="en-US" dirty="0"/>
              <a:t>How to pass arguments into a subroutine?</a:t>
            </a:r>
          </a:p>
          <a:p>
            <a:r>
              <a:rPr lang="en-US" dirty="0"/>
              <a:t>How to return a value in a subroutine?</a:t>
            </a:r>
          </a:p>
          <a:p>
            <a:r>
              <a:rPr lang="en-US" dirty="0"/>
              <a:t>How to preserve the running environment for the caller?</a:t>
            </a:r>
          </a:p>
        </p:txBody>
      </p:sp>
    </p:spTree>
    <p:extLst>
      <p:ext uri="{BB962C8B-B14F-4D97-AF65-F5344CB8AC3E}">
        <p14:creationId xmlns:p14="http://schemas.microsoft.com/office/powerpoint/2010/main" val="682337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4C99E-956E-7FD1-8B3D-E816937B3BE5}"/>
              </a:ext>
            </a:extLst>
          </p:cNvPr>
          <p:cNvSpPr>
            <a:spLocks noGrp="1"/>
          </p:cNvSpPr>
          <p:nvPr>
            <p:ph type="title"/>
          </p:nvPr>
        </p:nvSpPr>
        <p:spPr/>
        <p:txBody>
          <a:bodyPr/>
          <a:lstStyle/>
          <a:p>
            <a:r>
              <a:rPr lang="en-US" dirty="0"/>
              <a:t>Quiz</a:t>
            </a:r>
          </a:p>
        </p:txBody>
      </p:sp>
      <p:sp>
        <p:nvSpPr>
          <p:cNvPr id="3" name="Slide Number Placeholder 2">
            <a:extLst>
              <a:ext uri="{FF2B5EF4-FFF2-40B4-BE49-F238E27FC236}">
                <a16:creationId xmlns:a16="http://schemas.microsoft.com/office/drawing/2014/main" id="{3C81F40D-1062-73F0-495A-45AE9779FC47}"/>
              </a:ext>
            </a:extLst>
          </p:cNvPr>
          <p:cNvSpPr>
            <a:spLocks noGrp="1"/>
          </p:cNvSpPr>
          <p:nvPr>
            <p:ph type="sldNum" sz="quarter" idx="12"/>
          </p:nvPr>
        </p:nvSpPr>
        <p:spPr/>
        <p:txBody>
          <a:bodyPr/>
          <a:lstStyle/>
          <a:p>
            <a:fld id="{EA7C8D44-3667-46F6-9772-CC52308E2A7F}" type="slidenum">
              <a:rPr kumimoji="0" lang="en-US" smtClean="0"/>
              <a:pPr/>
              <a:t>20</a:t>
            </a:fld>
            <a:endParaRPr kumimoji="0" lang="en-US" dirty="0"/>
          </a:p>
        </p:txBody>
      </p:sp>
      <p:sp>
        <p:nvSpPr>
          <p:cNvPr id="4" name="Content Placeholder 3">
            <a:extLst>
              <a:ext uri="{FF2B5EF4-FFF2-40B4-BE49-F238E27FC236}">
                <a16:creationId xmlns:a16="http://schemas.microsoft.com/office/drawing/2014/main" id="{782E8CBC-0080-16F5-5962-42B0287D0FD4}"/>
              </a:ext>
            </a:extLst>
          </p:cNvPr>
          <p:cNvSpPr>
            <a:spLocks noGrp="1"/>
          </p:cNvSpPr>
          <p:nvPr>
            <p:ph sz="quarter" idx="1"/>
          </p:nvPr>
        </p:nvSpPr>
        <p:spPr/>
        <p:txBody>
          <a:bodyPr/>
          <a:lstStyle/>
          <a:p>
            <a:r>
              <a:rPr lang="en-US" dirty="0"/>
              <a:t>Can I use POP to replace ADD?</a:t>
            </a:r>
          </a:p>
        </p:txBody>
      </p:sp>
      <p:sp>
        <p:nvSpPr>
          <p:cNvPr id="5" name="Rectangle 4">
            <a:extLst>
              <a:ext uri="{FF2B5EF4-FFF2-40B4-BE49-F238E27FC236}">
                <a16:creationId xmlns:a16="http://schemas.microsoft.com/office/drawing/2014/main" id="{03E433E4-8833-1E7E-D1F8-6D13115D2C41}"/>
              </a:ext>
            </a:extLst>
          </p:cNvPr>
          <p:cNvSpPr/>
          <p:nvPr/>
        </p:nvSpPr>
        <p:spPr>
          <a:xfrm>
            <a:off x="990600" y="1981200"/>
            <a:ext cx="3836504" cy="2554545"/>
          </a:xfrm>
          <a:prstGeom prst="rect">
            <a:avLst/>
          </a:prstGeom>
          <a:ln w="19050">
            <a:solidFill>
              <a:schemeClr val="accent1"/>
            </a:solidFill>
          </a:ln>
        </p:spPr>
        <p:txBody>
          <a:bodyPr wrap="square">
            <a:spAutoFit/>
          </a:bodyPr>
          <a:lstStyle/>
          <a:p>
            <a:r>
              <a:rPr lang="en-US" sz="1600" dirty="0">
                <a:latin typeface="Consolas" panose="020B0609020204030204" pitchFamily="49" charset="0"/>
                <a:cs typeface="Consolas" panose="020B0609020204030204" pitchFamily="49" charset="0"/>
              </a:rPr>
              <a:t>  MOVS r0, #5</a:t>
            </a:r>
          </a:p>
          <a:p>
            <a:r>
              <a:rPr lang="en-US" sz="1600" dirty="0">
                <a:latin typeface="Consolas" panose="020B0609020204030204" pitchFamily="49" charset="0"/>
                <a:cs typeface="Consolas" panose="020B0609020204030204" pitchFamily="49" charset="0"/>
              </a:rPr>
              <a:t>  MOVS r1, #6</a:t>
            </a:r>
          </a:p>
          <a:p>
            <a:r>
              <a:rPr lang="en-US" sz="1600" dirty="0">
                <a:latin typeface="Consolas" panose="020B0609020204030204" pitchFamily="49" charset="0"/>
                <a:cs typeface="Consolas" panose="020B0609020204030204" pitchFamily="49" charset="0"/>
              </a:rPr>
              <a:t>  </a:t>
            </a:r>
            <a:r>
              <a:rPr lang="en-US" sz="1600" dirty="0">
                <a:solidFill>
                  <a:srgbClr val="C00000"/>
                </a:solidFill>
                <a:latin typeface="Consolas" panose="020B0609020204030204" pitchFamily="49" charset="0"/>
                <a:cs typeface="Consolas" panose="020B0609020204030204" pitchFamily="49" charset="0"/>
              </a:rPr>
              <a:t>PUSH {r0, r1} </a:t>
            </a:r>
            <a:r>
              <a:rPr lang="en-US" sz="1600" dirty="0">
                <a:solidFill>
                  <a:schemeClr val="bg1">
                    <a:lumMod val="50000"/>
                  </a:schemeClr>
                </a:solidFill>
                <a:latin typeface="Consolas" panose="020B0609020204030204" pitchFamily="49" charset="0"/>
                <a:cs typeface="Consolas" panose="020B0609020204030204" pitchFamily="49" charset="0"/>
              </a:rPr>
              <a:t>; push a5, a6</a:t>
            </a:r>
          </a:p>
          <a:p>
            <a:r>
              <a:rPr lang="en-US" sz="1600" dirty="0">
                <a:latin typeface="Consolas" panose="020B0609020204030204" pitchFamily="49" charset="0"/>
                <a:cs typeface="Consolas" panose="020B0609020204030204" pitchFamily="49" charset="0"/>
              </a:rPr>
              <a:t>  MOVS r0, #1</a:t>
            </a:r>
          </a:p>
          <a:p>
            <a:r>
              <a:rPr lang="en-US" sz="1600" dirty="0">
                <a:latin typeface="Consolas" panose="020B0609020204030204" pitchFamily="49" charset="0"/>
                <a:cs typeface="Consolas" panose="020B0609020204030204" pitchFamily="49" charset="0"/>
              </a:rPr>
              <a:t>  MOVS r1, #2</a:t>
            </a:r>
          </a:p>
          <a:p>
            <a:r>
              <a:rPr lang="en-US" sz="1600" dirty="0">
                <a:latin typeface="Consolas" panose="020B0609020204030204" pitchFamily="49" charset="0"/>
                <a:cs typeface="Consolas" panose="020B0609020204030204" pitchFamily="49" charset="0"/>
              </a:rPr>
              <a:t>  MOVS r2, #3</a:t>
            </a:r>
          </a:p>
          <a:p>
            <a:r>
              <a:rPr lang="en-US" sz="1600" dirty="0">
                <a:latin typeface="Consolas" panose="020B0609020204030204" pitchFamily="49" charset="0"/>
                <a:cs typeface="Consolas" panose="020B0609020204030204" pitchFamily="49" charset="0"/>
              </a:rPr>
              <a:t>  MOVS r3, #4</a:t>
            </a:r>
          </a:p>
          <a:p>
            <a:r>
              <a:rPr lang="en-US" sz="1600" dirty="0">
                <a:latin typeface="Consolas" panose="020B0609020204030204" pitchFamily="49" charset="0"/>
                <a:cs typeface="Consolas" panose="020B0609020204030204" pitchFamily="49" charset="0"/>
              </a:rPr>
              <a:t>  BL  sum6</a:t>
            </a:r>
          </a:p>
          <a:p>
            <a:r>
              <a:rPr lang="en-US" sz="1600" dirty="0">
                <a:solidFill>
                  <a:srgbClr val="C00000"/>
                </a:solidFill>
                <a:latin typeface="Consolas" panose="020B0609020204030204" pitchFamily="49" charset="0"/>
              </a:rPr>
              <a:t>  POP {r0, r1}</a:t>
            </a:r>
          </a:p>
          <a:p>
            <a:r>
              <a:rPr lang="en-US" sz="1600" dirty="0">
                <a:solidFill>
                  <a:schemeClr val="bg1">
                    <a:lumMod val="50000"/>
                  </a:schemeClr>
                </a:solidFill>
                <a:latin typeface="Consolas" panose="020B0609020204030204" pitchFamily="49" charset="0"/>
              </a:rPr>
              <a:t>  ; ADD </a:t>
            </a:r>
            <a:r>
              <a:rPr lang="en-US" sz="1600" dirty="0" err="1">
                <a:solidFill>
                  <a:schemeClr val="bg1">
                    <a:lumMod val="50000"/>
                  </a:schemeClr>
                </a:solidFill>
                <a:latin typeface="Consolas" panose="020B0609020204030204" pitchFamily="49" charset="0"/>
              </a:rPr>
              <a:t>sp</a:t>
            </a:r>
            <a:r>
              <a:rPr lang="en-US" sz="1600" dirty="0">
                <a:solidFill>
                  <a:schemeClr val="bg1">
                    <a:lumMod val="50000"/>
                  </a:schemeClr>
                </a:solidFill>
                <a:latin typeface="Consolas" panose="020B0609020204030204" pitchFamily="49" charset="0"/>
              </a:rPr>
              <a:t>, </a:t>
            </a:r>
            <a:r>
              <a:rPr lang="en-US" sz="1600" dirty="0" err="1">
                <a:solidFill>
                  <a:schemeClr val="bg1">
                    <a:lumMod val="50000"/>
                  </a:schemeClr>
                </a:solidFill>
                <a:latin typeface="Consolas" panose="020B0609020204030204" pitchFamily="49" charset="0"/>
              </a:rPr>
              <a:t>sp</a:t>
            </a:r>
            <a:r>
              <a:rPr lang="en-US" sz="1600" dirty="0">
                <a:solidFill>
                  <a:schemeClr val="bg1">
                    <a:lumMod val="50000"/>
                  </a:schemeClr>
                </a:solidFill>
                <a:latin typeface="Consolas" panose="020B0609020204030204" pitchFamily="49" charset="0"/>
              </a:rPr>
              <a:t>, #8</a:t>
            </a:r>
          </a:p>
        </p:txBody>
      </p:sp>
    </p:spTree>
    <p:extLst>
      <p:ext uri="{BB962C8B-B14F-4D97-AF65-F5344CB8AC3E}">
        <p14:creationId xmlns:p14="http://schemas.microsoft.com/office/powerpoint/2010/main" val="1342877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77F23-B302-6BA7-C55B-676AECFA9DBB}"/>
              </a:ext>
            </a:extLst>
          </p:cNvPr>
          <p:cNvSpPr>
            <a:spLocks noGrp="1"/>
          </p:cNvSpPr>
          <p:nvPr>
            <p:ph type="title"/>
          </p:nvPr>
        </p:nvSpPr>
        <p:spPr/>
        <p:txBody>
          <a:bodyPr/>
          <a:lstStyle/>
          <a:p>
            <a:r>
              <a:rPr lang="en-US" dirty="0"/>
              <a:t>Quiz ANS</a:t>
            </a:r>
          </a:p>
        </p:txBody>
      </p:sp>
      <p:sp>
        <p:nvSpPr>
          <p:cNvPr id="3" name="Slide Number Placeholder 2">
            <a:extLst>
              <a:ext uri="{FF2B5EF4-FFF2-40B4-BE49-F238E27FC236}">
                <a16:creationId xmlns:a16="http://schemas.microsoft.com/office/drawing/2014/main" id="{849F62D7-D8A1-BEBA-283B-68D8E051872A}"/>
              </a:ext>
            </a:extLst>
          </p:cNvPr>
          <p:cNvSpPr>
            <a:spLocks noGrp="1"/>
          </p:cNvSpPr>
          <p:nvPr>
            <p:ph type="sldNum" sz="quarter" idx="12"/>
          </p:nvPr>
        </p:nvSpPr>
        <p:spPr/>
        <p:txBody>
          <a:bodyPr/>
          <a:lstStyle/>
          <a:p>
            <a:fld id="{EA7C8D44-3667-46F6-9772-CC52308E2A7F}" type="slidenum">
              <a:rPr kumimoji="0" lang="en-US" smtClean="0"/>
              <a:pPr/>
              <a:t>21</a:t>
            </a:fld>
            <a:endParaRPr kumimoji="0" lang="en-US" dirty="0"/>
          </a:p>
        </p:txBody>
      </p:sp>
      <p:sp>
        <p:nvSpPr>
          <p:cNvPr id="4" name="Content Placeholder 3">
            <a:extLst>
              <a:ext uri="{FF2B5EF4-FFF2-40B4-BE49-F238E27FC236}">
                <a16:creationId xmlns:a16="http://schemas.microsoft.com/office/drawing/2014/main" id="{F1AD7C29-9E13-0796-631C-22608D0E9C44}"/>
              </a:ext>
            </a:extLst>
          </p:cNvPr>
          <p:cNvSpPr>
            <a:spLocks noGrp="1"/>
          </p:cNvSpPr>
          <p:nvPr>
            <p:ph sz="quarter" idx="1"/>
          </p:nvPr>
        </p:nvSpPr>
        <p:spPr>
          <a:xfrm>
            <a:off x="609600" y="1219199"/>
            <a:ext cx="10972800" cy="2383215"/>
          </a:xfrm>
        </p:spPr>
        <p:txBody>
          <a:bodyPr>
            <a:normAutofit fontScale="77500" lnSpcReduction="20000"/>
          </a:bodyPr>
          <a:lstStyle/>
          <a:p>
            <a:r>
              <a:rPr lang="en-US" dirty="0"/>
              <a:t>POP {r0, r1} is equivalent to LDMIA </a:t>
            </a:r>
            <a:r>
              <a:rPr lang="en-US" dirty="0" err="1"/>
              <a:t>sp</a:t>
            </a:r>
            <a:r>
              <a:rPr lang="en-US" dirty="0"/>
              <a:t>!, {r0, r1}</a:t>
            </a:r>
          </a:p>
          <a:p>
            <a:pPr lvl="1"/>
            <a:r>
              <a:rPr lang="en-US" dirty="0"/>
              <a:t>Load [</a:t>
            </a:r>
            <a:r>
              <a:rPr lang="en-US" dirty="0" err="1"/>
              <a:t>sp</a:t>
            </a:r>
            <a:r>
              <a:rPr lang="en-US" dirty="0"/>
              <a:t>] into r0</a:t>
            </a:r>
          </a:p>
          <a:p>
            <a:pPr lvl="1"/>
            <a:r>
              <a:rPr lang="en-US" dirty="0"/>
              <a:t>Load [</a:t>
            </a:r>
            <a:r>
              <a:rPr lang="en-US" dirty="0" err="1"/>
              <a:t>sp</a:t>
            </a:r>
            <a:r>
              <a:rPr lang="en-US" dirty="0"/>
              <a:t> + 4] into r1</a:t>
            </a:r>
          </a:p>
          <a:p>
            <a:pPr lvl="1"/>
            <a:r>
              <a:rPr lang="en-US" dirty="0"/>
              <a:t>Then increment </a:t>
            </a:r>
            <a:r>
              <a:rPr lang="en-US" dirty="0" err="1"/>
              <a:t>sp</a:t>
            </a:r>
            <a:r>
              <a:rPr lang="en-US" dirty="0"/>
              <a:t> by 8</a:t>
            </a:r>
          </a:p>
          <a:p>
            <a:r>
              <a:rPr lang="en-US" dirty="0"/>
              <a:t>This is wrong, because it would overwrite registers r0 and r1 with garbage (the old arguments you pushed), whereas r0 should contain the return value</a:t>
            </a:r>
          </a:p>
          <a:p>
            <a:pPr lvl="1"/>
            <a:r>
              <a:rPr lang="en-US" dirty="0"/>
              <a:t>After returning from sum6, you do not need those values (a5, a6) anymore. You just want to discard them, so ADD moves stack pointer up by 8 bytes and discards data.</a:t>
            </a:r>
          </a:p>
        </p:txBody>
      </p:sp>
      <p:sp>
        <p:nvSpPr>
          <p:cNvPr id="5" name="Rectangle 4">
            <a:extLst>
              <a:ext uri="{FF2B5EF4-FFF2-40B4-BE49-F238E27FC236}">
                <a16:creationId xmlns:a16="http://schemas.microsoft.com/office/drawing/2014/main" id="{079488C5-34FD-269A-EAA2-3E00BEEBBF05}"/>
              </a:ext>
            </a:extLst>
          </p:cNvPr>
          <p:cNvSpPr/>
          <p:nvPr/>
        </p:nvSpPr>
        <p:spPr>
          <a:xfrm>
            <a:off x="614516" y="3602415"/>
            <a:ext cx="3836504" cy="2554545"/>
          </a:xfrm>
          <a:prstGeom prst="rect">
            <a:avLst/>
          </a:prstGeom>
          <a:ln w="19050">
            <a:solidFill>
              <a:schemeClr val="accent1"/>
            </a:solidFill>
          </a:ln>
        </p:spPr>
        <p:txBody>
          <a:bodyPr wrap="square">
            <a:spAutoFit/>
          </a:bodyPr>
          <a:lstStyle/>
          <a:p>
            <a:r>
              <a:rPr lang="en-US" sz="1600" dirty="0">
                <a:latin typeface="Consolas" panose="020B0609020204030204" pitchFamily="49" charset="0"/>
                <a:cs typeface="Consolas" panose="020B0609020204030204" pitchFamily="49" charset="0"/>
              </a:rPr>
              <a:t>  MOVS r0, #5</a:t>
            </a:r>
          </a:p>
          <a:p>
            <a:r>
              <a:rPr lang="en-US" sz="1600" dirty="0">
                <a:latin typeface="Consolas" panose="020B0609020204030204" pitchFamily="49" charset="0"/>
                <a:cs typeface="Consolas" panose="020B0609020204030204" pitchFamily="49" charset="0"/>
              </a:rPr>
              <a:t>  MOVS r1, #6</a:t>
            </a:r>
          </a:p>
          <a:p>
            <a:r>
              <a:rPr lang="en-US" sz="1600" dirty="0">
                <a:latin typeface="Consolas" panose="020B0609020204030204" pitchFamily="49" charset="0"/>
                <a:cs typeface="Consolas" panose="020B0609020204030204" pitchFamily="49" charset="0"/>
              </a:rPr>
              <a:t>  </a:t>
            </a:r>
            <a:r>
              <a:rPr lang="en-US" sz="1600" dirty="0">
                <a:solidFill>
                  <a:srgbClr val="C00000"/>
                </a:solidFill>
                <a:latin typeface="Consolas" panose="020B0609020204030204" pitchFamily="49" charset="0"/>
                <a:cs typeface="Consolas" panose="020B0609020204030204" pitchFamily="49" charset="0"/>
              </a:rPr>
              <a:t>PUSH {r0, r1} </a:t>
            </a:r>
            <a:r>
              <a:rPr lang="en-US" sz="1600" dirty="0">
                <a:solidFill>
                  <a:schemeClr val="bg1">
                    <a:lumMod val="50000"/>
                  </a:schemeClr>
                </a:solidFill>
                <a:latin typeface="Consolas" panose="020B0609020204030204" pitchFamily="49" charset="0"/>
                <a:cs typeface="Consolas" panose="020B0609020204030204" pitchFamily="49" charset="0"/>
              </a:rPr>
              <a:t>; push a5, a6</a:t>
            </a:r>
          </a:p>
          <a:p>
            <a:r>
              <a:rPr lang="en-US" sz="1600" dirty="0">
                <a:latin typeface="Consolas" panose="020B0609020204030204" pitchFamily="49" charset="0"/>
                <a:cs typeface="Consolas" panose="020B0609020204030204" pitchFamily="49" charset="0"/>
              </a:rPr>
              <a:t>  MOVS r0, #1</a:t>
            </a:r>
          </a:p>
          <a:p>
            <a:r>
              <a:rPr lang="en-US" sz="1600" dirty="0">
                <a:latin typeface="Consolas" panose="020B0609020204030204" pitchFamily="49" charset="0"/>
                <a:cs typeface="Consolas" panose="020B0609020204030204" pitchFamily="49" charset="0"/>
              </a:rPr>
              <a:t>  MOVS r1, #2</a:t>
            </a:r>
          </a:p>
          <a:p>
            <a:r>
              <a:rPr lang="en-US" sz="1600" dirty="0">
                <a:latin typeface="Consolas" panose="020B0609020204030204" pitchFamily="49" charset="0"/>
                <a:cs typeface="Consolas" panose="020B0609020204030204" pitchFamily="49" charset="0"/>
              </a:rPr>
              <a:t>  MOVS r2, #3</a:t>
            </a:r>
          </a:p>
          <a:p>
            <a:r>
              <a:rPr lang="en-US" sz="1600" dirty="0">
                <a:latin typeface="Consolas" panose="020B0609020204030204" pitchFamily="49" charset="0"/>
                <a:cs typeface="Consolas" panose="020B0609020204030204" pitchFamily="49" charset="0"/>
              </a:rPr>
              <a:t>  MOVS r3, #4</a:t>
            </a:r>
          </a:p>
          <a:p>
            <a:r>
              <a:rPr lang="en-US" sz="1600" dirty="0">
                <a:latin typeface="Consolas" panose="020B0609020204030204" pitchFamily="49" charset="0"/>
                <a:cs typeface="Consolas" panose="020B0609020204030204" pitchFamily="49" charset="0"/>
              </a:rPr>
              <a:t>  BL  sum6</a:t>
            </a:r>
          </a:p>
          <a:p>
            <a:r>
              <a:rPr lang="en-US" sz="1600" dirty="0">
                <a:solidFill>
                  <a:srgbClr val="C00000"/>
                </a:solidFill>
                <a:latin typeface="Consolas" panose="020B0609020204030204" pitchFamily="49" charset="0"/>
              </a:rPr>
              <a:t>  POP {r0, r1}</a:t>
            </a:r>
          </a:p>
          <a:p>
            <a:r>
              <a:rPr lang="en-US" sz="1600" dirty="0">
                <a:solidFill>
                  <a:schemeClr val="bg1">
                    <a:lumMod val="50000"/>
                  </a:schemeClr>
                </a:solidFill>
                <a:latin typeface="Consolas" panose="020B0609020204030204" pitchFamily="49" charset="0"/>
              </a:rPr>
              <a:t>  ; ADD </a:t>
            </a:r>
            <a:r>
              <a:rPr lang="en-US" sz="1600" dirty="0" err="1">
                <a:solidFill>
                  <a:schemeClr val="bg1">
                    <a:lumMod val="50000"/>
                  </a:schemeClr>
                </a:solidFill>
                <a:latin typeface="Consolas" panose="020B0609020204030204" pitchFamily="49" charset="0"/>
              </a:rPr>
              <a:t>sp</a:t>
            </a:r>
            <a:r>
              <a:rPr lang="en-US" sz="1600" dirty="0">
                <a:solidFill>
                  <a:schemeClr val="bg1">
                    <a:lumMod val="50000"/>
                  </a:schemeClr>
                </a:solidFill>
                <a:latin typeface="Consolas" panose="020B0609020204030204" pitchFamily="49" charset="0"/>
              </a:rPr>
              <a:t>, </a:t>
            </a:r>
            <a:r>
              <a:rPr lang="en-US" sz="1600" dirty="0" err="1">
                <a:solidFill>
                  <a:schemeClr val="bg1">
                    <a:lumMod val="50000"/>
                  </a:schemeClr>
                </a:solidFill>
                <a:latin typeface="Consolas" panose="020B0609020204030204" pitchFamily="49" charset="0"/>
              </a:rPr>
              <a:t>sp</a:t>
            </a:r>
            <a:r>
              <a:rPr lang="en-US" sz="1600" dirty="0">
                <a:solidFill>
                  <a:schemeClr val="bg1">
                    <a:lumMod val="50000"/>
                  </a:schemeClr>
                </a:solidFill>
                <a:latin typeface="Consolas" panose="020B0609020204030204" pitchFamily="49" charset="0"/>
              </a:rPr>
              <a:t>, #8</a:t>
            </a:r>
            <a:endParaRPr lang="en-US" sz="1600" dirty="0">
              <a:solidFill>
                <a:schemeClr val="bg1">
                  <a:lumMod val="50000"/>
                </a:schemeClr>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683231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85097-619C-E443-980E-A5F8C0665733}"/>
              </a:ext>
            </a:extLst>
          </p:cNvPr>
          <p:cNvSpPr>
            <a:spLocks noGrp="1"/>
          </p:cNvSpPr>
          <p:nvPr>
            <p:ph type="title"/>
          </p:nvPr>
        </p:nvSpPr>
        <p:spPr/>
        <p:txBody>
          <a:bodyPr/>
          <a:lstStyle/>
          <a:p>
            <a:r>
              <a:rPr lang="en-US" dirty="0"/>
              <a:t>Calling Assembly Subroutine in C</a:t>
            </a:r>
          </a:p>
        </p:txBody>
      </p:sp>
      <p:sp>
        <p:nvSpPr>
          <p:cNvPr id="3" name="Slide Number Placeholder 2">
            <a:extLst>
              <a:ext uri="{FF2B5EF4-FFF2-40B4-BE49-F238E27FC236}">
                <a16:creationId xmlns:a16="http://schemas.microsoft.com/office/drawing/2014/main" id="{F53A954D-9724-1F4A-B3BA-1554CFD57F97}"/>
              </a:ext>
            </a:extLst>
          </p:cNvPr>
          <p:cNvSpPr>
            <a:spLocks noGrp="1"/>
          </p:cNvSpPr>
          <p:nvPr>
            <p:ph type="sldNum" sz="quarter" idx="12"/>
          </p:nvPr>
        </p:nvSpPr>
        <p:spPr/>
        <p:txBody>
          <a:bodyPr/>
          <a:lstStyle/>
          <a:p>
            <a:fld id="{EA7C8D44-3667-46F6-9772-CC52308E2A7F}" type="slidenum">
              <a:rPr kumimoji="0" lang="en-US" smtClean="0"/>
              <a:pPr/>
              <a:t>22</a:t>
            </a:fld>
            <a:endParaRPr kumimoji="0" lang="en-US" dirty="0"/>
          </a:p>
        </p:txBody>
      </p:sp>
      <p:sp>
        <p:nvSpPr>
          <p:cNvPr id="4" name="Content Placeholder 3">
            <a:extLst>
              <a:ext uri="{FF2B5EF4-FFF2-40B4-BE49-F238E27FC236}">
                <a16:creationId xmlns:a16="http://schemas.microsoft.com/office/drawing/2014/main" id="{68440758-091B-E242-AF67-30A6152C0BDA}"/>
              </a:ext>
            </a:extLst>
          </p:cNvPr>
          <p:cNvSpPr>
            <a:spLocks noGrp="1"/>
          </p:cNvSpPr>
          <p:nvPr>
            <p:ph sz="quarter" idx="1"/>
          </p:nvPr>
        </p:nvSpPr>
        <p:spPr>
          <a:xfrm>
            <a:off x="609600" y="1219200"/>
            <a:ext cx="10972800" cy="990600"/>
          </a:xfrm>
        </p:spPr>
        <p:txBody>
          <a:bodyPr/>
          <a:lstStyle/>
          <a:p>
            <a:r>
              <a:rPr lang="en-US" dirty="0"/>
              <a:t>If your assembly code follows the procedure call standard, a C code can call an assembly subroutine, and vice versa. </a:t>
            </a:r>
          </a:p>
        </p:txBody>
      </p:sp>
      <p:sp>
        <p:nvSpPr>
          <p:cNvPr id="5" name="Rectangle 4">
            <a:extLst>
              <a:ext uri="{FF2B5EF4-FFF2-40B4-BE49-F238E27FC236}">
                <a16:creationId xmlns:a16="http://schemas.microsoft.com/office/drawing/2014/main" id="{B8B19C33-A451-3947-9905-E0CACA2A4813}"/>
              </a:ext>
            </a:extLst>
          </p:cNvPr>
          <p:cNvSpPr/>
          <p:nvPr/>
        </p:nvSpPr>
        <p:spPr>
          <a:xfrm>
            <a:off x="609600" y="2743200"/>
            <a:ext cx="6629400" cy="2800767"/>
          </a:xfrm>
          <a:prstGeom prst="rect">
            <a:avLst/>
          </a:prstGeom>
          <a:ln w="19050">
            <a:solidFill>
              <a:schemeClr val="accent1"/>
            </a:solidFill>
          </a:ln>
        </p:spPr>
        <p:txBody>
          <a:bodyPr wrap="square">
            <a:spAutoFit/>
          </a:bodyPr>
          <a:lstStyle/>
          <a:p>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extern</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sum3</a:t>
            </a:r>
            <a:r>
              <a:rPr lang="en-US" sz="1600" dirty="0">
                <a:latin typeface="Consolas" panose="020B0609020204030204" pitchFamily="49" charset="0"/>
                <a:ea typeface="DengXian" panose="02010600030101010101" pitchFamily="2" charset="-122"/>
                <a:cs typeface="Consolas" panose="020B0609020204030204" pitchFamily="49" charset="0"/>
              </a:rPr>
              <a:t>(int32_t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a1</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a2</a:t>
            </a:r>
            <a:r>
              <a:rPr lang="en-US" sz="1600" dirty="0">
                <a:latin typeface="Consolas" panose="020B0609020204030204" pitchFamily="49" charset="0"/>
                <a:ea typeface="DengXian" panose="02010600030101010101" pitchFamily="2" charset="-122"/>
                <a:cs typeface="Consolas" panose="020B0609020204030204" pitchFamily="49" charset="0"/>
              </a:rPr>
              <a:t>, int32_t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a3</a:t>
            </a:r>
            <a:r>
              <a:rPr lang="en-US" sz="1600" dirty="0">
                <a:latin typeface="Consolas" panose="020B0609020204030204" pitchFamily="49" charset="0"/>
                <a:ea typeface="DengXian" panose="02010600030101010101" pitchFamily="2" charset="-122"/>
                <a:cs typeface="Consolas" panose="020B0609020204030204" pitchFamily="49" charset="0"/>
              </a:rPr>
              <a:t>);</a:t>
            </a:r>
          </a:p>
          <a:p>
            <a:endParaRPr lang="en-US" sz="1600" dirty="0">
              <a:latin typeface="Consolas" panose="020B0609020204030204" pitchFamily="49" charset="0"/>
              <a:ea typeface="DengXian" panose="02010600030101010101" pitchFamily="2" charset="-122"/>
              <a:cs typeface="Consolas" panose="020B0609020204030204" pitchFamily="49" charset="0"/>
            </a:endParaRPr>
          </a:p>
          <a:p>
            <a:endParaRPr lang="en-US" sz="1600" dirty="0">
              <a:latin typeface="Consolas" panose="020B0609020204030204" pitchFamily="49" charset="0"/>
              <a:ea typeface="DengXian" panose="02010600030101010101" pitchFamily="2" charset="-122"/>
              <a:cs typeface="Consolas" panose="020B0609020204030204" pitchFamily="49" charset="0"/>
            </a:endParaRPr>
          </a:p>
          <a:p>
            <a:r>
              <a:rPr lang="en-US" sz="1600" dirty="0">
                <a:latin typeface="Consolas" panose="020B0609020204030204" pitchFamily="49" charset="0"/>
                <a:ea typeface="DengXian" panose="02010600030101010101" pitchFamily="2" charset="-122"/>
                <a:cs typeface="Consolas" panose="020B0609020204030204" pitchFamily="49" charset="0"/>
              </a:rPr>
              <a:t>int main(void){</a:t>
            </a:r>
          </a:p>
          <a:p>
            <a:r>
              <a:rPr lang="en-US" sz="1600" dirty="0">
                <a:latin typeface="Consolas" panose="020B0609020204030204" pitchFamily="49" charset="0"/>
                <a:ea typeface="DengXian" panose="02010600030101010101" pitchFamily="2" charset="-122"/>
                <a:cs typeface="Consolas" panose="020B0609020204030204" pitchFamily="49" charset="0"/>
              </a:rPr>
              <a:t>  int32_t s</a:t>
            </a:r>
          </a:p>
          <a:p>
            <a:endParaRPr lang="en-US" sz="1600" dirty="0">
              <a:latin typeface="Consolas" panose="020B0609020204030204" pitchFamily="49" charset="0"/>
              <a:ea typeface="DengXian" panose="02010600030101010101" pitchFamily="2" charset="-122"/>
              <a:cs typeface="Consolas" panose="020B0609020204030204" pitchFamily="49" charset="0"/>
            </a:endParaRPr>
          </a:p>
          <a:p>
            <a:r>
              <a:rPr lang="en-US" sz="1600" dirty="0">
                <a:latin typeface="Consolas" panose="020B0609020204030204" pitchFamily="49" charset="0"/>
                <a:ea typeface="DengXian" panose="02010600030101010101" pitchFamily="2" charset="-122"/>
                <a:cs typeface="Consolas" panose="020B0609020204030204" pitchFamily="49" charset="0"/>
              </a:rPr>
              <a:t>  ...</a:t>
            </a:r>
          </a:p>
          <a:p>
            <a:r>
              <a:rPr lang="en-US" sz="1600" dirty="0">
                <a:latin typeface="Consolas" panose="020B0609020204030204" pitchFamily="49" charset="0"/>
                <a:ea typeface="DengXian" panose="02010600030101010101" pitchFamily="2" charset="-122"/>
                <a:cs typeface="Consolas" panose="020B0609020204030204" pitchFamily="49" charset="0"/>
              </a:rPr>
              <a:t>  s =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sum3</a:t>
            </a:r>
            <a:r>
              <a:rPr lang="en-US" sz="1600" dirty="0">
                <a:latin typeface="Consolas" panose="020B0609020204030204" pitchFamily="49" charset="0"/>
                <a:ea typeface="DengXian" panose="02010600030101010101" pitchFamily="2" charset="-122"/>
                <a:cs typeface="Consolas" panose="020B0609020204030204" pitchFamily="49" charset="0"/>
              </a:rPr>
              <a:t>(-1, -2, -3) + </a:t>
            </a:r>
            <a:r>
              <a:rPr lang="en-US" sz="1600" dirty="0">
                <a:solidFill>
                  <a:srgbClr val="C00000"/>
                </a:solidFill>
                <a:latin typeface="Consolas" panose="020B0609020204030204" pitchFamily="49" charset="0"/>
                <a:ea typeface="DengXian" panose="02010600030101010101" pitchFamily="2" charset="-122"/>
                <a:cs typeface="Consolas" panose="020B0609020204030204" pitchFamily="49" charset="0"/>
              </a:rPr>
              <a:t>sum3</a:t>
            </a:r>
            <a:r>
              <a:rPr lang="en-US" sz="1600" dirty="0">
                <a:latin typeface="Consolas" panose="020B0609020204030204" pitchFamily="49" charset="0"/>
                <a:ea typeface="DengXian" panose="02010600030101010101" pitchFamily="2" charset="-122"/>
                <a:cs typeface="Consolas" panose="020B0609020204030204" pitchFamily="49" charset="0"/>
              </a:rPr>
              <a:t>(4, 5, 6);</a:t>
            </a:r>
          </a:p>
          <a:p>
            <a:r>
              <a:rPr lang="en-US" sz="1600" dirty="0">
                <a:latin typeface="Consolas" panose="020B0609020204030204" pitchFamily="49" charset="0"/>
                <a:ea typeface="DengXian" panose="02010600030101010101" pitchFamily="2" charset="-122"/>
                <a:cs typeface="Consolas" panose="020B0609020204030204" pitchFamily="49" charset="0"/>
              </a:rPr>
              <a:t>  ...</a:t>
            </a:r>
          </a:p>
          <a:p>
            <a:endParaRPr lang="en-US" sz="1600" dirty="0">
              <a:latin typeface="Consolas" panose="020B0609020204030204" pitchFamily="49" charset="0"/>
              <a:ea typeface="DengXian" panose="02010600030101010101" pitchFamily="2" charset="-122"/>
              <a:cs typeface="Consolas" panose="020B0609020204030204" pitchFamily="49" charset="0"/>
            </a:endParaRPr>
          </a:p>
          <a:p>
            <a:r>
              <a:rPr lang="en-US" sz="1600" dirty="0">
                <a:latin typeface="Consolas" panose="020B0609020204030204" pitchFamily="49" charset="0"/>
                <a:ea typeface="DengXian" panose="02010600030101010101" pitchFamily="2" charset="-122"/>
                <a:cs typeface="Consolas" panose="020B0609020204030204" pitchFamily="49" charset="0"/>
              </a:rPr>
              <a:t>}</a:t>
            </a:r>
            <a:endParaRPr lang="en-US" sz="1600" dirty="0">
              <a:latin typeface="Consolas" panose="020B0609020204030204" pitchFamily="49" charset="0"/>
              <a:cs typeface="Consolas" panose="020B0609020204030204" pitchFamily="49" charset="0"/>
            </a:endParaRPr>
          </a:p>
        </p:txBody>
      </p:sp>
      <p:sp>
        <p:nvSpPr>
          <p:cNvPr id="6" name="TextBox 5">
            <a:extLst>
              <a:ext uri="{FF2B5EF4-FFF2-40B4-BE49-F238E27FC236}">
                <a16:creationId xmlns:a16="http://schemas.microsoft.com/office/drawing/2014/main" id="{28DBE5E2-26BB-F74B-90BE-EA9C0B91AA1E}"/>
              </a:ext>
            </a:extLst>
          </p:cNvPr>
          <p:cNvSpPr txBox="1"/>
          <p:nvPr/>
        </p:nvSpPr>
        <p:spPr>
          <a:xfrm>
            <a:off x="7467600" y="3358753"/>
            <a:ext cx="4480891" cy="15696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solidFill>
                  <a:srgbClr val="C00000"/>
                </a:solidFill>
                <a:latin typeface="Consolas" panose="020B0609020204030204" pitchFamily="49" charset="0"/>
                <a:cs typeface="Consolas" panose="020B0609020204030204" pitchFamily="49" charset="0"/>
              </a:rPr>
              <a:t>sum3</a:t>
            </a:r>
            <a:r>
              <a:rPr lang="en-US" sz="1600" dirty="0">
                <a:latin typeface="Consolas" panose="020B0609020204030204" pitchFamily="49" charset="0"/>
                <a:cs typeface="Consolas" panose="020B0609020204030204" pitchFamily="49" charset="0"/>
              </a:rPr>
              <a:t> PROC</a:t>
            </a:r>
          </a:p>
          <a:p>
            <a:r>
              <a:rPr lang="en-US" sz="1600" dirty="0">
                <a:latin typeface="Consolas" panose="020B0609020204030204" pitchFamily="49" charset="0"/>
                <a:cs typeface="Consolas" panose="020B0609020204030204" pitchFamily="49" charset="0"/>
              </a:rPr>
              <a:t>     EXPORT sum3</a:t>
            </a:r>
          </a:p>
          <a:p>
            <a:r>
              <a:rPr lang="en-US" sz="1600" dirty="0">
                <a:latin typeface="Consolas" panose="020B0609020204030204" pitchFamily="49" charset="0"/>
                <a:cs typeface="Consolas" panose="020B0609020204030204" pitchFamily="49" charset="0"/>
              </a:rPr>
              <a:t>     ADD  r0, r0, r1   </a:t>
            </a:r>
            <a:r>
              <a:rPr lang="en-US" sz="1600" dirty="0">
                <a:solidFill>
                  <a:schemeClr val="bg1">
                    <a:lumMod val="50000"/>
                  </a:schemeClr>
                </a:solidFill>
                <a:latin typeface="Consolas" panose="020B0609020204030204" pitchFamily="49" charset="0"/>
                <a:cs typeface="Consolas" panose="020B0609020204030204" pitchFamily="49" charset="0"/>
              </a:rPr>
              <a:t>; sum = a1 + a2</a:t>
            </a:r>
          </a:p>
          <a:p>
            <a:r>
              <a:rPr lang="en-US" sz="1600" dirty="0">
                <a:latin typeface="Consolas" panose="020B0609020204030204" pitchFamily="49" charset="0"/>
                <a:cs typeface="Consolas" panose="020B0609020204030204" pitchFamily="49" charset="0"/>
              </a:rPr>
              <a:t>     ADD  r0, r0, r2   </a:t>
            </a:r>
            <a:r>
              <a:rPr lang="en-US" sz="1600" dirty="0">
                <a:solidFill>
                  <a:schemeClr val="bg1">
                    <a:lumMod val="50000"/>
                  </a:schemeClr>
                </a:solidFill>
                <a:latin typeface="Consolas" panose="020B0609020204030204" pitchFamily="49" charset="0"/>
                <a:cs typeface="Consolas" panose="020B0609020204030204" pitchFamily="49" charset="0"/>
              </a:rPr>
              <a:t>; sum += a3</a:t>
            </a:r>
            <a:endParaRPr lang="en-US" sz="1600" dirty="0">
              <a:latin typeface="Consolas" panose="020B0609020204030204" pitchFamily="49" charset="0"/>
              <a:cs typeface="Consolas" panose="020B0609020204030204" pitchFamily="49" charset="0"/>
            </a:endParaRPr>
          </a:p>
          <a:p>
            <a:r>
              <a:rPr lang="en-US" sz="1600" dirty="0">
                <a:solidFill>
                  <a:schemeClr val="tx1"/>
                </a:solidFill>
                <a:latin typeface="Consolas" panose="020B0609020204030204" pitchFamily="49" charset="0"/>
                <a:cs typeface="Consolas" panose="020B0609020204030204" pitchFamily="49" charset="0"/>
              </a:rPr>
              <a:t>     BX   LR           </a:t>
            </a:r>
            <a:r>
              <a:rPr lang="en-US" sz="1600" dirty="0">
                <a:solidFill>
                  <a:schemeClr val="bg1">
                    <a:lumMod val="50000"/>
                  </a:schemeClr>
                </a:solidFill>
                <a:latin typeface="Consolas" panose="020B0609020204030204" pitchFamily="49" charset="0"/>
                <a:cs typeface="Consolas" panose="020B0609020204030204" pitchFamily="49" charset="0"/>
              </a:rPr>
              <a:t>; return in r0</a:t>
            </a:r>
          </a:p>
          <a:p>
            <a:r>
              <a:rPr lang="en-US" sz="1600" dirty="0">
                <a:latin typeface="Consolas" panose="020B0609020204030204" pitchFamily="49" charset="0"/>
                <a:cs typeface="Consolas" panose="020B0609020204030204" pitchFamily="49" charset="0"/>
              </a:rPr>
              <a:t>     ENDP</a:t>
            </a:r>
          </a:p>
        </p:txBody>
      </p:sp>
    </p:spTree>
    <p:extLst>
      <p:ext uri="{BB962C8B-B14F-4D97-AF65-F5344CB8AC3E}">
        <p14:creationId xmlns:p14="http://schemas.microsoft.com/office/powerpoint/2010/main" val="2906323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r>
              <a:rPr lang="en-US" dirty="0"/>
              <a:t>ARM Procedure Call Standard</a:t>
            </a:r>
          </a:p>
        </p:txBody>
      </p:sp>
      <p:sp>
        <p:nvSpPr>
          <p:cNvPr id="2" name="Slide Number Placeholder 1"/>
          <p:cNvSpPr>
            <a:spLocks noGrp="1"/>
          </p:cNvSpPr>
          <p:nvPr>
            <p:ph type="sldNum" sz="quarter" idx="12"/>
          </p:nvPr>
        </p:nvSpPr>
        <p:spPr/>
        <p:txBody>
          <a:bodyPr/>
          <a:lstStyle/>
          <a:p>
            <a:fld id="{EA7C8D44-3667-46F6-9772-CC52308E2A7F}" type="slidenum">
              <a:rPr kumimoji="0" lang="en-US" smtClean="0"/>
              <a:pPr/>
              <a:t>23</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2006316140"/>
              </p:ext>
            </p:extLst>
          </p:nvPr>
        </p:nvGraphicFramePr>
        <p:xfrm>
          <a:off x="1600202" y="1219201"/>
          <a:ext cx="8991599" cy="5001678"/>
        </p:xfrm>
        <a:graphic>
          <a:graphicData uri="http://schemas.openxmlformats.org/drawingml/2006/table">
            <a:tbl>
              <a:tblPr firstRow="1" firstCol="1" bandRow="1">
                <a:tableStyleId>{5940675A-B579-460E-94D1-54222C63F5DA}</a:tableStyleId>
              </a:tblPr>
              <a:tblGrid>
                <a:gridCol w="1065199">
                  <a:extLst>
                    <a:ext uri="{9D8B030D-6E8A-4147-A177-3AD203B41FA5}">
                      <a16:colId xmlns:a16="http://schemas.microsoft.com/office/drawing/2014/main" val="20000"/>
                    </a:ext>
                  </a:extLst>
                </a:gridCol>
                <a:gridCol w="2440000">
                  <a:extLst>
                    <a:ext uri="{9D8B030D-6E8A-4147-A177-3AD203B41FA5}">
                      <a16:colId xmlns:a16="http://schemas.microsoft.com/office/drawing/2014/main" val="20001"/>
                    </a:ext>
                  </a:extLst>
                </a:gridCol>
                <a:gridCol w="1158616">
                  <a:extLst>
                    <a:ext uri="{9D8B030D-6E8A-4147-A177-3AD203B41FA5}">
                      <a16:colId xmlns:a16="http://schemas.microsoft.com/office/drawing/2014/main" val="20002"/>
                    </a:ext>
                  </a:extLst>
                </a:gridCol>
                <a:gridCol w="4327784">
                  <a:extLst>
                    <a:ext uri="{9D8B030D-6E8A-4147-A177-3AD203B41FA5}">
                      <a16:colId xmlns:a16="http://schemas.microsoft.com/office/drawing/2014/main" val="20003"/>
                    </a:ext>
                  </a:extLst>
                </a:gridCol>
              </a:tblGrid>
              <a:tr h="367808">
                <a:tc>
                  <a:txBody>
                    <a:bodyPr/>
                    <a:lstStyle/>
                    <a:p>
                      <a:pPr marL="0" marR="0" algn="just">
                        <a:spcBef>
                          <a:spcPts val="0"/>
                        </a:spcBef>
                        <a:spcAft>
                          <a:spcPts val="0"/>
                        </a:spcAft>
                      </a:pPr>
                      <a:r>
                        <a:rPr lang="en-US" sz="1400" b="1" dirty="0">
                          <a:solidFill>
                            <a:schemeClr val="bg1"/>
                          </a:solidFill>
                          <a:effectLst/>
                        </a:rPr>
                        <a:t>Register</a:t>
                      </a:r>
                      <a:endParaRPr lang="en-US" sz="1800" b="1" dirty="0">
                        <a:solidFill>
                          <a:schemeClr val="bg1"/>
                        </a:solidFill>
                        <a:effectLst/>
                        <a:latin typeface="Palatino Linotype"/>
                        <a:ea typeface="宋体"/>
                        <a:cs typeface="Times New Roman"/>
                      </a:endParaRPr>
                    </a:p>
                  </a:txBody>
                  <a:tcPr marL="68580" marR="68580" marT="0" marB="0" anchor="ctr">
                    <a:solidFill>
                      <a:schemeClr val="accent1"/>
                    </a:solidFill>
                  </a:tcPr>
                </a:tc>
                <a:tc>
                  <a:txBody>
                    <a:bodyPr/>
                    <a:lstStyle/>
                    <a:p>
                      <a:pPr marL="0" marR="0" algn="l">
                        <a:spcBef>
                          <a:spcPts val="0"/>
                        </a:spcBef>
                        <a:spcAft>
                          <a:spcPts val="0"/>
                        </a:spcAft>
                      </a:pPr>
                      <a:r>
                        <a:rPr lang="en-US" sz="1400" b="1" dirty="0">
                          <a:solidFill>
                            <a:schemeClr val="bg1"/>
                          </a:solidFill>
                          <a:effectLst/>
                        </a:rPr>
                        <a:t>Usage</a:t>
                      </a:r>
                      <a:endParaRPr lang="en-US" sz="1800" b="1" dirty="0">
                        <a:solidFill>
                          <a:schemeClr val="bg1"/>
                        </a:solidFill>
                        <a:effectLst/>
                        <a:latin typeface="Palatino Linotype"/>
                        <a:ea typeface="宋体"/>
                        <a:cs typeface="Times New Roman"/>
                      </a:endParaRPr>
                    </a:p>
                  </a:txBody>
                  <a:tcPr marL="68580" marR="68580" marT="0" marB="0" anchor="ctr">
                    <a:solidFill>
                      <a:schemeClr val="accent1"/>
                    </a:solidFill>
                  </a:tcPr>
                </a:tc>
                <a:tc>
                  <a:txBody>
                    <a:bodyPr/>
                    <a:lstStyle/>
                    <a:p>
                      <a:pPr marL="0" marR="0" algn="just">
                        <a:spcBef>
                          <a:spcPts val="0"/>
                        </a:spcBef>
                        <a:spcAft>
                          <a:spcPts val="0"/>
                        </a:spcAft>
                      </a:pPr>
                      <a:r>
                        <a:rPr lang="en-US" sz="1400" b="1" dirty="0">
                          <a:solidFill>
                            <a:schemeClr val="bg1"/>
                          </a:solidFill>
                          <a:effectLst/>
                        </a:rPr>
                        <a:t>Subroutine Preserved</a:t>
                      </a:r>
                      <a:endParaRPr lang="en-US" sz="1800" b="1" dirty="0">
                        <a:solidFill>
                          <a:schemeClr val="bg1"/>
                        </a:solidFill>
                        <a:effectLst/>
                        <a:latin typeface="Palatino Linotype"/>
                        <a:ea typeface="宋体"/>
                        <a:cs typeface="Times New Roman"/>
                      </a:endParaRPr>
                    </a:p>
                  </a:txBody>
                  <a:tcPr marL="68580" marR="68580" marT="0" marB="0" anchor="ctr">
                    <a:solidFill>
                      <a:schemeClr val="accent1"/>
                    </a:solidFill>
                  </a:tcPr>
                </a:tc>
                <a:tc>
                  <a:txBody>
                    <a:bodyPr/>
                    <a:lstStyle/>
                    <a:p>
                      <a:pPr marL="0" marR="0" algn="l">
                        <a:spcBef>
                          <a:spcPts val="0"/>
                        </a:spcBef>
                        <a:spcAft>
                          <a:spcPts val="0"/>
                        </a:spcAft>
                      </a:pPr>
                      <a:r>
                        <a:rPr lang="en-US" sz="1400" b="1" dirty="0">
                          <a:solidFill>
                            <a:schemeClr val="bg1"/>
                          </a:solidFill>
                          <a:effectLst/>
                        </a:rPr>
                        <a:t>Notes</a:t>
                      </a:r>
                      <a:endParaRPr lang="en-US" sz="1800" b="1" dirty="0">
                        <a:solidFill>
                          <a:schemeClr val="bg1"/>
                        </a:solidFill>
                        <a:effectLst/>
                        <a:latin typeface="Palatino Linotype"/>
                        <a:ea typeface="宋体"/>
                        <a:cs typeface="Times New Roman"/>
                      </a:endParaRPr>
                    </a:p>
                  </a:txBody>
                  <a:tcPr marL="68580" marR="68580" marT="0" marB="0" anchor="ctr">
                    <a:solidFill>
                      <a:schemeClr val="accent1"/>
                    </a:solidFill>
                  </a:tcPr>
                </a:tc>
                <a:extLst>
                  <a:ext uri="{0D108BD9-81ED-4DB2-BD59-A6C34878D82A}">
                    <a16:rowId xmlns:a16="http://schemas.microsoft.com/office/drawing/2014/main" val="10000"/>
                  </a:ext>
                </a:extLst>
              </a:tr>
              <a:tr h="367808">
                <a:tc>
                  <a:txBody>
                    <a:bodyPr/>
                    <a:lstStyle/>
                    <a:p>
                      <a:pPr marL="0" marR="0" algn="ctr">
                        <a:spcBef>
                          <a:spcPts val="0"/>
                        </a:spcBef>
                        <a:spcAft>
                          <a:spcPts val="0"/>
                        </a:spcAft>
                      </a:pPr>
                      <a:r>
                        <a:rPr lang="en-US" sz="1400" b="1" dirty="0" err="1">
                          <a:solidFill>
                            <a:srgbClr val="FF0000"/>
                          </a:solidFill>
                          <a:effectLst/>
                          <a:latin typeface="Consolas" panose="020B0609020204030204" pitchFamily="49" charset="0"/>
                          <a:cs typeface="Consolas" panose="020B0609020204030204" pitchFamily="49" charset="0"/>
                        </a:rPr>
                        <a:t>r0</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dirty="0">
                          <a:solidFill>
                            <a:schemeClr val="tx1"/>
                          </a:solidFill>
                          <a:effectLst/>
                        </a:rPr>
                        <a:t>Argument </a:t>
                      </a:r>
                      <a:r>
                        <a:rPr lang="en-US" sz="1400" b="1" dirty="0">
                          <a:solidFill>
                            <a:schemeClr val="tx1"/>
                          </a:solidFill>
                          <a:effectLst/>
                          <a:latin typeface="Consolas" panose="020B0609020204030204" pitchFamily="49" charset="0"/>
                        </a:rPr>
                        <a:t>1</a:t>
                      </a:r>
                      <a:r>
                        <a:rPr lang="en-US" sz="1400" b="0" dirty="0">
                          <a:solidFill>
                            <a:schemeClr val="tx1"/>
                          </a:solidFill>
                          <a:effectLst/>
                        </a:rPr>
                        <a:t> and return value</a:t>
                      </a:r>
                      <a:endParaRPr lang="en-US" sz="1800" b="0" dirty="0">
                        <a:solidFill>
                          <a:schemeClr val="tx1"/>
                        </a:solidFill>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1">
                          <a:solidFill>
                            <a:srgbClr val="FF0000"/>
                          </a:solidFill>
                          <a:effectLst/>
                        </a:rPr>
                        <a:t>No</a:t>
                      </a:r>
                      <a:endParaRPr lang="en-US" sz="1800" b="1">
                        <a:solidFill>
                          <a:srgbClr val="FF0000"/>
                        </a:solidFill>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If return has 64 bits, then r0:r1 hold it. If argument 1 has 64 bits, r0:r1 hold it.</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1"/>
                  </a:ext>
                </a:extLst>
              </a:tr>
              <a:tr h="183904">
                <a:tc>
                  <a:txBody>
                    <a:bodyPr/>
                    <a:lstStyle/>
                    <a:p>
                      <a:pPr marL="0" marR="0" algn="ctr">
                        <a:spcBef>
                          <a:spcPts val="0"/>
                        </a:spcBef>
                        <a:spcAft>
                          <a:spcPts val="0"/>
                        </a:spcAft>
                      </a:pPr>
                      <a:r>
                        <a:rPr lang="en-US" sz="1400" b="1" dirty="0" err="1">
                          <a:solidFill>
                            <a:srgbClr val="FF0000"/>
                          </a:solidFill>
                          <a:effectLst/>
                          <a:latin typeface="Consolas" panose="020B0609020204030204" pitchFamily="49" charset="0"/>
                          <a:cs typeface="Consolas" panose="020B0609020204030204" pitchFamily="49" charset="0"/>
                        </a:rPr>
                        <a:t>r1</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dirty="0">
                          <a:solidFill>
                            <a:schemeClr val="tx1"/>
                          </a:solidFill>
                          <a:effectLst/>
                        </a:rPr>
                        <a:t>Argument </a:t>
                      </a:r>
                      <a:r>
                        <a:rPr lang="en-US" sz="1400" b="1" dirty="0">
                          <a:solidFill>
                            <a:schemeClr val="tx1"/>
                          </a:solidFill>
                          <a:effectLst/>
                          <a:latin typeface="Consolas" panose="020B0609020204030204" pitchFamily="49" charset="0"/>
                        </a:rPr>
                        <a:t>2</a:t>
                      </a:r>
                      <a:r>
                        <a:rPr lang="en-US" sz="1400" b="0" dirty="0">
                          <a:solidFill>
                            <a:schemeClr val="tx1"/>
                          </a:solidFill>
                          <a:effectLst/>
                        </a:rPr>
                        <a:t> </a:t>
                      </a:r>
                      <a:endParaRPr lang="en-US" sz="1800" b="0" dirty="0">
                        <a:solidFill>
                          <a:schemeClr val="tx1"/>
                        </a:solidFill>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1">
                          <a:solidFill>
                            <a:srgbClr val="FF0000"/>
                          </a:solidFill>
                          <a:effectLst/>
                        </a:rPr>
                        <a:t>No</a:t>
                      </a:r>
                      <a:endParaRPr lang="en-US" sz="1800" b="1">
                        <a:solidFill>
                          <a:srgbClr val="FF0000"/>
                        </a:solidFill>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 </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2"/>
                  </a:ext>
                </a:extLst>
              </a:tr>
              <a:tr h="183904">
                <a:tc>
                  <a:txBody>
                    <a:bodyPr/>
                    <a:lstStyle/>
                    <a:p>
                      <a:pPr marL="0" marR="0" algn="ctr">
                        <a:spcBef>
                          <a:spcPts val="0"/>
                        </a:spcBef>
                        <a:spcAft>
                          <a:spcPts val="0"/>
                        </a:spcAft>
                      </a:pPr>
                      <a:r>
                        <a:rPr lang="en-US" sz="1400" b="1">
                          <a:solidFill>
                            <a:srgbClr val="FF0000"/>
                          </a:solidFill>
                          <a:effectLst/>
                          <a:latin typeface="Consolas" panose="020B0609020204030204" pitchFamily="49" charset="0"/>
                          <a:cs typeface="Consolas" panose="020B0609020204030204" pitchFamily="49" charset="0"/>
                        </a:rPr>
                        <a:t>r2</a:t>
                      </a:r>
                      <a:endParaRPr lang="en-US" sz="1800" b="1">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dirty="0">
                          <a:solidFill>
                            <a:schemeClr val="tx1"/>
                          </a:solidFill>
                          <a:effectLst/>
                        </a:rPr>
                        <a:t>Argument </a:t>
                      </a:r>
                      <a:r>
                        <a:rPr lang="en-US" sz="1400" b="1" dirty="0">
                          <a:solidFill>
                            <a:schemeClr val="tx1"/>
                          </a:solidFill>
                          <a:effectLst/>
                          <a:latin typeface="Consolas" panose="020B0609020204030204" pitchFamily="49" charset="0"/>
                        </a:rPr>
                        <a:t>3</a:t>
                      </a:r>
                      <a:endParaRPr lang="en-US" sz="1800" b="1" dirty="0">
                        <a:solidFill>
                          <a:schemeClr val="tx1"/>
                        </a:solidFill>
                        <a:effectLst/>
                        <a:latin typeface="Consolas" panose="020B0609020204030204" pitchFamily="49" charset="0"/>
                        <a:ea typeface="宋体"/>
                        <a:cs typeface="Times New Roman"/>
                      </a:endParaRPr>
                    </a:p>
                  </a:txBody>
                  <a:tcPr marL="68580" marR="68580" marT="0" marB="0" anchor="ctr"/>
                </a:tc>
                <a:tc>
                  <a:txBody>
                    <a:bodyPr/>
                    <a:lstStyle/>
                    <a:p>
                      <a:pPr marL="0" marR="0" algn="ctr">
                        <a:spcBef>
                          <a:spcPts val="0"/>
                        </a:spcBef>
                        <a:spcAft>
                          <a:spcPts val="0"/>
                        </a:spcAft>
                      </a:pPr>
                      <a:r>
                        <a:rPr lang="en-US" sz="1400" b="1">
                          <a:solidFill>
                            <a:srgbClr val="FF0000"/>
                          </a:solidFill>
                          <a:effectLst/>
                        </a:rPr>
                        <a:t>No</a:t>
                      </a:r>
                      <a:endParaRPr lang="en-US" sz="1800" b="1">
                        <a:solidFill>
                          <a:srgbClr val="FF0000"/>
                        </a:solidFill>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If the return has 128 bits, r0-r3 hold it.</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3"/>
                  </a:ext>
                </a:extLst>
              </a:tr>
              <a:tr h="183904">
                <a:tc>
                  <a:txBody>
                    <a:bodyPr/>
                    <a:lstStyle/>
                    <a:p>
                      <a:pPr marL="0" marR="0" algn="ctr">
                        <a:spcBef>
                          <a:spcPts val="0"/>
                        </a:spcBef>
                        <a:spcAft>
                          <a:spcPts val="0"/>
                        </a:spcAft>
                      </a:pPr>
                      <a:r>
                        <a:rPr lang="en-US" sz="1400" b="1" dirty="0" err="1">
                          <a:solidFill>
                            <a:srgbClr val="FF0000"/>
                          </a:solidFill>
                          <a:effectLst/>
                          <a:latin typeface="Consolas" panose="020B0609020204030204" pitchFamily="49" charset="0"/>
                          <a:cs typeface="Consolas" panose="020B0609020204030204" pitchFamily="49" charset="0"/>
                        </a:rPr>
                        <a:t>r3</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dirty="0">
                          <a:solidFill>
                            <a:schemeClr val="tx1"/>
                          </a:solidFill>
                          <a:effectLst/>
                        </a:rPr>
                        <a:t>Argument </a:t>
                      </a:r>
                      <a:r>
                        <a:rPr lang="en-US" sz="1400" b="1" dirty="0">
                          <a:solidFill>
                            <a:schemeClr val="tx1"/>
                          </a:solidFill>
                          <a:effectLst/>
                          <a:latin typeface="Consolas" panose="020B0609020204030204" pitchFamily="49" charset="0"/>
                        </a:rPr>
                        <a:t>4</a:t>
                      </a:r>
                      <a:endParaRPr lang="en-US" sz="1800" b="1" dirty="0">
                        <a:solidFill>
                          <a:schemeClr val="tx1"/>
                        </a:solidFill>
                        <a:effectLst/>
                        <a:latin typeface="Consolas" panose="020B0609020204030204" pitchFamily="49" charset="0"/>
                        <a:ea typeface="宋体"/>
                        <a:cs typeface="Times New Roman"/>
                      </a:endParaRPr>
                    </a:p>
                  </a:txBody>
                  <a:tcPr marL="68580" marR="68580" marT="0" marB="0" anchor="ctr"/>
                </a:tc>
                <a:tc>
                  <a:txBody>
                    <a:bodyPr/>
                    <a:lstStyle/>
                    <a:p>
                      <a:pPr marL="0" marR="0" algn="ctr">
                        <a:spcBef>
                          <a:spcPts val="0"/>
                        </a:spcBef>
                        <a:spcAft>
                          <a:spcPts val="0"/>
                        </a:spcAft>
                      </a:pPr>
                      <a:r>
                        <a:rPr lang="en-US" sz="1400" b="1" dirty="0">
                          <a:solidFill>
                            <a:srgbClr val="FF0000"/>
                          </a:solidFill>
                          <a:effectLst/>
                        </a:rPr>
                        <a:t>No</a:t>
                      </a:r>
                      <a:endParaRPr lang="en-US" sz="1800" b="1" dirty="0">
                        <a:solidFill>
                          <a:srgbClr val="FF0000"/>
                        </a:solidFill>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If more than 4 arguments, use the stack</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4"/>
                  </a:ext>
                </a:extLst>
              </a:tr>
              <a:tr h="271262">
                <a:tc>
                  <a:txBody>
                    <a:bodyPr/>
                    <a:lstStyle/>
                    <a:p>
                      <a:pPr marL="0" marR="0" algn="ctr">
                        <a:spcBef>
                          <a:spcPts val="0"/>
                        </a:spcBef>
                        <a:spcAft>
                          <a:spcPts val="0"/>
                        </a:spcAft>
                      </a:pPr>
                      <a:r>
                        <a:rPr lang="en-US" sz="1400" b="1" dirty="0" err="1">
                          <a:effectLst/>
                          <a:latin typeface="Consolas" panose="020B0609020204030204" pitchFamily="49" charset="0"/>
                          <a:cs typeface="Consolas" panose="020B0609020204030204" pitchFamily="49" charset="0"/>
                        </a:rPr>
                        <a:t>r4</a:t>
                      </a:r>
                      <a:endParaRPr lang="en-US" sz="1800" b="1"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V1</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1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5"/>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r5</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V2</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2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6"/>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r6</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V3</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dirty="0">
                          <a:effectLst/>
                        </a:rPr>
                        <a:t>Yes</a:t>
                      </a:r>
                      <a:endParaRPr lang="en-US" sz="1800" b="0" dirty="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3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7"/>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r7</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V4</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dirty="0">
                          <a:effectLst/>
                        </a:rPr>
                        <a:t>Yes</a:t>
                      </a:r>
                      <a:endParaRPr lang="en-US" sz="1800" b="0" dirty="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4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8"/>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r8</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V5</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dirty="0">
                          <a:effectLst/>
                        </a:rPr>
                        <a:t>Yes</a:t>
                      </a:r>
                      <a:endParaRPr lang="en-US" sz="1800" b="0" dirty="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5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9"/>
                  </a:ext>
                </a:extLst>
              </a:tr>
              <a:tr h="183904">
                <a:tc>
                  <a:txBody>
                    <a:bodyPr/>
                    <a:lstStyle/>
                    <a:p>
                      <a:pPr marL="0" marR="0" algn="ctr">
                        <a:spcBef>
                          <a:spcPts val="0"/>
                        </a:spcBef>
                        <a:spcAft>
                          <a:spcPts val="0"/>
                        </a:spcAft>
                      </a:pPr>
                      <a:r>
                        <a:rPr lang="en-US" sz="1400" b="1" dirty="0">
                          <a:solidFill>
                            <a:srgbClr val="FF0000"/>
                          </a:solidFill>
                          <a:effectLst/>
                          <a:latin typeface="Consolas" panose="020B0609020204030204" pitchFamily="49" charset="0"/>
                          <a:cs typeface="Consolas" panose="020B0609020204030204" pitchFamily="49" charset="0"/>
                        </a:rPr>
                        <a:t>r9</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Platform specific/V6 </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1" dirty="0">
                          <a:solidFill>
                            <a:srgbClr val="FF0000"/>
                          </a:solidFill>
                          <a:effectLst/>
                        </a:rPr>
                        <a:t>Yes/No</a:t>
                      </a:r>
                      <a:endParaRPr lang="en-US" sz="1800" b="1" dirty="0">
                        <a:solidFill>
                          <a:srgbClr val="FF0000"/>
                        </a:solidFill>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Usage is platform-dependent. </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0"/>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r10</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V7</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7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1"/>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r11</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V8</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8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2"/>
                  </a:ext>
                </a:extLst>
              </a:tr>
              <a:tr h="367808">
                <a:tc>
                  <a:txBody>
                    <a:bodyPr/>
                    <a:lstStyle/>
                    <a:p>
                      <a:pPr marL="0" marR="0" algn="ctr">
                        <a:spcBef>
                          <a:spcPts val="0"/>
                        </a:spcBef>
                        <a:spcAft>
                          <a:spcPts val="0"/>
                        </a:spcAft>
                      </a:pPr>
                      <a:r>
                        <a:rPr lang="en-US" sz="1400" b="1" dirty="0">
                          <a:solidFill>
                            <a:srgbClr val="FF0000"/>
                          </a:solidFill>
                          <a:effectLst/>
                          <a:latin typeface="Consolas" panose="020B0609020204030204" pitchFamily="49" charset="0"/>
                          <a:cs typeface="Consolas" panose="020B0609020204030204" pitchFamily="49" charset="0"/>
                        </a:rPr>
                        <a:t>r12 (IP)</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Intra-procedure-call register</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1" dirty="0">
                          <a:solidFill>
                            <a:srgbClr val="FF0000"/>
                          </a:solidFill>
                          <a:effectLst/>
                        </a:rPr>
                        <a:t>No</a:t>
                      </a:r>
                      <a:endParaRPr lang="en-US" sz="1800" b="1" dirty="0">
                        <a:solidFill>
                          <a:srgbClr val="FF0000"/>
                        </a:solidFill>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It holds intermediate values between a procedure and the sub-procedure it calls.</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3"/>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r13 (SP)</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Stack pointer</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SP has to be the same after a subroutine has completed.</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4"/>
                  </a:ext>
                </a:extLst>
              </a:tr>
              <a:tr h="367808">
                <a:tc>
                  <a:txBody>
                    <a:bodyPr/>
                    <a:lstStyle/>
                    <a:p>
                      <a:pPr marL="0" marR="0" algn="ctr">
                        <a:spcBef>
                          <a:spcPts val="0"/>
                        </a:spcBef>
                        <a:spcAft>
                          <a:spcPts val="0"/>
                        </a:spcAft>
                      </a:pPr>
                      <a:r>
                        <a:rPr lang="en-US" sz="1400" b="1" dirty="0">
                          <a:solidFill>
                            <a:srgbClr val="FF0000"/>
                          </a:solidFill>
                          <a:effectLst/>
                          <a:latin typeface="Consolas" panose="020B0609020204030204" pitchFamily="49" charset="0"/>
                          <a:cs typeface="Consolas" panose="020B0609020204030204" pitchFamily="49" charset="0"/>
                        </a:rPr>
                        <a:t>r14 (LR)</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dirty="0">
                          <a:effectLst/>
                        </a:rPr>
                        <a:t>Link register</a:t>
                      </a:r>
                      <a:endParaRPr lang="en-US" sz="1800" b="0" dirty="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1" dirty="0">
                          <a:solidFill>
                            <a:srgbClr val="FF0000"/>
                          </a:solidFill>
                          <a:effectLst/>
                        </a:rPr>
                        <a:t>No</a:t>
                      </a:r>
                      <a:endParaRPr lang="en-US" sz="1800" b="1" dirty="0">
                        <a:solidFill>
                          <a:srgbClr val="FF0000"/>
                        </a:solidFill>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LR does not have to contain the same value after a subroutine has completed.</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5"/>
                  </a:ext>
                </a:extLst>
              </a:tr>
              <a:tr h="271262">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r15 (PC)</a:t>
                      </a:r>
                      <a:endParaRPr lang="en-US" sz="1800" b="1"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Program counter</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N/A</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dirty="0">
                          <a:effectLst/>
                        </a:rPr>
                        <a:t>Do not directly change PC</a:t>
                      </a:r>
                      <a:endParaRPr lang="en-US" sz="1800" b="0" dirty="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3642339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1322"/>
            <a:ext cx="8229600" cy="990600"/>
          </a:xfrm>
        </p:spPr>
        <p:txBody>
          <a:bodyPr>
            <a:normAutofit fontScale="90000"/>
          </a:bodyPr>
          <a:lstStyle/>
          <a:p>
            <a:r>
              <a:rPr lang="en-US" dirty="0" err="1"/>
              <a:t>Callee</a:t>
            </a:r>
            <a:r>
              <a:rPr lang="en-US" dirty="0"/>
              <a:t> Saved Registers </a:t>
            </a:r>
            <a:r>
              <a:rPr lang="en-US" i="1" dirty="0"/>
              <a:t>vs</a:t>
            </a:r>
            <a:r>
              <a:rPr lang="en-US" dirty="0"/>
              <a:t> </a:t>
            </a:r>
            <a:br>
              <a:rPr lang="en-US" dirty="0"/>
            </a:br>
            <a:r>
              <a:rPr lang="en-US" dirty="0"/>
              <a:t>Caller Saved Registers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24</a:t>
            </a:fld>
            <a:endParaRPr kumimoji="0"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632785682"/>
              </p:ext>
            </p:extLst>
          </p:nvPr>
        </p:nvGraphicFramePr>
        <p:xfrm>
          <a:off x="1943100" y="1314450"/>
          <a:ext cx="8305800" cy="5010150"/>
        </p:xfrm>
        <a:graphic>
          <a:graphicData uri="http://schemas.openxmlformats.org/presentationml/2006/ole">
            <mc:AlternateContent xmlns:mc="http://schemas.openxmlformats.org/markup-compatibility/2006">
              <mc:Choice xmlns:v="urn:schemas-microsoft-com:vml" Requires="v">
                <p:oleObj name="Visio" r:id="rId2" imgW="7051550" imgH="4239368" progId="Visio.Drawing.11">
                  <p:embed/>
                </p:oleObj>
              </mc:Choice>
              <mc:Fallback>
                <p:oleObj name="Visio" r:id="rId2" imgW="7051550" imgH="4239368" progId="Visio.Drawing.11">
                  <p:embed/>
                  <p:pic>
                    <p:nvPicPr>
                      <p:cNvPr id="5"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3100" y="1314450"/>
                        <a:ext cx="8305800"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p:cNvSpPr txBox="1"/>
          <p:nvPr/>
        </p:nvSpPr>
        <p:spPr>
          <a:xfrm>
            <a:off x="5448300" y="1742442"/>
            <a:ext cx="5219700" cy="1200329"/>
          </a:xfrm>
          <a:prstGeom prst="rect">
            <a:avLst/>
          </a:prstGeom>
          <a:noFill/>
        </p:spPr>
        <p:txBody>
          <a:bodyPr wrap="square" rtlCol="0">
            <a:spAutoFit/>
          </a:bodyPr>
          <a:lstStyle/>
          <a:p>
            <a:pPr marL="342900" indent="-342900">
              <a:buFont typeface="Arial" panose="020B0604020202020204" pitchFamily="34" charset="0"/>
              <a:buChar char="•"/>
            </a:pPr>
            <a:r>
              <a:rPr lang="en-US" altLang="zh-CN" b="1" dirty="0" err="1">
                <a:solidFill>
                  <a:srgbClr val="0000FF"/>
                </a:solidFill>
              </a:rPr>
              <a:t>Callee</a:t>
            </a:r>
            <a:r>
              <a:rPr lang="en-US" altLang="zh-CN" b="1" dirty="0">
                <a:solidFill>
                  <a:srgbClr val="0000FF"/>
                </a:solidFill>
              </a:rPr>
              <a:t> can freely modify R0, R1, R2, and R3</a:t>
            </a:r>
          </a:p>
          <a:p>
            <a:pPr marL="342900" indent="-342900">
              <a:buFont typeface="Arial" panose="020B0604020202020204" pitchFamily="34" charset="0"/>
              <a:buChar char="•"/>
            </a:pPr>
            <a:r>
              <a:rPr lang="en-US" b="1" dirty="0">
                <a:solidFill>
                  <a:srgbClr val="0000FF"/>
                </a:solidFill>
              </a:rPr>
              <a:t>If caller expects their values are retained, caller should push them onto the stack before calling the </a:t>
            </a:r>
            <a:r>
              <a:rPr lang="en-US" b="1" dirty="0" err="1">
                <a:solidFill>
                  <a:srgbClr val="0000FF"/>
                </a:solidFill>
              </a:rPr>
              <a:t>callee</a:t>
            </a:r>
            <a:endParaRPr lang="en-US" b="1" dirty="0">
              <a:solidFill>
                <a:srgbClr val="0000FF"/>
              </a:solidFill>
            </a:endParaRPr>
          </a:p>
        </p:txBody>
      </p:sp>
      <p:sp>
        <p:nvSpPr>
          <p:cNvPr id="4" name="Rounded Rectangle 3"/>
          <p:cNvSpPr/>
          <p:nvPr/>
        </p:nvSpPr>
        <p:spPr>
          <a:xfrm>
            <a:off x="1752600" y="1828800"/>
            <a:ext cx="3505200" cy="1143000"/>
          </a:xfrm>
          <a:prstGeom prst="round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1752600" y="3012260"/>
            <a:ext cx="3505200" cy="21336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410200" y="3424695"/>
            <a:ext cx="5105400" cy="923330"/>
          </a:xfrm>
          <a:prstGeom prst="rect">
            <a:avLst/>
          </a:prstGeom>
        </p:spPr>
        <p:txBody>
          <a:bodyPr wrap="square">
            <a:spAutoFit/>
          </a:bodyPr>
          <a:lstStyle/>
          <a:p>
            <a:pPr marL="285750" indent="-285750">
              <a:buFont typeface="Arial" panose="020B0604020202020204" pitchFamily="34" charset="0"/>
              <a:buChar char="•"/>
            </a:pPr>
            <a:r>
              <a:rPr lang="en-US" b="1" dirty="0">
                <a:solidFill>
                  <a:srgbClr val="FF0000"/>
                </a:solidFill>
              </a:rPr>
              <a:t>Caller expects these values are retained . </a:t>
            </a:r>
          </a:p>
          <a:p>
            <a:pPr marL="285750" indent="-285750">
              <a:buFont typeface="Arial" panose="020B0604020202020204" pitchFamily="34" charset="0"/>
              <a:buChar char="•"/>
            </a:pPr>
            <a:r>
              <a:rPr lang="en-US" b="1" dirty="0">
                <a:solidFill>
                  <a:srgbClr val="FF0000"/>
                </a:solidFill>
              </a:rPr>
              <a:t>If </a:t>
            </a:r>
            <a:r>
              <a:rPr lang="en-US" b="1" dirty="0" err="1">
                <a:solidFill>
                  <a:srgbClr val="FF0000"/>
                </a:solidFill>
              </a:rPr>
              <a:t>Callee</a:t>
            </a:r>
            <a:r>
              <a:rPr lang="en-US" b="1" dirty="0">
                <a:solidFill>
                  <a:srgbClr val="FF0000"/>
                </a:solidFill>
              </a:rPr>
              <a:t> modifies them, </a:t>
            </a:r>
            <a:r>
              <a:rPr lang="en-US" b="1" dirty="0" err="1">
                <a:solidFill>
                  <a:srgbClr val="FF0000"/>
                </a:solidFill>
              </a:rPr>
              <a:t>callee</a:t>
            </a:r>
            <a:r>
              <a:rPr lang="en-US" b="1" dirty="0">
                <a:solidFill>
                  <a:srgbClr val="FF0000"/>
                </a:solidFill>
              </a:rPr>
              <a:t> must restore their values upon leaving the function. </a:t>
            </a:r>
          </a:p>
        </p:txBody>
      </p:sp>
      <p:sp>
        <p:nvSpPr>
          <p:cNvPr id="6" name="TextBox 5">
            <a:extLst>
              <a:ext uri="{FF2B5EF4-FFF2-40B4-BE49-F238E27FC236}">
                <a16:creationId xmlns:a16="http://schemas.microsoft.com/office/drawing/2014/main" id="{C07B32F7-18FD-CC41-B3AE-C8B15412E8A3}"/>
              </a:ext>
            </a:extLst>
          </p:cNvPr>
          <p:cNvSpPr txBox="1"/>
          <p:nvPr/>
        </p:nvSpPr>
        <p:spPr>
          <a:xfrm>
            <a:off x="1761423" y="1845644"/>
            <a:ext cx="1057977" cy="923330"/>
          </a:xfrm>
          <a:prstGeom prst="rect">
            <a:avLst/>
          </a:prstGeom>
          <a:noFill/>
        </p:spPr>
        <p:txBody>
          <a:bodyPr wrap="square" rtlCol="0">
            <a:spAutoFit/>
          </a:bodyPr>
          <a:lstStyle/>
          <a:p>
            <a:r>
              <a:rPr lang="en-US" dirty="0">
                <a:solidFill>
                  <a:srgbClr val="0041FF"/>
                </a:solidFill>
              </a:rPr>
              <a:t>Caller Saved Registers</a:t>
            </a:r>
          </a:p>
        </p:txBody>
      </p:sp>
      <p:sp>
        <p:nvSpPr>
          <p:cNvPr id="11" name="TextBox 10">
            <a:extLst>
              <a:ext uri="{FF2B5EF4-FFF2-40B4-BE49-F238E27FC236}">
                <a16:creationId xmlns:a16="http://schemas.microsoft.com/office/drawing/2014/main" id="{95E10456-D947-CB47-988A-95C7E0B46A67}"/>
              </a:ext>
            </a:extLst>
          </p:cNvPr>
          <p:cNvSpPr txBox="1"/>
          <p:nvPr/>
        </p:nvSpPr>
        <p:spPr>
          <a:xfrm>
            <a:off x="1761422" y="3357860"/>
            <a:ext cx="1057977" cy="923330"/>
          </a:xfrm>
          <a:prstGeom prst="rect">
            <a:avLst/>
          </a:prstGeom>
          <a:noFill/>
        </p:spPr>
        <p:txBody>
          <a:bodyPr wrap="square" rtlCol="0">
            <a:spAutoFit/>
          </a:bodyPr>
          <a:lstStyle/>
          <a:p>
            <a:r>
              <a:rPr lang="en-US" dirty="0" err="1">
                <a:solidFill>
                  <a:srgbClr val="FF0000"/>
                </a:solidFill>
              </a:rPr>
              <a:t>Callee</a:t>
            </a:r>
            <a:r>
              <a:rPr lang="en-US" dirty="0">
                <a:solidFill>
                  <a:srgbClr val="FF0000"/>
                </a:solidFill>
              </a:rPr>
              <a:t> Saved Registers</a:t>
            </a:r>
          </a:p>
        </p:txBody>
      </p:sp>
      <p:sp>
        <p:nvSpPr>
          <p:cNvPr id="13" name="Rounded Rectangle 12">
            <a:extLst>
              <a:ext uri="{FF2B5EF4-FFF2-40B4-BE49-F238E27FC236}">
                <a16:creationId xmlns:a16="http://schemas.microsoft.com/office/drawing/2014/main" id="{4CA1816A-8921-C142-9A06-038FB767D728}"/>
              </a:ext>
            </a:extLst>
          </p:cNvPr>
          <p:cNvSpPr/>
          <p:nvPr/>
        </p:nvSpPr>
        <p:spPr>
          <a:xfrm>
            <a:off x="1751798" y="5690136"/>
            <a:ext cx="3505200" cy="25346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7949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animBg="1"/>
      <p:bldP spid="10" grpId="0" animBg="1"/>
      <p:bldP spid="12" grpId="0"/>
      <p:bldP spid="6" grpId="0"/>
      <p:bldP spid="11" grpId="0"/>
      <p:bldP spid="1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p>
        </p:txBody>
      </p:sp>
      <p:sp>
        <p:nvSpPr>
          <p:cNvPr id="3" name="Content Placeholder 2"/>
          <p:cNvSpPr>
            <a:spLocks noGrp="1"/>
          </p:cNvSpPr>
          <p:nvPr>
            <p:ph idx="1"/>
          </p:nvPr>
        </p:nvSpPr>
        <p:spPr>
          <a:xfrm>
            <a:off x="1981200" y="1219200"/>
            <a:ext cx="4114800" cy="5502910"/>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3600" b="1" dirty="0">
                <a:latin typeface="Courier New" pitchFamily="49" charset="0"/>
                <a:cs typeface="Courier New" pitchFamily="49" charset="0"/>
              </a:rPr>
              <a:t>		</a:t>
            </a:r>
            <a:r>
              <a:rPr lang="en-GB" sz="2400" b="1" dirty="0">
                <a:latin typeface="Courier New" pitchFamily="49" charset="0"/>
                <a:cs typeface="Courier New" pitchFamily="49" charset="0"/>
              </a:rPr>
              <a:t>MOVS R0,#3</a:t>
            </a:r>
          </a:p>
          <a:p>
            <a:pPr>
              <a:buNone/>
            </a:pPr>
            <a:r>
              <a:rPr lang="en-GB" sz="2400" b="1" dirty="0">
                <a:latin typeface="Courier New" pitchFamily="49" charset="0"/>
                <a:cs typeface="Courier New" pitchFamily="49" charset="0"/>
              </a:rPr>
              <a:t>		MOVS R1,#4</a:t>
            </a:r>
          </a:p>
          <a:p>
            <a:pPr>
              <a:buNone/>
            </a:pPr>
            <a:r>
              <a:rPr lang="en-GB" sz="2400" b="1" dirty="0">
                <a:latin typeface="Courier New" pitchFamily="49" charset="0"/>
                <a:cs typeface="Courier New" pitchFamily="49" charset="0"/>
              </a:rPr>
              <a:t> 		</a:t>
            </a:r>
            <a:r>
              <a:rPr lang="en-GB" sz="2400" b="1" dirty="0">
                <a:solidFill>
                  <a:schemeClr val="accent6">
                    <a:lumMod val="75000"/>
                  </a:schemeClr>
                </a:solidFill>
                <a:latin typeface="Courier New" pitchFamily="49" charset="0"/>
                <a:cs typeface="Courier New" pitchFamily="49" charset="0"/>
              </a:rPr>
              <a:t>BL  SSQ</a:t>
            </a:r>
          </a:p>
          <a:p>
            <a:pPr>
              <a:buNone/>
            </a:pPr>
            <a:r>
              <a:rPr lang="en-GB" sz="2400" b="1" dirty="0">
                <a:latin typeface="Courier New" pitchFamily="49" charset="0"/>
                <a:cs typeface="Courier New" pitchFamily="49" charset="0"/>
              </a:rPr>
              <a:t>		MOVS R2,R0</a:t>
            </a:r>
          </a:p>
          <a:p>
            <a:pPr>
              <a:buNone/>
            </a:pPr>
            <a:r>
              <a:rPr lang="en-GB" sz="2400" b="1" dirty="0">
                <a:latin typeface="Courier New" pitchFamily="49" charset="0"/>
                <a:cs typeface="Courier New" pitchFamily="49" charset="0"/>
              </a:rPr>
              <a:t>		B ENDL</a:t>
            </a:r>
          </a:p>
          <a:p>
            <a:pPr>
              <a:buNone/>
            </a:pPr>
            <a:r>
              <a:rPr lang="en-GB" sz="2400" b="1" dirty="0">
                <a:latin typeface="Courier New" pitchFamily="49" charset="0"/>
                <a:cs typeface="Courier New" pitchFamily="49" charset="0"/>
              </a:rPr>
              <a:t>		...</a:t>
            </a:r>
          </a:p>
          <a:p>
            <a:pPr>
              <a:buNone/>
            </a:pPr>
            <a:r>
              <a:rPr lang="en-GB" sz="2400" b="1" dirty="0">
                <a:latin typeface="Courier New" pitchFamily="49" charset="0"/>
                <a:cs typeface="Courier New" pitchFamily="49" charset="0"/>
              </a:rPr>
              <a:t>SSQ	</a:t>
            </a:r>
            <a:r>
              <a:rPr lang="en-GB" sz="2400" b="1" dirty="0">
                <a:solidFill>
                  <a:schemeClr val="accent5"/>
                </a:solidFill>
                <a:latin typeface="Courier New" pitchFamily="49" charset="0"/>
                <a:cs typeface="Courier New" pitchFamily="49" charset="0"/>
              </a:rPr>
              <a:t>PROC</a:t>
            </a:r>
          </a:p>
          <a:p>
            <a:pPr>
              <a:buNone/>
            </a:pPr>
            <a:r>
              <a:rPr lang="en-GB" sz="2400" b="1" dirty="0">
                <a:latin typeface="Courier New" pitchFamily="49" charset="0"/>
                <a:cs typeface="Courier New" pitchFamily="49" charset="0"/>
              </a:rPr>
              <a:t>		MUL R2,R0,R0 	</a:t>
            </a:r>
          </a:p>
          <a:p>
            <a:pPr>
              <a:buNone/>
            </a:pPr>
            <a:r>
              <a:rPr lang="en-GB" sz="2400" b="1" dirty="0">
                <a:latin typeface="Courier New" pitchFamily="49" charset="0"/>
                <a:cs typeface="Courier New" pitchFamily="49" charset="0"/>
              </a:rPr>
              <a:t>		MUL R3,R1,R1 	</a:t>
            </a:r>
          </a:p>
          <a:p>
            <a:pPr>
              <a:buNone/>
            </a:pPr>
            <a:r>
              <a:rPr lang="en-GB" sz="2400" b="1" dirty="0">
                <a:latin typeface="Courier New" pitchFamily="49" charset="0"/>
                <a:cs typeface="Courier New" pitchFamily="49" charset="0"/>
              </a:rPr>
              <a:t>		ADD R2,R2,R3</a:t>
            </a:r>
          </a:p>
          <a:p>
            <a:pPr>
              <a:buNone/>
            </a:pPr>
            <a:r>
              <a:rPr lang="en-GB" sz="2400" b="1" dirty="0">
                <a:latin typeface="Courier New" pitchFamily="49" charset="0"/>
                <a:cs typeface="Courier New" pitchFamily="49" charset="0"/>
              </a:rPr>
              <a:t>		MOVS R0,R2		</a:t>
            </a:r>
          </a:p>
          <a:p>
            <a:pPr>
              <a:buNone/>
            </a:pPr>
            <a:r>
              <a:rPr lang="en-GB" sz="2400" b="1" dirty="0">
                <a:latin typeface="Courier New" pitchFamily="49" charset="0"/>
                <a:cs typeface="Courier New" pitchFamily="49" charset="0"/>
              </a:rPr>
              <a:t>		</a:t>
            </a:r>
            <a:r>
              <a:rPr lang="en-GB" sz="2400" b="1" dirty="0">
                <a:solidFill>
                  <a:schemeClr val="accent6">
                    <a:lumMod val="75000"/>
                  </a:schemeClr>
                </a:solidFill>
                <a:latin typeface="Courier New" pitchFamily="49" charset="0"/>
                <a:cs typeface="Courier New" pitchFamily="49" charset="0"/>
              </a:rPr>
              <a:t>BX LR</a:t>
            </a:r>
          </a:p>
          <a:p>
            <a:pPr>
              <a:buNone/>
            </a:pPr>
            <a:r>
              <a:rPr lang="en-GB" sz="2400" b="1" dirty="0">
                <a:latin typeface="Courier New" pitchFamily="49" charset="0"/>
                <a:cs typeface="Courier New" pitchFamily="49" charset="0"/>
              </a:rPr>
              <a:t>		</a:t>
            </a:r>
            <a:r>
              <a:rPr lang="en-GB" sz="2400" b="1" dirty="0">
                <a:solidFill>
                  <a:schemeClr val="accent5"/>
                </a:solidFill>
                <a:latin typeface="Courier New" pitchFamily="49" charset="0"/>
                <a:cs typeface="Courier New" pitchFamily="49" charset="0"/>
              </a:rPr>
              <a:t>ENDP</a:t>
            </a:r>
          </a:p>
          <a:p>
            <a:pPr>
              <a:buNone/>
            </a:pPr>
            <a:r>
              <a:rPr lang="en-GB" sz="2400" b="1" dirty="0">
                <a:latin typeface="Courier New" pitchFamily="49" charset="0"/>
                <a:cs typeface="Courier New" pitchFamily="49" charset="0"/>
              </a:rPr>
              <a:t>     ...</a:t>
            </a:r>
          </a:p>
          <a:p>
            <a:pPr>
              <a:buNone/>
            </a:pPr>
            <a:endParaRPr lang="en-GB" b="1" dirty="0"/>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25</a:t>
            </a:fld>
            <a:endParaRPr kumimoji="0" lang="en-US" dirty="0"/>
          </a:p>
        </p:txBody>
      </p:sp>
      <p:sp>
        <p:nvSpPr>
          <p:cNvPr id="5" name="TextBox 4"/>
          <p:cNvSpPr txBox="1"/>
          <p:nvPr/>
        </p:nvSpPr>
        <p:spPr>
          <a:xfrm>
            <a:off x="6705601" y="3665284"/>
            <a:ext cx="2970685" cy="1477328"/>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b="1" dirty="0" err="1">
                <a:latin typeface="Consolas" panose="020B0609020204030204" pitchFamily="49" charset="0"/>
                <a:cs typeface="Consolas" panose="020B0609020204030204" pitchFamily="49" charset="0"/>
              </a:rPr>
              <a:t>int</a:t>
            </a:r>
            <a:r>
              <a:rPr lang="en-US" b="1" dirty="0">
                <a:latin typeface="Consolas" panose="020B0609020204030204" pitchFamily="49" charset="0"/>
                <a:cs typeface="Consolas" panose="020B0609020204030204" pitchFamily="49" charset="0"/>
              </a:rPr>
              <a:t> SSQ(</a:t>
            </a:r>
            <a:r>
              <a:rPr lang="en-US" b="1" dirty="0" err="1">
                <a:latin typeface="Consolas" panose="020B0609020204030204" pitchFamily="49" charset="0"/>
                <a:cs typeface="Consolas" panose="020B0609020204030204" pitchFamily="49" charset="0"/>
              </a:rPr>
              <a:t>int</a:t>
            </a:r>
            <a:r>
              <a:rPr lang="en-US" b="1" dirty="0">
                <a:latin typeface="Consolas" panose="020B0609020204030204" pitchFamily="49" charset="0"/>
                <a:cs typeface="Consolas" panose="020B0609020204030204" pitchFamily="49" charset="0"/>
              </a:rPr>
              <a:t> </a:t>
            </a:r>
            <a:r>
              <a:rPr lang="en-US" b="1" dirty="0">
                <a:solidFill>
                  <a:srgbClr val="FF0000"/>
                </a:solidFill>
                <a:latin typeface="Consolas" panose="020B0609020204030204" pitchFamily="49" charset="0"/>
                <a:cs typeface="Consolas" panose="020B0609020204030204" pitchFamily="49" charset="0"/>
              </a:rPr>
              <a:t>x</a:t>
            </a:r>
            <a:r>
              <a:rPr lang="en-US" b="1" dirty="0">
                <a:latin typeface="Consolas" panose="020B0609020204030204" pitchFamily="49" charset="0"/>
                <a:cs typeface="Consolas" panose="020B0609020204030204" pitchFamily="49" charset="0"/>
              </a:rPr>
              <a:t>, </a:t>
            </a:r>
            <a:r>
              <a:rPr lang="en-US" b="1" dirty="0" err="1">
                <a:latin typeface="Consolas" panose="020B0609020204030204" pitchFamily="49" charset="0"/>
                <a:cs typeface="Consolas" panose="020B0609020204030204" pitchFamily="49" charset="0"/>
              </a:rPr>
              <a:t>int</a:t>
            </a:r>
            <a:r>
              <a:rPr lang="en-US" b="1" dirty="0">
                <a:latin typeface="Consolas" panose="020B0609020204030204" pitchFamily="49" charset="0"/>
                <a:cs typeface="Consolas" panose="020B0609020204030204" pitchFamily="49" charset="0"/>
              </a:rPr>
              <a:t> </a:t>
            </a:r>
            <a:r>
              <a:rPr lang="en-US" b="1" dirty="0">
                <a:solidFill>
                  <a:srgbClr val="0000FF"/>
                </a:solidFill>
                <a:latin typeface="Consolas" panose="020B0609020204030204" pitchFamily="49" charset="0"/>
                <a:cs typeface="Consolas" panose="020B0609020204030204" pitchFamily="49" charset="0"/>
              </a:rPr>
              <a:t>y</a:t>
            </a:r>
            <a:r>
              <a:rPr lang="en-US" b="1" dirty="0">
                <a:latin typeface="Consolas" panose="020B0609020204030204" pitchFamily="49" charset="0"/>
                <a:cs typeface="Consolas" panose="020B0609020204030204" pitchFamily="49" charset="0"/>
              </a:rPr>
              <a:t>){</a:t>
            </a:r>
          </a:p>
          <a:p>
            <a:r>
              <a:rPr lang="en-US" b="1" dirty="0">
                <a:latin typeface="Consolas" panose="020B0609020204030204" pitchFamily="49" charset="0"/>
                <a:cs typeface="Consolas" panose="020B0609020204030204" pitchFamily="49" charset="0"/>
              </a:rPr>
              <a:t>     </a:t>
            </a:r>
            <a:r>
              <a:rPr lang="en-US" b="1" dirty="0" err="1">
                <a:latin typeface="Consolas" panose="020B0609020204030204" pitchFamily="49" charset="0"/>
                <a:cs typeface="Consolas" panose="020B0609020204030204" pitchFamily="49" charset="0"/>
              </a:rPr>
              <a:t>int</a:t>
            </a:r>
            <a:r>
              <a:rPr lang="en-US" b="1" dirty="0">
                <a:latin typeface="Consolas" panose="020B0609020204030204" pitchFamily="49" charset="0"/>
                <a:cs typeface="Consolas" panose="020B0609020204030204" pitchFamily="49" charset="0"/>
              </a:rPr>
              <a:t> z;</a:t>
            </a:r>
          </a:p>
          <a:p>
            <a:r>
              <a:rPr lang="en-US" b="1" dirty="0">
                <a:latin typeface="Consolas" panose="020B0609020204030204" pitchFamily="49" charset="0"/>
                <a:cs typeface="Consolas" panose="020B0609020204030204" pitchFamily="49" charset="0"/>
              </a:rPr>
              <a:t>     z = x*x + y*y;</a:t>
            </a:r>
          </a:p>
          <a:p>
            <a:r>
              <a:rPr lang="en-US" b="1" dirty="0">
                <a:latin typeface="Consolas" panose="020B0609020204030204" pitchFamily="49" charset="0"/>
                <a:cs typeface="Consolas" panose="020B0609020204030204" pitchFamily="49" charset="0"/>
              </a:rPr>
              <a:t>     return </a:t>
            </a:r>
            <a:r>
              <a:rPr lang="en-US" b="1" dirty="0">
                <a:solidFill>
                  <a:srgbClr val="FF00FF"/>
                </a:solidFill>
                <a:latin typeface="Consolas" panose="020B0609020204030204" pitchFamily="49" charset="0"/>
                <a:cs typeface="Consolas" panose="020B0609020204030204" pitchFamily="49" charset="0"/>
              </a:rPr>
              <a:t>z</a:t>
            </a:r>
            <a:r>
              <a:rPr lang="en-US" b="1" dirty="0">
                <a:latin typeface="Consolas" panose="020B0609020204030204" pitchFamily="49" charset="0"/>
                <a:cs typeface="Consolas" panose="020B0609020204030204" pitchFamily="49" charset="0"/>
              </a:rPr>
              <a:t>;</a:t>
            </a:r>
          </a:p>
          <a:p>
            <a:r>
              <a:rPr lang="en-US" b="1" dirty="0">
                <a:latin typeface="Consolas" panose="020B0609020204030204" pitchFamily="49" charset="0"/>
                <a:cs typeface="Consolas" panose="020B0609020204030204" pitchFamily="49" charset="0"/>
              </a:rPr>
              <a:t>}</a:t>
            </a:r>
          </a:p>
        </p:txBody>
      </p:sp>
      <p:sp>
        <p:nvSpPr>
          <p:cNvPr id="10" name="Freeform 9"/>
          <p:cNvSpPr/>
          <p:nvPr/>
        </p:nvSpPr>
        <p:spPr>
          <a:xfrm rot="21318957">
            <a:off x="4941805" y="3241256"/>
            <a:ext cx="3305827" cy="729008"/>
          </a:xfrm>
          <a:custGeom>
            <a:avLst/>
            <a:gdLst>
              <a:gd name="connsiteX0" fmla="*/ 2989089 w 2989089"/>
              <a:gd name="connsiteY0" fmla="*/ 583990 h 591674"/>
              <a:gd name="connsiteX1" fmla="*/ 1452282 w 2989089"/>
              <a:gd name="connsiteY1" fmla="*/ 4 h 591674"/>
              <a:gd name="connsiteX2" fmla="*/ 0 w 2989089"/>
              <a:gd name="connsiteY2" fmla="*/ 591674 h 591674"/>
            </a:gdLst>
            <a:ahLst/>
            <a:cxnLst>
              <a:cxn ang="0">
                <a:pos x="connsiteX0" y="connsiteY0"/>
              </a:cxn>
              <a:cxn ang="0">
                <a:pos x="connsiteX1" y="connsiteY1"/>
              </a:cxn>
              <a:cxn ang="0">
                <a:pos x="connsiteX2" y="connsiteY2"/>
              </a:cxn>
            </a:cxnLst>
            <a:rect l="l" t="t" r="r" b="b"/>
            <a:pathLst>
              <a:path w="2989089" h="591674">
                <a:moveTo>
                  <a:pt x="2989089" y="583990"/>
                </a:moveTo>
                <a:cubicBezTo>
                  <a:pt x="2469776" y="291356"/>
                  <a:pt x="1950463" y="-1277"/>
                  <a:pt x="1452282" y="4"/>
                </a:cubicBezTo>
                <a:cubicBezTo>
                  <a:pt x="954101" y="1285"/>
                  <a:pt x="0" y="591674"/>
                  <a:pt x="0" y="591674"/>
                </a:cubicBezTo>
              </a:path>
            </a:pathLst>
          </a:custGeom>
          <a:noFill/>
          <a:ln w="28575">
            <a:solidFill>
              <a:srgbClr val="FF0000"/>
            </a:solidFill>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rot="21448633">
            <a:off x="4185518" y="2348360"/>
            <a:ext cx="4953289" cy="1982238"/>
          </a:xfrm>
          <a:custGeom>
            <a:avLst/>
            <a:gdLst>
              <a:gd name="connsiteX0" fmla="*/ 4141694 w 4141694"/>
              <a:gd name="connsiteY0" fmla="*/ 1080338 h 1449172"/>
              <a:gd name="connsiteX1" fmla="*/ 2074689 w 4141694"/>
              <a:gd name="connsiteY1" fmla="*/ 4573 h 1449172"/>
              <a:gd name="connsiteX2" fmla="*/ 0 w 4141694"/>
              <a:gd name="connsiteY2" fmla="*/ 1449172 h 1449172"/>
            </a:gdLst>
            <a:ahLst/>
            <a:cxnLst>
              <a:cxn ang="0">
                <a:pos x="connsiteX0" y="connsiteY0"/>
              </a:cxn>
              <a:cxn ang="0">
                <a:pos x="connsiteX1" y="connsiteY1"/>
              </a:cxn>
              <a:cxn ang="0">
                <a:pos x="connsiteX2" y="connsiteY2"/>
              </a:cxn>
            </a:cxnLst>
            <a:rect l="l" t="t" r="r" b="b"/>
            <a:pathLst>
              <a:path w="4141694" h="1449172">
                <a:moveTo>
                  <a:pt x="4141694" y="1080338"/>
                </a:moveTo>
                <a:cubicBezTo>
                  <a:pt x="3453332" y="511719"/>
                  <a:pt x="2764971" y="-56899"/>
                  <a:pt x="2074689" y="4573"/>
                </a:cubicBezTo>
                <a:cubicBezTo>
                  <a:pt x="1384407" y="66045"/>
                  <a:pt x="362430" y="1194318"/>
                  <a:pt x="0" y="1449172"/>
                </a:cubicBezTo>
              </a:path>
            </a:pathLst>
          </a:custGeom>
          <a:noFill/>
          <a:ln w="28575">
            <a:solidFill>
              <a:srgbClr val="0000FF"/>
            </a:solidFill>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6134893" y="2871882"/>
            <a:ext cx="1959072" cy="369332"/>
          </a:xfrm>
          <a:prstGeom prst="rect">
            <a:avLst/>
          </a:prstGeom>
          <a:noFill/>
        </p:spPr>
        <p:txBody>
          <a:bodyPr wrap="square" rtlCol="0">
            <a:spAutoFit/>
          </a:bodyPr>
          <a:lstStyle/>
          <a:p>
            <a:r>
              <a:rPr lang="en-US" b="1" dirty="0">
                <a:solidFill>
                  <a:srgbClr val="FF0000"/>
                </a:solidFill>
                <a:latin typeface="Consolas" panose="020B0609020204030204" pitchFamily="49" charset="0"/>
                <a:cs typeface="Consolas" panose="020B0609020204030204" pitchFamily="49" charset="0"/>
              </a:rPr>
              <a:t>R0</a:t>
            </a:r>
            <a:r>
              <a:rPr lang="en-US" dirty="0">
                <a:solidFill>
                  <a:srgbClr val="FF0000"/>
                </a:solidFill>
              </a:rPr>
              <a:t>: first argument</a:t>
            </a:r>
          </a:p>
        </p:txBody>
      </p:sp>
      <p:sp>
        <p:nvSpPr>
          <p:cNvPr id="13" name="TextBox 12"/>
          <p:cNvSpPr txBox="1"/>
          <p:nvPr/>
        </p:nvSpPr>
        <p:spPr>
          <a:xfrm>
            <a:off x="6282975" y="1928516"/>
            <a:ext cx="2298166" cy="369332"/>
          </a:xfrm>
          <a:prstGeom prst="rect">
            <a:avLst/>
          </a:prstGeom>
          <a:noFill/>
        </p:spPr>
        <p:txBody>
          <a:bodyPr wrap="square" rtlCol="0">
            <a:spAutoFit/>
          </a:bodyPr>
          <a:lstStyle/>
          <a:p>
            <a:r>
              <a:rPr lang="en-US" b="1" dirty="0">
                <a:solidFill>
                  <a:srgbClr val="0000FF"/>
                </a:solidFill>
                <a:latin typeface="Consolas" panose="020B0609020204030204" pitchFamily="49" charset="0"/>
                <a:cs typeface="Consolas" panose="020B0609020204030204" pitchFamily="49" charset="0"/>
              </a:rPr>
              <a:t>R1</a:t>
            </a:r>
            <a:r>
              <a:rPr lang="en-US" dirty="0">
                <a:solidFill>
                  <a:srgbClr val="0000FF"/>
                </a:solidFill>
              </a:rPr>
              <a:t>: second argument</a:t>
            </a:r>
          </a:p>
        </p:txBody>
      </p:sp>
      <p:sp>
        <p:nvSpPr>
          <p:cNvPr id="14" name="Freeform 13"/>
          <p:cNvSpPr/>
          <p:nvPr/>
        </p:nvSpPr>
        <p:spPr>
          <a:xfrm rot="21293509">
            <a:off x="3797235" y="4954029"/>
            <a:ext cx="4624985" cy="1163699"/>
          </a:xfrm>
          <a:custGeom>
            <a:avLst/>
            <a:gdLst>
              <a:gd name="connsiteX0" fmla="*/ 3949594 w 3949594"/>
              <a:gd name="connsiteY0" fmla="*/ 0 h 1163849"/>
              <a:gd name="connsiteX1" fmla="*/ 2543415 w 3949594"/>
              <a:gd name="connsiteY1" fmla="*/ 1160289 h 1163849"/>
              <a:gd name="connsiteX2" fmla="*/ 0 w 3949594"/>
              <a:gd name="connsiteY2" fmla="*/ 291993 h 1163849"/>
            </a:gdLst>
            <a:ahLst/>
            <a:cxnLst>
              <a:cxn ang="0">
                <a:pos x="connsiteX0" y="connsiteY0"/>
              </a:cxn>
              <a:cxn ang="0">
                <a:pos x="connsiteX1" y="connsiteY1"/>
              </a:cxn>
              <a:cxn ang="0">
                <a:pos x="connsiteX2" y="connsiteY2"/>
              </a:cxn>
            </a:cxnLst>
            <a:rect l="l" t="t" r="r" b="b"/>
            <a:pathLst>
              <a:path w="3949594" h="1163849">
                <a:moveTo>
                  <a:pt x="3949594" y="0"/>
                </a:moveTo>
                <a:cubicBezTo>
                  <a:pt x="3575637" y="555812"/>
                  <a:pt x="3201681" y="1111624"/>
                  <a:pt x="2543415" y="1160289"/>
                </a:cubicBezTo>
                <a:cubicBezTo>
                  <a:pt x="1885149" y="1208954"/>
                  <a:pt x="942574" y="750473"/>
                  <a:pt x="0" y="291993"/>
                </a:cubicBezTo>
              </a:path>
            </a:pathLst>
          </a:custGeom>
          <a:noFill/>
          <a:ln w="28575">
            <a:solidFill>
              <a:srgbClr val="FF00FF"/>
            </a:solidFill>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7601605" y="5621421"/>
            <a:ext cx="1959072" cy="369332"/>
          </a:xfrm>
          <a:prstGeom prst="rect">
            <a:avLst/>
          </a:prstGeom>
          <a:noFill/>
        </p:spPr>
        <p:txBody>
          <a:bodyPr wrap="square" rtlCol="0">
            <a:spAutoFit/>
          </a:bodyPr>
          <a:lstStyle/>
          <a:p>
            <a:r>
              <a:rPr lang="en-US" b="1" dirty="0">
                <a:solidFill>
                  <a:srgbClr val="FF00FF"/>
                </a:solidFill>
                <a:latin typeface="Consolas" panose="020B0609020204030204" pitchFamily="49" charset="0"/>
                <a:cs typeface="Consolas" panose="020B0609020204030204" pitchFamily="49" charset="0"/>
              </a:rPr>
              <a:t>R0</a:t>
            </a:r>
            <a:r>
              <a:rPr lang="en-US" dirty="0">
                <a:solidFill>
                  <a:srgbClr val="FF00FF"/>
                </a:solidFill>
              </a:rPr>
              <a:t>: Return Value</a:t>
            </a:r>
          </a:p>
        </p:txBody>
      </p:sp>
      <mc:AlternateContent xmlns:mc="http://schemas.openxmlformats.org/markup-compatibility/2006" xmlns:a14="http://schemas.microsoft.com/office/drawing/2010/main">
        <mc:Choice Requires="a14">
          <p:sp>
            <p:nvSpPr>
              <p:cNvPr id="6" name="TextBox 5"/>
              <p:cNvSpPr txBox="1"/>
              <p:nvPr/>
            </p:nvSpPr>
            <p:spPr>
              <a:xfrm>
                <a:off x="8706567" y="1306148"/>
                <a:ext cx="1108124" cy="37766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400" b="1" i="1">
                              <a:latin typeface="Cambria Math" panose="02040503050406030204" pitchFamily="18" charset="0"/>
                            </a:rPr>
                          </m:ctrlPr>
                        </m:sSupPr>
                        <m:e>
                          <m:r>
                            <a:rPr lang="en-US" sz="2400" b="1" i="1">
                              <a:latin typeface="Cambria Math" panose="02040503050406030204" pitchFamily="18" charset="0"/>
                            </a:rPr>
                            <m:t>𝒙</m:t>
                          </m:r>
                        </m:e>
                        <m:sup>
                          <m:r>
                            <a:rPr lang="en-US" sz="2400" b="1" i="1">
                              <a:latin typeface="Cambria Math" panose="02040503050406030204" pitchFamily="18" charset="0"/>
                            </a:rPr>
                            <m:t>𝟐</m:t>
                          </m:r>
                        </m:sup>
                      </m:sSup>
                      <m:r>
                        <a:rPr lang="en-US" sz="2400" b="1" i="1">
                          <a:latin typeface="Cambria Math" panose="02040503050406030204" pitchFamily="18" charset="0"/>
                        </a:rPr>
                        <m:t>+</m:t>
                      </m:r>
                      <m:sSup>
                        <m:sSupPr>
                          <m:ctrlPr>
                            <a:rPr lang="en-US" sz="2400" b="1" i="1">
                              <a:latin typeface="Cambria Math" panose="02040503050406030204" pitchFamily="18" charset="0"/>
                            </a:rPr>
                          </m:ctrlPr>
                        </m:sSupPr>
                        <m:e>
                          <m:r>
                            <a:rPr lang="en-US" sz="2400" b="1" i="1">
                              <a:latin typeface="Cambria Math" panose="02040503050406030204" pitchFamily="18" charset="0"/>
                            </a:rPr>
                            <m:t>𝒚</m:t>
                          </m:r>
                        </m:e>
                        <m:sup>
                          <m:r>
                            <a:rPr lang="en-US" sz="2400" b="1" i="1">
                              <a:latin typeface="Cambria Math" panose="02040503050406030204" pitchFamily="18" charset="0"/>
                            </a:rPr>
                            <m:t>𝟐</m:t>
                          </m:r>
                        </m:sup>
                      </m:sSup>
                    </m:oMath>
                  </m:oMathPara>
                </a14:m>
                <a:endParaRPr lang="en-US" sz="24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8706567" y="1306148"/>
                <a:ext cx="1108124" cy="377667"/>
              </a:xfrm>
              <a:prstGeom prst="rect">
                <a:avLst/>
              </a:prstGeom>
              <a:blipFill>
                <a:blip r:embed="rId2"/>
                <a:stretch>
                  <a:fillRect l="-2273" r="-2273" b="-25806"/>
                </a:stretch>
              </a:blipFill>
            </p:spPr>
            <p:txBody>
              <a:bodyPr/>
              <a:lstStyle/>
              <a:p>
                <a:r>
                  <a:rPr lang="en-US">
                    <a:noFill/>
                  </a:rPr>
                  <a:t> </a:t>
                </a:r>
              </a:p>
            </p:txBody>
          </p:sp>
        </mc:Fallback>
      </mc:AlternateContent>
      <p:sp>
        <p:nvSpPr>
          <p:cNvPr id="7" name="TextBox 6"/>
          <p:cNvSpPr txBox="1"/>
          <p:nvPr/>
        </p:nvSpPr>
        <p:spPr>
          <a:xfrm>
            <a:off x="6662161" y="1277691"/>
            <a:ext cx="2044406" cy="461665"/>
          </a:xfrm>
          <a:prstGeom prst="rect">
            <a:avLst/>
          </a:prstGeom>
          <a:noFill/>
        </p:spPr>
        <p:txBody>
          <a:bodyPr wrap="none" rtlCol="0">
            <a:spAutoFit/>
          </a:bodyPr>
          <a:lstStyle/>
          <a:p>
            <a:r>
              <a:rPr lang="en-US" sz="2400" dirty="0"/>
              <a:t>Sum of Square:</a:t>
            </a:r>
          </a:p>
        </p:txBody>
      </p:sp>
    </p:spTree>
    <p:extLst>
      <p:ext uri="{BB962C8B-B14F-4D97-AF65-F5344CB8AC3E}">
        <p14:creationId xmlns:p14="http://schemas.microsoft.com/office/powerpoint/2010/main" val="2089084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p:bldP spid="13" grpId="0"/>
      <p:bldP spid="14" grpId="0" animBg="1"/>
      <p:bldP spid="1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latin typeface="Consolas" pitchFamily="49" charset="0"/>
              <a:cs typeface="Consolas" pitchFamily="49" charset="0"/>
            </a:endParaRP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nsolas" pitchFamily="49" charset="0"/>
                <a:cs typeface="Consolas" pitchFamily="49" charset="0"/>
              </a:rPr>
              <a:t>0x08000128</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50" idx="1"/>
          </p:cNvCxnSpPr>
          <p:nvPr/>
        </p:nvCxnSpPr>
        <p:spPr>
          <a:xfrm flipV="1">
            <a:off x="7162800" y="2528900"/>
            <a:ext cx="589384" cy="108012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26</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grpSp>
        <p:nvGrpSpPr>
          <p:cNvPr id="4" name="Group 3"/>
          <p:cNvGrpSpPr/>
          <p:nvPr/>
        </p:nvGrpSpPr>
        <p:grpSpPr>
          <a:xfrm>
            <a:off x="9048328" y="1838980"/>
            <a:ext cx="1467272" cy="4085746"/>
            <a:chOff x="7524328" y="1838980"/>
            <a:chExt cx="1467272" cy="4085746"/>
          </a:xfrm>
        </p:grpSpPr>
        <p:sp>
          <p:nvSpPr>
            <p:cNvPr id="17" name="TextBox 16"/>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20" name="TextBox 19"/>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21" name="TextBox 20"/>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44" name="TextBox 43"/>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45" name="TextBox 44"/>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46" name="TextBox 45"/>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4" name="TextBox 63"/>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5" name="TextBox 64"/>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51" name="TextBox 50"/>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52" name="TextBox 51"/>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41" name="TextBox 40"/>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
        <p:nvSpPr>
          <p:cNvPr id="49"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spTree>
    <p:extLst>
      <p:ext uri="{BB962C8B-B14F-4D97-AF65-F5344CB8AC3E}">
        <p14:creationId xmlns:p14="http://schemas.microsoft.com/office/powerpoint/2010/main" val="3919809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6"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rgbClr val="FF0000"/>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nsolas" pitchFamily="49" charset="0"/>
                <a:cs typeface="Consolas" pitchFamily="49" charset="0"/>
              </a:rPr>
              <a:t>3</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latin typeface="Consolas" pitchFamily="49" charset="0"/>
              <a:cs typeface="Consolas" pitchFamily="49" charset="0"/>
            </a:endParaRP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0x08000128</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50" idx="1"/>
          </p:cNvCxnSpPr>
          <p:nvPr/>
        </p:nvCxnSpPr>
        <p:spPr>
          <a:xfrm flipV="1">
            <a:off x="7162800" y="2528900"/>
            <a:ext cx="589384" cy="108012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27</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grpSp>
        <p:nvGrpSpPr>
          <p:cNvPr id="41" name="Group 40">
            <a:extLst>
              <a:ext uri="{FF2B5EF4-FFF2-40B4-BE49-F238E27FC236}">
                <a16:creationId xmlns:a16="http://schemas.microsoft.com/office/drawing/2014/main" id="{C213EEEF-4DFD-4F7F-9244-09578A7A8523}"/>
              </a:ext>
            </a:extLst>
          </p:cNvPr>
          <p:cNvGrpSpPr/>
          <p:nvPr/>
        </p:nvGrpSpPr>
        <p:grpSpPr>
          <a:xfrm>
            <a:off x="9048328" y="1838980"/>
            <a:ext cx="1467272" cy="4085746"/>
            <a:chOff x="7524328" y="1838980"/>
            <a:chExt cx="1467272" cy="4085746"/>
          </a:xfrm>
        </p:grpSpPr>
        <p:sp>
          <p:nvSpPr>
            <p:cNvPr id="49" name="TextBox 48">
              <a:extLst>
                <a:ext uri="{FF2B5EF4-FFF2-40B4-BE49-F238E27FC236}">
                  <a16:creationId xmlns:a16="http://schemas.microsoft.com/office/drawing/2014/main" id="{38F21DE2-5E54-4F37-88D3-9878371A1774}"/>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5" name="TextBox 54">
              <a:extLst>
                <a:ext uri="{FF2B5EF4-FFF2-40B4-BE49-F238E27FC236}">
                  <a16:creationId xmlns:a16="http://schemas.microsoft.com/office/drawing/2014/main" id="{7E79FCFC-7249-4223-812E-12377A78C1FC}"/>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6" name="TextBox 55">
              <a:extLst>
                <a:ext uri="{FF2B5EF4-FFF2-40B4-BE49-F238E27FC236}">
                  <a16:creationId xmlns:a16="http://schemas.microsoft.com/office/drawing/2014/main" id="{3B21613A-0F36-4B67-88DF-164735C5FF0B}"/>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7" name="TextBox 56">
              <a:extLst>
                <a:ext uri="{FF2B5EF4-FFF2-40B4-BE49-F238E27FC236}">
                  <a16:creationId xmlns:a16="http://schemas.microsoft.com/office/drawing/2014/main" id="{62AD005D-946A-48C0-9068-99A03C9855D1}"/>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58" name="TextBox 57">
              <a:extLst>
                <a:ext uri="{FF2B5EF4-FFF2-40B4-BE49-F238E27FC236}">
                  <a16:creationId xmlns:a16="http://schemas.microsoft.com/office/drawing/2014/main" id="{C5AA74F5-1C32-447C-AC1B-0B93FDA0A1CD}"/>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59" name="TextBox 58">
              <a:extLst>
                <a:ext uri="{FF2B5EF4-FFF2-40B4-BE49-F238E27FC236}">
                  <a16:creationId xmlns:a16="http://schemas.microsoft.com/office/drawing/2014/main" id="{6718CFF5-7E83-48FF-ACAC-424FC7A54039}"/>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0" name="TextBox 59">
              <a:extLst>
                <a:ext uri="{FF2B5EF4-FFF2-40B4-BE49-F238E27FC236}">
                  <a16:creationId xmlns:a16="http://schemas.microsoft.com/office/drawing/2014/main" id="{CF92B245-84E5-49E0-BBCC-7AD505C3F1A2}"/>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1" name="TextBox 60">
              <a:extLst>
                <a:ext uri="{FF2B5EF4-FFF2-40B4-BE49-F238E27FC236}">
                  <a16:creationId xmlns:a16="http://schemas.microsoft.com/office/drawing/2014/main" id="{80632DE2-F0AA-4439-9955-07B37E49742B}"/>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2" name="TextBox 61">
              <a:extLst>
                <a:ext uri="{FF2B5EF4-FFF2-40B4-BE49-F238E27FC236}">
                  <a16:creationId xmlns:a16="http://schemas.microsoft.com/office/drawing/2014/main" id="{5AEF8FF1-593D-40EB-A909-16EDBA233C81}"/>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3" name="TextBox 62">
              <a:extLst>
                <a:ext uri="{FF2B5EF4-FFF2-40B4-BE49-F238E27FC236}">
                  <a16:creationId xmlns:a16="http://schemas.microsoft.com/office/drawing/2014/main" id="{E6F2A6E9-E624-4681-9490-B8EAE2CACD17}"/>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66" name="TextBox 65">
              <a:extLst>
                <a:ext uri="{FF2B5EF4-FFF2-40B4-BE49-F238E27FC236}">
                  <a16:creationId xmlns:a16="http://schemas.microsoft.com/office/drawing/2014/main" id="{14109AAE-9B57-4E44-8B77-0ECB12D56748}"/>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1684260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3</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0x0800012C</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53" idx="1"/>
          </p:cNvCxnSpPr>
          <p:nvPr/>
        </p:nvCxnSpPr>
        <p:spPr>
          <a:xfrm flipV="1">
            <a:off x="7162800" y="2888940"/>
            <a:ext cx="589384" cy="72008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28</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MOVS R1,#4</a:t>
            </a:r>
          </a:p>
        </p:txBody>
      </p:sp>
      <p:sp>
        <p:nvSpPr>
          <p:cNvPr id="49"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a:t>
            </a:r>
            <a:r>
              <a:rPr lang="en-GB" sz="2000" b="1" dirty="0">
                <a:solidFill>
                  <a:srgbClr val="FF0000"/>
                </a:solidFill>
                <a:latin typeface="Consolas" pitchFamily="49" charset="0"/>
                <a:cs typeface="Consolas" pitchFamily="49" charset="0"/>
              </a:rPr>
              <a:t>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grpSp>
        <p:nvGrpSpPr>
          <p:cNvPr id="54" name="Group 53">
            <a:extLst>
              <a:ext uri="{FF2B5EF4-FFF2-40B4-BE49-F238E27FC236}">
                <a16:creationId xmlns:a16="http://schemas.microsoft.com/office/drawing/2014/main" id="{60D3DFFB-5F97-4AEC-AF29-3139F2EB7DC2}"/>
              </a:ext>
            </a:extLst>
          </p:cNvPr>
          <p:cNvGrpSpPr/>
          <p:nvPr/>
        </p:nvGrpSpPr>
        <p:grpSpPr>
          <a:xfrm>
            <a:off x="9048328" y="1838980"/>
            <a:ext cx="1467272" cy="4085746"/>
            <a:chOff x="7524328" y="1838980"/>
            <a:chExt cx="1467272" cy="4085746"/>
          </a:xfrm>
        </p:grpSpPr>
        <p:sp>
          <p:nvSpPr>
            <p:cNvPr id="55" name="TextBox 54">
              <a:extLst>
                <a:ext uri="{FF2B5EF4-FFF2-40B4-BE49-F238E27FC236}">
                  <a16:creationId xmlns:a16="http://schemas.microsoft.com/office/drawing/2014/main" id="{08F6B3F1-7E12-4A8D-B11C-6C5D5E31B855}"/>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6" name="TextBox 55">
              <a:extLst>
                <a:ext uri="{FF2B5EF4-FFF2-40B4-BE49-F238E27FC236}">
                  <a16:creationId xmlns:a16="http://schemas.microsoft.com/office/drawing/2014/main" id="{A3171617-6EC0-4CDD-A807-34EAD5907C08}"/>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7" name="TextBox 56">
              <a:extLst>
                <a:ext uri="{FF2B5EF4-FFF2-40B4-BE49-F238E27FC236}">
                  <a16:creationId xmlns:a16="http://schemas.microsoft.com/office/drawing/2014/main" id="{8C81C48E-95E7-4F0D-96EE-34A72861621E}"/>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8" name="TextBox 57">
              <a:extLst>
                <a:ext uri="{FF2B5EF4-FFF2-40B4-BE49-F238E27FC236}">
                  <a16:creationId xmlns:a16="http://schemas.microsoft.com/office/drawing/2014/main" id="{4002EB96-4108-43EF-935B-46607F7E64C4}"/>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59" name="TextBox 58">
              <a:extLst>
                <a:ext uri="{FF2B5EF4-FFF2-40B4-BE49-F238E27FC236}">
                  <a16:creationId xmlns:a16="http://schemas.microsoft.com/office/drawing/2014/main" id="{0F9DD116-175D-4BFF-8CB7-99E3C2B5B6BA}"/>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0" name="TextBox 59">
              <a:extLst>
                <a:ext uri="{FF2B5EF4-FFF2-40B4-BE49-F238E27FC236}">
                  <a16:creationId xmlns:a16="http://schemas.microsoft.com/office/drawing/2014/main" id="{F7289B09-E26A-40BB-A392-BDC41F5CDF24}"/>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1" name="TextBox 60">
              <a:extLst>
                <a:ext uri="{FF2B5EF4-FFF2-40B4-BE49-F238E27FC236}">
                  <a16:creationId xmlns:a16="http://schemas.microsoft.com/office/drawing/2014/main" id="{EC5819B4-C691-473E-81CE-3E0807A8BF17}"/>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2" name="TextBox 61">
              <a:extLst>
                <a:ext uri="{FF2B5EF4-FFF2-40B4-BE49-F238E27FC236}">
                  <a16:creationId xmlns:a16="http://schemas.microsoft.com/office/drawing/2014/main" id="{F5A9004F-3712-433A-A09D-F0DD5F5204CC}"/>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3" name="TextBox 62">
              <a:extLst>
                <a:ext uri="{FF2B5EF4-FFF2-40B4-BE49-F238E27FC236}">
                  <a16:creationId xmlns:a16="http://schemas.microsoft.com/office/drawing/2014/main" id="{8722B945-85F0-41E0-BAAF-FC4E6BC70F5A}"/>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6" name="TextBox 65">
              <a:extLst>
                <a:ext uri="{FF2B5EF4-FFF2-40B4-BE49-F238E27FC236}">
                  <a16:creationId xmlns:a16="http://schemas.microsoft.com/office/drawing/2014/main" id="{3D8A918D-4277-450D-B297-07399150F92C}"/>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69" name="TextBox 68">
              <a:extLst>
                <a:ext uri="{FF2B5EF4-FFF2-40B4-BE49-F238E27FC236}">
                  <a16:creationId xmlns:a16="http://schemas.microsoft.com/office/drawing/2014/main" id="{94C9D0BD-5161-43C0-B304-5D31C160C459}"/>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7567237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3</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0x08000130</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33" idx="1"/>
          </p:cNvCxnSpPr>
          <p:nvPr/>
        </p:nvCxnSpPr>
        <p:spPr>
          <a:xfrm flipV="1">
            <a:off x="7162800" y="3248980"/>
            <a:ext cx="589384" cy="36004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29</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sp>
        <p:nvSpPr>
          <p:cNvPr id="49"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a:t>
            </a:r>
            <a:r>
              <a:rPr lang="en-GB" sz="2000" b="1" dirty="0">
                <a:solidFill>
                  <a:srgbClr val="FF0000"/>
                </a:solidFill>
                <a:latin typeface="Consolas" pitchFamily="49" charset="0"/>
                <a:cs typeface="Consolas" pitchFamily="49" charset="0"/>
              </a:rPr>
              <a:t>BL  SSQ</a:t>
            </a:r>
          </a:p>
          <a:p>
            <a:pPr>
              <a:buNone/>
            </a:pPr>
            <a:r>
              <a:rPr lang="en-GB" sz="2000" b="1" dirty="0">
                <a:latin typeface="Consolas" pitchFamily="49" charset="0"/>
                <a:cs typeface="Consolas" pitchFamily="49" charset="0"/>
              </a:rPr>
              <a:t>		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grpSp>
        <p:nvGrpSpPr>
          <p:cNvPr id="54" name="Group 53">
            <a:extLst>
              <a:ext uri="{FF2B5EF4-FFF2-40B4-BE49-F238E27FC236}">
                <a16:creationId xmlns:a16="http://schemas.microsoft.com/office/drawing/2014/main" id="{D4342F35-6628-453A-9ACD-6EDA226A1DCF}"/>
              </a:ext>
            </a:extLst>
          </p:cNvPr>
          <p:cNvGrpSpPr/>
          <p:nvPr/>
        </p:nvGrpSpPr>
        <p:grpSpPr>
          <a:xfrm>
            <a:off x="9048328" y="1838980"/>
            <a:ext cx="1467272" cy="4085746"/>
            <a:chOff x="7524328" y="1838980"/>
            <a:chExt cx="1467272" cy="4085746"/>
          </a:xfrm>
        </p:grpSpPr>
        <p:sp>
          <p:nvSpPr>
            <p:cNvPr id="55" name="TextBox 54">
              <a:extLst>
                <a:ext uri="{FF2B5EF4-FFF2-40B4-BE49-F238E27FC236}">
                  <a16:creationId xmlns:a16="http://schemas.microsoft.com/office/drawing/2014/main" id="{41B31DC8-55D0-417D-97E9-B4743D6883F5}"/>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6" name="TextBox 55">
              <a:extLst>
                <a:ext uri="{FF2B5EF4-FFF2-40B4-BE49-F238E27FC236}">
                  <a16:creationId xmlns:a16="http://schemas.microsoft.com/office/drawing/2014/main" id="{A38A1171-6A69-4A13-8468-C419E2D7DC8F}"/>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7" name="TextBox 56">
              <a:extLst>
                <a:ext uri="{FF2B5EF4-FFF2-40B4-BE49-F238E27FC236}">
                  <a16:creationId xmlns:a16="http://schemas.microsoft.com/office/drawing/2014/main" id="{2AA5E897-29EE-4008-9451-B8D91C910183}"/>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8" name="TextBox 57">
              <a:extLst>
                <a:ext uri="{FF2B5EF4-FFF2-40B4-BE49-F238E27FC236}">
                  <a16:creationId xmlns:a16="http://schemas.microsoft.com/office/drawing/2014/main" id="{ECE002A9-3344-4223-B240-12C4A9DC0A00}"/>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59" name="TextBox 58">
              <a:extLst>
                <a:ext uri="{FF2B5EF4-FFF2-40B4-BE49-F238E27FC236}">
                  <a16:creationId xmlns:a16="http://schemas.microsoft.com/office/drawing/2014/main" id="{C07C7EC2-CE0F-44E7-A65D-69F945840FA5}"/>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0" name="TextBox 59">
              <a:extLst>
                <a:ext uri="{FF2B5EF4-FFF2-40B4-BE49-F238E27FC236}">
                  <a16:creationId xmlns:a16="http://schemas.microsoft.com/office/drawing/2014/main" id="{8843362E-9357-4F63-9330-3EEF401CEB5C}"/>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1" name="TextBox 60">
              <a:extLst>
                <a:ext uri="{FF2B5EF4-FFF2-40B4-BE49-F238E27FC236}">
                  <a16:creationId xmlns:a16="http://schemas.microsoft.com/office/drawing/2014/main" id="{967020DB-1479-43AD-8B3B-0FA34EA40C15}"/>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2" name="TextBox 61">
              <a:extLst>
                <a:ext uri="{FF2B5EF4-FFF2-40B4-BE49-F238E27FC236}">
                  <a16:creationId xmlns:a16="http://schemas.microsoft.com/office/drawing/2014/main" id="{005792D4-BE85-4F86-84DD-427088997FB1}"/>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3" name="TextBox 62">
              <a:extLst>
                <a:ext uri="{FF2B5EF4-FFF2-40B4-BE49-F238E27FC236}">
                  <a16:creationId xmlns:a16="http://schemas.microsoft.com/office/drawing/2014/main" id="{7096F540-DF71-42A4-BEF4-13103EC67985}"/>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6" name="TextBox 65">
              <a:extLst>
                <a:ext uri="{FF2B5EF4-FFF2-40B4-BE49-F238E27FC236}">
                  <a16:creationId xmlns:a16="http://schemas.microsoft.com/office/drawing/2014/main" id="{B6C500F0-7927-42C2-9DA1-F802BB375187}"/>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69" name="TextBox 68">
              <a:extLst>
                <a:ext uri="{FF2B5EF4-FFF2-40B4-BE49-F238E27FC236}">
                  <a16:creationId xmlns:a16="http://schemas.microsoft.com/office/drawing/2014/main" id="{FE27B970-CCF1-4CB8-B616-1C52BDA5A62E}"/>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160214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 Register (</a:t>
            </a:r>
            <a:r>
              <a:rPr lang="en-US" dirty="0">
                <a:solidFill>
                  <a:srgbClr val="C00000"/>
                </a:solidFill>
                <a:latin typeface="Consolas" panose="020B0609020204030204" pitchFamily="49" charset="0"/>
                <a:cs typeface="Consolas" panose="020B0609020204030204" pitchFamily="49" charset="0"/>
              </a:rPr>
              <a:t>LR</a:t>
            </a:r>
            <a:r>
              <a:rPr lang="en-US" dirty="0"/>
              <a:t>)</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a:t>
            </a:fld>
            <a:endParaRPr kumimoji="0"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604892184"/>
              </p:ext>
            </p:extLst>
          </p:nvPr>
        </p:nvGraphicFramePr>
        <p:xfrm>
          <a:off x="1943100" y="1314450"/>
          <a:ext cx="8305800" cy="5010150"/>
        </p:xfrm>
        <a:graphic>
          <a:graphicData uri="http://schemas.openxmlformats.org/presentationml/2006/ole">
            <mc:AlternateContent xmlns:mc="http://schemas.openxmlformats.org/markup-compatibility/2006">
              <mc:Choice xmlns:v="urn:schemas-microsoft-com:vml" Requires="v">
                <p:oleObj name="Visio" r:id="rId2" imgW="7051550" imgH="4239368" progId="Visio.Drawing.11">
                  <p:embed/>
                </p:oleObj>
              </mc:Choice>
              <mc:Fallback>
                <p:oleObj name="Visio" r:id="rId2" imgW="7051550" imgH="4239368" progId="Visio.Drawing.11">
                  <p:embed/>
                  <p:pic>
                    <p:nvPicPr>
                      <p:cNvPr id="5"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3100" y="1314450"/>
                        <a:ext cx="8305800"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7" name="Straight Arrow Connector 6"/>
          <p:cNvCxnSpPr/>
          <p:nvPr/>
        </p:nvCxnSpPr>
        <p:spPr>
          <a:xfrm>
            <a:off x="2590800" y="5842590"/>
            <a:ext cx="522768"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113568" y="5696394"/>
            <a:ext cx="1066800" cy="24720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638800" y="1828800"/>
            <a:ext cx="4724400" cy="1631216"/>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rgbClr val="0000FF"/>
                </a:solidFill>
              </a:rPr>
              <a:t>Link Register (LR) holds the return address of a subroutine</a:t>
            </a:r>
          </a:p>
          <a:p>
            <a:pPr marL="342900" indent="-342900">
              <a:buFont typeface="Arial" panose="020B0604020202020204" pitchFamily="34" charset="0"/>
              <a:buChar char="•"/>
            </a:pPr>
            <a:r>
              <a:rPr lang="en-US" sz="2000" dirty="0">
                <a:solidFill>
                  <a:srgbClr val="0000FF"/>
                </a:solidFill>
              </a:rPr>
              <a:t>The processor copies LR to PC after the program is finished.</a:t>
            </a:r>
          </a:p>
          <a:p>
            <a:endParaRPr lang="en-US" sz="2000" dirty="0">
              <a:solidFill>
                <a:srgbClr val="0000FF"/>
              </a:solidFill>
            </a:endParaRPr>
          </a:p>
        </p:txBody>
      </p:sp>
      <p:sp>
        <p:nvSpPr>
          <p:cNvPr id="4" name="Rectangle 3"/>
          <p:cNvSpPr/>
          <p:nvPr/>
        </p:nvSpPr>
        <p:spPr>
          <a:xfrm>
            <a:off x="1524001" y="5486401"/>
            <a:ext cx="1066800" cy="646331"/>
          </a:xfrm>
          <a:prstGeom prst="rect">
            <a:avLst/>
          </a:prstGeom>
        </p:spPr>
        <p:txBody>
          <a:bodyPr wrap="square">
            <a:spAutoFit/>
          </a:bodyPr>
          <a:lstStyle/>
          <a:p>
            <a:pPr algn="r"/>
            <a:r>
              <a:rPr lang="en-US" b="1" dirty="0">
                <a:solidFill>
                  <a:srgbClr val="FF0000"/>
                </a:solidFill>
              </a:rPr>
              <a:t>Link Register </a:t>
            </a:r>
          </a:p>
        </p:txBody>
      </p:sp>
      <p:sp>
        <p:nvSpPr>
          <p:cNvPr id="10" name="TextBox 9"/>
          <p:cNvSpPr txBox="1"/>
          <p:nvPr/>
        </p:nvSpPr>
        <p:spPr>
          <a:xfrm>
            <a:off x="2971800" y="6311384"/>
            <a:ext cx="1468672" cy="369332"/>
          </a:xfrm>
          <a:prstGeom prst="rect">
            <a:avLst/>
          </a:prstGeom>
          <a:noFill/>
        </p:spPr>
        <p:txBody>
          <a:bodyPr wrap="none" rtlCol="0">
            <a:spAutoFit/>
          </a:bodyPr>
          <a:lstStyle/>
          <a:p>
            <a:r>
              <a:rPr lang="en-US" dirty="0"/>
              <a:t>Register Bank</a:t>
            </a:r>
          </a:p>
        </p:txBody>
      </p:sp>
      <p:sp>
        <p:nvSpPr>
          <p:cNvPr id="11" name="TextBox 10"/>
          <p:cNvSpPr txBox="1"/>
          <p:nvPr/>
        </p:nvSpPr>
        <p:spPr>
          <a:xfrm>
            <a:off x="6858001" y="6307837"/>
            <a:ext cx="1736373" cy="369332"/>
          </a:xfrm>
          <a:prstGeom prst="rect">
            <a:avLst/>
          </a:prstGeom>
          <a:noFill/>
        </p:spPr>
        <p:txBody>
          <a:bodyPr wrap="none" rtlCol="0">
            <a:spAutoFit/>
          </a:bodyPr>
          <a:lstStyle/>
          <a:p>
            <a:r>
              <a:rPr lang="en-US" dirty="0"/>
              <a:t>Special Registers</a:t>
            </a:r>
          </a:p>
        </p:txBody>
      </p:sp>
    </p:spTree>
    <p:extLst>
      <p:ext uri="{BB962C8B-B14F-4D97-AF65-F5344CB8AC3E}">
        <p14:creationId xmlns:p14="http://schemas.microsoft.com/office/powerpoint/2010/main" val="21498173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3</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0x0800013B</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34" idx="1"/>
          </p:cNvCxnSpPr>
          <p:nvPr/>
        </p:nvCxnSpPr>
        <p:spPr>
          <a:xfrm>
            <a:off x="7162801" y="3609020"/>
            <a:ext cx="590665" cy="69344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0000FF"/>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FF"/>
                </a:solidFill>
                <a:latin typeface="Consolas" pitchFamily="49" charset="0"/>
                <a:cs typeface="Consolas" pitchFamily="49" charset="0"/>
              </a:rPr>
              <a:t>0x08000134</a:t>
            </a: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30</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cxnSp>
        <p:nvCxnSpPr>
          <p:cNvPr id="41" name="Straight Arrow Connector 40"/>
          <p:cNvCxnSpPr>
            <a:stCxn id="42" idx="3"/>
            <a:endCxn id="32" idx="1"/>
          </p:cNvCxnSpPr>
          <p:nvPr/>
        </p:nvCxnSpPr>
        <p:spPr>
          <a:xfrm>
            <a:off x="7162800" y="3248980"/>
            <a:ext cx="589384" cy="3600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4"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a:t>
            </a:r>
            <a:r>
              <a:rPr lang="en-GB" sz="2000" b="1" dirty="0">
                <a:solidFill>
                  <a:srgbClr val="0000FF"/>
                </a:solidFill>
                <a:latin typeface="Consolas" pitchFamily="49" charset="0"/>
                <a:cs typeface="Consolas" pitchFamily="49" charset="0"/>
              </a:rPr>
              <a:t>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a:t>
            </a:r>
            <a:r>
              <a:rPr lang="en-GB" sz="2000" b="1" dirty="0">
                <a:solidFill>
                  <a:srgbClr val="FF0000"/>
                </a:solidFill>
                <a:latin typeface="Consolas" pitchFamily="49" charset="0"/>
                <a:cs typeface="Consolas" pitchFamily="49" charset="0"/>
              </a:rPr>
              <a:t>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sp>
        <p:nvSpPr>
          <p:cNvPr id="13" name="TextBox 12"/>
          <p:cNvSpPr txBox="1"/>
          <p:nvPr/>
        </p:nvSpPr>
        <p:spPr>
          <a:xfrm>
            <a:off x="2774410" y="6105255"/>
            <a:ext cx="3356248" cy="646331"/>
          </a:xfrm>
          <a:prstGeom prst="rect">
            <a:avLst/>
          </a:prstGeom>
          <a:solidFill>
            <a:srgbClr val="0000FF"/>
          </a:solidFill>
        </p:spPr>
        <p:txBody>
          <a:bodyPr wrap="square" rtlCol="0">
            <a:spAutoFit/>
          </a:bodyPr>
          <a:lstStyle/>
          <a:p>
            <a:pPr algn="ctr"/>
            <a:r>
              <a:rPr lang="en-US" dirty="0">
                <a:solidFill>
                  <a:schemeClr val="bg1"/>
                </a:solidFill>
              </a:rPr>
              <a:t>Address of the next instruction after the branch is saved into LR.</a:t>
            </a:r>
          </a:p>
        </p:txBody>
      </p:sp>
      <p:sp>
        <p:nvSpPr>
          <p:cNvPr id="44" name="TextBox 43"/>
          <p:cNvSpPr txBox="1"/>
          <p:nvPr/>
        </p:nvSpPr>
        <p:spPr>
          <a:xfrm>
            <a:off x="5322835" y="4496798"/>
            <a:ext cx="2328490" cy="116955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b="1" dirty="0">
                <a:solidFill>
                  <a:schemeClr val="bg1"/>
                </a:solidFill>
              </a:rPr>
              <a:t>In fact, LR is </a:t>
            </a:r>
            <a:r>
              <a:rPr lang="en-US" sz="1400" b="1" dirty="0">
                <a:solidFill>
                  <a:schemeClr val="bg1"/>
                </a:solidFill>
                <a:latin typeface="Consolas" panose="020B0609020204030204" pitchFamily="49" charset="0"/>
                <a:cs typeface="Consolas" panose="020B0609020204030204" pitchFamily="49" charset="0"/>
              </a:rPr>
              <a:t>0x08000135</a:t>
            </a:r>
            <a:r>
              <a:rPr lang="en-US" sz="1400" b="1" dirty="0">
                <a:solidFill>
                  <a:schemeClr val="bg1"/>
                </a:solidFill>
              </a:rPr>
              <a:t> because bit </a:t>
            </a:r>
            <a:r>
              <a:rPr lang="en-US" sz="1400" b="1" dirty="0">
                <a:solidFill>
                  <a:schemeClr val="bg1"/>
                </a:solidFill>
                <a:latin typeface="Consolas" panose="020B0609020204030204" pitchFamily="49" charset="0"/>
                <a:cs typeface="Consolas" panose="020B0609020204030204" pitchFamily="49" charset="0"/>
              </a:rPr>
              <a:t>0</a:t>
            </a:r>
            <a:r>
              <a:rPr lang="en-US" sz="1400" b="1" dirty="0">
                <a:solidFill>
                  <a:schemeClr val="bg1"/>
                </a:solidFill>
              </a:rPr>
              <a:t> of PC should always be </a:t>
            </a:r>
            <a:r>
              <a:rPr lang="en-US" sz="1400" b="1" dirty="0">
                <a:solidFill>
                  <a:schemeClr val="bg1"/>
                </a:solidFill>
                <a:latin typeface="Consolas" panose="020B0609020204030204" pitchFamily="49" charset="0"/>
                <a:cs typeface="Consolas" panose="020B0609020204030204" pitchFamily="49" charset="0"/>
              </a:rPr>
              <a:t>1</a:t>
            </a:r>
            <a:r>
              <a:rPr lang="en-US" sz="1400" b="1" dirty="0">
                <a:solidFill>
                  <a:schemeClr val="bg1"/>
                </a:solidFill>
              </a:rPr>
              <a:t> for ARM Cortex-M to indicate thumb mode.</a:t>
            </a:r>
          </a:p>
        </p:txBody>
      </p:sp>
      <p:grpSp>
        <p:nvGrpSpPr>
          <p:cNvPr id="55" name="Group 54">
            <a:extLst>
              <a:ext uri="{FF2B5EF4-FFF2-40B4-BE49-F238E27FC236}">
                <a16:creationId xmlns:a16="http://schemas.microsoft.com/office/drawing/2014/main" id="{ACBC80DB-A2AD-4F63-B67A-E6F0689F8EE7}"/>
              </a:ext>
            </a:extLst>
          </p:cNvPr>
          <p:cNvGrpSpPr/>
          <p:nvPr/>
        </p:nvGrpSpPr>
        <p:grpSpPr>
          <a:xfrm>
            <a:off x="9048328" y="1838980"/>
            <a:ext cx="1467272" cy="4085746"/>
            <a:chOff x="7524328" y="1838980"/>
            <a:chExt cx="1467272" cy="4085746"/>
          </a:xfrm>
        </p:grpSpPr>
        <p:sp>
          <p:nvSpPr>
            <p:cNvPr id="56" name="TextBox 55">
              <a:extLst>
                <a:ext uri="{FF2B5EF4-FFF2-40B4-BE49-F238E27FC236}">
                  <a16:creationId xmlns:a16="http://schemas.microsoft.com/office/drawing/2014/main" id="{3AE95C9B-1387-4D61-A36B-B4C0161D85B5}"/>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7" name="TextBox 56">
              <a:extLst>
                <a:ext uri="{FF2B5EF4-FFF2-40B4-BE49-F238E27FC236}">
                  <a16:creationId xmlns:a16="http://schemas.microsoft.com/office/drawing/2014/main" id="{B2657347-DA13-46B6-BF63-0B5D2D2D18B1}"/>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8" name="TextBox 57">
              <a:extLst>
                <a:ext uri="{FF2B5EF4-FFF2-40B4-BE49-F238E27FC236}">
                  <a16:creationId xmlns:a16="http://schemas.microsoft.com/office/drawing/2014/main" id="{B9C49258-2A40-4573-BACB-B68655340626}"/>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9" name="TextBox 58">
              <a:extLst>
                <a:ext uri="{FF2B5EF4-FFF2-40B4-BE49-F238E27FC236}">
                  <a16:creationId xmlns:a16="http://schemas.microsoft.com/office/drawing/2014/main" id="{FD8AB474-99DF-4FB1-A430-7CCB339D0377}"/>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60" name="TextBox 59">
              <a:extLst>
                <a:ext uri="{FF2B5EF4-FFF2-40B4-BE49-F238E27FC236}">
                  <a16:creationId xmlns:a16="http://schemas.microsoft.com/office/drawing/2014/main" id="{A330F94C-DE25-404F-BFF6-D869D047458B}"/>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1" name="TextBox 60">
              <a:extLst>
                <a:ext uri="{FF2B5EF4-FFF2-40B4-BE49-F238E27FC236}">
                  <a16:creationId xmlns:a16="http://schemas.microsoft.com/office/drawing/2014/main" id="{B381AA90-1385-4D46-A5F2-AB5F70DE5E42}"/>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2" name="TextBox 61">
              <a:extLst>
                <a:ext uri="{FF2B5EF4-FFF2-40B4-BE49-F238E27FC236}">
                  <a16:creationId xmlns:a16="http://schemas.microsoft.com/office/drawing/2014/main" id="{BF63E71E-C6A4-4C0B-9DB9-103F0E7EF846}"/>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3" name="TextBox 62">
              <a:extLst>
                <a:ext uri="{FF2B5EF4-FFF2-40B4-BE49-F238E27FC236}">
                  <a16:creationId xmlns:a16="http://schemas.microsoft.com/office/drawing/2014/main" id="{0BE21D3D-6EE7-4E72-A8AB-F85BB606FD72}"/>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6" name="TextBox 65">
              <a:extLst>
                <a:ext uri="{FF2B5EF4-FFF2-40B4-BE49-F238E27FC236}">
                  <a16:creationId xmlns:a16="http://schemas.microsoft.com/office/drawing/2014/main" id="{2C9280C3-9103-47D4-BA39-9354562FBF82}"/>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9" name="TextBox 68">
              <a:extLst>
                <a:ext uri="{FF2B5EF4-FFF2-40B4-BE49-F238E27FC236}">
                  <a16:creationId xmlns:a16="http://schemas.microsoft.com/office/drawing/2014/main" id="{3E791070-8854-4AEF-8458-59B235FB62B1}"/>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70" name="TextBox 69">
              <a:extLst>
                <a:ext uri="{FF2B5EF4-FFF2-40B4-BE49-F238E27FC236}">
                  <a16:creationId xmlns:a16="http://schemas.microsoft.com/office/drawing/2014/main" id="{468A1B24-BC9B-4BFD-8B6C-FF93154A9776}"/>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2521967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3</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0x0800013B</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34" idx="1"/>
          </p:cNvCxnSpPr>
          <p:nvPr/>
        </p:nvCxnSpPr>
        <p:spPr>
          <a:xfrm>
            <a:off x="7162801" y="3609020"/>
            <a:ext cx="590665" cy="69344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0000FF"/>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nsolas" pitchFamily="49" charset="0"/>
                <a:cs typeface="Consolas" pitchFamily="49" charset="0"/>
              </a:rPr>
              <a:t>9</a:t>
            </a: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FF"/>
                </a:solidFill>
                <a:latin typeface="Consolas" pitchFamily="49" charset="0"/>
                <a:cs typeface="Consolas" pitchFamily="49" charset="0"/>
              </a:rPr>
              <a:t>0x08000134</a:t>
            </a: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onsolas" pitchFamily="49" charset="0"/>
              <a:cs typeface="Consolas" pitchFamily="49" charset="0"/>
            </a:endParaRP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31</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cxnSp>
        <p:nvCxnSpPr>
          <p:cNvPr id="41" name="Straight Arrow Connector 40"/>
          <p:cNvCxnSpPr>
            <a:stCxn id="42" idx="3"/>
            <a:endCxn id="32" idx="1"/>
          </p:cNvCxnSpPr>
          <p:nvPr/>
        </p:nvCxnSpPr>
        <p:spPr>
          <a:xfrm>
            <a:off x="7162800" y="3248980"/>
            <a:ext cx="589384" cy="3600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4"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a:t>
            </a:r>
            <a:r>
              <a:rPr lang="en-GB" sz="2000" b="1" dirty="0">
                <a:solidFill>
                  <a:srgbClr val="0000FF"/>
                </a:solidFill>
                <a:latin typeface="Consolas" pitchFamily="49" charset="0"/>
                <a:cs typeface="Consolas" pitchFamily="49" charset="0"/>
              </a:rPr>
              <a:t>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solidFill>
                  <a:srgbClr val="FF0000"/>
                </a:solidFill>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grpSp>
        <p:nvGrpSpPr>
          <p:cNvPr id="55" name="Group 54">
            <a:extLst>
              <a:ext uri="{FF2B5EF4-FFF2-40B4-BE49-F238E27FC236}">
                <a16:creationId xmlns:a16="http://schemas.microsoft.com/office/drawing/2014/main" id="{63EBCFC1-7C34-406C-B1AB-B42DF23B061D}"/>
              </a:ext>
            </a:extLst>
          </p:cNvPr>
          <p:cNvGrpSpPr/>
          <p:nvPr/>
        </p:nvGrpSpPr>
        <p:grpSpPr>
          <a:xfrm>
            <a:off x="9048328" y="1838980"/>
            <a:ext cx="1467272" cy="4085746"/>
            <a:chOff x="7524328" y="1838980"/>
            <a:chExt cx="1467272" cy="4085746"/>
          </a:xfrm>
        </p:grpSpPr>
        <p:sp>
          <p:nvSpPr>
            <p:cNvPr id="56" name="TextBox 55">
              <a:extLst>
                <a:ext uri="{FF2B5EF4-FFF2-40B4-BE49-F238E27FC236}">
                  <a16:creationId xmlns:a16="http://schemas.microsoft.com/office/drawing/2014/main" id="{FD9122E5-6EF5-405D-9D62-BD39B8B9DBCD}"/>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7" name="TextBox 56">
              <a:extLst>
                <a:ext uri="{FF2B5EF4-FFF2-40B4-BE49-F238E27FC236}">
                  <a16:creationId xmlns:a16="http://schemas.microsoft.com/office/drawing/2014/main" id="{1A98C7F9-45D3-4739-BB89-BFA1234ACB24}"/>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8" name="TextBox 57">
              <a:extLst>
                <a:ext uri="{FF2B5EF4-FFF2-40B4-BE49-F238E27FC236}">
                  <a16:creationId xmlns:a16="http://schemas.microsoft.com/office/drawing/2014/main" id="{846CF416-69F4-4D3D-A1FD-B658998C843A}"/>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9" name="TextBox 58">
              <a:extLst>
                <a:ext uri="{FF2B5EF4-FFF2-40B4-BE49-F238E27FC236}">
                  <a16:creationId xmlns:a16="http://schemas.microsoft.com/office/drawing/2014/main" id="{F3AE3C5B-8F31-44F2-BB87-CC1BBCBE4951}"/>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60" name="TextBox 59">
              <a:extLst>
                <a:ext uri="{FF2B5EF4-FFF2-40B4-BE49-F238E27FC236}">
                  <a16:creationId xmlns:a16="http://schemas.microsoft.com/office/drawing/2014/main" id="{47BE3910-2F5E-4A6F-A40A-E5A6BB5E36D9}"/>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1" name="TextBox 60">
              <a:extLst>
                <a:ext uri="{FF2B5EF4-FFF2-40B4-BE49-F238E27FC236}">
                  <a16:creationId xmlns:a16="http://schemas.microsoft.com/office/drawing/2014/main" id="{E09545C9-BCBC-472F-892D-37F49D342DB1}"/>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2" name="TextBox 61">
              <a:extLst>
                <a:ext uri="{FF2B5EF4-FFF2-40B4-BE49-F238E27FC236}">
                  <a16:creationId xmlns:a16="http://schemas.microsoft.com/office/drawing/2014/main" id="{193DDEF2-A3F8-4189-91C7-5689CBBD3D20}"/>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3" name="TextBox 62">
              <a:extLst>
                <a:ext uri="{FF2B5EF4-FFF2-40B4-BE49-F238E27FC236}">
                  <a16:creationId xmlns:a16="http://schemas.microsoft.com/office/drawing/2014/main" id="{26A47EB9-B1CE-4C0A-869C-6145D63A752B}"/>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6" name="TextBox 65">
              <a:extLst>
                <a:ext uri="{FF2B5EF4-FFF2-40B4-BE49-F238E27FC236}">
                  <a16:creationId xmlns:a16="http://schemas.microsoft.com/office/drawing/2014/main" id="{3FE37A58-A755-4476-9ADF-F86AD9094BC9}"/>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9" name="TextBox 68">
              <a:extLst>
                <a:ext uri="{FF2B5EF4-FFF2-40B4-BE49-F238E27FC236}">
                  <a16:creationId xmlns:a16="http://schemas.microsoft.com/office/drawing/2014/main" id="{E0E0279A-5FAD-4296-A9CD-3FAD4228E734}"/>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70" name="TextBox 69">
              <a:extLst>
                <a:ext uri="{FF2B5EF4-FFF2-40B4-BE49-F238E27FC236}">
                  <a16:creationId xmlns:a16="http://schemas.microsoft.com/office/drawing/2014/main" id="{B53EFD8B-EB8D-4A57-90F4-2C444A562138}"/>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40519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3</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0x0800013C</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27" idx="1"/>
          </p:cNvCxnSpPr>
          <p:nvPr/>
        </p:nvCxnSpPr>
        <p:spPr>
          <a:xfrm>
            <a:off x="7162801" y="3609020"/>
            <a:ext cx="590665" cy="105348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0000FF"/>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9</a:t>
            </a: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FF"/>
                </a:solidFill>
                <a:latin typeface="Consolas" pitchFamily="49" charset="0"/>
                <a:cs typeface="Consolas" pitchFamily="49" charset="0"/>
              </a:rPr>
              <a:t>0x08000134</a:t>
            </a: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nsolas" pitchFamily="49" charset="0"/>
                <a:cs typeface="Consolas" pitchFamily="49" charset="0"/>
              </a:rPr>
              <a:t>16</a:t>
            </a: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32</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cxnSp>
        <p:nvCxnSpPr>
          <p:cNvPr id="41" name="Straight Arrow Connector 40"/>
          <p:cNvCxnSpPr>
            <a:stCxn id="42" idx="3"/>
            <a:endCxn id="32" idx="1"/>
          </p:cNvCxnSpPr>
          <p:nvPr/>
        </p:nvCxnSpPr>
        <p:spPr>
          <a:xfrm>
            <a:off x="7162800" y="3248980"/>
            <a:ext cx="589384" cy="3600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4"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a:t>
            </a:r>
            <a:r>
              <a:rPr lang="en-GB" sz="2000" b="1" dirty="0">
                <a:solidFill>
                  <a:srgbClr val="0000FF"/>
                </a:solidFill>
                <a:latin typeface="Consolas" pitchFamily="49" charset="0"/>
                <a:cs typeface="Consolas" pitchFamily="49" charset="0"/>
              </a:rPr>
              <a:t>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solidFill>
                  <a:srgbClr val="FF0000"/>
                </a:solidFill>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grpSp>
        <p:nvGrpSpPr>
          <p:cNvPr id="55" name="Group 54">
            <a:extLst>
              <a:ext uri="{FF2B5EF4-FFF2-40B4-BE49-F238E27FC236}">
                <a16:creationId xmlns:a16="http://schemas.microsoft.com/office/drawing/2014/main" id="{EB67A031-DF01-4C3B-87C9-47CB66642533}"/>
              </a:ext>
            </a:extLst>
          </p:cNvPr>
          <p:cNvGrpSpPr/>
          <p:nvPr/>
        </p:nvGrpSpPr>
        <p:grpSpPr>
          <a:xfrm>
            <a:off x="9048328" y="1838980"/>
            <a:ext cx="1467272" cy="4085746"/>
            <a:chOff x="7524328" y="1838980"/>
            <a:chExt cx="1467272" cy="4085746"/>
          </a:xfrm>
        </p:grpSpPr>
        <p:sp>
          <p:nvSpPr>
            <p:cNvPr id="56" name="TextBox 55">
              <a:extLst>
                <a:ext uri="{FF2B5EF4-FFF2-40B4-BE49-F238E27FC236}">
                  <a16:creationId xmlns:a16="http://schemas.microsoft.com/office/drawing/2014/main" id="{FFA5465D-EA91-40B8-98C5-A59F286EFC2A}"/>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7" name="TextBox 56">
              <a:extLst>
                <a:ext uri="{FF2B5EF4-FFF2-40B4-BE49-F238E27FC236}">
                  <a16:creationId xmlns:a16="http://schemas.microsoft.com/office/drawing/2014/main" id="{D10AEDFE-F25F-4C60-9AA0-31ADF8E0EE35}"/>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8" name="TextBox 57">
              <a:extLst>
                <a:ext uri="{FF2B5EF4-FFF2-40B4-BE49-F238E27FC236}">
                  <a16:creationId xmlns:a16="http://schemas.microsoft.com/office/drawing/2014/main" id="{3C1E1D31-3CC6-4203-A603-F77E982A8350}"/>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9" name="TextBox 58">
              <a:extLst>
                <a:ext uri="{FF2B5EF4-FFF2-40B4-BE49-F238E27FC236}">
                  <a16:creationId xmlns:a16="http://schemas.microsoft.com/office/drawing/2014/main" id="{B47A261F-4CBE-48C2-8A3A-3AE4D092B28F}"/>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60" name="TextBox 59">
              <a:extLst>
                <a:ext uri="{FF2B5EF4-FFF2-40B4-BE49-F238E27FC236}">
                  <a16:creationId xmlns:a16="http://schemas.microsoft.com/office/drawing/2014/main" id="{905218CC-7597-45A1-844C-4B7D9F29176C}"/>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1" name="TextBox 60">
              <a:extLst>
                <a:ext uri="{FF2B5EF4-FFF2-40B4-BE49-F238E27FC236}">
                  <a16:creationId xmlns:a16="http://schemas.microsoft.com/office/drawing/2014/main" id="{61BA43AD-9E4B-4B6D-BE91-CF32F97A6101}"/>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2" name="TextBox 61">
              <a:extLst>
                <a:ext uri="{FF2B5EF4-FFF2-40B4-BE49-F238E27FC236}">
                  <a16:creationId xmlns:a16="http://schemas.microsoft.com/office/drawing/2014/main" id="{91CAD858-37CC-4184-8F98-B6FF75AFD5E9}"/>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3" name="TextBox 62">
              <a:extLst>
                <a:ext uri="{FF2B5EF4-FFF2-40B4-BE49-F238E27FC236}">
                  <a16:creationId xmlns:a16="http://schemas.microsoft.com/office/drawing/2014/main" id="{C36B824E-85B0-4C77-AA82-6637CA1FC35D}"/>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6" name="TextBox 65">
              <a:extLst>
                <a:ext uri="{FF2B5EF4-FFF2-40B4-BE49-F238E27FC236}">
                  <a16:creationId xmlns:a16="http://schemas.microsoft.com/office/drawing/2014/main" id="{2E260464-D6C8-4780-9B72-95C525B26537}"/>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9" name="TextBox 68">
              <a:extLst>
                <a:ext uri="{FF2B5EF4-FFF2-40B4-BE49-F238E27FC236}">
                  <a16:creationId xmlns:a16="http://schemas.microsoft.com/office/drawing/2014/main" id="{7F9E05CE-E9CE-41A9-8334-9E95B879E234}"/>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70" name="TextBox 69">
              <a:extLst>
                <a:ext uri="{FF2B5EF4-FFF2-40B4-BE49-F238E27FC236}">
                  <a16:creationId xmlns:a16="http://schemas.microsoft.com/office/drawing/2014/main" id="{1CF3FB52-21A6-4045-BE1E-C8E89BCEBE33}"/>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7863878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3</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0x08000140</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p:cNvCxnSpPr>
          <p:nvPr/>
        </p:nvCxnSpPr>
        <p:spPr>
          <a:xfrm>
            <a:off x="7162800" y="3609020"/>
            <a:ext cx="576064" cy="141352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0000FF"/>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nsolas" pitchFamily="49" charset="0"/>
                <a:cs typeface="Consolas" pitchFamily="49" charset="0"/>
              </a:rPr>
              <a:t>25</a:t>
            </a: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FF"/>
                </a:solidFill>
                <a:latin typeface="Consolas" pitchFamily="49" charset="0"/>
                <a:cs typeface="Consolas" pitchFamily="49" charset="0"/>
              </a:rPr>
              <a:t>0x08000134</a:t>
            </a: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16</a:t>
            </a: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33</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cxnSp>
        <p:nvCxnSpPr>
          <p:cNvPr id="41" name="Straight Arrow Connector 40"/>
          <p:cNvCxnSpPr>
            <a:stCxn id="42" idx="3"/>
            <a:endCxn id="32" idx="1"/>
          </p:cNvCxnSpPr>
          <p:nvPr/>
        </p:nvCxnSpPr>
        <p:spPr>
          <a:xfrm>
            <a:off x="7162800" y="3248980"/>
            <a:ext cx="589384" cy="3600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4"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a:t>
            </a:r>
            <a:r>
              <a:rPr lang="en-GB" sz="2000" b="1" dirty="0">
                <a:solidFill>
                  <a:srgbClr val="0000FF"/>
                </a:solidFill>
                <a:latin typeface="Consolas" pitchFamily="49" charset="0"/>
                <a:cs typeface="Consolas" pitchFamily="49" charset="0"/>
              </a:rPr>
              <a:t>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solidFill>
                  <a:srgbClr val="FF0000"/>
                </a:solidFill>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grpSp>
        <p:nvGrpSpPr>
          <p:cNvPr id="61" name="Group 60">
            <a:extLst>
              <a:ext uri="{FF2B5EF4-FFF2-40B4-BE49-F238E27FC236}">
                <a16:creationId xmlns:a16="http://schemas.microsoft.com/office/drawing/2014/main" id="{10E21C11-975B-4401-B298-77E9659158A5}"/>
              </a:ext>
            </a:extLst>
          </p:cNvPr>
          <p:cNvGrpSpPr/>
          <p:nvPr/>
        </p:nvGrpSpPr>
        <p:grpSpPr>
          <a:xfrm>
            <a:off x="9048328" y="1838980"/>
            <a:ext cx="1467272" cy="4085746"/>
            <a:chOff x="7524328" y="1838980"/>
            <a:chExt cx="1467272" cy="4085746"/>
          </a:xfrm>
        </p:grpSpPr>
        <p:sp>
          <p:nvSpPr>
            <p:cNvPr id="62" name="TextBox 61">
              <a:extLst>
                <a:ext uri="{FF2B5EF4-FFF2-40B4-BE49-F238E27FC236}">
                  <a16:creationId xmlns:a16="http://schemas.microsoft.com/office/drawing/2014/main" id="{C0CB9CDE-A0FD-446D-8A97-5CB79F56DDA2}"/>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63" name="TextBox 62">
              <a:extLst>
                <a:ext uri="{FF2B5EF4-FFF2-40B4-BE49-F238E27FC236}">
                  <a16:creationId xmlns:a16="http://schemas.microsoft.com/office/drawing/2014/main" id="{69CE8CE0-06F0-4A46-9849-2ED9C4D423AE}"/>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64" name="TextBox 63">
              <a:extLst>
                <a:ext uri="{FF2B5EF4-FFF2-40B4-BE49-F238E27FC236}">
                  <a16:creationId xmlns:a16="http://schemas.microsoft.com/office/drawing/2014/main" id="{4B9483A1-4F1F-45CB-81CF-D04760027878}"/>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65" name="TextBox 64">
              <a:extLst>
                <a:ext uri="{FF2B5EF4-FFF2-40B4-BE49-F238E27FC236}">
                  <a16:creationId xmlns:a16="http://schemas.microsoft.com/office/drawing/2014/main" id="{7E221502-B2EB-47D8-A732-F74D95B3869C}"/>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66" name="TextBox 65">
              <a:extLst>
                <a:ext uri="{FF2B5EF4-FFF2-40B4-BE49-F238E27FC236}">
                  <a16:creationId xmlns:a16="http://schemas.microsoft.com/office/drawing/2014/main" id="{C9FB1435-140D-4C88-84C4-DAA433F3DE45}"/>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9" name="TextBox 68">
              <a:extLst>
                <a:ext uri="{FF2B5EF4-FFF2-40B4-BE49-F238E27FC236}">
                  <a16:creationId xmlns:a16="http://schemas.microsoft.com/office/drawing/2014/main" id="{1B620544-D968-41CB-975F-60744B26A550}"/>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70" name="TextBox 69">
              <a:extLst>
                <a:ext uri="{FF2B5EF4-FFF2-40B4-BE49-F238E27FC236}">
                  <a16:creationId xmlns:a16="http://schemas.microsoft.com/office/drawing/2014/main" id="{B8EA8015-2E21-4D6E-9C14-FD683AAFBC82}"/>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71" name="TextBox 70">
              <a:extLst>
                <a:ext uri="{FF2B5EF4-FFF2-40B4-BE49-F238E27FC236}">
                  <a16:creationId xmlns:a16="http://schemas.microsoft.com/office/drawing/2014/main" id="{5097396E-3E6E-46E8-8038-03C2AF2C55B6}"/>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72" name="TextBox 71">
              <a:extLst>
                <a:ext uri="{FF2B5EF4-FFF2-40B4-BE49-F238E27FC236}">
                  <a16:creationId xmlns:a16="http://schemas.microsoft.com/office/drawing/2014/main" id="{3DD49321-BACD-4BE2-97D9-547F95128EC2}"/>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73" name="TextBox 72">
              <a:extLst>
                <a:ext uri="{FF2B5EF4-FFF2-40B4-BE49-F238E27FC236}">
                  <a16:creationId xmlns:a16="http://schemas.microsoft.com/office/drawing/2014/main" id="{09E9AA9A-6FEC-4EAC-86F3-B0D1B3078194}"/>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74" name="TextBox 73">
              <a:extLst>
                <a:ext uri="{FF2B5EF4-FFF2-40B4-BE49-F238E27FC236}">
                  <a16:creationId xmlns:a16="http://schemas.microsoft.com/office/drawing/2014/main" id="{9F99C393-AC2D-438C-BA92-8FF1CD7637A5}"/>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2243604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nsolas" pitchFamily="49" charset="0"/>
                <a:cs typeface="Consolas" pitchFamily="49" charset="0"/>
              </a:rPr>
              <a:t>25</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0x08000142</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MOVS R0,R2</a:t>
            </a:r>
          </a:p>
        </p:txBody>
      </p:sp>
      <p:cxnSp>
        <p:nvCxnSpPr>
          <p:cNvPr id="25" name="Straight Arrow Connector 24"/>
          <p:cNvCxnSpPr>
            <a:stCxn id="14" idx="3"/>
            <a:endCxn id="16" idx="1"/>
          </p:cNvCxnSpPr>
          <p:nvPr/>
        </p:nvCxnSpPr>
        <p:spPr>
          <a:xfrm>
            <a:off x="7162801" y="3609020"/>
            <a:ext cx="590665" cy="177356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0000FF"/>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25</a:t>
            </a: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FF"/>
                </a:solidFill>
                <a:latin typeface="Consolas" pitchFamily="49" charset="0"/>
                <a:cs typeface="Consolas" pitchFamily="49" charset="0"/>
              </a:rPr>
              <a:t>0x08000134</a:t>
            </a: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16</a:t>
            </a: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34</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cxnSp>
        <p:nvCxnSpPr>
          <p:cNvPr id="41" name="Straight Arrow Connector 40"/>
          <p:cNvCxnSpPr>
            <a:stCxn id="42" idx="3"/>
            <a:endCxn id="32" idx="1"/>
          </p:cNvCxnSpPr>
          <p:nvPr/>
        </p:nvCxnSpPr>
        <p:spPr>
          <a:xfrm>
            <a:off x="7162800" y="3248980"/>
            <a:ext cx="589384" cy="3600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4"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a:t>
            </a:r>
            <a:r>
              <a:rPr lang="en-GB" sz="2000" b="1" dirty="0">
                <a:solidFill>
                  <a:srgbClr val="0000FF"/>
                </a:solidFill>
                <a:latin typeface="Consolas" pitchFamily="49" charset="0"/>
                <a:cs typeface="Consolas" pitchFamily="49" charset="0"/>
              </a:rPr>
              <a:t>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solidFill>
                  <a:srgbClr val="FF0000"/>
                </a:solidFill>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grpSp>
        <p:nvGrpSpPr>
          <p:cNvPr id="55" name="Group 54">
            <a:extLst>
              <a:ext uri="{FF2B5EF4-FFF2-40B4-BE49-F238E27FC236}">
                <a16:creationId xmlns:a16="http://schemas.microsoft.com/office/drawing/2014/main" id="{4B6A06A6-460E-4424-967B-37B0CD43BE33}"/>
              </a:ext>
            </a:extLst>
          </p:cNvPr>
          <p:cNvGrpSpPr/>
          <p:nvPr/>
        </p:nvGrpSpPr>
        <p:grpSpPr>
          <a:xfrm>
            <a:off x="9048328" y="1838980"/>
            <a:ext cx="1467272" cy="4085746"/>
            <a:chOff x="7524328" y="1838980"/>
            <a:chExt cx="1467272" cy="4085746"/>
          </a:xfrm>
        </p:grpSpPr>
        <p:sp>
          <p:nvSpPr>
            <p:cNvPr id="56" name="TextBox 55">
              <a:extLst>
                <a:ext uri="{FF2B5EF4-FFF2-40B4-BE49-F238E27FC236}">
                  <a16:creationId xmlns:a16="http://schemas.microsoft.com/office/drawing/2014/main" id="{CE654C4A-49AE-4B38-A71C-52B3DDEDA38F}"/>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7" name="TextBox 56">
              <a:extLst>
                <a:ext uri="{FF2B5EF4-FFF2-40B4-BE49-F238E27FC236}">
                  <a16:creationId xmlns:a16="http://schemas.microsoft.com/office/drawing/2014/main" id="{BDF1FF34-F5FD-4C6B-92CD-AABA675377D5}"/>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8" name="TextBox 57">
              <a:extLst>
                <a:ext uri="{FF2B5EF4-FFF2-40B4-BE49-F238E27FC236}">
                  <a16:creationId xmlns:a16="http://schemas.microsoft.com/office/drawing/2014/main" id="{FD8EE238-C8BA-44E2-91B2-952D2657DDF8}"/>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9" name="TextBox 58">
              <a:extLst>
                <a:ext uri="{FF2B5EF4-FFF2-40B4-BE49-F238E27FC236}">
                  <a16:creationId xmlns:a16="http://schemas.microsoft.com/office/drawing/2014/main" id="{CE3BC036-65D6-47D8-B08F-64A766614FAF}"/>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60" name="TextBox 59">
              <a:extLst>
                <a:ext uri="{FF2B5EF4-FFF2-40B4-BE49-F238E27FC236}">
                  <a16:creationId xmlns:a16="http://schemas.microsoft.com/office/drawing/2014/main" id="{F03BD906-A667-44D8-BD75-3C5D20015375}"/>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1" name="TextBox 60">
              <a:extLst>
                <a:ext uri="{FF2B5EF4-FFF2-40B4-BE49-F238E27FC236}">
                  <a16:creationId xmlns:a16="http://schemas.microsoft.com/office/drawing/2014/main" id="{C0068BB4-23F5-44E4-9548-FCD6402A7C42}"/>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2" name="TextBox 61">
              <a:extLst>
                <a:ext uri="{FF2B5EF4-FFF2-40B4-BE49-F238E27FC236}">
                  <a16:creationId xmlns:a16="http://schemas.microsoft.com/office/drawing/2014/main" id="{02506498-EC03-44C3-A097-F9FA389AFBF9}"/>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3" name="TextBox 62">
              <a:extLst>
                <a:ext uri="{FF2B5EF4-FFF2-40B4-BE49-F238E27FC236}">
                  <a16:creationId xmlns:a16="http://schemas.microsoft.com/office/drawing/2014/main" id="{D7A93A32-0134-4862-8F4B-68BBCEDB937E}"/>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6" name="TextBox 65">
              <a:extLst>
                <a:ext uri="{FF2B5EF4-FFF2-40B4-BE49-F238E27FC236}">
                  <a16:creationId xmlns:a16="http://schemas.microsoft.com/office/drawing/2014/main" id="{4F475BBE-E649-4ED7-97D1-258B241199C2}"/>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9" name="TextBox 68">
              <a:extLst>
                <a:ext uri="{FF2B5EF4-FFF2-40B4-BE49-F238E27FC236}">
                  <a16:creationId xmlns:a16="http://schemas.microsoft.com/office/drawing/2014/main" id="{3BF22FCB-E6BE-4AF8-AFC0-1D969F050548}"/>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70" name="TextBox 69">
              <a:extLst>
                <a:ext uri="{FF2B5EF4-FFF2-40B4-BE49-F238E27FC236}">
                  <a16:creationId xmlns:a16="http://schemas.microsoft.com/office/drawing/2014/main" id="{158AB541-4509-432B-8397-1445C7F0FBA3}"/>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3566051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25</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0x08000144</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48" idx="1"/>
          </p:cNvCxnSpPr>
          <p:nvPr/>
        </p:nvCxnSpPr>
        <p:spPr>
          <a:xfrm>
            <a:off x="7162800" y="3609020"/>
            <a:ext cx="593488" cy="21336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0000FF"/>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25</a:t>
            </a: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FF"/>
                </a:solidFill>
                <a:latin typeface="Consolas" pitchFamily="49" charset="0"/>
                <a:cs typeface="Consolas" pitchFamily="49" charset="0"/>
              </a:rPr>
              <a:t>0x08000134</a:t>
            </a: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16</a:t>
            </a: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35</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cxnSp>
        <p:nvCxnSpPr>
          <p:cNvPr id="41" name="Straight Arrow Connector 40"/>
          <p:cNvCxnSpPr>
            <a:stCxn id="42" idx="3"/>
            <a:endCxn id="32" idx="1"/>
          </p:cNvCxnSpPr>
          <p:nvPr/>
        </p:nvCxnSpPr>
        <p:spPr>
          <a:xfrm>
            <a:off x="7162800" y="3248980"/>
            <a:ext cx="589384" cy="3600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4"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a:t>
            </a:r>
            <a:r>
              <a:rPr lang="en-GB" sz="2000" b="1" dirty="0">
                <a:solidFill>
                  <a:srgbClr val="0000FF"/>
                </a:solidFill>
                <a:latin typeface="Consolas" pitchFamily="49" charset="0"/>
                <a:cs typeface="Consolas" pitchFamily="49" charset="0"/>
              </a:rPr>
              <a:t>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a:t>
            </a:r>
            <a:r>
              <a:rPr lang="en-GB" sz="2000" b="1" dirty="0">
                <a:solidFill>
                  <a:srgbClr val="FF0000"/>
                </a:solidFill>
                <a:latin typeface="Consolas" pitchFamily="49" charset="0"/>
                <a:cs typeface="Consolas" pitchFamily="49" charset="0"/>
              </a:rPr>
              <a:t>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grpSp>
        <p:nvGrpSpPr>
          <p:cNvPr id="55" name="Group 54">
            <a:extLst>
              <a:ext uri="{FF2B5EF4-FFF2-40B4-BE49-F238E27FC236}">
                <a16:creationId xmlns:a16="http://schemas.microsoft.com/office/drawing/2014/main" id="{4DE013FD-9F1D-4D76-B6C4-AF2906ED2464}"/>
              </a:ext>
            </a:extLst>
          </p:cNvPr>
          <p:cNvGrpSpPr/>
          <p:nvPr/>
        </p:nvGrpSpPr>
        <p:grpSpPr>
          <a:xfrm>
            <a:off x="9048328" y="1838980"/>
            <a:ext cx="1467272" cy="4085746"/>
            <a:chOff x="7524328" y="1838980"/>
            <a:chExt cx="1467272" cy="4085746"/>
          </a:xfrm>
        </p:grpSpPr>
        <p:sp>
          <p:nvSpPr>
            <p:cNvPr id="56" name="TextBox 55">
              <a:extLst>
                <a:ext uri="{FF2B5EF4-FFF2-40B4-BE49-F238E27FC236}">
                  <a16:creationId xmlns:a16="http://schemas.microsoft.com/office/drawing/2014/main" id="{81770BB6-8E58-4BE4-BCE7-1DD8A62A2129}"/>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7" name="TextBox 56">
              <a:extLst>
                <a:ext uri="{FF2B5EF4-FFF2-40B4-BE49-F238E27FC236}">
                  <a16:creationId xmlns:a16="http://schemas.microsoft.com/office/drawing/2014/main" id="{8F0073C0-5B23-4141-B4E9-F8577A2DFB50}"/>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8" name="TextBox 57">
              <a:extLst>
                <a:ext uri="{FF2B5EF4-FFF2-40B4-BE49-F238E27FC236}">
                  <a16:creationId xmlns:a16="http://schemas.microsoft.com/office/drawing/2014/main" id="{04D3CB08-1861-4FEB-96E8-80F62A5ECC42}"/>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9" name="TextBox 58">
              <a:extLst>
                <a:ext uri="{FF2B5EF4-FFF2-40B4-BE49-F238E27FC236}">
                  <a16:creationId xmlns:a16="http://schemas.microsoft.com/office/drawing/2014/main" id="{1044FF2F-B465-4D39-9BAC-377A0AEA8BCF}"/>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60" name="TextBox 59">
              <a:extLst>
                <a:ext uri="{FF2B5EF4-FFF2-40B4-BE49-F238E27FC236}">
                  <a16:creationId xmlns:a16="http://schemas.microsoft.com/office/drawing/2014/main" id="{CFE9B484-1F3F-436C-8FC9-489BDBEF5C13}"/>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1" name="TextBox 60">
              <a:extLst>
                <a:ext uri="{FF2B5EF4-FFF2-40B4-BE49-F238E27FC236}">
                  <a16:creationId xmlns:a16="http://schemas.microsoft.com/office/drawing/2014/main" id="{48622CE6-6981-4F20-962B-44BAF1602091}"/>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2" name="TextBox 61">
              <a:extLst>
                <a:ext uri="{FF2B5EF4-FFF2-40B4-BE49-F238E27FC236}">
                  <a16:creationId xmlns:a16="http://schemas.microsoft.com/office/drawing/2014/main" id="{1D091B43-323D-4850-893C-596903E3DF2D}"/>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3" name="TextBox 62">
              <a:extLst>
                <a:ext uri="{FF2B5EF4-FFF2-40B4-BE49-F238E27FC236}">
                  <a16:creationId xmlns:a16="http://schemas.microsoft.com/office/drawing/2014/main" id="{707519E4-9D7D-4166-B3F3-CB33C13C7A5A}"/>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6" name="TextBox 65">
              <a:extLst>
                <a:ext uri="{FF2B5EF4-FFF2-40B4-BE49-F238E27FC236}">
                  <a16:creationId xmlns:a16="http://schemas.microsoft.com/office/drawing/2014/main" id="{072F77C3-14FD-422B-A9A4-A8E332949ADA}"/>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9" name="TextBox 68">
              <a:extLst>
                <a:ext uri="{FF2B5EF4-FFF2-40B4-BE49-F238E27FC236}">
                  <a16:creationId xmlns:a16="http://schemas.microsoft.com/office/drawing/2014/main" id="{A34A7AA3-69AC-40A6-B9DE-379165FEE4F5}"/>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70" name="TextBox 69">
              <a:extLst>
                <a:ext uri="{FF2B5EF4-FFF2-40B4-BE49-F238E27FC236}">
                  <a16:creationId xmlns:a16="http://schemas.microsoft.com/office/drawing/2014/main" id="{8C38859C-E370-4D6E-BEFB-4EFF8F37CEA0}"/>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5286420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25</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0x08000134</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32" idx="1"/>
          </p:cNvCxnSpPr>
          <p:nvPr/>
        </p:nvCxnSpPr>
        <p:spPr>
          <a:xfrm>
            <a:off x="7162800" y="3609020"/>
            <a:ext cx="589384"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0000FF"/>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25</a:t>
            </a: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FF"/>
                </a:solidFill>
                <a:latin typeface="Consolas" pitchFamily="49" charset="0"/>
                <a:cs typeface="Consolas" pitchFamily="49" charset="0"/>
              </a:rPr>
              <a:t>0x08000134</a:t>
            </a: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16</a:t>
            </a: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36</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cxnSp>
        <p:nvCxnSpPr>
          <p:cNvPr id="41" name="Straight Arrow Connector 40"/>
          <p:cNvCxnSpPr>
            <a:stCxn id="42" idx="3"/>
            <a:endCxn id="32" idx="1"/>
          </p:cNvCxnSpPr>
          <p:nvPr/>
        </p:nvCxnSpPr>
        <p:spPr>
          <a:xfrm>
            <a:off x="7162800" y="3248980"/>
            <a:ext cx="589384" cy="3600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5"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a:t>
            </a:r>
            <a:r>
              <a:rPr lang="en-GB" sz="2000" b="1" dirty="0">
                <a:solidFill>
                  <a:srgbClr val="0000FF"/>
                </a:solidFill>
                <a:latin typeface="Consolas" pitchFamily="49" charset="0"/>
                <a:cs typeface="Consolas" pitchFamily="49" charset="0"/>
              </a:rPr>
              <a:t>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sp>
        <p:nvSpPr>
          <p:cNvPr id="54" name="TextBox 53"/>
          <p:cNvSpPr txBox="1"/>
          <p:nvPr/>
        </p:nvSpPr>
        <p:spPr>
          <a:xfrm>
            <a:off x="4219700" y="4857606"/>
            <a:ext cx="3320552" cy="646331"/>
          </a:xfrm>
          <a:prstGeom prst="rect">
            <a:avLst/>
          </a:prstGeom>
          <a:solidFill>
            <a:srgbClr val="0000FF"/>
          </a:solidFill>
        </p:spPr>
        <p:txBody>
          <a:bodyPr wrap="square" rtlCol="0">
            <a:spAutoFit/>
          </a:bodyPr>
          <a:lstStyle/>
          <a:p>
            <a:pPr algn="ctr"/>
            <a:r>
              <a:rPr lang="en-US" dirty="0">
                <a:solidFill>
                  <a:schemeClr val="bg1"/>
                </a:solidFill>
              </a:rPr>
              <a:t>Copy LR to PC when returning from a subroutine!</a:t>
            </a:r>
          </a:p>
        </p:txBody>
      </p:sp>
      <p:grpSp>
        <p:nvGrpSpPr>
          <p:cNvPr id="56" name="Group 55">
            <a:extLst>
              <a:ext uri="{FF2B5EF4-FFF2-40B4-BE49-F238E27FC236}">
                <a16:creationId xmlns:a16="http://schemas.microsoft.com/office/drawing/2014/main" id="{0477D086-D74F-4141-B9F0-0BF9622BE59F}"/>
              </a:ext>
            </a:extLst>
          </p:cNvPr>
          <p:cNvGrpSpPr/>
          <p:nvPr/>
        </p:nvGrpSpPr>
        <p:grpSpPr>
          <a:xfrm>
            <a:off x="9048328" y="1838980"/>
            <a:ext cx="1467272" cy="4085746"/>
            <a:chOff x="7524328" y="1838980"/>
            <a:chExt cx="1467272" cy="4085746"/>
          </a:xfrm>
        </p:grpSpPr>
        <p:sp>
          <p:nvSpPr>
            <p:cNvPr id="57" name="TextBox 56">
              <a:extLst>
                <a:ext uri="{FF2B5EF4-FFF2-40B4-BE49-F238E27FC236}">
                  <a16:creationId xmlns:a16="http://schemas.microsoft.com/office/drawing/2014/main" id="{E84F0AD8-E038-408D-B03A-DB256126A2CB}"/>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8" name="TextBox 57">
              <a:extLst>
                <a:ext uri="{FF2B5EF4-FFF2-40B4-BE49-F238E27FC236}">
                  <a16:creationId xmlns:a16="http://schemas.microsoft.com/office/drawing/2014/main" id="{0F76AB0D-9FC5-4240-BE25-6B978E69DF3C}"/>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9" name="TextBox 58">
              <a:extLst>
                <a:ext uri="{FF2B5EF4-FFF2-40B4-BE49-F238E27FC236}">
                  <a16:creationId xmlns:a16="http://schemas.microsoft.com/office/drawing/2014/main" id="{EC44E9D7-48FC-4781-AB2E-C9EC57746AEA}"/>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60" name="TextBox 59">
              <a:extLst>
                <a:ext uri="{FF2B5EF4-FFF2-40B4-BE49-F238E27FC236}">
                  <a16:creationId xmlns:a16="http://schemas.microsoft.com/office/drawing/2014/main" id="{03FF7414-701C-4FFA-A488-155D58F0B3D8}"/>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61" name="TextBox 60">
              <a:extLst>
                <a:ext uri="{FF2B5EF4-FFF2-40B4-BE49-F238E27FC236}">
                  <a16:creationId xmlns:a16="http://schemas.microsoft.com/office/drawing/2014/main" id="{BBCC3EF8-5B80-4D3B-9C2D-DA1F68C4010B}"/>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2" name="TextBox 61">
              <a:extLst>
                <a:ext uri="{FF2B5EF4-FFF2-40B4-BE49-F238E27FC236}">
                  <a16:creationId xmlns:a16="http://schemas.microsoft.com/office/drawing/2014/main" id="{E0D9A5CF-53CC-46FA-8C6A-12EDC1E33866}"/>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3" name="TextBox 62">
              <a:extLst>
                <a:ext uri="{FF2B5EF4-FFF2-40B4-BE49-F238E27FC236}">
                  <a16:creationId xmlns:a16="http://schemas.microsoft.com/office/drawing/2014/main" id="{AC06C237-EF76-4B27-BDB6-B152EEF4D880}"/>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6" name="TextBox 65">
              <a:extLst>
                <a:ext uri="{FF2B5EF4-FFF2-40B4-BE49-F238E27FC236}">
                  <a16:creationId xmlns:a16="http://schemas.microsoft.com/office/drawing/2014/main" id="{949E1AF3-4BB0-4F42-B6EB-CD8D8E200280}"/>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9" name="TextBox 68">
              <a:extLst>
                <a:ext uri="{FF2B5EF4-FFF2-40B4-BE49-F238E27FC236}">
                  <a16:creationId xmlns:a16="http://schemas.microsoft.com/office/drawing/2014/main" id="{6F3A4F6B-2A5A-4776-9479-E0139AD79042}"/>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70" name="TextBox 69">
              <a:extLst>
                <a:ext uri="{FF2B5EF4-FFF2-40B4-BE49-F238E27FC236}">
                  <a16:creationId xmlns:a16="http://schemas.microsoft.com/office/drawing/2014/main" id="{1393B0EA-DB35-4A27-89D4-043B1DC2C657}"/>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71" name="TextBox 70">
              <a:extLst>
                <a:ext uri="{FF2B5EF4-FFF2-40B4-BE49-F238E27FC236}">
                  <a16:creationId xmlns:a16="http://schemas.microsoft.com/office/drawing/2014/main" id="{F1A51E73-38F1-4F30-9C07-C78C8C3C7201}"/>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40904671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25</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0x08000134</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32" idx="1"/>
          </p:cNvCxnSpPr>
          <p:nvPr/>
        </p:nvCxnSpPr>
        <p:spPr>
          <a:xfrm>
            <a:off x="7162800" y="3609020"/>
            <a:ext cx="589384"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rgbClr val="FF0000"/>
                </a:solidFill>
                <a:latin typeface="Consolas" pitchFamily="49" charset="0"/>
                <a:cs typeface="Consolas" pitchFamily="49" charset="0"/>
              </a:rPr>
              <a:t>25</a:t>
            </a: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FF"/>
                </a:solidFill>
                <a:latin typeface="Consolas" pitchFamily="49" charset="0"/>
                <a:cs typeface="Consolas" pitchFamily="49" charset="0"/>
              </a:rPr>
              <a:t>0x08000134</a:t>
            </a: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16</a:t>
            </a: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37</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cxnSp>
        <p:nvCxnSpPr>
          <p:cNvPr id="41" name="Straight Arrow Connector 40"/>
          <p:cNvCxnSpPr>
            <a:stCxn id="42" idx="3"/>
            <a:endCxn id="32" idx="1"/>
          </p:cNvCxnSpPr>
          <p:nvPr/>
        </p:nvCxnSpPr>
        <p:spPr>
          <a:xfrm>
            <a:off x="7162800" y="3248980"/>
            <a:ext cx="589384" cy="3600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4"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a:t>
            </a:r>
            <a:r>
              <a:rPr lang="en-GB" sz="2000" b="1" dirty="0">
                <a:solidFill>
                  <a:srgbClr val="FF0000"/>
                </a:solidFill>
                <a:latin typeface="Consolas" pitchFamily="49" charset="0"/>
                <a:cs typeface="Consolas" pitchFamily="49" charset="0"/>
              </a:rPr>
              <a:t>MOVS R2,R0</a:t>
            </a:r>
          </a:p>
          <a:p>
            <a:pPr>
              <a:buNone/>
            </a:pPr>
            <a:r>
              <a:rPr lang="en-GB" sz="2000" b="1" dirty="0">
                <a:latin typeface="Consolas" pitchFamily="49" charset="0"/>
                <a:cs typeface="Consolas" pitchFamily="49" charset="0"/>
              </a:rPr>
              <a:t>		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grpSp>
        <p:nvGrpSpPr>
          <p:cNvPr id="55" name="Group 54">
            <a:extLst>
              <a:ext uri="{FF2B5EF4-FFF2-40B4-BE49-F238E27FC236}">
                <a16:creationId xmlns:a16="http://schemas.microsoft.com/office/drawing/2014/main" id="{CD36E0E5-DC47-4F77-B80C-7C9D8C5F4510}"/>
              </a:ext>
            </a:extLst>
          </p:cNvPr>
          <p:cNvGrpSpPr/>
          <p:nvPr/>
        </p:nvGrpSpPr>
        <p:grpSpPr>
          <a:xfrm>
            <a:off x="9048328" y="1838980"/>
            <a:ext cx="1467272" cy="4085746"/>
            <a:chOff x="7524328" y="1838980"/>
            <a:chExt cx="1467272" cy="4085746"/>
          </a:xfrm>
        </p:grpSpPr>
        <p:sp>
          <p:nvSpPr>
            <p:cNvPr id="56" name="TextBox 55">
              <a:extLst>
                <a:ext uri="{FF2B5EF4-FFF2-40B4-BE49-F238E27FC236}">
                  <a16:creationId xmlns:a16="http://schemas.microsoft.com/office/drawing/2014/main" id="{2424D77C-C75B-4425-AD81-B1F846C54040}"/>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7" name="TextBox 56">
              <a:extLst>
                <a:ext uri="{FF2B5EF4-FFF2-40B4-BE49-F238E27FC236}">
                  <a16:creationId xmlns:a16="http://schemas.microsoft.com/office/drawing/2014/main" id="{EC868763-9105-4D02-B040-F38E007D524F}"/>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8" name="TextBox 57">
              <a:extLst>
                <a:ext uri="{FF2B5EF4-FFF2-40B4-BE49-F238E27FC236}">
                  <a16:creationId xmlns:a16="http://schemas.microsoft.com/office/drawing/2014/main" id="{56F34837-3FFF-4210-B087-1C0785670447}"/>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9" name="TextBox 58">
              <a:extLst>
                <a:ext uri="{FF2B5EF4-FFF2-40B4-BE49-F238E27FC236}">
                  <a16:creationId xmlns:a16="http://schemas.microsoft.com/office/drawing/2014/main" id="{445D65B9-A1DD-44B5-8A92-5315A4AB683E}"/>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60" name="TextBox 59">
              <a:extLst>
                <a:ext uri="{FF2B5EF4-FFF2-40B4-BE49-F238E27FC236}">
                  <a16:creationId xmlns:a16="http://schemas.microsoft.com/office/drawing/2014/main" id="{6D797D66-E6D3-4169-AE2A-14D52929E9DE}"/>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1" name="TextBox 60">
              <a:extLst>
                <a:ext uri="{FF2B5EF4-FFF2-40B4-BE49-F238E27FC236}">
                  <a16:creationId xmlns:a16="http://schemas.microsoft.com/office/drawing/2014/main" id="{C6E2A5E5-3167-40AC-B925-719AA95B023A}"/>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2" name="TextBox 61">
              <a:extLst>
                <a:ext uri="{FF2B5EF4-FFF2-40B4-BE49-F238E27FC236}">
                  <a16:creationId xmlns:a16="http://schemas.microsoft.com/office/drawing/2014/main" id="{EB4659A7-B1DE-411F-BCC0-9817BBF40619}"/>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3" name="TextBox 62">
              <a:extLst>
                <a:ext uri="{FF2B5EF4-FFF2-40B4-BE49-F238E27FC236}">
                  <a16:creationId xmlns:a16="http://schemas.microsoft.com/office/drawing/2014/main" id="{62BC7B96-99C8-4D7F-BB18-348BEC945734}"/>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6" name="TextBox 65">
              <a:extLst>
                <a:ext uri="{FF2B5EF4-FFF2-40B4-BE49-F238E27FC236}">
                  <a16:creationId xmlns:a16="http://schemas.microsoft.com/office/drawing/2014/main" id="{84D0CC1E-E4DD-4D9E-89AC-E97BB5D058ED}"/>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9" name="TextBox 68">
              <a:extLst>
                <a:ext uri="{FF2B5EF4-FFF2-40B4-BE49-F238E27FC236}">
                  <a16:creationId xmlns:a16="http://schemas.microsoft.com/office/drawing/2014/main" id="{42898C88-32B4-4DCB-A1A9-F1D2C836C154}"/>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70" name="TextBox 69">
              <a:extLst>
                <a:ext uri="{FF2B5EF4-FFF2-40B4-BE49-F238E27FC236}">
                  <a16:creationId xmlns:a16="http://schemas.microsoft.com/office/drawing/2014/main" id="{E62C3456-E74D-42F0-BD10-76384CA75BE1}"/>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42250436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a:t>
            </a:r>
            <a:r>
              <a:rPr lang="en-GB" dirty="0">
                <a:solidFill>
                  <a:srgbClr val="FF0000"/>
                </a:solidFill>
                <a:latin typeface="Consolas" panose="020B0609020204030204" pitchFamily="49" charset="0"/>
              </a:rPr>
              <a:t>SSQ(3, 4)</a:t>
            </a:r>
            <a:endParaRPr lang="en-GB" dirty="0">
              <a:latin typeface="Consolas" pitchFamily="49" charset="0"/>
              <a:cs typeface="Consolas" pitchFamily="49" charset="0"/>
            </a:endParaRPr>
          </a:p>
        </p:txBody>
      </p:sp>
      <p:sp>
        <p:nvSpPr>
          <p:cNvPr id="8" name="Rectangle 7"/>
          <p:cNvSpPr/>
          <p:nvPr/>
        </p:nvSpPr>
        <p:spPr>
          <a:xfrm>
            <a:off x="5718448" y="12687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25</a:t>
            </a:r>
          </a:p>
        </p:txBody>
      </p:sp>
      <p:sp>
        <p:nvSpPr>
          <p:cNvPr id="9" name="TextBox 8"/>
          <p:cNvSpPr txBox="1"/>
          <p:nvPr/>
        </p:nvSpPr>
        <p:spPr>
          <a:xfrm>
            <a:off x="5294784" y="1268760"/>
            <a:ext cx="576064" cy="369332"/>
          </a:xfrm>
          <a:prstGeom prst="rect">
            <a:avLst/>
          </a:prstGeom>
          <a:noFill/>
        </p:spPr>
        <p:txBody>
          <a:bodyPr wrap="square" rtlCol="0">
            <a:spAutoFit/>
          </a:bodyPr>
          <a:lstStyle/>
          <a:p>
            <a:r>
              <a:rPr lang="en-GB" dirty="0">
                <a:latin typeface="Consolas" pitchFamily="49" charset="0"/>
                <a:cs typeface="Consolas" pitchFamily="49" charset="0"/>
              </a:rPr>
              <a:t>R0</a:t>
            </a:r>
          </a:p>
        </p:txBody>
      </p:sp>
      <p:sp>
        <p:nvSpPr>
          <p:cNvPr id="11" name="Rectangle 10"/>
          <p:cNvSpPr/>
          <p:nvPr/>
        </p:nvSpPr>
        <p:spPr>
          <a:xfrm>
            <a:off x="5718448" y="162880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4</a:t>
            </a:r>
          </a:p>
        </p:txBody>
      </p:sp>
      <p:sp>
        <p:nvSpPr>
          <p:cNvPr id="12" name="TextBox 11"/>
          <p:cNvSpPr txBox="1"/>
          <p:nvPr/>
        </p:nvSpPr>
        <p:spPr>
          <a:xfrm>
            <a:off x="5294784" y="1628800"/>
            <a:ext cx="576064" cy="369332"/>
          </a:xfrm>
          <a:prstGeom prst="rect">
            <a:avLst/>
          </a:prstGeom>
          <a:noFill/>
        </p:spPr>
        <p:txBody>
          <a:bodyPr wrap="square" rtlCol="0">
            <a:spAutoFit/>
          </a:bodyPr>
          <a:lstStyle/>
          <a:p>
            <a:r>
              <a:rPr lang="en-GB" dirty="0">
                <a:latin typeface="Consolas" pitchFamily="49" charset="0"/>
                <a:cs typeface="Consolas" pitchFamily="49" charset="0"/>
              </a:rPr>
              <a:t>R1</a:t>
            </a:r>
          </a:p>
        </p:txBody>
      </p:sp>
      <p:sp>
        <p:nvSpPr>
          <p:cNvPr id="14" name="Rectangle 13"/>
          <p:cNvSpPr/>
          <p:nvPr/>
        </p:nvSpPr>
        <p:spPr>
          <a:xfrm>
            <a:off x="5719892" y="3429000"/>
            <a:ext cx="144290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FF0000"/>
                </a:solidFill>
                <a:latin typeface="Consolas" pitchFamily="49" charset="0"/>
                <a:cs typeface="Consolas" pitchFamily="49" charset="0"/>
              </a:rPr>
              <a:t>0x08000136</a:t>
            </a:r>
          </a:p>
        </p:txBody>
      </p:sp>
      <p:sp>
        <p:nvSpPr>
          <p:cNvPr id="15" name="TextBox 14"/>
          <p:cNvSpPr txBox="1"/>
          <p:nvPr/>
        </p:nvSpPr>
        <p:spPr>
          <a:xfrm>
            <a:off x="5303912" y="3429000"/>
            <a:ext cx="576064" cy="369332"/>
          </a:xfrm>
          <a:prstGeom prst="rect">
            <a:avLst/>
          </a:prstGeom>
          <a:noFill/>
        </p:spPr>
        <p:txBody>
          <a:bodyPr wrap="square" rtlCol="0">
            <a:spAutoFit/>
          </a:bodyPr>
          <a:lstStyle/>
          <a:p>
            <a:r>
              <a:rPr lang="en-GB" dirty="0">
                <a:latin typeface="Consolas" pitchFamily="49" charset="0"/>
                <a:cs typeface="Consolas" pitchFamily="49" charset="0"/>
              </a:rPr>
              <a:t>PC</a:t>
            </a:r>
          </a:p>
        </p:txBody>
      </p:sp>
      <p:sp>
        <p:nvSpPr>
          <p:cNvPr id="16" name="Rectangle 15"/>
          <p:cNvSpPr/>
          <p:nvPr/>
        </p:nvSpPr>
        <p:spPr>
          <a:xfrm>
            <a:off x="7753465" y="52025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R0,R2</a:t>
            </a:r>
          </a:p>
        </p:txBody>
      </p:sp>
      <p:cxnSp>
        <p:nvCxnSpPr>
          <p:cNvPr id="25" name="Straight Arrow Connector 24"/>
          <p:cNvCxnSpPr>
            <a:stCxn id="14" idx="3"/>
            <a:endCxn id="35" idx="1"/>
          </p:cNvCxnSpPr>
          <p:nvPr/>
        </p:nvCxnSpPr>
        <p:spPr>
          <a:xfrm>
            <a:off x="7162801" y="3609020"/>
            <a:ext cx="590665" cy="3334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753465" y="4482480"/>
            <a:ext cx="1296144"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R3,...</a:t>
            </a:r>
          </a:p>
        </p:txBody>
      </p:sp>
      <p:sp>
        <p:nvSpPr>
          <p:cNvPr id="32" name="Rectangle 31"/>
          <p:cNvSpPr/>
          <p:nvPr/>
        </p:nvSpPr>
        <p:spPr>
          <a:xfrm>
            <a:off x="7752184" y="34290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R2,R0</a:t>
            </a:r>
          </a:p>
        </p:txBody>
      </p:sp>
      <p:sp>
        <p:nvSpPr>
          <p:cNvPr id="33" name="Rectangle 32"/>
          <p:cNvSpPr/>
          <p:nvPr/>
        </p:nvSpPr>
        <p:spPr>
          <a:xfrm>
            <a:off x="7752184" y="30689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BL  SSQ</a:t>
            </a:r>
          </a:p>
        </p:txBody>
      </p:sp>
      <p:sp>
        <p:nvSpPr>
          <p:cNvPr id="34" name="Rectangle 33"/>
          <p:cNvSpPr/>
          <p:nvPr/>
        </p:nvSpPr>
        <p:spPr>
          <a:xfrm>
            <a:off x="7753465" y="41224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MUL R2,...</a:t>
            </a:r>
          </a:p>
        </p:txBody>
      </p:sp>
      <p:sp>
        <p:nvSpPr>
          <p:cNvPr id="35" name="Rectangle 34"/>
          <p:cNvSpPr/>
          <p:nvPr/>
        </p:nvSpPr>
        <p:spPr>
          <a:xfrm>
            <a:off x="7753465" y="37624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latin typeface="Consolas" pitchFamily="49" charset="0"/>
                <a:cs typeface="Consolas" pitchFamily="49" charset="0"/>
              </a:rPr>
              <a:t>B ENDL</a:t>
            </a:r>
          </a:p>
        </p:txBody>
      </p:sp>
      <p:sp>
        <p:nvSpPr>
          <p:cNvPr id="36" name="Rectangle 35"/>
          <p:cNvSpPr/>
          <p:nvPr/>
        </p:nvSpPr>
        <p:spPr>
          <a:xfrm>
            <a:off x="7753465" y="48425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ADD R2,R3</a:t>
            </a:r>
          </a:p>
        </p:txBody>
      </p:sp>
      <p:sp>
        <p:nvSpPr>
          <p:cNvPr id="39" name="Rectangle 38"/>
          <p:cNvSpPr/>
          <p:nvPr/>
        </p:nvSpPr>
        <p:spPr>
          <a:xfrm>
            <a:off x="5718448" y="198884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25</a:t>
            </a:r>
          </a:p>
        </p:txBody>
      </p:sp>
      <p:sp>
        <p:nvSpPr>
          <p:cNvPr id="40" name="TextBox 39"/>
          <p:cNvSpPr txBox="1"/>
          <p:nvPr/>
        </p:nvSpPr>
        <p:spPr>
          <a:xfrm>
            <a:off x="5294784" y="1988840"/>
            <a:ext cx="576064" cy="369332"/>
          </a:xfrm>
          <a:prstGeom prst="rect">
            <a:avLst/>
          </a:prstGeom>
          <a:noFill/>
        </p:spPr>
        <p:txBody>
          <a:bodyPr wrap="square" rtlCol="0">
            <a:spAutoFit/>
          </a:bodyPr>
          <a:lstStyle/>
          <a:p>
            <a:r>
              <a:rPr lang="en-GB" dirty="0">
                <a:latin typeface="Consolas" pitchFamily="49" charset="0"/>
                <a:cs typeface="Consolas" pitchFamily="49" charset="0"/>
              </a:rPr>
              <a:t>R2</a:t>
            </a:r>
          </a:p>
        </p:txBody>
      </p:sp>
      <p:sp>
        <p:nvSpPr>
          <p:cNvPr id="42" name="Rectangle 41"/>
          <p:cNvSpPr/>
          <p:nvPr/>
        </p:nvSpPr>
        <p:spPr>
          <a:xfrm>
            <a:off x="5718448" y="306896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rgbClr val="0000FF"/>
                </a:solidFill>
                <a:latin typeface="Consolas" pitchFamily="49" charset="0"/>
                <a:cs typeface="Consolas" pitchFamily="49" charset="0"/>
              </a:rPr>
              <a:t>0x08000134</a:t>
            </a:r>
          </a:p>
        </p:txBody>
      </p:sp>
      <p:sp>
        <p:nvSpPr>
          <p:cNvPr id="43" name="TextBox 42"/>
          <p:cNvSpPr txBox="1"/>
          <p:nvPr/>
        </p:nvSpPr>
        <p:spPr>
          <a:xfrm>
            <a:off x="5294784" y="3068960"/>
            <a:ext cx="576064" cy="369332"/>
          </a:xfrm>
          <a:prstGeom prst="rect">
            <a:avLst/>
          </a:prstGeom>
          <a:noFill/>
        </p:spPr>
        <p:txBody>
          <a:bodyPr wrap="square" rtlCol="0">
            <a:spAutoFit/>
          </a:bodyPr>
          <a:lstStyle/>
          <a:p>
            <a:r>
              <a:rPr lang="en-GB" dirty="0">
                <a:latin typeface="Consolas" pitchFamily="49" charset="0"/>
                <a:cs typeface="Consolas" pitchFamily="49" charset="0"/>
              </a:rPr>
              <a:t>LR</a:t>
            </a:r>
          </a:p>
        </p:txBody>
      </p:sp>
      <p:sp>
        <p:nvSpPr>
          <p:cNvPr id="48" name="Rectangle 47"/>
          <p:cNvSpPr/>
          <p:nvPr/>
        </p:nvSpPr>
        <p:spPr>
          <a:xfrm>
            <a:off x="7756288" y="5562600"/>
            <a:ext cx="1292040" cy="360040"/>
          </a:xfrm>
          <a:prstGeom prst="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Consolas" pitchFamily="49" charset="0"/>
                <a:cs typeface="Consolas" pitchFamily="49" charset="0"/>
              </a:rPr>
              <a:t>BX LR</a:t>
            </a:r>
          </a:p>
        </p:txBody>
      </p:sp>
      <p:sp>
        <p:nvSpPr>
          <p:cNvPr id="67" name="Rectangle 66"/>
          <p:cNvSpPr/>
          <p:nvPr/>
        </p:nvSpPr>
        <p:spPr>
          <a:xfrm>
            <a:off x="5718448" y="2348880"/>
            <a:ext cx="144435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onsolas" pitchFamily="49" charset="0"/>
                <a:cs typeface="Consolas" pitchFamily="49" charset="0"/>
              </a:rPr>
              <a:t>16</a:t>
            </a:r>
          </a:p>
        </p:txBody>
      </p:sp>
      <p:sp>
        <p:nvSpPr>
          <p:cNvPr id="68" name="TextBox 67"/>
          <p:cNvSpPr txBox="1"/>
          <p:nvPr/>
        </p:nvSpPr>
        <p:spPr>
          <a:xfrm>
            <a:off x="5294784" y="2348880"/>
            <a:ext cx="576064" cy="369332"/>
          </a:xfrm>
          <a:prstGeom prst="rect">
            <a:avLst/>
          </a:prstGeom>
          <a:noFill/>
        </p:spPr>
        <p:txBody>
          <a:bodyPr wrap="square" rtlCol="0">
            <a:spAutoFit/>
          </a:bodyPr>
          <a:lstStyle/>
          <a:p>
            <a:r>
              <a:rPr lang="en-GB" dirty="0">
                <a:latin typeface="Consolas" pitchFamily="49" charset="0"/>
                <a:cs typeface="Consolas" pitchFamily="49" charset="0"/>
              </a:rPr>
              <a:t>R3</a:t>
            </a:r>
          </a:p>
        </p:txBody>
      </p:sp>
      <p:sp>
        <p:nvSpPr>
          <p:cNvPr id="47" name="TextBox 46"/>
          <p:cNvSpPr txBox="1"/>
          <p:nvPr/>
        </p:nvSpPr>
        <p:spPr>
          <a:xfrm>
            <a:off x="7162800" y="4114800"/>
            <a:ext cx="576064" cy="338554"/>
          </a:xfrm>
          <a:prstGeom prst="rect">
            <a:avLst/>
          </a:prstGeom>
          <a:noFill/>
        </p:spPr>
        <p:txBody>
          <a:bodyPr wrap="square" rtlCol="0">
            <a:spAutoFit/>
          </a:bodyPr>
          <a:lstStyle/>
          <a:p>
            <a:pPr algn="ctr"/>
            <a:r>
              <a:rPr lang="en-GB" sz="1600" dirty="0"/>
              <a:t>SSQ</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38</a:t>
            </a:fld>
            <a:endParaRPr kumimoji="0" lang="en-US"/>
          </a:p>
        </p:txBody>
      </p:sp>
      <p:sp>
        <p:nvSpPr>
          <p:cNvPr id="50" name="Rectangle 49"/>
          <p:cNvSpPr/>
          <p:nvPr/>
        </p:nvSpPr>
        <p:spPr>
          <a:xfrm>
            <a:off x="7752184" y="234888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R0,#3</a:t>
            </a:r>
          </a:p>
        </p:txBody>
      </p:sp>
      <p:sp>
        <p:nvSpPr>
          <p:cNvPr id="53" name="Rectangle 52"/>
          <p:cNvSpPr/>
          <p:nvPr/>
        </p:nvSpPr>
        <p:spPr>
          <a:xfrm>
            <a:off x="7752184"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Consolas" pitchFamily="49" charset="0"/>
                <a:cs typeface="Consolas" pitchFamily="49" charset="0"/>
              </a:rPr>
              <a:t>MOVS R1,#4</a:t>
            </a:r>
          </a:p>
        </p:txBody>
      </p:sp>
      <p:cxnSp>
        <p:nvCxnSpPr>
          <p:cNvPr id="41" name="Straight Arrow Connector 40"/>
          <p:cNvCxnSpPr>
            <a:stCxn id="42" idx="3"/>
            <a:endCxn id="32" idx="1"/>
          </p:cNvCxnSpPr>
          <p:nvPr/>
        </p:nvCxnSpPr>
        <p:spPr>
          <a:xfrm>
            <a:off x="7162800" y="3248980"/>
            <a:ext cx="589384" cy="3600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4" name="Content Placeholder 2"/>
          <p:cNvSpPr>
            <a:spLocks noGrp="1"/>
          </p:cNvSpPr>
          <p:nvPr>
            <p:ph sz="half" idx="1"/>
          </p:nvPr>
        </p:nvSpPr>
        <p:spPr>
          <a:xfrm>
            <a:off x="1825959" y="1295882"/>
            <a:ext cx="3437070" cy="495251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buNone/>
            </a:pPr>
            <a:r>
              <a:rPr lang="en-GB" sz="2400" b="1" dirty="0">
                <a:solidFill>
                  <a:srgbClr val="FF0000"/>
                </a:solidFill>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R0,#3</a:t>
            </a:r>
          </a:p>
          <a:p>
            <a:pPr>
              <a:buNone/>
            </a:pPr>
            <a:r>
              <a:rPr lang="en-GB" sz="2000" b="1" dirty="0">
                <a:latin typeface="Consolas" pitchFamily="49" charset="0"/>
                <a:cs typeface="Consolas" pitchFamily="49" charset="0"/>
              </a:rPr>
              <a:t>		MOVS R1,#4</a:t>
            </a:r>
          </a:p>
          <a:p>
            <a:pPr>
              <a:buNone/>
            </a:pPr>
            <a:r>
              <a:rPr lang="en-GB" sz="2000" b="1" dirty="0">
                <a:latin typeface="Consolas" pitchFamily="49" charset="0"/>
                <a:cs typeface="Consolas" pitchFamily="49" charset="0"/>
              </a:rPr>
              <a:t> 		BL  SSQ</a:t>
            </a:r>
          </a:p>
          <a:p>
            <a:pPr>
              <a:buNone/>
            </a:pPr>
            <a:r>
              <a:rPr lang="en-GB" sz="2000" b="1" dirty="0">
                <a:latin typeface="Consolas" pitchFamily="49" charset="0"/>
                <a:cs typeface="Consolas" pitchFamily="49" charset="0"/>
              </a:rPr>
              <a:t>		</a:t>
            </a:r>
            <a:r>
              <a:rPr lang="en-GB" sz="2000" b="1" dirty="0">
                <a:solidFill>
                  <a:schemeClr val="tx1"/>
                </a:solidFill>
                <a:latin typeface="Consolas" pitchFamily="49" charset="0"/>
                <a:cs typeface="Consolas" pitchFamily="49" charset="0"/>
              </a:rPr>
              <a:t>MOVS R2,R0</a:t>
            </a:r>
          </a:p>
          <a:p>
            <a:pPr>
              <a:buNone/>
            </a:pPr>
            <a:r>
              <a:rPr lang="en-GB" sz="2000" b="1" dirty="0">
                <a:latin typeface="Consolas" pitchFamily="49" charset="0"/>
                <a:cs typeface="Consolas" pitchFamily="49" charset="0"/>
              </a:rPr>
              <a:t>		</a:t>
            </a:r>
            <a:r>
              <a:rPr lang="en-GB" sz="2000" b="1" dirty="0">
                <a:solidFill>
                  <a:srgbClr val="FF0000"/>
                </a:solidFill>
                <a:latin typeface="Consolas" pitchFamily="49" charset="0"/>
                <a:cs typeface="Consolas" pitchFamily="49" charset="0"/>
              </a:rPr>
              <a:t>B ENDL</a:t>
            </a:r>
          </a:p>
          <a:p>
            <a:pPr>
              <a:buNone/>
            </a:pPr>
            <a:r>
              <a:rPr lang="en-GB" sz="2000" b="1" dirty="0">
                <a:latin typeface="Consolas" pitchFamily="49" charset="0"/>
                <a:cs typeface="Consolas" pitchFamily="49" charset="0"/>
              </a:rPr>
              <a:t>		...</a:t>
            </a:r>
          </a:p>
          <a:p>
            <a:pPr>
              <a:buNone/>
            </a:pPr>
            <a:r>
              <a:rPr lang="en-GB" sz="2000" b="1" dirty="0">
                <a:latin typeface="Consolas" pitchFamily="49" charset="0"/>
                <a:cs typeface="Consolas" pitchFamily="49" charset="0"/>
              </a:rPr>
              <a:t>SSQ	PROC</a:t>
            </a:r>
          </a:p>
          <a:p>
            <a:pPr>
              <a:buNone/>
            </a:pPr>
            <a:r>
              <a:rPr lang="en-GB" sz="2000" b="1" dirty="0">
                <a:latin typeface="Consolas" pitchFamily="49" charset="0"/>
                <a:cs typeface="Consolas" pitchFamily="49" charset="0"/>
              </a:rPr>
              <a:t>		MUL R2,R0,R0</a:t>
            </a:r>
          </a:p>
          <a:p>
            <a:pPr>
              <a:buNone/>
            </a:pPr>
            <a:r>
              <a:rPr lang="en-GB" sz="2000" b="1" dirty="0">
                <a:latin typeface="Consolas" pitchFamily="49" charset="0"/>
                <a:cs typeface="Consolas" pitchFamily="49" charset="0"/>
              </a:rPr>
              <a:t>		MUL R3,R1,R1</a:t>
            </a:r>
          </a:p>
          <a:p>
            <a:pPr>
              <a:buNone/>
            </a:pPr>
            <a:r>
              <a:rPr lang="en-GB" sz="2000" b="1" dirty="0">
                <a:latin typeface="Consolas" pitchFamily="49" charset="0"/>
                <a:cs typeface="Consolas" pitchFamily="49" charset="0"/>
              </a:rPr>
              <a:t>		ADD R2,R2,R3</a:t>
            </a:r>
          </a:p>
          <a:p>
            <a:pPr>
              <a:buNone/>
            </a:pPr>
            <a:r>
              <a:rPr lang="en-GB" sz="2000" b="1" dirty="0">
                <a:latin typeface="Consolas" pitchFamily="49" charset="0"/>
                <a:cs typeface="Consolas" pitchFamily="49" charset="0"/>
              </a:rPr>
              <a:t>		MOVS R0,R2</a:t>
            </a:r>
          </a:p>
          <a:p>
            <a:pPr>
              <a:buNone/>
            </a:pPr>
            <a:r>
              <a:rPr lang="en-GB" sz="2000" b="1" dirty="0">
                <a:latin typeface="Consolas" pitchFamily="49" charset="0"/>
                <a:cs typeface="Consolas" pitchFamily="49" charset="0"/>
              </a:rPr>
              <a:t>		BX  LR</a:t>
            </a:r>
          </a:p>
          <a:p>
            <a:pPr>
              <a:buNone/>
            </a:pPr>
            <a:r>
              <a:rPr lang="en-GB" sz="2000" b="1" dirty="0">
                <a:latin typeface="Consolas" pitchFamily="49" charset="0"/>
                <a:cs typeface="Consolas" pitchFamily="49" charset="0"/>
              </a:rPr>
              <a:t>		ENDP</a:t>
            </a:r>
          </a:p>
          <a:p>
            <a:pPr>
              <a:buNone/>
            </a:pPr>
            <a:r>
              <a:rPr lang="en-GB" sz="2000" b="1" dirty="0">
                <a:latin typeface="Consolas" pitchFamily="49" charset="0"/>
                <a:cs typeface="Consolas" pitchFamily="49" charset="0"/>
              </a:rPr>
              <a:t>ENDL   ...</a:t>
            </a:r>
          </a:p>
        </p:txBody>
      </p:sp>
      <p:grpSp>
        <p:nvGrpSpPr>
          <p:cNvPr id="55" name="Group 54">
            <a:extLst>
              <a:ext uri="{FF2B5EF4-FFF2-40B4-BE49-F238E27FC236}">
                <a16:creationId xmlns:a16="http://schemas.microsoft.com/office/drawing/2014/main" id="{FA780EA1-FDCE-4467-8D65-1407C696091D}"/>
              </a:ext>
            </a:extLst>
          </p:cNvPr>
          <p:cNvGrpSpPr/>
          <p:nvPr/>
        </p:nvGrpSpPr>
        <p:grpSpPr>
          <a:xfrm>
            <a:off x="9048328" y="1838980"/>
            <a:ext cx="1467272" cy="4085746"/>
            <a:chOff x="7524328" y="1838980"/>
            <a:chExt cx="1467272" cy="4085746"/>
          </a:xfrm>
        </p:grpSpPr>
        <p:sp>
          <p:nvSpPr>
            <p:cNvPr id="56" name="TextBox 55">
              <a:extLst>
                <a:ext uri="{FF2B5EF4-FFF2-40B4-BE49-F238E27FC236}">
                  <a16:creationId xmlns:a16="http://schemas.microsoft.com/office/drawing/2014/main" id="{380FCF25-8A70-476C-B95E-2361C2C6911E}"/>
                </a:ext>
              </a:extLst>
            </p:cNvPr>
            <p:cNvSpPr txBox="1"/>
            <p:nvPr/>
          </p:nvSpPr>
          <p:spPr>
            <a:xfrm>
              <a:off x="7524328" y="236818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0x08000128</a:t>
              </a:r>
            </a:p>
          </p:txBody>
        </p:sp>
        <p:sp>
          <p:nvSpPr>
            <p:cNvPr id="57" name="TextBox 56">
              <a:extLst>
                <a:ext uri="{FF2B5EF4-FFF2-40B4-BE49-F238E27FC236}">
                  <a16:creationId xmlns:a16="http://schemas.microsoft.com/office/drawing/2014/main" id="{B48ED133-8298-4CA3-91C5-B842C6899A93}"/>
                </a:ext>
              </a:extLst>
            </p:cNvPr>
            <p:cNvSpPr txBox="1"/>
            <p:nvPr/>
          </p:nvSpPr>
          <p:spPr>
            <a:xfrm>
              <a:off x="7524328" y="26786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0x0800012C</a:t>
              </a:r>
            </a:p>
          </p:txBody>
        </p:sp>
        <p:sp>
          <p:nvSpPr>
            <p:cNvPr id="58" name="TextBox 57">
              <a:extLst>
                <a:ext uri="{FF2B5EF4-FFF2-40B4-BE49-F238E27FC236}">
                  <a16:creationId xmlns:a16="http://schemas.microsoft.com/office/drawing/2014/main" id="{E59CBA39-3CA6-41A6-911E-070B78C3C7D9}"/>
                </a:ext>
              </a:extLst>
            </p:cNvPr>
            <p:cNvSpPr txBox="1"/>
            <p:nvPr/>
          </p:nvSpPr>
          <p:spPr>
            <a:xfrm>
              <a:off x="7524328" y="3048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0x08000130</a:t>
              </a:r>
            </a:p>
          </p:txBody>
        </p:sp>
        <p:sp>
          <p:nvSpPr>
            <p:cNvPr id="59" name="TextBox 58">
              <a:extLst>
                <a:ext uri="{FF2B5EF4-FFF2-40B4-BE49-F238E27FC236}">
                  <a16:creationId xmlns:a16="http://schemas.microsoft.com/office/drawing/2014/main" id="{790726E6-C3E3-4CA1-8687-60B2E2506836}"/>
                </a:ext>
              </a:extLst>
            </p:cNvPr>
            <p:cNvSpPr txBox="1"/>
            <p:nvPr/>
          </p:nvSpPr>
          <p:spPr>
            <a:xfrm>
              <a:off x="7524328" y="34290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0x08000134</a:t>
              </a:r>
            </a:p>
          </p:txBody>
        </p:sp>
        <p:sp>
          <p:nvSpPr>
            <p:cNvPr id="60" name="TextBox 59">
              <a:extLst>
                <a:ext uri="{FF2B5EF4-FFF2-40B4-BE49-F238E27FC236}">
                  <a16:creationId xmlns:a16="http://schemas.microsoft.com/office/drawing/2014/main" id="{C7192306-6970-4A96-A802-A719ACC3BFC0}"/>
                </a:ext>
              </a:extLst>
            </p:cNvPr>
            <p:cNvSpPr txBox="1"/>
            <p:nvPr/>
          </p:nvSpPr>
          <p:spPr>
            <a:xfrm>
              <a:off x="7524328" y="3733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0x08000136</a:t>
              </a:r>
            </a:p>
          </p:txBody>
        </p:sp>
        <p:sp>
          <p:nvSpPr>
            <p:cNvPr id="61" name="TextBox 60">
              <a:extLst>
                <a:ext uri="{FF2B5EF4-FFF2-40B4-BE49-F238E27FC236}">
                  <a16:creationId xmlns:a16="http://schemas.microsoft.com/office/drawing/2014/main" id="{69009478-7B0A-4BF5-B77C-E6F224DDEE65}"/>
                </a:ext>
              </a:extLst>
            </p:cNvPr>
            <p:cNvSpPr txBox="1"/>
            <p:nvPr/>
          </p:nvSpPr>
          <p:spPr>
            <a:xfrm>
              <a:off x="7524328" y="48006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0x08000140</a:t>
              </a:r>
            </a:p>
          </p:txBody>
        </p:sp>
        <p:sp>
          <p:nvSpPr>
            <p:cNvPr id="62" name="TextBox 61">
              <a:extLst>
                <a:ext uri="{FF2B5EF4-FFF2-40B4-BE49-F238E27FC236}">
                  <a16:creationId xmlns:a16="http://schemas.microsoft.com/office/drawing/2014/main" id="{3A7E4B89-2E6C-431E-B71F-D2D74A5D50BF}"/>
                </a:ext>
              </a:extLst>
            </p:cNvPr>
            <p:cNvSpPr txBox="1"/>
            <p:nvPr/>
          </p:nvSpPr>
          <p:spPr>
            <a:xfrm>
              <a:off x="7524328" y="4114800"/>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0x0800013B</a:t>
              </a:r>
            </a:p>
          </p:txBody>
        </p:sp>
        <p:sp>
          <p:nvSpPr>
            <p:cNvPr id="63" name="TextBox 62">
              <a:extLst>
                <a:ext uri="{FF2B5EF4-FFF2-40B4-BE49-F238E27FC236}">
                  <a16:creationId xmlns:a16="http://schemas.microsoft.com/office/drawing/2014/main" id="{DE030B9F-2A4C-4EAA-ACAA-E336D3FCF23A}"/>
                </a:ext>
              </a:extLst>
            </p:cNvPr>
            <p:cNvSpPr txBox="1"/>
            <p:nvPr/>
          </p:nvSpPr>
          <p:spPr>
            <a:xfrm>
              <a:off x="7524328" y="4431268"/>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0x0800013C</a:t>
              </a:r>
            </a:p>
          </p:txBody>
        </p:sp>
        <p:sp>
          <p:nvSpPr>
            <p:cNvPr id="66" name="TextBox 65">
              <a:extLst>
                <a:ext uri="{FF2B5EF4-FFF2-40B4-BE49-F238E27FC236}">
                  <a16:creationId xmlns:a16="http://schemas.microsoft.com/office/drawing/2014/main" id="{8EEEA333-13DF-40D9-9BF1-A063E7BA4ADB}"/>
                </a:ext>
              </a:extLst>
            </p:cNvPr>
            <p:cNvSpPr txBox="1"/>
            <p:nvPr/>
          </p:nvSpPr>
          <p:spPr>
            <a:xfrm>
              <a:off x="7524328" y="5186062"/>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0x08000142</a:t>
              </a:r>
            </a:p>
          </p:txBody>
        </p:sp>
        <p:sp>
          <p:nvSpPr>
            <p:cNvPr id="69" name="TextBox 68">
              <a:extLst>
                <a:ext uri="{FF2B5EF4-FFF2-40B4-BE49-F238E27FC236}">
                  <a16:creationId xmlns:a16="http://schemas.microsoft.com/office/drawing/2014/main" id="{4D8712A1-14C8-4B2A-9E12-995FE67F4F61}"/>
                </a:ext>
              </a:extLst>
            </p:cNvPr>
            <p:cNvSpPr txBox="1"/>
            <p:nvPr/>
          </p:nvSpPr>
          <p:spPr>
            <a:xfrm>
              <a:off x="7524328" y="5555394"/>
              <a:ext cx="1467272" cy="369332"/>
            </a:xfrm>
            <a:prstGeom prst="rect">
              <a:avLst/>
            </a:prstGeom>
            <a:noFill/>
          </p:spPr>
          <p:txBody>
            <a:bodyPr wrap="square" rtlCol="0">
              <a:spAutoFit/>
            </a:bodyPr>
            <a:lstStyle/>
            <a:p>
              <a:pPr algn="ctr"/>
              <a:r>
                <a:rPr lang="en-GB" dirty="0">
                  <a:latin typeface="Consolas" pitchFamily="49" charset="0"/>
                  <a:cs typeface="Consolas" pitchFamily="49" charset="0"/>
                </a:rPr>
                <a:t>0x08000144</a:t>
              </a:r>
            </a:p>
          </p:txBody>
        </p:sp>
        <p:sp>
          <p:nvSpPr>
            <p:cNvPr id="70" name="TextBox 69">
              <a:extLst>
                <a:ext uri="{FF2B5EF4-FFF2-40B4-BE49-F238E27FC236}">
                  <a16:creationId xmlns:a16="http://schemas.microsoft.com/office/drawing/2014/main" id="{0A22AFBC-0F6A-42E5-B3AA-4DE300497BE8}"/>
                </a:ext>
              </a:extLst>
            </p:cNvPr>
            <p:cNvSpPr txBox="1"/>
            <p:nvPr/>
          </p:nvSpPr>
          <p:spPr>
            <a:xfrm>
              <a:off x="7524328" y="1838980"/>
              <a:ext cx="1467272" cy="523220"/>
            </a:xfrm>
            <a:prstGeom prst="rect">
              <a:avLst/>
            </a:prstGeom>
            <a:noFill/>
          </p:spPr>
          <p:txBody>
            <a:bodyPr wrap="square" rtlCol="0">
              <a:spAutoFit/>
            </a:bodyPr>
            <a:lstStyle/>
            <a:p>
              <a:pPr algn="ctr"/>
              <a:r>
                <a:rPr lang="en-GB" sz="1400" b="1" dirty="0">
                  <a:latin typeface="Consolas" pitchFamily="49" charset="0"/>
                  <a:cs typeface="Consolas" pitchFamily="49" charset="0"/>
                </a:rPr>
                <a:t>Memory Address</a:t>
              </a:r>
            </a:p>
          </p:txBody>
        </p:sp>
      </p:grpSp>
    </p:spTree>
    <p:extLst>
      <p:ext uri="{BB962C8B-B14F-4D97-AF65-F5344CB8AC3E}">
        <p14:creationId xmlns:p14="http://schemas.microsoft.com/office/powerpoint/2010/main" val="7583368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1AB8C-6021-415F-9FF7-FD7ADFE0599F}"/>
              </a:ext>
            </a:extLst>
          </p:cNvPr>
          <p:cNvSpPr>
            <a:spLocks noGrp="1"/>
          </p:cNvSpPr>
          <p:nvPr>
            <p:ph type="title"/>
          </p:nvPr>
        </p:nvSpPr>
        <p:spPr/>
        <p:txBody>
          <a:bodyPr/>
          <a:lstStyle/>
          <a:p>
            <a:r>
              <a:rPr lang="en-US" dirty="0"/>
              <a:t>Realities</a:t>
            </a:r>
          </a:p>
        </p:txBody>
      </p:sp>
      <p:sp>
        <p:nvSpPr>
          <p:cNvPr id="3" name="Slide Number Placeholder 2">
            <a:extLst>
              <a:ext uri="{FF2B5EF4-FFF2-40B4-BE49-F238E27FC236}">
                <a16:creationId xmlns:a16="http://schemas.microsoft.com/office/drawing/2014/main" id="{106E89AC-AAB5-489E-891E-60A7652BCD89}"/>
              </a:ext>
            </a:extLst>
          </p:cNvPr>
          <p:cNvSpPr>
            <a:spLocks noGrp="1"/>
          </p:cNvSpPr>
          <p:nvPr>
            <p:ph type="sldNum" sz="quarter" idx="12"/>
          </p:nvPr>
        </p:nvSpPr>
        <p:spPr/>
        <p:txBody>
          <a:bodyPr/>
          <a:lstStyle/>
          <a:p>
            <a:fld id="{EA7C8D44-3667-46F6-9772-CC52308E2A7F}" type="slidenum">
              <a:rPr kumimoji="0" lang="en-US" smtClean="0"/>
              <a:pPr/>
              <a:t>39</a:t>
            </a:fld>
            <a:endParaRPr kumimoji="0" lang="en-US"/>
          </a:p>
        </p:txBody>
      </p:sp>
      <p:sp>
        <p:nvSpPr>
          <p:cNvPr id="4" name="Content Placeholder 3">
            <a:extLst>
              <a:ext uri="{FF2B5EF4-FFF2-40B4-BE49-F238E27FC236}">
                <a16:creationId xmlns:a16="http://schemas.microsoft.com/office/drawing/2014/main" id="{32A425FF-A178-4551-A735-28BCA827A8D4}"/>
              </a:ext>
            </a:extLst>
          </p:cNvPr>
          <p:cNvSpPr>
            <a:spLocks noGrp="1"/>
          </p:cNvSpPr>
          <p:nvPr>
            <p:ph sz="quarter" idx="1"/>
          </p:nvPr>
        </p:nvSpPr>
        <p:spPr>
          <a:xfrm>
            <a:off x="609600" y="1280795"/>
            <a:ext cx="8305800" cy="4937760"/>
          </a:xfrm>
        </p:spPr>
        <p:txBody>
          <a:bodyPr/>
          <a:lstStyle/>
          <a:p>
            <a:r>
              <a:rPr lang="en-US" dirty="0"/>
              <a:t>In the previous example, </a:t>
            </a:r>
          </a:p>
          <a:p>
            <a:pPr lvl="1"/>
            <a:r>
              <a:rPr lang="en-US" dirty="0"/>
              <a:t>PC is incremented by 2 or 4.</a:t>
            </a:r>
          </a:p>
          <a:p>
            <a:pPr lvl="1"/>
            <a:r>
              <a:rPr lang="en-US" dirty="0"/>
              <a:t>The least significant bit of LR is always 0.</a:t>
            </a:r>
          </a:p>
          <a:p>
            <a:pPr lvl="1"/>
            <a:endParaRPr lang="en-US" dirty="0"/>
          </a:p>
          <a:p>
            <a:pPr lvl="1"/>
            <a:endParaRPr lang="en-US" dirty="0"/>
          </a:p>
          <a:p>
            <a:pPr marL="274320" lvl="1" indent="0">
              <a:buNone/>
            </a:pPr>
            <a:r>
              <a:rPr lang="en-US" dirty="0">
                <a:solidFill>
                  <a:srgbClr val="FF0000"/>
                </a:solidFill>
              </a:rPr>
              <a:t>Well, I lied!</a:t>
            </a:r>
          </a:p>
        </p:txBody>
      </p:sp>
    </p:spTree>
    <p:extLst>
      <p:ext uri="{BB962C8B-B14F-4D97-AF65-F5344CB8AC3E}">
        <p14:creationId xmlns:p14="http://schemas.microsoft.com/office/powerpoint/2010/main" val="2532744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8E09BAEC-05BB-FD46-9994-08E2E6A160C0}"/>
              </a:ext>
            </a:extLst>
          </p:cNvPr>
          <p:cNvSpPr/>
          <p:nvPr/>
        </p:nvSpPr>
        <p:spPr>
          <a:xfrm>
            <a:off x="4361970" y="1295401"/>
            <a:ext cx="3334230" cy="2363724"/>
          </a:xfrm>
          <a:prstGeom prst="rect">
            <a:avLst/>
          </a:prstGeom>
          <a:ln w="12700">
            <a:solidFill>
              <a:schemeClr val="tx1"/>
            </a:solidFill>
          </a:ln>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void foo(void) ;</a:t>
            </a:r>
          </a:p>
          <a:p>
            <a:pPr lvl="0" eaLnBrk="0" fontAlgn="base" hangingPunct="0">
              <a:spcBef>
                <a:spcPct val="20000"/>
              </a:spcBef>
              <a:spcAft>
                <a:spcPct val="0"/>
              </a:spcAft>
            </a:pPr>
            <a:endParaRPr lang="en-US" dirty="0">
              <a:solidFill>
                <a:srgbClr val="000000"/>
              </a:solidFill>
              <a:latin typeface="Consolas" panose="020B0609020204030204" pitchFamily="49" charset="0"/>
              <a:cs typeface="Consolas" panose="020B0609020204030204" pitchFamily="49" charset="0"/>
            </a:endParaRPr>
          </a:p>
          <a:p>
            <a:pPr lvl="0" eaLnBrk="0" fontAlgn="base" hangingPunct="0">
              <a:spcBef>
                <a:spcPct val="20000"/>
              </a:spcBef>
              <a:spcAft>
                <a:spcPct val="0"/>
              </a:spcAft>
            </a:pPr>
            <a:r>
              <a:rPr lang="en-US" dirty="0" err="1">
                <a:solidFill>
                  <a:srgbClr val="000000"/>
                </a:solidFill>
                <a:latin typeface="Consolas" panose="020B0609020204030204" pitchFamily="49" charset="0"/>
                <a:cs typeface="Consolas" panose="020B0609020204030204" pitchFamily="49" charset="0"/>
              </a:rPr>
              <a:t>int</a:t>
            </a:r>
            <a:r>
              <a:rPr lang="en-US" dirty="0">
                <a:solidFill>
                  <a:srgbClr val="000000"/>
                </a:solidFill>
                <a:latin typeface="Consolas" panose="020B0609020204030204" pitchFamily="49" charset="0"/>
                <a:cs typeface="Consolas" panose="020B0609020204030204" pitchFamily="49" charset="0"/>
              </a:rPr>
              <a:t> main(void{</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   </a:t>
            </a:r>
            <a:r>
              <a:rPr lang="en-US" sz="1400" dirty="0">
                <a:solidFill>
                  <a:srgbClr val="000000"/>
                </a:solidFill>
                <a:latin typeface="Consolas" panose="020B0609020204030204" pitchFamily="49" charset="0"/>
                <a:cs typeface="Consolas" panose="020B0609020204030204" pitchFamily="49" charset="0"/>
              </a:rPr>
              <a:t>● ● ● </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   </a:t>
            </a:r>
            <a:r>
              <a:rPr lang="en-US" b="1" dirty="0">
                <a:solidFill>
                  <a:srgbClr val="C00000"/>
                </a:solidFill>
                <a:latin typeface="Consolas" panose="020B0609020204030204" pitchFamily="49" charset="0"/>
                <a:cs typeface="Consolas" panose="020B0609020204030204" pitchFamily="49" charset="0"/>
              </a:rPr>
              <a:t>foo();</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   </a:t>
            </a:r>
            <a:r>
              <a:rPr lang="en-US" sz="1400" dirty="0">
                <a:solidFill>
                  <a:srgbClr val="000000"/>
                </a:solidFill>
                <a:latin typeface="Consolas" panose="020B0609020204030204" pitchFamily="49" charset="0"/>
                <a:cs typeface="Consolas" panose="020B0609020204030204" pitchFamily="49" charset="0"/>
              </a:rPr>
              <a:t>● ● ● </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a:t>
            </a:r>
          </a:p>
        </p:txBody>
      </p:sp>
      <p:sp>
        <p:nvSpPr>
          <p:cNvPr id="5" name="Title 4">
            <a:extLst>
              <a:ext uri="{FF2B5EF4-FFF2-40B4-BE49-F238E27FC236}">
                <a16:creationId xmlns:a16="http://schemas.microsoft.com/office/drawing/2014/main" id="{822A48AC-08E7-4C4F-BF25-8EFECBF40BF0}"/>
              </a:ext>
            </a:extLst>
          </p:cNvPr>
          <p:cNvSpPr>
            <a:spLocks noGrp="1"/>
          </p:cNvSpPr>
          <p:nvPr>
            <p:ph type="title"/>
          </p:nvPr>
        </p:nvSpPr>
        <p:spPr/>
        <p:txBody>
          <a:bodyPr/>
          <a:lstStyle/>
          <a:p>
            <a:r>
              <a:rPr lang="en-US" dirty="0"/>
              <a:t>Link Register (LR)</a:t>
            </a:r>
          </a:p>
        </p:txBody>
      </p:sp>
      <p:sp>
        <p:nvSpPr>
          <p:cNvPr id="3" name="Slide Number Placeholder 2">
            <a:extLst>
              <a:ext uri="{FF2B5EF4-FFF2-40B4-BE49-F238E27FC236}">
                <a16:creationId xmlns:a16="http://schemas.microsoft.com/office/drawing/2014/main" id="{74B59B69-371D-1E4A-B82E-E74F6D85C813}"/>
              </a:ext>
            </a:extLst>
          </p:cNvPr>
          <p:cNvSpPr>
            <a:spLocks noGrp="1"/>
          </p:cNvSpPr>
          <p:nvPr>
            <p:ph type="sldNum" sz="quarter" idx="12"/>
          </p:nvPr>
        </p:nvSpPr>
        <p:spPr/>
        <p:txBody>
          <a:bodyPr/>
          <a:lstStyle/>
          <a:p>
            <a:fld id="{EA7C8D44-3667-46F6-9772-CC52308E2A7F}" type="slidenum">
              <a:rPr kumimoji="0" lang="en-US" smtClean="0"/>
              <a:pPr/>
              <a:t>4</a:t>
            </a:fld>
            <a:endParaRPr kumimoji="0" lang="en-US" dirty="0"/>
          </a:p>
        </p:txBody>
      </p:sp>
      <p:grpSp>
        <p:nvGrpSpPr>
          <p:cNvPr id="28" name="Group 27">
            <a:extLst>
              <a:ext uri="{FF2B5EF4-FFF2-40B4-BE49-F238E27FC236}">
                <a16:creationId xmlns:a16="http://schemas.microsoft.com/office/drawing/2014/main" id="{4C5B8A06-F4D5-F64D-A2AB-DCEF5E37AF5D}"/>
              </a:ext>
            </a:extLst>
          </p:cNvPr>
          <p:cNvGrpSpPr/>
          <p:nvPr/>
        </p:nvGrpSpPr>
        <p:grpSpPr>
          <a:xfrm>
            <a:off x="5298782" y="3678537"/>
            <a:ext cx="6817018" cy="2777182"/>
            <a:chOff x="2326982" y="3678537"/>
            <a:chExt cx="6817018" cy="2777182"/>
          </a:xfrm>
        </p:grpSpPr>
        <p:sp>
          <p:nvSpPr>
            <p:cNvPr id="29" name="Rectangle 66">
              <a:extLst>
                <a:ext uri="{FF2B5EF4-FFF2-40B4-BE49-F238E27FC236}">
                  <a16:creationId xmlns:a16="http://schemas.microsoft.com/office/drawing/2014/main" id="{436E5730-920D-A94B-BC91-6935EDA252C0}"/>
                </a:ext>
              </a:extLst>
            </p:cNvPr>
            <p:cNvSpPr>
              <a:spLocks noChangeArrowheads="1"/>
            </p:cNvSpPr>
            <p:nvPr/>
          </p:nvSpPr>
          <p:spPr bwMode="auto">
            <a:xfrm>
              <a:off x="6400800" y="4151955"/>
              <a:ext cx="2438400" cy="2303764"/>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en-US">
                <a:solidFill>
                  <a:srgbClr val="000000"/>
                </a:solidFill>
              </a:endParaRPr>
            </a:p>
          </p:txBody>
        </p:sp>
        <p:grpSp>
          <p:nvGrpSpPr>
            <p:cNvPr id="30" name="Group 29">
              <a:extLst>
                <a:ext uri="{FF2B5EF4-FFF2-40B4-BE49-F238E27FC236}">
                  <a16:creationId xmlns:a16="http://schemas.microsoft.com/office/drawing/2014/main" id="{E56DB503-8493-5C47-91AC-F7B9531279BF}"/>
                </a:ext>
              </a:extLst>
            </p:cNvPr>
            <p:cNvGrpSpPr/>
            <p:nvPr/>
          </p:nvGrpSpPr>
          <p:grpSpPr>
            <a:xfrm>
              <a:off x="2819400" y="3678537"/>
              <a:ext cx="1676400" cy="655638"/>
              <a:chOff x="2819400" y="3678537"/>
              <a:chExt cx="1676400" cy="655638"/>
            </a:xfrm>
          </p:grpSpPr>
          <p:sp>
            <p:nvSpPr>
              <p:cNvPr id="33" name="AutoShape 49">
                <a:extLst>
                  <a:ext uri="{FF2B5EF4-FFF2-40B4-BE49-F238E27FC236}">
                    <a16:creationId xmlns:a16="http://schemas.microsoft.com/office/drawing/2014/main" id="{4A6144BE-864A-EB45-8F51-7273D90CA550}"/>
                  </a:ext>
                </a:extLst>
              </p:cNvPr>
              <p:cNvSpPr>
                <a:spLocks noChangeArrowheads="1"/>
              </p:cNvSpPr>
              <p:nvPr/>
            </p:nvSpPr>
            <p:spPr bwMode="auto">
              <a:xfrm>
                <a:off x="2819400" y="3678537"/>
                <a:ext cx="495300" cy="655638"/>
              </a:xfrm>
              <a:prstGeom prst="downArrow">
                <a:avLst>
                  <a:gd name="adj1" fmla="val 50000"/>
                  <a:gd name="adj2" fmla="val 25000"/>
                </a:avLst>
              </a:prstGeom>
              <a:solidFill>
                <a:schemeClr val="bg1">
                  <a:lumMod val="85000"/>
                </a:schemeClr>
              </a:solidFill>
              <a:ln w="9525">
                <a:solidFill>
                  <a:srgbClr val="000000"/>
                </a:solidFill>
                <a:miter lim="800000"/>
                <a:headEnd/>
                <a:tailEnd/>
              </a:ln>
              <a:effectLst/>
            </p:spPr>
            <p:txBody>
              <a:bodyPr wrap="none" anchor="ctr"/>
              <a:lstStyle/>
              <a:p>
                <a:endParaRPr lang="en-US">
                  <a:solidFill>
                    <a:srgbClr val="000000"/>
                  </a:solidFill>
                </a:endParaRPr>
              </a:p>
            </p:txBody>
          </p:sp>
          <p:sp>
            <p:nvSpPr>
              <p:cNvPr id="34" name="Text Box 69">
                <a:extLst>
                  <a:ext uri="{FF2B5EF4-FFF2-40B4-BE49-F238E27FC236}">
                    <a16:creationId xmlns:a16="http://schemas.microsoft.com/office/drawing/2014/main" id="{C487FE41-B230-0342-9A97-E01C5449BB9E}"/>
                  </a:ext>
                </a:extLst>
              </p:cNvPr>
              <p:cNvSpPr txBox="1">
                <a:spLocks noChangeArrowheads="1"/>
              </p:cNvSpPr>
              <p:nvPr/>
            </p:nvSpPr>
            <p:spPr bwMode="auto">
              <a:xfrm>
                <a:off x="3200400" y="3807918"/>
                <a:ext cx="1295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i="1" dirty="0">
                    <a:solidFill>
                      <a:schemeClr val="tx2">
                        <a:lumMod val="60000"/>
                        <a:lumOff val="40000"/>
                      </a:schemeClr>
                    </a:solidFill>
                  </a:rPr>
                  <a:t>Compiler</a:t>
                </a:r>
              </a:p>
            </p:txBody>
          </p:sp>
        </p:grpSp>
        <p:sp>
          <p:nvSpPr>
            <p:cNvPr id="31" name="Rectangle 30">
              <a:extLst>
                <a:ext uri="{FF2B5EF4-FFF2-40B4-BE49-F238E27FC236}">
                  <a16:creationId xmlns:a16="http://schemas.microsoft.com/office/drawing/2014/main" id="{6C3A7E69-7696-744D-992A-D2AB2F5EA68A}"/>
                </a:ext>
              </a:extLst>
            </p:cNvPr>
            <p:cNvSpPr/>
            <p:nvPr/>
          </p:nvSpPr>
          <p:spPr>
            <a:xfrm>
              <a:off x="2326982" y="4402187"/>
              <a:ext cx="2245018" cy="797141"/>
            </a:xfrm>
            <a:prstGeom prst="rect">
              <a:avLst/>
            </a:prstGeom>
            <a:no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20000"/>
                </a:spcBef>
                <a:spcAft>
                  <a:spcPct val="0"/>
                </a:spcAft>
              </a:pPr>
              <a:r>
                <a:rPr lang="en-US" sz="1100" dirty="0">
                  <a:solidFill>
                    <a:srgbClr val="000000"/>
                  </a:solidFill>
                  <a:latin typeface="Consolas" panose="020B0609020204030204" pitchFamily="49" charset="0"/>
                  <a:cs typeface="Consolas" panose="020B0609020204030204" pitchFamily="49" charset="0"/>
                </a:rPr>
                <a:t>  ● ● ● </a:t>
              </a:r>
            </a:p>
            <a:p>
              <a:pPr lvl="0" eaLnBrk="0" fontAlgn="base" hangingPunct="0">
                <a:spcBef>
                  <a:spcPct val="20000"/>
                </a:spcBef>
                <a:spcAft>
                  <a:spcPct val="0"/>
                </a:spcAft>
              </a:pPr>
              <a:r>
                <a:rPr lang="en-US" dirty="0">
                  <a:solidFill>
                    <a:schemeClr val="tx1"/>
                  </a:solidFill>
                  <a:latin typeface="Consolas" panose="020B0609020204030204" pitchFamily="49" charset="0"/>
                  <a:cs typeface="Consolas" panose="020B0609020204030204" pitchFamily="49" charset="0"/>
                </a:rPr>
                <a:t> </a:t>
              </a:r>
              <a:r>
                <a:rPr lang="en-US" b="1" dirty="0">
                  <a:solidFill>
                    <a:srgbClr val="C00000"/>
                  </a:solidFill>
                  <a:latin typeface="Consolas" panose="020B0609020204030204" pitchFamily="49" charset="0"/>
                  <a:cs typeface="Consolas" panose="020B0609020204030204" pitchFamily="49" charset="0"/>
                </a:rPr>
                <a:t>BL</a:t>
              </a:r>
              <a:r>
                <a:rPr lang="en-US" dirty="0">
                  <a:solidFill>
                    <a:srgbClr val="C00000"/>
                  </a:solidFill>
                  <a:latin typeface="Consolas" panose="020B0609020204030204" pitchFamily="49" charset="0"/>
                  <a:cs typeface="Consolas" panose="020B0609020204030204" pitchFamily="49" charset="0"/>
                </a:rPr>
                <a:t> </a:t>
              </a:r>
              <a:r>
                <a:rPr lang="en-US" dirty="0">
                  <a:solidFill>
                    <a:schemeClr val="tx1"/>
                  </a:solidFill>
                  <a:latin typeface="Consolas" panose="020B0609020204030204" pitchFamily="49" charset="0"/>
                  <a:cs typeface="Consolas" panose="020B0609020204030204" pitchFamily="49" charset="0"/>
                </a:rPr>
                <a:t>foo</a:t>
              </a:r>
            </a:p>
            <a:p>
              <a:pPr lvl="0" eaLnBrk="0" fontAlgn="base" hangingPunct="0">
                <a:spcBef>
                  <a:spcPct val="20000"/>
                </a:spcBef>
                <a:spcAft>
                  <a:spcPct val="0"/>
                </a:spcAft>
              </a:pPr>
              <a:r>
                <a:rPr lang="en-US" sz="1100" dirty="0">
                  <a:solidFill>
                    <a:srgbClr val="000000"/>
                  </a:solidFill>
                  <a:latin typeface="Consolas" panose="020B0609020204030204" pitchFamily="49" charset="0"/>
                  <a:cs typeface="Consolas" panose="020B0609020204030204" pitchFamily="49" charset="0"/>
                </a:rPr>
                <a:t>  ● ● ●</a:t>
              </a:r>
            </a:p>
          </p:txBody>
        </p:sp>
        <p:sp>
          <p:nvSpPr>
            <p:cNvPr id="32" name="TextBox 31">
              <a:extLst>
                <a:ext uri="{FF2B5EF4-FFF2-40B4-BE49-F238E27FC236}">
                  <a16:creationId xmlns:a16="http://schemas.microsoft.com/office/drawing/2014/main" id="{2D71C13F-7412-7245-AAB6-8B126D6F3878}"/>
                </a:ext>
              </a:extLst>
            </p:cNvPr>
            <p:cNvSpPr txBox="1"/>
            <p:nvPr/>
          </p:nvSpPr>
          <p:spPr>
            <a:xfrm>
              <a:off x="6591300" y="4572000"/>
              <a:ext cx="2552700" cy="1846659"/>
            </a:xfrm>
            <a:prstGeom prst="rect">
              <a:avLst/>
            </a:prstGeom>
            <a:noFill/>
          </p:spPr>
          <p:txBody>
            <a:bodyPr wrap="square" rtlCol="0">
              <a:spAutoFit/>
            </a:bodyPr>
            <a:lstStyle/>
            <a:p>
              <a:pPr lvl="0" eaLnBrk="0" fontAlgn="base" hangingPunct="0">
                <a:spcBef>
                  <a:spcPct val="20000"/>
                </a:spcBef>
                <a:spcAft>
                  <a:spcPct val="0"/>
                </a:spcAft>
              </a:pPr>
              <a:r>
                <a:rPr lang="en-US" dirty="0">
                  <a:solidFill>
                    <a:srgbClr val="C00000"/>
                  </a:solidFill>
                  <a:latin typeface="Consolas" panose="020B0609020204030204" pitchFamily="49" charset="0"/>
                </a:rPr>
                <a:t>foo  PROC</a:t>
              </a:r>
            </a:p>
            <a:p>
              <a:pPr lvl="0" eaLnBrk="0" fontAlgn="base" hangingPunct="0">
                <a:spcBef>
                  <a:spcPct val="20000"/>
                </a:spcBef>
                <a:spcAft>
                  <a:spcPct val="0"/>
                </a:spcAft>
              </a:pPr>
              <a:r>
                <a:rPr lang="en-US" dirty="0">
                  <a:solidFill>
                    <a:srgbClr val="000000"/>
                  </a:solidFill>
                  <a:latin typeface="Consolas" panose="020B0609020204030204" pitchFamily="49" charset="0"/>
                </a:rPr>
                <a:t>     </a:t>
              </a:r>
              <a:r>
                <a:rPr lang="en-US" sz="1100" dirty="0">
                  <a:solidFill>
                    <a:srgbClr val="000000"/>
                  </a:solidFill>
                  <a:latin typeface="Consolas" panose="020B0609020204030204" pitchFamily="49" charset="0"/>
                  <a:cs typeface="Arial" charset="0"/>
                </a:rPr>
                <a:t>● ● ●</a:t>
              </a:r>
            </a:p>
            <a:p>
              <a:pPr lvl="0" eaLnBrk="0" fontAlgn="base" hangingPunct="0">
                <a:spcBef>
                  <a:spcPct val="20000"/>
                </a:spcBef>
                <a:spcAft>
                  <a:spcPct val="0"/>
                </a:spcAft>
              </a:pPr>
              <a:r>
                <a:rPr lang="en-US" sz="1100" dirty="0">
                  <a:solidFill>
                    <a:srgbClr val="000000"/>
                  </a:solidFill>
                  <a:latin typeface="Consolas" panose="020B0609020204030204" pitchFamily="49" charset="0"/>
                  <a:cs typeface="Arial" charset="0"/>
                </a:rPr>
                <a:t>        ● ● ●</a:t>
              </a:r>
              <a:endParaRPr lang="en-US" dirty="0">
                <a:solidFill>
                  <a:srgbClr val="000000"/>
                </a:solidFill>
                <a:latin typeface="Consolas" panose="020B0609020204030204" pitchFamily="49" charset="0"/>
              </a:endParaRPr>
            </a:p>
            <a:p>
              <a:pPr lvl="0" eaLnBrk="0" fontAlgn="base" hangingPunct="0">
                <a:spcBef>
                  <a:spcPct val="20000"/>
                </a:spcBef>
                <a:spcAft>
                  <a:spcPct val="0"/>
                </a:spcAft>
              </a:pPr>
              <a:r>
                <a:rPr lang="en-US" b="1" dirty="0">
                  <a:solidFill>
                    <a:srgbClr val="0000FF"/>
                  </a:solidFill>
                  <a:latin typeface="Consolas" panose="020B0609020204030204" pitchFamily="49" charset="0"/>
                </a:rPr>
                <a:t>     BX   LR</a:t>
              </a:r>
            </a:p>
            <a:p>
              <a:pPr lvl="0" eaLnBrk="0" fontAlgn="base" hangingPunct="0">
                <a:spcBef>
                  <a:spcPct val="20000"/>
                </a:spcBef>
                <a:spcAft>
                  <a:spcPct val="0"/>
                </a:spcAft>
              </a:pPr>
              <a:r>
                <a:rPr lang="en-US" b="1" dirty="0">
                  <a:solidFill>
                    <a:srgbClr val="0000FF"/>
                  </a:solidFill>
                  <a:latin typeface="Consolas" panose="020B0609020204030204" pitchFamily="49" charset="0"/>
                </a:rPr>
                <a:t>     </a:t>
              </a:r>
              <a:r>
                <a:rPr lang="en-US" dirty="0">
                  <a:latin typeface="Consolas" panose="020B0609020204030204" pitchFamily="49" charset="0"/>
                </a:rPr>
                <a:t>ENDP</a:t>
              </a:r>
            </a:p>
            <a:p>
              <a:endParaRPr lang="en-US" dirty="0">
                <a:latin typeface="Consolas" panose="020B0609020204030204" pitchFamily="49" charset="0"/>
              </a:endParaRPr>
            </a:p>
          </p:txBody>
        </p:sp>
      </p:grpSp>
      <p:cxnSp>
        <p:nvCxnSpPr>
          <p:cNvPr id="36" name="Straight Arrow Connector 35">
            <a:extLst>
              <a:ext uri="{FF2B5EF4-FFF2-40B4-BE49-F238E27FC236}">
                <a16:creationId xmlns:a16="http://schemas.microsoft.com/office/drawing/2014/main" id="{2CD34941-6E92-8142-BC04-63C0648E20D9}"/>
              </a:ext>
            </a:extLst>
          </p:cNvPr>
          <p:cNvCxnSpPr/>
          <p:nvPr/>
        </p:nvCxnSpPr>
        <p:spPr>
          <a:xfrm>
            <a:off x="6400800" y="4778177"/>
            <a:ext cx="3009900" cy="114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2" name="Rectangle 66">
            <a:extLst>
              <a:ext uri="{FF2B5EF4-FFF2-40B4-BE49-F238E27FC236}">
                <a16:creationId xmlns:a16="http://schemas.microsoft.com/office/drawing/2014/main" id="{38CF6B45-EBE7-A149-B68C-6B4D5683AFC3}"/>
              </a:ext>
            </a:extLst>
          </p:cNvPr>
          <p:cNvSpPr>
            <a:spLocks noChangeArrowheads="1"/>
          </p:cNvSpPr>
          <p:nvPr/>
        </p:nvSpPr>
        <p:spPr bwMode="auto">
          <a:xfrm>
            <a:off x="8610600" y="1295400"/>
            <a:ext cx="2438400" cy="2303764"/>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en-US">
              <a:solidFill>
                <a:srgbClr val="000000"/>
              </a:solidFill>
            </a:endParaRPr>
          </a:p>
        </p:txBody>
      </p:sp>
      <p:sp>
        <p:nvSpPr>
          <p:cNvPr id="43" name="TextBox 42">
            <a:extLst>
              <a:ext uri="{FF2B5EF4-FFF2-40B4-BE49-F238E27FC236}">
                <a16:creationId xmlns:a16="http://schemas.microsoft.com/office/drawing/2014/main" id="{DBF0C0E7-E783-2847-BFBA-6B97622D6659}"/>
              </a:ext>
            </a:extLst>
          </p:cNvPr>
          <p:cNvSpPr txBox="1"/>
          <p:nvPr/>
        </p:nvSpPr>
        <p:spPr>
          <a:xfrm>
            <a:off x="8686800" y="1523953"/>
            <a:ext cx="2552700" cy="1514261"/>
          </a:xfrm>
          <a:prstGeom prst="rect">
            <a:avLst/>
          </a:prstGeom>
          <a:noFill/>
        </p:spPr>
        <p:txBody>
          <a:bodyPr wrap="square" rtlCol="0">
            <a:spAutoFit/>
          </a:bodyPr>
          <a:lstStyle/>
          <a:p>
            <a:pPr lvl="0" eaLnBrk="0" fontAlgn="base" hangingPunct="0">
              <a:spcBef>
                <a:spcPct val="20000"/>
              </a:spcBef>
              <a:spcAft>
                <a:spcPct val="0"/>
              </a:spcAft>
            </a:pPr>
            <a:r>
              <a:rPr lang="en-US" dirty="0">
                <a:latin typeface="Consolas" panose="020B0609020204030204" pitchFamily="49" charset="0"/>
              </a:rPr>
              <a:t>void </a:t>
            </a:r>
            <a:r>
              <a:rPr lang="en-US" dirty="0">
                <a:solidFill>
                  <a:srgbClr val="C00000"/>
                </a:solidFill>
                <a:latin typeface="Consolas" panose="020B0609020204030204" pitchFamily="49" charset="0"/>
              </a:rPr>
              <a:t>foo</a:t>
            </a:r>
            <a:r>
              <a:rPr lang="en-US" dirty="0">
                <a:latin typeface="Consolas" panose="020B0609020204030204" pitchFamily="49" charset="0"/>
              </a:rPr>
              <a:t> (void) {</a:t>
            </a:r>
          </a:p>
          <a:p>
            <a:pPr lvl="0" eaLnBrk="0" fontAlgn="base" hangingPunct="0">
              <a:spcBef>
                <a:spcPct val="20000"/>
              </a:spcBef>
              <a:spcAft>
                <a:spcPct val="0"/>
              </a:spcAft>
            </a:pPr>
            <a:r>
              <a:rPr lang="en-US" dirty="0">
                <a:solidFill>
                  <a:srgbClr val="000000"/>
                </a:solidFill>
                <a:latin typeface="Consolas" panose="020B0609020204030204" pitchFamily="49" charset="0"/>
              </a:rPr>
              <a:t>     </a:t>
            </a:r>
            <a:r>
              <a:rPr lang="en-US" sz="1100" dirty="0">
                <a:solidFill>
                  <a:srgbClr val="000000"/>
                </a:solidFill>
                <a:latin typeface="Consolas" panose="020B0609020204030204" pitchFamily="49" charset="0"/>
                <a:cs typeface="Arial" charset="0"/>
              </a:rPr>
              <a:t>● ● ●</a:t>
            </a:r>
          </a:p>
          <a:p>
            <a:pPr lvl="0" eaLnBrk="0" fontAlgn="base" hangingPunct="0">
              <a:spcBef>
                <a:spcPct val="20000"/>
              </a:spcBef>
              <a:spcAft>
                <a:spcPct val="0"/>
              </a:spcAft>
            </a:pPr>
            <a:r>
              <a:rPr lang="en-US" sz="1100" dirty="0">
                <a:solidFill>
                  <a:srgbClr val="000000"/>
                </a:solidFill>
                <a:latin typeface="Consolas" panose="020B0609020204030204" pitchFamily="49" charset="0"/>
                <a:cs typeface="Arial" charset="0"/>
              </a:rPr>
              <a:t>        ● ● ●</a:t>
            </a:r>
            <a:endParaRPr lang="en-US" dirty="0">
              <a:solidFill>
                <a:srgbClr val="000000"/>
              </a:solidFill>
              <a:latin typeface="Consolas" panose="020B0609020204030204" pitchFamily="49" charset="0"/>
            </a:endParaRPr>
          </a:p>
          <a:p>
            <a:pPr lvl="0" eaLnBrk="0" fontAlgn="base" hangingPunct="0">
              <a:spcBef>
                <a:spcPct val="20000"/>
              </a:spcBef>
              <a:spcAft>
                <a:spcPct val="0"/>
              </a:spcAft>
            </a:pPr>
            <a:r>
              <a:rPr lang="en-US" b="1" dirty="0">
                <a:solidFill>
                  <a:srgbClr val="0000FF"/>
                </a:solidFill>
                <a:latin typeface="Consolas" panose="020B0609020204030204" pitchFamily="49" charset="0"/>
              </a:rPr>
              <a:t>     return;</a:t>
            </a:r>
            <a:endParaRPr lang="en-US" dirty="0">
              <a:latin typeface="Consolas" panose="020B0609020204030204" pitchFamily="49" charset="0"/>
            </a:endParaRPr>
          </a:p>
          <a:p>
            <a:r>
              <a:rPr lang="en-US" dirty="0">
                <a:latin typeface="Consolas" panose="020B0609020204030204" pitchFamily="49" charset="0"/>
              </a:rPr>
              <a:t>}</a:t>
            </a:r>
          </a:p>
        </p:txBody>
      </p:sp>
      <p:cxnSp>
        <p:nvCxnSpPr>
          <p:cNvPr id="44" name="Straight Arrow Connector 43">
            <a:extLst>
              <a:ext uri="{FF2B5EF4-FFF2-40B4-BE49-F238E27FC236}">
                <a16:creationId xmlns:a16="http://schemas.microsoft.com/office/drawing/2014/main" id="{355551EE-3F20-9A46-A6F2-565CDF24A49D}"/>
              </a:ext>
            </a:extLst>
          </p:cNvPr>
          <p:cNvCxnSpPr/>
          <p:nvPr/>
        </p:nvCxnSpPr>
        <p:spPr>
          <a:xfrm flipV="1">
            <a:off x="5638800" y="1731936"/>
            <a:ext cx="3048000" cy="107156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03222DA3-2601-C14D-9EDD-3440814402E1}"/>
              </a:ext>
            </a:extLst>
          </p:cNvPr>
          <p:cNvCxnSpPr/>
          <p:nvPr/>
        </p:nvCxnSpPr>
        <p:spPr>
          <a:xfrm flipH="1">
            <a:off x="5572126" y="2595735"/>
            <a:ext cx="3724275" cy="434822"/>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F1FAB80D-6328-F24A-A365-0045581FFF7F}"/>
              </a:ext>
            </a:extLst>
          </p:cNvPr>
          <p:cNvSpPr txBox="1"/>
          <p:nvPr/>
        </p:nvSpPr>
        <p:spPr>
          <a:xfrm rot="20477072">
            <a:off x="6196960" y="1874635"/>
            <a:ext cx="2292807" cy="307777"/>
          </a:xfrm>
          <a:prstGeom prst="rect">
            <a:avLst/>
          </a:prstGeom>
          <a:noFill/>
        </p:spPr>
        <p:txBody>
          <a:bodyPr wrap="none" rtlCol="0">
            <a:spAutoFit/>
          </a:bodyPr>
          <a:lstStyle/>
          <a:p>
            <a:r>
              <a:rPr lang="en-US" sz="1400" b="1" dirty="0">
                <a:solidFill>
                  <a:srgbClr val="FF0000"/>
                </a:solidFill>
              </a:rPr>
              <a:t>Transfer control to </a:t>
            </a:r>
            <a:r>
              <a:rPr lang="en-US" sz="1400" b="1" dirty="0" err="1">
                <a:solidFill>
                  <a:srgbClr val="FF0000"/>
                </a:solidFill>
              </a:rPr>
              <a:t>callee</a:t>
            </a:r>
            <a:endParaRPr lang="en-US" sz="1400" b="1" dirty="0">
              <a:solidFill>
                <a:srgbClr val="FF0000"/>
              </a:solidFill>
            </a:endParaRPr>
          </a:p>
        </p:txBody>
      </p:sp>
      <p:sp>
        <p:nvSpPr>
          <p:cNvPr id="47" name="TextBox 46">
            <a:extLst>
              <a:ext uri="{FF2B5EF4-FFF2-40B4-BE49-F238E27FC236}">
                <a16:creationId xmlns:a16="http://schemas.microsoft.com/office/drawing/2014/main" id="{63612C79-5AF1-7047-855D-AA6789B293AF}"/>
              </a:ext>
            </a:extLst>
          </p:cNvPr>
          <p:cNvSpPr txBox="1"/>
          <p:nvPr/>
        </p:nvSpPr>
        <p:spPr>
          <a:xfrm rot="21179992">
            <a:off x="6156972" y="2500659"/>
            <a:ext cx="2291012" cy="307777"/>
          </a:xfrm>
          <a:prstGeom prst="rect">
            <a:avLst/>
          </a:prstGeom>
          <a:noFill/>
        </p:spPr>
        <p:txBody>
          <a:bodyPr wrap="none" rtlCol="0">
            <a:spAutoFit/>
          </a:bodyPr>
          <a:lstStyle/>
          <a:p>
            <a:r>
              <a:rPr lang="en-US" sz="1400" b="1" dirty="0">
                <a:solidFill>
                  <a:srgbClr val="0000FF"/>
                </a:solidFill>
              </a:rPr>
              <a:t>Resume suspended caller</a:t>
            </a:r>
          </a:p>
        </p:txBody>
      </p:sp>
      <p:sp>
        <p:nvSpPr>
          <p:cNvPr id="50" name="TextBox 49">
            <a:extLst>
              <a:ext uri="{FF2B5EF4-FFF2-40B4-BE49-F238E27FC236}">
                <a16:creationId xmlns:a16="http://schemas.microsoft.com/office/drawing/2014/main" id="{973E958C-3EC4-0E4A-B491-CD529163828C}"/>
              </a:ext>
            </a:extLst>
          </p:cNvPr>
          <p:cNvSpPr txBox="1"/>
          <p:nvPr/>
        </p:nvSpPr>
        <p:spPr>
          <a:xfrm>
            <a:off x="6774993" y="4463311"/>
            <a:ext cx="2292807" cy="307777"/>
          </a:xfrm>
          <a:prstGeom prst="rect">
            <a:avLst/>
          </a:prstGeom>
          <a:noFill/>
        </p:spPr>
        <p:txBody>
          <a:bodyPr wrap="none" rtlCol="0">
            <a:spAutoFit/>
          </a:bodyPr>
          <a:lstStyle/>
          <a:p>
            <a:r>
              <a:rPr lang="en-US" sz="1400" b="1" dirty="0">
                <a:solidFill>
                  <a:srgbClr val="FF0000"/>
                </a:solidFill>
              </a:rPr>
              <a:t>Transfer control to </a:t>
            </a:r>
            <a:r>
              <a:rPr lang="en-US" sz="1400" b="1" dirty="0" err="1">
                <a:solidFill>
                  <a:srgbClr val="FF0000"/>
                </a:solidFill>
              </a:rPr>
              <a:t>callee</a:t>
            </a:r>
            <a:endParaRPr lang="en-US" sz="1400" b="1" dirty="0">
              <a:solidFill>
                <a:srgbClr val="FF0000"/>
              </a:solidFill>
            </a:endParaRPr>
          </a:p>
        </p:txBody>
      </p:sp>
      <p:cxnSp>
        <p:nvCxnSpPr>
          <p:cNvPr id="51" name="Straight Arrow Connector 50">
            <a:extLst>
              <a:ext uri="{FF2B5EF4-FFF2-40B4-BE49-F238E27FC236}">
                <a16:creationId xmlns:a16="http://schemas.microsoft.com/office/drawing/2014/main" id="{BC3E6286-1076-7641-B669-979EBE4C1C73}"/>
              </a:ext>
            </a:extLst>
          </p:cNvPr>
          <p:cNvCxnSpPr>
            <a:cxnSpLocks/>
          </p:cNvCxnSpPr>
          <p:nvPr/>
        </p:nvCxnSpPr>
        <p:spPr>
          <a:xfrm flipH="1" flipV="1">
            <a:off x="6286500" y="4995717"/>
            <a:ext cx="3830004" cy="653543"/>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C4AB6662-694B-3E4F-9824-37472FC67865}"/>
              </a:ext>
            </a:extLst>
          </p:cNvPr>
          <p:cNvSpPr txBox="1"/>
          <p:nvPr/>
        </p:nvSpPr>
        <p:spPr>
          <a:xfrm rot="594881">
            <a:off x="7148399" y="5040916"/>
            <a:ext cx="2291012" cy="307777"/>
          </a:xfrm>
          <a:prstGeom prst="rect">
            <a:avLst/>
          </a:prstGeom>
          <a:noFill/>
        </p:spPr>
        <p:txBody>
          <a:bodyPr wrap="none" rtlCol="0">
            <a:spAutoFit/>
          </a:bodyPr>
          <a:lstStyle/>
          <a:p>
            <a:r>
              <a:rPr lang="en-US" sz="1400" b="1" dirty="0">
                <a:solidFill>
                  <a:srgbClr val="0000FF"/>
                </a:solidFill>
              </a:rPr>
              <a:t>Resume suspended caller</a:t>
            </a:r>
          </a:p>
        </p:txBody>
      </p:sp>
    </p:spTree>
    <p:extLst>
      <p:ext uri="{BB962C8B-B14F-4D97-AF65-F5344CB8AC3E}">
        <p14:creationId xmlns:p14="http://schemas.microsoft.com/office/powerpoint/2010/main" val="1849470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wipe(left)">
                                      <p:cBhvr>
                                        <p:cTn id="7" dur="500"/>
                                        <p:tgtEl>
                                          <p:spTgt spid="36"/>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wipe(down)">
                                      <p:cBhvr>
                                        <p:cTn id="15" dur="500"/>
                                        <p:tgtEl>
                                          <p:spTgt spid="51"/>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1AB8C-6021-415F-9FF7-FD7ADFE0599F}"/>
              </a:ext>
            </a:extLst>
          </p:cNvPr>
          <p:cNvSpPr>
            <a:spLocks noGrp="1"/>
          </p:cNvSpPr>
          <p:nvPr>
            <p:ph type="title"/>
          </p:nvPr>
        </p:nvSpPr>
        <p:spPr/>
        <p:txBody>
          <a:bodyPr/>
          <a:lstStyle/>
          <a:p>
            <a:r>
              <a:rPr lang="en-US" dirty="0"/>
              <a:t>Realities</a:t>
            </a:r>
          </a:p>
        </p:txBody>
      </p:sp>
      <p:sp>
        <p:nvSpPr>
          <p:cNvPr id="3" name="Slide Number Placeholder 2">
            <a:extLst>
              <a:ext uri="{FF2B5EF4-FFF2-40B4-BE49-F238E27FC236}">
                <a16:creationId xmlns:a16="http://schemas.microsoft.com/office/drawing/2014/main" id="{106E89AC-AAB5-489E-891E-60A7652BCD89}"/>
              </a:ext>
            </a:extLst>
          </p:cNvPr>
          <p:cNvSpPr>
            <a:spLocks noGrp="1"/>
          </p:cNvSpPr>
          <p:nvPr>
            <p:ph type="sldNum" sz="quarter" idx="12"/>
          </p:nvPr>
        </p:nvSpPr>
        <p:spPr/>
        <p:txBody>
          <a:bodyPr/>
          <a:lstStyle/>
          <a:p>
            <a:fld id="{EA7C8D44-3667-46F6-9772-CC52308E2A7F}" type="slidenum">
              <a:rPr kumimoji="0" lang="en-US" smtClean="0"/>
              <a:pPr/>
              <a:t>40</a:t>
            </a:fld>
            <a:endParaRPr kumimoji="0" lang="en-US"/>
          </a:p>
        </p:txBody>
      </p:sp>
      <p:sp>
        <p:nvSpPr>
          <p:cNvPr id="4" name="Content Placeholder 3">
            <a:extLst>
              <a:ext uri="{FF2B5EF4-FFF2-40B4-BE49-F238E27FC236}">
                <a16:creationId xmlns:a16="http://schemas.microsoft.com/office/drawing/2014/main" id="{32A425FF-A178-4551-A735-28BCA827A8D4}"/>
              </a:ext>
            </a:extLst>
          </p:cNvPr>
          <p:cNvSpPr>
            <a:spLocks noGrp="1"/>
          </p:cNvSpPr>
          <p:nvPr>
            <p:ph sz="quarter" idx="1"/>
          </p:nvPr>
        </p:nvSpPr>
        <p:spPr>
          <a:xfrm>
            <a:off x="609600" y="1280795"/>
            <a:ext cx="8305800" cy="4937760"/>
          </a:xfrm>
        </p:spPr>
        <p:txBody>
          <a:bodyPr>
            <a:normAutofit fontScale="92500"/>
          </a:bodyPr>
          <a:lstStyle/>
          <a:p>
            <a:r>
              <a:rPr lang="en-US" dirty="0"/>
              <a:t>PC is always incremented by </a:t>
            </a:r>
            <a:r>
              <a:rPr lang="en-US" b="1" dirty="0">
                <a:solidFill>
                  <a:srgbClr val="FF0000"/>
                </a:solidFill>
                <a:latin typeface="Consolas" panose="020B0609020204030204" pitchFamily="49" charset="0"/>
                <a:cs typeface="Consolas" panose="020B0609020204030204" pitchFamily="49" charset="0"/>
              </a:rPr>
              <a:t>4</a:t>
            </a:r>
            <a:r>
              <a:rPr lang="en-US" dirty="0"/>
              <a:t>.</a:t>
            </a:r>
          </a:p>
          <a:p>
            <a:pPr lvl="1"/>
            <a:r>
              <a:rPr lang="en-US" dirty="0"/>
              <a:t>Each time, 4 bytes are fetched from the instruction memory</a:t>
            </a:r>
          </a:p>
          <a:p>
            <a:pPr lvl="1"/>
            <a:r>
              <a:rPr lang="en-US" dirty="0"/>
              <a:t>It is either two 16-bit instructions or one 32-bit instruction</a:t>
            </a:r>
          </a:p>
          <a:p>
            <a:pPr marL="274320" lvl="1" indent="0">
              <a:buNone/>
            </a:pPr>
            <a:endParaRPr lang="en-US" dirty="0"/>
          </a:p>
          <a:p>
            <a:pPr marL="274320" lvl="1" indent="0">
              <a:buNone/>
            </a:pPr>
            <a:endParaRPr lang="en-US" dirty="0"/>
          </a:p>
          <a:p>
            <a:pPr marL="274320" lvl="1" indent="0">
              <a:buNone/>
            </a:pPr>
            <a:endParaRPr lang="en-US" dirty="0"/>
          </a:p>
          <a:p>
            <a:pPr marL="548640" lvl="2" indent="0">
              <a:buNone/>
            </a:pPr>
            <a:r>
              <a:rPr lang="en-US" sz="1700" dirty="0"/>
              <a:t>		If bit [</a:t>
            </a:r>
            <a:r>
              <a:rPr lang="en-US" sz="1700" dirty="0">
                <a:latin typeface="Consolas" panose="020B0609020204030204" pitchFamily="49" charset="0"/>
                <a:cs typeface="Consolas" panose="020B0609020204030204" pitchFamily="49" charset="0"/>
              </a:rPr>
              <a:t>15-11</a:t>
            </a:r>
            <a:r>
              <a:rPr lang="en-US" sz="1700" dirty="0"/>
              <a:t>] = </a:t>
            </a:r>
            <a:r>
              <a:rPr lang="en-US" sz="1700" dirty="0">
                <a:solidFill>
                  <a:srgbClr val="FF0000"/>
                </a:solidFill>
                <a:latin typeface="Consolas" panose="020B0609020204030204" pitchFamily="49" charset="0"/>
                <a:cs typeface="Consolas" panose="020B0609020204030204" pitchFamily="49" charset="0"/>
              </a:rPr>
              <a:t>11101</a:t>
            </a:r>
            <a:r>
              <a:rPr lang="en-US" sz="1700" dirty="0"/>
              <a:t>, </a:t>
            </a:r>
            <a:r>
              <a:rPr lang="en-US" sz="1700" dirty="0">
                <a:solidFill>
                  <a:srgbClr val="FF0000"/>
                </a:solidFill>
                <a:latin typeface="Consolas" panose="020B0609020204030204" pitchFamily="49" charset="0"/>
                <a:cs typeface="Consolas" panose="020B0609020204030204" pitchFamily="49" charset="0"/>
              </a:rPr>
              <a:t>11110</a:t>
            </a:r>
            <a:r>
              <a:rPr lang="en-US" sz="1700" dirty="0"/>
              <a:t>, or </a:t>
            </a:r>
            <a:r>
              <a:rPr lang="en-US" sz="1700" dirty="0">
                <a:solidFill>
                  <a:srgbClr val="FF0000"/>
                </a:solidFill>
                <a:latin typeface="Consolas" panose="020B0609020204030204" pitchFamily="49" charset="0"/>
                <a:cs typeface="Consolas" panose="020B0609020204030204" pitchFamily="49" charset="0"/>
              </a:rPr>
              <a:t>11111</a:t>
            </a:r>
            <a:r>
              <a:rPr lang="en-US" sz="1700" dirty="0"/>
              <a:t>,  then, it is the first half-word 		of a 32-bit instruction. Otherwise, it is a 16-bit instruction.</a:t>
            </a:r>
            <a:endParaRPr lang="en-US" dirty="0"/>
          </a:p>
          <a:p>
            <a:endParaRPr lang="en-US" dirty="0"/>
          </a:p>
          <a:p>
            <a:r>
              <a:rPr lang="en-US" dirty="0"/>
              <a:t>The least significant bit of LR is always </a:t>
            </a:r>
            <a:r>
              <a:rPr lang="en-US" b="1" dirty="0">
                <a:solidFill>
                  <a:srgbClr val="FF0000"/>
                </a:solidFill>
                <a:latin typeface="Consolas" panose="020B0609020204030204" pitchFamily="49" charset="0"/>
                <a:cs typeface="Consolas" panose="020B0609020204030204" pitchFamily="49" charset="0"/>
              </a:rPr>
              <a:t>1 </a:t>
            </a:r>
            <a:r>
              <a:rPr lang="en-US" dirty="0"/>
              <a:t>for ARM Cortex-M</a:t>
            </a:r>
          </a:p>
          <a:p>
            <a:pPr lvl="1"/>
            <a:r>
              <a:rPr lang="en-US" dirty="0"/>
              <a:t>This bit is used to control the processor mode: </a:t>
            </a:r>
          </a:p>
          <a:p>
            <a:pPr lvl="2"/>
            <a:r>
              <a:rPr lang="en-US" dirty="0">
                <a:latin typeface="Consolas" panose="020B0609020204030204" pitchFamily="49" charset="0"/>
                <a:cs typeface="Consolas" panose="020B0609020204030204" pitchFamily="49" charset="0"/>
              </a:rPr>
              <a:t>0</a:t>
            </a:r>
            <a:r>
              <a:rPr lang="en-US" dirty="0"/>
              <a:t> = ARM, </a:t>
            </a:r>
            <a:r>
              <a:rPr lang="en-US" dirty="0">
                <a:latin typeface="Consolas" panose="020B0609020204030204" pitchFamily="49" charset="0"/>
                <a:cs typeface="Consolas" panose="020B0609020204030204" pitchFamily="49" charset="0"/>
              </a:rPr>
              <a:t>1</a:t>
            </a:r>
            <a:r>
              <a:rPr lang="en-US" dirty="0"/>
              <a:t> = THUMB</a:t>
            </a:r>
          </a:p>
          <a:p>
            <a:pPr lvl="1"/>
            <a:r>
              <a:rPr lang="en-US" dirty="0"/>
              <a:t>Cortex-M only supports THUMB.</a:t>
            </a:r>
          </a:p>
          <a:p>
            <a:pPr marL="274320" lvl="1" indent="0">
              <a:buNone/>
            </a:pPr>
            <a:endParaRPr lang="en-US" dirty="0"/>
          </a:p>
        </p:txBody>
      </p:sp>
      <p:pic>
        <p:nvPicPr>
          <p:cNvPr id="6" name="Picture 4">
            <a:extLst>
              <a:ext uri="{FF2B5EF4-FFF2-40B4-BE49-F238E27FC236}">
                <a16:creationId xmlns:a16="http://schemas.microsoft.com/office/drawing/2014/main" id="{DCC10BCB-F227-4415-BEEB-4F435F49C7D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4964" y="2590800"/>
            <a:ext cx="7010401" cy="9617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640144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41</a:t>
            </a:fld>
            <a:endParaRPr kumimoji="0" lang="en-US" dirty="0"/>
          </a:p>
        </p:txBody>
      </p:sp>
      <p:sp>
        <p:nvSpPr>
          <p:cNvPr id="4" name="Content Placeholder 3"/>
          <p:cNvSpPr>
            <a:spLocks noGrp="1"/>
          </p:cNvSpPr>
          <p:nvPr>
            <p:ph sz="quarter" idx="1"/>
          </p:nvPr>
        </p:nvSpPr>
        <p:spPr/>
        <p:txBody>
          <a:bodyPr/>
          <a:lstStyle/>
          <a:p>
            <a:r>
              <a:rPr lang="en-US" dirty="0"/>
              <a:t>How to call a subroutine?</a:t>
            </a:r>
          </a:p>
          <a:p>
            <a:pPr lvl="1"/>
            <a:r>
              <a:rPr lang="en-US" dirty="0"/>
              <a:t>Branch with link:  </a:t>
            </a:r>
            <a:r>
              <a:rPr lang="en-US" b="1" dirty="0">
                <a:latin typeface="Consolas" panose="020B0609020204030204" pitchFamily="49" charset="0"/>
                <a:cs typeface="Consolas" panose="020B0609020204030204" pitchFamily="49" charset="0"/>
              </a:rPr>
              <a:t>BL subroutine</a:t>
            </a:r>
          </a:p>
          <a:p>
            <a:r>
              <a:rPr lang="en-US" dirty="0"/>
              <a:t>How to return the control back to the caller?</a:t>
            </a:r>
          </a:p>
          <a:p>
            <a:pPr lvl="1"/>
            <a:r>
              <a:rPr lang="en-US" dirty="0"/>
              <a:t>Branch and exchange:  </a:t>
            </a:r>
            <a:r>
              <a:rPr lang="en-US" b="1" dirty="0">
                <a:latin typeface="Consolas" panose="020B0609020204030204" pitchFamily="49" charset="0"/>
                <a:cs typeface="Consolas" panose="020B0609020204030204" pitchFamily="49" charset="0"/>
              </a:rPr>
              <a:t>BX LR</a:t>
            </a:r>
          </a:p>
          <a:p>
            <a:r>
              <a:rPr lang="en-US" dirty="0"/>
              <a:t>How to pass arguments into a subroutine?</a:t>
            </a:r>
          </a:p>
          <a:p>
            <a:pPr lvl="1"/>
            <a:r>
              <a:rPr lang="en-US" dirty="0"/>
              <a:t>Each 8-, 16- or 32-bit variables is passed via </a:t>
            </a:r>
            <a:r>
              <a:rPr lang="en-US" dirty="0">
                <a:latin typeface="Consolas" panose="020B0609020204030204" pitchFamily="49" charset="0"/>
                <a:cs typeface="Consolas" panose="020B0609020204030204" pitchFamily="49" charset="0"/>
              </a:rPr>
              <a:t>r0</a:t>
            </a:r>
            <a:r>
              <a:rPr lang="en-US" dirty="0"/>
              <a:t>, </a:t>
            </a:r>
            <a:r>
              <a:rPr lang="en-US" dirty="0">
                <a:latin typeface="Consolas" panose="020B0609020204030204" pitchFamily="49" charset="0"/>
                <a:cs typeface="Consolas" panose="020B0609020204030204" pitchFamily="49" charset="0"/>
              </a:rPr>
              <a:t>r1</a:t>
            </a:r>
            <a:r>
              <a:rPr lang="en-US" dirty="0"/>
              <a:t>, </a:t>
            </a:r>
            <a:r>
              <a:rPr lang="en-US" dirty="0">
                <a:latin typeface="Consolas" panose="020B0609020204030204" pitchFamily="49" charset="0"/>
                <a:cs typeface="Consolas" panose="020B0609020204030204" pitchFamily="49" charset="0"/>
              </a:rPr>
              <a:t>r2</a:t>
            </a:r>
            <a:r>
              <a:rPr lang="en-US" dirty="0"/>
              <a:t>, </a:t>
            </a:r>
            <a:r>
              <a:rPr lang="en-US" dirty="0">
                <a:latin typeface="Consolas" panose="020B0609020204030204" pitchFamily="49" charset="0"/>
                <a:cs typeface="Consolas" panose="020B0609020204030204" pitchFamily="49" charset="0"/>
              </a:rPr>
              <a:t>r3</a:t>
            </a:r>
          </a:p>
          <a:p>
            <a:pPr lvl="1"/>
            <a:r>
              <a:rPr lang="en-US" dirty="0"/>
              <a:t>Extra parameters are passed via stack</a:t>
            </a:r>
          </a:p>
          <a:p>
            <a:r>
              <a:rPr lang="en-US" dirty="0"/>
              <a:t>How to return a value in a subroutine?</a:t>
            </a:r>
          </a:p>
          <a:p>
            <a:pPr lvl="1"/>
            <a:r>
              <a:rPr lang="en-US" dirty="0"/>
              <a:t>Value is returned in </a:t>
            </a:r>
            <a:r>
              <a:rPr lang="en-US" dirty="0">
                <a:latin typeface="Consolas" panose="020B0609020204030204" pitchFamily="49" charset="0"/>
                <a:cs typeface="Consolas" panose="020B0609020204030204" pitchFamily="49" charset="0"/>
              </a:rPr>
              <a:t>r0</a:t>
            </a:r>
          </a:p>
          <a:p>
            <a:r>
              <a:rPr lang="en-US" dirty="0"/>
              <a:t>How to preserve the running environment for the caller?</a:t>
            </a:r>
          </a:p>
          <a:p>
            <a:pPr lvl="1"/>
            <a:r>
              <a:rPr lang="en-US" dirty="0"/>
              <a:t>(to be covered)</a:t>
            </a:r>
          </a:p>
        </p:txBody>
      </p:sp>
    </p:spTree>
    <p:extLst>
      <p:ext uri="{BB962C8B-B14F-4D97-AF65-F5344CB8AC3E}">
        <p14:creationId xmlns:p14="http://schemas.microsoft.com/office/powerpoint/2010/main" val="10556777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A7369-35F5-0B09-D312-6B2E96B9BA41}"/>
              </a:ext>
            </a:extLst>
          </p:cNvPr>
          <p:cNvSpPr>
            <a:spLocks noGrp="1"/>
          </p:cNvSpPr>
          <p:nvPr>
            <p:ph type="title"/>
          </p:nvPr>
        </p:nvSpPr>
        <p:spPr/>
        <p:txBody>
          <a:bodyPr/>
          <a:lstStyle/>
          <a:p>
            <a:r>
              <a:rPr lang="en-US" dirty="0"/>
              <a:t>Common Coding Patterns</a:t>
            </a:r>
          </a:p>
        </p:txBody>
      </p:sp>
      <p:sp>
        <p:nvSpPr>
          <p:cNvPr id="3" name="Slide Number Placeholder 2">
            <a:extLst>
              <a:ext uri="{FF2B5EF4-FFF2-40B4-BE49-F238E27FC236}">
                <a16:creationId xmlns:a16="http://schemas.microsoft.com/office/drawing/2014/main" id="{813F0E3D-2288-F91F-BA25-57F605ABCC22}"/>
              </a:ext>
            </a:extLst>
          </p:cNvPr>
          <p:cNvSpPr>
            <a:spLocks noGrp="1"/>
          </p:cNvSpPr>
          <p:nvPr>
            <p:ph type="sldNum" sz="quarter" idx="12"/>
          </p:nvPr>
        </p:nvSpPr>
        <p:spPr/>
        <p:txBody>
          <a:bodyPr/>
          <a:lstStyle/>
          <a:p>
            <a:fld id="{EA7C8D44-3667-46F6-9772-CC52308E2A7F}" type="slidenum">
              <a:rPr kumimoji="0" lang="en-US" smtClean="0"/>
              <a:pPr/>
              <a:t>42</a:t>
            </a:fld>
            <a:endParaRPr kumimoji="0" lang="en-US" dirty="0"/>
          </a:p>
        </p:txBody>
      </p:sp>
      <p:sp>
        <p:nvSpPr>
          <p:cNvPr id="4" name="Content Placeholder 3">
            <a:extLst>
              <a:ext uri="{FF2B5EF4-FFF2-40B4-BE49-F238E27FC236}">
                <a16:creationId xmlns:a16="http://schemas.microsoft.com/office/drawing/2014/main" id="{C1786C3D-08DC-C58F-4594-039552E0CEB9}"/>
              </a:ext>
            </a:extLst>
          </p:cNvPr>
          <p:cNvSpPr>
            <a:spLocks noGrp="1"/>
          </p:cNvSpPr>
          <p:nvPr>
            <p:ph sz="quarter" idx="1"/>
          </p:nvPr>
        </p:nvSpPr>
        <p:spPr>
          <a:xfrm>
            <a:off x="609600" y="1143000"/>
            <a:ext cx="10972800" cy="5257800"/>
          </a:xfrm>
        </p:spPr>
        <p:txBody>
          <a:bodyPr>
            <a:normAutofit fontScale="77500" lnSpcReduction="20000"/>
          </a:bodyPr>
          <a:lstStyle/>
          <a:p>
            <a:r>
              <a:rPr lang="en-US" dirty="0"/>
              <a:t>Callee returns a constant in r0.</a:t>
            </a:r>
          </a:p>
          <a:p>
            <a:pPr lvl="1"/>
            <a:r>
              <a:rPr lang="en-US" dirty="0"/>
              <a:t>mov r0,#17   @ r0 is return value register</a:t>
            </a:r>
          </a:p>
          <a:p>
            <a:pPr lvl="1"/>
            <a:r>
              <a:rPr lang="en-US" dirty="0"/>
              <a:t>bx </a:t>
            </a:r>
            <a:r>
              <a:rPr lang="en-US" dirty="0" err="1"/>
              <a:t>lr</a:t>
            </a:r>
            <a:r>
              <a:rPr lang="en-US" dirty="0"/>
              <a:t>    @ return from function</a:t>
            </a:r>
          </a:p>
          <a:p>
            <a:r>
              <a:rPr lang="en-US" dirty="0"/>
              <a:t>Callee saves some registers, does some arithmetic, and returns the result in r0.</a:t>
            </a:r>
          </a:p>
          <a:p>
            <a:pPr lvl="1"/>
            <a:r>
              <a:rPr lang="en-US" dirty="0"/>
              <a:t>push {r4-r7,lr}</a:t>
            </a:r>
          </a:p>
          <a:p>
            <a:pPr lvl="1"/>
            <a:r>
              <a:rPr lang="en-US" dirty="0"/>
              <a:t>mov r4, #10</a:t>
            </a:r>
          </a:p>
          <a:p>
            <a:pPr lvl="1"/>
            <a:r>
              <a:rPr lang="en-US" dirty="0"/>
              <a:t>mov r5, #100</a:t>
            </a:r>
          </a:p>
          <a:p>
            <a:pPr lvl="1"/>
            <a:r>
              <a:rPr lang="en-US" dirty="0"/>
              <a:t>add r0,r4,r5</a:t>
            </a:r>
          </a:p>
          <a:p>
            <a:pPr lvl="1"/>
            <a:r>
              <a:rPr lang="en-US" dirty="0"/>
              <a:t>pop {r4-r7,pc}   @ pop saved </a:t>
            </a:r>
            <a:r>
              <a:rPr lang="en-US" dirty="0" err="1"/>
              <a:t>lr</a:t>
            </a:r>
            <a:r>
              <a:rPr lang="en-US" dirty="0"/>
              <a:t> value into PC to return from function</a:t>
            </a:r>
          </a:p>
          <a:p>
            <a:r>
              <a:rPr lang="en-US" dirty="0"/>
              <a:t>Callee calls another function (nested function calls)</a:t>
            </a:r>
          </a:p>
          <a:p>
            <a:pPr lvl="1"/>
            <a:r>
              <a:rPr lang="en-US" dirty="0"/>
              <a:t>push {</a:t>
            </a:r>
            <a:r>
              <a:rPr lang="en-US" dirty="0" err="1"/>
              <a:t>lr</a:t>
            </a:r>
            <a:r>
              <a:rPr lang="en-US" dirty="0"/>
              <a:t>}   @ must save LR if we call our own function</a:t>
            </a:r>
          </a:p>
          <a:p>
            <a:pPr lvl="1"/>
            <a:r>
              <a:rPr lang="en-US" dirty="0"/>
              <a:t>mov r0, #123   @ r0 is first function parameter </a:t>
            </a:r>
          </a:p>
          <a:p>
            <a:pPr lvl="1"/>
            <a:r>
              <a:rPr lang="en-US" dirty="0"/>
              <a:t>bl </a:t>
            </a:r>
            <a:r>
              <a:rPr lang="en-US" dirty="0" err="1"/>
              <a:t>print_int</a:t>
            </a:r>
            <a:r>
              <a:rPr lang="en-US" dirty="0"/>
              <a:t>  @ call function </a:t>
            </a:r>
            <a:r>
              <a:rPr lang="en-US" dirty="0" err="1"/>
              <a:t>print_int</a:t>
            </a:r>
            <a:r>
              <a:rPr lang="en-US" dirty="0"/>
              <a:t>(123)</a:t>
            </a:r>
          </a:p>
          <a:p>
            <a:pPr lvl="1"/>
            <a:r>
              <a:rPr lang="en-US" dirty="0"/>
              <a:t>pop {pc}   @ pop saved </a:t>
            </a:r>
            <a:r>
              <a:rPr lang="en-US" dirty="0" err="1"/>
              <a:t>lr</a:t>
            </a:r>
            <a:r>
              <a:rPr lang="en-US" dirty="0"/>
              <a:t> into PC to return from function</a:t>
            </a:r>
          </a:p>
          <a:p>
            <a:r>
              <a:rPr lang="en-US" dirty="0"/>
              <a:t>Callee return: restore previously-pushed LR, then jump to LR (POP {</a:t>
            </a:r>
            <a:r>
              <a:rPr lang="en-US" dirty="0" err="1"/>
              <a:t>lr</a:t>
            </a:r>
            <a:r>
              <a:rPr lang="en-US" dirty="0"/>
              <a:t>}; BX </a:t>
            </a:r>
            <a:r>
              <a:rPr lang="en-US" dirty="0" err="1"/>
              <a:t>lr</a:t>
            </a:r>
            <a:r>
              <a:rPr lang="en-US" dirty="0"/>
              <a:t>), or equivalently, pop previously-pushed LR to PC</a:t>
            </a:r>
          </a:p>
          <a:p>
            <a:pPr lvl="1"/>
            <a:r>
              <a:rPr lang="en-US" dirty="0"/>
              <a:t>POP {pc} ≡ POP {</a:t>
            </a:r>
            <a:r>
              <a:rPr lang="en-US" dirty="0" err="1"/>
              <a:t>lr</a:t>
            </a:r>
            <a:r>
              <a:rPr lang="en-US" dirty="0"/>
              <a:t>}; BX </a:t>
            </a:r>
            <a:r>
              <a:rPr lang="en-US" dirty="0" err="1"/>
              <a:t>lr</a:t>
            </a:r>
            <a:endParaRPr lang="en-US" dirty="0"/>
          </a:p>
        </p:txBody>
      </p:sp>
    </p:spTree>
    <p:extLst>
      <p:ext uri="{BB962C8B-B14F-4D97-AF65-F5344CB8AC3E}">
        <p14:creationId xmlns:p14="http://schemas.microsoft.com/office/powerpoint/2010/main" val="391568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AD8D5-0B95-0457-7B5C-9D0337D659B1}"/>
              </a:ext>
            </a:extLst>
          </p:cNvPr>
          <p:cNvSpPr>
            <a:spLocks noGrp="1"/>
          </p:cNvSpPr>
          <p:nvPr>
            <p:ph type="title"/>
          </p:nvPr>
        </p:nvSpPr>
        <p:spPr/>
        <p:txBody>
          <a:bodyPr/>
          <a:lstStyle/>
          <a:p>
            <a:r>
              <a:rPr lang="en-US" dirty="0"/>
              <a:t>Common Coding Patterns</a:t>
            </a:r>
          </a:p>
        </p:txBody>
      </p:sp>
      <p:sp>
        <p:nvSpPr>
          <p:cNvPr id="3" name="Slide Number Placeholder 2">
            <a:extLst>
              <a:ext uri="{FF2B5EF4-FFF2-40B4-BE49-F238E27FC236}">
                <a16:creationId xmlns:a16="http://schemas.microsoft.com/office/drawing/2014/main" id="{1F469938-6E2B-10D6-858A-98763C5FC6B6}"/>
              </a:ext>
            </a:extLst>
          </p:cNvPr>
          <p:cNvSpPr>
            <a:spLocks noGrp="1"/>
          </p:cNvSpPr>
          <p:nvPr>
            <p:ph type="sldNum" sz="quarter" idx="12"/>
          </p:nvPr>
        </p:nvSpPr>
        <p:spPr/>
        <p:txBody>
          <a:bodyPr/>
          <a:lstStyle/>
          <a:p>
            <a:fld id="{EA7C8D44-3667-46F6-9772-CC52308E2A7F}" type="slidenum">
              <a:rPr kumimoji="0" lang="en-US" smtClean="0"/>
              <a:pPr/>
              <a:t>43</a:t>
            </a:fld>
            <a:endParaRPr kumimoji="0" lang="en-US" dirty="0"/>
          </a:p>
        </p:txBody>
      </p:sp>
      <p:sp>
        <p:nvSpPr>
          <p:cNvPr id="4" name="Content Placeholder 3">
            <a:extLst>
              <a:ext uri="{FF2B5EF4-FFF2-40B4-BE49-F238E27FC236}">
                <a16:creationId xmlns:a16="http://schemas.microsoft.com/office/drawing/2014/main" id="{03982D35-1A09-6E6A-B056-F112896EAB10}"/>
              </a:ext>
            </a:extLst>
          </p:cNvPr>
          <p:cNvSpPr>
            <a:spLocks noGrp="1"/>
          </p:cNvSpPr>
          <p:nvPr>
            <p:ph sz="quarter" idx="1"/>
          </p:nvPr>
        </p:nvSpPr>
        <p:spPr>
          <a:xfrm>
            <a:off x="609600" y="1219200"/>
            <a:ext cx="10972800" cy="5410200"/>
          </a:xfrm>
        </p:spPr>
        <p:txBody>
          <a:bodyPr>
            <a:normAutofit fontScale="77500" lnSpcReduction="20000"/>
          </a:bodyPr>
          <a:lstStyle/>
          <a:p>
            <a:r>
              <a:rPr lang="en-US" dirty="0"/>
              <a:t>Memory access: first put memory address into register, then load memory content at that address </a:t>
            </a:r>
          </a:p>
          <a:p>
            <a:pPr lvl="1"/>
            <a:r>
              <a:rPr lang="en-US" dirty="0"/>
              <a:t>adr r2, </a:t>
            </a:r>
            <a:r>
              <a:rPr lang="en-US" dirty="0" err="1"/>
              <a:t>mydata</a:t>
            </a:r>
            <a:r>
              <a:rPr lang="en-US" dirty="0"/>
              <a:t>      @Compute address of label </a:t>
            </a:r>
            <a:r>
              <a:rPr lang="en-US" dirty="0" err="1"/>
              <a:t>mydata</a:t>
            </a:r>
            <a:r>
              <a:rPr lang="en-US" dirty="0"/>
              <a:t> using a PC‑relative add and put that address in r2</a:t>
            </a:r>
          </a:p>
          <a:p>
            <a:pPr lvl="1"/>
            <a:r>
              <a:rPr lang="en-US" dirty="0" err="1"/>
              <a:t>ldr</a:t>
            </a:r>
            <a:r>
              <a:rPr lang="en-US" dirty="0"/>
              <a:t> r0, [r2]            @Dereference that address, loading the 32‑bit word stored at </a:t>
            </a:r>
            <a:r>
              <a:rPr lang="en-US" dirty="0" err="1"/>
              <a:t>mydata</a:t>
            </a:r>
            <a:r>
              <a:rPr lang="en-US" dirty="0"/>
              <a:t> into r0</a:t>
            </a:r>
          </a:p>
          <a:p>
            <a:pPr lvl="1"/>
            <a:r>
              <a:rPr lang="en-US" dirty="0"/>
              <a:t>bx </a:t>
            </a:r>
            <a:r>
              <a:rPr lang="en-US" dirty="0" err="1"/>
              <a:t>lr</a:t>
            </a:r>
            <a:endParaRPr lang="en-US" dirty="0"/>
          </a:p>
          <a:p>
            <a:pPr lvl="1"/>
            <a:r>
              <a:rPr lang="en-US" dirty="0" err="1"/>
              <a:t>mydata</a:t>
            </a:r>
            <a:r>
              <a:rPr lang="en-US" dirty="0"/>
              <a:t>:</a:t>
            </a:r>
          </a:p>
          <a:p>
            <a:pPr lvl="1"/>
            <a:r>
              <a:rPr lang="en-US" dirty="0"/>
              <a:t>	.word 123</a:t>
            </a:r>
          </a:p>
          <a:p>
            <a:r>
              <a:rPr lang="en-US" dirty="0"/>
              <a:t>Or</a:t>
            </a:r>
          </a:p>
          <a:p>
            <a:pPr lvl="1"/>
            <a:r>
              <a:rPr lang="en-US" dirty="0" err="1"/>
              <a:t>ldr</a:t>
            </a:r>
            <a:r>
              <a:rPr lang="en-US" dirty="0"/>
              <a:t> r2,=</a:t>
            </a:r>
            <a:r>
              <a:rPr lang="en-US" dirty="0" err="1"/>
              <a:t>mydata</a:t>
            </a:r>
            <a:r>
              <a:rPr lang="en-US" dirty="0"/>
              <a:t> @ pseudo‑instruction that loads absolute address of </a:t>
            </a:r>
            <a:r>
              <a:rPr lang="en-US" dirty="0" err="1"/>
              <a:t>mydata</a:t>
            </a:r>
            <a:r>
              <a:rPr lang="en-US" dirty="0"/>
              <a:t> from a nearby literal pool into r2</a:t>
            </a:r>
          </a:p>
          <a:p>
            <a:pPr lvl="1"/>
            <a:r>
              <a:rPr lang="en-US" dirty="0" err="1"/>
              <a:t>ldr</a:t>
            </a:r>
            <a:r>
              <a:rPr lang="en-US" dirty="0"/>
              <a:t> r0,[r2]</a:t>
            </a:r>
          </a:p>
          <a:p>
            <a:pPr lvl="1"/>
            <a:r>
              <a:rPr lang="en-US" dirty="0"/>
              <a:t>bx </a:t>
            </a:r>
            <a:r>
              <a:rPr lang="en-US" dirty="0" err="1"/>
              <a:t>lr</a:t>
            </a:r>
            <a:endParaRPr lang="en-US" dirty="0"/>
          </a:p>
          <a:p>
            <a:pPr lvl="1"/>
            <a:r>
              <a:rPr lang="en-US" dirty="0" err="1"/>
              <a:t>mydata</a:t>
            </a:r>
            <a:r>
              <a:rPr lang="en-US" dirty="0"/>
              <a:t>:</a:t>
            </a:r>
          </a:p>
          <a:p>
            <a:pPr lvl="1"/>
            <a:r>
              <a:rPr lang="en-US" dirty="0"/>
              <a:t>	.word 123</a:t>
            </a:r>
          </a:p>
          <a:p>
            <a:r>
              <a:rPr lang="en-US" dirty="0"/>
              <a:t>adr vs. </a:t>
            </a:r>
            <a:r>
              <a:rPr lang="en-US" dirty="0" err="1"/>
              <a:t>ldr</a:t>
            </a:r>
            <a:endParaRPr lang="en-US" dirty="0"/>
          </a:p>
          <a:p>
            <a:pPr lvl="1"/>
            <a:r>
              <a:rPr lang="en-US" dirty="0"/>
              <a:t>If </a:t>
            </a:r>
            <a:r>
              <a:rPr lang="en-US" dirty="0" err="1"/>
              <a:t>mydata</a:t>
            </a:r>
            <a:r>
              <a:rPr lang="en-US" dirty="0"/>
              <a:t> is in range for </a:t>
            </a:r>
            <a:r>
              <a:rPr lang="en-US" dirty="0" err="1"/>
              <a:t>adr</a:t>
            </a:r>
            <a:r>
              <a:rPr lang="en-US" dirty="0"/>
              <a:t> (c.f., ), both forms will leave r2 holding the same address at run time.</a:t>
            </a:r>
          </a:p>
          <a:p>
            <a:pPr lvl="1"/>
            <a:r>
              <a:rPr lang="en-US" dirty="0"/>
              <a:t>Out‑of‑range labels: adr may fail; </a:t>
            </a:r>
            <a:r>
              <a:rPr lang="en-US" dirty="0" err="1"/>
              <a:t>ldr</a:t>
            </a:r>
            <a:r>
              <a:rPr lang="en-US" dirty="0"/>
              <a:t> =</a:t>
            </a:r>
            <a:r>
              <a:rPr lang="en-US" dirty="0" err="1"/>
              <a:t>mydata</a:t>
            </a:r>
            <a:r>
              <a:rPr lang="en-US" dirty="0"/>
              <a:t> still works, but it incurs one memory access</a:t>
            </a:r>
          </a:p>
          <a:p>
            <a:r>
              <a:rPr lang="en-US" dirty="0"/>
              <a:t>Note: pseudo-instruction LDR Rd, =X loads a value if X is a constant, and an address if X is a symbol,</a:t>
            </a:r>
          </a:p>
          <a:p>
            <a:pPr lvl="1"/>
            <a:r>
              <a:rPr lang="en-US" dirty="0"/>
              <a:t>e.g., “LDR r2, =0x55555555” loads the value 0x55555555 from memory</a:t>
            </a:r>
          </a:p>
        </p:txBody>
      </p:sp>
    </p:spTree>
    <p:extLst>
      <p:ext uri="{BB962C8B-B14F-4D97-AF65-F5344CB8AC3E}">
        <p14:creationId xmlns:p14="http://schemas.microsoft.com/office/powerpoint/2010/main" val="8987737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4D106-5672-D2D0-91A6-33EAE728340F}"/>
              </a:ext>
            </a:extLst>
          </p:cNvPr>
          <p:cNvSpPr>
            <a:spLocks noGrp="1"/>
          </p:cNvSpPr>
          <p:nvPr>
            <p:ph type="title"/>
          </p:nvPr>
        </p:nvSpPr>
        <p:spPr/>
        <p:txBody>
          <a:bodyPr/>
          <a:lstStyle/>
          <a:p>
            <a:r>
              <a:rPr lang="en-US" altLang="zh-CN" dirty="0"/>
              <a:t>References</a:t>
            </a:r>
            <a:endParaRPr lang="en-US" dirty="0"/>
          </a:p>
        </p:txBody>
      </p:sp>
      <p:sp>
        <p:nvSpPr>
          <p:cNvPr id="3" name="Slide Number Placeholder 2">
            <a:extLst>
              <a:ext uri="{FF2B5EF4-FFF2-40B4-BE49-F238E27FC236}">
                <a16:creationId xmlns:a16="http://schemas.microsoft.com/office/drawing/2014/main" id="{19E1870C-5DED-99FC-C81D-AC9E4EC4E2F6}"/>
              </a:ext>
            </a:extLst>
          </p:cNvPr>
          <p:cNvSpPr>
            <a:spLocks noGrp="1"/>
          </p:cNvSpPr>
          <p:nvPr>
            <p:ph type="sldNum" sz="quarter" idx="12"/>
          </p:nvPr>
        </p:nvSpPr>
        <p:spPr/>
        <p:txBody>
          <a:bodyPr/>
          <a:lstStyle/>
          <a:p>
            <a:fld id="{EA7C8D44-3667-46F6-9772-CC52308E2A7F}" type="slidenum">
              <a:rPr kumimoji="0" lang="en-US" smtClean="0"/>
              <a:pPr/>
              <a:t>44</a:t>
            </a:fld>
            <a:endParaRPr kumimoji="0" lang="en-US" dirty="0"/>
          </a:p>
        </p:txBody>
      </p:sp>
      <p:sp>
        <p:nvSpPr>
          <p:cNvPr id="4" name="Content Placeholder 3">
            <a:extLst>
              <a:ext uri="{FF2B5EF4-FFF2-40B4-BE49-F238E27FC236}">
                <a16:creationId xmlns:a16="http://schemas.microsoft.com/office/drawing/2014/main" id="{C3EB6FC8-0A57-C4F7-A418-87CC97372C95}"/>
              </a:ext>
            </a:extLst>
          </p:cNvPr>
          <p:cNvSpPr>
            <a:spLocks noGrp="1"/>
          </p:cNvSpPr>
          <p:nvPr>
            <p:ph sz="quarter" idx="1"/>
          </p:nvPr>
        </p:nvSpPr>
        <p:spPr/>
        <p:txBody>
          <a:bodyPr/>
          <a:lstStyle/>
          <a:p>
            <a:r>
              <a:rPr lang="en-US" dirty="0"/>
              <a:t>Lecture 29. Calling a subroutine</a:t>
            </a:r>
          </a:p>
          <a:p>
            <a:pPr lvl="1"/>
            <a:r>
              <a:rPr lang="en-US">
                <a:hlinkClick r:id="rId2"/>
              </a:rPr>
              <a:t>https://www.youtube.com/watch?v=xt2Q9n1Udb4&amp;list=PLRJhV4hUhIymmp5CCeIFPyxbknsdcXCc8&amp;index=29</a:t>
            </a:r>
            <a:r>
              <a:rPr lang="en-US"/>
              <a:t> </a:t>
            </a:r>
          </a:p>
          <a:p>
            <a:r>
              <a:rPr lang="en-US" dirty="0"/>
              <a:t>Lecture 30. Passing Arguments to a Subroutine</a:t>
            </a:r>
          </a:p>
          <a:p>
            <a:pPr lvl="1"/>
            <a:r>
              <a:rPr lang="en-US" dirty="0">
                <a:hlinkClick r:id="rId3"/>
              </a:rPr>
              <a:t>https://www.youtube.com/watch?v=DGKjFKjxAYs&amp;list=PLRJhV4hUhIymmp5CCeIFPyxbknsdcXCc8&amp;index=31</a:t>
            </a:r>
            <a:r>
              <a:rPr lang="en-US" dirty="0"/>
              <a:t> </a:t>
            </a:r>
          </a:p>
        </p:txBody>
      </p:sp>
    </p:spTree>
    <p:extLst>
      <p:ext uri="{BB962C8B-B14F-4D97-AF65-F5344CB8AC3E}">
        <p14:creationId xmlns:p14="http://schemas.microsoft.com/office/powerpoint/2010/main" val="3663400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8E09BAEC-05BB-FD46-9994-08E2E6A160C0}"/>
              </a:ext>
            </a:extLst>
          </p:cNvPr>
          <p:cNvSpPr/>
          <p:nvPr/>
        </p:nvSpPr>
        <p:spPr>
          <a:xfrm>
            <a:off x="4361970" y="1295401"/>
            <a:ext cx="3334230" cy="2363724"/>
          </a:xfrm>
          <a:prstGeom prst="rect">
            <a:avLst/>
          </a:prstGeom>
          <a:ln w="12700">
            <a:solidFill>
              <a:schemeClr val="tx1"/>
            </a:solidFill>
          </a:ln>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void foo(void) ;</a:t>
            </a:r>
          </a:p>
          <a:p>
            <a:pPr lvl="0" eaLnBrk="0" fontAlgn="base" hangingPunct="0">
              <a:spcBef>
                <a:spcPct val="20000"/>
              </a:spcBef>
              <a:spcAft>
                <a:spcPct val="0"/>
              </a:spcAft>
            </a:pPr>
            <a:endParaRPr lang="en-US" dirty="0">
              <a:solidFill>
                <a:srgbClr val="000000"/>
              </a:solidFill>
              <a:latin typeface="Consolas" panose="020B0609020204030204" pitchFamily="49" charset="0"/>
              <a:cs typeface="Consolas" panose="020B0609020204030204" pitchFamily="49" charset="0"/>
            </a:endParaRPr>
          </a:p>
          <a:p>
            <a:pPr lvl="0" eaLnBrk="0" fontAlgn="base" hangingPunct="0">
              <a:spcBef>
                <a:spcPct val="20000"/>
              </a:spcBef>
              <a:spcAft>
                <a:spcPct val="0"/>
              </a:spcAft>
            </a:pPr>
            <a:r>
              <a:rPr lang="en-US" dirty="0" err="1">
                <a:solidFill>
                  <a:srgbClr val="000000"/>
                </a:solidFill>
                <a:latin typeface="Consolas" panose="020B0609020204030204" pitchFamily="49" charset="0"/>
                <a:cs typeface="Consolas" panose="020B0609020204030204" pitchFamily="49" charset="0"/>
              </a:rPr>
              <a:t>int</a:t>
            </a:r>
            <a:r>
              <a:rPr lang="en-US" dirty="0">
                <a:solidFill>
                  <a:srgbClr val="000000"/>
                </a:solidFill>
                <a:latin typeface="Consolas" panose="020B0609020204030204" pitchFamily="49" charset="0"/>
                <a:cs typeface="Consolas" panose="020B0609020204030204" pitchFamily="49" charset="0"/>
              </a:rPr>
              <a:t> main(void{</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   </a:t>
            </a:r>
            <a:r>
              <a:rPr lang="en-US" sz="1400" dirty="0">
                <a:solidFill>
                  <a:srgbClr val="000000"/>
                </a:solidFill>
                <a:latin typeface="Consolas" panose="020B0609020204030204" pitchFamily="49" charset="0"/>
                <a:cs typeface="Consolas" panose="020B0609020204030204" pitchFamily="49" charset="0"/>
              </a:rPr>
              <a:t>● ● ● </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   </a:t>
            </a:r>
            <a:r>
              <a:rPr lang="en-US" b="1" dirty="0">
                <a:solidFill>
                  <a:srgbClr val="C00000"/>
                </a:solidFill>
                <a:latin typeface="Consolas" panose="020B0609020204030204" pitchFamily="49" charset="0"/>
                <a:cs typeface="Consolas" panose="020B0609020204030204" pitchFamily="49" charset="0"/>
              </a:rPr>
              <a:t>foo();</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   </a:t>
            </a:r>
            <a:r>
              <a:rPr lang="en-US" sz="1400" dirty="0">
                <a:solidFill>
                  <a:srgbClr val="000000"/>
                </a:solidFill>
                <a:latin typeface="Consolas" panose="020B0609020204030204" pitchFamily="49" charset="0"/>
                <a:cs typeface="Consolas" panose="020B0609020204030204" pitchFamily="49" charset="0"/>
              </a:rPr>
              <a:t>● ● ● </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a:t>
            </a:r>
          </a:p>
        </p:txBody>
      </p:sp>
      <p:sp>
        <p:nvSpPr>
          <p:cNvPr id="5" name="Title 4">
            <a:extLst>
              <a:ext uri="{FF2B5EF4-FFF2-40B4-BE49-F238E27FC236}">
                <a16:creationId xmlns:a16="http://schemas.microsoft.com/office/drawing/2014/main" id="{822A48AC-08E7-4C4F-BF25-8EFECBF40BF0}"/>
              </a:ext>
            </a:extLst>
          </p:cNvPr>
          <p:cNvSpPr>
            <a:spLocks noGrp="1"/>
          </p:cNvSpPr>
          <p:nvPr>
            <p:ph type="title"/>
          </p:nvPr>
        </p:nvSpPr>
        <p:spPr/>
        <p:txBody>
          <a:bodyPr/>
          <a:lstStyle/>
          <a:p>
            <a:r>
              <a:rPr lang="en-US" dirty="0"/>
              <a:t>Link Register (LR)</a:t>
            </a:r>
          </a:p>
        </p:txBody>
      </p:sp>
      <p:sp>
        <p:nvSpPr>
          <p:cNvPr id="3" name="Slide Number Placeholder 2">
            <a:extLst>
              <a:ext uri="{FF2B5EF4-FFF2-40B4-BE49-F238E27FC236}">
                <a16:creationId xmlns:a16="http://schemas.microsoft.com/office/drawing/2014/main" id="{74B59B69-371D-1E4A-B82E-E74F6D85C813}"/>
              </a:ext>
            </a:extLst>
          </p:cNvPr>
          <p:cNvSpPr>
            <a:spLocks noGrp="1"/>
          </p:cNvSpPr>
          <p:nvPr>
            <p:ph type="sldNum" sz="quarter" idx="12"/>
          </p:nvPr>
        </p:nvSpPr>
        <p:spPr/>
        <p:txBody>
          <a:bodyPr/>
          <a:lstStyle/>
          <a:p>
            <a:fld id="{EA7C8D44-3667-46F6-9772-CC52308E2A7F}" type="slidenum">
              <a:rPr kumimoji="0" lang="en-US" smtClean="0"/>
              <a:pPr/>
              <a:t>5</a:t>
            </a:fld>
            <a:endParaRPr kumimoji="0" lang="en-US" dirty="0"/>
          </a:p>
        </p:txBody>
      </p:sp>
      <p:grpSp>
        <p:nvGrpSpPr>
          <p:cNvPr id="28" name="Group 27">
            <a:extLst>
              <a:ext uri="{FF2B5EF4-FFF2-40B4-BE49-F238E27FC236}">
                <a16:creationId xmlns:a16="http://schemas.microsoft.com/office/drawing/2014/main" id="{4C5B8A06-F4D5-F64D-A2AB-DCEF5E37AF5D}"/>
              </a:ext>
            </a:extLst>
          </p:cNvPr>
          <p:cNvGrpSpPr/>
          <p:nvPr/>
        </p:nvGrpSpPr>
        <p:grpSpPr>
          <a:xfrm>
            <a:off x="5298782" y="3678537"/>
            <a:ext cx="6817018" cy="2777182"/>
            <a:chOff x="2326982" y="3678537"/>
            <a:chExt cx="6817018" cy="2777182"/>
          </a:xfrm>
        </p:grpSpPr>
        <p:sp>
          <p:nvSpPr>
            <p:cNvPr id="29" name="Rectangle 66">
              <a:extLst>
                <a:ext uri="{FF2B5EF4-FFF2-40B4-BE49-F238E27FC236}">
                  <a16:creationId xmlns:a16="http://schemas.microsoft.com/office/drawing/2014/main" id="{436E5730-920D-A94B-BC91-6935EDA252C0}"/>
                </a:ext>
              </a:extLst>
            </p:cNvPr>
            <p:cNvSpPr>
              <a:spLocks noChangeArrowheads="1"/>
            </p:cNvSpPr>
            <p:nvPr/>
          </p:nvSpPr>
          <p:spPr bwMode="auto">
            <a:xfrm>
              <a:off x="6400800" y="4151955"/>
              <a:ext cx="2438400" cy="2303764"/>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en-US">
                <a:solidFill>
                  <a:srgbClr val="000000"/>
                </a:solidFill>
              </a:endParaRPr>
            </a:p>
          </p:txBody>
        </p:sp>
        <p:grpSp>
          <p:nvGrpSpPr>
            <p:cNvPr id="30" name="Group 29">
              <a:extLst>
                <a:ext uri="{FF2B5EF4-FFF2-40B4-BE49-F238E27FC236}">
                  <a16:creationId xmlns:a16="http://schemas.microsoft.com/office/drawing/2014/main" id="{E56DB503-8493-5C47-91AC-F7B9531279BF}"/>
                </a:ext>
              </a:extLst>
            </p:cNvPr>
            <p:cNvGrpSpPr/>
            <p:nvPr/>
          </p:nvGrpSpPr>
          <p:grpSpPr>
            <a:xfrm>
              <a:off x="2819400" y="3678537"/>
              <a:ext cx="1676400" cy="655638"/>
              <a:chOff x="2819400" y="3678537"/>
              <a:chExt cx="1676400" cy="655638"/>
            </a:xfrm>
          </p:grpSpPr>
          <p:sp>
            <p:nvSpPr>
              <p:cNvPr id="33" name="AutoShape 49">
                <a:extLst>
                  <a:ext uri="{FF2B5EF4-FFF2-40B4-BE49-F238E27FC236}">
                    <a16:creationId xmlns:a16="http://schemas.microsoft.com/office/drawing/2014/main" id="{4A6144BE-864A-EB45-8F51-7273D90CA550}"/>
                  </a:ext>
                </a:extLst>
              </p:cNvPr>
              <p:cNvSpPr>
                <a:spLocks noChangeArrowheads="1"/>
              </p:cNvSpPr>
              <p:nvPr/>
            </p:nvSpPr>
            <p:spPr bwMode="auto">
              <a:xfrm>
                <a:off x="2819400" y="3678537"/>
                <a:ext cx="495300" cy="655638"/>
              </a:xfrm>
              <a:prstGeom prst="downArrow">
                <a:avLst>
                  <a:gd name="adj1" fmla="val 50000"/>
                  <a:gd name="adj2" fmla="val 25000"/>
                </a:avLst>
              </a:prstGeom>
              <a:solidFill>
                <a:schemeClr val="bg1">
                  <a:lumMod val="85000"/>
                </a:schemeClr>
              </a:solidFill>
              <a:ln w="9525">
                <a:solidFill>
                  <a:srgbClr val="000000"/>
                </a:solidFill>
                <a:miter lim="800000"/>
                <a:headEnd/>
                <a:tailEnd/>
              </a:ln>
              <a:effectLst/>
            </p:spPr>
            <p:txBody>
              <a:bodyPr wrap="none" anchor="ctr"/>
              <a:lstStyle/>
              <a:p>
                <a:endParaRPr lang="en-US">
                  <a:solidFill>
                    <a:srgbClr val="000000"/>
                  </a:solidFill>
                </a:endParaRPr>
              </a:p>
            </p:txBody>
          </p:sp>
          <p:sp>
            <p:nvSpPr>
              <p:cNvPr id="34" name="Text Box 69">
                <a:extLst>
                  <a:ext uri="{FF2B5EF4-FFF2-40B4-BE49-F238E27FC236}">
                    <a16:creationId xmlns:a16="http://schemas.microsoft.com/office/drawing/2014/main" id="{C487FE41-B230-0342-9A97-E01C5449BB9E}"/>
                  </a:ext>
                </a:extLst>
              </p:cNvPr>
              <p:cNvSpPr txBox="1">
                <a:spLocks noChangeArrowheads="1"/>
              </p:cNvSpPr>
              <p:nvPr/>
            </p:nvSpPr>
            <p:spPr bwMode="auto">
              <a:xfrm>
                <a:off x="3200400" y="3807918"/>
                <a:ext cx="1295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i="1" dirty="0">
                    <a:solidFill>
                      <a:schemeClr val="tx2">
                        <a:lumMod val="60000"/>
                        <a:lumOff val="40000"/>
                      </a:schemeClr>
                    </a:solidFill>
                  </a:rPr>
                  <a:t>Compiler</a:t>
                </a:r>
              </a:p>
            </p:txBody>
          </p:sp>
        </p:grpSp>
        <p:sp>
          <p:nvSpPr>
            <p:cNvPr id="31" name="Rectangle 30">
              <a:extLst>
                <a:ext uri="{FF2B5EF4-FFF2-40B4-BE49-F238E27FC236}">
                  <a16:creationId xmlns:a16="http://schemas.microsoft.com/office/drawing/2014/main" id="{6C3A7E69-7696-744D-992A-D2AB2F5EA68A}"/>
                </a:ext>
              </a:extLst>
            </p:cNvPr>
            <p:cNvSpPr/>
            <p:nvPr/>
          </p:nvSpPr>
          <p:spPr>
            <a:xfrm>
              <a:off x="2326982" y="4402187"/>
              <a:ext cx="2245018" cy="797141"/>
            </a:xfrm>
            <a:prstGeom prst="rect">
              <a:avLst/>
            </a:prstGeom>
            <a:no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20000"/>
                </a:spcBef>
                <a:spcAft>
                  <a:spcPct val="0"/>
                </a:spcAft>
              </a:pPr>
              <a:r>
                <a:rPr lang="en-US" sz="1100" dirty="0">
                  <a:solidFill>
                    <a:srgbClr val="000000"/>
                  </a:solidFill>
                  <a:latin typeface="Consolas" panose="020B0609020204030204" pitchFamily="49" charset="0"/>
                  <a:cs typeface="Consolas" panose="020B0609020204030204" pitchFamily="49" charset="0"/>
                </a:rPr>
                <a:t>  ● ● ● </a:t>
              </a:r>
            </a:p>
            <a:p>
              <a:pPr lvl="0" eaLnBrk="0" fontAlgn="base" hangingPunct="0">
                <a:spcBef>
                  <a:spcPct val="20000"/>
                </a:spcBef>
                <a:spcAft>
                  <a:spcPct val="0"/>
                </a:spcAft>
              </a:pPr>
              <a:r>
                <a:rPr lang="en-US" dirty="0">
                  <a:solidFill>
                    <a:schemeClr val="tx1"/>
                  </a:solidFill>
                  <a:latin typeface="Consolas" panose="020B0609020204030204" pitchFamily="49" charset="0"/>
                  <a:cs typeface="Consolas" panose="020B0609020204030204" pitchFamily="49" charset="0"/>
                </a:rPr>
                <a:t> </a:t>
              </a:r>
              <a:r>
                <a:rPr lang="en-US" b="1" dirty="0">
                  <a:solidFill>
                    <a:srgbClr val="C00000"/>
                  </a:solidFill>
                  <a:latin typeface="Consolas" panose="020B0609020204030204" pitchFamily="49" charset="0"/>
                  <a:cs typeface="Consolas" panose="020B0609020204030204" pitchFamily="49" charset="0"/>
                </a:rPr>
                <a:t>BL</a:t>
              </a:r>
              <a:r>
                <a:rPr lang="en-US" dirty="0">
                  <a:solidFill>
                    <a:srgbClr val="C00000"/>
                  </a:solidFill>
                  <a:latin typeface="Consolas" panose="020B0609020204030204" pitchFamily="49" charset="0"/>
                  <a:cs typeface="Consolas" panose="020B0609020204030204" pitchFamily="49" charset="0"/>
                </a:rPr>
                <a:t> </a:t>
              </a:r>
              <a:r>
                <a:rPr lang="en-US" dirty="0">
                  <a:solidFill>
                    <a:schemeClr val="tx1"/>
                  </a:solidFill>
                  <a:latin typeface="Consolas" panose="020B0609020204030204" pitchFamily="49" charset="0"/>
                  <a:cs typeface="Consolas" panose="020B0609020204030204" pitchFamily="49" charset="0"/>
                </a:rPr>
                <a:t>foo</a:t>
              </a:r>
            </a:p>
            <a:p>
              <a:pPr lvl="0" eaLnBrk="0" fontAlgn="base" hangingPunct="0">
                <a:spcBef>
                  <a:spcPct val="20000"/>
                </a:spcBef>
                <a:spcAft>
                  <a:spcPct val="0"/>
                </a:spcAft>
              </a:pPr>
              <a:r>
                <a:rPr lang="en-US" sz="1100" dirty="0">
                  <a:solidFill>
                    <a:srgbClr val="000000"/>
                  </a:solidFill>
                  <a:latin typeface="Consolas" panose="020B0609020204030204" pitchFamily="49" charset="0"/>
                  <a:cs typeface="Consolas" panose="020B0609020204030204" pitchFamily="49" charset="0"/>
                </a:rPr>
                <a:t>  ● ● ●</a:t>
              </a:r>
            </a:p>
          </p:txBody>
        </p:sp>
        <p:sp>
          <p:nvSpPr>
            <p:cNvPr id="32" name="TextBox 31">
              <a:extLst>
                <a:ext uri="{FF2B5EF4-FFF2-40B4-BE49-F238E27FC236}">
                  <a16:creationId xmlns:a16="http://schemas.microsoft.com/office/drawing/2014/main" id="{2D71C13F-7412-7245-AAB6-8B126D6F3878}"/>
                </a:ext>
              </a:extLst>
            </p:cNvPr>
            <p:cNvSpPr txBox="1"/>
            <p:nvPr/>
          </p:nvSpPr>
          <p:spPr>
            <a:xfrm>
              <a:off x="6591300" y="4572000"/>
              <a:ext cx="2552700" cy="1846659"/>
            </a:xfrm>
            <a:prstGeom prst="rect">
              <a:avLst/>
            </a:prstGeom>
            <a:noFill/>
          </p:spPr>
          <p:txBody>
            <a:bodyPr wrap="square" rtlCol="0">
              <a:spAutoFit/>
            </a:bodyPr>
            <a:lstStyle/>
            <a:p>
              <a:pPr lvl="0" eaLnBrk="0" fontAlgn="base" hangingPunct="0">
                <a:spcBef>
                  <a:spcPct val="20000"/>
                </a:spcBef>
                <a:spcAft>
                  <a:spcPct val="0"/>
                </a:spcAft>
              </a:pPr>
              <a:r>
                <a:rPr lang="en-US" dirty="0">
                  <a:solidFill>
                    <a:srgbClr val="C00000"/>
                  </a:solidFill>
                  <a:latin typeface="Consolas" panose="020B0609020204030204" pitchFamily="49" charset="0"/>
                </a:rPr>
                <a:t>foo  PROC</a:t>
              </a:r>
            </a:p>
            <a:p>
              <a:pPr lvl="0" eaLnBrk="0" fontAlgn="base" hangingPunct="0">
                <a:spcBef>
                  <a:spcPct val="20000"/>
                </a:spcBef>
                <a:spcAft>
                  <a:spcPct val="0"/>
                </a:spcAft>
              </a:pPr>
              <a:r>
                <a:rPr lang="en-US" dirty="0">
                  <a:solidFill>
                    <a:srgbClr val="000000"/>
                  </a:solidFill>
                  <a:latin typeface="Consolas" panose="020B0609020204030204" pitchFamily="49" charset="0"/>
                </a:rPr>
                <a:t>     </a:t>
              </a:r>
              <a:r>
                <a:rPr lang="en-US" sz="1100" dirty="0">
                  <a:solidFill>
                    <a:srgbClr val="000000"/>
                  </a:solidFill>
                  <a:latin typeface="Consolas" panose="020B0609020204030204" pitchFamily="49" charset="0"/>
                  <a:cs typeface="Arial" charset="0"/>
                </a:rPr>
                <a:t>● ● ●</a:t>
              </a:r>
            </a:p>
            <a:p>
              <a:pPr lvl="0" eaLnBrk="0" fontAlgn="base" hangingPunct="0">
                <a:spcBef>
                  <a:spcPct val="20000"/>
                </a:spcBef>
                <a:spcAft>
                  <a:spcPct val="0"/>
                </a:spcAft>
              </a:pPr>
              <a:r>
                <a:rPr lang="en-US" sz="1100" dirty="0">
                  <a:solidFill>
                    <a:srgbClr val="000000"/>
                  </a:solidFill>
                  <a:latin typeface="Consolas" panose="020B0609020204030204" pitchFamily="49" charset="0"/>
                  <a:cs typeface="Arial" charset="0"/>
                </a:rPr>
                <a:t>        ● ● ●</a:t>
              </a:r>
              <a:endParaRPr lang="en-US" dirty="0">
                <a:solidFill>
                  <a:srgbClr val="000000"/>
                </a:solidFill>
                <a:latin typeface="Consolas" panose="020B0609020204030204" pitchFamily="49" charset="0"/>
              </a:endParaRPr>
            </a:p>
            <a:p>
              <a:pPr lvl="0" eaLnBrk="0" fontAlgn="base" hangingPunct="0">
                <a:spcBef>
                  <a:spcPct val="20000"/>
                </a:spcBef>
                <a:spcAft>
                  <a:spcPct val="0"/>
                </a:spcAft>
              </a:pPr>
              <a:r>
                <a:rPr lang="en-US" b="1" dirty="0">
                  <a:solidFill>
                    <a:srgbClr val="0000FF"/>
                  </a:solidFill>
                  <a:latin typeface="Consolas" panose="020B0609020204030204" pitchFamily="49" charset="0"/>
                </a:rPr>
                <a:t>     BX   LR</a:t>
              </a:r>
            </a:p>
            <a:p>
              <a:pPr lvl="0" eaLnBrk="0" fontAlgn="base" hangingPunct="0">
                <a:spcBef>
                  <a:spcPct val="20000"/>
                </a:spcBef>
                <a:spcAft>
                  <a:spcPct val="0"/>
                </a:spcAft>
              </a:pPr>
              <a:r>
                <a:rPr lang="en-US" b="1" dirty="0">
                  <a:solidFill>
                    <a:srgbClr val="0000FF"/>
                  </a:solidFill>
                  <a:latin typeface="Consolas" panose="020B0609020204030204" pitchFamily="49" charset="0"/>
                </a:rPr>
                <a:t>     </a:t>
              </a:r>
              <a:r>
                <a:rPr lang="en-US" dirty="0">
                  <a:latin typeface="Consolas" panose="020B0609020204030204" pitchFamily="49" charset="0"/>
                </a:rPr>
                <a:t>ENDP</a:t>
              </a:r>
            </a:p>
            <a:p>
              <a:endParaRPr lang="en-US" dirty="0">
                <a:latin typeface="Consolas" panose="020B0609020204030204" pitchFamily="49" charset="0"/>
              </a:endParaRPr>
            </a:p>
          </p:txBody>
        </p:sp>
      </p:grpSp>
      <p:sp>
        <p:nvSpPr>
          <p:cNvPr id="42" name="Rectangle 66">
            <a:extLst>
              <a:ext uri="{FF2B5EF4-FFF2-40B4-BE49-F238E27FC236}">
                <a16:creationId xmlns:a16="http://schemas.microsoft.com/office/drawing/2014/main" id="{38CF6B45-EBE7-A149-B68C-6B4D5683AFC3}"/>
              </a:ext>
            </a:extLst>
          </p:cNvPr>
          <p:cNvSpPr>
            <a:spLocks noChangeArrowheads="1"/>
          </p:cNvSpPr>
          <p:nvPr/>
        </p:nvSpPr>
        <p:spPr bwMode="auto">
          <a:xfrm>
            <a:off x="8610600" y="1295400"/>
            <a:ext cx="2438400" cy="2303764"/>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en-US">
              <a:solidFill>
                <a:srgbClr val="000000"/>
              </a:solidFill>
            </a:endParaRPr>
          </a:p>
        </p:txBody>
      </p:sp>
      <p:sp>
        <p:nvSpPr>
          <p:cNvPr id="43" name="TextBox 42">
            <a:extLst>
              <a:ext uri="{FF2B5EF4-FFF2-40B4-BE49-F238E27FC236}">
                <a16:creationId xmlns:a16="http://schemas.microsoft.com/office/drawing/2014/main" id="{DBF0C0E7-E783-2847-BFBA-6B97622D6659}"/>
              </a:ext>
            </a:extLst>
          </p:cNvPr>
          <p:cNvSpPr txBox="1"/>
          <p:nvPr/>
        </p:nvSpPr>
        <p:spPr>
          <a:xfrm>
            <a:off x="8686800" y="1523953"/>
            <a:ext cx="2552700" cy="1514261"/>
          </a:xfrm>
          <a:prstGeom prst="rect">
            <a:avLst/>
          </a:prstGeom>
          <a:noFill/>
        </p:spPr>
        <p:txBody>
          <a:bodyPr wrap="square" rtlCol="0">
            <a:spAutoFit/>
          </a:bodyPr>
          <a:lstStyle/>
          <a:p>
            <a:pPr lvl="0" eaLnBrk="0" fontAlgn="base" hangingPunct="0">
              <a:spcBef>
                <a:spcPct val="20000"/>
              </a:spcBef>
              <a:spcAft>
                <a:spcPct val="0"/>
              </a:spcAft>
            </a:pPr>
            <a:r>
              <a:rPr lang="en-US" dirty="0">
                <a:latin typeface="Consolas" panose="020B0609020204030204" pitchFamily="49" charset="0"/>
              </a:rPr>
              <a:t>void </a:t>
            </a:r>
            <a:r>
              <a:rPr lang="en-US" dirty="0">
                <a:solidFill>
                  <a:srgbClr val="C00000"/>
                </a:solidFill>
                <a:latin typeface="Consolas" panose="020B0609020204030204" pitchFamily="49" charset="0"/>
              </a:rPr>
              <a:t>foo</a:t>
            </a:r>
            <a:r>
              <a:rPr lang="en-US" dirty="0">
                <a:latin typeface="Consolas" panose="020B0609020204030204" pitchFamily="49" charset="0"/>
              </a:rPr>
              <a:t> (void) {</a:t>
            </a:r>
          </a:p>
          <a:p>
            <a:pPr lvl="0" eaLnBrk="0" fontAlgn="base" hangingPunct="0">
              <a:spcBef>
                <a:spcPct val="20000"/>
              </a:spcBef>
              <a:spcAft>
                <a:spcPct val="0"/>
              </a:spcAft>
            </a:pPr>
            <a:r>
              <a:rPr lang="en-US" dirty="0">
                <a:solidFill>
                  <a:srgbClr val="000000"/>
                </a:solidFill>
                <a:latin typeface="Consolas" panose="020B0609020204030204" pitchFamily="49" charset="0"/>
              </a:rPr>
              <a:t>     </a:t>
            </a:r>
            <a:r>
              <a:rPr lang="en-US" sz="1100" dirty="0">
                <a:solidFill>
                  <a:srgbClr val="000000"/>
                </a:solidFill>
                <a:latin typeface="Consolas" panose="020B0609020204030204" pitchFamily="49" charset="0"/>
                <a:cs typeface="Arial" charset="0"/>
              </a:rPr>
              <a:t>● ● ●</a:t>
            </a:r>
          </a:p>
          <a:p>
            <a:pPr lvl="0" eaLnBrk="0" fontAlgn="base" hangingPunct="0">
              <a:spcBef>
                <a:spcPct val="20000"/>
              </a:spcBef>
              <a:spcAft>
                <a:spcPct val="0"/>
              </a:spcAft>
            </a:pPr>
            <a:r>
              <a:rPr lang="en-US" sz="1100" dirty="0">
                <a:solidFill>
                  <a:srgbClr val="000000"/>
                </a:solidFill>
                <a:latin typeface="Consolas" panose="020B0609020204030204" pitchFamily="49" charset="0"/>
                <a:cs typeface="Arial" charset="0"/>
              </a:rPr>
              <a:t>        ● ● ●</a:t>
            </a:r>
            <a:endParaRPr lang="en-US" dirty="0">
              <a:solidFill>
                <a:srgbClr val="000000"/>
              </a:solidFill>
              <a:latin typeface="Consolas" panose="020B0609020204030204" pitchFamily="49" charset="0"/>
            </a:endParaRPr>
          </a:p>
          <a:p>
            <a:pPr lvl="0" eaLnBrk="0" fontAlgn="base" hangingPunct="0">
              <a:spcBef>
                <a:spcPct val="20000"/>
              </a:spcBef>
              <a:spcAft>
                <a:spcPct val="0"/>
              </a:spcAft>
            </a:pPr>
            <a:r>
              <a:rPr lang="en-US" b="1" dirty="0">
                <a:solidFill>
                  <a:srgbClr val="0000FF"/>
                </a:solidFill>
                <a:latin typeface="Consolas" panose="020B0609020204030204" pitchFamily="49" charset="0"/>
              </a:rPr>
              <a:t>     return;</a:t>
            </a:r>
            <a:endParaRPr lang="en-US" dirty="0">
              <a:latin typeface="Consolas" panose="020B0609020204030204" pitchFamily="49" charset="0"/>
            </a:endParaRPr>
          </a:p>
          <a:p>
            <a:r>
              <a:rPr lang="en-US" dirty="0">
                <a:latin typeface="Consolas" panose="020B0609020204030204" pitchFamily="49" charset="0"/>
              </a:rPr>
              <a:t>}</a:t>
            </a:r>
          </a:p>
        </p:txBody>
      </p:sp>
      <p:graphicFrame>
        <p:nvGraphicFramePr>
          <p:cNvPr id="22" name="Table 42">
            <a:extLst>
              <a:ext uri="{FF2B5EF4-FFF2-40B4-BE49-F238E27FC236}">
                <a16:creationId xmlns:a16="http://schemas.microsoft.com/office/drawing/2014/main" id="{D852CB5D-58C8-ED43-995A-4378E77E47B7}"/>
              </a:ext>
            </a:extLst>
          </p:cNvPr>
          <p:cNvGraphicFramePr>
            <a:graphicFrameLocks noGrp="1"/>
          </p:cNvGraphicFramePr>
          <p:nvPr/>
        </p:nvGraphicFramePr>
        <p:xfrm>
          <a:off x="152400" y="1834818"/>
          <a:ext cx="2870195" cy="3733800"/>
        </p:xfrm>
        <a:graphic>
          <a:graphicData uri="http://schemas.openxmlformats.org/drawingml/2006/table">
            <a:tbl>
              <a:tblPr firstRow="1" bandRow="1">
                <a:tableStyleId>{5C22544A-7EE6-4342-B048-85BDC9FD1C3A}</a:tableStyleId>
              </a:tblPr>
              <a:tblGrid>
                <a:gridCol w="1295395">
                  <a:extLst>
                    <a:ext uri="{9D8B030D-6E8A-4147-A177-3AD203B41FA5}">
                      <a16:colId xmlns:a16="http://schemas.microsoft.com/office/drawing/2014/main" val="506120515"/>
                    </a:ext>
                  </a:extLst>
                </a:gridCol>
                <a:gridCol w="1574800">
                  <a:extLst>
                    <a:ext uri="{9D8B030D-6E8A-4147-A177-3AD203B41FA5}">
                      <a16:colId xmlns:a16="http://schemas.microsoft.com/office/drawing/2014/main" val="997357635"/>
                    </a:ext>
                  </a:extLst>
                </a:gridCol>
              </a:tblGrid>
              <a:tr h="370840">
                <a:tc>
                  <a:txBody>
                    <a:bodyPr/>
                    <a:lstStyle/>
                    <a:p>
                      <a:pPr algn="r"/>
                      <a:r>
                        <a:rPr lang="en-US" b="0" dirty="0">
                          <a:solidFill>
                            <a:schemeClr val="tx1"/>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2000" b="0" dirty="0">
                        <a:solidFill>
                          <a:srgbClr val="FF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1"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1">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1"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1112520">
                <a:tc>
                  <a:txBody>
                    <a:bodyPr/>
                    <a:lstStyle/>
                    <a:p>
                      <a:pPr algn="r"/>
                      <a:r>
                        <a:rPr lang="en-US" b="0" dirty="0">
                          <a:solidFill>
                            <a:schemeClr val="tx1"/>
                          </a:solidFill>
                          <a:latin typeface="Consolas" panose="020B0609020204030204" pitchFamily="49" charset="0"/>
                          <a:cs typeface="Consolas" panose="020B0609020204030204" pitchFamily="49" charset="0"/>
                        </a:rPr>
                        <a:t>.</a:t>
                      </a:r>
                    </a:p>
                    <a:p>
                      <a:pPr algn="r"/>
                      <a:r>
                        <a:rPr lang="en-US" b="0" dirty="0">
                          <a:solidFill>
                            <a:schemeClr val="tx1"/>
                          </a:solidFill>
                          <a:latin typeface="Consolas" panose="020B0609020204030204" pitchFamily="49" charset="0"/>
                          <a:cs typeface="Consolas" panose="020B0609020204030204" pitchFamily="49" charset="0"/>
                        </a:rPr>
                        <a:t>.</a:t>
                      </a:r>
                    </a:p>
                    <a:p>
                      <a:pPr algn="r"/>
                      <a:r>
                        <a:rPr lang="en-US" b="0" dirty="0">
                          <a:solidFill>
                            <a:schemeClr val="tx1"/>
                          </a:solidFill>
                          <a:latin typeface="Consolas" panose="020B0609020204030204" pitchFamily="49" charset="0"/>
                          <a:cs typeface="Consolas" panose="020B0609020204030204" pitchFamily="49" charset="0"/>
                        </a:rPr>
                        <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0" dirty="0">
                          <a:solidFill>
                            <a:schemeClr val="tx1"/>
                          </a:solidFill>
                          <a:latin typeface="Consolas" panose="020B0609020204030204" pitchFamily="49" charset="0"/>
                          <a:cs typeface="Consolas" panose="020B0609020204030204" pitchFamily="49" charset="0"/>
                        </a:rPr>
                        <a:t>.</a:t>
                      </a:r>
                    </a:p>
                    <a:p>
                      <a:pPr algn="ctr"/>
                      <a:r>
                        <a:rPr lang="en-US" b="0" dirty="0">
                          <a:solidFill>
                            <a:schemeClr val="tx1"/>
                          </a:solidFill>
                          <a:latin typeface="Consolas" panose="020B0609020204030204" pitchFamily="49" charset="0"/>
                          <a:cs typeface="Consolas" panose="020B0609020204030204" pitchFamily="49" charset="0"/>
                        </a:rPr>
                        <a:t>.</a:t>
                      </a:r>
                    </a:p>
                    <a:p>
                      <a:pPr algn="ctr"/>
                      <a:r>
                        <a:rPr lang="en-US" b="0" dirty="0">
                          <a:solidFill>
                            <a:schemeClr val="tx1"/>
                          </a:solidFill>
                          <a:latin typeface="Consolas" panose="020B0609020204030204" pitchFamily="49" charset="0"/>
                          <a:cs typeface="Consolas" panose="020B0609020204030204" pitchFamily="49"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994321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2888870"/>
                  </a:ext>
                </a:extLst>
              </a:tr>
            </a:tbl>
          </a:graphicData>
        </a:graphic>
      </p:graphicFrame>
      <p:sp>
        <p:nvSpPr>
          <p:cNvPr id="23" name="TextBox 22">
            <a:extLst>
              <a:ext uri="{FF2B5EF4-FFF2-40B4-BE49-F238E27FC236}">
                <a16:creationId xmlns:a16="http://schemas.microsoft.com/office/drawing/2014/main" id="{D93F1874-461E-B44E-BB02-0261F4A0BE8A}"/>
              </a:ext>
            </a:extLst>
          </p:cNvPr>
          <p:cNvSpPr txBox="1"/>
          <p:nvPr/>
        </p:nvSpPr>
        <p:spPr>
          <a:xfrm>
            <a:off x="1427288" y="1423171"/>
            <a:ext cx="1595306" cy="369332"/>
          </a:xfrm>
          <a:prstGeom prst="rect">
            <a:avLst/>
          </a:prstGeom>
          <a:noFill/>
        </p:spPr>
        <p:txBody>
          <a:bodyPr wrap="square" rtlCol="0">
            <a:spAutoFit/>
          </a:bodyPr>
          <a:lstStyle/>
          <a:p>
            <a:pPr algn="ctr"/>
            <a:r>
              <a:rPr lang="en-US" dirty="0"/>
              <a:t>Registers</a:t>
            </a:r>
          </a:p>
        </p:txBody>
      </p:sp>
      <p:grpSp>
        <p:nvGrpSpPr>
          <p:cNvPr id="24" name="Group 23">
            <a:extLst>
              <a:ext uri="{FF2B5EF4-FFF2-40B4-BE49-F238E27FC236}">
                <a16:creationId xmlns:a16="http://schemas.microsoft.com/office/drawing/2014/main" id="{7EBE1EBB-2FA8-D249-BC67-BE7466E279B5}"/>
              </a:ext>
            </a:extLst>
          </p:cNvPr>
          <p:cNvGrpSpPr/>
          <p:nvPr/>
        </p:nvGrpSpPr>
        <p:grpSpPr>
          <a:xfrm>
            <a:off x="1427289" y="5581116"/>
            <a:ext cx="1595306" cy="435429"/>
            <a:chOff x="3876550" y="4189357"/>
            <a:chExt cx="1595306" cy="435429"/>
          </a:xfrm>
        </p:grpSpPr>
        <p:sp>
          <p:nvSpPr>
            <p:cNvPr id="25" name="Rectangle 24">
              <a:extLst>
                <a:ext uri="{FF2B5EF4-FFF2-40B4-BE49-F238E27FC236}">
                  <a16:creationId xmlns:a16="http://schemas.microsoft.com/office/drawing/2014/main" id="{AFA64B15-EB88-6249-A576-CF17BEFF2231}"/>
                </a:ext>
              </a:extLst>
            </p:cNvPr>
            <p:cNvSpPr/>
            <p:nvPr/>
          </p:nvSpPr>
          <p:spPr>
            <a:xfrm>
              <a:off x="3962399" y="4189357"/>
              <a:ext cx="1418667" cy="307777"/>
            </a:xfrm>
            <a:prstGeom prst="rect">
              <a:avLst/>
            </a:prstGeom>
            <a:noFill/>
            <a:ln w="9525">
              <a:noFill/>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1400" dirty="0">
                  <a:latin typeface="Consolas" panose="020B0609020204030204" pitchFamily="49" charset="0"/>
                  <a:cs typeface="Consolas" panose="020B0609020204030204" pitchFamily="49" charset="0"/>
                </a:rPr>
                <a:t>32 bits</a:t>
              </a:r>
              <a:endParaRPr lang="pl-PL" sz="1400" dirty="0">
                <a:latin typeface="Consolas" panose="020B0609020204030204" pitchFamily="49" charset="0"/>
                <a:cs typeface="Consolas" panose="020B0609020204030204" pitchFamily="49" charset="0"/>
              </a:endParaRPr>
            </a:p>
          </p:txBody>
        </p:sp>
        <p:cxnSp>
          <p:nvCxnSpPr>
            <p:cNvPr id="26" name="Straight Connector 25">
              <a:extLst>
                <a:ext uri="{FF2B5EF4-FFF2-40B4-BE49-F238E27FC236}">
                  <a16:creationId xmlns:a16="http://schemas.microsoft.com/office/drawing/2014/main" id="{1700BF13-5687-DB46-8664-358115004CED}"/>
                </a:ext>
              </a:extLst>
            </p:cNvPr>
            <p:cNvCxnSpPr>
              <a:cxnSpLocks/>
            </p:cNvCxnSpPr>
            <p:nvPr/>
          </p:nvCxnSpPr>
          <p:spPr>
            <a:xfrm>
              <a:off x="3886200" y="4342212"/>
              <a:ext cx="0" cy="273607"/>
            </a:xfrm>
            <a:prstGeom prst="line">
              <a:avLst/>
            </a:prstGeom>
            <a:ln w="9525">
              <a:solidFill>
                <a:schemeClr val="tx2">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AA3D1224-E279-464E-9992-41310503AEE2}"/>
                </a:ext>
              </a:extLst>
            </p:cNvPr>
            <p:cNvCxnSpPr>
              <a:cxnSpLocks/>
            </p:cNvCxnSpPr>
            <p:nvPr/>
          </p:nvCxnSpPr>
          <p:spPr>
            <a:xfrm>
              <a:off x="5471856" y="4342212"/>
              <a:ext cx="0" cy="282574"/>
            </a:xfrm>
            <a:prstGeom prst="line">
              <a:avLst/>
            </a:prstGeom>
            <a:ln w="9525">
              <a:solidFill>
                <a:schemeClr val="tx2">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AAD4D9A2-7A5A-1D4B-B0C4-919CC4D564B0}"/>
                </a:ext>
              </a:extLst>
            </p:cNvPr>
            <p:cNvCxnSpPr>
              <a:cxnSpLocks/>
            </p:cNvCxnSpPr>
            <p:nvPr/>
          </p:nvCxnSpPr>
          <p:spPr>
            <a:xfrm>
              <a:off x="3876550" y="4466930"/>
              <a:ext cx="1595306" cy="0"/>
            </a:xfrm>
            <a:prstGeom prst="line">
              <a:avLst/>
            </a:prstGeom>
            <a:ln w="9525">
              <a:solidFill>
                <a:schemeClr val="tx2">
                  <a:lumMod val="75000"/>
                </a:schemeClr>
              </a:solidFill>
              <a:headEnd type="arrow" w="lg" len="med"/>
              <a:tailEnd type="arrow" w="lg" len="med"/>
            </a:ln>
            <a:effectLst/>
          </p:spPr>
          <p:style>
            <a:lnRef idx="2">
              <a:schemeClr val="accent1"/>
            </a:lnRef>
            <a:fillRef idx="0">
              <a:schemeClr val="accent1"/>
            </a:fillRef>
            <a:effectRef idx="1">
              <a:schemeClr val="accent1"/>
            </a:effectRef>
            <a:fontRef idx="minor">
              <a:schemeClr val="tx1"/>
            </a:fontRef>
          </p:style>
        </p:cxnSp>
      </p:grpSp>
      <p:grpSp>
        <p:nvGrpSpPr>
          <p:cNvPr id="37" name="Group 36">
            <a:extLst>
              <a:ext uri="{FF2B5EF4-FFF2-40B4-BE49-F238E27FC236}">
                <a16:creationId xmlns:a16="http://schemas.microsoft.com/office/drawing/2014/main" id="{6CE55788-8576-A848-BD7C-DD5737B7978C}"/>
              </a:ext>
            </a:extLst>
          </p:cNvPr>
          <p:cNvGrpSpPr/>
          <p:nvPr/>
        </p:nvGrpSpPr>
        <p:grpSpPr>
          <a:xfrm>
            <a:off x="3654362" y="4639545"/>
            <a:ext cx="1806978" cy="639110"/>
            <a:chOff x="682561" y="4639545"/>
            <a:chExt cx="1806978" cy="639110"/>
          </a:xfrm>
        </p:grpSpPr>
        <p:sp>
          <p:nvSpPr>
            <p:cNvPr id="38" name="Rectangle 37">
              <a:extLst>
                <a:ext uri="{FF2B5EF4-FFF2-40B4-BE49-F238E27FC236}">
                  <a16:creationId xmlns:a16="http://schemas.microsoft.com/office/drawing/2014/main" id="{7C714B41-C67C-BF40-AD4F-FA3F3D74FFD5}"/>
                </a:ext>
              </a:extLst>
            </p:cNvPr>
            <p:cNvSpPr/>
            <p:nvPr/>
          </p:nvSpPr>
          <p:spPr>
            <a:xfrm>
              <a:off x="685799" y="4909323"/>
              <a:ext cx="1451038" cy="369332"/>
            </a:xfrm>
            <a:prstGeom prst="rect">
              <a:avLst/>
            </a:prstGeom>
            <a:ln>
              <a:noFill/>
            </a:ln>
          </p:spPr>
          <p:txBody>
            <a:bodyPr wrap="none">
              <a:spAutoFit/>
            </a:bodyPr>
            <a:lstStyle/>
            <a:p>
              <a:r>
                <a:rPr lang="en-US" dirty="0">
                  <a:latin typeface="Consolas" panose="020B0609020204030204" pitchFamily="49" charset="0"/>
                </a:rPr>
                <a:t>0x08000214</a:t>
              </a:r>
            </a:p>
          </p:txBody>
        </p:sp>
        <p:sp>
          <p:nvSpPr>
            <p:cNvPr id="39" name="Rectangle 38">
              <a:extLst>
                <a:ext uri="{FF2B5EF4-FFF2-40B4-BE49-F238E27FC236}">
                  <a16:creationId xmlns:a16="http://schemas.microsoft.com/office/drawing/2014/main" id="{C3D11EAF-FD1B-6E42-80D3-84199E5B8800}"/>
                </a:ext>
              </a:extLst>
            </p:cNvPr>
            <p:cNvSpPr/>
            <p:nvPr/>
          </p:nvSpPr>
          <p:spPr>
            <a:xfrm>
              <a:off x="682561" y="4639545"/>
              <a:ext cx="1451038" cy="369332"/>
            </a:xfrm>
            <a:prstGeom prst="rect">
              <a:avLst/>
            </a:prstGeom>
            <a:ln>
              <a:noFill/>
            </a:ln>
          </p:spPr>
          <p:txBody>
            <a:bodyPr wrap="none">
              <a:spAutoFit/>
            </a:bodyPr>
            <a:lstStyle/>
            <a:p>
              <a:r>
                <a:rPr lang="en-US" dirty="0">
                  <a:latin typeface="Consolas" panose="020B0609020204030204" pitchFamily="49" charset="0"/>
                </a:rPr>
                <a:t>0x08000210</a:t>
              </a:r>
              <a:endParaRPr lang="en-US" baseline="-25000" dirty="0">
                <a:latin typeface="Consolas" panose="020B0609020204030204" pitchFamily="49" charset="0"/>
              </a:endParaRPr>
            </a:p>
          </p:txBody>
        </p:sp>
        <p:cxnSp>
          <p:nvCxnSpPr>
            <p:cNvPr id="40" name="Straight Arrow Connector 39">
              <a:extLst>
                <a:ext uri="{FF2B5EF4-FFF2-40B4-BE49-F238E27FC236}">
                  <a16:creationId xmlns:a16="http://schemas.microsoft.com/office/drawing/2014/main" id="{AB99A8D1-EEB4-F04A-93F0-A852C38EE2D6}"/>
                </a:ext>
              </a:extLst>
            </p:cNvPr>
            <p:cNvCxnSpPr>
              <a:cxnSpLocks/>
            </p:cNvCxnSpPr>
            <p:nvPr/>
          </p:nvCxnSpPr>
          <p:spPr>
            <a:xfrm>
              <a:off x="2133599" y="4824211"/>
              <a:ext cx="35594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7B8508E7-A2BB-1844-B51C-3809B1AB1558}"/>
                </a:ext>
              </a:extLst>
            </p:cNvPr>
            <p:cNvCxnSpPr>
              <a:cxnSpLocks/>
            </p:cNvCxnSpPr>
            <p:nvPr/>
          </p:nvCxnSpPr>
          <p:spPr>
            <a:xfrm>
              <a:off x="2133599" y="5091075"/>
              <a:ext cx="355940" cy="291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 name="Rectangle 1">
            <a:extLst>
              <a:ext uri="{FF2B5EF4-FFF2-40B4-BE49-F238E27FC236}">
                <a16:creationId xmlns:a16="http://schemas.microsoft.com/office/drawing/2014/main" id="{7261D43D-6135-F74E-B1D4-D770AC8D4325}"/>
              </a:ext>
            </a:extLst>
          </p:cNvPr>
          <p:cNvSpPr/>
          <p:nvPr/>
        </p:nvSpPr>
        <p:spPr>
          <a:xfrm>
            <a:off x="1463829" y="4839281"/>
            <a:ext cx="1558765" cy="369332"/>
          </a:xfrm>
          <a:prstGeom prst="rect">
            <a:avLst/>
          </a:prstGeom>
        </p:spPr>
        <p:txBody>
          <a:bodyPr wrap="square">
            <a:spAutoFit/>
          </a:bodyPr>
          <a:lstStyle/>
          <a:p>
            <a:pPr algn="ctr"/>
            <a:r>
              <a:rPr lang="en-US" b="1" dirty="0">
                <a:solidFill>
                  <a:srgbClr val="FF0000"/>
                </a:solidFill>
                <a:latin typeface="Consolas" panose="020B0609020204030204" pitchFamily="49" charset="0"/>
              </a:rPr>
              <a:t>0x08000214</a:t>
            </a:r>
            <a:endParaRPr lang="en-US" dirty="0"/>
          </a:p>
        </p:txBody>
      </p:sp>
      <p:cxnSp>
        <p:nvCxnSpPr>
          <p:cNvPr id="48" name="Straight Arrow Connector 47">
            <a:extLst>
              <a:ext uri="{FF2B5EF4-FFF2-40B4-BE49-F238E27FC236}">
                <a16:creationId xmlns:a16="http://schemas.microsoft.com/office/drawing/2014/main" id="{E94BAA82-10F7-024B-B31C-7B24C22C37EE}"/>
              </a:ext>
            </a:extLst>
          </p:cNvPr>
          <p:cNvCxnSpPr>
            <a:cxnSpLocks/>
          </p:cNvCxnSpPr>
          <p:nvPr/>
        </p:nvCxnSpPr>
        <p:spPr>
          <a:xfrm>
            <a:off x="9193165" y="4772867"/>
            <a:ext cx="331835"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06836356-AB05-9449-9C6A-A5CA50797946}"/>
              </a:ext>
            </a:extLst>
          </p:cNvPr>
          <p:cNvSpPr/>
          <p:nvPr/>
        </p:nvSpPr>
        <p:spPr>
          <a:xfrm>
            <a:off x="1436939" y="5194623"/>
            <a:ext cx="1585655" cy="369332"/>
          </a:xfrm>
          <a:prstGeom prst="rect">
            <a:avLst/>
          </a:prstGeom>
        </p:spPr>
        <p:txBody>
          <a:bodyPr wrap="square">
            <a:spAutoFit/>
          </a:bodyPr>
          <a:lstStyle/>
          <a:p>
            <a:pPr algn="ctr"/>
            <a:r>
              <a:rPr lang="en-US" b="1" dirty="0">
                <a:solidFill>
                  <a:srgbClr val="0432FF"/>
                </a:solidFill>
                <a:latin typeface="Consolas" panose="020B0609020204030204" pitchFamily="49" charset="0"/>
              </a:rPr>
              <a:t>0x08000280</a:t>
            </a:r>
            <a:endParaRPr lang="en-US" dirty="0">
              <a:solidFill>
                <a:srgbClr val="0432FF"/>
              </a:solidFill>
            </a:endParaRPr>
          </a:p>
        </p:txBody>
      </p:sp>
      <p:sp>
        <p:nvSpPr>
          <p:cNvPr id="53" name="Rectangle 52">
            <a:extLst>
              <a:ext uri="{FF2B5EF4-FFF2-40B4-BE49-F238E27FC236}">
                <a16:creationId xmlns:a16="http://schemas.microsoft.com/office/drawing/2014/main" id="{3E6CCAA7-0316-A84E-A0D4-3C28C9431A63}"/>
              </a:ext>
            </a:extLst>
          </p:cNvPr>
          <p:cNvSpPr/>
          <p:nvPr/>
        </p:nvSpPr>
        <p:spPr>
          <a:xfrm>
            <a:off x="7772400" y="4574540"/>
            <a:ext cx="1451038" cy="369332"/>
          </a:xfrm>
          <a:prstGeom prst="rect">
            <a:avLst/>
          </a:prstGeom>
        </p:spPr>
        <p:txBody>
          <a:bodyPr wrap="none">
            <a:spAutoFit/>
          </a:bodyPr>
          <a:lstStyle/>
          <a:p>
            <a:pPr algn="ctr"/>
            <a:r>
              <a:rPr lang="en-US" dirty="0">
                <a:latin typeface="Consolas" panose="020B0609020204030204" pitchFamily="49" charset="0"/>
              </a:rPr>
              <a:t>0x08000280</a:t>
            </a:r>
            <a:endParaRPr lang="en-US" dirty="0"/>
          </a:p>
        </p:txBody>
      </p:sp>
      <p:cxnSp>
        <p:nvCxnSpPr>
          <p:cNvPr id="55" name="Straight Arrow Connector 54">
            <a:extLst>
              <a:ext uri="{FF2B5EF4-FFF2-40B4-BE49-F238E27FC236}">
                <a16:creationId xmlns:a16="http://schemas.microsoft.com/office/drawing/2014/main" id="{3ABF9859-610A-054F-9B32-579FA159E608}"/>
              </a:ext>
            </a:extLst>
          </p:cNvPr>
          <p:cNvCxnSpPr>
            <a:cxnSpLocks/>
          </p:cNvCxnSpPr>
          <p:nvPr/>
        </p:nvCxnSpPr>
        <p:spPr>
          <a:xfrm flipV="1">
            <a:off x="7922640" y="4791785"/>
            <a:ext cx="1754760" cy="61749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8BBE9904-BC91-D340-B36C-57147FE8DD9F}"/>
              </a:ext>
            </a:extLst>
          </p:cNvPr>
          <p:cNvSpPr txBox="1"/>
          <p:nvPr/>
        </p:nvSpPr>
        <p:spPr>
          <a:xfrm>
            <a:off x="5262181" y="5440059"/>
            <a:ext cx="2641600" cy="307777"/>
          </a:xfrm>
          <a:prstGeom prst="rect">
            <a:avLst/>
          </a:prstGeom>
          <a:noFill/>
        </p:spPr>
        <p:txBody>
          <a:bodyPr wrap="square" rtlCol="0">
            <a:spAutoFit/>
          </a:bodyPr>
          <a:lstStyle/>
          <a:p>
            <a:pPr algn="ctr"/>
            <a:r>
              <a:rPr lang="en-US" sz="1400" b="1" dirty="0">
                <a:solidFill>
                  <a:srgbClr val="FF0000"/>
                </a:solidFill>
              </a:rPr>
              <a:t>Transfer control to </a:t>
            </a:r>
            <a:r>
              <a:rPr lang="en-US" sz="1400" b="1" dirty="0" err="1">
                <a:solidFill>
                  <a:srgbClr val="FF0000"/>
                </a:solidFill>
              </a:rPr>
              <a:t>callee</a:t>
            </a:r>
            <a:endParaRPr lang="en-US" sz="1400" b="1" dirty="0">
              <a:solidFill>
                <a:srgbClr val="FF0000"/>
              </a:solidFill>
            </a:endParaRPr>
          </a:p>
        </p:txBody>
      </p:sp>
      <p:cxnSp>
        <p:nvCxnSpPr>
          <p:cNvPr id="57" name="Straight Arrow Connector 56">
            <a:extLst>
              <a:ext uri="{FF2B5EF4-FFF2-40B4-BE49-F238E27FC236}">
                <a16:creationId xmlns:a16="http://schemas.microsoft.com/office/drawing/2014/main" id="{E3A9464B-984C-7A47-9AE7-7477AC0AED1F}"/>
              </a:ext>
            </a:extLst>
          </p:cNvPr>
          <p:cNvCxnSpPr>
            <a:cxnSpLocks/>
          </p:cNvCxnSpPr>
          <p:nvPr/>
        </p:nvCxnSpPr>
        <p:spPr>
          <a:xfrm>
            <a:off x="2995806" y="5393279"/>
            <a:ext cx="4926833" cy="13089"/>
          </a:xfrm>
          <a:prstGeom prst="straightConnector1">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A4A67CA9-09B7-E344-8DB3-01368EFA3AE1}"/>
              </a:ext>
            </a:extLst>
          </p:cNvPr>
          <p:cNvSpPr txBox="1"/>
          <p:nvPr/>
        </p:nvSpPr>
        <p:spPr>
          <a:xfrm>
            <a:off x="3220938" y="5546898"/>
            <a:ext cx="217239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b="1" dirty="0">
                <a:latin typeface="Consolas" panose="020B0609020204030204" pitchFamily="49" charset="0"/>
                <a:cs typeface="Consolas" panose="020B0609020204030204" pitchFamily="49" charset="0"/>
              </a:rPr>
              <a:t>LR = </a:t>
            </a:r>
            <a:r>
              <a:rPr lang="en-US" b="1" dirty="0" err="1">
                <a:latin typeface="Consolas" panose="020B0609020204030204" pitchFamily="49" charset="0"/>
                <a:cs typeface="Consolas" panose="020B0609020204030204" pitchFamily="49" charset="0"/>
              </a:rPr>
              <a:t>PC</a:t>
            </a:r>
            <a:r>
              <a:rPr lang="en-US" b="1" baseline="-25000" dirty="0" err="1">
                <a:latin typeface="Consolas" panose="020B0609020204030204" pitchFamily="49" charset="0"/>
                <a:cs typeface="Consolas" panose="020B0609020204030204" pitchFamily="49" charset="0"/>
              </a:rPr>
              <a:t>current</a:t>
            </a:r>
            <a:r>
              <a:rPr lang="en-US" b="1" dirty="0">
                <a:latin typeface="Consolas" panose="020B0609020204030204" pitchFamily="49" charset="0"/>
                <a:cs typeface="Consolas" panose="020B0609020204030204" pitchFamily="49" charset="0"/>
              </a:rPr>
              <a:t> + 4</a:t>
            </a:r>
          </a:p>
        </p:txBody>
      </p:sp>
      <p:sp>
        <p:nvSpPr>
          <p:cNvPr id="45" name="TextBox 44">
            <a:extLst>
              <a:ext uri="{FF2B5EF4-FFF2-40B4-BE49-F238E27FC236}">
                <a16:creationId xmlns:a16="http://schemas.microsoft.com/office/drawing/2014/main" id="{81732F4E-D873-0E4D-BEB8-5B9C2667102C}"/>
              </a:ext>
            </a:extLst>
          </p:cNvPr>
          <p:cNvSpPr txBox="1"/>
          <p:nvPr/>
        </p:nvSpPr>
        <p:spPr>
          <a:xfrm>
            <a:off x="3213096" y="5951624"/>
            <a:ext cx="3111501"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b="1" dirty="0">
                <a:latin typeface="Consolas" panose="020B0609020204030204" pitchFamily="49" charset="0"/>
                <a:cs typeface="Consolas" panose="020B0609020204030204" pitchFamily="49" charset="0"/>
              </a:rPr>
              <a:t>PC = Mem </a:t>
            </a:r>
            <a:r>
              <a:rPr lang="en-US" b="1" dirty="0" err="1">
                <a:latin typeface="Consolas" panose="020B0609020204030204" pitchFamily="49" charset="0"/>
                <a:cs typeface="Consolas" panose="020B0609020204030204" pitchFamily="49" charset="0"/>
              </a:rPr>
              <a:t>Addr</a:t>
            </a:r>
            <a:r>
              <a:rPr lang="en-US" b="1" dirty="0">
                <a:latin typeface="Consolas" panose="020B0609020204030204" pitchFamily="49" charset="0"/>
                <a:cs typeface="Consolas" panose="020B0609020204030204" pitchFamily="49" charset="0"/>
              </a:rPr>
              <a:t> of foo()</a:t>
            </a:r>
          </a:p>
        </p:txBody>
      </p:sp>
      <p:sp>
        <p:nvSpPr>
          <p:cNvPr id="12" name="Rectangle 11">
            <a:extLst>
              <a:ext uri="{FF2B5EF4-FFF2-40B4-BE49-F238E27FC236}">
                <a16:creationId xmlns:a16="http://schemas.microsoft.com/office/drawing/2014/main" id="{168EEDDE-F311-8B4F-88DF-5E5A143D590C}"/>
              </a:ext>
            </a:extLst>
          </p:cNvPr>
          <p:cNvSpPr/>
          <p:nvPr/>
        </p:nvSpPr>
        <p:spPr>
          <a:xfrm>
            <a:off x="3644361" y="4362546"/>
            <a:ext cx="1032655" cy="369332"/>
          </a:xfrm>
          <a:prstGeom prst="rect">
            <a:avLst/>
          </a:prstGeom>
        </p:spPr>
        <p:txBody>
          <a:bodyPr wrap="none">
            <a:spAutoFit/>
          </a:bodyPr>
          <a:lstStyle/>
          <a:p>
            <a:r>
              <a:rPr lang="en-US" b="1" dirty="0" err="1">
                <a:solidFill>
                  <a:srgbClr val="FF0000"/>
                </a:solidFill>
                <a:latin typeface="Consolas" panose="020B0609020204030204" pitchFamily="49" charset="0"/>
                <a:cs typeface="Consolas" panose="020B0609020204030204" pitchFamily="49" charset="0"/>
              </a:rPr>
              <a:t>PC</a:t>
            </a:r>
            <a:r>
              <a:rPr lang="en-US" b="1" baseline="-25000" dirty="0" err="1">
                <a:solidFill>
                  <a:srgbClr val="FF0000"/>
                </a:solidFill>
                <a:latin typeface="Consolas" panose="020B0609020204030204" pitchFamily="49" charset="0"/>
                <a:cs typeface="Consolas" panose="020B0609020204030204" pitchFamily="49" charset="0"/>
              </a:rPr>
              <a:t>current</a:t>
            </a:r>
            <a:endParaRPr lang="en-US" dirty="0">
              <a:solidFill>
                <a:srgbClr val="FF0000"/>
              </a:solidFill>
            </a:endParaRPr>
          </a:p>
        </p:txBody>
      </p:sp>
      <p:cxnSp>
        <p:nvCxnSpPr>
          <p:cNvPr id="46" name="Straight Arrow Connector 45">
            <a:extLst>
              <a:ext uri="{FF2B5EF4-FFF2-40B4-BE49-F238E27FC236}">
                <a16:creationId xmlns:a16="http://schemas.microsoft.com/office/drawing/2014/main" id="{D3356ECE-46DE-864A-B633-4695ADF0F082}"/>
              </a:ext>
            </a:extLst>
          </p:cNvPr>
          <p:cNvCxnSpPr>
            <a:cxnSpLocks/>
          </p:cNvCxnSpPr>
          <p:nvPr/>
        </p:nvCxnSpPr>
        <p:spPr>
          <a:xfrm>
            <a:off x="4660894" y="4532373"/>
            <a:ext cx="368306" cy="0"/>
          </a:xfrm>
          <a:prstGeom prst="straightConnector1">
            <a:avLst/>
          </a:prstGeom>
          <a:ln w="28575">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4E958BE4-9D60-0849-94F6-B3ED3B4A7703}"/>
              </a:ext>
            </a:extLst>
          </p:cNvPr>
          <p:cNvCxnSpPr>
            <a:cxnSpLocks/>
          </p:cNvCxnSpPr>
          <p:nvPr/>
        </p:nvCxnSpPr>
        <p:spPr>
          <a:xfrm>
            <a:off x="5020559" y="4524921"/>
            <a:ext cx="463681" cy="26686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6274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nodeType="after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wipe(left)">
                                      <p:cBhvr>
                                        <p:cTn id="10" dur="500"/>
                                        <p:tgtEl>
                                          <p:spTgt spid="46"/>
                                        </p:tgtEl>
                                      </p:cBhvr>
                                    </p:animEffect>
                                  </p:childTnLst>
                                </p:cTn>
                              </p:par>
                            </p:childTnLst>
                          </p:cTn>
                        </p:par>
                        <p:par>
                          <p:cTn id="11" fill="hold">
                            <p:stCondLst>
                              <p:cond delay="500"/>
                            </p:stCondLst>
                            <p:childTnLst>
                              <p:par>
                                <p:cTn id="12" presetID="22" presetClass="entr" presetSubtype="1" fill="hold" nodeType="afterEffect">
                                  <p:stCondLst>
                                    <p:cond delay="0"/>
                                  </p:stCondLst>
                                  <p:childTnLst>
                                    <p:set>
                                      <p:cBhvr>
                                        <p:cTn id="13" dur="1" fill="hold">
                                          <p:stCondLst>
                                            <p:cond delay="0"/>
                                          </p:stCondLst>
                                        </p:cTn>
                                        <p:tgtEl>
                                          <p:spTgt spid="47"/>
                                        </p:tgtEl>
                                        <p:attrNameLst>
                                          <p:attrName>style.visibility</p:attrName>
                                        </p:attrNameLst>
                                      </p:cBhvr>
                                      <p:to>
                                        <p:strVal val="visible"/>
                                      </p:to>
                                    </p:set>
                                    <p:animEffect transition="in" filter="wipe(up)">
                                      <p:cBhvr>
                                        <p:cTn id="14" dur="500"/>
                                        <p:tgtEl>
                                          <p:spTgt spid="47"/>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2"/>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45"/>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grpId="0" nodeType="afterEffect">
                                  <p:stCondLst>
                                    <p:cond delay="200"/>
                                  </p:stCondLst>
                                  <p:childTnLst>
                                    <p:set>
                                      <p:cBhvr>
                                        <p:cTn id="28" dur="1" fill="hold">
                                          <p:stCondLst>
                                            <p:cond delay="0"/>
                                          </p:stCondLst>
                                        </p:cTn>
                                        <p:tgtEl>
                                          <p:spTgt spid="54"/>
                                        </p:tgtEl>
                                        <p:attrNameLst>
                                          <p:attrName>style.visibility</p:attrName>
                                        </p:attrNameLst>
                                      </p:cBhvr>
                                      <p:to>
                                        <p:strVal val="visible"/>
                                      </p:to>
                                    </p:set>
                                  </p:childTnLst>
                                </p:cTn>
                              </p:par>
                            </p:childTnLst>
                          </p:cTn>
                        </p:par>
                        <p:par>
                          <p:cTn id="29" fill="hold">
                            <p:stCondLst>
                              <p:cond delay="200"/>
                            </p:stCondLst>
                            <p:childTnLst>
                              <p:par>
                                <p:cTn id="30" presetID="1" presetClass="entr" presetSubtype="0" fill="hold" grpId="0" nodeType="afterEffect">
                                  <p:stCondLst>
                                    <p:cond delay="0"/>
                                  </p:stCondLst>
                                  <p:childTnLst>
                                    <p:set>
                                      <p:cBhvr>
                                        <p:cTn id="31" dur="1" fill="hold">
                                          <p:stCondLst>
                                            <p:cond delay="0"/>
                                          </p:stCondLst>
                                        </p:cTn>
                                        <p:tgtEl>
                                          <p:spTgt spid="56"/>
                                        </p:tgtEl>
                                        <p:attrNameLst>
                                          <p:attrName>style.visibility</p:attrName>
                                        </p:attrNameLst>
                                      </p:cBhvr>
                                      <p:to>
                                        <p:strVal val="visible"/>
                                      </p:to>
                                    </p:set>
                                  </p:childTnLst>
                                </p:cTn>
                              </p:par>
                            </p:childTnLst>
                          </p:cTn>
                        </p:par>
                        <p:par>
                          <p:cTn id="32" fill="hold">
                            <p:stCondLst>
                              <p:cond delay="200"/>
                            </p:stCondLst>
                            <p:childTnLst>
                              <p:par>
                                <p:cTn id="33" presetID="22" presetClass="entr" presetSubtype="8" fill="hold" nodeType="afterEffect">
                                  <p:stCondLst>
                                    <p:cond delay="0"/>
                                  </p:stCondLst>
                                  <p:childTnLst>
                                    <p:set>
                                      <p:cBhvr>
                                        <p:cTn id="34" dur="1" fill="hold">
                                          <p:stCondLst>
                                            <p:cond delay="0"/>
                                          </p:stCondLst>
                                        </p:cTn>
                                        <p:tgtEl>
                                          <p:spTgt spid="57"/>
                                        </p:tgtEl>
                                        <p:attrNameLst>
                                          <p:attrName>style.visibility</p:attrName>
                                        </p:attrNameLst>
                                      </p:cBhvr>
                                      <p:to>
                                        <p:strVal val="visible"/>
                                      </p:to>
                                    </p:set>
                                    <p:animEffect transition="in" filter="wipe(left)">
                                      <p:cBhvr>
                                        <p:cTn id="35" dur="500"/>
                                        <p:tgtEl>
                                          <p:spTgt spid="57"/>
                                        </p:tgtEl>
                                      </p:cBhvr>
                                    </p:animEffect>
                                  </p:childTnLst>
                                </p:cTn>
                              </p:par>
                            </p:childTnLst>
                          </p:cTn>
                        </p:par>
                        <p:par>
                          <p:cTn id="36" fill="hold">
                            <p:stCondLst>
                              <p:cond delay="700"/>
                            </p:stCondLst>
                            <p:childTnLst>
                              <p:par>
                                <p:cTn id="37" presetID="22" presetClass="entr" presetSubtype="4" fill="hold" nodeType="afterEffect">
                                  <p:stCondLst>
                                    <p:cond delay="0"/>
                                  </p:stCondLst>
                                  <p:childTnLst>
                                    <p:set>
                                      <p:cBhvr>
                                        <p:cTn id="38" dur="1" fill="hold">
                                          <p:stCondLst>
                                            <p:cond delay="0"/>
                                          </p:stCondLst>
                                        </p:cTn>
                                        <p:tgtEl>
                                          <p:spTgt spid="55"/>
                                        </p:tgtEl>
                                        <p:attrNameLst>
                                          <p:attrName>style.visibility</p:attrName>
                                        </p:attrNameLst>
                                      </p:cBhvr>
                                      <p:to>
                                        <p:strVal val="visible"/>
                                      </p:to>
                                    </p:set>
                                    <p:animEffect transition="in" filter="wipe(down)">
                                      <p:cBhvr>
                                        <p:cTn id="39"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4" grpId="0"/>
      <p:bldP spid="56" grpId="0"/>
      <p:bldP spid="44" grpId="0" animBg="1"/>
      <p:bldP spid="45" grpId="0" animBg="1"/>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8E09BAEC-05BB-FD46-9994-08E2E6A160C0}"/>
              </a:ext>
            </a:extLst>
          </p:cNvPr>
          <p:cNvSpPr/>
          <p:nvPr/>
        </p:nvSpPr>
        <p:spPr>
          <a:xfrm>
            <a:off x="4361970" y="1295401"/>
            <a:ext cx="3334230" cy="2363724"/>
          </a:xfrm>
          <a:prstGeom prst="rect">
            <a:avLst/>
          </a:prstGeom>
          <a:ln w="12700">
            <a:solidFill>
              <a:schemeClr val="tx1"/>
            </a:solidFill>
          </a:ln>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void foo(void) ;</a:t>
            </a:r>
          </a:p>
          <a:p>
            <a:pPr lvl="0" eaLnBrk="0" fontAlgn="base" hangingPunct="0">
              <a:spcBef>
                <a:spcPct val="20000"/>
              </a:spcBef>
              <a:spcAft>
                <a:spcPct val="0"/>
              </a:spcAft>
            </a:pPr>
            <a:endParaRPr lang="en-US" dirty="0">
              <a:solidFill>
                <a:srgbClr val="000000"/>
              </a:solidFill>
              <a:latin typeface="Consolas" panose="020B0609020204030204" pitchFamily="49" charset="0"/>
              <a:cs typeface="Consolas" panose="020B0609020204030204" pitchFamily="49" charset="0"/>
            </a:endParaRPr>
          </a:p>
          <a:p>
            <a:pPr lvl="0" eaLnBrk="0" fontAlgn="base" hangingPunct="0">
              <a:spcBef>
                <a:spcPct val="20000"/>
              </a:spcBef>
              <a:spcAft>
                <a:spcPct val="0"/>
              </a:spcAft>
            </a:pPr>
            <a:r>
              <a:rPr lang="en-US" dirty="0" err="1">
                <a:solidFill>
                  <a:srgbClr val="000000"/>
                </a:solidFill>
                <a:latin typeface="Consolas" panose="020B0609020204030204" pitchFamily="49" charset="0"/>
                <a:cs typeface="Consolas" panose="020B0609020204030204" pitchFamily="49" charset="0"/>
              </a:rPr>
              <a:t>int</a:t>
            </a:r>
            <a:r>
              <a:rPr lang="en-US" dirty="0">
                <a:solidFill>
                  <a:srgbClr val="000000"/>
                </a:solidFill>
                <a:latin typeface="Consolas" panose="020B0609020204030204" pitchFamily="49" charset="0"/>
                <a:cs typeface="Consolas" panose="020B0609020204030204" pitchFamily="49" charset="0"/>
              </a:rPr>
              <a:t> main(void{</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   </a:t>
            </a:r>
            <a:r>
              <a:rPr lang="en-US" sz="1400" dirty="0">
                <a:solidFill>
                  <a:srgbClr val="000000"/>
                </a:solidFill>
                <a:latin typeface="Consolas" panose="020B0609020204030204" pitchFamily="49" charset="0"/>
                <a:cs typeface="Consolas" panose="020B0609020204030204" pitchFamily="49" charset="0"/>
              </a:rPr>
              <a:t>● ● ● </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   </a:t>
            </a:r>
            <a:r>
              <a:rPr lang="en-US" b="1" dirty="0">
                <a:solidFill>
                  <a:srgbClr val="C00000"/>
                </a:solidFill>
                <a:latin typeface="Consolas" panose="020B0609020204030204" pitchFamily="49" charset="0"/>
                <a:cs typeface="Consolas" panose="020B0609020204030204" pitchFamily="49" charset="0"/>
              </a:rPr>
              <a:t>foo();</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   </a:t>
            </a:r>
            <a:r>
              <a:rPr lang="en-US" sz="1400" dirty="0">
                <a:solidFill>
                  <a:srgbClr val="000000"/>
                </a:solidFill>
                <a:latin typeface="Consolas" panose="020B0609020204030204" pitchFamily="49" charset="0"/>
                <a:cs typeface="Consolas" panose="020B0609020204030204" pitchFamily="49" charset="0"/>
              </a:rPr>
              <a:t>● ● ● </a:t>
            </a:r>
          </a:p>
          <a:p>
            <a:pPr lvl="0" eaLnBrk="0" fontAlgn="base" hangingPunct="0">
              <a:spcBef>
                <a:spcPct val="20000"/>
              </a:spcBef>
              <a:spcAft>
                <a:spcPct val="0"/>
              </a:spcAft>
            </a:pPr>
            <a:r>
              <a:rPr lang="en-US" dirty="0">
                <a:solidFill>
                  <a:srgbClr val="000000"/>
                </a:solidFill>
                <a:latin typeface="Consolas" panose="020B0609020204030204" pitchFamily="49" charset="0"/>
                <a:cs typeface="Consolas" panose="020B0609020204030204" pitchFamily="49" charset="0"/>
              </a:rPr>
              <a:t>}</a:t>
            </a:r>
          </a:p>
        </p:txBody>
      </p:sp>
      <p:sp>
        <p:nvSpPr>
          <p:cNvPr id="5" name="Title 4">
            <a:extLst>
              <a:ext uri="{FF2B5EF4-FFF2-40B4-BE49-F238E27FC236}">
                <a16:creationId xmlns:a16="http://schemas.microsoft.com/office/drawing/2014/main" id="{822A48AC-08E7-4C4F-BF25-8EFECBF40BF0}"/>
              </a:ext>
            </a:extLst>
          </p:cNvPr>
          <p:cNvSpPr>
            <a:spLocks noGrp="1"/>
          </p:cNvSpPr>
          <p:nvPr>
            <p:ph type="title"/>
          </p:nvPr>
        </p:nvSpPr>
        <p:spPr/>
        <p:txBody>
          <a:bodyPr/>
          <a:lstStyle/>
          <a:p>
            <a:r>
              <a:rPr lang="en-US" dirty="0"/>
              <a:t>Link Register (LR)</a:t>
            </a:r>
          </a:p>
        </p:txBody>
      </p:sp>
      <p:sp>
        <p:nvSpPr>
          <p:cNvPr id="3" name="Slide Number Placeholder 2">
            <a:extLst>
              <a:ext uri="{FF2B5EF4-FFF2-40B4-BE49-F238E27FC236}">
                <a16:creationId xmlns:a16="http://schemas.microsoft.com/office/drawing/2014/main" id="{74B59B69-371D-1E4A-B82E-E74F6D85C813}"/>
              </a:ext>
            </a:extLst>
          </p:cNvPr>
          <p:cNvSpPr>
            <a:spLocks noGrp="1"/>
          </p:cNvSpPr>
          <p:nvPr>
            <p:ph type="sldNum" sz="quarter" idx="12"/>
          </p:nvPr>
        </p:nvSpPr>
        <p:spPr/>
        <p:txBody>
          <a:bodyPr/>
          <a:lstStyle/>
          <a:p>
            <a:fld id="{EA7C8D44-3667-46F6-9772-CC52308E2A7F}" type="slidenum">
              <a:rPr kumimoji="0" lang="en-US" smtClean="0"/>
              <a:pPr/>
              <a:t>6</a:t>
            </a:fld>
            <a:endParaRPr kumimoji="0" lang="en-US" dirty="0"/>
          </a:p>
        </p:txBody>
      </p:sp>
      <p:grpSp>
        <p:nvGrpSpPr>
          <p:cNvPr id="28" name="Group 27">
            <a:extLst>
              <a:ext uri="{FF2B5EF4-FFF2-40B4-BE49-F238E27FC236}">
                <a16:creationId xmlns:a16="http://schemas.microsoft.com/office/drawing/2014/main" id="{4C5B8A06-F4D5-F64D-A2AB-DCEF5E37AF5D}"/>
              </a:ext>
            </a:extLst>
          </p:cNvPr>
          <p:cNvGrpSpPr/>
          <p:nvPr/>
        </p:nvGrpSpPr>
        <p:grpSpPr>
          <a:xfrm>
            <a:off x="5298782" y="3678537"/>
            <a:ext cx="6817018" cy="2777182"/>
            <a:chOff x="2326982" y="3678537"/>
            <a:chExt cx="6817018" cy="2777182"/>
          </a:xfrm>
        </p:grpSpPr>
        <p:sp>
          <p:nvSpPr>
            <p:cNvPr id="29" name="Rectangle 66">
              <a:extLst>
                <a:ext uri="{FF2B5EF4-FFF2-40B4-BE49-F238E27FC236}">
                  <a16:creationId xmlns:a16="http://schemas.microsoft.com/office/drawing/2014/main" id="{436E5730-920D-A94B-BC91-6935EDA252C0}"/>
                </a:ext>
              </a:extLst>
            </p:cNvPr>
            <p:cNvSpPr>
              <a:spLocks noChangeArrowheads="1"/>
            </p:cNvSpPr>
            <p:nvPr/>
          </p:nvSpPr>
          <p:spPr bwMode="auto">
            <a:xfrm>
              <a:off x="6400800" y="4151955"/>
              <a:ext cx="2438400" cy="2303764"/>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en-US">
                <a:solidFill>
                  <a:srgbClr val="000000"/>
                </a:solidFill>
              </a:endParaRPr>
            </a:p>
          </p:txBody>
        </p:sp>
        <p:grpSp>
          <p:nvGrpSpPr>
            <p:cNvPr id="30" name="Group 29">
              <a:extLst>
                <a:ext uri="{FF2B5EF4-FFF2-40B4-BE49-F238E27FC236}">
                  <a16:creationId xmlns:a16="http://schemas.microsoft.com/office/drawing/2014/main" id="{E56DB503-8493-5C47-91AC-F7B9531279BF}"/>
                </a:ext>
              </a:extLst>
            </p:cNvPr>
            <p:cNvGrpSpPr/>
            <p:nvPr/>
          </p:nvGrpSpPr>
          <p:grpSpPr>
            <a:xfrm>
              <a:off x="2819400" y="3678537"/>
              <a:ext cx="1676400" cy="655638"/>
              <a:chOff x="2819400" y="3678537"/>
              <a:chExt cx="1676400" cy="655638"/>
            </a:xfrm>
          </p:grpSpPr>
          <p:sp>
            <p:nvSpPr>
              <p:cNvPr id="33" name="AutoShape 49">
                <a:extLst>
                  <a:ext uri="{FF2B5EF4-FFF2-40B4-BE49-F238E27FC236}">
                    <a16:creationId xmlns:a16="http://schemas.microsoft.com/office/drawing/2014/main" id="{4A6144BE-864A-EB45-8F51-7273D90CA550}"/>
                  </a:ext>
                </a:extLst>
              </p:cNvPr>
              <p:cNvSpPr>
                <a:spLocks noChangeArrowheads="1"/>
              </p:cNvSpPr>
              <p:nvPr/>
            </p:nvSpPr>
            <p:spPr bwMode="auto">
              <a:xfrm>
                <a:off x="2819400" y="3678537"/>
                <a:ext cx="495300" cy="655638"/>
              </a:xfrm>
              <a:prstGeom prst="downArrow">
                <a:avLst>
                  <a:gd name="adj1" fmla="val 50000"/>
                  <a:gd name="adj2" fmla="val 25000"/>
                </a:avLst>
              </a:prstGeom>
              <a:solidFill>
                <a:schemeClr val="bg1">
                  <a:lumMod val="85000"/>
                </a:schemeClr>
              </a:solidFill>
              <a:ln w="9525">
                <a:solidFill>
                  <a:srgbClr val="000000"/>
                </a:solidFill>
                <a:miter lim="800000"/>
                <a:headEnd/>
                <a:tailEnd/>
              </a:ln>
              <a:effectLst/>
            </p:spPr>
            <p:txBody>
              <a:bodyPr wrap="none" anchor="ctr"/>
              <a:lstStyle/>
              <a:p>
                <a:endParaRPr lang="en-US">
                  <a:solidFill>
                    <a:srgbClr val="000000"/>
                  </a:solidFill>
                </a:endParaRPr>
              </a:p>
            </p:txBody>
          </p:sp>
          <p:sp>
            <p:nvSpPr>
              <p:cNvPr id="34" name="Text Box 69">
                <a:extLst>
                  <a:ext uri="{FF2B5EF4-FFF2-40B4-BE49-F238E27FC236}">
                    <a16:creationId xmlns:a16="http://schemas.microsoft.com/office/drawing/2014/main" id="{C487FE41-B230-0342-9A97-E01C5449BB9E}"/>
                  </a:ext>
                </a:extLst>
              </p:cNvPr>
              <p:cNvSpPr txBox="1">
                <a:spLocks noChangeArrowheads="1"/>
              </p:cNvSpPr>
              <p:nvPr/>
            </p:nvSpPr>
            <p:spPr bwMode="auto">
              <a:xfrm>
                <a:off x="3200400" y="3807918"/>
                <a:ext cx="1295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i="1" dirty="0">
                    <a:solidFill>
                      <a:schemeClr val="tx2">
                        <a:lumMod val="60000"/>
                        <a:lumOff val="40000"/>
                      </a:schemeClr>
                    </a:solidFill>
                  </a:rPr>
                  <a:t>Compiler</a:t>
                </a:r>
              </a:p>
            </p:txBody>
          </p:sp>
        </p:grpSp>
        <p:sp>
          <p:nvSpPr>
            <p:cNvPr id="31" name="Rectangle 30">
              <a:extLst>
                <a:ext uri="{FF2B5EF4-FFF2-40B4-BE49-F238E27FC236}">
                  <a16:creationId xmlns:a16="http://schemas.microsoft.com/office/drawing/2014/main" id="{6C3A7E69-7696-744D-992A-D2AB2F5EA68A}"/>
                </a:ext>
              </a:extLst>
            </p:cNvPr>
            <p:cNvSpPr/>
            <p:nvPr/>
          </p:nvSpPr>
          <p:spPr>
            <a:xfrm>
              <a:off x="2326982" y="4402187"/>
              <a:ext cx="2245018" cy="797141"/>
            </a:xfrm>
            <a:prstGeom prst="rect">
              <a:avLst/>
            </a:prstGeom>
            <a:no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20000"/>
                </a:spcBef>
                <a:spcAft>
                  <a:spcPct val="0"/>
                </a:spcAft>
              </a:pPr>
              <a:r>
                <a:rPr lang="en-US" sz="1100" dirty="0">
                  <a:solidFill>
                    <a:srgbClr val="000000"/>
                  </a:solidFill>
                  <a:latin typeface="Consolas" panose="020B0609020204030204" pitchFamily="49" charset="0"/>
                  <a:cs typeface="Consolas" panose="020B0609020204030204" pitchFamily="49" charset="0"/>
                </a:rPr>
                <a:t>  ● ● ● </a:t>
              </a:r>
            </a:p>
            <a:p>
              <a:pPr lvl="0" eaLnBrk="0" fontAlgn="base" hangingPunct="0">
                <a:spcBef>
                  <a:spcPct val="20000"/>
                </a:spcBef>
                <a:spcAft>
                  <a:spcPct val="0"/>
                </a:spcAft>
              </a:pPr>
              <a:r>
                <a:rPr lang="en-US" dirty="0">
                  <a:solidFill>
                    <a:schemeClr val="tx1"/>
                  </a:solidFill>
                  <a:latin typeface="Consolas" panose="020B0609020204030204" pitchFamily="49" charset="0"/>
                  <a:cs typeface="Consolas" panose="020B0609020204030204" pitchFamily="49" charset="0"/>
                </a:rPr>
                <a:t> </a:t>
              </a:r>
              <a:r>
                <a:rPr lang="en-US" b="1" dirty="0">
                  <a:solidFill>
                    <a:srgbClr val="C00000"/>
                  </a:solidFill>
                  <a:latin typeface="Consolas" panose="020B0609020204030204" pitchFamily="49" charset="0"/>
                  <a:cs typeface="Consolas" panose="020B0609020204030204" pitchFamily="49" charset="0"/>
                </a:rPr>
                <a:t>BL</a:t>
              </a:r>
              <a:r>
                <a:rPr lang="en-US" dirty="0">
                  <a:solidFill>
                    <a:srgbClr val="C00000"/>
                  </a:solidFill>
                  <a:latin typeface="Consolas" panose="020B0609020204030204" pitchFamily="49" charset="0"/>
                  <a:cs typeface="Consolas" panose="020B0609020204030204" pitchFamily="49" charset="0"/>
                </a:rPr>
                <a:t> </a:t>
              </a:r>
              <a:r>
                <a:rPr lang="en-US" dirty="0">
                  <a:solidFill>
                    <a:schemeClr val="tx1"/>
                  </a:solidFill>
                  <a:latin typeface="Consolas" panose="020B0609020204030204" pitchFamily="49" charset="0"/>
                  <a:cs typeface="Consolas" panose="020B0609020204030204" pitchFamily="49" charset="0"/>
                </a:rPr>
                <a:t>foo</a:t>
              </a:r>
            </a:p>
            <a:p>
              <a:pPr lvl="0" eaLnBrk="0" fontAlgn="base" hangingPunct="0">
                <a:spcBef>
                  <a:spcPct val="20000"/>
                </a:spcBef>
                <a:spcAft>
                  <a:spcPct val="0"/>
                </a:spcAft>
              </a:pPr>
              <a:r>
                <a:rPr lang="en-US" sz="1100" dirty="0">
                  <a:solidFill>
                    <a:srgbClr val="000000"/>
                  </a:solidFill>
                  <a:latin typeface="Consolas" panose="020B0609020204030204" pitchFamily="49" charset="0"/>
                  <a:cs typeface="Consolas" panose="020B0609020204030204" pitchFamily="49" charset="0"/>
                </a:rPr>
                <a:t>  ● ● ●</a:t>
              </a:r>
            </a:p>
          </p:txBody>
        </p:sp>
        <p:sp>
          <p:nvSpPr>
            <p:cNvPr id="32" name="TextBox 31">
              <a:extLst>
                <a:ext uri="{FF2B5EF4-FFF2-40B4-BE49-F238E27FC236}">
                  <a16:creationId xmlns:a16="http://schemas.microsoft.com/office/drawing/2014/main" id="{2D71C13F-7412-7245-AAB6-8B126D6F3878}"/>
                </a:ext>
              </a:extLst>
            </p:cNvPr>
            <p:cNvSpPr txBox="1"/>
            <p:nvPr/>
          </p:nvSpPr>
          <p:spPr>
            <a:xfrm>
              <a:off x="6591300" y="4572000"/>
              <a:ext cx="2552700" cy="1846659"/>
            </a:xfrm>
            <a:prstGeom prst="rect">
              <a:avLst/>
            </a:prstGeom>
            <a:noFill/>
          </p:spPr>
          <p:txBody>
            <a:bodyPr wrap="square" rtlCol="0">
              <a:spAutoFit/>
            </a:bodyPr>
            <a:lstStyle/>
            <a:p>
              <a:pPr lvl="0" eaLnBrk="0" fontAlgn="base" hangingPunct="0">
                <a:spcBef>
                  <a:spcPct val="20000"/>
                </a:spcBef>
                <a:spcAft>
                  <a:spcPct val="0"/>
                </a:spcAft>
              </a:pPr>
              <a:r>
                <a:rPr lang="en-US" dirty="0">
                  <a:solidFill>
                    <a:srgbClr val="C00000"/>
                  </a:solidFill>
                  <a:latin typeface="Consolas" panose="020B0609020204030204" pitchFamily="49" charset="0"/>
                </a:rPr>
                <a:t>foo  PROC</a:t>
              </a:r>
            </a:p>
            <a:p>
              <a:pPr lvl="0" eaLnBrk="0" fontAlgn="base" hangingPunct="0">
                <a:spcBef>
                  <a:spcPct val="20000"/>
                </a:spcBef>
                <a:spcAft>
                  <a:spcPct val="0"/>
                </a:spcAft>
              </a:pPr>
              <a:r>
                <a:rPr lang="en-US" dirty="0">
                  <a:solidFill>
                    <a:srgbClr val="000000"/>
                  </a:solidFill>
                  <a:latin typeface="Consolas" panose="020B0609020204030204" pitchFamily="49" charset="0"/>
                </a:rPr>
                <a:t>     </a:t>
              </a:r>
              <a:r>
                <a:rPr lang="en-US" sz="1100" dirty="0">
                  <a:solidFill>
                    <a:srgbClr val="000000"/>
                  </a:solidFill>
                  <a:latin typeface="Consolas" panose="020B0609020204030204" pitchFamily="49" charset="0"/>
                  <a:cs typeface="Arial" charset="0"/>
                </a:rPr>
                <a:t>● ● ●</a:t>
              </a:r>
            </a:p>
            <a:p>
              <a:pPr lvl="0" eaLnBrk="0" fontAlgn="base" hangingPunct="0">
                <a:spcBef>
                  <a:spcPct val="20000"/>
                </a:spcBef>
                <a:spcAft>
                  <a:spcPct val="0"/>
                </a:spcAft>
              </a:pPr>
              <a:r>
                <a:rPr lang="en-US" sz="1100" dirty="0">
                  <a:solidFill>
                    <a:srgbClr val="000000"/>
                  </a:solidFill>
                  <a:latin typeface="Consolas" panose="020B0609020204030204" pitchFamily="49" charset="0"/>
                  <a:cs typeface="Arial" charset="0"/>
                </a:rPr>
                <a:t>        ● ● ●</a:t>
              </a:r>
              <a:endParaRPr lang="en-US" dirty="0">
                <a:solidFill>
                  <a:srgbClr val="000000"/>
                </a:solidFill>
                <a:latin typeface="Consolas" panose="020B0609020204030204" pitchFamily="49" charset="0"/>
              </a:endParaRPr>
            </a:p>
            <a:p>
              <a:pPr lvl="0" eaLnBrk="0" fontAlgn="base" hangingPunct="0">
                <a:spcBef>
                  <a:spcPct val="20000"/>
                </a:spcBef>
                <a:spcAft>
                  <a:spcPct val="0"/>
                </a:spcAft>
              </a:pPr>
              <a:r>
                <a:rPr lang="en-US" b="1" dirty="0">
                  <a:solidFill>
                    <a:srgbClr val="0000FF"/>
                  </a:solidFill>
                  <a:latin typeface="Consolas" panose="020B0609020204030204" pitchFamily="49" charset="0"/>
                </a:rPr>
                <a:t>     BX   LR</a:t>
              </a:r>
            </a:p>
            <a:p>
              <a:pPr lvl="0" eaLnBrk="0" fontAlgn="base" hangingPunct="0">
                <a:spcBef>
                  <a:spcPct val="20000"/>
                </a:spcBef>
                <a:spcAft>
                  <a:spcPct val="0"/>
                </a:spcAft>
              </a:pPr>
              <a:r>
                <a:rPr lang="en-US" b="1" dirty="0">
                  <a:solidFill>
                    <a:srgbClr val="0000FF"/>
                  </a:solidFill>
                  <a:latin typeface="Consolas" panose="020B0609020204030204" pitchFamily="49" charset="0"/>
                </a:rPr>
                <a:t>     </a:t>
              </a:r>
              <a:r>
                <a:rPr lang="en-US" dirty="0">
                  <a:latin typeface="Consolas" panose="020B0609020204030204" pitchFamily="49" charset="0"/>
                </a:rPr>
                <a:t>ENDP</a:t>
              </a:r>
            </a:p>
            <a:p>
              <a:endParaRPr lang="en-US" dirty="0">
                <a:latin typeface="Consolas" panose="020B0609020204030204" pitchFamily="49" charset="0"/>
              </a:endParaRPr>
            </a:p>
          </p:txBody>
        </p:sp>
      </p:grpSp>
      <p:sp>
        <p:nvSpPr>
          <p:cNvPr id="42" name="Rectangle 66">
            <a:extLst>
              <a:ext uri="{FF2B5EF4-FFF2-40B4-BE49-F238E27FC236}">
                <a16:creationId xmlns:a16="http://schemas.microsoft.com/office/drawing/2014/main" id="{38CF6B45-EBE7-A149-B68C-6B4D5683AFC3}"/>
              </a:ext>
            </a:extLst>
          </p:cNvPr>
          <p:cNvSpPr>
            <a:spLocks noChangeArrowheads="1"/>
          </p:cNvSpPr>
          <p:nvPr/>
        </p:nvSpPr>
        <p:spPr bwMode="auto">
          <a:xfrm>
            <a:off x="8610600" y="1295400"/>
            <a:ext cx="2438400" cy="2303764"/>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en-US">
              <a:solidFill>
                <a:srgbClr val="000000"/>
              </a:solidFill>
            </a:endParaRPr>
          </a:p>
        </p:txBody>
      </p:sp>
      <p:sp>
        <p:nvSpPr>
          <p:cNvPr id="43" name="TextBox 42">
            <a:extLst>
              <a:ext uri="{FF2B5EF4-FFF2-40B4-BE49-F238E27FC236}">
                <a16:creationId xmlns:a16="http://schemas.microsoft.com/office/drawing/2014/main" id="{DBF0C0E7-E783-2847-BFBA-6B97622D6659}"/>
              </a:ext>
            </a:extLst>
          </p:cNvPr>
          <p:cNvSpPr txBox="1"/>
          <p:nvPr/>
        </p:nvSpPr>
        <p:spPr>
          <a:xfrm>
            <a:off x="8686800" y="1523953"/>
            <a:ext cx="2552700" cy="1514261"/>
          </a:xfrm>
          <a:prstGeom prst="rect">
            <a:avLst/>
          </a:prstGeom>
          <a:noFill/>
        </p:spPr>
        <p:txBody>
          <a:bodyPr wrap="square" rtlCol="0">
            <a:spAutoFit/>
          </a:bodyPr>
          <a:lstStyle/>
          <a:p>
            <a:pPr lvl="0" eaLnBrk="0" fontAlgn="base" hangingPunct="0">
              <a:spcBef>
                <a:spcPct val="20000"/>
              </a:spcBef>
              <a:spcAft>
                <a:spcPct val="0"/>
              </a:spcAft>
            </a:pPr>
            <a:r>
              <a:rPr lang="en-US" dirty="0">
                <a:latin typeface="Consolas" panose="020B0609020204030204" pitchFamily="49" charset="0"/>
              </a:rPr>
              <a:t>void </a:t>
            </a:r>
            <a:r>
              <a:rPr lang="en-US" dirty="0">
                <a:solidFill>
                  <a:srgbClr val="C00000"/>
                </a:solidFill>
                <a:latin typeface="Consolas" panose="020B0609020204030204" pitchFamily="49" charset="0"/>
              </a:rPr>
              <a:t>foo</a:t>
            </a:r>
            <a:r>
              <a:rPr lang="en-US" dirty="0">
                <a:latin typeface="Consolas" panose="020B0609020204030204" pitchFamily="49" charset="0"/>
              </a:rPr>
              <a:t> (void) {</a:t>
            </a:r>
          </a:p>
          <a:p>
            <a:pPr lvl="0" eaLnBrk="0" fontAlgn="base" hangingPunct="0">
              <a:spcBef>
                <a:spcPct val="20000"/>
              </a:spcBef>
              <a:spcAft>
                <a:spcPct val="0"/>
              </a:spcAft>
            </a:pPr>
            <a:r>
              <a:rPr lang="en-US" dirty="0">
                <a:solidFill>
                  <a:srgbClr val="000000"/>
                </a:solidFill>
                <a:latin typeface="Consolas" panose="020B0609020204030204" pitchFamily="49" charset="0"/>
              </a:rPr>
              <a:t>     </a:t>
            </a:r>
            <a:r>
              <a:rPr lang="en-US" sz="1100" dirty="0">
                <a:solidFill>
                  <a:srgbClr val="000000"/>
                </a:solidFill>
                <a:latin typeface="Consolas" panose="020B0609020204030204" pitchFamily="49" charset="0"/>
                <a:cs typeface="Arial" charset="0"/>
              </a:rPr>
              <a:t>● ● ●</a:t>
            </a:r>
          </a:p>
          <a:p>
            <a:pPr lvl="0" eaLnBrk="0" fontAlgn="base" hangingPunct="0">
              <a:spcBef>
                <a:spcPct val="20000"/>
              </a:spcBef>
              <a:spcAft>
                <a:spcPct val="0"/>
              </a:spcAft>
            </a:pPr>
            <a:r>
              <a:rPr lang="en-US" sz="1100" dirty="0">
                <a:solidFill>
                  <a:srgbClr val="000000"/>
                </a:solidFill>
                <a:latin typeface="Consolas" panose="020B0609020204030204" pitchFamily="49" charset="0"/>
                <a:cs typeface="Arial" charset="0"/>
              </a:rPr>
              <a:t>        ● ● ●</a:t>
            </a:r>
            <a:endParaRPr lang="en-US" dirty="0">
              <a:solidFill>
                <a:srgbClr val="000000"/>
              </a:solidFill>
              <a:latin typeface="Consolas" panose="020B0609020204030204" pitchFamily="49" charset="0"/>
            </a:endParaRPr>
          </a:p>
          <a:p>
            <a:pPr lvl="0" eaLnBrk="0" fontAlgn="base" hangingPunct="0">
              <a:spcBef>
                <a:spcPct val="20000"/>
              </a:spcBef>
              <a:spcAft>
                <a:spcPct val="0"/>
              </a:spcAft>
            </a:pPr>
            <a:r>
              <a:rPr lang="en-US" b="1" dirty="0">
                <a:solidFill>
                  <a:srgbClr val="0000FF"/>
                </a:solidFill>
                <a:latin typeface="Consolas" panose="020B0609020204030204" pitchFamily="49" charset="0"/>
              </a:rPr>
              <a:t>     return;</a:t>
            </a:r>
            <a:endParaRPr lang="en-US" dirty="0">
              <a:latin typeface="Consolas" panose="020B0609020204030204" pitchFamily="49" charset="0"/>
            </a:endParaRPr>
          </a:p>
          <a:p>
            <a:r>
              <a:rPr lang="en-US" dirty="0">
                <a:latin typeface="Consolas" panose="020B0609020204030204" pitchFamily="49" charset="0"/>
              </a:rPr>
              <a:t>}</a:t>
            </a:r>
          </a:p>
        </p:txBody>
      </p:sp>
      <p:graphicFrame>
        <p:nvGraphicFramePr>
          <p:cNvPr id="22" name="Table 42">
            <a:extLst>
              <a:ext uri="{FF2B5EF4-FFF2-40B4-BE49-F238E27FC236}">
                <a16:creationId xmlns:a16="http://schemas.microsoft.com/office/drawing/2014/main" id="{D852CB5D-58C8-ED43-995A-4378E77E47B7}"/>
              </a:ext>
            </a:extLst>
          </p:cNvPr>
          <p:cNvGraphicFramePr>
            <a:graphicFrameLocks noGrp="1"/>
          </p:cNvGraphicFramePr>
          <p:nvPr/>
        </p:nvGraphicFramePr>
        <p:xfrm>
          <a:off x="152400" y="1834818"/>
          <a:ext cx="2870195" cy="3733800"/>
        </p:xfrm>
        <a:graphic>
          <a:graphicData uri="http://schemas.openxmlformats.org/drawingml/2006/table">
            <a:tbl>
              <a:tblPr firstRow="1" bandRow="1">
                <a:tableStyleId>{5C22544A-7EE6-4342-B048-85BDC9FD1C3A}</a:tableStyleId>
              </a:tblPr>
              <a:tblGrid>
                <a:gridCol w="1295395">
                  <a:extLst>
                    <a:ext uri="{9D8B030D-6E8A-4147-A177-3AD203B41FA5}">
                      <a16:colId xmlns:a16="http://schemas.microsoft.com/office/drawing/2014/main" val="506120515"/>
                    </a:ext>
                  </a:extLst>
                </a:gridCol>
                <a:gridCol w="1574800">
                  <a:extLst>
                    <a:ext uri="{9D8B030D-6E8A-4147-A177-3AD203B41FA5}">
                      <a16:colId xmlns:a16="http://schemas.microsoft.com/office/drawing/2014/main" val="997357635"/>
                    </a:ext>
                  </a:extLst>
                </a:gridCol>
              </a:tblGrid>
              <a:tr h="370840">
                <a:tc>
                  <a:txBody>
                    <a:bodyPr/>
                    <a:lstStyle/>
                    <a:p>
                      <a:pPr algn="r"/>
                      <a:r>
                        <a:rPr lang="en-US" b="0" dirty="0">
                          <a:solidFill>
                            <a:schemeClr val="tx1"/>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2000" b="0" dirty="0">
                        <a:solidFill>
                          <a:srgbClr val="FF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1"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1">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1" dirty="0">
                        <a:solidFill>
                          <a:schemeClr val="tx1"/>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1112520">
                <a:tc>
                  <a:txBody>
                    <a:bodyPr/>
                    <a:lstStyle/>
                    <a:p>
                      <a:pPr algn="r"/>
                      <a:r>
                        <a:rPr lang="en-US" b="0" dirty="0">
                          <a:solidFill>
                            <a:schemeClr val="tx1"/>
                          </a:solidFill>
                          <a:latin typeface="Consolas" panose="020B0609020204030204" pitchFamily="49" charset="0"/>
                          <a:cs typeface="Consolas" panose="020B0609020204030204" pitchFamily="49" charset="0"/>
                        </a:rPr>
                        <a:t>.</a:t>
                      </a:r>
                    </a:p>
                    <a:p>
                      <a:pPr algn="r"/>
                      <a:r>
                        <a:rPr lang="en-US" b="0" dirty="0">
                          <a:solidFill>
                            <a:schemeClr val="tx1"/>
                          </a:solidFill>
                          <a:latin typeface="Consolas" panose="020B0609020204030204" pitchFamily="49" charset="0"/>
                          <a:cs typeface="Consolas" panose="020B0609020204030204" pitchFamily="49" charset="0"/>
                        </a:rPr>
                        <a:t>.</a:t>
                      </a:r>
                    </a:p>
                    <a:p>
                      <a:pPr algn="r"/>
                      <a:r>
                        <a:rPr lang="en-US" b="0" dirty="0">
                          <a:solidFill>
                            <a:schemeClr val="tx1"/>
                          </a:solidFill>
                          <a:latin typeface="Consolas" panose="020B0609020204030204" pitchFamily="49" charset="0"/>
                          <a:cs typeface="Consolas" panose="020B0609020204030204" pitchFamily="49" charset="0"/>
                        </a:rPr>
                        <a:t>.</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0" dirty="0">
                          <a:solidFill>
                            <a:schemeClr val="tx1"/>
                          </a:solidFill>
                          <a:latin typeface="Consolas" panose="020B0609020204030204" pitchFamily="49" charset="0"/>
                          <a:cs typeface="Consolas" panose="020B0609020204030204" pitchFamily="49" charset="0"/>
                        </a:rPr>
                        <a:t>.</a:t>
                      </a:r>
                    </a:p>
                    <a:p>
                      <a:pPr algn="ctr"/>
                      <a:r>
                        <a:rPr lang="en-US" b="0" dirty="0">
                          <a:solidFill>
                            <a:schemeClr val="tx1"/>
                          </a:solidFill>
                          <a:latin typeface="Consolas" panose="020B0609020204030204" pitchFamily="49" charset="0"/>
                          <a:cs typeface="Consolas" panose="020B0609020204030204" pitchFamily="49" charset="0"/>
                        </a:rPr>
                        <a:t>.</a:t>
                      </a:r>
                    </a:p>
                    <a:p>
                      <a:pPr algn="ctr"/>
                      <a:r>
                        <a:rPr lang="en-US" b="0" dirty="0">
                          <a:solidFill>
                            <a:schemeClr val="tx1"/>
                          </a:solidFill>
                          <a:latin typeface="Consolas" panose="020B0609020204030204" pitchFamily="49" charset="0"/>
                          <a:cs typeface="Consolas" panose="020B0609020204030204" pitchFamily="49"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9943218"/>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2888870"/>
                  </a:ext>
                </a:extLst>
              </a:tr>
            </a:tbl>
          </a:graphicData>
        </a:graphic>
      </p:graphicFrame>
      <p:sp>
        <p:nvSpPr>
          <p:cNvPr id="23" name="TextBox 22">
            <a:extLst>
              <a:ext uri="{FF2B5EF4-FFF2-40B4-BE49-F238E27FC236}">
                <a16:creationId xmlns:a16="http://schemas.microsoft.com/office/drawing/2014/main" id="{D93F1874-461E-B44E-BB02-0261F4A0BE8A}"/>
              </a:ext>
            </a:extLst>
          </p:cNvPr>
          <p:cNvSpPr txBox="1"/>
          <p:nvPr/>
        </p:nvSpPr>
        <p:spPr>
          <a:xfrm>
            <a:off x="1427288" y="1423171"/>
            <a:ext cx="1595306" cy="369332"/>
          </a:xfrm>
          <a:prstGeom prst="rect">
            <a:avLst/>
          </a:prstGeom>
          <a:noFill/>
        </p:spPr>
        <p:txBody>
          <a:bodyPr wrap="square" rtlCol="0">
            <a:spAutoFit/>
          </a:bodyPr>
          <a:lstStyle/>
          <a:p>
            <a:pPr algn="ctr"/>
            <a:r>
              <a:rPr lang="en-US" dirty="0"/>
              <a:t>Registers</a:t>
            </a:r>
          </a:p>
        </p:txBody>
      </p:sp>
      <p:grpSp>
        <p:nvGrpSpPr>
          <p:cNvPr id="24" name="Group 23">
            <a:extLst>
              <a:ext uri="{FF2B5EF4-FFF2-40B4-BE49-F238E27FC236}">
                <a16:creationId xmlns:a16="http://schemas.microsoft.com/office/drawing/2014/main" id="{7EBE1EBB-2FA8-D249-BC67-BE7466E279B5}"/>
              </a:ext>
            </a:extLst>
          </p:cNvPr>
          <p:cNvGrpSpPr/>
          <p:nvPr/>
        </p:nvGrpSpPr>
        <p:grpSpPr>
          <a:xfrm>
            <a:off x="1427289" y="5581116"/>
            <a:ext cx="1595306" cy="435429"/>
            <a:chOff x="3876550" y="4189357"/>
            <a:chExt cx="1595306" cy="435429"/>
          </a:xfrm>
        </p:grpSpPr>
        <p:sp>
          <p:nvSpPr>
            <p:cNvPr id="25" name="Rectangle 24">
              <a:extLst>
                <a:ext uri="{FF2B5EF4-FFF2-40B4-BE49-F238E27FC236}">
                  <a16:creationId xmlns:a16="http://schemas.microsoft.com/office/drawing/2014/main" id="{AFA64B15-EB88-6249-A576-CF17BEFF2231}"/>
                </a:ext>
              </a:extLst>
            </p:cNvPr>
            <p:cNvSpPr/>
            <p:nvPr/>
          </p:nvSpPr>
          <p:spPr>
            <a:xfrm>
              <a:off x="3962399" y="4189357"/>
              <a:ext cx="1418667" cy="307777"/>
            </a:xfrm>
            <a:prstGeom prst="rect">
              <a:avLst/>
            </a:prstGeom>
            <a:noFill/>
            <a:ln w="9525">
              <a:noFill/>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1400" dirty="0">
                  <a:latin typeface="Consolas" panose="020B0609020204030204" pitchFamily="49" charset="0"/>
                  <a:cs typeface="Consolas" panose="020B0609020204030204" pitchFamily="49" charset="0"/>
                </a:rPr>
                <a:t>32 bits</a:t>
              </a:r>
              <a:endParaRPr lang="pl-PL" sz="1400" dirty="0">
                <a:latin typeface="Consolas" panose="020B0609020204030204" pitchFamily="49" charset="0"/>
                <a:cs typeface="Consolas" panose="020B0609020204030204" pitchFamily="49" charset="0"/>
              </a:endParaRPr>
            </a:p>
          </p:txBody>
        </p:sp>
        <p:cxnSp>
          <p:nvCxnSpPr>
            <p:cNvPr id="26" name="Straight Connector 25">
              <a:extLst>
                <a:ext uri="{FF2B5EF4-FFF2-40B4-BE49-F238E27FC236}">
                  <a16:creationId xmlns:a16="http://schemas.microsoft.com/office/drawing/2014/main" id="{1700BF13-5687-DB46-8664-358115004CED}"/>
                </a:ext>
              </a:extLst>
            </p:cNvPr>
            <p:cNvCxnSpPr>
              <a:cxnSpLocks/>
            </p:cNvCxnSpPr>
            <p:nvPr/>
          </p:nvCxnSpPr>
          <p:spPr>
            <a:xfrm>
              <a:off x="3886200" y="4342212"/>
              <a:ext cx="0" cy="273607"/>
            </a:xfrm>
            <a:prstGeom prst="line">
              <a:avLst/>
            </a:prstGeom>
            <a:ln w="9525">
              <a:solidFill>
                <a:schemeClr val="tx2">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AA3D1224-E279-464E-9992-41310503AEE2}"/>
                </a:ext>
              </a:extLst>
            </p:cNvPr>
            <p:cNvCxnSpPr>
              <a:cxnSpLocks/>
            </p:cNvCxnSpPr>
            <p:nvPr/>
          </p:nvCxnSpPr>
          <p:spPr>
            <a:xfrm>
              <a:off x="5471856" y="4342212"/>
              <a:ext cx="0" cy="282574"/>
            </a:xfrm>
            <a:prstGeom prst="line">
              <a:avLst/>
            </a:prstGeom>
            <a:ln w="9525">
              <a:solidFill>
                <a:schemeClr val="tx2">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AAD4D9A2-7A5A-1D4B-B0C4-919CC4D564B0}"/>
                </a:ext>
              </a:extLst>
            </p:cNvPr>
            <p:cNvCxnSpPr>
              <a:cxnSpLocks/>
            </p:cNvCxnSpPr>
            <p:nvPr/>
          </p:nvCxnSpPr>
          <p:spPr>
            <a:xfrm>
              <a:off x="3876550" y="4466930"/>
              <a:ext cx="1595306" cy="0"/>
            </a:xfrm>
            <a:prstGeom prst="line">
              <a:avLst/>
            </a:prstGeom>
            <a:ln w="9525">
              <a:solidFill>
                <a:schemeClr val="tx2">
                  <a:lumMod val="75000"/>
                </a:schemeClr>
              </a:solidFill>
              <a:headEnd type="arrow" w="lg" len="med"/>
              <a:tailEnd type="arrow" w="lg" len="med"/>
            </a:ln>
            <a:effectLst/>
          </p:spPr>
          <p:style>
            <a:lnRef idx="2">
              <a:schemeClr val="accent1"/>
            </a:lnRef>
            <a:fillRef idx="0">
              <a:schemeClr val="accent1"/>
            </a:fillRef>
            <a:effectRef idx="1">
              <a:schemeClr val="accent1"/>
            </a:effectRef>
            <a:fontRef idx="minor">
              <a:schemeClr val="tx1"/>
            </a:fontRef>
          </p:style>
        </p:cxnSp>
      </p:grpSp>
      <p:grpSp>
        <p:nvGrpSpPr>
          <p:cNvPr id="37" name="Group 36">
            <a:extLst>
              <a:ext uri="{FF2B5EF4-FFF2-40B4-BE49-F238E27FC236}">
                <a16:creationId xmlns:a16="http://schemas.microsoft.com/office/drawing/2014/main" id="{6CE55788-8576-A848-BD7C-DD5737B7978C}"/>
              </a:ext>
            </a:extLst>
          </p:cNvPr>
          <p:cNvGrpSpPr/>
          <p:nvPr/>
        </p:nvGrpSpPr>
        <p:grpSpPr>
          <a:xfrm>
            <a:off x="3654362" y="4639545"/>
            <a:ext cx="1806978" cy="639110"/>
            <a:chOff x="682561" y="4639545"/>
            <a:chExt cx="1806978" cy="639110"/>
          </a:xfrm>
        </p:grpSpPr>
        <p:sp>
          <p:nvSpPr>
            <p:cNvPr id="38" name="Rectangle 37">
              <a:extLst>
                <a:ext uri="{FF2B5EF4-FFF2-40B4-BE49-F238E27FC236}">
                  <a16:creationId xmlns:a16="http://schemas.microsoft.com/office/drawing/2014/main" id="{7C714B41-C67C-BF40-AD4F-FA3F3D74FFD5}"/>
                </a:ext>
              </a:extLst>
            </p:cNvPr>
            <p:cNvSpPr/>
            <p:nvPr/>
          </p:nvSpPr>
          <p:spPr>
            <a:xfrm>
              <a:off x="685799" y="4909323"/>
              <a:ext cx="1451038" cy="369332"/>
            </a:xfrm>
            <a:prstGeom prst="rect">
              <a:avLst/>
            </a:prstGeom>
            <a:ln>
              <a:noFill/>
            </a:ln>
          </p:spPr>
          <p:txBody>
            <a:bodyPr wrap="none">
              <a:spAutoFit/>
            </a:bodyPr>
            <a:lstStyle/>
            <a:p>
              <a:r>
                <a:rPr lang="en-US" dirty="0">
                  <a:latin typeface="Consolas" panose="020B0609020204030204" pitchFamily="49" charset="0"/>
                </a:rPr>
                <a:t>0x08000214</a:t>
              </a:r>
            </a:p>
          </p:txBody>
        </p:sp>
        <p:sp>
          <p:nvSpPr>
            <p:cNvPr id="39" name="Rectangle 38">
              <a:extLst>
                <a:ext uri="{FF2B5EF4-FFF2-40B4-BE49-F238E27FC236}">
                  <a16:creationId xmlns:a16="http://schemas.microsoft.com/office/drawing/2014/main" id="{C3D11EAF-FD1B-6E42-80D3-84199E5B8800}"/>
                </a:ext>
              </a:extLst>
            </p:cNvPr>
            <p:cNvSpPr/>
            <p:nvPr/>
          </p:nvSpPr>
          <p:spPr>
            <a:xfrm>
              <a:off x="682561" y="4639545"/>
              <a:ext cx="1451038" cy="369332"/>
            </a:xfrm>
            <a:prstGeom prst="rect">
              <a:avLst/>
            </a:prstGeom>
            <a:ln>
              <a:noFill/>
            </a:ln>
          </p:spPr>
          <p:txBody>
            <a:bodyPr wrap="none">
              <a:spAutoFit/>
            </a:bodyPr>
            <a:lstStyle/>
            <a:p>
              <a:r>
                <a:rPr lang="en-US" dirty="0">
                  <a:latin typeface="Consolas" panose="020B0609020204030204" pitchFamily="49" charset="0"/>
                </a:rPr>
                <a:t>0x08000210</a:t>
              </a:r>
              <a:endParaRPr lang="en-US" baseline="-25000" dirty="0">
                <a:latin typeface="Consolas" panose="020B0609020204030204" pitchFamily="49" charset="0"/>
              </a:endParaRPr>
            </a:p>
          </p:txBody>
        </p:sp>
        <p:cxnSp>
          <p:nvCxnSpPr>
            <p:cNvPr id="40" name="Straight Arrow Connector 39">
              <a:extLst>
                <a:ext uri="{FF2B5EF4-FFF2-40B4-BE49-F238E27FC236}">
                  <a16:creationId xmlns:a16="http://schemas.microsoft.com/office/drawing/2014/main" id="{AB99A8D1-EEB4-F04A-93F0-A852C38EE2D6}"/>
                </a:ext>
              </a:extLst>
            </p:cNvPr>
            <p:cNvCxnSpPr>
              <a:cxnSpLocks/>
            </p:cNvCxnSpPr>
            <p:nvPr/>
          </p:nvCxnSpPr>
          <p:spPr>
            <a:xfrm>
              <a:off x="2133599" y="4824211"/>
              <a:ext cx="35594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7B8508E7-A2BB-1844-B51C-3809B1AB1558}"/>
                </a:ext>
              </a:extLst>
            </p:cNvPr>
            <p:cNvCxnSpPr>
              <a:cxnSpLocks/>
            </p:cNvCxnSpPr>
            <p:nvPr/>
          </p:nvCxnSpPr>
          <p:spPr>
            <a:xfrm>
              <a:off x="2133599" y="5091075"/>
              <a:ext cx="355940" cy="291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 name="Rectangle 1">
            <a:extLst>
              <a:ext uri="{FF2B5EF4-FFF2-40B4-BE49-F238E27FC236}">
                <a16:creationId xmlns:a16="http://schemas.microsoft.com/office/drawing/2014/main" id="{7261D43D-6135-F74E-B1D4-D770AC8D4325}"/>
              </a:ext>
            </a:extLst>
          </p:cNvPr>
          <p:cNvSpPr/>
          <p:nvPr/>
        </p:nvSpPr>
        <p:spPr>
          <a:xfrm>
            <a:off x="1463829" y="4839281"/>
            <a:ext cx="1558765" cy="369332"/>
          </a:xfrm>
          <a:prstGeom prst="rect">
            <a:avLst/>
          </a:prstGeom>
        </p:spPr>
        <p:txBody>
          <a:bodyPr wrap="square">
            <a:spAutoFit/>
          </a:bodyPr>
          <a:lstStyle/>
          <a:p>
            <a:pPr algn="ctr"/>
            <a:r>
              <a:rPr lang="en-US" b="1" dirty="0">
                <a:solidFill>
                  <a:srgbClr val="FF0000"/>
                </a:solidFill>
                <a:latin typeface="Consolas" panose="020B0609020204030204" pitchFamily="49" charset="0"/>
              </a:rPr>
              <a:t>0x08000214</a:t>
            </a:r>
            <a:endParaRPr lang="en-US" dirty="0"/>
          </a:p>
        </p:txBody>
      </p:sp>
      <p:cxnSp>
        <p:nvCxnSpPr>
          <p:cNvPr id="48" name="Straight Arrow Connector 47">
            <a:extLst>
              <a:ext uri="{FF2B5EF4-FFF2-40B4-BE49-F238E27FC236}">
                <a16:creationId xmlns:a16="http://schemas.microsoft.com/office/drawing/2014/main" id="{E94BAA82-10F7-024B-B31C-7B24C22C37EE}"/>
              </a:ext>
            </a:extLst>
          </p:cNvPr>
          <p:cNvCxnSpPr>
            <a:cxnSpLocks/>
          </p:cNvCxnSpPr>
          <p:nvPr/>
        </p:nvCxnSpPr>
        <p:spPr>
          <a:xfrm>
            <a:off x="9193165" y="4772867"/>
            <a:ext cx="331835"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3E6CCAA7-0316-A84E-A0D4-3C28C9431A63}"/>
              </a:ext>
            </a:extLst>
          </p:cNvPr>
          <p:cNvSpPr/>
          <p:nvPr/>
        </p:nvSpPr>
        <p:spPr>
          <a:xfrm>
            <a:off x="7772400" y="4574540"/>
            <a:ext cx="1451038" cy="369332"/>
          </a:xfrm>
          <a:prstGeom prst="rect">
            <a:avLst/>
          </a:prstGeom>
        </p:spPr>
        <p:txBody>
          <a:bodyPr wrap="none">
            <a:spAutoFit/>
          </a:bodyPr>
          <a:lstStyle/>
          <a:p>
            <a:pPr algn="ctr"/>
            <a:r>
              <a:rPr lang="en-US" dirty="0">
                <a:latin typeface="Consolas" panose="020B0609020204030204" pitchFamily="49" charset="0"/>
              </a:rPr>
              <a:t>0x08000280</a:t>
            </a:r>
            <a:endParaRPr lang="en-US" dirty="0"/>
          </a:p>
        </p:txBody>
      </p:sp>
      <p:sp>
        <p:nvSpPr>
          <p:cNvPr id="45" name="TextBox 44">
            <a:extLst>
              <a:ext uri="{FF2B5EF4-FFF2-40B4-BE49-F238E27FC236}">
                <a16:creationId xmlns:a16="http://schemas.microsoft.com/office/drawing/2014/main" id="{81732F4E-D873-0E4D-BEB8-5B9C2667102C}"/>
              </a:ext>
            </a:extLst>
          </p:cNvPr>
          <p:cNvSpPr txBox="1"/>
          <p:nvPr/>
        </p:nvSpPr>
        <p:spPr>
          <a:xfrm>
            <a:off x="3443032" y="5670278"/>
            <a:ext cx="116891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b="1" dirty="0">
                <a:latin typeface="Consolas" panose="020B0609020204030204" pitchFamily="49" charset="0"/>
                <a:cs typeface="Consolas" panose="020B0609020204030204" pitchFamily="49" charset="0"/>
              </a:rPr>
              <a:t>PC = LR</a:t>
            </a:r>
          </a:p>
        </p:txBody>
      </p:sp>
      <p:sp>
        <p:nvSpPr>
          <p:cNvPr id="12" name="Rectangle 11">
            <a:extLst>
              <a:ext uri="{FF2B5EF4-FFF2-40B4-BE49-F238E27FC236}">
                <a16:creationId xmlns:a16="http://schemas.microsoft.com/office/drawing/2014/main" id="{168EEDDE-F311-8B4F-88DF-5E5A143D590C}"/>
              </a:ext>
            </a:extLst>
          </p:cNvPr>
          <p:cNvSpPr/>
          <p:nvPr/>
        </p:nvSpPr>
        <p:spPr>
          <a:xfrm>
            <a:off x="8206905" y="5450423"/>
            <a:ext cx="1032655" cy="369332"/>
          </a:xfrm>
          <a:prstGeom prst="rect">
            <a:avLst/>
          </a:prstGeom>
        </p:spPr>
        <p:txBody>
          <a:bodyPr wrap="none">
            <a:spAutoFit/>
          </a:bodyPr>
          <a:lstStyle/>
          <a:p>
            <a:r>
              <a:rPr lang="en-US" b="1" dirty="0" err="1">
                <a:solidFill>
                  <a:srgbClr val="FF0000"/>
                </a:solidFill>
                <a:latin typeface="Consolas" panose="020B0609020204030204" pitchFamily="49" charset="0"/>
                <a:cs typeface="Consolas" panose="020B0609020204030204" pitchFamily="49" charset="0"/>
              </a:rPr>
              <a:t>PC</a:t>
            </a:r>
            <a:r>
              <a:rPr lang="en-US" b="1" baseline="-25000" dirty="0" err="1">
                <a:solidFill>
                  <a:srgbClr val="FF0000"/>
                </a:solidFill>
                <a:latin typeface="Consolas" panose="020B0609020204030204" pitchFamily="49" charset="0"/>
                <a:cs typeface="Consolas" panose="020B0609020204030204" pitchFamily="49" charset="0"/>
              </a:rPr>
              <a:t>current</a:t>
            </a:r>
            <a:endParaRPr lang="en-US" dirty="0">
              <a:solidFill>
                <a:srgbClr val="FF0000"/>
              </a:solidFill>
            </a:endParaRPr>
          </a:p>
        </p:txBody>
      </p:sp>
      <p:cxnSp>
        <p:nvCxnSpPr>
          <p:cNvPr id="47" name="Straight Arrow Connector 46">
            <a:extLst>
              <a:ext uri="{FF2B5EF4-FFF2-40B4-BE49-F238E27FC236}">
                <a16:creationId xmlns:a16="http://schemas.microsoft.com/office/drawing/2014/main" id="{4E958BE4-9D60-0849-94F6-B3ED3B4A7703}"/>
              </a:ext>
            </a:extLst>
          </p:cNvPr>
          <p:cNvCxnSpPr>
            <a:cxnSpLocks/>
            <a:stCxn id="12" idx="3"/>
          </p:cNvCxnSpPr>
          <p:nvPr/>
        </p:nvCxnSpPr>
        <p:spPr>
          <a:xfrm>
            <a:off x="9239560" y="5635089"/>
            <a:ext cx="921524" cy="3711"/>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F36A039D-A44F-1B42-8928-D2629C2F764D}"/>
              </a:ext>
            </a:extLst>
          </p:cNvPr>
          <p:cNvCxnSpPr>
            <a:cxnSpLocks/>
          </p:cNvCxnSpPr>
          <p:nvPr/>
        </p:nvCxnSpPr>
        <p:spPr>
          <a:xfrm flipV="1">
            <a:off x="3022595" y="5087921"/>
            <a:ext cx="2438745" cy="29074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B9047BF1-9ED8-8D40-B17D-721DEED164E4}"/>
              </a:ext>
            </a:extLst>
          </p:cNvPr>
          <p:cNvSpPr txBox="1"/>
          <p:nvPr/>
        </p:nvSpPr>
        <p:spPr>
          <a:xfrm>
            <a:off x="4064189" y="5253274"/>
            <a:ext cx="2291012" cy="307777"/>
          </a:xfrm>
          <a:prstGeom prst="rect">
            <a:avLst/>
          </a:prstGeom>
          <a:noFill/>
        </p:spPr>
        <p:txBody>
          <a:bodyPr wrap="none" rtlCol="0">
            <a:spAutoFit/>
          </a:bodyPr>
          <a:lstStyle/>
          <a:p>
            <a:r>
              <a:rPr lang="en-US" sz="1400" b="1" dirty="0">
                <a:solidFill>
                  <a:srgbClr val="0000FF"/>
                </a:solidFill>
              </a:rPr>
              <a:t>Resume suspended caller</a:t>
            </a:r>
          </a:p>
        </p:txBody>
      </p:sp>
      <p:sp>
        <p:nvSpPr>
          <p:cNvPr id="52" name="Rectangle 51">
            <a:extLst>
              <a:ext uri="{FF2B5EF4-FFF2-40B4-BE49-F238E27FC236}">
                <a16:creationId xmlns:a16="http://schemas.microsoft.com/office/drawing/2014/main" id="{D184876B-F72F-2F47-A938-FE422F9FE79F}"/>
              </a:ext>
            </a:extLst>
          </p:cNvPr>
          <p:cNvSpPr/>
          <p:nvPr/>
        </p:nvSpPr>
        <p:spPr>
          <a:xfrm>
            <a:off x="1443088" y="5193995"/>
            <a:ext cx="1558765" cy="369332"/>
          </a:xfrm>
          <a:prstGeom prst="rect">
            <a:avLst/>
          </a:prstGeom>
        </p:spPr>
        <p:txBody>
          <a:bodyPr wrap="square">
            <a:spAutoFit/>
          </a:bodyPr>
          <a:lstStyle/>
          <a:p>
            <a:pPr algn="ctr"/>
            <a:r>
              <a:rPr lang="en-US" b="1" dirty="0">
                <a:solidFill>
                  <a:srgbClr val="0432FF"/>
                </a:solidFill>
                <a:latin typeface="Consolas" panose="020B0609020204030204" pitchFamily="49" charset="0"/>
              </a:rPr>
              <a:t>0x08000214</a:t>
            </a:r>
            <a:endParaRPr lang="en-US" dirty="0">
              <a:solidFill>
                <a:srgbClr val="0432FF"/>
              </a:solidFill>
            </a:endParaRPr>
          </a:p>
        </p:txBody>
      </p:sp>
    </p:spTree>
    <p:extLst>
      <p:ext uri="{BB962C8B-B14F-4D97-AF65-F5344CB8AC3E}">
        <p14:creationId xmlns:p14="http://schemas.microsoft.com/office/powerpoint/2010/main" val="1735579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500"/>
                                  </p:stCondLst>
                                  <p:childTnLst>
                                    <p:set>
                                      <p:cBhvr>
                                        <p:cTn id="9" dur="1" fill="hold">
                                          <p:stCondLst>
                                            <p:cond delay="0"/>
                                          </p:stCondLst>
                                        </p:cTn>
                                        <p:tgtEl>
                                          <p:spTgt spid="52"/>
                                        </p:tgtEl>
                                        <p:attrNameLst>
                                          <p:attrName>style.visibility</p:attrName>
                                        </p:attrNameLst>
                                      </p:cBhvr>
                                      <p:to>
                                        <p:strVal val="visible"/>
                                      </p:to>
                                    </p:set>
                                  </p:childTnLst>
                                </p:cTn>
                              </p:par>
                            </p:childTnLst>
                          </p:cTn>
                        </p:par>
                        <p:par>
                          <p:cTn id="10" fill="hold">
                            <p:stCondLst>
                              <p:cond delay="500"/>
                            </p:stCondLst>
                            <p:childTnLst>
                              <p:par>
                                <p:cTn id="11" presetID="22" presetClass="entr" presetSubtype="4" fill="hold" nodeType="afterEffect">
                                  <p:stCondLst>
                                    <p:cond delay="500"/>
                                  </p:stCondLst>
                                  <p:childTnLst>
                                    <p:set>
                                      <p:cBhvr>
                                        <p:cTn id="12" dur="1" fill="hold">
                                          <p:stCondLst>
                                            <p:cond delay="0"/>
                                          </p:stCondLst>
                                        </p:cTn>
                                        <p:tgtEl>
                                          <p:spTgt spid="50"/>
                                        </p:tgtEl>
                                        <p:attrNameLst>
                                          <p:attrName>style.visibility</p:attrName>
                                        </p:attrNameLst>
                                      </p:cBhvr>
                                      <p:to>
                                        <p:strVal val="visible"/>
                                      </p:to>
                                    </p:set>
                                    <p:animEffect transition="in" filter="wipe(down)">
                                      <p:cBhvr>
                                        <p:cTn id="13" dur="500"/>
                                        <p:tgtEl>
                                          <p:spTgt spid="50"/>
                                        </p:tgtEl>
                                      </p:cBhvr>
                                    </p:animEffect>
                                  </p:childTnLst>
                                </p:cTn>
                              </p:par>
                            </p:childTnLst>
                          </p:cTn>
                        </p:par>
                        <p:par>
                          <p:cTn id="14" fill="hold">
                            <p:stCondLst>
                              <p:cond delay="1500"/>
                            </p:stCondLst>
                            <p:childTnLst>
                              <p:par>
                                <p:cTn id="15" presetID="1" presetClass="entr" presetSubtype="0" fill="hold" grpId="0" nodeType="after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51" grpId="0"/>
      <p:bldP spid="5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CE2A4-AB73-1442-917A-B175F1350DE6}"/>
              </a:ext>
            </a:extLst>
          </p:cNvPr>
          <p:cNvSpPr>
            <a:spLocks noGrp="1"/>
          </p:cNvSpPr>
          <p:nvPr>
            <p:ph type="title"/>
          </p:nvPr>
        </p:nvSpPr>
        <p:spPr/>
        <p:txBody>
          <a:bodyPr>
            <a:normAutofit/>
          </a:bodyPr>
          <a:lstStyle/>
          <a:p>
            <a:r>
              <a:rPr lang="en-US" dirty="0"/>
              <a:t>Procedure Call Standard</a:t>
            </a:r>
          </a:p>
        </p:txBody>
      </p:sp>
      <p:sp>
        <p:nvSpPr>
          <p:cNvPr id="3" name="Slide Number Placeholder 2">
            <a:extLst>
              <a:ext uri="{FF2B5EF4-FFF2-40B4-BE49-F238E27FC236}">
                <a16:creationId xmlns:a16="http://schemas.microsoft.com/office/drawing/2014/main" id="{7574F2B9-4DD5-5F45-9CCB-8545A42E18CF}"/>
              </a:ext>
            </a:extLst>
          </p:cNvPr>
          <p:cNvSpPr>
            <a:spLocks noGrp="1"/>
          </p:cNvSpPr>
          <p:nvPr>
            <p:ph type="sldNum" sz="quarter" idx="12"/>
          </p:nvPr>
        </p:nvSpPr>
        <p:spPr/>
        <p:txBody>
          <a:bodyPr/>
          <a:lstStyle/>
          <a:p>
            <a:fld id="{EA7C8D44-3667-46F6-9772-CC52308E2A7F}" type="slidenum">
              <a:rPr kumimoji="0" lang="en-US" smtClean="0"/>
              <a:pPr/>
              <a:t>7</a:t>
            </a:fld>
            <a:endParaRPr kumimoji="0" lang="en-US" dirty="0"/>
          </a:p>
        </p:txBody>
      </p:sp>
      <p:sp>
        <p:nvSpPr>
          <p:cNvPr id="4" name="Content Placeholder 3">
            <a:extLst>
              <a:ext uri="{FF2B5EF4-FFF2-40B4-BE49-F238E27FC236}">
                <a16:creationId xmlns:a16="http://schemas.microsoft.com/office/drawing/2014/main" id="{10D11C05-E522-0542-9A76-E629C4768BFE}"/>
              </a:ext>
            </a:extLst>
          </p:cNvPr>
          <p:cNvSpPr>
            <a:spLocks noGrp="1"/>
          </p:cNvSpPr>
          <p:nvPr>
            <p:ph sz="quarter" idx="1"/>
          </p:nvPr>
        </p:nvSpPr>
        <p:spPr/>
        <p:txBody>
          <a:bodyPr/>
          <a:lstStyle/>
          <a:p>
            <a:r>
              <a:rPr lang="en-US" dirty="0"/>
              <a:t>What is it?</a:t>
            </a:r>
          </a:p>
          <a:p>
            <a:pPr lvl="1"/>
            <a:r>
              <a:rPr lang="en-US" dirty="0"/>
              <a:t>Contract between a calling subroutine (caller) and a called subroutine (callee) </a:t>
            </a:r>
          </a:p>
          <a:p>
            <a:r>
              <a:rPr lang="en-US" dirty="0"/>
              <a:t>Why need it? </a:t>
            </a:r>
          </a:p>
          <a:p>
            <a:pPr lvl="1"/>
            <a:r>
              <a:rPr lang="en-US" dirty="0"/>
              <a:t>Allows subroutines to be separately written, compiled, assembled but work together</a:t>
            </a:r>
          </a:p>
          <a:p>
            <a:pPr lvl="1"/>
            <a:r>
              <a:rPr lang="en-US" dirty="0"/>
              <a:t>Allows C program calls an assembly function, or vice versa</a:t>
            </a:r>
          </a:p>
          <a:p>
            <a:r>
              <a:rPr lang="en-US" dirty="0"/>
              <a:t>This talk focuses on</a:t>
            </a:r>
          </a:p>
          <a:p>
            <a:pPr lvl="1"/>
            <a:r>
              <a:rPr lang="en-US" dirty="0"/>
              <a:t>How to pass arguments to a subroutine? </a:t>
            </a:r>
          </a:p>
          <a:p>
            <a:pPr lvl="1"/>
            <a:r>
              <a:rPr lang="en-US" dirty="0"/>
              <a:t>How to return a result from a subroutine?</a:t>
            </a:r>
          </a:p>
        </p:txBody>
      </p:sp>
    </p:spTree>
    <p:extLst>
      <p:ext uri="{BB962C8B-B14F-4D97-AF65-F5344CB8AC3E}">
        <p14:creationId xmlns:p14="http://schemas.microsoft.com/office/powerpoint/2010/main" val="2001205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Passing Arguments and Returning Value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8</a:t>
            </a:fld>
            <a:endParaRPr kumimoji="0" lang="en-US" dirty="0"/>
          </a:p>
        </p:txBody>
      </p:sp>
      <p:pic>
        <p:nvPicPr>
          <p:cNvPr id="5" name="Picture 4"/>
          <p:cNvPicPr>
            <a:picLocks noChangeAspect="1"/>
          </p:cNvPicPr>
          <p:nvPr/>
        </p:nvPicPr>
        <p:blipFill>
          <a:blip r:embed="rId2"/>
          <a:stretch>
            <a:fillRect/>
          </a:stretch>
        </p:blipFill>
        <p:spPr>
          <a:xfrm>
            <a:off x="609600" y="1250950"/>
            <a:ext cx="6935158" cy="5105400"/>
          </a:xfrm>
          <a:prstGeom prst="rect">
            <a:avLst/>
          </a:prstGeom>
        </p:spPr>
      </p:pic>
      <p:sp>
        <p:nvSpPr>
          <p:cNvPr id="7" name="Content Placeholder 3">
            <a:extLst>
              <a:ext uri="{FF2B5EF4-FFF2-40B4-BE49-F238E27FC236}">
                <a16:creationId xmlns:a16="http://schemas.microsoft.com/office/drawing/2014/main" id="{FA3B79ED-7B21-C0B9-3E8E-064D849A7D85}"/>
              </a:ext>
            </a:extLst>
          </p:cNvPr>
          <p:cNvSpPr>
            <a:spLocks noGrp="1"/>
          </p:cNvSpPr>
          <p:nvPr>
            <p:ph sz="quarter" idx="1"/>
          </p:nvPr>
        </p:nvSpPr>
        <p:spPr>
          <a:xfrm>
            <a:off x="7467600" y="1158527"/>
            <a:ext cx="4495800" cy="5334000"/>
          </a:xfrm>
        </p:spPr>
        <p:txBody>
          <a:bodyPr>
            <a:normAutofit fontScale="92500" lnSpcReduction="20000"/>
          </a:bodyPr>
          <a:lstStyle/>
          <a:p>
            <a:r>
              <a:rPr lang="en-US" sz="1800" dirty="0"/>
              <a:t>Each argument with size ≤ 32 bits, e.g., 8-bit char, or 16-bit short, or 32-bit int, is passed in a 32-bit register.</a:t>
            </a:r>
          </a:p>
          <a:p>
            <a:pPr lvl="1"/>
            <a:r>
              <a:rPr lang="en-US" sz="1500" dirty="0"/>
              <a:t>Cannot pack multiple arguments into </a:t>
            </a:r>
            <a:r>
              <a:rPr lang="en-US" sz="1500"/>
              <a:t>one register.</a:t>
            </a:r>
            <a:endParaRPr lang="en-US" sz="1500" dirty="0"/>
          </a:p>
          <a:p>
            <a:r>
              <a:rPr lang="en-US" sz="1800" dirty="0"/>
              <a:t>The subroutine can take arguments larger than 32 bits. For example, a double-word variable, such as 64-bit long, is passed in two consecutive registers (e.g. R0 and R1, or R2 and R3). A 128-bit variable is passed in four consecutive registers. </a:t>
            </a:r>
          </a:p>
          <a:p>
            <a:pPr lvl="1"/>
            <a:r>
              <a:rPr lang="en-US" sz="1800" i="1" dirty="0"/>
              <a:t>int64_t add_64(int64_t a, int64_t b)</a:t>
            </a:r>
            <a:endParaRPr lang="en-US" sz="2000" dirty="0"/>
          </a:p>
          <a:p>
            <a:pPr lvl="1"/>
            <a:r>
              <a:rPr lang="en-US" sz="1800" dirty="0"/>
              <a:t>R0 and R1 are used to store the variable </a:t>
            </a:r>
            <a:r>
              <a:rPr lang="en-US" sz="1800" i="1" dirty="0"/>
              <a:t>a</a:t>
            </a:r>
            <a:endParaRPr lang="en-US" sz="1800" dirty="0"/>
          </a:p>
          <a:p>
            <a:pPr lvl="0"/>
            <a:r>
              <a:rPr lang="en-US" sz="1800" dirty="0"/>
              <a:t>The return result is stored in registers (R0-R3), depending on the size of the return variable. If it is less than 32 bits, it is stored in R0. If it is a double-word sized variable, such as </a:t>
            </a:r>
            <a:r>
              <a:rPr lang="en-US" sz="1800" i="1" dirty="0"/>
              <a:t>long </a:t>
            </a:r>
            <a:r>
              <a:rPr lang="en-US" sz="1800" i="1" dirty="0" err="1"/>
              <a:t>long</a:t>
            </a:r>
            <a:r>
              <a:rPr lang="en-US" sz="1800" dirty="0"/>
              <a:t> or </a:t>
            </a:r>
            <a:r>
              <a:rPr lang="en-US" sz="1800" i="1" dirty="0"/>
              <a:t>double</a:t>
            </a:r>
            <a:r>
              <a:rPr lang="en-US" sz="1800" dirty="0"/>
              <a:t> variables in C, it is stored in R0 and R1. </a:t>
            </a:r>
          </a:p>
          <a:p>
            <a:pPr lvl="1"/>
            <a:r>
              <a:rPr lang="en-US" sz="1600" i="1" dirty="0"/>
              <a:t>int128_t multiply_64(int64_t a, int64_t b)</a:t>
            </a:r>
            <a:endParaRPr lang="en-US" sz="1600" dirty="0"/>
          </a:p>
          <a:p>
            <a:pPr lvl="1"/>
            <a:r>
              <a:rPr lang="pt-BR" sz="1800" dirty="0"/>
              <a:t>R0, R1, R2, and R3 </a:t>
            </a:r>
            <a:r>
              <a:rPr lang="en-US" sz="1800" dirty="0"/>
              <a:t>are </a:t>
            </a:r>
            <a:r>
              <a:rPr lang="en-US" sz="1600" dirty="0"/>
              <a:t>used to store the result</a:t>
            </a:r>
          </a:p>
        </p:txBody>
      </p:sp>
    </p:spTree>
    <p:extLst>
      <p:ext uri="{BB962C8B-B14F-4D97-AF65-F5344CB8AC3E}">
        <p14:creationId xmlns:p14="http://schemas.microsoft.com/office/powerpoint/2010/main" val="2214257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p:cNvSpPr/>
          <p:nvPr/>
        </p:nvSpPr>
        <p:spPr>
          <a:xfrm>
            <a:off x="5181602" y="3042606"/>
            <a:ext cx="5290226" cy="68939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en-US" dirty="0"/>
              <a:t>Each argument of 8-bit char, or 16-bit short, is passed in a 32-bit register</a:t>
            </a:r>
          </a:p>
        </p:txBody>
      </p:sp>
      <p:sp>
        <p:nvSpPr>
          <p:cNvPr id="2" name="Title 1"/>
          <p:cNvSpPr>
            <a:spLocks noGrp="1"/>
          </p:cNvSpPr>
          <p:nvPr>
            <p:ph type="title"/>
          </p:nvPr>
        </p:nvSpPr>
        <p:spPr/>
        <p:txBody>
          <a:bodyPr/>
          <a:lstStyle/>
          <a:p>
            <a:r>
              <a:rPr lang="en-US" dirty="0"/>
              <a:t>Passing Arguments Examples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9</a:t>
            </a:fld>
            <a:endParaRPr kumimoji="0" lang="en-US" dirty="0"/>
          </a:p>
        </p:txBody>
      </p:sp>
      <p:graphicFrame>
        <p:nvGraphicFramePr>
          <p:cNvPr id="13" name="Content Placeholder 12"/>
          <p:cNvGraphicFramePr>
            <a:graphicFrameLocks noGrp="1"/>
          </p:cNvGraphicFramePr>
          <p:nvPr>
            <p:ph sz="quarter" idx="1"/>
            <p:extLst>
              <p:ext uri="{D42A27DB-BD31-4B8C-83A1-F6EECF244321}">
                <p14:modId xmlns:p14="http://schemas.microsoft.com/office/powerpoint/2010/main" val="1084693189"/>
              </p:ext>
            </p:extLst>
          </p:nvPr>
        </p:nvGraphicFramePr>
        <p:xfrm>
          <a:off x="2133602" y="1440303"/>
          <a:ext cx="2971800" cy="370840"/>
        </p:xfrm>
        <a:graphic>
          <a:graphicData uri="http://schemas.openxmlformats.org/drawingml/2006/table">
            <a:tbl>
              <a:tblPr firstRow="1" bandRow="1">
                <a:tableStyleId>{5940675A-B579-460E-94D1-54222C63F5DA}</a:tableStyleId>
              </a:tblPr>
              <a:tblGrid>
                <a:gridCol w="742950">
                  <a:extLst>
                    <a:ext uri="{9D8B030D-6E8A-4147-A177-3AD203B41FA5}">
                      <a16:colId xmlns:a16="http://schemas.microsoft.com/office/drawing/2014/main" val="242172939"/>
                    </a:ext>
                  </a:extLst>
                </a:gridCol>
                <a:gridCol w="742950">
                  <a:extLst>
                    <a:ext uri="{9D8B030D-6E8A-4147-A177-3AD203B41FA5}">
                      <a16:colId xmlns:a16="http://schemas.microsoft.com/office/drawing/2014/main" val="2188387863"/>
                    </a:ext>
                  </a:extLst>
                </a:gridCol>
                <a:gridCol w="742950">
                  <a:extLst>
                    <a:ext uri="{9D8B030D-6E8A-4147-A177-3AD203B41FA5}">
                      <a16:colId xmlns:a16="http://schemas.microsoft.com/office/drawing/2014/main" val="85967061"/>
                    </a:ext>
                  </a:extLst>
                </a:gridCol>
                <a:gridCol w="742950">
                  <a:extLst>
                    <a:ext uri="{9D8B030D-6E8A-4147-A177-3AD203B41FA5}">
                      <a16:colId xmlns:a16="http://schemas.microsoft.com/office/drawing/2014/main" val="2525421763"/>
                    </a:ext>
                  </a:extLst>
                </a:gridCol>
              </a:tblGrid>
              <a:tr h="370840">
                <a:tc>
                  <a:txBody>
                    <a:bodyPr/>
                    <a:lstStyle/>
                    <a:p>
                      <a:pPr algn="ctr"/>
                      <a:r>
                        <a:rPr lang="en-US" altLang="zh-CN" dirty="0"/>
                        <a:t>R0</a:t>
                      </a:r>
                      <a:endParaRPr lang="en-US" dirty="0"/>
                    </a:p>
                  </a:txBody>
                  <a:tcPr/>
                </a:tc>
                <a:tc>
                  <a:txBody>
                    <a:bodyPr/>
                    <a:lstStyle/>
                    <a:p>
                      <a:pPr algn="ctr"/>
                      <a:r>
                        <a:rPr lang="en-US" dirty="0"/>
                        <a:t>R1</a:t>
                      </a:r>
                    </a:p>
                  </a:txBody>
                  <a:tcPr/>
                </a:tc>
                <a:tc>
                  <a:txBody>
                    <a:bodyPr/>
                    <a:lstStyle/>
                    <a:p>
                      <a:pPr algn="ctr"/>
                      <a:r>
                        <a:rPr lang="en-US" dirty="0"/>
                        <a:t>R2</a:t>
                      </a:r>
                    </a:p>
                  </a:txBody>
                  <a:tcPr/>
                </a:tc>
                <a:tc>
                  <a:txBody>
                    <a:bodyPr/>
                    <a:lstStyle/>
                    <a:p>
                      <a:pPr algn="ctr"/>
                      <a:r>
                        <a:rPr lang="en-US" dirty="0"/>
                        <a:t>R3</a:t>
                      </a:r>
                    </a:p>
                  </a:txBody>
                  <a:tcPr/>
                </a:tc>
                <a:extLst>
                  <a:ext uri="{0D108BD9-81ED-4DB2-BD59-A6C34878D82A}">
                    <a16:rowId xmlns:a16="http://schemas.microsoft.com/office/drawing/2014/main" val="3892313521"/>
                  </a:ext>
                </a:extLst>
              </a:tr>
            </a:tbl>
          </a:graphicData>
        </a:graphic>
      </p:graphicFrame>
      <p:graphicFrame>
        <p:nvGraphicFramePr>
          <p:cNvPr id="14" name="Content Placeholder 12"/>
          <p:cNvGraphicFramePr>
            <a:graphicFrameLocks/>
          </p:cNvGraphicFramePr>
          <p:nvPr>
            <p:extLst>
              <p:ext uri="{D42A27DB-BD31-4B8C-83A1-F6EECF244321}">
                <p14:modId xmlns:p14="http://schemas.microsoft.com/office/powerpoint/2010/main" val="2890993645"/>
              </p:ext>
            </p:extLst>
          </p:nvPr>
        </p:nvGraphicFramePr>
        <p:xfrm>
          <a:off x="5410200" y="1440303"/>
          <a:ext cx="4648203" cy="370840"/>
        </p:xfrm>
        <a:graphic>
          <a:graphicData uri="http://schemas.openxmlformats.org/drawingml/2006/table">
            <a:tbl>
              <a:tblPr firstRow="1" bandRow="1">
                <a:tableStyleId>{5940675A-B579-460E-94D1-54222C63F5DA}</a:tableStyleId>
              </a:tblPr>
              <a:tblGrid>
                <a:gridCol w="664029">
                  <a:extLst>
                    <a:ext uri="{9D8B030D-6E8A-4147-A177-3AD203B41FA5}">
                      <a16:colId xmlns:a16="http://schemas.microsoft.com/office/drawing/2014/main" val="242172939"/>
                    </a:ext>
                  </a:extLst>
                </a:gridCol>
                <a:gridCol w="664029">
                  <a:extLst>
                    <a:ext uri="{9D8B030D-6E8A-4147-A177-3AD203B41FA5}">
                      <a16:colId xmlns:a16="http://schemas.microsoft.com/office/drawing/2014/main" val="2188387863"/>
                    </a:ext>
                  </a:extLst>
                </a:gridCol>
                <a:gridCol w="664029">
                  <a:extLst>
                    <a:ext uri="{9D8B030D-6E8A-4147-A177-3AD203B41FA5}">
                      <a16:colId xmlns:a16="http://schemas.microsoft.com/office/drawing/2014/main" val="85967061"/>
                    </a:ext>
                  </a:extLst>
                </a:gridCol>
                <a:gridCol w="664029">
                  <a:extLst>
                    <a:ext uri="{9D8B030D-6E8A-4147-A177-3AD203B41FA5}">
                      <a16:colId xmlns:a16="http://schemas.microsoft.com/office/drawing/2014/main" val="2525421763"/>
                    </a:ext>
                  </a:extLst>
                </a:gridCol>
                <a:gridCol w="664029">
                  <a:extLst>
                    <a:ext uri="{9D8B030D-6E8A-4147-A177-3AD203B41FA5}">
                      <a16:colId xmlns:a16="http://schemas.microsoft.com/office/drawing/2014/main" val="620484926"/>
                    </a:ext>
                  </a:extLst>
                </a:gridCol>
                <a:gridCol w="664029">
                  <a:extLst>
                    <a:ext uri="{9D8B030D-6E8A-4147-A177-3AD203B41FA5}">
                      <a16:colId xmlns:a16="http://schemas.microsoft.com/office/drawing/2014/main" val="1648192157"/>
                    </a:ext>
                  </a:extLst>
                </a:gridCol>
                <a:gridCol w="664029">
                  <a:extLst>
                    <a:ext uri="{9D8B030D-6E8A-4147-A177-3AD203B41FA5}">
                      <a16:colId xmlns:a16="http://schemas.microsoft.com/office/drawing/2014/main" val="3500636327"/>
                    </a:ext>
                  </a:extLst>
                </a:gridCol>
              </a:tblGrid>
              <a:tr h="370840">
                <a:tc>
                  <a:txBody>
                    <a:bodyPr/>
                    <a:lstStyle/>
                    <a:p>
                      <a:pPr algn="ct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892313521"/>
                  </a:ext>
                </a:extLst>
              </a:tr>
            </a:tbl>
          </a:graphicData>
        </a:graphic>
      </p:graphicFrame>
      <p:sp>
        <p:nvSpPr>
          <p:cNvPr id="15" name="TextBox 14"/>
          <p:cNvSpPr txBox="1"/>
          <p:nvPr/>
        </p:nvSpPr>
        <p:spPr>
          <a:xfrm>
            <a:off x="3352803" y="1085243"/>
            <a:ext cx="1039067" cy="369332"/>
          </a:xfrm>
          <a:prstGeom prst="rect">
            <a:avLst/>
          </a:prstGeom>
          <a:noFill/>
        </p:spPr>
        <p:txBody>
          <a:bodyPr wrap="none" rtlCol="0">
            <a:spAutoFit/>
          </a:bodyPr>
          <a:lstStyle/>
          <a:p>
            <a:r>
              <a:rPr lang="en-US" dirty="0"/>
              <a:t>Registers</a:t>
            </a:r>
          </a:p>
        </p:txBody>
      </p:sp>
      <p:sp>
        <p:nvSpPr>
          <p:cNvPr id="16" name="TextBox 15"/>
          <p:cNvSpPr txBox="1"/>
          <p:nvPr/>
        </p:nvSpPr>
        <p:spPr>
          <a:xfrm>
            <a:off x="6781802" y="1085243"/>
            <a:ext cx="1765676" cy="369332"/>
          </a:xfrm>
          <a:prstGeom prst="rect">
            <a:avLst/>
          </a:prstGeom>
          <a:noFill/>
        </p:spPr>
        <p:txBody>
          <a:bodyPr wrap="none" rtlCol="0">
            <a:spAutoFit/>
          </a:bodyPr>
          <a:lstStyle/>
          <a:p>
            <a:r>
              <a:rPr lang="en-US" dirty="0"/>
              <a:t>Stack </a:t>
            </a:r>
            <a:r>
              <a:rPr lang="en-US" altLang="zh-CN" dirty="0"/>
              <a:t>in Memory</a:t>
            </a:r>
            <a:endParaRPr lang="en-US" dirty="0"/>
          </a:p>
        </p:txBody>
      </p:sp>
      <p:sp>
        <p:nvSpPr>
          <p:cNvPr id="17" name="Rectangle 16"/>
          <p:cNvSpPr/>
          <p:nvPr/>
        </p:nvSpPr>
        <p:spPr>
          <a:xfrm>
            <a:off x="1752603" y="2007477"/>
            <a:ext cx="3155031" cy="369332"/>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en-US" dirty="0">
                <a:solidFill>
                  <a:srgbClr val="333333"/>
                </a:solidFill>
                <a:latin typeface="Segoe UI" panose="020B0502040204020203" pitchFamily="34" charset="0"/>
              </a:rPr>
              <a:t>foo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a:t>
            </a:r>
            <a:r>
              <a:rPr lang="en-US" altLang="zh-CN" dirty="0">
                <a:solidFill>
                  <a:srgbClr val="333333"/>
                </a:solidFill>
                <a:latin typeface="Segoe UI" panose="020B0502040204020203" pitchFamily="34" charset="0"/>
              </a:rPr>
              <a:t>i</a:t>
            </a:r>
            <a:r>
              <a:rPr lang="en-US" dirty="0">
                <a:solidFill>
                  <a:srgbClr val="333333"/>
                </a:solidFill>
                <a:latin typeface="Segoe UI" panose="020B0502040204020203" pitchFamily="34" charset="0"/>
              </a:rPr>
              <a:t>0,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i1,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i2,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i3)</a:t>
            </a:r>
            <a:endParaRPr lang="en-US" dirty="0"/>
          </a:p>
        </p:txBody>
      </p:sp>
      <p:graphicFrame>
        <p:nvGraphicFramePr>
          <p:cNvPr id="18" name="Content Placeholder 12"/>
          <p:cNvGraphicFramePr>
            <a:graphicFrameLocks/>
          </p:cNvGraphicFramePr>
          <p:nvPr>
            <p:extLst>
              <p:ext uri="{D42A27DB-BD31-4B8C-83A1-F6EECF244321}">
                <p14:modId xmlns:p14="http://schemas.microsoft.com/office/powerpoint/2010/main" val="957792251"/>
              </p:ext>
            </p:extLst>
          </p:nvPr>
        </p:nvGraphicFramePr>
        <p:xfrm>
          <a:off x="2133602" y="2709763"/>
          <a:ext cx="2971800" cy="370840"/>
        </p:xfrm>
        <a:graphic>
          <a:graphicData uri="http://schemas.openxmlformats.org/drawingml/2006/table">
            <a:tbl>
              <a:tblPr firstRow="1" bandRow="1">
                <a:tableStyleId>{5940675A-B579-460E-94D1-54222C63F5DA}</a:tableStyleId>
              </a:tblPr>
              <a:tblGrid>
                <a:gridCol w="742950">
                  <a:extLst>
                    <a:ext uri="{9D8B030D-6E8A-4147-A177-3AD203B41FA5}">
                      <a16:colId xmlns:a16="http://schemas.microsoft.com/office/drawing/2014/main" val="242172939"/>
                    </a:ext>
                  </a:extLst>
                </a:gridCol>
                <a:gridCol w="742950">
                  <a:extLst>
                    <a:ext uri="{9D8B030D-6E8A-4147-A177-3AD203B41FA5}">
                      <a16:colId xmlns:a16="http://schemas.microsoft.com/office/drawing/2014/main" val="2188387863"/>
                    </a:ext>
                  </a:extLst>
                </a:gridCol>
                <a:gridCol w="742950">
                  <a:extLst>
                    <a:ext uri="{9D8B030D-6E8A-4147-A177-3AD203B41FA5}">
                      <a16:colId xmlns:a16="http://schemas.microsoft.com/office/drawing/2014/main" val="85967061"/>
                    </a:ext>
                  </a:extLst>
                </a:gridCol>
                <a:gridCol w="742950">
                  <a:extLst>
                    <a:ext uri="{9D8B030D-6E8A-4147-A177-3AD203B41FA5}">
                      <a16:colId xmlns:a16="http://schemas.microsoft.com/office/drawing/2014/main" val="2525421763"/>
                    </a:ext>
                  </a:extLst>
                </a:gridCol>
              </a:tblGrid>
              <a:tr h="370840">
                <a:tc>
                  <a:txBody>
                    <a:bodyPr/>
                    <a:lstStyle/>
                    <a:p>
                      <a:pPr algn="ctr"/>
                      <a:r>
                        <a:rPr lang="en-US" altLang="zh-CN" dirty="0"/>
                        <a:t>i0</a:t>
                      </a:r>
                      <a:endParaRPr lang="en-US" dirty="0"/>
                    </a:p>
                  </a:txBody>
                  <a:tcPr/>
                </a:tc>
                <a:tc>
                  <a:txBody>
                    <a:bodyPr/>
                    <a:lstStyle/>
                    <a:p>
                      <a:pPr algn="ctr"/>
                      <a:r>
                        <a:rPr lang="en-US" dirty="0"/>
                        <a:t>i1</a:t>
                      </a:r>
                    </a:p>
                  </a:txBody>
                  <a:tcPr/>
                </a:tc>
                <a:tc>
                  <a:txBody>
                    <a:bodyPr/>
                    <a:lstStyle/>
                    <a:p>
                      <a:pPr algn="ctr"/>
                      <a:r>
                        <a:rPr lang="en-US" dirty="0"/>
                        <a:t>i2</a:t>
                      </a:r>
                    </a:p>
                  </a:txBody>
                  <a:tcPr/>
                </a:tc>
                <a:tc>
                  <a:txBody>
                    <a:bodyPr/>
                    <a:lstStyle/>
                    <a:p>
                      <a:pPr algn="ctr"/>
                      <a:r>
                        <a:rPr lang="en-US" dirty="0"/>
                        <a:t>i3</a:t>
                      </a:r>
                    </a:p>
                  </a:txBody>
                  <a:tcPr/>
                </a:tc>
                <a:extLst>
                  <a:ext uri="{0D108BD9-81ED-4DB2-BD59-A6C34878D82A}">
                    <a16:rowId xmlns:a16="http://schemas.microsoft.com/office/drawing/2014/main" val="3892313521"/>
                  </a:ext>
                </a:extLst>
              </a:tr>
            </a:tbl>
          </a:graphicData>
        </a:graphic>
      </p:graphicFrame>
      <p:graphicFrame>
        <p:nvGraphicFramePr>
          <p:cNvPr id="19" name="Content Placeholder 12"/>
          <p:cNvGraphicFramePr>
            <a:graphicFrameLocks/>
          </p:cNvGraphicFramePr>
          <p:nvPr>
            <p:extLst>
              <p:ext uri="{D42A27DB-BD31-4B8C-83A1-F6EECF244321}">
                <p14:modId xmlns:p14="http://schemas.microsoft.com/office/powerpoint/2010/main" val="2407719924"/>
              </p:ext>
            </p:extLst>
          </p:nvPr>
        </p:nvGraphicFramePr>
        <p:xfrm>
          <a:off x="5410200" y="2709763"/>
          <a:ext cx="4648203" cy="370840"/>
        </p:xfrm>
        <a:graphic>
          <a:graphicData uri="http://schemas.openxmlformats.org/drawingml/2006/table">
            <a:tbl>
              <a:tblPr firstRow="1" bandRow="1">
                <a:tableStyleId>{5940675A-B579-460E-94D1-54222C63F5DA}</a:tableStyleId>
              </a:tblPr>
              <a:tblGrid>
                <a:gridCol w="664029">
                  <a:extLst>
                    <a:ext uri="{9D8B030D-6E8A-4147-A177-3AD203B41FA5}">
                      <a16:colId xmlns:a16="http://schemas.microsoft.com/office/drawing/2014/main" val="242172939"/>
                    </a:ext>
                  </a:extLst>
                </a:gridCol>
                <a:gridCol w="664029">
                  <a:extLst>
                    <a:ext uri="{9D8B030D-6E8A-4147-A177-3AD203B41FA5}">
                      <a16:colId xmlns:a16="http://schemas.microsoft.com/office/drawing/2014/main" val="2188387863"/>
                    </a:ext>
                  </a:extLst>
                </a:gridCol>
                <a:gridCol w="664029">
                  <a:extLst>
                    <a:ext uri="{9D8B030D-6E8A-4147-A177-3AD203B41FA5}">
                      <a16:colId xmlns:a16="http://schemas.microsoft.com/office/drawing/2014/main" val="85967061"/>
                    </a:ext>
                  </a:extLst>
                </a:gridCol>
                <a:gridCol w="664029">
                  <a:extLst>
                    <a:ext uri="{9D8B030D-6E8A-4147-A177-3AD203B41FA5}">
                      <a16:colId xmlns:a16="http://schemas.microsoft.com/office/drawing/2014/main" val="2525421763"/>
                    </a:ext>
                  </a:extLst>
                </a:gridCol>
                <a:gridCol w="664029">
                  <a:extLst>
                    <a:ext uri="{9D8B030D-6E8A-4147-A177-3AD203B41FA5}">
                      <a16:colId xmlns:a16="http://schemas.microsoft.com/office/drawing/2014/main" val="620484926"/>
                    </a:ext>
                  </a:extLst>
                </a:gridCol>
                <a:gridCol w="664029">
                  <a:extLst>
                    <a:ext uri="{9D8B030D-6E8A-4147-A177-3AD203B41FA5}">
                      <a16:colId xmlns:a16="http://schemas.microsoft.com/office/drawing/2014/main" val="1648192157"/>
                    </a:ext>
                  </a:extLst>
                </a:gridCol>
                <a:gridCol w="664029">
                  <a:extLst>
                    <a:ext uri="{9D8B030D-6E8A-4147-A177-3AD203B41FA5}">
                      <a16:colId xmlns:a16="http://schemas.microsoft.com/office/drawing/2014/main" val="3500636327"/>
                    </a:ext>
                  </a:extLst>
                </a:gridCol>
              </a:tblGrid>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892313521"/>
                  </a:ext>
                </a:extLst>
              </a:tr>
            </a:tbl>
          </a:graphicData>
        </a:graphic>
      </p:graphicFrame>
      <p:sp>
        <p:nvSpPr>
          <p:cNvPr id="20" name="TextBox 19"/>
          <p:cNvSpPr txBox="1"/>
          <p:nvPr/>
        </p:nvSpPr>
        <p:spPr>
          <a:xfrm>
            <a:off x="3352803" y="2354703"/>
            <a:ext cx="1039067" cy="369332"/>
          </a:xfrm>
          <a:prstGeom prst="rect">
            <a:avLst/>
          </a:prstGeom>
          <a:noFill/>
        </p:spPr>
        <p:txBody>
          <a:bodyPr wrap="none" rtlCol="0">
            <a:spAutoFit/>
          </a:bodyPr>
          <a:lstStyle/>
          <a:p>
            <a:r>
              <a:rPr lang="en-US" dirty="0"/>
              <a:t>Registers</a:t>
            </a:r>
          </a:p>
        </p:txBody>
      </p:sp>
      <p:sp>
        <p:nvSpPr>
          <p:cNvPr id="21" name="TextBox 20"/>
          <p:cNvSpPr txBox="1"/>
          <p:nvPr/>
        </p:nvSpPr>
        <p:spPr>
          <a:xfrm>
            <a:off x="6781802" y="2354704"/>
            <a:ext cx="1765676" cy="646331"/>
          </a:xfrm>
          <a:prstGeom prst="rect">
            <a:avLst/>
          </a:prstGeom>
          <a:noFill/>
        </p:spPr>
        <p:txBody>
          <a:bodyPr wrap="none" rtlCol="0">
            <a:spAutoFit/>
          </a:bodyPr>
          <a:lstStyle/>
          <a:p>
            <a:r>
              <a:rPr lang="en-US" dirty="0"/>
              <a:t>Stack </a:t>
            </a:r>
            <a:r>
              <a:rPr lang="en-US" altLang="zh-CN" dirty="0"/>
              <a:t>in Memory</a:t>
            </a:r>
            <a:endParaRPr lang="en-US" dirty="0"/>
          </a:p>
          <a:p>
            <a:endParaRPr lang="en-US" dirty="0"/>
          </a:p>
        </p:txBody>
      </p:sp>
      <p:sp>
        <p:nvSpPr>
          <p:cNvPr id="24" name="Rectangle 23"/>
          <p:cNvSpPr/>
          <p:nvPr/>
        </p:nvSpPr>
        <p:spPr>
          <a:xfrm>
            <a:off x="1752603" y="3218843"/>
            <a:ext cx="3135795" cy="369332"/>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en-US" dirty="0">
                <a:solidFill>
                  <a:srgbClr val="333333"/>
                </a:solidFill>
                <a:latin typeface="Segoe UI" panose="020B0502040204020203" pitchFamily="34" charset="0"/>
              </a:rPr>
              <a:t>foo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i0, </a:t>
            </a:r>
            <a:r>
              <a:rPr lang="en-US" altLang="zh-CN" dirty="0">
                <a:solidFill>
                  <a:srgbClr val="333333"/>
                </a:solidFill>
                <a:latin typeface="Segoe UI" panose="020B0502040204020203" pitchFamily="34" charset="0"/>
              </a:rPr>
              <a:t>char</a:t>
            </a:r>
            <a:r>
              <a:rPr lang="en-US" dirty="0">
                <a:solidFill>
                  <a:srgbClr val="333333"/>
                </a:solidFill>
                <a:latin typeface="Segoe UI" panose="020B0502040204020203" pitchFamily="34" charset="0"/>
              </a:rPr>
              <a:t> a1, double D)</a:t>
            </a:r>
            <a:endParaRPr lang="en-US" dirty="0"/>
          </a:p>
        </p:txBody>
      </p:sp>
      <p:graphicFrame>
        <p:nvGraphicFramePr>
          <p:cNvPr id="25" name="Content Placeholder 12"/>
          <p:cNvGraphicFramePr>
            <a:graphicFrameLocks/>
          </p:cNvGraphicFramePr>
          <p:nvPr>
            <p:extLst>
              <p:ext uri="{D42A27DB-BD31-4B8C-83A1-F6EECF244321}">
                <p14:modId xmlns:p14="http://schemas.microsoft.com/office/powerpoint/2010/main" val="1195196768"/>
              </p:ext>
            </p:extLst>
          </p:nvPr>
        </p:nvGraphicFramePr>
        <p:xfrm>
          <a:off x="2133602" y="3921129"/>
          <a:ext cx="2971800" cy="370840"/>
        </p:xfrm>
        <a:graphic>
          <a:graphicData uri="http://schemas.openxmlformats.org/drawingml/2006/table">
            <a:tbl>
              <a:tblPr firstRow="1" bandRow="1">
                <a:tableStyleId>{5940675A-B579-460E-94D1-54222C63F5DA}</a:tableStyleId>
              </a:tblPr>
              <a:tblGrid>
                <a:gridCol w="742950">
                  <a:extLst>
                    <a:ext uri="{9D8B030D-6E8A-4147-A177-3AD203B41FA5}">
                      <a16:colId xmlns:a16="http://schemas.microsoft.com/office/drawing/2014/main" val="242172939"/>
                    </a:ext>
                  </a:extLst>
                </a:gridCol>
                <a:gridCol w="742950">
                  <a:extLst>
                    <a:ext uri="{9D8B030D-6E8A-4147-A177-3AD203B41FA5}">
                      <a16:colId xmlns:a16="http://schemas.microsoft.com/office/drawing/2014/main" val="2188387863"/>
                    </a:ext>
                  </a:extLst>
                </a:gridCol>
                <a:gridCol w="1485900">
                  <a:extLst>
                    <a:ext uri="{9D8B030D-6E8A-4147-A177-3AD203B41FA5}">
                      <a16:colId xmlns:a16="http://schemas.microsoft.com/office/drawing/2014/main" val="85967061"/>
                    </a:ext>
                  </a:extLst>
                </a:gridCol>
              </a:tblGrid>
              <a:tr h="370840">
                <a:tc>
                  <a:txBody>
                    <a:bodyPr/>
                    <a:lstStyle/>
                    <a:p>
                      <a:pPr algn="ctr"/>
                      <a:r>
                        <a:rPr lang="en-US" altLang="zh-CN" dirty="0"/>
                        <a:t>i0</a:t>
                      </a:r>
                      <a:endParaRPr lang="en-US" dirty="0"/>
                    </a:p>
                  </a:txBody>
                  <a:tcPr/>
                </a:tc>
                <a:tc>
                  <a:txBody>
                    <a:bodyPr/>
                    <a:lstStyle/>
                    <a:p>
                      <a:pPr algn="ctr"/>
                      <a:r>
                        <a:rPr lang="en-US"/>
                        <a:t>a1</a:t>
                      </a:r>
                      <a:endParaRPr lang="en-US" dirty="0"/>
                    </a:p>
                  </a:txBody>
                  <a:tcPr/>
                </a:tc>
                <a:tc>
                  <a:txBody>
                    <a:bodyPr/>
                    <a:lstStyle/>
                    <a:p>
                      <a:pPr algn="ctr"/>
                      <a:r>
                        <a:rPr lang="en-US" dirty="0"/>
                        <a:t>D</a:t>
                      </a:r>
                    </a:p>
                  </a:txBody>
                  <a:tcPr/>
                </a:tc>
                <a:extLst>
                  <a:ext uri="{0D108BD9-81ED-4DB2-BD59-A6C34878D82A}">
                    <a16:rowId xmlns:a16="http://schemas.microsoft.com/office/drawing/2014/main" val="3892313521"/>
                  </a:ext>
                </a:extLst>
              </a:tr>
            </a:tbl>
          </a:graphicData>
        </a:graphic>
      </p:graphicFrame>
      <p:graphicFrame>
        <p:nvGraphicFramePr>
          <p:cNvPr id="26" name="Content Placeholder 12"/>
          <p:cNvGraphicFramePr>
            <a:graphicFrameLocks/>
          </p:cNvGraphicFramePr>
          <p:nvPr>
            <p:extLst>
              <p:ext uri="{D42A27DB-BD31-4B8C-83A1-F6EECF244321}">
                <p14:modId xmlns:p14="http://schemas.microsoft.com/office/powerpoint/2010/main" val="1935754720"/>
              </p:ext>
            </p:extLst>
          </p:nvPr>
        </p:nvGraphicFramePr>
        <p:xfrm>
          <a:off x="5410200" y="3921129"/>
          <a:ext cx="4648203" cy="370840"/>
        </p:xfrm>
        <a:graphic>
          <a:graphicData uri="http://schemas.openxmlformats.org/drawingml/2006/table">
            <a:tbl>
              <a:tblPr firstRow="1" bandRow="1">
                <a:tableStyleId>{5940675A-B579-460E-94D1-54222C63F5DA}</a:tableStyleId>
              </a:tblPr>
              <a:tblGrid>
                <a:gridCol w="664029">
                  <a:extLst>
                    <a:ext uri="{9D8B030D-6E8A-4147-A177-3AD203B41FA5}">
                      <a16:colId xmlns:a16="http://schemas.microsoft.com/office/drawing/2014/main" val="242172939"/>
                    </a:ext>
                  </a:extLst>
                </a:gridCol>
                <a:gridCol w="664029">
                  <a:extLst>
                    <a:ext uri="{9D8B030D-6E8A-4147-A177-3AD203B41FA5}">
                      <a16:colId xmlns:a16="http://schemas.microsoft.com/office/drawing/2014/main" val="2188387863"/>
                    </a:ext>
                  </a:extLst>
                </a:gridCol>
                <a:gridCol w="664029">
                  <a:extLst>
                    <a:ext uri="{9D8B030D-6E8A-4147-A177-3AD203B41FA5}">
                      <a16:colId xmlns:a16="http://schemas.microsoft.com/office/drawing/2014/main" val="85967061"/>
                    </a:ext>
                  </a:extLst>
                </a:gridCol>
                <a:gridCol w="664029">
                  <a:extLst>
                    <a:ext uri="{9D8B030D-6E8A-4147-A177-3AD203B41FA5}">
                      <a16:colId xmlns:a16="http://schemas.microsoft.com/office/drawing/2014/main" val="2525421763"/>
                    </a:ext>
                  </a:extLst>
                </a:gridCol>
                <a:gridCol w="664029">
                  <a:extLst>
                    <a:ext uri="{9D8B030D-6E8A-4147-A177-3AD203B41FA5}">
                      <a16:colId xmlns:a16="http://schemas.microsoft.com/office/drawing/2014/main" val="620484926"/>
                    </a:ext>
                  </a:extLst>
                </a:gridCol>
                <a:gridCol w="664029">
                  <a:extLst>
                    <a:ext uri="{9D8B030D-6E8A-4147-A177-3AD203B41FA5}">
                      <a16:colId xmlns:a16="http://schemas.microsoft.com/office/drawing/2014/main" val="1648192157"/>
                    </a:ext>
                  </a:extLst>
                </a:gridCol>
                <a:gridCol w="664029">
                  <a:extLst>
                    <a:ext uri="{9D8B030D-6E8A-4147-A177-3AD203B41FA5}">
                      <a16:colId xmlns:a16="http://schemas.microsoft.com/office/drawing/2014/main" val="3500636327"/>
                    </a:ext>
                  </a:extLst>
                </a:gridCol>
              </a:tblGrid>
              <a:tr h="370840">
                <a:tc>
                  <a:txBody>
                    <a:bodyPr/>
                    <a:lstStyle/>
                    <a:p>
                      <a:pPr algn="ct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892313521"/>
                  </a:ext>
                </a:extLst>
              </a:tr>
            </a:tbl>
          </a:graphicData>
        </a:graphic>
      </p:graphicFrame>
      <p:sp>
        <p:nvSpPr>
          <p:cNvPr id="27" name="TextBox 26"/>
          <p:cNvSpPr txBox="1"/>
          <p:nvPr/>
        </p:nvSpPr>
        <p:spPr>
          <a:xfrm>
            <a:off x="3352803" y="3566069"/>
            <a:ext cx="1039067" cy="369332"/>
          </a:xfrm>
          <a:prstGeom prst="rect">
            <a:avLst/>
          </a:prstGeom>
          <a:noFill/>
        </p:spPr>
        <p:txBody>
          <a:bodyPr wrap="none" rtlCol="0">
            <a:spAutoFit/>
          </a:bodyPr>
          <a:lstStyle/>
          <a:p>
            <a:r>
              <a:rPr lang="en-US" dirty="0"/>
              <a:t>Registers</a:t>
            </a:r>
          </a:p>
        </p:txBody>
      </p:sp>
      <p:sp>
        <p:nvSpPr>
          <p:cNvPr id="28" name="TextBox 27"/>
          <p:cNvSpPr txBox="1"/>
          <p:nvPr/>
        </p:nvSpPr>
        <p:spPr>
          <a:xfrm>
            <a:off x="6781802" y="3566070"/>
            <a:ext cx="1765676" cy="646331"/>
          </a:xfrm>
          <a:prstGeom prst="rect">
            <a:avLst/>
          </a:prstGeom>
          <a:noFill/>
        </p:spPr>
        <p:txBody>
          <a:bodyPr wrap="none" rtlCol="0">
            <a:spAutoFit/>
          </a:bodyPr>
          <a:lstStyle/>
          <a:p>
            <a:r>
              <a:rPr lang="en-US" dirty="0"/>
              <a:t>Stack </a:t>
            </a:r>
            <a:r>
              <a:rPr lang="en-US" altLang="zh-CN" dirty="0"/>
              <a:t>in Memory</a:t>
            </a:r>
            <a:endParaRPr lang="en-US" dirty="0"/>
          </a:p>
          <a:p>
            <a:endParaRPr lang="en-US" dirty="0"/>
          </a:p>
        </p:txBody>
      </p:sp>
      <p:sp>
        <p:nvSpPr>
          <p:cNvPr id="29" name="Rectangle 28"/>
          <p:cNvSpPr/>
          <p:nvPr/>
        </p:nvSpPr>
        <p:spPr>
          <a:xfrm>
            <a:off x="1752602" y="4514243"/>
            <a:ext cx="4171206" cy="369332"/>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en-US" dirty="0">
                <a:solidFill>
                  <a:srgbClr val="333333"/>
                </a:solidFill>
                <a:latin typeface="Segoe UI" panose="020B0502040204020203" pitchFamily="34" charset="0"/>
              </a:rPr>
              <a:t>foo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i0,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i1, double D,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i2, </a:t>
            </a:r>
            <a:r>
              <a:rPr lang="en-US" dirty="0" err="1">
                <a:solidFill>
                  <a:srgbClr val="333333"/>
                </a:solidFill>
                <a:latin typeface="Segoe UI" panose="020B0502040204020203" pitchFamily="34" charset="0"/>
              </a:rPr>
              <a:t>int</a:t>
            </a:r>
            <a:r>
              <a:rPr lang="en-US" dirty="0">
                <a:solidFill>
                  <a:srgbClr val="333333"/>
                </a:solidFill>
                <a:latin typeface="Segoe UI" panose="020B0502040204020203" pitchFamily="34" charset="0"/>
              </a:rPr>
              <a:t> i3)</a:t>
            </a:r>
            <a:endParaRPr lang="en-US" dirty="0"/>
          </a:p>
        </p:txBody>
      </p:sp>
      <p:graphicFrame>
        <p:nvGraphicFramePr>
          <p:cNvPr id="30" name="Content Placeholder 12"/>
          <p:cNvGraphicFramePr>
            <a:graphicFrameLocks/>
          </p:cNvGraphicFramePr>
          <p:nvPr>
            <p:extLst>
              <p:ext uri="{D42A27DB-BD31-4B8C-83A1-F6EECF244321}">
                <p14:modId xmlns:p14="http://schemas.microsoft.com/office/powerpoint/2010/main" val="1949306005"/>
              </p:ext>
            </p:extLst>
          </p:nvPr>
        </p:nvGraphicFramePr>
        <p:xfrm>
          <a:off x="2133602" y="5216529"/>
          <a:ext cx="2971800" cy="370840"/>
        </p:xfrm>
        <a:graphic>
          <a:graphicData uri="http://schemas.openxmlformats.org/drawingml/2006/table">
            <a:tbl>
              <a:tblPr firstRow="1" bandRow="1">
                <a:tableStyleId>{5940675A-B579-460E-94D1-54222C63F5DA}</a:tableStyleId>
              </a:tblPr>
              <a:tblGrid>
                <a:gridCol w="742950">
                  <a:extLst>
                    <a:ext uri="{9D8B030D-6E8A-4147-A177-3AD203B41FA5}">
                      <a16:colId xmlns:a16="http://schemas.microsoft.com/office/drawing/2014/main" val="242172939"/>
                    </a:ext>
                  </a:extLst>
                </a:gridCol>
                <a:gridCol w="742950">
                  <a:extLst>
                    <a:ext uri="{9D8B030D-6E8A-4147-A177-3AD203B41FA5}">
                      <a16:colId xmlns:a16="http://schemas.microsoft.com/office/drawing/2014/main" val="2188387863"/>
                    </a:ext>
                  </a:extLst>
                </a:gridCol>
                <a:gridCol w="1485900">
                  <a:extLst>
                    <a:ext uri="{9D8B030D-6E8A-4147-A177-3AD203B41FA5}">
                      <a16:colId xmlns:a16="http://schemas.microsoft.com/office/drawing/2014/main" val="85967061"/>
                    </a:ext>
                  </a:extLst>
                </a:gridCol>
              </a:tblGrid>
              <a:tr h="370840">
                <a:tc>
                  <a:txBody>
                    <a:bodyPr/>
                    <a:lstStyle/>
                    <a:p>
                      <a:pPr algn="ctr"/>
                      <a:r>
                        <a:rPr lang="en-US" altLang="zh-CN" dirty="0"/>
                        <a:t>i0</a:t>
                      </a:r>
                      <a:endParaRPr lang="en-US" dirty="0"/>
                    </a:p>
                  </a:txBody>
                  <a:tcPr/>
                </a:tc>
                <a:tc>
                  <a:txBody>
                    <a:bodyPr/>
                    <a:lstStyle/>
                    <a:p>
                      <a:pPr algn="ctr"/>
                      <a:r>
                        <a:rPr lang="en-US" dirty="0"/>
                        <a:t>i1</a:t>
                      </a:r>
                    </a:p>
                  </a:txBody>
                  <a:tcPr/>
                </a:tc>
                <a:tc>
                  <a:txBody>
                    <a:bodyPr/>
                    <a:lstStyle/>
                    <a:p>
                      <a:pPr algn="ctr"/>
                      <a:r>
                        <a:rPr lang="en-US" dirty="0"/>
                        <a:t>D</a:t>
                      </a:r>
                    </a:p>
                  </a:txBody>
                  <a:tcPr/>
                </a:tc>
                <a:extLst>
                  <a:ext uri="{0D108BD9-81ED-4DB2-BD59-A6C34878D82A}">
                    <a16:rowId xmlns:a16="http://schemas.microsoft.com/office/drawing/2014/main" val="3892313521"/>
                  </a:ext>
                </a:extLst>
              </a:tr>
            </a:tbl>
          </a:graphicData>
        </a:graphic>
      </p:graphicFrame>
      <p:graphicFrame>
        <p:nvGraphicFramePr>
          <p:cNvPr id="31" name="Content Placeholder 12"/>
          <p:cNvGraphicFramePr>
            <a:graphicFrameLocks/>
          </p:cNvGraphicFramePr>
          <p:nvPr>
            <p:extLst>
              <p:ext uri="{D42A27DB-BD31-4B8C-83A1-F6EECF244321}">
                <p14:modId xmlns:p14="http://schemas.microsoft.com/office/powerpoint/2010/main" val="789672232"/>
              </p:ext>
            </p:extLst>
          </p:nvPr>
        </p:nvGraphicFramePr>
        <p:xfrm>
          <a:off x="5410200" y="5216529"/>
          <a:ext cx="4648203" cy="370840"/>
        </p:xfrm>
        <a:graphic>
          <a:graphicData uri="http://schemas.openxmlformats.org/drawingml/2006/table">
            <a:tbl>
              <a:tblPr firstRow="1" bandRow="1">
                <a:tableStyleId>{5940675A-B579-460E-94D1-54222C63F5DA}</a:tableStyleId>
              </a:tblPr>
              <a:tblGrid>
                <a:gridCol w="664029">
                  <a:extLst>
                    <a:ext uri="{9D8B030D-6E8A-4147-A177-3AD203B41FA5}">
                      <a16:colId xmlns:a16="http://schemas.microsoft.com/office/drawing/2014/main" val="242172939"/>
                    </a:ext>
                  </a:extLst>
                </a:gridCol>
                <a:gridCol w="664029">
                  <a:extLst>
                    <a:ext uri="{9D8B030D-6E8A-4147-A177-3AD203B41FA5}">
                      <a16:colId xmlns:a16="http://schemas.microsoft.com/office/drawing/2014/main" val="2188387863"/>
                    </a:ext>
                  </a:extLst>
                </a:gridCol>
                <a:gridCol w="664029">
                  <a:extLst>
                    <a:ext uri="{9D8B030D-6E8A-4147-A177-3AD203B41FA5}">
                      <a16:colId xmlns:a16="http://schemas.microsoft.com/office/drawing/2014/main" val="85967061"/>
                    </a:ext>
                  </a:extLst>
                </a:gridCol>
                <a:gridCol w="664029">
                  <a:extLst>
                    <a:ext uri="{9D8B030D-6E8A-4147-A177-3AD203B41FA5}">
                      <a16:colId xmlns:a16="http://schemas.microsoft.com/office/drawing/2014/main" val="2525421763"/>
                    </a:ext>
                  </a:extLst>
                </a:gridCol>
                <a:gridCol w="664029">
                  <a:extLst>
                    <a:ext uri="{9D8B030D-6E8A-4147-A177-3AD203B41FA5}">
                      <a16:colId xmlns:a16="http://schemas.microsoft.com/office/drawing/2014/main" val="620484926"/>
                    </a:ext>
                  </a:extLst>
                </a:gridCol>
                <a:gridCol w="664029">
                  <a:extLst>
                    <a:ext uri="{9D8B030D-6E8A-4147-A177-3AD203B41FA5}">
                      <a16:colId xmlns:a16="http://schemas.microsoft.com/office/drawing/2014/main" val="1648192157"/>
                    </a:ext>
                  </a:extLst>
                </a:gridCol>
                <a:gridCol w="664029">
                  <a:extLst>
                    <a:ext uri="{9D8B030D-6E8A-4147-A177-3AD203B41FA5}">
                      <a16:colId xmlns:a16="http://schemas.microsoft.com/office/drawing/2014/main" val="3500636327"/>
                    </a:ext>
                  </a:extLst>
                </a:gridCol>
              </a:tblGrid>
              <a:tr h="370840">
                <a:tc>
                  <a:txBody>
                    <a:bodyPr/>
                    <a:lstStyle/>
                    <a:p>
                      <a:pPr algn="ctr"/>
                      <a:r>
                        <a:rPr lang="en-US" dirty="0"/>
                        <a:t>i2</a:t>
                      </a:r>
                    </a:p>
                  </a:txBody>
                  <a:tcPr/>
                </a:tc>
                <a:tc>
                  <a:txBody>
                    <a:bodyPr/>
                    <a:lstStyle/>
                    <a:p>
                      <a:pPr algn="ctr"/>
                      <a:r>
                        <a:rPr lang="en-US" dirty="0"/>
                        <a:t>i3</a:t>
                      </a:r>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892313521"/>
                  </a:ext>
                </a:extLst>
              </a:tr>
            </a:tbl>
          </a:graphicData>
        </a:graphic>
      </p:graphicFrame>
      <p:sp>
        <p:nvSpPr>
          <p:cNvPr id="32" name="TextBox 31"/>
          <p:cNvSpPr txBox="1"/>
          <p:nvPr/>
        </p:nvSpPr>
        <p:spPr>
          <a:xfrm>
            <a:off x="3352803" y="4861469"/>
            <a:ext cx="1039067" cy="369332"/>
          </a:xfrm>
          <a:prstGeom prst="rect">
            <a:avLst/>
          </a:prstGeom>
          <a:noFill/>
        </p:spPr>
        <p:txBody>
          <a:bodyPr wrap="none" rtlCol="0">
            <a:spAutoFit/>
          </a:bodyPr>
          <a:lstStyle/>
          <a:p>
            <a:r>
              <a:rPr lang="en-US" dirty="0"/>
              <a:t>Registers</a:t>
            </a:r>
          </a:p>
        </p:txBody>
      </p:sp>
      <p:sp>
        <p:nvSpPr>
          <p:cNvPr id="33" name="TextBox 32"/>
          <p:cNvSpPr txBox="1"/>
          <p:nvPr/>
        </p:nvSpPr>
        <p:spPr>
          <a:xfrm>
            <a:off x="6781802" y="4861470"/>
            <a:ext cx="1765676" cy="646331"/>
          </a:xfrm>
          <a:prstGeom prst="rect">
            <a:avLst/>
          </a:prstGeom>
          <a:noFill/>
        </p:spPr>
        <p:txBody>
          <a:bodyPr wrap="none" rtlCol="0">
            <a:spAutoFit/>
          </a:bodyPr>
          <a:lstStyle/>
          <a:p>
            <a:r>
              <a:rPr lang="en-US" dirty="0"/>
              <a:t>Stack </a:t>
            </a:r>
            <a:r>
              <a:rPr lang="en-US" altLang="zh-CN" dirty="0"/>
              <a:t>in Memory</a:t>
            </a:r>
            <a:endParaRPr lang="en-US" dirty="0"/>
          </a:p>
          <a:p>
            <a:endParaRPr lang="en-US" dirty="0"/>
          </a:p>
        </p:txBody>
      </p:sp>
      <p:sp>
        <p:nvSpPr>
          <p:cNvPr id="34" name="Rectangle 33"/>
          <p:cNvSpPr/>
          <p:nvPr/>
        </p:nvSpPr>
        <p:spPr>
          <a:xfrm>
            <a:off x="1600200" y="5783703"/>
            <a:ext cx="8534400" cy="68939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en-US" dirty="0"/>
              <a:t>Caller passes arguments i0, i1, D in registers R0-R3 directly; pushes additional arguments i2 and i3 on the stack before subroutine call</a:t>
            </a:r>
          </a:p>
        </p:txBody>
      </p:sp>
    </p:spTree>
    <p:extLst>
      <p:ext uri="{BB962C8B-B14F-4D97-AF65-F5344CB8AC3E}">
        <p14:creationId xmlns:p14="http://schemas.microsoft.com/office/powerpoint/2010/main" val="35844854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2952</TotalTime>
  <Words>6703</Words>
  <Application>Microsoft Office PowerPoint</Application>
  <PresentationFormat>Widescreen</PresentationFormat>
  <Paragraphs>1492</Paragraphs>
  <Slides>44</Slides>
  <Notes>5</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9" baseType="lpstr">
      <vt:lpstr>Bookman Old Style (Headings)</vt:lpstr>
      <vt:lpstr>Gill Sans Light</vt:lpstr>
      <vt:lpstr>Arial</vt:lpstr>
      <vt:lpstr>Bookman Old Style</vt:lpstr>
      <vt:lpstr>Calibri</vt:lpstr>
      <vt:lpstr>Cambria Math</vt:lpstr>
      <vt:lpstr>Consolas</vt:lpstr>
      <vt:lpstr>Courier New</vt:lpstr>
      <vt:lpstr>Gill Sans MT</vt:lpstr>
      <vt:lpstr>Palatino Linotype</vt:lpstr>
      <vt:lpstr>Segoe UI</vt:lpstr>
      <vt:lpstr>Wingdings</vt:lpstr>
      <vt:lpstr>Wingdings 3</vt:lpstr>
      <vt:lpstr>Origin</vt:lpstr>
      <vt:lpstr>Visio</vt:lpstr>
      <vt:lpstr>Z. Gu</vt:lpstr>
      <vt:lpstr>Overview</vt:lpstr>
      <vt:lpstr>Link Register (LR)</vt:lpstr>
      <vt:lpstr>Link Register (LR)</vt:lpstr>
      <vt:lpstr>Link Register (LR)</vt:lpstr>
      <vt:lpstr>Link Register (LR)</vt:lpstr>
      <vt:lpstr>Procedure Call Standard</vt:lpstr>
      <vt:lpstr>Passing Arguments and Returning Value</vt:lpstr>
      <vt:lpstr>Passing Arguments Examples</vt:lpstr>
      <vt:lpstr>PowerPoint Presentation</vt:lpstr>
      <vt:lpstr>PowerPoint Presentation</vt:lpstr>
      <vt:lpstr>Passing Arguments and Returning Value</vt:lpstr>
      <vt:lpstr>Returning Value</vt:lpstr>
      <vt:lpstr>PowerPoint Presentation</vt:lpstr>
      <vt:lpstr>PowerPoint Presentation</vt:lpstr>
      <vt:lpstr>PowerPoint Presentation</vt:lpstr>
      <vt:lpstr>PowerPoint Presentation</vt:lpstr>
      <vt:lpstr>PowerPoint Presentation</vt:lpstr>
      <vt:lpstr>Explanations</vt:lpstr>
      <vt:lpstr>Quiz</vt:lpstr>
      <vt:lpstr>Quiz ANS</vt:lpstr>
      <vt:lpstr>Calling Assembly Subroutine in C</vt:lpstr>
      <vt:lpstr>ARM Procedure Call Standard</vt:lpstr>
      <vt:lpstr>Callee Saved Registers vs  Caller Saved Registers</vt:lpstr>
      <vt:lpstr>Example: SSQ(3, 4)</vt:lpstr>
      <vt:lpstr>Example: SSQ(3, 4)</vt:lpstr>
      <vt:lpstr>Example: SSQ(3, 4)</vt:lpstr>
      <vt:lpstr>Example: SSQ(3, 4)</vt:lpstr>
      <vt:lpstr>Example: SSQ(3, 4)</vt:lpstr>
      <vt:lpstr>Example: SSQ(3, 4)</vt:lpstr>
      <vt:lpstr>Example: SSQ(3, 4)</vt:lpstr>
      <vt:lpstr>Example: SSQ(3, 4)</vt:lpstr>
      <vt:lpstr>Example: SSQ(3, 4)</vt:lpstr>
      <vt:lpstr>Example: SSQ(3, 4)</vt:lpstr>
      <vt:lpstr>Example: SSQ(3, 4)</vt:lpstr>
      <vt:lpstr>Example: SSQ(3, 4)</vt:lpstr>
      <vt:lpstr>Example: SSQ(3, 4)</vt:lpstr>
      <vt:lpstr>Example: SSQ(3, 4)</vt:lpstr>
      <vt:lpstr>Realities</vt:lpstr>
      <vt:lpstr>Realities</vt:lpstr>
      <vt:lpstr>Summary</vt:lpstr>
      <vt:lpstr>Common Coding Patterns</vt:lpstr>
      <vt:lpstr>Common Coding Patterns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Yifeng Zhu Electrical and Computer Engineering University of Maine</dc:title>
  <dc:creator>zhu</dc:creator>
  <cp:lastModifiedBy>Zonghua Gu</cp:lastModifiedBy>
  <cp:revision>213</cp:revision>
  <cp:lastPrinted>2018-03-21T12:46:41Z</cp:lastPrinted>
  <dcterms:created xsi:type="dcterms:W3CDTF">2012-11-17T20:04:56Z</dcterms:created>
  <dcterms:modified xsi:type="dcterms:W3CDTF">2025-11-26T01:48:35Z</dcterms:modified>
</cp:coreProperties>
</file>