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76" r:id="rId2"/>
    <p:sldId id="258" r:id="rId3"/>
    <p:sldId id="275" r:id="rId4"/>
    <p:sldId id="274" r:id="rId5"/>
    <p:sldId id="257" r:id="rId6"/>
    <p:sldId id="259" r:id="rId7"/>
    <p:sldId id="260" r:id="rId8"/>
    <p:sldId id="264" r:id="rId9"/>
    <p:sldId id="265" r:id="rId10"/>
    <p:sldId id="266" r:id="rId11"/>
    <p:sldId id="267" r:id="rId12"/>
    <p:sldId id="268" r:id="rId13"/>
    <p:sldId id="269" r:id="rId14"/>
    <p:sldId id="282" r:id="rId15"/>
    <p:sldId id="283" r:id="rId16"/>
    <p:sldId id="280" r:id="rId17"/>
    <p:sldId id="271" r:id="rId18"/>
    <p:sldId id="277" r:id="rId19"/>
    <p:sldId id="281" r:id="rId20"/>
    <p:sldId id="278" r:id="rId21"/>
    <p:sldId id="272" r:id="rId22"/>
    <p:sldId id="273"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0FD834-DD27-4438-AE26-1A7717D514B4}" v="485" dt="2025-11-25T23:43:33.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7"/>
    <p:restoredTop sz="95033" autoAdjust="0"/>
  </p:normalViewPr>
  <p:slideViewPr>
    <p:cSldViewPr>
      <p:cViewPr varScale="1">
        <p:scale>
          <a:sx n="78" d="100"/>
          <a:sy n="78" d="100"/>
        </p:scale>
        <p:origin x="163" y="72"/>
      </p:cViewPr>
      <p:guideLst>
        <p:guide orient="horz" pos="2160"/>
        <p:guide pos="3840"/>
      </p:guideLst>
    </p:cSldViewPr>
  </p:slideViewPr>
  <p:notesTextViewPr>
    <p:cViewPr>
      <p:scale>
        <a:sx n="1" d="1"/>
        <a:sy n="1" d="1"/>
      </p:scale>
      <p:origin x="0" y="0"/>
    </p:cViewPr>
  </p:notesTextViewPr>
  <p:sorterViewPr>
    <p:cViewPr varScale="1">
      <p:scale>
        <a:sx n="1" d="1"/>
        <a:sy n="1" d="1"/>
      </p:scale>
      <p:origin x="0" y="-48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custSel addSld delSld modSld sldOrd">
      <pc:chgData name="Zonghua Gu" userId="9a7e1853e1951ef5" providerId="LiveId" clId="{CF1FAA12-072C-4ED5-BA76-0FFFAEFDB88A}" dt="2025-11-25T23:53:20.892" v="1864" actId="20577"/>
      <pc:docMkLst>
        <pc:docMk/>
      </pc:docMkLst>
      <pc:sldChg chg="addSp modSp mod">
        <pc:chgData name="Zonghua Gu" userId="9a7e1853e1951ef5" providerId="LiveId" clId="{CF1FAA12-072C-4ED5-BA76-0FFFAEFDB88A}" dt="2025-11-20T23:35:11.128" v="792" actId="403"/>
        <pc:sldMkLst>
          <pc:docMk/>
          <pc:sldMk cId="1619197639" sldId="266"/>
        </pc:sldMkLst>
        <pc:spChg chg="add mod">
          <ac:chgData name="Zonghua Gu" userId="9a7e1853e1951ef5" providerId="LiveId" clId="{CF1FAA12-072C-4ED5-BA76-0FFFAEFDB88A}" dt="2025-11-20T23:35:11.128" v="792" actId="403"/>
          <ac:spMkLst>
            <pc:docMk/>
            <pc:sldMk cId="1619197639" sldId="266"/>
            <ac:spMk id="4" creationId="{AB9F859A-8125-8DA0-A6B4-B9107EEA91F2}"/>
          </ac:spMkLst>
        </pc:spChg>
      </pc:sldChg>
      <pc:sldChg chg="addSp modSp mod modAnim">
        <pc:chgData name="Zonghua Gu" userId="9a7e1853e1951ef5" providerId="LiveId" clId="{CF1FAA12-072C-4ED5-BA76-0FFFAEFDB88A}" dt="2025-11-20T23:54:57.127" v="1012"/>
        <pc:sldMkLst>
          <pc:docMk/>
          <pc:sldMk cId="4237275474" sldId="268"/>
        </pc:sldMkLst>
        <pc:spChg chg="add mod">
          <ac:chgData name="Zonghua Gu" userId="9a7e1853e1951ef5" providerId="LiveId" clId="{CF1FAA12-072C-4ED5-BA76-0FFFAEFDB88A}" dt="2025-11-20T23:50:43.351" v="832" actId="20577"/>
          <ac:spMkLst>
            <pc:docMk/>
            <pc:sldMk cId="4237275474" sldId="268"/>
            <ac:spMk id="4" creationId="{5AD180E9-65EC-3AFF-96C1-ECCAE45D1776}"/>
          </ac:spMkLst>
        </pc:spChg>
        <pc:spChg chg="add mod">
          <ac:chgData name="Zonghua Gu" userId="9a7e1853e1951ef5" providerId="LiveId" clId="{CF1FAA12-072C-4ED5-BA76-0FFFAEFDB88A}" dt="2025-11-20T23:54:40.279" v="1011" actId="1038"/>
          <ac:spMkLst>
            <pc:docMk/>
            <pc:sldMk cId="4237275474" sldId="268"/>
            <ac:spMk id="6" creationId="{BDA9F238-C2C8-9A58-2484-1D20F3FC7378}"/>
          </ac:spMkLst>
        </pc:spChg>
      </pc:sldChg>
      <pc:sldChg chg="addSp modSp mod">
        <pc:chgData name="Zonghua Gu" userId="9a7e1853e1951ef5" providerId="LiveId" clId="{CF1FAA12-072C-4ED5-BA76-0FFFAEFDB88A}" dt="2025-11-21T00:25:01.548" v="1278" actId="14100"/>
        <pc:sldMkLst>
          <pc:docMk/>
          <pc:sldMk cId="2652452727" sldId="271"/>
        </pc:sldMkLst>
        <pc:spChg chg="add mod">
          <ac:chgData name="Zonghua Gu" userId="9a7e1853e1951ef5" providerId="LiveId" clId="{CF1FAA12-072C-4ED5-BA76-0FFFAEFDB88A}" dt="2025-11-21T00:25:01.548" v="1278" actId="14100"/>
          <ac:spMkLst>
            <pc:docMk/>
            <pc:sldMk cId="2652452727" sldId="271"/>
            <ac:spMk id="15" creationId="{9895C3C5-E3B2-1B71-33FC-ED5A5C7748C3}"/>
          </ac:spMkLst>
        </pc:spChg>
        <pc:cxnChg chg="add mod">
          <ac:chgData name="Zonghua Gu" userId="9a7e1853e1951ef5" providerId="LiveId" clId="{CF1FAA12-072C-4ED5-BA76-0FFFAEFDB88A}" dt="2025-11-21T00:21:05.176" v="1267" actId="13822"/>
          <ac:cxnSpMkLst>
            <pc:docMk/>
            <pc:sldMk cId="2652452727" sldId="271"/>
            <ac:cxnSpMk id="7" creationId="{8CD1E389-C868-CDAB-CED6-2BD1353117C7}"/>
          </ac:cxnSpMkLst>
        </pc:cxnChg>
        <pc:cxnChg chg="add mod">
          <ac:chgData name="Zonghua Gu" userId="9a7e1853e1951ef5" providerId="LiveId" clId="{CF1FAA12-072C-4ED5-BA76-0FFFAEFDB88A}" dt="2025-11-21T00:22:19.905" v="1272" actId="14100"/>
          <ac:cxnSpMkLst>
            <pc:docMk/>
            <pc:sldMk cId="2652452727" sldId="271"/>
            <ac:cxnSpMk id="10" creationId="{DCEC7204-71F4-E845-135A-E40D52CB4068}"/>
          </ac:cxnSpMkLst>
        </pc:cxnChg>
        <pc:cxnChg chg="add mod">
          <ac:chgData name="Zonghua Gu" userId="9a7e1853e1951ef5" providerId="LiveId" clId="{CF1FAA12-072C-4ED5-BA76-0FFFAEFDB88A}" dt="2025-11-21T00:21:25.032" v="1271" actId="14100"/>
          <ac:cxnSpMkLst>
            <pc:docMk/>
            <pc:sldMk cId="2652452727" sldId="271"/>
            <ac:cxnSpMk id="12" creationId="{1B920D44-68D9-0294-F361-E19279956FEC}"/>
          </ac:cxnSpMkLst>
        </pc:cxnChg>
      </pc:sldChg>
      <pc:sldChg chg="modSp mod">
        <pc:chgData name="Zonghua Gu" userId="9a7e1853e1951ef5" providerId="LiveId" clId="{CF1FAA12-072C-4ED5-BA76-0FFFAEFDB88A}" dt="2025-11-25T23:46:23.337" v="1820" actId="20577"/>
        <pc:sldMkLst>
          <pc:docMk/>
          <pc:sldMk cId="3026957160" sldId="273"/>
        </pc:sldMkLst>
        <pc:graphicFrameChg chg="mod modGraphic">
          <ac:chgData name="Zonghua Gu" userId="9a7e1853e1951ef5" providerId="LiveId" clId="{CF1FAA12-072C-4ED5-BA76-0FFFAEFDB88A}" dt="2025-11-25T23:46:23.337" v="1820" actId="20577"/>
          <ac:graphicFrameMkLst>
            <pc:docMk/>
            <pc:sldMk cId="3026957160" sldId="273"/>
            <ac:graphicFrameMk id="5" creationId="{00000000-0000-0000-0000-000000000000}"/>
          </ac:graphicFrameMkLst>
        </pc:graphicFrameChg>
      </pc:sldChg>
      <pc:sldChg chg="modSp mod">
        <pc:chgData name="Zonghua Gu" userId="9a7e1853e1951ef5" providerId="LiveId" clId="{CF1FAA12-072C-4ED5-BA76-0FFFAEFDB88A}" dt="2025-11-21T00:36:04.153" v="1288" actId="20577"/>
        <pc:sldMkLst>
          <pc:docMk/>
          <pc:sldMk cId="45044131" sldId="277"/>
        </pc:sldMkLst>
        <pc:spChg chg="mod">
          <ac:chgData name="Zonghua Gu" userId="9a7e1853e1951ef5" providerId="LiveId" clId="{CF1FAA12-072C-4ED5-BA76-0FFFAEFDB88A}" dt="2025-11-21T00:36:04.153" v="1288" actId="20577"/>
          <ac:spMkLst>
            <pc:docMk/>
            <pc:sldMk cId="45044131" sldId="277"/>
            <ac:spMk id="7" creationId="{82CEF9EB-49EB-B2D5-DAC8-544A858734B1}"/>
          </ac:spMkLst>
        </pc:spChg>
      </pc:sldChg>
      <pc:sldChg chg="modSp mod modAnim modNotes modNotesTx">
        <pc:chgData name="Zonghua Gu" userId="9a7e1853e1951ef5" providerId="LiveId" clId="{CF1FAA12-072C-4ED5-BA76-0FFFAEFDB88A}" dt="2025-11-25T23:39:46.299" v="1773" actId="27636"/>
        <pc:sldMkLst>
          <pc:docMk/>
          <pc:sldMk cId="2464459979" sldId="278"/>
        </pc:sldMkLst>
        <pc:spChg chg="mod">
          <ac:chgData name="Zonghua Gu" userId="9a7e1853e1951ef5" providerId="LiveId" clId="{CF1FAA12-072C-4ED5-BA76-0FFFAEFDB88A}" dt="2025-11-06T18:57:18.127" v="261" actId="20577"/>
          <ac:spMkLst>
            <pc:docMk/>
            <pc:sldMk cId="2464459979" sldId="278"/>
            <ac:spMk id="2" creationId="{D6979F69-849B-B539-A65C-913A183CA49B}"/>
          </ac:spMkLst>
        </pc:spChg>
        <pc:spChg chg="mod">
          <ac:chgData name="Zonghua Gu" userId="9a7e1853e1951ef5" providerId="LiveId" clId="{CF1FAA12-072C-4ED5-BA76-0FFFAEFDB88A}" dt="2025-11-25T23:39:39.325" v="1771" actId="20577"/>
          <ac:spMkLst>
            <pc:docMk/>
            <pc:sldMk cId="2464459979" sldId="278"/>
            <ac:spMk id="4" creationId="{D6AF2571-8504-EBAC-5FF2-F032D20EFA36}"/>
          </ac:spMkLst>
        </pc:spChg>
      </pc:sldChg>
      <pc:sldChg chg="modSp mod">
        <pc:chgData name="Zonghua Gu" userId="9a7e1853e1951ef5" providerId="LiveId" clId="{CF1FAA12-072C-4ED5-BA76-0FFFAEFDB88A}" dt="2025-11-25T23:48:23.625" v="1845" actId="20577"/>
        <pc:sldMkLst>
          <pc:docMk/>
          <pc:sldMk cId="4128704563" sldId="279"/>
        </pc:sldMkLst>
        <pc:spChg chg="mod">
          <ac:chgData name="Zonghua Gu" userId="9a7e1853e1951ef5" providerId="LiveId" clId="{CF1FAA12-072C-4ED5-BA76-0FFFAEFDB88A}" dt="2025-11-25T23:48:23.625" v="1845" actId="20577"/>
          <ac:spMkLst>
            <pc:docMk/>
            <pc:sldMk cId="4128704563" sldId="279"/>
            <ac:spMk id="4" creationId="{C9D707D4-F1E6-C541-2401-C54ADC73E257}"/>
          </ac:spMkLst>
        </pc:spChg>
      </pc:sldChg>
      <pc:sldChg chg="modSp mod">
        <pc:chgData name="Zonghua Gu" userId="9a7e1853e1951ef5" providerId="LiveId" clId="{CF1FAA12-072C-4ED5-BA76-0FFFAEFDB88A}" dt="2025-11-25T23:53:20.892" v="1864" actId="20577"/>
        <pc:sldMkLst>
          <pc:docMk/>
          <pc:sldMk cId="158192529" sldId="280"/>
        </pc:sldMkLst>
        <pc:spChg chg="mod">
          <ac:chgData name="Zonghua Gu" userId="9a7e1853e1951ef5" providerId="LiveId" clId="{CF1FAA12-072C-4ED5-BA76-0FFFAEFDB88A}" dt="2025-11-25T23:53:20.892" v="1864" actId="20577"/>
          <ac:spMkLst>
            <pc:docMk/>
            <pc:sldMk cId="158192529" sldId="280"/>
            <ac:spMk id="4" creationId="{9616546C-A4C9-D3B5-7FA3-9764F88CAA4D}"/>
          </ac:spMkLst>
        </pc:spChg>
      </pc:sldChg>
      <pc:sldChg chg="modSp mod modNotesTx">
        <pc:chgData name="Zonghua Gu" userId="9a7e1853e1951ef5" providerId="LiveId" clId="{CF1FAA12-072C-4ED5-BA76-0FFFAEFDB88A}" dt="2025-11-21T00:16:38.682" v="1265" actId="20577"/>
        <pc:sldMkLst>
          <pc:docMk/>
          <pc:sldMk cId="831866874" sldId="281"/>
        </pc:sldMkLst>
        <pc:spChg chg="mod">
          <ac:chgData name="Zonghua Gu" userId="9a7e1853e1951ef5" providerId="LiveId" clId="{CF1FAA12-072C-4ED5-BA76-0FFFAEFDB88A}" dt="2025-11-21T00:13:17.545" v="1138" actId="6549"/>
          <ac:spMkLst>
            <pc:docMk/>
            <pc:sldMk cId="831866874" sldId="281"/>
            <ac:spMk id="5" creationId="{44997A61-5705-1D7B-A434-1D7CF5D089E4}"/>
          </ac:spMkLst>
        </pc:spChg>
        <pc:spChg chg="mod">
          <ac:chgData name="Zonghua Gu" userId="9a7e1853e1951ef5" providerId="LiveId" clId="{CF1FAA12-072C-4ED5-BA76-0FFFAEFDB88A}" dt="2025-11-21T00:16:38.682" v="1265" actId="20577"/>
          <ac:spMkLst>
            <pc:docMk/>
            <pc:sldMk cId="831866874" sldId="281"/>
            <ac:spMk id="6" creationId="{E7734E33-14F6-8B11-E461-A9D8453483A3}"/>
          </ac:spMkLst>
        </pc:spChg>
      </pc:sldChg>
      <pc:sldChg chg="modSp add mod">
        <pc:chgData name="Zonghua Gu" userId="9a7e1853e1951ef5" providerId="LiveId" clId="{CF1FAA12-072C-4ED5-BA76-0FFFAEFDB88A}" dt="2025-11-06T19:55:50.991" v="713" actId="20577"/>
        <pc:sldMkLst>
          <pc:docMk/>
          <pc:sldMk cId="621162247" sldId="282"/>
        </pc:sldMkLst>
        <pc:graphicFrameChg chg="mod modGraphic">
          <ac:chgData name="Zonghua Gu" userId="9a7e1853e1951ef5" providerId="LiveId" clId="{CF1FAA12-072C-4ED5-BA76-0FFFAEFDB88A}" dt="2025-11-06T19:55:50.991" v="713" actId="20577"/>
          <ac:graphicFrameMkLst>
            <pc:docMk/>
            <pc:sldMk cId="621162247" sldId="282"/>
            <ac:graphicFrameMk id="5" creationId="{948ECF54-999D-F109-933C-A851FBA399B4}"/>
          </ac:graphicFrameMkLst>
        </pc:graphicFrameChg>
      </pc:sldChg>
      <pc:sldChg chg="modSp new mod">
        <pc:chgData name="Zonghua Gu" userId="9a7e1853e1951ef5" providerId="LiveId" clId="{CF1FAA12-072C-4ED5-BA76-0FFFAEFDB88A}" dt="2025-11-21T00:05:42.837" v="1095" actId="14100"/>
        <pc:sldMkLst>
          <pc:docMk/>
          <pc:sldMk cId="4217715949" sldId="283"/>
        </pc:sldMkLst>
        <pc:spChg chg="mod">
          <ac:chgData name="Zonghua Gu" userId="9a7e1853e1951ef5" providerId="LiveId" clId="{CF1FAA12-072C-4ED5-BA76-0FFFAEFDB88A}" dt="2025-11-06T19:50:07.812" v="709" actId="20577"/>
          <ac:spMkLst>
            <pc:docMk/>
            <pc:sldMk cId="4217715949" sldId="283"/>
            <ac:spMk id="2" creationId="{7B5D24D4-7A43-904C-5C11-B873648D9963}"/>
          </ac:spMkLst>
        </pc:spChg>
        <pc:spChg chg="mod">
          <ac:chgData name="Zonghua Gu" userId="9a7e1853e1951ef5" providerId="LiveId" clId="{CF1FAA12-072C-4ED5-BA76-0FFFAEFDB88A}" dt="2025-11-21T00:05:42.837" v="1095" actId="14100"/>
          <ac:spMkLst>
            <pc:docMk/>
            <pc:sldMk cId="4217715949" sldId="283"/>
            <ac:spMk id="4" creationId="{35AF781A-ABC8-97BE-9003-2DDD71B9952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4F56A7-3CDE-194F-B9AF-D598FBBF1989}" type="datetimeFigureOut">
              <a:rPr lang="en-US" smtClean="0"/>
              <a:pPr/>
              <a:t>11/25/2025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097CB-F954-3545-B5D0-357D0C1748E3}" type="slidenum">
              <a:rPr lang="en-US" smtClean="0"/>
              <a:pPr/>
              <a:t>‹#›</a:t>
            </a:fld>
            <a:endParaRPr lang="en-US"/>
          </a:p>
        </p:txBody>
      </p:sp>
    </p:spTree>
    <p:extLst>
      <p:ext uri="{BB962C8B-B14F-4D97-AF65-F5344CB8AC3E}">
        <p14:creationId xmlns:p14="http://schemas.microsoft.com/office/powerpoint/2010/main" val="3176640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2AD58-60CE-E948-9CBA-0BD7030FC28E}" type="datetimeFigureOut">
              <a:rPr lang="en-US" smtClean="0"/>
              <a:pPr/>
              <a:t>11/25/2025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24DF53-3DD3-9F45-9E7E-472B96F1AB81}" type="slidenum">
              <a:rPr lang="en-US" smtClean="0"/>
              <a:pPr/>
              <a:t>‹#›</a:t>
            </a:fld>
            <a:endParaRPr lang="en-US"/>
          </a:p>
        </p:txBody>
      </p:sp>
    </p:spTree>
    <p:extLst>
      <p:ext uri="{BB962C8B-B14F-4D97-AF65-F5344CB8AC3E}">
        <p14:creationId xmlns:p14="http://schemas.microsoft.com/office/powerpoint/2010/main" val="16817638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45CE-72A8-69CA-1053-BD25B5C87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754E7-AC7F-282B-6A09-6A78497E4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C19DFB-F947-8A6F-05FE-D85301EA3DBA}"/>
              </a:ext>
            </a:extLst>
          </p:cNvPr>
          <p:cNvSpPr>
            <a:spLocks noGrp="1"/>
          </p:cNvSpPr>
          <p:nvPr>
            <p:ph type="body" idx="1"/>
          </p:nvPr>
        </p:nvSpPr>
        <p:spPr/>
        <p:txBody>
          <a:bodyPr/>
          <a:lstStyle/>
          <a:p>
            <a:r>
              <a:rPr lang="en-US" sz="1200" dirty="0"/>
              <a:t>discarding the Carry bit, and will take 32 iterations for a 32-bit word.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LDR r0, =0xAAAAAAAA: Load the input data into r0.</a:t>
            </a:r>
          </a:p>
          <a:p>
            <a:r>
              <a:rPr lang="en-US" sz="1200" b="0" i="0" kern="1200" dirty="0">
                <a:solidFill>
                  <a:schemeClr val="tx1"/>
                </a:solidFill>
                <a:effectLst/>
                <a:latin typeface="+mn-lt"/>
                <a:ea typeface="+mn-ea"/>
                <a:cs typeface="+mn-cs"/>
              </a:rPr>
              <a:t>MOV r1, r0, LSR #31: Initialize r1 with the most significant bit of r0.</a:t>
            </a:r>
          </a:p>
          <a:p>
            <a:r>
              <a:rPr lang="en-US" sz="1200" b="0" i="0" kern="1200" dirty="0">
                <a:solidFill>
                  <a:schemeClr val="tx1"/>
                </a:solidFill>
                <a:effectLst/>
                <a:latin typeface="+mn-lt"/>
                <a:ea typeface="+mn-ea"/>
                <a:cs typeface="+mn-cs"/>
              </a:rPr>
              <a:t>MOVS r0, r0, LSL #2: Logical shift left r0 by 2 bits and update the carry flag.</a:t>
            </a:r>
          </a:p>
          <a:p>
            <a:r>
              <a:rPr lang="en-US" sz="1200" b="0" i="0" kern="1200" dirty="0">
                <a:solidFill>
                  <a:schemeClr val="tx1"/>
                </a:solidFill>
                <a:effectLst/>
                <a:latin typeface="+mn-lt"/>
                <a:ea typeface="+mn-ea"/>
                <a:cs typeface="+mn-cs"/>
              </a:rPr>
              <a:t>ADC r1, r1, r0, LSR #31: Add with carry the count in r1 and the current bit from r0.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BNE loop: The loop ends when the result is zero (Zero flag set).</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A2120A48-1D46-9E7B-14F5-89959B867D34}"/>
              </a:ext>
            </a:extLst>
          </p:cNvPr>
          <p:cNvSpPr>
            <a:spLocks noGrp="1"/>
          </p:cNvSpPr>
          <p:nvPr>
            <p:ph type="sldNum" sz="quarter" idx="5"/>
          </p:nvPr>
        </p:nvSpPr>
        <p:spPr/>
        <p:txBody>
          <a:bodyPr/>
          <a:lstStyle/>
          <a:p>
            <a:fld id="{D624DF53-3DD3-9F45-9E7E-472B96F1AB81}" type="slidenum">
              <a:rPr lang="en-US" smtClean="0"/>
              <a:pPr/>
              <a:t>19</a:t>
            </a:fld>
            <a:endParaRPr lang="en-US"/>
          </a:p>
        </p:txBody>
      </p:sp>
    </p:spTree>
    <p:extLst>
      <p:ext uri="{BB962C8B-B14F-4D97-AF65-F5344CB8AC3E}">
        <p14:creationId xmlns:p14="http://schemas.microsoft.com/office/powerpoint/2010/main" val="8010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dirty="0"/>
              <a:t>If use “MOVS r1, r0, LSR #31” instead of MOV, it is also incorrect, since C flag captures the last bit shifted out from the right, resulting in doub</a:t>
            </a:r>
            <a:endParaRPr lang="en-US" dirty="0"/>
          </a:p>
          <a:p>
            <a:endParaRPr lang="en-US" dirty="0"/>
          </a:p>
          <a:p>
            <a:r>
              <a:rPr lang="en-US" dirty="0"/>
              <a:t>No, you cannot simply replace </a:t>
            </a:r>
            <a:r>
              <a:rPr lang="en-US" sz="1200" kern="1200" dirty="0">
                <a:solidFill>
                  <a:schemeClr val="tx1"/>
                </a:solidFill>
                <a:latin typeface="+mn-lt"/>
                <a:ea typeface="+mn-ea"/>
                <a:cs typeface="+mn-cs"/>
              </a:rPr>
              <a:t>MOVS r0, r0, LSL #1</a:t>
            </a:r>
            <a:r>
              <a:rPr lang="en-US" dirty="0"/>
              <a:t> with </a:t>
            </a:r>
            <a:r>
              <a:rPr lang="en-US" sz="1200" kern="1200" dirty="0">
                <a:solidFill>
                  <a:schemeClr val="tx1"/>
                </a:solidFill>
                <a:latin typeface="+mn-lt"/>
                <a:ea typeface="+mn-ea"/>
                <a:cs typeface="+mn-cs"/>
              </a:rPr>
              <a:t>MOV r0, r0, LSL #1</a:t>
            </a:r>
            <a:r>
              <a:rPr lang="en-US" dirty="0"/>
              <a:t> if you want to use the carry flag for bit counting, because:</a:t>
            </a:r>
          </a:p>
          <a:p>
            <a:r>
              <a:rPr lang="en-US" sz="1200" kern="1200" dirty="0">
                <a:solidFill>
                  <a:schemeClr val="tx1"/>
                </a:solidFill>
                <a:latin typeface="+mn-lt"/>
                <a:ea typeface="+mn-ea"/>
                <a:cs typeface="+mn-cs"/>
              </a:rPr>
              <a:t>MOVS</a:t>
            </a:r>
            <a:r>
              <a:rPr lang="en-US" dirty="0"/>
              <a:t> shifts and </a:t>
            </a:r>
            <a:r>
              <a:rPr lang="en-US" b="1" dirty="0"/>
              <a:t>updates the condition flags</a:t>
            </a:r>
            <a:r>
              <a:rPr lang="en-US" dirty="0"/>
              <a:t>, including the carry flag (which captures the leftmost bit shifted out).</a:t>
            </a:r>
          </a:p>
          <a:p>
            <a:r>
              <a:rPr lang="en-US" sz="1200" kern="1200" dirty="0">
                <a:solidFill>
                  <a:schemeClr val="tx1"/>
                </a:solidFill>
                <a:latin typeface="+mn-lt"/>
                <a:ea typeface="+mn-ea"/>
                <a:cs typeface="+mn-cs"/>
              </a:rPr>
              <a:t>MOV</a:t>
            </a:r>
            <a:r>
              <a:rPr lang="en-US" dirty="0"/>
              <a:t> just copies/moves the value without updating any status flags (Carry, Zero, Negative, etc.).</a:t>
            </a:r>
          </a:p>
          <a:p>
            <a:r>
              <a:rPr lang="en-US" dirty="0"/>
              <a:t>Without status flag updates, the carry flag won't track the bit shifted out, so the later </a:t>
            </a:r>
            <a:r>
              <a:rPr lang="en-US" sz="1200" kern="1200" dirty="0">
                <a:solidFill>
                  <a:schemeClr val="tx1"/>
                </a:solidFill>
                <a:latin typeface="+mn-lt"/>
                <a:ea typeface="+mn-ea"/>
                <a:cs typeface="+mn-cs"/>
              </a:rPr>
              <a:t>ADC</a:t>
            </a:r>
            <a:r>
              <a:rPr lang="en-US" dirty="0"/>
              <a:t> instruction would not add the correct carry bit.</a:t>
            </a:r>
          </a:p>
          <a:p>
            <a:r>
              <a:rPr lang="en-US" dirty="0"/>
              <a:t>Thus, for counting bits by carry from shifts, </a:t>
            </a:r>
            <a:r>
              <a:rPr lang="en-US" sz="1200" kern="1200" dirty="0">
                <a:solidFill>
                  <a:schemeClr val="tx1"/>
                </a:solidFill>
                <a:latin typeface="+mn-lt"/>
                <a:ea typeface="+mn-ea"/>
                <a:cs typeface="+mn-cs"/>
              </a:rPr>
              <a:t>MOVS</a:t>
            </a:r>
            <a:r>
              <a:rPr lang="en-US" dirty="0"/>
              <a:t> is required to update the carry flag each time shifting left.</a:t>
            </a:r>
          </a:p>
          <a:p>
            <a:r>
              <a:rPr lang="en-US" dirty="0"/>
              <a:t>The plain </a:t>
            </a:r>
            <a:r>
              <a:rPr lang="en-US" sz="1200" kern="1200" dirty="0">
                <a:solidFill>
                  <a:schemeClr val="tx1"/>
                </a:solidFill>
                <a:latin typeface="+mn-lt"/>
                <a:ea typeface="+mn-ea"/>
                <a:cs typeface="+mn-cs"/>
              </a:rPr>
              <a:t>MOV</a:t>
            </a:r>
            <a:r>
              <a:rPr lang="en-US" dirty="0"/>
              <a:t> can only move data without affecting flags and is insufficient for this purpose.</a:t>
            </a:r>
          </a:p>
          <a:p>
            <a:endParaRPr lang="en-US" dirty="0"/>
          </a:p>
          <a:p>
            <a:r>
              <a:rPr lang="en-US" dirty="0"/>
              <a:t>No, you cannot replace </a:t>
            </a:r>
            <a:r>
              <a:rPr lang="en-US" sz="1200" kern="1200" dirty="0">
                <a:solidFill>
                  <a:schemeClr val="tx1"/>
                </a:solidFill>
                <a:latin typeface="+mn-lt"/>
                <a:ea typeface="+mn-ea"/>
                <a:cs typeface="+mn-cs"/>
              </a:rPr>
              <a:t>ADC r2, r2, #0</a:t>
            </a:r>
            <a:r>
              <a:rPr lang="en-US" dirty="0"/>
              <a:t> with </a:t>
            </a:r>
            <a:r>
              <a:rPr lang="en-US" sz="1200" kern="1200" dirty="0">
                <a:solidFill>
                  <a:schemeClr val="tx1"/>
                </a:solidFill>
                <a:latin typeface="+mn-lt"/>
                <a:ea typeface="+mn-ea"/>
                <a:cs typeface="+mn-cs"/>
              </a:rPr>
              <a:t>ADD r2, r2, #0</a:t>
            </a:r>
            <a:r>
              <a:rPr lang="en-US" dirty="0"/>
              <a:t> if you want to add the carry bit from the previous operation.</a:t>
            </a:r>
          </a:p>
          <a:p>
            <a:r>
              <a:rPr lang="en-US" b="1" dirty="0"/>
              <a:t>Why?</a:t>
            </a:r>
          </a:p>
          <a:p>
            <a:r>
              <a:rPr lang="en-US" sz="1200" kern="1200" dirty="0">
                <a:solidFill>
                  <a:schemeClr val="tx1"/>
                </a:solidFill>
                <a:latin typeface="+mn-lt"/>
                <a:ea typeface="+mn-ea"/>
                <a:cs typeface="+mn-cs"/>
              </a:rPr>
              <a:t>ADC</a:t>
            </a:r>
            <a:r>
              <a:rPr lang="en-US" dirty="0"/>
              <a:t> (Add with Carry) adds two operands </a:t>
            </a:r>
            <a:r>
              <a:rPr lang="en-US" b="1" dirty="0"/>
              <a:t>plus</a:t>
            </a:r>
            <a:r>
              <a:rPr lang="en-US" dirty="0"/>
              <a:t> the </a:t>
            </a:r>
            <a:r>
              <a:rPr lang="en-US" b="1" dirty="0"/>
              <a:t>carry flag</a:t>
            </a:r>
            <a:r>
              <a:rPr lang="en-US" dirty="0"/>
              <a:t>.</a:t>
            </a:r>
          </a:p>
          <a:p>
            <a:r>
              <a:rPr lang="en-US" sz="1200" kern="1200" dirty="0">
                <a:solidFill>
                  <a:schemeClr val="tx1"/>
                </a:solidFill>
                <a:latin typeface="+mn-lt"/>
                <a:ea typeface="+mn-ea"/>
                <a:cs typeface="+mn-cs"/>
              </a:rPr>
              <a:t>ADD</a:t>
            </a:r>
            <a:r>
              <a:rPr lang="en-US" dirty="0"/>
              <a:t> only adds the two operands without considering the carry flag.</a:t>
            </a:r>
          </a:p>
          <a:p>
            <a:r>
              <a:rPr lang="en-US" dirty="0"/>
              <a:t>Since the bit count relies on the carry flag (set by the previous </a:t>
            </a:r>
            <a:r>
              <a:rPr lang="en-US" sz="1200" kern="1200" dirty="0">
                <a:solidFill>
                  <a:schemeClr val="tx1"/>
                </a:solidFill>
                <a:latin typeface="+mn-lt"/>
                <a:ea typeface="+mn-ea"/>
                <a:cs typeface="+mn-cs"/>
              </a:rPr>
              <a:t>MOVS</a:t>
            </a:r>
            <a:r>
              <a:rPr lang="en-US" dirty="0"/>
              <a:t> shift left), replacing </a:t>
            </a:r>
            <a:r>
              <a:rPr lang="en-US" sz="1200" kern="1200" dirty="0">
                <a:solidFill>
                  <a:schemeClr val="tx1"/>
                </a:solidFill>
                <a:latin typeface="+mn-lt"/>
                <a:ea typeface="+mn-ea"/>
                <a:cs typeface="+mn-cs"/>
              </a:rPr>
              <a:t>ADC</a:t>
            </a:r>
            <a:r>
              <a:rPr lang="en-US" dirty="0"/>
              <a:t> with </a:t>
            </a:r>
            <a:r>
              <a:rPr lang="en-US" sz="1200" kern="1200" dirty="0">
                <a:solidFill>
                  <a:schemeClr val="tx1"/>
                </a:solidFill>
                <a:latin typeface="+mn-lt"/>
                <a:ea typeface="+mn-ea"/>
                <a:cs typeface="+mn-cs"/>
              </a:rPr>
              <a:t>ADD</a:t>
            </a:r>
            <a:r>
              <a:rPr lang="en-US" dirty="0"/>
              <a:t> would </a:t>
            </a:r>
            <a:r>
              <a:rPr lang="en-US" b="1" dirty="0"/>
              <a:t>ignore the carry bit</a:t>
            </a:r>
            <a:r>
              <a:rPr lang="en-US" dirty="0"/>
              <a:t>, causing incorrect counting.</a:t>
            </a:r>
          </a:p>
          <a:p>
            <a:r>
              <a:rPr lang="en-US" dirty="0"/>
              <a:t>In </a:t>
            </a:r>
            <a:r>
              <a:rPr lang="en-US" sz="1200" kern="1200" dirty="0">
                <a:solidFill>
                  <a:schemeClr val="tx1"/>
                </a:solidFill>
                <a:latin typeface="+mn-lt"/>
                <a:ea typeface="+mn-ea"/>
                <a:cs typeface="+mn-cs"/>
              </a:rPr>
              <a:t>ADC r2, r2, #0</a:t>
            </a:r>
            <a:r>
              <a:rPr lang="en-US" dirty="0"/>
              <a:t>, the immediate </a:t>
            </a:r>
            <a:r>
              <a:rPr lang="en-US" sz="1200" kern="1200" dirty="0">
                <a:solidFill>
                  <a:schemeClr val="tx1"/>
                </a:solidFill>
                <a:latin typeface="+mn-lt"/>
                <a:ea typeface="+mn-ea"/>
                <a:cs typeface="+mn-cs"/>
              </a:rPr>
              <a:t>#0</a:t>
            </a:r>
            <a:r>
              <a:rPr lang="en-US" dirty="0"/>
              <a:t> means the register r2 plus 0 plus carry are summed, effectively adding carry to r2.</a:t>
            </a:r>
          </a:p>
          <a:p>
            <a:r>
              <a:rPr lang="en-US" dirty="0"/>
              <a:t>Using </a:t>
            </a:r>
            <a:r>
              <a:rPr lang="en-US" sz="1200" kern="1200" dirty="0">
                <a:solidFill>
                  <a:schemeClr val="tx1"/>
                </a:solidFill>
                <a:latin typeface="+mn-lt"/>
                <a:ea typeface="+mn-ea"/>
                <a:cs typeface="+mn-cs"/>
              </a:rPr>
              <a:t>ADD r2, r2, #0</a:t>
            </a:r>
            <a:r>
              <a:rPr lang="en-US" dirty="0"/>
              <a:t> adds zero and ignores carry, so no bit would be counted from the carry.</a:t>
            </a:r>
          </a:p>
          <a:p>
            <a:r>
              <a:rPr lang="en-US" dirty="0"/>
              <a:t>Hence, keep using </a:t>
            </a:r>
            <a:r>
              <a:rPr lang="en-US" sz="1200" kern="1200" dirty="0">
                <a:solidFill>
                  <a:schemeClr val="tx1"/>
                </a:solidFill>
                <a:latin typeface="+mn-lt"/>
                <a:ea typeface="+mn-ea"/>
                <a:cs typeface="+mn-cs"/>
              </a:rPr>
              <a:t>ADC</a:t>
            </a:r>
            <a:r>
              <a:rPr lang="en-US" dirty="0"/>
              <a:t> to accumulate the bits from the carry flag properly.</a:t>
            </a:r>
          </a:p>
          <a:p>
            <a:endParaRPr lang="en-US" dirty="0"/>
          </a:p>
        </p:txBody>
      </p:sp>
      <p:sp>
        <p:nvSpPr>
          <p:cNvPr id="4" name="Slide Number Placeholder 3"/>
          <p:cNvSpPr>
            <a:spLocks noGrp="1"/>
          </p:cNvSpPr>
          <p:nvPr>
            <p:ph type="sldNum" sz="quarter" idx="5"/>
          </p:nvPr>
        </p:nvSpPr>
        <p:spPr/>
        <p:txBody>
          <a:bodyPr/>
          <a:lstStyle/>
          <a:p>
            <a:fld id="{D624DF53-3DD3-9F45-9E7E-472B96F1AB81}" type="slidenum">
              <a:rPr lang="en-US" smtClean="0"/>
              <a:pPr/>
              <a:t>20</a:t>
            </a:fld>
            <a:endParaRPr lang="en-US"/>
          </a:p>
        </p:txBody>
      </p:sp>
    </p:spTree>
    <p:extLst>
      <p:ext uri="{BB962C8B-B14F-4D97-AF65-F5344CB8AC3E}">
        <p14:creationId xmlns:p14="http://schemas.microsoft.com/office/powerpoint/2010/main" val="384892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each element is a 32 bit word, we need to multiply by 4 to convert from array index to memory address</a:t>
            </a:r>
          </a:p>
        </p:txBody>
      </p:sp>
      <p:sp>
        <p:nvSpPr>
          <p:cNvPr id="4" name="Slide Number Placeholder 3"/>
          <p:cNvSpPr>
            <a:spLocks noGrp="1"/>
          </p:cNvSpPr>
          <p:nvPr>
            <p:ph type="sldNum" sz="quarter" idx="5"/>
          </p:nvPr>
        </p:nvSpPr>
        <p:spPr/>
        <p:txBody>
          <a:bodyPr/>
          <a:lstStyle/>
          <a:p>
            <a:fld id="{D624DF53-3DD3-9F45-9E7E-472B96F1AB81}" type="slidenum">
              <a:rPr lang="en-US" smtClean="0"/>
              <a:pPr/>
              <a:t>23</a:t>
            </a:fld>
            <a:endParaRPr lang="en-US"/>
          </a:p>
        </p:txBody>
      </p:sp>
    </p:spTree>
    <p:extLst>
      <p:ext uri="{BB962C8B-B14F-4D97-AF65-F5344CB8AC3E}">
        <p14:creationId xmlns:p14="http://schemas.microsoft.com/office/powerpoint/2010/main" val="298843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pPr eaLnBrk="1" latinLnBrk="0" hangingPunct="1"/>
            <a:fld id="{8E8B2B42-CBC2-7D4E-BA50-0E7F29B4DAAB}" type="datetime1">
              <a:rPr lang="en-US" smtClean="0"/>
              <a:t>11/25/2025</a:t>
            </a:fld>
            <a:endParaRPr lang="en-US" sz="1600" dirty="0"/>
          </a:p>
        </p:txBody>
      </p:sp>
      <p:sp>
        <p:nvSpPr>
          <p:cNvPr id="17" name="Footer Placeholder 16"/>
          <p:cNvSpPr>
            <a:spLocks noGrp="1"/>
          </p:cNvSpPr>
          <p:nvPr>
            <p:ph type="ftr" sz="quarter" idx="11"/>
          </p:nvPr>
        </p:nvSpPr>
        <p:spPr>
          <a:xfrm>
            <a:off x="3864864" y="6355080"/>
            <a:ext cx="4632960" cy="365760"/>
          </a:xfrm>
        </p:spPr>
        <p:txBody>
          <a:bodyPr/>
          <a:lstStyle/>
          <a:p>
            <a:endParaRPr kumimoji="0"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97D1259-3A46-254C-ADDB-B5DA4F1DF3DA}" type="datetime1">
              <a:rPr lang="en-US" smtClean="0"/>
              <a:t>11/25/2025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CA104EC-54AA-E04F-BDC0-22B4E8892699}" type="datetime1">
              <a:rPr lang="en-US" smtClean="0"/>
              <a:t>11/25/2025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A9E6F060-20EB-3246-9088-08BF5F1271DE}" type="datetime1">
              <a:rPr lang="en-US" smtClean="0"/>
              <a:t>11/25/2025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pPr eaLnBrk="1" latinLnBrk="0" hangingPunct="1"/>
            <a:fld id="{34C82E41-DA7E-CA4C-823B-C759BEA16CE8}" type="datetime1">
              <a:rPr lang="en-US" smtClean="0"/>
              <a:t>11/25/2025</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kumimoji="0" lang="en-US" dirty="0"/>
          </a:p>
        </p:txBody>
      </p:sp>
      <p:sp>
        <p:nvSpPr>
          <p:cNvPr id="6" name="Slide Number Placeholder 5"/>
          <p:cNvSpPr>
            <a:spLocks noGrp="1"/>
          </p:cNvSpPr>
          <p:nvPr>
            <p:ph type="sldNum" sz="quarter" idx="12"/>
          </p:nvPr>
        </p:nvSpPr>
        <p:spPr>
          <a:xfrm>
            <a:off x="1426464" y="6355080"/>
            <a:ext cx="2027936"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500C8B0-EB1A-0A41-B839-C4B99CD2225A}" type="datetime1">
              <a:rPr lang="en-US" smtClean="0"/>
              <a:t>11/25/2025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4F16605B-D952-1149-A111-28A5633BAE48}" type="datetime1">
              <a:rPr lang="en-US" smtClean="0"/>
              <a:t>11/25/2025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91109A1C-29B2-B04E-8365-C9D22C4AE842}" type="datetime1">
              <a:rPr lang="en-US" smtClean="0"/>
              <a:t>11/25/2025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CE417B6-A42B-064A-8677-46C55C4F613A}" type="datetime1">
              <a:rPr lang="en-US" smtClean="0"/>
              <a:t>11/25/2025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DE76F5AD-3F1F-7141-BC8A-012C5728BE2D}" type="datetime1">
              <a:rPr lang="en-US" smtClean="0"/>
              <a:t>11/25/2025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09FA12B8-739E-4D47-A14C-180C3BC10865}" type="datetime1">
              <a:rPr lang="en-US" smtClean="0"/>
              <a:t>11/25/2025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CDD18CD8-E404-844E-A4BD-DF69B8E5881E}" type="datetime1">
              <a:rPr lang="en-US" smtClean="0"/>
              <a:t>11/25/2025</a:t>
            </a:fld>
            <a:endParaRPr lang="en-US" sz="1400" dirty="0">
              <a:solidFill>
                <a:schemeClr val="tx2"/>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eb.eece.maine.edu/~zhu/boo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Spagetti_code_structural_graphic.GIF" TargetMode="External"/><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s://en.wikipedia.org/wiki/Spaghetti_cod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altLang="zh-CN" sz="2000" dirty="0"/>
              <a:t>Z.</a:t>
            </a:r>
            <a:r>
              <a:rPr lang="en-US" sz="2000" dirty="0"/>
              <a:t> Gu</a:t>
            </a:r>
          </a:p>
        </p:txBody>
      </p:sp>
      <p:sp>
        <p:nvSpPr>
          <p:cNvPr id="3" name="Subtitle 2"/>
          <p:cNvSpPr>
            <a:spLocks noGrp="1"/>
          </p:cNvSpPr>
          <p:nvPr>
            <p:ph type="subTitle" idx="1"/>
          </p:nvPr>
        </p:nvSpPr>
        <p:spPr/>
        <p:txBody>
          <a:bodyPr/>
          <a:lstStyle/>
          <a:p>
            <a:r>
              <a:rPr lang="en-US" dirty="0"/>
              <a:t>Fall 2025</a:t>
            </a:r>
          </a:p>
        </p:txBody>
      </p:sp>
      <p:sp>
        <p:nvSpPr>
          <p:cNvPr id="5" name="TextBox 4"/>
          <p:cNvSpPr txBox="1"/>
          <p:nvPr/>
        </p:nvSpPr>
        <p:spPr>
          <a:xfrm>
            <a:off x="4557613" y="279000"/>
            <a:ext cx="6477000" cy="646331"/>
          </a:xfrm>
          <a:prstGeom prst="rect">
            <a:avLst/>
          </a:prstGeom>
          <a:noFill/>
        </p:spPr>
        <p:txBody>
          <a:bodyPr wrap="square" rtlCol="0">
            <a:spAutoFit/>
          </a:bodyPr>
          <a:lstStyle/>
          <a:p>
            <a:pPr algn="r"/>
            <a:r>
              <a:rPr lang="en-US" b="1" dirty="0">
                <a:latin typeface="Bookman Old Style (Headings)"/>
              </a:rPr>
              <a:t>Embedded Systems with ARM Cortex-M Microcontrollers in Assembly Language and C</a:t>
            </a:r>
          </a:p>
        </p:txBody>
      </p:sp>
      <p:sp>
        <p:nvSpPr>
          <p:cNvPr id="6" name="TextBox 5"/>
          <p:cNvSpPr txBox="1"/>
          <p:nvPr/>
        </p:nvSpPr>
        <p:spPr>
          <a:xfrm>
            <a:off x="7162800" y="1770253"/>
            <a:ext cx="3835409" cy="830997"/>
          </a:xfrm>
          <a:prstGeom prst="rect">
            <a:avLst/>
          </a:prstGeom>
          <a:noFill/>
        </p:spPr>
        <p:txBody>
          <a:bodyPr wrap="none" rtlCol="0">
            <a:spAutoFit/>
          </a:bodyPr>
          <a:lstStyle/>
          <a:p>
            <a:pPr algn="r"/>
            <a:r>
              <a:rPr lang="en-US" sz="2400" b="1" dirty="0">
                <a:solidFill>
                  <a:srgbClr val="C00000"/>
                </a:solidFill>
              </a:rPr>
              <a:t>Chapter 7</a:t>
            </a:r>
          </a:p>
          <a:p>
            <a:pPr algn="r"/>
            <a:r>
              <a:rPr lang="en-US" sz="2400" b="1" dirty="0">
                <a:solidFill>
                  <a:srgbClr val="C00000"/>
                </a:solidFill>
              </a:rPr>
              <a:t>Structured Programming</a:t>
            </a:r>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1</a:t>
            </a:fld>
            <a:endParaRPr kumimoji="0" lang="en-US" dirty="0"/>
          </a:p>
        </p:txBody>
      </p:sp>
      <p:sp>
        <p:nvSpPr>
          <p:cNvPr id="4" name="TextBox 3">
            <a:extLst>
              <a:ext uri="{FF2B5EF4-FFF2-40B4-BE49-F238E27FC236}">
                <a16:creationId xmlns:a16="http://schemas.microsoft.com/office/drawing/2014/main" id="{0ABD5D74-5EDB-DDF2-8EB9-CB12CB226483}"/>
              </a:ext>
            </a:extLst>
          </p:cNvPr>
          <p:cNvSpPr txBox="1"/>
          <p:nvPr/>
        </p:nvSpPr>
        <p:spPr>
          <a:xfrm>
            <a:off x="2233138" y="6259176"/>
            <a:ext cx="7725724" cy="461665"/>
          </a:xfrm>
          <a:prstGeom prst="rect">
            <a:avLst/>
          </a:prstGeom>
          <a:solidFill>
            <a:sysClr val="window" lastClr="FFFFFF"/>
          </a:solidFill>
          <a:ln w="9525" cap="flat" cmpd="sng" algn="ctr">
            <a:solidFill>
              <a:srgbClr val="4BACC6"/>
            </a:solidFill>
            <a:prstDash val="solid"/>
          </a:ln>
          <a:effectLst/>
        </p:spPr>
        <p:txBody>
          <a:bodyPr wrap="square" rtlCol="0">
            <a:spAutoFit/>
          </a:bodyPr>
          <a:lstStyle/>
          <a:p>
            <a:pPr>
              <a:defRPr/>
            </a:pPr>
            <a:r>
              <a:rPr lang="en-US" altLang="zh-CN" sz="1200" kern="0" dirty="0">
                <a:solidFill>
                  <a:prstClr val="black"/>
                </a:solidFill>
                <a:latin typeface="Gill Sans Light"/>
                <a:ea typeface="华文新魏" panose="02010800040101010101" pitchFamily="2" charset="-122"/>
              </a:rPr>
              <a:t>Acknowledgement: Lecture slides based on Embedded Systems with ARM Cortex-M Microcontrollers in Assembly Language and C, University of Maine </a:t>
            </a:r>
            <a:r>
              <a:rPr lang="en-US" altLang="zh-CN" sz="1200" kern="0" dirty="0">
                <a:solidFill>
                  <a:prstClr val="black"/>
                </a:solidFill>
                <a:latin typeface="Gill Sans Light"/>
                <a:ea typeface="华文新魏" panose="02010800040101010101" pitchFamily="2" charset="-122"/>
                <a:hlinkClick r:id="rId2"/>
              </a:rPr>
              <a:t>https://web.eece.maine.edu/~zhu/book/</a:t>
            </a:r>
            <a:r>
              <a:rPr lang="en-US" altLang="zh-CN" sz="1200" kern="0" dirty="0">
                <a:solidFill>
                  <a:prstClr val="black"/>
                </a:solidFill>
                <a:latin typeface="Gill Sans Light"/>
                <a:ea typeface="华文新魏" panose="02010800040101010101" pitchFamily="2" charset="-122"/>
              </a:rPr>
              <a:t> </a:t>
            </a:r>
            <a:endParaRPr lang="en-SE" sz="1200" kern="0" dirty="0">
              <a:solidFill>
                <a:prstClr val="black"/>
              </a:solidFill>
              <a:latin typeface="Gill Sans Light"/>
            </a:endParaRPr>
          </a:p>
        </p:txBody>
      </p:sp>
    </p:spTree>
    <p:extLst>
      <p:ext uri="{BB962C8B-B14F-4D97-AF65-F5344CB8AC3E}">
        <p14:creationId xmlns:p14="http://schemas.microsoft.com/office/powerpoint/2010/main" val="28010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Reuse Registers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10</a:t>
            </a:fld>
            <a:endParaRPr kumimoji="0" lang="en-US" dirty="0"/>
          </a:p>
        </p:txBody>
      </p:sp>
      <p:sp>
        <p:nvSpPr>
          <p:cNvPr id="5" name="Rectangle 4"/>
          <p:cNvSpPr/>
          <p:nvPr/>
        </p:nvSpPr>
        <p:spPr>
          <a:xfrm>
            <a:off x="1828801" y="2286000"/>
            <a:ext cx="3124199"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solidFill>
                  <a:srgbClr val="000000"/>
                </a:solidFill>
                <a:latin typeface="Consolas" panose="020B0609020204030204" pitchFamily="49" charset="0"/>
              </a:rPr>
              <a:t>int A = 0;  </a:t>
            </a:r>
            <a:r>
              <a:rPr lang="en-US" sz="1600" dirty="0">
                <a:solidFill>
                  <a:schemeClr val="bg1">
                    <a:lumMod val="50000"/>
                  </a:schemeClr>
                </a:solidFill>
                <a:latin typeface="Consolas" panose="020B0609020204030204" pitchFamily="49" charset="0"/>
              </a:rPr>
              <a:t>// 0x00000000</a:t>
            </a:r>
          </a:p>
          <a:p>
            <a:r>
              <a:rPr lang="en-US" sz="1600" dirty="0">
                <a:solidFill>
                  <a:srgbClr val="000000"/>
                </a:solidFill>
                <a:latin typeface="Consolas" panose="020B0609020204030204" pitchFamily="49" charset="0"/>
              </a:rPr>
              <a:t>int B = -1; </a:t>
            </a:r>
            <a:r>
              <a:rPr lang="en-US" sz="1600" dirty="0">
                <a:solidFill>
                  <a:schemeClr val="bg1">
                    <a:lumMod val="50000"/>
                  </a:schemeClr>
                </a:solidFill>
                <a:latin typeface="Consolas" panose="020B0609020204030204" pitchFamily="49" charset="0"/>
              </a:rPr>
              <a:t>// 0xFFFFFFFF</a:t>
            </a:r>
          </a:p>
          <a:p>
            <a:r>
              <a:rPr lang="en-US" sz="1600" dirty="0">
                <a:solidFill>
                  <a:srgbClr val="000000"/>
                </a:solidFill>
                <a:latin typeface="Consolas" panose="020B0609020204030204" pitchFamily="49" charset="0"/>
              </a:rPr>
              <a:t>int C = -2; </a:t>
            </a:r>
            <a:r>
              <a:rPr lang="en-US" sz="1600" dirty="0">
                <a:solidFill>
                  <a:schemeClr val="bg1">
                    <a:lumMod val="50000"/>
                  </a:schemeClr>
                </a:solidFill>
                <a:latin typeface="Consolas" panose="020B0609020204030204" pitchFamily="49" charset="0"/>
              </a:rPr>
              <a:t>// 0xFFFFFFFE</a:t>
            </a:r>
          </a:p>
          <a:p>
            <a:r>
              <a:rPr lang="en-US" sz="1600" dirty="0">
                <a:solidFill>
                  <a:srgbClr val="000000"/>
                </a:solidFill>
                <a:latin typeface="Consolas" panose="020B0609020204030204" pitchFamily="49" charset="0"/>
              </a:rPr>
              <a:t>int D = 2;  </a:t>
            </a:r>
            <a:r>
              <a:rPr lang="en-US" sz="1600" dirty="0">
                <a:solidFill>
                  <a:schemeClr val="bg1">
                    <a:lumMod val="50000"/>
                  </a:schemeClr>
                </a:solidFill>
                <a:latin typeface="Consolas" panose="020B0609020204030204" pitchFamily="49" charset="0"/>
              </a:rPr>
              <a:t>// 0x00000002</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void main(void){</a:t>
            </a:r>
          </a:p>
          <a:p>
            <a:r>
              <a:rPr lang="en-US" sz="1600" dirty="0">
                <a:solidFill>
                  <a:srgbClr val="000000"/>
                </a:solidFill>
                <a:latin typeface="Consolas" panose="020B0609020204030204" pitchFamily="49" charset="0"/>
              </a:rPr>
              <a:t>  A = B + C – D;</a:t>
            </a:r>
          </a:p>
          <a:p>
            <a:r>
              <a:rPr lang="en-US" sz="1600" dirty="0">
                <a:solidFill>
                  <a:srgbClr val="000000"/>
                </a:solidFill>
                <a:latin typeface="Consolas" panose="020B0609020204030204" pitchFamily="49" charset="0"/>
              </a:rPr>
              <a:t>  return;</a:t>
            </a:r>
          </a:p>
          <a:p>
            <a:r>
              <a:rPr lang="en-US" sz="1600" dirty="0">
                <a:solidFill>
                  <a:srgbClr val="000000"/>
                </a:solidFill>
                <a:latin typeface="Consolas" panose="020B0609020204030204" pitchFamily="49" charset="0"/>
              </a:rPr>
              <a:t>}</a:t>
            </a:r>
          </a:p>
        </p:txBody>
      </p:sp>
      <p:pic>
        <p:nvPicPr>
          <p:cNvPr id="6" name="Picture 5"/>
          <p:cNvPicPr>
            <a:picLocks noChangeAspect="1"/>
          </p:cNvPicPr>
          <p:nvPr/>
        </p:nvPicPr>
        <p:blipFill>
          <a:blip r:embed="rId2"/>
          <a:stretch>
            <a:fillRect/>
          </a:stretch>
        </p:blipFill>
        <p:spPr>
          <a:xfrm>
            <a:off x="5486401" y="1295400"/>
            <a:ext cx="4885541" cy="4724400"/>
          </a:xfrm>
          <a:prstGeom prst="rect">
            <a:avLst/>
          </a:prstGeom>
        </p:spPr>
      </p:pic>
      <p:sp>
        <p:nvSpPr>
          <p:cNvPr id="4" name="TextBox 3">
            <a:extLst>
              <a:ext uri="{FF2B5EF4-FFF2-40B4-BE49-F238E27FC236}">
                <a16:creationId xmlns:a16="http://schemas.microsoft.com/office/drawing/2014/main" id="{AB9F859A-8125-8DA0-A6B4-B9107EEA91F2}"/>
              </a:ext>
            </a:extLst>
          </p:cNvPr>
          <p:cNvSpPr txBox="1"/>
          <p:nvPr/>
        </p:nvSpPr>
        <p:spPr>
          <a:xfrm>
            <a:off x="8305800" y="1295400"/>
            <a:ext cx="1479892" cy="400110"/>
          </a:xfrm>
          <a:prstGeom prst="rect">
            <a:avLst/>
          </a:prstGeom>
          <a:noFill/>
        </p:spPr>
        <p:txBody>
          <a:bodyPr wrap="none" rtlCol="0">
            <a:spAutoFit/>
          </a:bodyPr>
          <a:lstStyle/>
          <a:p>
            <a:r>
              <a:rPr lang="en-US" altLang="zh-CN" sz="2000" dirty="0">
                <a:solidFill>
                  <a:srgbClr val="FF0000"/>
                </a:solidFill>
              </a:rPr>
              <a:t>Little-Endian</a:t>
            </a:r>
            <a:endParaRPr lang="en-US" sz="2000" dirty="0">
              <a:solidFill>
                <a:srgbClr val="FF0000"/>
              </a:solidFill>
            </a:endParaRPr>
          </a:p>
        </p:txBody>
      </p:sp>
    </p:spTree>
    <p:extLst>
      <p:ext uri="{BB962C8B-B14F-4D97-AF65-F5344CB8AC3E}">
        <p14:creationId xmlns:p14="http://schemas.microsoft.com/office/powerpoint/2010/main" val="1619197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Reuse Registers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11</a:t>
            </a:fld>
            <a:endParaRPr kumimoji="0" lang="en-US" dirty="0"/>
          </a:p>
        </p:txBody>
      </p:sp>
      <p:sp>
        <p:nvSpPr>
          <p:cNvPr id="5" name="Rectangle 4"/>
          <p:cNvSpPr/>
          <p:nvPr/>
        </p:nvSpPr>
        <p:spPr>
          <a:xfrm>
            <a:off x="1964267" y="2286000"/>
            <a:ext cx="3141133"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err="1">
                <a:solidFill>
                  <a:srgbClr val="000000"/>
                </a:solidFill>
                <a:latin typeface="Consolas" panose="020B0609020204030204" pitchFamily="49" charset="0"/>
              </a:rPr>
              <a:t>int</a:t>
            </a:r>
            <a:r>
              <a:rPr lang="en-US" sz="1600" dirty="0">
                <a:solidFill>
                  <a:srgbClr val="000000"/>
                </a:solidFill>
                <a:latin typeface="Consolas" panose="020B0609020204030204" pitchFamily="49" charset="0"/>
              </a:rPr>
              <a:t> A = 0;  </a:t>
            </a:r>
            <a:r>
              <a:rPr lang="en-US" sz="1600" dirty="0">
                <a:solidFill>
                  <a:schemeClr val="bg1">
                    <a:lumMod val="50000"/>
                  </a:schemeClr>
                </a:solidFill>
                <a:latin typeface="Consolas" panose="020B0609020204030204" pitchFamily="49" charset="0"/>
              </a:rPr>
              <a:t>// 0x00000000</a:t>
            </a:r>
          </a:p>
          <a:p>
            <a:r>
              <a:rPr lang="en-US" sz="1600" dirty="0" err="1">
                <a:solidFill>
                  <a:srgbClr val="000000"/>
                </a:solidFill>
                <a:latin typeface="Consolas" panose="020B0609020204030204" pitchFamily="49" charset="0"/>
              </a:rPr>
              <a:t>int</a:t>
            </a:r>
            <a:r>
              <a:rPr lang="en-US" sz="1600" dirty="0">
                <a:solidFill>
                  <a:srgbClr val="000000"/>
                </a:solidFill>
                <a:latin typeface="Consolas" panose="020B0609020204030204" pitchFamily="49" charset="0"/>
              </a:rPr>
              <a:t> B = -1; </a:t>
            </a:r>
            <a:r>
              <a:rPr lang="en-US" sz="1600" dirty="0">
                <a:solidFill>
                  <a:schemeClr val="bg1">
                    <a:lumMod val="50000"/>
                  </a:schemeClr>
                </a:solidFill>
                <a:latin typeface="Consolas" panose="020B0609020204030204" pitchFamily="49" charset="0"/>
              </a:rPr>
              <a:t>// 0xFFFFFFFF</a:t>
            </a:r>
          </a:p>
          <a:p>
            <a:r>
              <a:rPr lang="en-US" sz="1600" dirty="0" err="1">
                <a:solidFill>
                  <a:srgbClr val="000000"/>
                </a:solidFill>
                <a:latin typeface="Consolas" panose="020B0609020204030204" pitchFamily="49" charset="0"/>
              </a:rPr>
              <a:t>int</a:t>
            </a:r>
            <a:r>
              <a:rPr lang="en-US" sz="1600" dirty="0">
                <a:solidFill>
                  <a:srgbClr val="000000"/>
                </a:solidFill>
                <a:latin typeface="Consolas" panose="020B0609020204030204" pitchFamily="49" charset="0"/>
              </a:rPr>
              <a:t> C = -2; </a:t>
            </a:r>
            <a:r>
              <a:rPr lang="en-US" sz="1600" dirty="0">
                <a:solidFill>
                  <a:schemeClr val="bg1">
                    <a:lumMod val="50000"/>
                  </a:schemeClr>
                </a:solidFill>
                <a:latin typeface="Consolas" panose="020B0609020204030204" pitchFamily="49" charset="0"/>
              </a:rPr>
              <a:t>// 0xFFFFFFFE</a:t>
            </a:r>
          </a:p>
          <a:p>
            <a:r>
              <a:rPr lang="en-US" sz="1600" dirty="0">
                <a:solidFill>
                  <a:srgbClr val="000000"/>
                </a:solidFill>
                <a:latin typeface="Consolas" panose="020B0609020204030204" pitchFamily="49" charset="0"/>
              </a:rPr>
              <a:t>int D = 2;  </a:t>
            </a:r>
            <a:r>
              <a:rPr lang="en-US" sz="1600" dirty="0">
                <a:solidFill>
                  <a:schemeClr val="bg1">
                    <a:lumMod val="50000"/>
                  </a:schemeClr>
                </a:solidFill>
                <a:latin typeface="Consolas" panose="020B0609020204030204" pitchFamily="49" charset="0"/>
              </a:rPr>
              <a:t>// 0x00000002</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void main(void){</a:t>
            </a:r>
          </a:p>
          <a:p>
            <a:r>
              <a:rPr lang="en-US" sz="1600" dirty="0">
                <a:solidFill>
                  <a:srgbClr val="000000"/>
                </a:solidFill>
                <a:latin typeface="Consolas" panose="020B0609020204030204" pitchFamily="49" charset="0"/>
              </a:rPr>
              <a:t>  A = B + C – D;</a:t>
            </a:r>
          </a:p>
          <a:p>
            <a:r>
              <a:rPr lang="en-US" sz="1600" dirty="0">
                <a:solidFill>
                  <a:srgbClr val="000000"/>
                </a:solidFill>
                <a:latin typeface="Consolas" panose="020B0609020204030204" pitchFamily="49" charset="0"/>
              </a:rPr>
              <a:t>  return;</a:t>
            </a:r>
          </a:p>
          <a:p>
            <a:r>
              <a:rPr lang="en-US" sz="1600" dirty="0">
                <a:solidFill>
                  <a:srgbClr val="000000"/>
                </a:solidFill>
                <a:latin typeface="Consolas" panose="020B0609020204030204" pitchFamily="49" charset="0"/>
              </a:rPr>
              <a:t>}</a:t>
            </a:r>
          </a:p>
        </p:txBody>
      </p:sp>
      <p:sp>
        <p:nvSpPr>
          <p:cNvPr id="7" name="Rectangle 6"/>
          <p:cNvSpPr/>
          <p:nvPr/>
        </p:nvSpPr>
        <p:spPr>
          <a:xfrm>
            <a:off x="5715000" y="647701"/>
            <a:ext cx="4572000" cy="600164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US" sz="1600" dirty="0">
                <a:solidFill>
                  <a:srgbClr val="000000"/>
                </a:solidFill>
                <a:latin typeface="Consolas" panose="020B0609020204030204" pitchFamily="49" charset="0"/>
              </a:rPr>
              <a:t>AREA </a:t>
            </a:r>
            <a:r>
              <a:rPr lang="en-US" sz="1600" dirty="0" err="1">
                <a:solidFill>
                  <a:srgbClr val="000000"/>
                </a:solidFill>
                <a:latin typeface="Consolas" panose="020B0609020204030204" pitchFamily="49" charset="0"/>
              </a:rPr>
              <a:t>myCode</a:t>
            </a:r>
            <a:r>
              <a:rPr lang="en-US" sz="1600" dirty="0">
                <a:solidFill>
                  <a:srgbClr val="000000"/>
                </a:solidFill>
                <a:latin typeface="Consolas" panose="020B0609020204030204" pitchFamily="49" charset="0"/>
              </a:rPr>
              <a:t>, CODE</a:t>
            </a:r>
          </a:p>
          <a:p>
            <a:r>
              <a:rPr lang="en-US" sz="1600" dirty="0">
                <a:solidFill>
                  <a:srgbClr val="000000"/>
                </a:solidFill>
                <a:latin typeface="Consolas" panose="020B0609020204030204" pitchFamily="49" charset="0"/>
              </a:rPr>
              <a:t>   EXPORT __main</a:t>
            </a:r>
          </a:p>
          <a:p>
            <a:r>
              <a:rPr lang="en-US" sz="1600" dirty="0">
                <a:solidFill>
                  <a:srgbClr val="000000"/>
                </a:solidFill>
                <a:latin typeface="Consolas" panose="020B0609020204030204" pitchFamily="49" charset="0"/>
              </a:rPr>
              <a:t>   ENTRY</a:t>
            </a:r>
          </a:p>
          <a:p>
            <a:r>
              <a:rPr lang="en-US" sz="1600" dirty="0">
                <a:solidFill>
                  <a:srgbClr val="000000"/>
                </a:solidFill>
                <a:latin typeface="Consolas" panose="020B0609020204030204" pitchFamily="49" charset="0"/>
              </a:rPr>
              <a:t>__main PROC</a:t>
            </a:r>
          </a:p>
          <a:p>
            <a:endParaRPr lang="en-US" sz="1600" dirty="0">
              <a:solidFill>
                <a:srgbClr val="000000"/>
              </a:solidFill>
              <a:latin typeface="Consolas" panose="020B0609020204030204" pitchFamily="49" charset="0"/>
            </a:endParaRPr>
          </a:p>
          <a:p>
            <a:r>
              <a:rPr lang="pt-BR" sz="1600" dirty="0">
                <a:solidFill>
                  <a:srgbClr val="000000"/>
                </a:solidFill>
                <a:latin typeface="Consolas" panose="020B0609020204030204" pitchFamily="49" charset="0"/>
              </a:rPr>
              <a:t>   LDR </a:t>
            </a:r>
            <a:r>
              <a:rPr lang="pt-BR" sz="1600" dirty="0">
                <a:solidFill>
                  <a:srgbClr val="FF0000"/>
                </a:solidFill>
                <a:latin typeface="Consolas" panose="020B0609020204030204" pitchFamily="49" charset="0"/>
              </a:rPr>
              <a:t>r2</a:t>
            </a:r>
            <a:r>
              <a:rPr lang="pt-BR" sz="1600" dirty="0">
                <a:solidFill>
                  <a:srgbClr val="000000"/>
                </a:solidFill>
                <a:latin typeface="Consolas" panose="020B0609020204030204" pitchFamily="49" charset="0"/>
              </a:rPr>
              <a:t>, =B     </a:t>
            </a:r>
            <a:r>
              <a:rPr lang="pt-BR" sz="1600" dirty="0">
                <a:solidFill>
                  <a:schemeClr val="bg1">
                    <a:lumMod val="50000"/>
                  </a:schemeClr>
                </a:solidFill>
                <a:latin typeface="Consolas" panose="020B0609020204030204" pitchFamily="49" charset="0"/>
              </a:rPr>
              <a:t>; r2 = 0x2000,0004</a:t>
            </a:r>
          </a:p>
          <a:p>
            <a:r>
              <a:rPr lang="pt-BR" sz="1600" dirty="0">
                <a:solidFill>
                  <a:srgbClr val="000000"/>
                </a:solidFill>
                <a:latin typeface="Consolas" panose="020B0609020204030204" pitchFamily="49" charset="0"/>
              </a:rPr>
              <a:t>   LDR </a:t>
            </a:r>
            <a:r>
              <a:rPr lang="pt-BR" sz="1600" dirty="0">
                <a:solidFill>
                  <a:srgbClr val="FF0000"/>
                </a:solidFill>
                <a:latin typeface="Consolas" panose="020B0609020204030204" pitchFamily="49" charset="0"/>
              </a:rPr>
              <a:t>r3</a:t>
            </a:r>
            <a:r>
              <a:rPr lang="pt-BR" sz="1600" dirty="0">
                <a:solidFill>
                  <a:srgbClr val="000000"/>
                </a:solidFill>
                <a:latin typeface="Consolas" panose="020B0609020204030204" pitchFamily="49" charset="0"/>
              </a:rPr>
              <a:t>, [r2]   </a:t>
            </a:r>
            <a:r>
              <a:rPr lang="pt-BR" sz="1600" dirty="0">
                <a:solidFill>
                  <a:schemeClr val="bg1">
                    <a:lumMod val="50000"/>
                  </a:schemeClr>
                </a:solidFill>
                <a:latin typeface="Consolas" panose="020B0609020204030204" pitchFamily="49" charset="0"/>
              </a:rPr>
              <a:t>; r3 = B = -1</a:t>
            </a:r>
          </a:p>
          <a:p>
            <a:r>
              <a:rPr lang="pt-BR" sz="1600" dirty="0">
                <a:solidFill>
                  <a:srgbClr val="000000"/>
                </a:solidFill>
                <a:latin typeface="Consolas" panose="020B0609020204030204" pitchFamily="49" charset="0"/>
              </a:rPr>
              <a:t>   LDR </a:t>
            </a:r>
            <a:r>
              <a:rPr lang="pt-BR" sz="1600" dirty="0">
                <a:solidFill>
                  <a:srgbClr val="FF0000"/>
                </a:solidFill>
                <a:latin typeface="Consolas" panose="020B0609020204030204" pitchFamily="49" charset="0"/>
              </a:rPr>
              <a:t>r4</a:t>
            </a:r>
            <a:r>
              <a:rPr lang="pt-BR" sz="1600" dirty="0">
                <a:solidFill>
                  <a:srgbClr val="000000"/>
                </a:solidFill>
                <a:latin typeface="Consolas" panose="020B0609020204030204" pitchFamily="49" charset="0"/>
              </a:rPr>
              <a:t>, =C     </a:t>
            </a:r>
            <a:r>
              <a:rPr lang="pt-BR" sz="1600" dirty="0">
                <a:solidFill>
                  <a:schemeClr val="bg1">
                    <a:lumMod val="50000"/>
                  </a:schemeClr>
                </a:solidFill>
                <a:latin typeface="Consolas" panose="020B0609020204030204" pitchFamily="49" charset="0"/>
              </a:rPr>
              <a:t>; r4 = 0x2000,0008</a:t>
            </a:r>
          </a:p>
          <a:p>
            <a:r>
              <a:rPr lang="pt-BR" sz="1600" dirty="0">
                <a:solidFill>
                  <a:srgbClr val="000000"/>
                </a:solidFill>
                <a:latin typeface="Consolas" panose="020B0609020204030204" pitchFamily="49" charset="0"/>
              </a:rPr>
              <a:t>   LDR </a:t>
            </a:r>
            <a:r>
              <a:rPr lang="pt-BR" sz="1600" dirty="0">
                <a:solidFill>
                  <a:srgbClr val="FF0000"/>
                </a:solidFill>
                <a:latin typeface="Consolas" panose="020B0609020204030204" pitchFamily="49" charset="0"/>
              </a:rPr>
              <a:t>r5</a:t>
            </a:r>
            <a:r>
              <a:rPr lang="pt-BR" sz="1600" dirty="0">
                <a:solidFill>
                  <a:srgbClr val="000000"/>
                </a:solidFill>
                <a:latin typeface="Consolas" panose="020B0609020204030204" pitchFamily="49" charset="0"/>
              </a:rPr>
              <a:t>, [r4]   </a:t>
            </a:r>
            <a:r>
              <a:rPr lang="pt-BR" sz="1600" dirty="0">
                <a:solidFill>
                  <a:schemeClr val="bg1">
                    <a:lumMod val="50000"/>
                  </a:schemeClr>
                </a:solidFill>
                <a:latin typeface="Consolas" panose="020B0609020204030204" pitchFamily="49" charset="0"/>
              </a:rPr>
              <a:t>; r5 = C = -2</a:t>
            </a:r>
          </a:p>
          <a:p>
            <a:r>
              <a:rPr lang="pt-BR" sz="1600" dirty="0">
                <a:solidFill>
                  <a:srgbClr val="000000"/>
                </a:solidFill>
                <a:latin typeface="Consolas" panose="020B0609020204030204" pitchFamily="49" charset="0"/>
              </a:rPr>
              <a:t>   LDR </a:t>
            </a:r>
            <a:r>
              <a:rPr lang="pt-BR" sz="1600" dirty="0">
                <a:solidFill>
                  <a:srgbClr val="FF0000"/>
                </a:solidFill>
                <a:latin typeface="Consolas" panose="020B0609020204030204" pitchFamily="49" charset="0"/>
              </a:rPr>
              <a:t>r6</a:t>
            </a:r>
            <a:r>
              <a:rPr lang="pt-BR" sz="1600" dirty="0">
                <a:solidFill>
                  <a:srgbClr val="000000"/>
                </a:solidFill>
                <a:latin typeface="Consolas" panose="020B0609020204030204" pitchFamily="49" charset="0"/>
              </a:rPr>
              <a:t>, =D     </a:t>
            </a:r>
            <a:r>
              <a:rPr lang="pt-BR" sz="1600" dirty="0">
                <a:solidFill>
                  <a:schemeClr val="bg1">
                    <a:lumMod val="50000"/>
                  </a:schemeClr>
                </a:solidFill>
                <a:latin typeface="Consolas" panose="020B0609020204030204" pitchFamily="49" charset="0"/>
              </a:rPr>
              <a:t>; r6 = 0x2000,000B</a:t>
            </a:r>
          </a:p>
          <a:p>
            <a:r>
              <a:rPr lang="pt-BR" sz="1600" dirty="0">
                <a:solidFill>
                  <a:srgbClr val="000000"/>
                </a:solidFill>
                <a:latin typeface="Consolas" panose="020B0609020204030204" pitchFamily="49" charset="0"/>
              </a:rPr>
              <a:t>   LDR </a:t>
            </a:r>
            <a:r>
              <a:rPr lang="pt-BR" sz="1600" dirty="0">
                <a:solidFill>
                  <a:srgbClr val="FF0000"/>
                </a:solidFill>
                <a:latin typeface="Consolas" panose="020B0609020204030204" pitchFamily="49" charset="0"/>
              </a:rPr>
              <a:t>r7</a:t>
            </a:r>
            <a:r>
              <a:rPr lang="pt-BR" sz="1600" dirty="0">
                <a:solidFill>
                  <a:srgbClr val="000000"/>
                </a:solidFill>
                <a:latin typeface="Consolas" panose="020B0609020204030204" pitchFamily="49" charset="0"/>
              </a:rPr>
              <a:t>, [r6]   </a:t>
            </a:r>
            <a:r>
              <a:rPr lang="pt-BR" sz="1600" dirty="0">
                <a:solidFill>
                  <a:schemeClr val="bg1">
                    <a:lumMod val="50000"/>
                  </a:schemeClr>
                </a:solidFill>
                <a:latin typeface="Consolas" panose="020B0609020204030204" pitchFamily="49" charset="0"/>
              </a:rPr>
              <a:t>; r7 = D = 2</a:t>
            </a:r>
          </a:p>
          <a:p>
            <a:r>
              <a:rPr lang="pt-BR" sz="1600" dirty="0">
                <a:solidFill>
                  <a:srgbClr val="000000"/>
                </a:solidFill>
                <a:latin typeface="Consolas" panose="020B0609020204030204" pitchFamily="49" charset="0"/>
              </a:rPr>
              <a:t>   ADD </a:t>
            </a:r>
            <a:r>
              <a:rPr lang="pt-BR" sz="1600" dirty="0">
                <a:solidFill>
                  <a:srgbClr val="FF0000"/>
                </a:solidFill>
                <a:latin typeface="Consolas" panose="020B0609020204030204" pitchFamily="49" charset="0"/>
              </a:rPr>
              <a:t>r1</a:t>
            </a:r>
            <a:r>
              <a:rPr lang="pt-BR" sz="1600" dirty="0">
                <a:solidFill>
                  <a:srgbClr val="000000"/>
                </a:solidFill>
                <a:latin typeface="Consolas" panose="020B0609020204030204" pitchFamily="49" charset="0"/>
              </a:rPr>
              <a:t>, r3, r5 </a:t>
            </a:r>
            <a:r>
              <a:rPr lang="pt-BR" sz="1600" dirty="0">
                <a:solidFill>
                  <a:schemeClr val="bg1">
                    <a:lumMod val="50000"/>
                  </a:schemeClr>
                </a:solidFill>
                <a:latin typeface="Consolas" panose="020B0609020204030204" pitchFamily="49" charset="0"/>
              </a:rPr>
              <a:t>; r1 = B + C</a:t>
            </a:r>
          </a:p>
          <a:p>
            <a:r>
              <a:rPr lang="pt-BR" sz="1600" dirty="0">
                <a:solidFill>
                  <a:srgbClr val="000000"/>
                </a:solidFill>
                <a:latin typeface="Consolas" panose="020B0609020204030204" pitchFamily="49" charset="0"/>
              </a:rPr>
              <a:t>   SUB r1, r1, r7 </a:t>
            </a:r>
            <a:r>
              <a:rPr lang="pt-BR" sz="1600" dirty="0">
                <a:solidFill>
                  <a:schemeClr val="bg1">
                    <a:lumMod val="50000"/>
                  </a:schemeClr>
                </a:solidFill>
                <a:latin typeface="Consolas" panose="020B0609020204030204" pitchFamily="49" charset="0"/>
              </a:rPr>
              <a:t>; r1 = B + C - D</a:t>
            </a:r>
          </a:p>
          <a:p>
            <a:r>
              <a:rPr lang="pt-BR" sz="1600" dirty="0">
                <a:solidFill>
                  <a:srgbClr val="000000"/>
                </a:solidFill>
                <a:latin typeface="Consolas" panose="020B0609020204030204" pitchFamily="49" charset="0"/>
              </a:rPr>
              <a:t>   LDR r0, =A     </a:t>
            </a:r>
            <a:r>
              <a:rPr lang="pt-BR" sz="1600" dirty="0">
                <a:solidFill>
                  <a:schemeClr val="bg1">
                    <a:lumMod val="50000"/>
                  </a:schemeClr>
                </a:solidFill>
                <a:latin typeface="Consolas" panose="020B0609020204030204" pitchFamily="49" charset="0"/>
              </a:rPr>
              <a:t>; r0 = 0x2000,0000</a:t>
            </a:r>
          </a:p>
          <a:p>
            <a:r>
              <a:rPr lang="pt-BR" sz="1600" dirty="0">
                <a:solidFill>
                  <a:srgbClr val="000000"/>
                </a:solidFill>
                <a:latin typeface="Consolas" panose="020B0609020204030204" pitchFamily="49" charset="0"/>
              </a:rPr>
              <a:t>   STR r1, [r0]   </a:t>
            </a:r>
            <a:r>
              <a:rPr lang="pt-BR" sz="1600" dirty="0">
                <a:solidFill>
                  <a:schemeClr val="bg1">
                    <a:lumMod val="50000"/>
                  </a:schemeClr>
                </a:solidFill>
                <a:latin typeface="Consolas" panose="020B0609020204030204" pitchFamily="49" charset="0"/>
              </a:rPr>
              <a:t>; Save A</a:t>
            </a:r>
          </a:p>
          <a:p>
            <a:r>
              <a:rPr lang="en-US" sz="1600" dirty="0">
                <a:solidFill>
                  <a:srgbClr val="000000"/>
                </a:solidFill>
                <a:latin typeface="Consolas" panose="020B0609020204030204" pitchFamily="49" charset="0"/>
              </a:rPr>
              <a:t>   ENDP</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AREA </a:t>
            </a:r>
            <a:r>
              <a:rPr lang="en-US" sz="1600" dirty="0" err="1">
                <a:solidFill>
                  <a:srgbClr val="000000"/>
                </a:solidFill>
                <a:latin typeface="Consolas" panose="020B0609020204030204" pitchFamily="49" charset="0"/>
              </a:rPr>
              <a:t>myData</a:t>
            </a:r>
            <a:r>
              <a:rPr lang="en-US" sz="1600" dirty="0">
                <a:solidFill>
                  <a:srgbClr val="000000"/>
                </a:solidFill>
                <a:latin typeface="Consolas" panose="020B0609020204030204" pitchFamily="49" charset="0"/>
              </a:rPr>
              <a:t>, DATA </a:t>
            </a:r>
          </a:p>
          <a:p>
            <a:r>
              <a:rPr lang="en-US" sz="1600" dirty="0">
                <a:solidFill>
                  <a:srgbClr val="000000"/>
                </a:solidFill>
                <a:latin typeface="Consolas" panose="020B0609020204030204" pitchFamily="49" charset="0"/>
              </a:rPr>
              <a:t>A  DCD  0</a:t>
            </a:r>
          </a:p>
          <a:p>
            <a:r>
              <a:rPr lang="en-US" sz="1600" dirty="0">
                <a:solidFill>
                  <a:srgbClr val="000000"/>
                </a:solidFill>
                <a:latin typeface="Consolas" panose="020B0609020204030204" pitchFamily="49" charset="0"/>
              </a:rPr>
              <a:t>B  DCD  -1</a:t>
            </a:r>
          </a:p>
          <a:p>
            <a:r>
              <a:rPr lang="en-US" sz="1600" dirty="0">
                <a:solidFill>
                  <a:srgbClr val="000000"/>
                </a:solidFill>
                <a:latin typeface="Consolas" panose="020B0609020204030204" pitchFamily="49" charset="0"/>
              </a:rPr>
              <a:t>C  DCD  -2</a:t>
            </a:r>
          </a:p>
          <a:p>
            <a:r>
              <a:rPr lang="en-US" sz="1600" dirty="0">
                <a:solidFill>
                  <a:srgbClr val="000000"/>
                </a:solidFill>
                <a:latin typeface="Consolas" panose="020B0609020204030204" pitchFamily="49" charset="0"/>
              </a:rPr>
              <a:t>D  DCD  2</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END</a:t>
            </a:r>
          </a:p>
        </p:txBody>
      </p:sp>
      <p:sp>
        <p:nvSpPr>
          <p:cNvPr id="8" name="TextBox 7"/>
          <p:cNvSpPr txBox="1"/>
          <p:nvPr/>
        </p:nvSpPr>
        <p:spPr>
          <a:xfrm>
            <a:off x="1905001" y="5029201"/>
            <a:ext cx="3097323" cy="646331"/>
          </a:xfrm>
          <a:prstGeom prst="rect">
            <a:avLst/>
          </a:prstGeom>
          <a:noFill/>
        </p:spPr>
        <p:txBody>
          <a:bodyPr wrap="none" rtlCol="0">
            <a:spAutoFit/>
          </a:bodyPr>
          <a:lstStyle/>
          <a:p>
            <a:r>
              <a:rPr lang="en-US" dirty="0">
                <a:solidFill>
                  <a:srgbClr val="C00000"/>
                </a:solidFill>
              </a:rPr>
              <a:t>Eight registers are used: </a:t>
            </a:r>
          </a:p>
          <a:p>
            <a:r>
              <a:rPr lang="en-US" dirty="0">
                <a:solidFill>
                  <a:srgbClr val="C00000"/>
                </a:solidFill>
                <a:latin typeface="Consolas" panose="020B0609020204030204" pitchFamily="49" charset="0"/>
                <a:cs typeface="Consolas" panose="020B0609020204030204" pitchFamily="49" charset="0"/>
              </a:rPr>
              <a:t>R0,r1,r2,r3,r4,r5,r6,r7</a:t>
            </a:r>
          </a:p>
        </p:txBody>
      </p:sp>
    </p:spTree>
    <p:extLst>
      <p:ext uri="{BB962C8B-B14F-4D97-AF65-F5344CB8AC3E}">
        <p14:creationId xmlns:p14="http://schemas.microsoft.com/office/powerpoint/2010/main" val="351698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Reuse Registers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12</a:t>
            </a:fld>
            <a:endParaRPr kumimoji="0" lang="en-US" dirty="0"/>
          </a:p>
        </p:txBody>
      </p:sp>
      <p:pic>
        <p:nvPicPr>
          <p:cNvPr id="5" name="Picture 4"/>
          <p:cNvPicPr>
            <a:picLocks noChangeAspect="1"/>
          </p:cNvPicPr>
          <p:nvPr/>
        </p:nvPicPr>
        <p:blipFill>
          <a:blip r:embed="rId2"/>
          <a:stretch>
            <a:fillRect/>
          </a:stretch>
        </p:blipFill>
        <p:spPr>
          <a:xfrm>
            <a:off x="906521" y="1173983"/>
            <a:ext cx="2637999" cy="5171018"/>
          </a:xfrm>
          <a:prstGeom prst="rect">
            <a:avLst/>
          </a:prstGeom>
        </p:spPr>
      </p:pic>
      <p:pic>
        <p:nvPicPr>
          <p:cNvPr id="7" name="Picture 6"/>
          <p:cNvPicPr>
            <a:picLocks noChangeAspect="1"/>
          </p:cNvPicPr>
          <p:nvPr/>
        </p:nvPicPr>
        <p:blipFill>
          <a:blip r:embed="rId3"/>
          <a:stretch>
            <a:fillRect/>
          </a:stretch>
        </p:blipFill>
        <p:spPr>
          <a:xfrm>
            <a:off x="9037985" y="1180547"/>
            <a:ext cx="2318863" cy="5184855"/>
          </a:xfrm>
          <a:prstGeom prst="rect">
            <a:avLst/>
          </a:prstGeom>
        </p:spPr>
      </p:pic>
      <p:pic>
        <p:nvPicPr>
          <p:cNvPr id="8" name="Picture 7"/>
          <p:cNvPicPr>
            <a:picLocks noChangeAspect="1"/>
          </p:cNvPicPr>
          <p:nvPr/>
        </p:nvPicPr>
        <p:blipFill>
          <a:blip r:embed="rId4"/>
          <a:stretch>
            <a:fillRect/>
          </a:stretch>
        </p:blipFill>
        <p:spPr>
          <a:xfrm>
            <a:off x="5085421" y="1160146"/>
            <a:ext cx="2311817" cy="5205256"/>
          </a:xfrm>
          <a:prstGeom prst="rect">
            <a:avLst/>
          </a:prstGeom>
        </p:spPr>
      </p:pic>
      <p:cxnSp>
        <p:nvCxnSpPr>
          <p:cNvPr id="10" name="Straight Connector 9"/>
          <p:cNvCxnSpPr/>
          <p:nvPr/>
        </p:nvCxnSpPr>
        <p:spPr>
          <a:xfrm>
            <a:off x="4267200" y="1151094"/>
            <a:ext cx="0" cy="5205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05800" y="1143000"/>
            <a:ext cx="0" cy="5205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D180E9-65EC-3AFF-96C1-ECCAE45D1776}"/>
              </a:ext>
            </a:extLst>
          </p:cNvPr>
          <p:cNvSpPr txBox="1"/>
          <p:nvPr/>
        </p:nvSpPr>
        <p:spPr>
          <a:xfrm>
            <a:off x="4267200" y="114853"/>
            <a:ext cx="6553200" cy="923330"/>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a:t>The lifetime of a value in a register starts when the value is written into the register and ends when that value is no longer needed (either overwritten or no longer used in future instructions).</a:t>
            </a:r>
          </a:p>
        </p:txBody>
      </p:sp>
      <p:sp>
        <p:nvSpPr>
          <p:cNvPr id="6" name="TextBox 5">
            <a:extLst>
              <a:ext uri="{FF2B5EF4-FFF2-40B4-BE49-F238E27FC236}">
                <a16:creationId xmlns:a16="http://schemas.microsoft.com/office/drawing/2014/main" id="{BDA9F238-C2C8-9A58-2484-1D20F3FC7378}"/>
              </a:ext>
            </a:extLst>
          </p:cNvPr>
          <p:cNvSpPr txBox="1"/>
          <p:nvPr/>
        </p:nvSpPr>
        <p:spPr>
          <a:xfrm>
            <a:off x="7168152" y="2819400"/>
            <a:ext cx="2090699" cy="1169551"/>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a:t>LDR r2, [r2]: loads from memory address r2 into register value r2. It is OK since memory address r2 is never used again.</a:t>
            </a:r>
          </a:p>
        </p:txBody>
      </p:sp>
    </p:spTree>
    <p:extLst>
      <p:ext uri="{BB962C8B-B14F-4D97-AF65-F5344CB8AC3E}">
        <p14:creationId xmlns:p14="http://schemas.microsoft.com/office/powerpoint/2010/main" val="423727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Factorial Numbers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13</a:t>
            </a:fld>
            <a:endParaRPr kumimoji="0" lang="en-US" dirty="0"/>
          </a:p>
        </p:txBody>
      </p:sp>
      <mc:AlternateContent xmlns:mc="http://schemas.openxmlformats.org/markup-compatibility/2006" xmlns:a14="http://schemas.microsoft.com/office/drawing/2010/main">
        <mc:Choice Requires="a14">
          <p:sp>
            <p:nvSpPr>
              <p:cNvPr id="5" name="Rectangle 4"/>
              <p:cNvSpPr/>
              <p:nvPr/>
            </p:nvSpPr>
            <p:spPr>
              <a:xfrm>
                <a:off x="5410200" y="2909575"/>
                <a:ext cx="4407424" cy="847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𝒏</m:t>
                      </m:r>
                      <m:r>
                        <a:rPr lang="en-US" b="1">
                          <a:latin typeface="Cambria Math" panose="02040503050406030204" pitchFamily="18" charset="0"/>
                        </a:rPr>
                        <m:t>!=</m:t>
                      </m:r>
                      <m:nary>
                        <m:naryPr>
                          <m:chr m:val="∏"/>
                          <m:limLoc m:val="undOvr"/>
                          <m:ctrlPr>
                            <a:rPr lang="en-US" b="1" i="1">
                              <a:latin typeface="Cambria Math" panose="02040503050406030204" pitchFamily="18" charset="0"/>
                            </a:rPr>
                          </m:ctrlPr>
                        </m:naryPr>
                        <m:sub>
                          <m:r>
                            <a:rPr lang="en-US" b="1" i="1">
                              <a:latin typeface="Cambria Math" panose="02040503050406030204" pitchFamily="18" charset="0"/>
                            </a:rPr>
                            <m:t>𝒊</m:t>
                          </m:r>
                          <m:r>
                            <a:rPr lang="en-US" b="1">
                              <a:latin typeface="Cambria Math" panose="02040503050406030204" pitchFamily="18" charset="0"/>
                            </a:rPr>
                            <m:t>=</m:t>
                          </m:r>
                          <m:r>
                            <a:rPr lang="en-US" b="1">
                              <a:latin typeface="Cambria Math" panose="02040503050406030204" pitchFamily="18" charset="0"/>
                            </a:rPr>
                            <m:t>𝟏</m:t>
                          </m:r>
                        </m:sub>
                        <m:sup>
                          <m:r>
                            <a:rPr lang="en-US" b="1" i="1">
                              <a:latin typeface="Cambria Math" panose="02040503050406030204" pitchFamily="18" charset="0"/>
                            </a:rPr>
                            <m:t>𝒏</m:t>
                          </m:r>
                        </m:sup>
                        <m:e>
                          <m:r>
                            <a:rPr lang="en-US" b="1" i="1">
                              <a:latin typeface="Cambria Math" panose="02040503050406030204" pitchFamily="18" charset="0"/>
                            </a:rPr>
                            <m:t>𝒊</m:t>
                          </m:r>
                          <m:r>
                            <a:rPr lang="en-US" b="1">
                              <a:latin typeface="Cambria Math" panose="02040503050406030204" pitchFamily="18" charset="0"/>
                            </a:rPr>
                            <m:t>=</m:t>
                          </m:r>
                          <m:r>
                            <a:rPr lang="en-US" b="1" i="1">
                              <a:latin typeface="Cambria Math" panose="02040503050406030204" pitchFamily="18" charset="0"/>
                            </a:rPr>
                            <m:t>𝒏</m:t>
                          </m:r>
                          <m:r>
                            <a:rPr lang="en-US" b="1">
                              <a:latin typeface="Cambria Math" panose="02040503050406030204" pitchFamily="18" charset="0"/>
                            </a:rPr>
                            <m:t>×(</m:t>
                          </m:r>
                          <m:r>
                            <a:rPr lang="en-US" b="1" i="1">
                              <a:latin typeface="Cambria Math" panose="02040503050406030204" pitchFamily="18" charset="0"/>
                            </a:rPr>
                            <m:t>𝒏</m:t>
                          </m:r>
                          <m:r>
                            <a:rPr lang="en-US" b="1">
                              <a:latin typeface="Cambria Math" panose="02040503050406030204" pitchFamily="18" charset="0"/>
                            </a:rPr>
                            <m:t>−</m:t>
                          </m:r>
                          <m:r>
                            <a:rPr lang="en-US" b="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𝒏</m:t>
                          </m:r>
                          <m:r>
                            <a:rPr lang="en-US" b="1">
                              <a:latin typeface="Cambria Math" panose="02040503050406030204" pitchFamily="18" charset="0"/>
                            </a:rPr>
                            <m:t>−</m:t>
                          </m:r>
                          <m:r>
                            <a:rPr lang="en-US" b="1">
                              <a:latin typeface="Cambria Math" panose="02040503050406030204" pitchFamily="18" charset="0"/>
                            </a:rPr>
                            <m:t>𝟐</m:t>
                          </m:r>
                          <m:r>
                            <a:rPr lang="en-US" b="1">
                              <a:latin typeface="Cambria Math" panose="02040503050406030204" pitchFamily="18" charset="0"/>
                            </a:rPr>
                            <m:t>)⋯×</m:t>
                          </m:r>
                          <m:r>
                            <a:rPr lang="en-US" b="1">
                              <a:latin typeface="Cambria Math" panose="02040503050406030204" pitchFamily="18" charset="0"/>
                            </a:rPr>
                            <m:t>𝟐</m:t>
                          </m:r>
                        </m:e>
                      </m:nary>
                      <m:r>
                        <a:rPr lang="en-US" b="1">
                          <a:latin typeface="Cambria Math" panose="02040503050406030204" pitchFamily="18" charset="0"/>
                        </a:rPr>
                        <m:t>×</m:t>
                      </m:r>
                      <m:r>
                        <a:rPr lang="en-US" b="1">
                          <a:latin typeface="Cambria Math" panose="02040503050406030204" pitchFamily="18" charset="0"/>
                        </a:rPr>
                        <m:t>𝟏</m:t>
                      </m:r>
                    </m:oMath>
                  </m:oMathPara>
                </a14:m>
                <a:endParaRPr lang="en-US" b="1" dirty="0"/>
              </a:p>
            </p:txBody>
          </p:sp>
        </mc:Choice>
        <mc:Fallback xmlns="">
          <p:sp>
            <p:nvSpPr>
              <p:cNvPr id="5" name="Rectangle 4"/>
              <p:cNvSpPr>
                <a:spLocks noRot="1" noChangeAspect="1" noMove="1" noResize="1" noEditPoints="1" noAdjustHandles="1" noChangeArrowheads="1" noChangeShapeType="1" noTextEdit="1"/>
              </p:cNvSpPr>
              <p:nvPr/>
            </p:nvSpPr>
            <p:spPr>
              <a:xfrm>
                <a:off x="5410200" y="2909575"/>
                <a:ext cx="4407424" cy="847220"/>
              </a:xfrm>
              <a:prstGeom prst="rect">
                <a:avLst/>
              </a:prstGeom>
              <a:blipFill>
                <a:blip r:embed="rId2"/>
                <a:stretch>
                  <a:fillRect l="-4885" t="-98529" b="-152941"/>
                </a:stretch>
              </a:blipFill>
            </p:spPr>
            <p:txBody>
              <a:bodyPr/>
              <a:lstStyle/>
              <a:p>
                <a:r>
                  <a:rPr lang="en-US">
                    <a:noFill/>
                  </a:rPr>
                  <a:t> </a:t>
                </a:r>
              </a:p>
            </p:txBody>
          </p:sp>
        </mc:Fallback>
      </mc:AlternateContent>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648" y="1524001"/>
            <a:ext cx="2362200" cy="4309285"/>
          </a:xfrm>
          <a:prstGeom prst="rect">
            <a:avLst/>
          </a:prstGeom>
        </p:spPr>
      </p:pic>
    </p:spTree>
    <p:extLst>
      <p:ext uri="{BB962C8B-B14F-4D97-AF65-F5344CB8AC3E}">
        <p14:creationId xmlns:p14="http://schemas.microsoft.com/office/powerpoint/2010/main" val="438090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0700A-9595-2D75-D992-E0F00CFD2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C0A473-A724-B6FE-C9F1-F27B9F139E53}"/>
              </a:ext>
            </a:extLst>
          </p:cNvPr>
          <p:cNvSpPr>
            <a:spLocks noGrp="1"/>
          </p:cNvSpPr>
          <p:nvPr>
            <p:ph type="title"/>
          </p:nvPr>
        </p:nvSpPr>
        <p:spPr/>
        <p:txBody>
          <a:bodyPr/>
          <a:lstStyle/>
          <a:p>
            <a:r>
              <a:rPr lang="en-US" dirty="0"/>
              <a:t>Example 1: Factorial Numbers</a:t>
            </a:r>
          </a:p>
        </p:txBody>
      </p:sp>
      <p:sp>
        <p:nvSpPr>
          <p:cNvPr id="3" name="Slide Number Placeholder 2">
            <a:extLst>
              <a:ext uri="{FF2B5EF4-FFF2-40B4-BE49-F238E27FC236}">
                <a16:creationId xmlns:a16="http://schemas.microsoft.com/office/drawing/2014/main" id="{D200D1B5-AF37-3DAD-CFA4-67E51860C732}"/>
              </a:ext>
            </a:extLst>
          </p:cNvPr>
          <p:cNvSpPr>
            <a:spLocks noGrp="1"/>
          </p:cNvSpPr>
          <p:nvPr>
            <p:ph type="sldNum" sz="quarter" idx="12"/>
          </p:nvPr>
        </p:nvSpPr>
        <p:spPr/>
        <p:txBody>
          <a:bodyPr/>
          <a:lstStyle/>
          <a:p>
            <a:fld id="{EA7C8D44-3667-46F6-9772-CC52308E2A7F}" type="slidenum">
              <a:rPr kumimoji="0" lang="en-US" smtClean="0"/>
              <a:pPr/>
              <a:t>14</a:t>
            </a:fld>
            <a:endParaRPr kumimoji="0" lang="en-US" dirty="0"/>
          </a:p>
        </p:txBody>
      </p:sp>
      <p:graphicFrame>
        <p:nvGraphicFramePr>
          <p:cNvPr id="5" name="Table 4">
            <a:extLst>
              <a:ext uri="{FF2B5EF4-FFF2-40B4-BE49-F238E27FC236}">
                <a16:creationId xmlns:a16="http://schemas.microsoft.com/office/drawing/2014/main" id="{948ECF54-999D-F109-933C-A851FBA399B4}"/>
              </a:ext>
            </a:extLst>
          </p:cNvPr>
          <p:cNvGraphicFramePr>
            <a:graphicFrameLocks noGrp="1"/>
          </p:cNvGraphicFramePr>
          <p:nvPr>
            <p:extLst>
              <p:ext uri="{D42A27DB-BD31-4B8C-83A1-F6EECF244321}">
                <p14:modId xmlns:p14="http://schemas.microsoft.com/office/powerpoint/2010/main" val="3816308235"/>
              </p:ext>
            </p:extLst>
          </p:nvPr>
        </p:nvGraphicFramePr>
        <p:xfrm>
          <a:off x="152400" y="1219200"/>
          <a:ext cx="11811000" cy="5458345"/>
        </p:xfrm>
        <a:graphic>
          <a:graphicData uri="http://schemas.openxmlformats.org/drawingml/2006/table">
            <a:tbl>
              <a:tblPr firstRow="1" firstCol="1" bandRow="1">
                <a:tableStyleId>{BC89EF96-8CEA-46FF-86C4-4CE0E7609802}</a:tableStyleId>
              </a:tblPr>
              <a:tblGrid>
                <a:gridCol w="2962544">
                  <a:extLst>
                    <a:ext uri="{9D8B030D-6E8A-4147-A177-3AD203B41FA5}">
                      <a16:colId xmlns:a16="http://schemas.microsoft.com/office/drawing/2014/main" val="3476297972"/>
                    </a:ext>
                  </a:extLst>
                </a:gridCol>
                <a:gridCol w="4424228">
                  <a:extLst>
                    <a:ext uri="{9D8B030D-6E8A-4147-A177-3AD203B41FA5}">
                      <a16:colId xmlns:a16="http://schemas.microsoft.com/office/drawing/2014/main" val="4203907073"/>
                    </a:ext>
                  </a:extLst>
                </a:gridCol>
                <a:gridCol w="4424228">
                  <a:extLst>
                    <a:ext uri="{9D8B030D-6E8A-4147-A177-3AD203B41FA5}">
                      <a16:colId xmlns:a16="http://schemas.microsoft.com/office/drawing/2014/main" val="3245677576"/>
                    </a:ext>
                  </a:extLst>
                </a:gridCol>
              </a:tblGrid>
              <a:tr h="213068">
                <a:tc>
                  <a:txBody>
                    <a:bodyPr/>
                    <a:lstStyle/>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C Program</a:t>
                      </a:r>
                      <a:endParaRPr lang="en-US" sz="2000" dirty="0">
                        <a:effectLst/>
                        <a:latin typeface="Consolas" panose="020B0609020204030204" pitchFamily="49" charset="0"/>
                        <a:ea typeface="宋体" panose="02010600030101010101" pitchFamily="2" charset="-122"/>
                        <a:cs typeface="Consolas" panose="020B06090202040302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Assembly Program 1</a:t>
                      </a:r>
                      <a:endParaRPr lang="en-US" sz="2000" dirty="0">
                        <a:effectLst/>
                        <a:latin typeface="Consolas" panose="020B0609020204030204" pitchFamily="49" charset="0"/>
                        <a:ea typeface="宋体" panose="02010600030101010101" pitchFamily="2" charset="-122"/>
                        <a:cs typeface="Consolas" panose="020B06090202040302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just">
                        <a:spcBef>
                          <a:spcPts val="0"/>
                        </a:spcBef>
                        <a:spcAft>
                          <a:spcPts val="0"/>
                        </a:spcAft>
                      </a:pPr>
                      <a:r>
                        <a:rPr kumimoji="0" lang="en-US" sz="1600" b="1" kern="1200" dirty="0">
                          <a:solidFill>
                            <a:schemeClr val="tx1"/>
                          </a:solidFill>
                          <a:effectLst/>
                          <a:latin typeface="Consolas" panose="020B0609020204030204" pitchFamily="49" charset="0"/>
                          <a:ea typeface="+mn-ea"/>
                          <a:cs typeface="Consolas" panose="020B0609020204030204" pitchFamily="49" charset="0"/>
                        </a:rPr>
                        <a:t>Assembly Program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54880807"/>
                  </a:ext>
                </a:extLst>
              </a:tr>
              <a:tr h="981248">
                <a:tc>
                  <a:txBody>
                    <a:bodyPr/>
                    <a:lstStyle/>
                    <a:p>
                      <a:pPr marL="0" marR="0" algn="just">
                        <a:spcBef>
                          <a:spcPts val="300"/>
                        </a:spcBef>
                        <a:spcAft>
                          <a:spcPts val="0"/>
                        </a:spcAft>
                        <a:tabLst>
                          <a:tab pos="355600" algn="l"/>
                        </a:tabLst>
                      </a:pPr>
                      <a:r>
                        <a:rPr lang="en-US" sz="1600" b="0" dirty="0">
                          <a:effectLst/>
                          <a:latin typeface="Consolas" panose="020B0609020204030204" pitchFamily="49" charset="0"/>
                          <a:cs typeface="Consolas" panose="020B0609020204030204" pitchFamily="49" charset="0"/>
                        </a:rPr>
                        <a:t> </a:t>
                      </a:r>
                    </a:p>
                    <a:p>
                      <a:pPr marL="0" marR="0" algn="just">
                        <a:spcBef>
                          <a:spcPts val="0"/>
                        </a:spcBef>
                        <a:spcAft>
                          <a:spcPts val="0"/>
                        </a:spcAft>
                        <a:tabLst>
                          <a:tab pos="355600" algn="l"/>
                        </a:tabLst>
                      </a:pPr>
                      <a:r>
                        <a:rPr lang="en-US" sz="1600" b="0" dirty="0">
                          <a:effectLst/>
                          <a:latin typeface="Consolas" panose="020B0609020204030204" pitchFamily="49" charset="0"/>
                          <a:cs typeface="Consolas" panose="020B0609020204030204" pitchFamily="49" charset="0"/>
                        </a:rPr>
                        <a:t> </a:t>
                      </a:r>
                    </a:p>
                    <a:p>
                      <a:pPr marL="0" marR="0" algn="just">
                        <a:spcBef>
                          <a:spcPts val="0"/>
                        </a:spcBef>
                        <a:spcAft>
                          <a:spcPts val="0"/>
                        </a:spcAft>
                        <a:tabLst>
                          <a:tab pos="355600" algn="l"/>
                        </a:tabLst>
                      </a:pPr>
                      <a:r>
                        <a:rPr lang="en-US" sz="1600" b="0" dirty="0">
                          <a:effectLst/>
                          <a:latin typeface="Consolas" panose="020B0609020204030204" pitchFamily="49" charset="0"/>
                          <a:cs typeface="Consolas" panose="020B0609020204030204" pitchFamily="49" charset="0"/>
                        </a:rPr>
                        <a:t>int main(void) {</a:t>
                      </a:r>
                    </a:p>
                    <a:p>
                      <a:pPr marL="0" marR="0" algn="just">
                        <a:spcBef>
                          <a:spcPts val="0"/>
                        </a:spcBef>
                        <a:spcAft>
                          <a:spcPts val="0"/>
                        </a:spcAft>
                        <a:tabLst>
                          <a:tab pos="355600" algn="l"/>
                        </a:tabLst>
                      </a:pPr>
                      <a:r>
                        <a:rPr lang="en-US" sz="1600" b="0" dirty="0">
                          <a:effectLst/>
                          <a:latin typeface="Consolas" panose="020B0609020204030204" pitchFamily="49" charset="0"/>
                          <a:cs typeface="Consolas" panose="020B0609020204030204" pitchFamily="49" charset="0"/>
                        </a:rPr>
                        <a:t>  int result, n, </a:t>
                      </a:r>
                      <a:r>
                        <a:rPr lang="en-US" sz="1600" b="0" err="1">
                          <a:effectLst/>
                          <a:latin typeface="Consolas" panose="020B0609020204030204" pitchFamily="49" charset="0"/>
                          <a:cs typeface="Consolas" panose="020B0609020204030204" pitchFamily="49" charset="0"/>
                        </a:rPr>
                        <a:t>i</a:t>
                      </a:r>
                      <a:r>
                        <a:rPr lang="en-US" sz="1600" b="0">
                          <a:effectLst/>
                          <a:latin typeface="Consolas" panose="020B0609020204030204" pitchFamily="49" charset="0"/>
                          <a:cs typeface="Consolas" panose="020B0609020204030204" pitchFamily="49" charset="0"/>
                        </a:rPr>
                        <a:t>;</a:t>
                      </a:r>
                      <a:endParaRPr lang="en-US" sz="1600" b="0" dirty="0">
                        <a:effectLst/>
                        <a:latin typeface="Consolas" panose="020B0609020204030204" pitchFamily="49" charset="0"/>
                        <a:cs typeface="Consolas" panose="020B0609020204030204" pitchFamily="49"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l">
                        <a:spcBef>
                          <a:spcPts val="300"/>
                        </a:spcBef>
                        <a:spcAft>
                          <a:spcPts val="0"/>
                        </a:spcAft>
                      </a:pPr>
                      <a:r>
                        <a:rPr lang="en-US" sz="1600" b="0" dirty="0">
                          <a:effectLst/>
                          <a:latin typeface="Consolas" panose="020B0609020204030204" pitchFamily="49" charset="0"/>
                          <a:cs typeface="Consolas" panose="020B0609020204030204" pitchFamily="49" charset="0"/>
                        </a:rPr>
                        <a:t>       AREA factorial, CODE, READONLY</a:t>
                      </a:r>
                    </a:p>
                    <a:p>
                      <a:pPr marL="0" marR="0" algn="l">
                        <a:spcBef>
                          <a:spcPts val="0"/>
                        </a:spcBef>
                        <a:spcAft>
                          <a:spcPts val="0"/>
                        </a:spcAft>
                      </a:pPr>
                      <a:r>
                        <a:rPr lang="en-US" sz="1600" b="0" dirty="0">
                          <a:effectLst/>
                          <a:latin typeface="Consolas" panose="020B0609020204030204" pitchFamily="49" charset="0"/>
                          <a:cs typeface="Consolas" panose="020B0609020204030204" pitchFamily="49" charset="0"/>
                        </a:rPr>
                        <a:t>       EXPORT __main</a:t>
                      </a:r>
                    </a:p>
                    <a:p>
                      <a:pPr marL="0" marR="0" algn="l">
                        <a:spcBef>
                          <a:spcPts val="0"/>
                        </a:spcBef>
                        <a:spcAft>
                          <a:spcPts val="0"/>
                        </a:spcAft>
                      </a:pPr>
                      <a:r>
                        <a:rPr lang="en-US" sz="1600" b="0" dirty="0">
                          <a:effectLst/>
                          <a:latin typeface="Consolas" panose="020B0609020204030204" pitchFamily="49" charset="0"/>
                          <a:cs typeface="Consolas" panose="020B0609020204030204" pitchFamily="49" charset="0"/>
                        </a:rPr>
                        <a:t>       ENTRY</a:t>
                      </a:r>
                    </a:p>
                    <a:p>
                      <a:pPr marL="0" marR="0" algn="l">
                        <a:spcBef>
                          <a:spcPts val="0"/>
                        </a:spcBef>
                        <a:spcAft>
                          <a:spcPts val="300"/>
                        </a:spcAft>
                      </a:pPr>
                      <a:r>
                        <a:rPr lang="en-US" sz="1600" b="0" dirty="0">
                          <a:effectLst/>
                          <a:latin typeface="Consolas" panose="020B0609020204030204" pitchFamily="49" charset="0"/>
                          <a:cs typeface="Consolas" panose="020B0609020204030204" pitchFamily="49" charset="0"/>
                        </a:rPr>
                        <a:t>__main PROC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l">
                        <a:spcBef>
                          <a:spcPts val="300"/>
                        </a:spcBef>
                        <a:spcAft>
                          <a:spcPts val="0"/>
                        </a:spcAft>
                      </a:pPr>
                      <a:r>
                        <a:rPr lang="en-US" sz="1600" b="0" dirty="0">
                          <a:effectLst/>
                          <a:latin typeface="Consolas" panose="020B0609020204030204" pitchFamily="49" charset="0"/>
                          <a:cs typeface="Consolas" panose="020B0609020204030204" pitchFamily="49" charset="0"/>
                        </a:rPr>
                        <a:t>       AREA factorial, CODE, READONLY</a:t>
                      </a:r>
                    </a:p>
                    <a:p>
                      <a:pPr marL="0" marR="0" algn="l">
                        <a:spcBef>
                          <a:spcPts val="0"/>
                        </a:spcBef>
                        <a:spcAft>
                          <a:spcPts val="0"/>
                        </a:spcAft>
                      </a:pPr>
                      <a:r>
                        <a:rPr lang="en-US" sz="1600" b="0" dirty="0">
                          <a:effectLst/>
                          <a:latin typeface="Consolas" panose="020B0609020204030204" pitchFamily="49" charset="0"/>
                          <a:cs typeface="Consolas" panose="020B0609020204030204" pitchFamily="49" charset="0"/>
                        </a:rPr>
                        <a:t>       EXPORT __main</a:t>
                      </a:r>
                    </a:p>
                    <a:p>
                      <a:pPr marL="0" marR="0" algn="l">
                        <a:spcBef>
                          <a:spcPts val="0"/>
                        </a:spcBef>
                        <a:spcAft>
                          <a:spcPts val="0"/>
                        </a:spcAft>
                      </a:pPr>
                      <a:r>
                        <a:rPr lang="en-US" sz="1600" b="0" dirty="0">
                          <a:effectLst/>
                          <a:latin typeface="Consolas" panose="020B0609020204030204" pitchFamily="49" charset="0"/>
                          <a:cs typeface="Consolas" panose="020B0609020204030204" pitchFamily="49" charset="0"/>
                        </a:rPr>
                        <a:t>       ENTRY</a:t>
                      </a:r>
                    </a:p>
                    <a:p>
                      <a:pPr marL="0" marR="0" algn="l">
                        <a:spcBef>
                          <a:spcPts val="0"/>
                        </a:spcBef>
                        <a:spcAft>
                          <a:spcPts val="300"/>
                        </a:spcAft>
                      </a:pPr>
                      <a:r>
                        <a:rPr lang="en-US" sz="1600" b="0" dirty="0">
                          <a:effectLst/>
                          <a:latin typeface="Consolas" panose="020B0609020204030204" pitchFamily="49" charset="0"/>
                          <a:cs typeface="Consolas" panose="020B0609020204030204" pitchFamily="49" charset="0"/>
                        </a:rPr>
                        <a:t>__main PROC</a:t>
                      </a:r>
                      <a:endParaRPr lang="en-US" sz="1600" b="0" dirty="0">
                        <a:effectLst/>
                        <a:latin typeface="Consolas" panose="020B0609020204030204" pitchFamily="49" charset="0"/>
                        <a:ea typeface="宋体" panose="02010600030101010101" pitchFamily="2" charset="-122"/>
                        <a:cs typeface="Consolas" panose="020B0609020204030204" pitchFamily="49"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3365925"/>
                  </a:ext>
                </a:extLst>
              </a:tr>
              <a:tr h="784999">
                <a:tc>
                  <a:txBody>
                    <a:bodyPr/>
                    <a:lstStyle/>
                    <a:p>
                      <a:pPr marL="0" marR="0" algn="just">
                        <a:spcBef>
                          <a:spcPts val="300"/>
                        </a:spcBef>
                        <a:spcAft>
                          <a:spcPts val="0"/>
                        </a:spcAft>
                        <a:tabLst>
                          <a:tab pos="355600" algn="l"/>
                        </a:tabLst>
                      </a:pPr>
                      <a:r>
                        <a:rPr lang="en-US" sz="1600" b="0" dirty="0">
                          <a:effectLst/>
                          <a:latin typeface="Consolas" panose="020B0609020204030204" pitchFamily="49" charset="0"/>
                          <a:cs typeface="Consolas" panose="020B0609020204030204" pitchFamily="49" charset="0"/>
                        </a:rPr>
                        <a:t>  result = 1;</a:t>
                      </a:r>
                    </a:p>
                    <a:p>
                      <a:pPr marL="0" marR="0" algn="just">
                        <a:spcBef>
                          <a:spcPts val="0"/>
                        </a:spcBef>
                        <a:spcAft>
                          <a:spcPts val="0"/>
                        </a:spcAft>
                        <a:tabLst>
                          <a:tab pos="355600" algn="l"/>
                        </a:tabLst>
                      </a:pPr>
                      <a:r>
                        <a:rPr lang="en-US" sz="1600" b="0" dirty="0">
                          <a:effectLst/>
                          <a:latin typeface="Consolas" panose="020B0609020204030204" pitchFamily="49" charset="0"/>
                          <a:cs typeface="Consolas" panose="020B0609020204030204" pitchFamily="49" charset="0"/>
                        </a:rPr>
                        <a:t>  n = 5;</a:t>
                      </a:r>
                      <a:endParaRPr lang="en-US" sz="1600" b="0" dirty="0">
                        <a:effectLst/>
                        <a:latin typeface="Consolas" panose="020B0609020204030204" pitchFamily="49" charset="0"/>
                        <a:ea typeface="宋体" panose="02010600030101010101" pitchFamily="2" charset="-122"/>
                        <a:cs typeface="Consolas" panose="020B0609020204030204" pitchFamily="49"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300"/>
                        </a:spcBef>
                        <a:spcAft>
                          <a:spcPts val="0"/>
                        </a:spcAft>
                      </a:pPr>
                      <a:r>
                        <a:rPr lang="en-US" sz="1600" b="0" dirty="0">
                          <a:effectLst/>
                          <a:latin typeface="Consolas" panose="020B0609020204030204" pitchFamily="49" charset="0"/>
                          <a:cs typeface="Consolas" panose="020B0609020204030204" pitchFamily="49" charset="0"/>
                        </a:rPr>
                        <a:t>       MOV  r1, #4   </a:t>
                      </a:r>
                      <a:r>
                        <a:rPr lang="en-US" sz="1600" b="0" dirty="0">
                          <a:solidFill>
                            <a:schemeClr val="bg1">
                              <a:lumMod val="50000"/>
                            </a:schemeClr>
                          </a:solidFill>
                          <a:effectLst/>
                          <a:latin typeface="Consolas" panose="020B0609020204030204" pitchFamily="49" charset="0"/>
                          <a:cs typeface="Consolas" panose="020B0609020204030204" pitchFamily="49" charset="0"/>
                        </a:rPr>
                        <a:t>; r1 = n    </a:t>
                      </a:r>
                    </a:p>
                    <a:p>
                      <a:pPr marL="0" marR="0" algn="l">
                        <a:spcBef>
                          <a:spcPts val="0"/>
                        </a:spcBef>
                        <a:spcAft>
                          <a:spcPts val="300"/>
                        </a:spcAft>
                      </a:pPr>
                      <a:r>
                        <a:rPr lang="en-US" sz="1600" b="0" dirty="0">
                          <a:effectLst/>
                          <a:latin typeface="Consolas" panose="020B0609020204030204" pitchFamily="49" charset="0"/>
                          <a:cs typeface="Consolas" panose="020B0609020204030204" pitchFamily="49" charset="0"/>
                        </a:rPr>
                        <a:t>       MOV  r0, #1   </a:t>
                      </a:r>
                      <a:r>
                        <a:rPr lang="en-US" sz="1600" b="0" dirty="0">
                          <a:solidFill>
                            <a:schemeClr val="bg1">
                              <a:lumMod val="50000"/>
                            </a:schemeClr>
                          </a:solidFill>
                          <a:effectLst/>
                          <a:latin typeface="Consolas" panose="020B0609020204030204" pitchFamily="49" charset="0"/>
                          <a:cs typeface="Consolas" panose="020B0609020204030204" pitchFamily="49" charset="0"/>
                        </a:rPr>
                        <a:t>; r0 = result. </a:t>
                      </a:r>
                      <a:endParaRPr lang="en-US" sz="1600" b="0" dirty="0">
                        <a:solidFill>
                          <a:schemeClr val="bg1">
                            <a:lumMod val="50000"/>
                          </a:schemeClr>
                        </a:solidFill>
                        <a:effectLst/>
                        <a:latin typeface="Consolas" panose="020B0609020204030204" pitchFamily="49" charset="0"/>
                        <a:ea typeface="宋体" panose="02010600030101010101" pitchFamily="2" charset="-122"/>
                        <a:cs typeface="Consolas" panose="020B0609020204030204" pitchFamily="49"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300"/>
                        </a:spcBef>
                        <a:spcAft>
                          <a:spcPts val="0"/>
                        </a:spcAft>
                      </a:pPr>
                      <a:r>
                        <a:rPr lang="pt-BR" sz="1600" b="0" dirty="0">
                          <a:effectLst/>
                          <a:latin typeface="Consolas" panose="020B0609020204030204" pitchFamily="49" charset="0"/>
                          <a:cs typeface="Consolas" panose="020B0609020204030204" pitchFamily="49" charset="0"/>
                        </a:rPr>
                        <a:t>    MOV    r1, #4  </a:t>
                      </a:r>
                      <a:r>
                        <a:rPr kumimoji="0" lang="pt-BR" sz="1600" b="0" kern="1200" dirty="0">
                          <a:solidFill>
                            <a:schemeClr val="bg1">
                              <a:lumMod val="50000"/>
                            </a:schemeClr>
                          </a:solidFill>
                          <a:effectLst/>
                          <a:latin typeface="Consolas" panose="020B0609020204030204" pitchFamily="49" charset="0"/>
                          <a:ea typeface="+mn-ea"/>
                          <a:cs typeface="Consolas" panose="020B0609020204030204" pitchFamily="49" charset="0"/>
                        </a:rPr>
                        <a:t>; r1 = n</a:t>
                      </a:r>
                    </a:p>
                    <a:p>
                      <a:pPr marL="0" marR="0" algn="l">
                        <a:spcBef>
                          <a:spcPts val="300"/>
                        </a:spcBef>
                        <a:spcAft>
                          <a:spcPts val="0"/>
                        </a:spcAft>
                      </a:pPr>
                      <a:r>
                        <a:rPr lang="pt-BR" sz="1600" b="0" dirty="0">
                          <a:effectLst/>
                          <a:latin typeface="Consolas" panose="020B0609020204030204" pitchFamily="49" charset="0"/>
                          <a:cs typeface="Consolas" panose="020B0609020204030204" pitchFamily="49" charset="0"/>
                        </a:rPr>
                        <a:t>    MOVS   r0, r1  </a:t>
                      </a:r>
                      <a:r>
                        <a:rPr kumimoji="0" lang="pt-BR" sz="1600" b="0" kern="1200" dirty="0">
                          <a:solidFill>
                            <a:schemeClr val="bg1">
                              <a:lumMod val="50000"/>
                            </a:schemeClr>
                          </a:solidFill>
                          <a:effectLst/>
                          <a:latin typeface="Consolas" panose="020B0609020204030204" pitchFamily="49" charset="0"/>
                          <a:ea typeface="+mn-ea"/>
                          <a:cs typeface="Consolas" panose="020B0609020204030204" pitchFamily="49" charset="0"/>
                        </a:rPr>
                        <a:t>; r0 = n. Also sets flags based on r0 (so we can handle n==0)</a:t>
                      </a:r>
                    </a:p>
                    <a:p>
                      <a:pPr marL="0" marR="0" algn="l">
                        <a:spcBef>
                          <a:spcPts val="300"/>
                        </a:spcBef>
                        <a:spcAft>
                          <a:spcPts val="0"/>
                        </a:spcAft>
                      </a:pPr>
                      <a:r>
                        <a:rPr lang="pt-BR" sz="1600" b="0" dirty="0">
                          <a:effectLst/>
                          <a:latin typeface="Consolas" panose="020B0609020204030204" pitchFamily="49" charset="0"/>
                          <a:cs typeface="Consolas" panose="020B0609020204030204" pitchFamily="49" charset="0"/>
                        </a:rPr>
                        <a:t>    MOVEQ  r0, #1  </a:t>
                      </a:r>
                      <a:r>
                        <a:rPr kumimoji="0" lang="pt-BR" sz="1600" b="0" kern="1200" dirty="0">
                          <a:solidFill>
                            <a:schemeClr val="bg1">
                              <a:lumMod val="50000"/>
                            </a:schemeClr>
                          </a:solidFill>
                          <a:effectLst/>
                          <a:latin typeface="Consolas" panose="020B0609020204030204" pitchFamily="49" charset="0"/>
                          <a:ea typeface="+mn-ea"/>
                          <a:cs typeface="Consolas" panose="020B0609020204030204" pitchFamily="49" charset="0"/>
                        </a:rPr>
                        <a:t>; if n == 0, set r0 = 1</a:t>
                      </a:r>
                      <a:endParaRPr kumimoji="0" lang="en-US" sz="1600" b="0" kern="1200" dirty="0">
                        <a:solidFill>
                          <a:schemeClr val="bg1">
                            <a:lumMod val="50000"/>
                          </a:schemeClr>
                        </a:solidFill>
                        <a:effectLst/>
                        <a:latin typeface="Consolas" panose="020B0609020204030204" pitchFamily="49" charset="0"/>
                        <a:ea typeface="+mn-ea"/>
                        <a:cs typeface="Consolas" panose="020B0609020204030204" pitchFamily="49"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10582514"/>
                  </a:ext>
                </a:extLst>
              </a:tr>
              <a:tr h="1962497">
                <a:tc>
                  <a:txBody>
                    <a:bodyPr/>
                    <a:lstStyle/>
                    <a:p>
                      <a:pPr marL="0" marR="0" algn="just">
                        <a:spcBef>
                          <a:spcPts val="300"/>
                        </a:spcBef>
                        <a:spcAft>
                          <a:spcPts val="0"/>
                        </a:spcAft>
                        <a:tabLst>
                          <a:tab pos="355600" algn="l"/>
                        </a:tabLst>
                      </a:pPr>
                      <a:r>
                        <a:rPr lang="en-US" sz="1600" b="0" dirty="0">
                          <a:effectLst/>
                          <a:latin typeface="Consolas" panose="020B0609020204030204" pitchFamily="49" charset="0"/>
                          <a:cs typeface="Consolas" panose="020B0609020204030204" pitchFamily="49" charset="0"/>
                        </a:rPr>
                        <a:t>  for (</a:t>
                      </a:r>
                      <a:r>
                        <a:rPr lang="en-US" sz="1600" b="0" dirty="0" err="1">
                          <a:effectLst/>
                          <a:latin typeface="Consolas" panose="020B0609020204030204" pitchFamily="49" charset="0"/>
                          <a:cs typeface="Consolas" panose="020B0609020204030204" pitchFamily="49" charset="0"/>
                        </a:rPr>
                        <a:t>i</a:t>
                      </a:r>
                      <a:r>
                        <a:rPr lang="en-US" sz="1600" b="0" dirty="0">
                          <a:effectLst/>
                          <a:latin typeface="Consolas" panose="020B0609020204030204" pitchFamily="49" charset="0"/>
                          <a:cs typeface="Consolas" panose="020B0609020204030204" pitchFamily="49" charset="0"/>
                        </a:rPr>
                        <a:t> = 1; </a:t>
                      </a:r>
                      <a:r>
                        <a:rPr lang="en-US" sz="1600" b="0" dirty="0" err="1">
                          <a:effectLst/>
                          <a:latin typeface="Consolas" panose="020B0609020204030204" pitchFamily="49" charset="0"/>
                          <a:cs typeface="Consolas" panose="020B0609020204030204" pitchFamily="49" charset="0"/>
                        </a:rPr>
                        <a:t>i</a:t>
                      </a:r>
                      <a:r>
                        <a:rPr lang="en-US" sz="1600" b="0" dirty="0">
                          <a:effectLst/>
                          <a:latin typeface="Consolas" panose="020B0609020204030204" pitchFamily="49" charset="0"/>
                          <a:cs typeface="Consolas" panose="020B0609020204030204" pitchFamily="49" charset="0"/>
                        </a:rPr>
                        <a:t> &lt;= n; </a:t>
                      </a:r>
                      <a:r>
                        <a:rPr lang="en-US" sz="1600" b="0" dirty="0" err="1">
                          <a:effectLst/>
                          <a:latin typeface="Consolas" panose="020B0609020204030204" pitchFamily="49" charset="0"/>
                          <a:cs typeface="Consolas" panose="020B0609020204030204" pitchFamily="49" charset="0"/>
                        </a:rPr>
                        <a:t>i</a:t>
                      </a:r>
                      <a:r>
                        <a:rPr lang="en-US" sz="1600" b="0" dirty="0">
                          <a:effectLst/>
                          <a:latin typeface="Consolas" panose="020B0609020204030204" pitchFamily="49" charset="0"/>
                          <a:cs typeface="Consolas" panose="020B0609020204030204" pitchFamily="49" charset="0"/>
                        </a:rPr>
                        <a:t>++)</a:t>
                      </a:r>
                    </a:p>
                    <a:p>
                      <a:pPr marL="0" marR="0" algn="just">
                        <a:spcBef>
                          <a:spcPts val="0"/>
                        </a:spcBef>
                        <a:spcAft>
                          <a:spcPts val="0"/>
                        </a:spcAft>
                        <a:tabLst>
                          <a:tab pos="355600" algn="l"/>
                        </a:tabLst>
                      </a:pPr>
                      <a:r>
                        <a:rPr lang="en-US" sz="1600" b="0" dirty="0">
                          <a:effectLst/>
                          <a:latin typeface="Consolas" panose="020B0609020204030204" pitchFamily="49" charset="0"/>
                          <a:cs typeface="Consolas" panose="020B0609020204030204" pitchFamily="49" charset="0"/>
                        </a:rPr>
                        <a:t>    result = result * </a:t>
                      </a:r>
                      <a:r>
                        <a:rPr lang="en-US" sz="1600" b="0" dirty="0" err="1">
                          <a:effectLst/>
                          <a:latin typeface="Consolas" panose="020B0609020204030204" pitchFamily="49" charset="0"/>
                          <a:cs typeface="Consolas" panose="020B0609020204030204" pitchFamily="49" charset="0"/>
                        </a:rPr>
                        <a:t>i</a:t>
                      </a:r>
                      <a:r>
                        <a:rPr lang="en-US" sz="1600" b="0" dirty="0">
                          <a:effectLst/>
                          <a:latin typeface="Consolas" panose="020B0609020204030204" pitchFamily="49" charset="0"/>
                          <a:cs typeface="Consolas" panose="020B0609020204030204" pitchFamily="49" charset="0"/>
                        </a:rPr>
                        <a:t>;</a:t>
                      </a:r>
                    </a:p>
                    <a:p>
                      <a:pPr marL="0" marR="0" algn="just">
                        <a:spcBef>
                          <a:spcPts val="0"/>
                        </a:spcBef>
                        <a:spcAft>
                          <a:spcPts val="0"/>
                        </a:spcAft>
                        <a:tabLst>
                          <a:tab pos="355600" algn="l"/>
                        </a:tabLst>
                      </a:pPr>
                      <a:r>
                        <a:rPr lang="en-US" sz="1600" b="0" dirty="0">
                          <a:effectLst/>
                          <a:latin typeface="Consolas" panose="020B0609020204030204" pitchFamily="49" charset="0"/>
                          <a:cs typeface="Consolas" panose="020B0609020204030204" pitchFamily="49" charset="0"/>
                        </a:rPr>
                        <a:t>	</a:t>
                      </a:r>
                    </a:p>
                    <a:p>
                      <a:pPr marL="0" marR="0" algn="just">
                        <a:spcBef>
                          <a:spcPts val="0"/>
                        </a:spcBef>
                        <a:spcAft>
                          <a:spcPts val="0"/>
                        </a:spcAft>
                        <a:tabLst>
                          <a:tab pos="355600" algn="l"/>
                        </a:tabLst>
                      </a:pPr>
                      <a:r>
                        <a:rPr lang="en-US" sz="1600" b="0" dirty="0">
                          <a:effectLst/>
                          <a:latin typeface="Consolas" panose="020B0609020204030204" pitchFamily="49" charset="0"/>
                          <a:cs typeface="Consolas" panose="020B0609020204030204" pitchFamily="49" charset="0"/>
                        </a:rPr>
                        <a:t> </a:t>
                      </a:r>
                    </a:p>
                    <a:p>
                      <a:pPr marL="0" marR="0" algn="just">
                        <a:spcBef>
                          <a:spcPts val="0"/>
                        </a:spcBef>
                        <a:spcAft>
                          <a:spcPts val="0"/>
                        </a:spcAft>
                        <a:tabLst>
                          <a:tab pos="355600" algn="l"/>
                        </a:tabLst>
                      </a:pPr>
                      <a:r>
                        <a:rPr lang="en-US" sz="1600" b="0" dirty="0">
                          <a:effectLst/>
                          <a:latin typeface="Consolas" panose="020B0609020204030204" pitchFamily="49" charset="0"/>
                          <a:cs typeface="Consolas" panose="020B0609020204030204" pitchFamily="49" charset="0"/>
                        </a:rPr>
                        <a:t> </a:t>
                      </a:r>
                    </a:p>
                    <a:p>
                      <a:pPr marL="0" marR="0" algn="just">
                        <a:spcBef>
                          <a:spcPts val="0"/>
                        </a:spcBef>
                        <a:spcAft>
                          <a:spcPts val="0"/>
                        </a:spcAft>
                        <a:tabLst>
                          <a:tab pos="355600" algn="l"/>
                        </a:tabLst>
                      </a:pPr>
                      <a:r>
                        <a:rPr lang="en-US" sz="1600" b="0" dirty="0">
                          <a:effectLst/>
                          <a:latin typeface="Consolas" panose="020B0609020204030204" pitchFamily="49" charset="0"/>
                          <a:cs typeface="Consolas" panose="020B0609020204030204" pitchFamily="49" charset="0"/>
                        </a:rPr>
                        <a:t> </a:t>
                      </a:r>
                      <a:endParaRPr lang="en-US" sz="1600" b="0" dirty="0">
                        <a:effectLst/>
                        <a:latin typeface="Consolas" panose="020B0609020204030204" pitchFamily="49" charset="0"/>
                        <a:ea typeface="宋体" panose="02010600030101010101" pitchFamily="2" charset="-122"/>
                        <a:cs typeface="Consolas" panose="020B0609020204030204" pitchFamily="49"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300"/>
                        </a:spcBef>
                        <a:spcAft>
                          <a:spcPts val="0"/>
                        </a:spcAft>
                      </a:pPr>
                      <a:r>
                        <a:rPr lang="en-US" sz="1600" b="0" dirty="0">
                          <a:effectLst/>
                          <a:latin typeface="Consolas" panose="020B0609020204030204" pitchFamily="49" charset="0"/>
                          <a:cs typeface="Consolas" panose="020B0609020204030204" pitchFamily="49" charset="0"/>
                        </a:rPr>
                        <a:t>       MOV  r2, #1  </a:t>
                      </a:r>
                      <a:r>
                        <a:rPr lang="en-US" sz="1600" b="0" dirty="0">
                          <a:solidFill>
                            <a:schemeClr val="bg1">
                              <a:lumMod val="50000"/>
                            </a:schemeClr>
                          </a:solidFill>
                          <a:effectLst/>
                          <a:latin typeface="Consolas" panose="020B0609020204030204" pitchFamily="49" charset="0"/>
                          <a:cs typeface="Consolas" panose="020B0609020204030204" pitchFamily="49" charset="0"/>
                        </a:rPr>
                        <a:t>; r2 = </a:t>
                      </a:r>
                      <a:r>
                        <a:rPr lang="en-US" sz="1600" b="0" dirty="0" err="1">
                          <a:solidFill>
                            <a:schemeClr val="bg1">
                              <a:lumMod val="50000"/>
                            </a:schemeClr>
                          </a:solidFill>
                          <a:effectLst/>
                          <a:latin typeface="Consolas" panose="020B0609020204030204" pitchFamily="49" charset="0"/>
                          <a:cs typeface="Consolas" panose="020B0609020204030204" pitchFamily="49" charset="0"/>
                        </a:rPr>
                        <a:t>i</a:t>
                      </a:r>
                      <a:r>
                        <a:rPr lang="en-US" sz="1600" b="0" dirty="0">
                          <a:solidFill>
                            <a:schemeClr val="bg1">
                              <a:lumMod val="50000"/>
                            </a:schemeClr>
                          </a:solidFill>
                          <a:effectLst/>
                          <a:latin typeface="Consolas" panose="020B0609020204030204" pitchFamily="49" charset="0"/>
                          <a:cs typeface="Consolas" panose="020B0609020204030204" pitchFamily="49" charset="0"/>
                        </a:rPr>
                        <a:t> = 1</a:t>
                      </a:r>
                    </a:p>
                    <a:p>
                      <a:pPr marL="0" marR="0" algn="l">
                        <a:spcBef>
                          <a:spcPts val="0"/>
                        </a:spcBef>
                        <a:spcAft>
                          <a:spcPts val="0"/>
                        </a:spcAft>
                      </a:pPr>
                      <a:r>
                        <a:rPr lang="en-US" sz="1600" b="0" dirty="0">
                          <a:effectLst/>
                          <a:latin typeface="Consolas" panose="020B0609020204030204" pitchFamily="49" charset="0"/>
                          <a:cs typeface="Consolas" panose="020B0609020204030204" pitchFamily="49" charset="0"/>
                        </a:rPr>
                        <a:t>loop:  CMP  r2, r1  </a:t>
                      </a:r>
                      <a:r>
                        <a:rPr lang="en-US" sz="1600" b="0" dirty="0">
                          <a:solidFill>
                            <a:schemeClr val="bg1">
                              <a:lumMod val="50000"/>
                            </a:schemeClr>
                          </a:solidFill>
                          <a:effectLst/>
                          <a:latin typeface="Consolas" panose="020B0609020204030204" pitchFamily="49" charset="0"/>
                          <a:cs typeface="Consolas" panose="020B0609020204030204" pitchFamily="49" charset="0"/>
                        </a:rPr>
                        <a:t>;compare r2 and n</a:t>
                      </a:r>
                    </a:p>
                    <a:p>
                      <a:pPr marL="0" marR="0" algn="l">
                        <a:spcBef>
                          <a:spcPts val="0"/>
                        </a:spcBef>
                        <a:spcAft>
                          <a:spcPts val="0"/>
                        </a:spcAft>
                      </a:pPr>
                      <a:r>
                        <a:rPr lang="en-US" sz="1600" b="0" dirty="0">
                          <a:effectLst/>
                          <a:latin typeface="Consolas" panose="020B0609020204030204" pitchFamily="49" charset="0"/>
                          <a:cs typeface="Consolas" panose="020B0609020204030204" pitchFamily="49" charset="0"/>
                        </a:rPr>
                        <a:t>       BGT  stop    </a:t>
                      </a:r>
                      <a:r>
                        <a:rPr lang="en-US" sz="1600" b="0" dirty="0">
                          <a:solidFill>
                            <a:schemeClr val="bg1">
                              <a:lumMod val="50000"/>
                            </a:schemeClr>
                          </a:solidFill>
                          <a:effectLst/>
                          <a:latin typeface="Consolas" panose="020B0609020204030204" pitchFamily="49" charset="0"/>
                          <a:cs typeface="Consolas" panose="020B0609020204030204" pitchFamily="49" charset="0"/>
                        </a:rPr>
                        <a:t>; if </a:t>
                      </a:r>
                      <a:r>
                        <a:rPr lang="en-US" sz="1600" b="0" dirty="0" err="1">
                          <a:solidFill>
                            <a:schemeClr val="bg1">
                              <a:lumMod val="50000"/>
                            </a:schemeClr>
                          </a:solidFill>
                          <a:effectLst/>
                          <a:latin typeface="Consolas" panose="020B0609020204030204" pitchFamily="49" charset="0"/>
                          <a:cs typeface="Consolas" panose="020B0609020204030204" pitchFamily="49" charset="0"/>
                        </a:rPr>
                        <a:t>i</a:t>
                      </a:r>
                      <a:r>
                        <a:rPr lang="en-US" sz="1600" b="0" dirty="0">
                          <a:solidFill>
                            <a:schemeClr val="bg1">
                              <a:lumMod val="50000"/>
                            </a:schemeClr>
                          </a:solidFill>
                          <a:effectLst/>
                          <a:latin typeface="Consolas" panose="020B0609020204030204" pitchFamily="49" charset="0"/>
                          <a:cs typeface="Consolas" panose="020B0609020204030204" pitchFamily="49" charset="0"/>
                        </a:rPr>
                        <a:t> &gt; n, stop</a:t>
                      </a:r>
                    </a:p>
                    <a:p>
                      <a:pPr marL="0" marR="0" algn="l">
                        <a:spcBef>
                          <a:spcPts val="0"/>
                        </a:spcBef>
                        <a:spcAft>
                          <a:spcPts val="0"/>
                        </a:spcAft>
                      </a:pPr>
                      <a:r>
                        <a:rPr lang="en-US" sz="1600" b="0" dirty="0">
                          <a:effectLst/>
                          <a:latin typeface="Consolas" panose="020B0609020204030204" pitchFamily="49" charset="0"/>
                          <a:cs typeface="Consolas" panose="020B0609020204030204" pitchFamily="49" charset="0"/>
                        </a:rPr>
                        <a:t>       MUL r0, r2, r0  </a:t>
                      </a:r>
                      <a:r>
                        <a:rPr lang="en-US" sz="1600" b="0" dirty="0">
                          <a:solidFill>
                            <a:schemeClr val="bg1">
                              <a:lumMod val="50000"/>
                            </a:schemeClr>
                          </a:solidFill>
                          <a:effectLst/>
                          <a:latin typeface="Consolas" panose="020B0609020204030204" pitchFamily="49" charset="0"/>
                          <a:cs typeface="Consolas" panose="020B0609020204030204" pitchFamily="49" charset="0"/>
                        </a:rPr>
                        <a:t>; result *= </a:t>
                      </a:r>
                      <a:r>
                        <a:rPr lang="en-US" sz="1600" b="0" dirty="0" err="1">
                          <a:solidFill>
                            <a:schemeClr val="bg1">
                              <a:lumMod val="50000"/>
                            </a:schemeClr>
                          </a:solidFill>
                          <a:effectLst/>
                          <a:latin typeface="Consolas" panose="020B0609020204030204" pitchFamily="49" charset="0"/>
                          <a:cs typeface="Consolas" panose="020B0609020204030204" pitchFamily="49" charset="0"/>
                        </a:rPr>
                        <a:t>i</a:t>
                      </a:r>
                      <a:endParaRPr lang="en-US" sz="1600" b="0" dirty="0">
                        <a:solidFill>
                          <a:schemeClr val="bg1">
                            <a:lumMod val="50000"/>
                          </a:schemeClr>
                        </a:solidFill>
                        <a:effectLst/>
                        <a:latin typeface="Consolas" panose="020B0609020204030204" pitchFamily="49" charset="0"/>
                        <a:cs typeface="Consolas" panose="020B0609020204030204" pitchFamily="49" charset="0"/>
                      </a:endParaRPr>
                    </a:p>
                    <a:p>
                      <a:pPr marL="0" marR="0" algn="l">
                        <a:spcBef>
                          <a:spcPts val="0"/>
                        </a:spcBef>
                        <a:spcAft>
                          <a:spcPts val="0"/>
                        </a:spcAft>
                      </a:pPr>
                      <a:r>
                        <a:rPr lang="en-US" sz="1600" b="0" dirty="0">
                          <a:effectLst/>
                          <a:latin typeface="Consolas" panose="020B0609020204030204" pitchFamily="49" charset="0"/>
                          <a:cs typeface="Consolas" panose="020B0609020204030204" pitchFamily="49" charset="0"/>
                        </a:rPr>
                        <a:t>       ADD  r2, r2, #1  </a:t>
                      </a:r>
                      <a:r>
                        <a:rPr lang="en-US" sz="1600" b="0" dirty="0">
                          <a:solidFill>
                            <a:schemeClr val="bg1">
                              <a:lumMod val="50000"/>
                            </a:schemeClr>
                          </a:solidFill>
                          <a:effectLst/>
                          <a:latin typeface="Consolas" panose="020B0609020204030204" pitchFamily="49" charset="0"/>
                          <a:cs typeface="Consolas" panose="020B0609020204030204" pitchFamily="49" charset="0"/>
                        </a:rPr>
                        <a:t>; </a:t>
                      </a:r>
                      <a:r>
                        <a:rPr lang="en-US" sz="1600" b="0" dirty="0" err="1">
                          <a:solidFill>
                            <a:schemeClr val="bg1">
                              <a:lumMod val="50000"/>
                            </a:schemeClr>
                          </a:solidFill>
                          <a:effectLst/>
                          <a:latin typeface="Consolas" panose="020B0609020204030204" pitchFamily="49" charset="0"/>
                          <a:cs typeface="Consolas" panose="020B0609020204030204" pitchFamily="49" charset="0"/>
                        </a:rPr>
                        <a:t>i</a:t>
                      </a:r>
                      <a:r>
                        <a:rPr lang="en-US" sz="1600" b="0" dirty="0">
                          <a:solidFill>
                            <a:schemeClr val="bg1">
                              <a:lumMod val="50000"/>
                            </a:schemeClr>
                          </a:solidFill>
                          <a:effectLst/>
                          <a:latin typeface="Consolas" panose="020B0609020204030204" pitchFamily="49" charset="0"/>
                          <a:cs typeface="Consolas" panose="020B0609020204030204" pitchFamily="49" charset="0"/>
                        </a:rPr>
                        <a:t>++</a:t>
                      </a:r>
                    </a:p>
                    <a:p>
                      <a:pPr marL="0" marR="0" algn="l">
                        <a:spcBef>
                          <a:spcPts val="0"/>
                        </a:spcBef>
                        <a:spcAft>
                          <a:spcPts val="300"/>
                        </a:spcAft>
                      </a:pPr>
                      <a:r>
                        <a:rPr lang="en-US" sz="1600" b="0" dirty="0">
                          <a:effectLst/>
                          <a:latin typeface="Consolas" panose="020B0609020204030204" pitchFamily="49" charset="0"/>
                          <a:cs typeface="Consolas" panose="020B0609020204030204" pitchFamily="49" charset="0"/>
                        </a:rPr>
                        <a:t>       B    loop</a:t>
                      </a:r>
                      <a:endParaRPr lang="en-US" sz="1600" b="0" dirty="0">
                        <a:effectLst/>
                        <a:latin typeface="Consolas" panose="020B0609020204030204" pitchFamily="49" charset="0"/>
                        <a:ea typeface="宋体" panose="02010600030101010101" pitchFamily="2" charset="-122"/>
                        <a:cs typeface="Consolas" panose="020B0609020204030204" pitchFamily="49"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0"/>
                        </a:spcBef>
                        <a:spcAft>
                          <a:spcPts val="300"/>
                        </a:spcAft>
                      </a:pPr>
                      <a:r>
                        <a:rPr lang="pt-BR" sz="1600" b="0" dirty="0">
                          <a:effectLst/>
                          <a:latin typeface="Consolas" panose="020B0609020204030204" pitchFamily="49" charset="0"/>
                          <a:ea typeface="宋体" panose="02010600030101010101" pitchFamily="2" charset="-122"/>
                          <a:cs typeface="Consolas" panose="020B0609020204030204" pitchFamily="49" charset="0"/>
                        </a:rPr>
                        <a:t>loop:  SUBNES r1, r1, #1  </a:t>
                      </a:r>
                      <a:r>
                        <a:rPr kumimoji="0" lang="pt-BR" sz="1600" b="0" kern="1200" dirty="0">
                          <a:solidFill>
                            <a:schemeClr val="bg1">
                              <a:lumMod val="50000"/>
                            </a:schemeClr>
                          </a:solidFill>
                          <a:effectLst/>
                          <a:latin typeface="Consolas" panose="020B0609020204030204" pitchFamily="49" charset="0"/>
                          <a:ea typeface="+mn-ea"/>
                          <a:cs typeface="Consolas" panose="020B0609020204030204" pitchFamily="49" charset="0"/>
                        </a:rPr>
                        <a:t>; if r1 != 0: r1 = r1 - 1   (and set flags)</a:t>
                      </a:r>
                    </a:p>
                    <a:p>
                      <a:pPr marL="0" marR="0" algn="l">
                        <a:spcBef>
                          <a:spcPts val="0"/>
                        </a:spcBef>
                        <a:spcAft>
                          <a:spcPts val="300"/>
                        </a:spcAft>
                      </a:pPr>
                      <a:r>
                        <a:rPr lang="pt-BR" sz="1600" b="0" dirty="0">
                          <a:effectLst/>
                          <a:latin typeface="Consolas" panose="020B0609020204030204" pitchFamily="49" charset="0"/>
                          <a:ea typeface="宋体" panose="02010600030101010101" pitchFamily="2" charset="-122"/>
                          <a:cs typeface="Consolas" panose="020B0609020204030204" pitchFamily="49" charset="0"/>
                        </a:rPr>
                        <a:t>      MULNE  r0, r1, r0  </a:t>
                      </a:r>
                      <a:r>
                        <a:rPr kumimoji="0" lang="pt-BR" sz="1600" b="0" kern="1200" dirty="0">
                          <a:solidFill>
                            <a:schemeClr val="bg1">
                              <a:lumMod val="50000"/>
                            </a:schemeClr>
                          </a:solidFill>
                          <a:effectLst/>
                          <a:latin typeface="Consolas" panose="020B0609020204030204" pitchFamily="49" charset="0"/>
                          <a:ea typeface="+mn-ea"/>
                          <a:cs typeface="Consolas" panose="020B0609020204030204" pitchFamily="49" charset="0"/>
                        </a:rPr>
                        <a:t>; if r1 != 0: r0 = r1 * r0</a:t>
                      </a:r>
                    </a:p>
                    <a:p>
                      <a:pPr marL="0" marR="0" algn="l">
                        <a:spcBef>
                          <a:spcPts val="0"/>
                        </a:spcBef>
                        <a:spcAft>
                          <a:spcPts val="300"/>
                        </a:spcAft>
                      </a:pPr>
                      <a:r>
                        <a:rPr lang="pt-BR" sz="1600" b="0" dirty="0">
                          <a:effectLst/>
                          <a:latin typeface="Consolas" panose="020B0609020204030204" pitchFamily="49" charset="0"/>
                          <a:ea typeface="宋体" panose="02010600030101010101" pitchFamily="2" charset="-122"/>
                          <a:cs typeface="Consolas" panose="020B0609020204030204" pitchFamily="49" charset="0"/>
                        </a:rPr>
                        <a:t>      BNE    loop        </a:t>
                      </a:r>
                      <a:r>
                        <a:rPr kumimoji="0" lang="pt-BR" sz="1600" b="0" kern="1200" dirty="0">
                          <a:solidFill>
                            <a:schemeClr val="bg1">
                              <a:lumMod val="50000"/>
                            </a:schemeClr>
                          </a:solidFill>
                          <a:effectLst/>
                          <a:latin typeface="Consolas" panose="020B0609020204030204" pitchFamily="49" charset="0"/>
                          <a:ea typeface="+mn-ea"/>
                          <a:cs typeface="Consolas" panose="020B0609020204030204" pitchFamily="49" charset="0"/>
                        </a:rPr>
                        <a:t>; if r1 != 0, jump to loop label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2276398"/>
                  </a:ext>
                </a:extLst>
              </a:tr>
              <a:tr h="730519">
                <a:tc>
                  <a:txBody>
                    <a:bodyPr/>
                    <a:lstStyle/>
                    <a:p>
                      <a:pPr marL="0" marR="0" algn="just">
                        <a:spcBef>
                          <a:spcPts val="0"/>
                        </a:spcBef>
                        <a:spcAft>
                          <a:spcPts val="0"/>
                        </a:spcAft>
                        <a:tabLst>
                          <a:tab pos="355600" algn="l"/>
                        </a:tabLst>
                      </a:pPr>
                      <a:r>
                        <a:rPr lang="en-US" sz="1600" b="0" dirty="0">
                          <a:effectLst/>
                          <a:latin typeface="Consolas" panose="020B0609020204030204" pitchFamily="49" charset="0"/>
                          <a:cs typeface="Consolas" panose="020B0609020204030204" pitchFamily="49" charset="0"/>
                        </a:rPr>
                        <a:t>}</a:t>
                      </a:r>
                      <a:endParaRPr lang="en-US" sz="1600" b="0" dirty="0">
                        <a:effectLst/>
                        <a:latin typeface="Consolas" panose="020B0609020204030204" pitchFamily="49" charset="0"/>
                        <a:ea typeface="宋体" panose="02010600030101010101" pitchFamily="2" charset="-122"/>
                        <a:cs typeface="Consolas" panose="020B0609020204030204" pitchFamily="49"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300"/>
                        </a:spcBef>
                        <a:spcAft>
                          <a:spcPts val="0"/>
                        </a:spcAft>
                      </a:pPr>
                      <a:r>
                        <a:rPr lang="en-US" sz="1600" b="0" dirty="0">
                          <a:effectLst/>
                          <a:latin typeface="Consolas" panose="020B0609020204030204" pitchFamily="49" charset="0"/>
                          <a:cs typeface="Consolas" panose="020B0609020204030204" pitchFamily="49" charset="0"/>
                        </a:rPr>
                        <a:t>stop:  B    stop</a:t>
                      </a:r>
                    </a:p>
                    <a:p>
                      <a:pPr marL="0" marR="0" algn="l">
                        <a:spcBef>
                          <a:spcPts val="0"/>
                        </a:spcBef>
                        <a:spcAft>
                          <a:spcPts val="0"/>
                        </a:spcAft>
                      </a:pPr>
                      <a:r>
                        <a:rPr lang="en-US" sz="1600" b="0" dirty="0">
                          <a:effectLst/>
                          <a:latin typeface="Consolas" panose="020B0609020204030204" pitchFamily="49" charset="0"/>
                          <a:cs typeface="Consolas" panose="020B0609020204030204" pitchFamily="49" charset="0"/>
                        </a:rPr>
                        <a:t>       ENDP</a:t>
                      </a:r>
                    </a:p>
                    <a:p>
                      <a:pPr marL="0" marR="0" algn="l">
                        <a:spcBef>
                          <a:spcPts val="0"/>
                        </a:spcBef>
                        <a:spcAft>
                          <a:spcPts val="300"/>
                        </a:spcAft>
                      </a:pPr>
                      <a:r>
                        <a:rPr lang="en-US" sz="1600" b="0" dirty="0">
                          <a:effectLst/>
                          <a:latin typeface="Consolas" panose="020B0609020204030204" pitchFamily="49" charset="0"/>
                          <a:cs typeface="Consolas" panose="020B0609020204030204" pitchFamily="49" charset="0"/>
                        </a:rPr>
                        <a:t>       END</a:t>
                      </a:r>
                      <a:endParaRPr lang="en-US" sz="1600" b="0" dirty="0">
                        <a:effectLst/>
                        <a:latin typeface="Consolas" panose="020B0609020204030204" pitchFamily="49" charset="0"/>
                        <a:ea typeface="宋体" panose="02010600030101010101" pitchFamily="2" charset="-122"/>
                        <a:cs typeface="Consolas" panose="020B0609020204030204" pitchFamily="49"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300"/>
                        </a:spcBef>
                        <a:spcAft>
                          <a:spcPts val="0"/>
                        </a:spcAft>
                      </a:pPr>
                      <a:r>
                        <a:rPr lang="en-US" sz="1600" b="0" dirty="0">
                          <a:effectLst/>
                          <a:latin typeface="Consolas" panose="020B0609020204030204" pitchFamily="49" charset="0"/>
                          <a:cs typeface="Consolas" panose="020B0609020204030204" pitchFamily="49" charset="0"/>
                        </a:rPr>
                        <a:t>stop:  B    stop</a:t>
                      </a:r>
                    </a:p>
                    <a:p>
                      <a:pPr marL="0" marR="0" algn="l">
                        <a:spcBef>
                          <a:spcPts val="0"/>
                        </a:spcBef>
                        <a:spcAft>
                          <a:spcPts val="0"/>
                        </a:spcAft>
                      </a:pPr>
                      <a:r>
                        <a:rPr lang="en-US" sz="1600" b="0" dirty="0">
                          <a:effectLst/>
                          <a:latin typeface="Consolas" panose="020B0609020204030204" pitchFamily="49" charset="0"/>
                          <a:cs typeface="Consolas" panose="020B0609020204030204" pitchFamily="49" charset="0"/>
                        </a:rPr>
                        <a:t>       ENDP</a:t>
                      </a:r>
                    </a:p>
                    <a:p>
                      <a:pPr marL="0" marR="0" algn="l">
                        <a:spcBef>
                          <a:spcPts val="0"/>
                        </a:spcBef>
                        <a:spcAft>
                          <a:spcPts val="300"/>
                        </a:spcAft>
                      </a:pPr>
                      <a:r>
                        <a:rPr lang="en-US" sz="1600" b="0" dirty="0">
                          <a:effectLst/>
                          <a:latin typeface="Consolas" panose="020B0609020204030204" pitchFamily="49" charset="0"/>
                          <a:cs typeface="Consolas" panose="020B0609020204030204" pitchFamily="49" charset="0"/>
                        </a:rPr>
                        <a:t>       END</a:t>
                      </a:r>
                      <a:endParaRPr lang="en-US" sz="1600" b="0" dirty="0">
                        <a:effectLst/>
                        <a:latin typeface="Consolas" panose="020B0609020204030204" pitchFamily="49" charset="0"/>
                        <a:ea typeface="宋体" panose="02010600030101010101" pitchFamily="2" charset="-122"/>
                        <a:cs typeface="Consolas" panose="020B0609020204030204" pitchFamily="49"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6370182"/>
                  </a:ext>
                </a:extLst>
              </a:tr>
            </a:tbl>
          </a:graphicData>
        </a:graphic>
      </p:graphicFrame>
    </p:spTree>
    <p:extLst>
      <p:ext uri="{BB962C8B-B14F-4D97-AF65-F5344CB8AC3E}">
        <p14:creationId xmlns:p14="http://schemas.microsoft.com/office/powerpoint/2010/main" val="621162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24D4-7A43-904C-5C11-B873648D9963}"/>
              </a:ext>
            </a:extLst>
          </p:cNvPr>
          <p:cNvSpPr>
            <a:spLocks noGrp="1"/>
          </p:cNvSpPr>
          <p:nvPr>
            <p:ph type="title"/>
          </p:nvPr>
        </p:nvSpPr>
        <p:spPr/>
        <p:txBody>
          <a:bodyPr>
            <a:normAutofit/>
          </a:bodyPr>
          <a:lstStyle/>
          <a:p>
            <a:r>
              <a:rPr lang="en-US" dirty="0"/>
              <a:t>Worked example for N = 4</a:t>
            </a:r>
          </a:p>
        </p:txBody>
      </p:sp>
      <p:sp>
        <p:nvSpPr>
          <p:cNvPr id="3" name="Slide Number Placeholder 2">
            <a:extLst>
              <a:ext uri="{FF2B5EF4-FFF2-40B4-BE49-F238E27FC236}">
                <a16:creationId xmlns:a16="http://schemas.microsoft.com/office/drawing/2014/main" id="{D4043CD4-7573-FDC1-511D-919B9617C839}"/>
              </a:ext>
            </a:extLst>
          </p:cNvPr>
          <p:cNvSpPr>
            <a:spLocks noGrp="1"/>
          </p:cNvSpPr>
          <p:nvPr>
            <p:ph type="sldNum" sz="quarter" idx="12"/>
          </p:nvPr>
        </p:nvSpPr>
        <p:spPr/>
        <p:txBody>
          <a:bodyPr/>
          <a:lstStyle/>
          <a:p>
            <a:fld id="{EA7C8D44-3667-46F6-9772-CC52308E2A7F}" type="slidenum">
              <a:rPr kumimoji="0" lang="en-US" smtClean="0"/>
              <a:pPr/>
              <a:t>15</a:t>
            </a:fld>
            <a:endParaRPr kumimoji="0" lang="en-US" dirty="0"/>
          </a:p>
        </p:txBody>
      </p:sp>
      <p:sp>
        <p:nvSpPr>
          <p:cNvPr id="4" name="Content Placeholder 3">
            <a:extLst>
              <a:ext uri="{FF2B5EF4-FFF2-40B4-BE49-F238E27FC236}">
                <a16:creationId xmlns:a16="http://schemas.microsoft.com/office/drawing/2014/main" id="{35AF781A-ABC8-97BE-9003-2DDD71B99524}"/>
              </a:ext>
            </a:extLst>
          </p:cNvPr>
          <p:cNvSpPr>
            <a:spLocks noGrp="1"/>
          </p:cNvSpPr>
          <p:nvPr>
            <p:ph sz="quarter" idx="1"/>
          </p:nvPr>
        </p:nvSpPr>
        <p:spPr>
          <a:xfrm>
            <a:off x="609600" y="1208690"/>
            <a:ext cx="10972800" cy="5513420"/>
          </a:xfrm>
        </p:spPr>
        <p:txBody>
          <a:bodyPr>
            <a:normAutofit fontScale="62500" lnSpcReduction="20000"/>
          </a:bodyPr>
          <a:lstStyle/>
          <a:p>
            <a:r>
              <a:rPr lang="en-US" dirty="0"/>
              <a:t>Assembly Program 1:</a:t>
            </a:r>
          </a:p>
          <a:p>
            <a:pPr lvl="1"/>
            <a:r>
              <a:rPr lang="en-US" dirty="0"/>
              <a:t>r2 is loop counter (</a:t>
            </a:r>
            <a:r>
              <a:rPr lang="en-US" dirty="0" err="1"/>
              <a:t>i</a:t>
            </a:r>
            <a:r>
              <a:rPr lang="en-US" dirty="0"/>
              <a:t>) initialized to 1, r0 is running product (result) initialized to 1, r1 holds n.</a:t>
            </a:r>
            <a:br>
              <a:rPr lang="en-US" dirty="0"/>
            </a:br>
            <a:r>
              <a:rPr lang="en-US" dirty="0"/>
              <a:t>Entry: r1 = 4 (input). MOV r0, #1 → r0 = 1 (initialize result). MOV r2, #1 → r2 = 1 (start </a:t>
            </a:r>
            <a:r>
              <a:rPr lang="en-US" dirty="0" err="1"/>
              <a:t>i</a:t>
            </a:r>
            <a:r>
              <a:rPr lang="en-US" dirty="0"/>
              <a:t> = 1).</a:t>
            </a:r>
          </a:p>
          <a:p>
            <a:pPr lvl="1"/>
            <a:r>
              <a:rPr lang="en-US" dirty="0"/>
              <a:t>Loop iteration 1: CMP r2, r1 compares 1 and 4 (1 ≤ 4), so continue. MUL r0, r2, r0 → r0 = 1 * 1 = 1. ADD r2, r2, #1 → r2 = 2. B loop branches back.</a:t>
            </a:r>
          </a:p>
          <a:p>
            <a:pPr lvl="1"/>
            <a:r>
              <a:rPr lang="en-US" dirty="0"/>
              <a:t>Iteration 2: CMP r2, r1 compares 2 and 4 (2 ≤ 4), continue. MUL r0, r2, r0 → r0 = 2 * 1 = 2. ADD r2, r2, #1 → r2 = 3. B loop.</a:t>
            </a:r>
          </a:p>
          <a:p>
            <a:pPr lvl="1"/>
            <a:r>
              <a:rPr lang="en-US" dirty="0"/>
              <a:t>Iteration 3: CMP r2, r1 compares 3 and 4 (3 ≤ 4), continue. MUL r0, r2, r0 → r0 = 3 * 2 = 6. ADD r2, r2, #1 → r2 = 4. B loop.</a:t>
            </a:r>
          </a:p>
          <a:p>
            <a:pPr lvl="1"/>
            <a:r>
              <a:rPr lang="en-US" dirty="0"/>
              <a:t>Iteration 4: CMP r2, r1 compares 4 and 4 (4 ≤ 4), continue. MUL r0, r2, r0 → r0 = 4 * 6 = 24. ADD r2, r2, #1 → r2 = 5. B loop.</a:t>
            </a:r>
          </a:p>
          <a:p>
            <a:pPr lvl="1"/>
            <a:r>
              <a:rPr lang="en-US" dirty="0"/>
              <a:t>Iteration 5 (exit test): CMP r2, r1 compares 5 and 4 (5 &gt; 4), BGT stop taken, loop ends. Fall through to return.</a:t>
            </a:r>
          </a:p>
          <a:p>
            <a:pPr lvl="1"/>
            <a:r>
              <a:rPr lang="en-US" dirty="0"/>
              <a:t>Return: MOV pc, r14 (or BX </a:t>
            </a:r>
            <a:r>
              <a:rPr lang="en-US" dirty="0" err="1"/>
              <a:t>lr</a:t>
            </a:r>
            <a:r>
              <a:rPr lang="en-US" dirty="0"/>
              <a:t>), function returns with r0 = 24 (which is 4!).</a:t>
            </a:r>
            <a:br>
              <a:rPr lang="en-US" dirty="0"/>
            </a:br>
            <a:r>
              <a:rPr lang="en-US" dirty="0"/>
              <a:t>Final registers of interest: r0 = 24 (result), r1 = 4 (n), r2 = 5 (loop counter one past n).</a:t>
            </a:r>
          </a:p>
          <a:p>
            <a:r>
              <a:rPr lang="en-US" dirty="0"/>
              <a:t>Assembly Program 2:</a:t>
            </a:r>
          </a:p>
          <a:p>
            <a:pPr lvl="1"/>
            <a:r>
              <a:rPr lang="en-US" dirty="0"/>
              <a:t>r1 is loop counter initialized to 4, r0 is running product initialized to r1 = 4.</a:t>
            </a:r>
          </a:p>
          <a:p>
            <a:pPr lvl="1"/>
            <a:r>
              <a:rPr lang="en-US" dirty="0"/>
              <a:t>Entry: r0=4 (input). MOVS r1,r0 → r1=4, Z=0. MOVEQ skipped.</a:t>
            </a:r>
          </a:p>
          <a:p>
            <a:pPr lvl="1"/>
            <a:r>
              <a:rPr lang="en-US" dirty="0"/>
              <a:t>Loop iteration 1: SUBS r1,r1,#1 → r1=3 (Z=0). MUL r0 = r1 * r0 → r0 = 3*4 = 12. BNE true → repeat.</a:t>
            </a:r>
          </a:p>
          <a:p>
            <a:pPr lvl="1"/>
            <a:r>
              <a:rPr lang="en-US" dirty="0"/>
              <a:t>Iteration 2: SUBS → r1=2. MUL → r0 = 2*12 = 24. BNE true.</a:t>
            </a:r>
          </a:p>
          <a:p>
            <a:pPr lvl="1"/>
            <a:r>
              <a:rPr lang="en-US" dirty="0"/>
              <a:t>Iteration 3: SUBS → r1=1. MUL → r0 = 1*24 = 24. BNE true.</a:t>
            </a:r>
          </a:p>
          <a:p>
            <a:pPr lvl="1"/>
            <a:r>
              <a:rPr lang="en-US" dirty="0"/>
              <a:t>Iteration 4: SUBS → r1=0, sets Z=1. MULNE skipped (NE false), BNE not taken, fall through to MOV pc,r14. Return r0 = 24 (which is 4!). </a:t>
            </a:r>
          </a:p>
          <a:p>
            <a:r>
              <a:rPr lang="en-US" dirty="0"/>
              <a:t>Assembly Program 3 (omitted): </a:t>
            </a:r>
          </a:p>
          <a:p>
            <a:pPr lvl="1"/>
            <a:r>
              <a:rPr lang="en-US" dirty="0"/>
              <a:t>r0 is running product initialized to r1 = 1, and the loop counter counts up to n.</a:t>
            </a:r>
          </a:p>
          <a:p>
            <a:endParaRPr lang="en-US" dirty="0"/>
          </a:p>
          <a:p>
            <a:endParaRPr lang="en-US" dirty="0"/>
          </a:p>
        </p:txBody>
      </p:sp>
    </p:spTree>
    <p:extLst>
      <p:ext uri="{BB962C8B-B14F-4D97-AF65-F5344CB8AC3E}">
        <p14:creationId xmlns:p14="http://schemas.microsoft.com/office/powerpoint/2010/main" val="421771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ED90-AD14-33E4-CEB5-B22562F5C162}"/>
              </a:ext>
            </a:extLst>
          </p:cNvPr>
          <p:cNvSpPr>
            <a:spLocks noGrp="1"/>
          </p:cNvSpPr>
          <p:nvPr>
            <p:ph type="title"/>
          </p:nvPr>
        </p:nvSpPr>
        <p:spPr/>
        <p:txBody>
          <a:bodyPr/>
          <a:lstStyle/>
          <a:p>
            <a:r>
              <a:rPr lang="en-US" dirty="0"/>
              <a:t>Stop B stop</a:t>
            </a:r>
          </a:p>
        </p:txBody>
      </p:sp>
      <p:sp>
        <p:nvSpPr>
          <p:cNvPr id="3" name="Slide Number Placeholder 2">
            <a:extLst>
              <a:ext uri="{FF2B5EF4-FFF2-40B4-BE49-F238E27FC236}">
                <a16:creationId xmlns:a16="http://schemas.microsoft.com/office/drawing/2014/main" id="{92417091-1345-92BE-405C-77A7F7FD4C10}"/>
              </a:ext>
            </a:extLst>
          </p:cNvPr>
          <p:cNvSpPr>
            <a:spLocks noGrp="1"/>
          </p:cNvSpPr>
          <p:nvPr>
            <p:ph type="sldNum" sz="quarter" idx="12"/>
          </p:nvPr>
        </p:nvSpPr>
        <p:spPr/>
        <p:txBody>
          <a:bodyPr/>
          <a:lstStyle/>
          <a:p>
            <a:fld id="{EA7C8D44-3667-46F6-9772-CC52308E2A7F}" type="slidenum">
              <a:rPr kumimoji="0" lang="en-US" smtClean="0"/>
              <a:pPr/>
              <a:t>16</a:t>
            </a:fld>
            <a:endParaRPr kumimoji="0" lang="en-US" dirty="0"/>
          </a:p>
        </p:txBody>
      </p:sp>
      <p:sp>
        <p:nvSpPr>
          <p:cNvPr id="4" name="Content Placeholder 3">
            <a:extLst>
              <a:ext uri="{FF2B5EF4-FFF2-40B4-BE49-F238E27FC236}">
                <a16:creationId xmlns:a16="http://schemas.microsoft.com/office/drawing/2014/main" id="{9616546C-A4C9-D3B5-7FA3-9764F88CAA4D}"/>
              </a:ext>
            </a:extLst>
          </p:cNvPr>
          <p:cNvSpPr>
            <a:spLocks noGrp="1"/>
          </p:cNvSpPr>
          <p:nvPr>
            <p:ph sz="quarter" idx="1"/>
          </p:nvPr>
        </p:nvSpPr>
        <p:spPr/>
        <p:txBody>
          <a:bodyPr>
            <a:normAutofit fontScale="92500"/>
          </a:bodyPr>
          <a:lstStyle/>
          <a:p>
            <a:r>
              <a:rPr lang="en-US" dirty="0"/>
              <a:t>“stop B stop” means an infinite loop: that repeatedly branches to the label "stop".</a:t>
            </a:r>
          </a:p>
          <a:p>
            <a:pPr lvl="1"/>
            <a:r>
              <a:rPr lang="en-US" dirty="0"/>
              <a:t>Literal translation to C is while(1);</a:t>
            </a:r>
          </a:p>
          <a:p>
            <a:pPr lvl="1"/>
            <a:r>
              <a:rPr lang="en-US" dirty="0"/>
              <a:t>B is the branch instruction in ARM, which causes the program to jump to the specified label or address.</a:t>
            </a:r>
          </a:p>
          <a:p>
            <a:pPr lvl="1"/>
            <a:r>
              <a:rPr lang="en-US" dirty="0"/>
              <a:t>Here, the label and destination are both "stop". This creates a loop: where execution never moves past this point.</a:t>
            </a:r>
          </a:p>
          <a:p>
            <a:pPr lvl="1"/>
            <a:r>
              <a:rPr lang="en-US" dirty="0"/>
              <a:t>It is commonly used to halt the program or wait indefinitely, often when the program completes or to prevent it from running into uninitialized memory.</a:t>
            </a:r>
          </a:p>
          <a:p>
            <a:pPr lvl="1"/>
            <a:r>
              <a:rPr lang="en-US"/>
              <a:t>Why? Bare-metal </a:t>
            </a:r>
            <a:r>
              <a:rPr lang="en-US" dirty="0"/>
              <a:t>ARM code (no OS, no runtime, no C library) has nowhere to “exit” to.  So the safest thing is to fall into a loop that guarantees the processor doesn’t wander off into uninitialized memory and start executing garbage.  When working in a more civilized environment, such as Linux running on ARM, you really would return from main or call a system call like exit(0). Bare-metal code, though, tends to end with a little self-referential loop</a:t>
            </a:r>
          </a:p>
        </p:txBody>
      </p:sp>
    </p:spTree>
    <p:extLst>
      <p:ext uri="{BB962C8B-B14F-4D97-AF65-F5344CB8AC3E}">
        <p14:creationId xmlns:p14="http://schemas.microsoft.com/office/powerpoint/2010/main" val="15819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5791200" cy="990600"/>
          </a:xfrm>
        </p:spPr>
        <p:txBody>
          <a:bodyPr>
            <a:normAutofit fontScale="90000"/>
          </a:bodyPr>
          <a:lstStyle/>
          <a:p>
            <a:r>
              <a:rPr lang="en-US" dirty="0"/>
              <a:t>Example 2: Counting Ones in a Word</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17</a:t>
            </a:fld>
            <a:endParaRPr kumimoji="0" lang="en-US" dirty="0"/>
          </a:p>
        </p:txBody>
      </p:sp>
      <p:sp>
        <p:nvSpPr>
          <p:cNvPr id="5" name="Rectangle 4"/>
          <p:cNvSpPr/>
          <p:nvPr/>
        </p:nvSpPr>
        <p:spPr>
          <a:xfrm>
            <a:off x="1752601" y="1225907"/>
            <a:ext cx="4233333" cy="504753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latin typeface="Consolas" panose="020B0609020204030204" pitchFamily="49" charset="0"/>
                <a:cs typeface="Consolas" panose="020B0609020204030204" pitchFamily="49" charset="0"/>
              </a:rPr>
              <a:t>Assembly Program</a:t>
            </a:r>
          </a:p>
          <a:p>
            <a:r>
              <a:rPr lang="en-US" sz="1400" dirty="0">
                <a:latin typeface="Consolas" panose="020B0609020204030204" pitchFamily="49" charset="0"/>
                <a:cs typeface="Consolas" panose="020B0609020204030204" pitchFamily="49" charset="0"/>
              </a:rPr>
              <a:t>        AREA </a:t>
            </a:r>
            <a:r>
              <a:rPr lang="en-US" sz="1400" dirty="0" err="1">
                <a:latin typeface="Consolas" panose="020B0609020204030204" pitchFamily="49" charset="0"/>
                <a:cs typeface="Consolas" panose="020B0609020204030204" pitchFamily="49" charset="0"/>
              </a:rPr>
              <a:t>Count_Ones</a:t>
            </a:r>
            <a:r>
              <a:rPr lang="en-US" sz="1400" dirty="0">
                <a:latin typeface="Consolas" panose="020B0609020204030204" pitchFamily="49" charset="0"/>
                <a:cs typeface="Consolas" panose="020B0609020204030204" pitchFamily="49" charset="0"/>
              </a:rPr>
              <a:t>, CODE</a:t>
            </a:r>
          </a:p>
          <a:p>
            <a:r>
              <a:rPr lang="en-US" sz="1400" dirty="0">
                <a:latin typeface="Consolas" panose="020B0609020204030204" pitchFamily="49" charset="0"/>
                <a:cs typeface="Consolas" panose="020B0609020204030204" pitchFamily="49" charset="0"/>
              </a:rPr>
              <a:t>        EXPORT __main</a:t>
            </a:r>
          </a:p>
          <a:p>
            <a:r>
              <a:rPr lang="en-US" sz="1400" dirty="0">
                <a:latin typeface="Consolas" panose="020B0609020204030204" pitchFamily="49" charset="0"/>
                <a:cs typeface="Consolas" panose="020B0609020204030204" pitchFamily="49" charset="0"/>
              </a:rPr>
              <a:t>        ALIGN</a:t>
            </a:r>
          </a:p>
          <a:p>
            <a:r>
              <a:rPr lang="en-US" sz="1400" dirty="0">
                <a:latin typeface="Consolas" panose="020B0609020204030204" pitchFamily="49" charset="0"/>
                <a:cs typeface="Consolas" panose="020B0609020204030204" pitchFamily="49" charset="0"/>
              </a:rPr>
              <a:t>        ENTRY</a:t>
            </a:r>
          </a:p>
          <a:p>
            <a:r>
              <a:rPr lang="en-US" sz="1400" dirty="0">
                <a:latin typeface="Consolas" panose="020B0609020204030204" pitchFamily="49" charset="0"/>
                <a:cs typeface="Consolas" panose="020B0609020204030204" pitchFamily="49" charset="0"/>
              </a:rPr>
              <a:t>__main  PROC</a:t>
            </a:r>
          </a:p>
          <a:p>
            <a:r>
              <a:rPr lang="en-US" sz="1400" dirty="0">
                <a:solidFill>
                  <a:schemeClr val="bg1">
                    <a:lumMod val="50000"/>
                  </a:schemeClr>
                </a:solidFill>
                <a:latin typeface="Consolas" panose="020B0609020204030204" pitchFamily="49" charset="0"/>
                <a:cs typeface="Consolas" panose="020B0609020204030204" pitchFamily="49" charset="0"/>
              </a:rPr>
              <a:t>        ; r0 = Input = x</a:t>
            </a:r>
          </a:p>
          <a:p>
            <a:r>
              <a:rPr lang="en-US" sz="1400" dirty="0">
                <a:solidFill>
                  <a:schemeClr val="bg1">
                    <a:lumMod val="50000"/>
                  </a:schemeClr>
                </a:solidFill>
                <a:latin typeface="Consolas" panose="020B0609020204030204" pitchFamily="49" charset="0"/>
                <a:cs typeface="Consolas" panose="020B0609020204030204" pitchFamily="49" charset="0"/>
              </a:rPr>
              <a:t>        ; r1 = Number of ones = counter</a:t>
            </a:r>
          </a:p>
          <a:p>
            <a:r>
              <a:rPr lang="en-US" sz="1400" dirty="0">
                <a:latin typeface="Consolas" panose="020B0609020204030204" pitchFamily="49" charset="0"/>
                <a:cs typeface="Consolas" panose="020B0609020204030204" pitchFamily="49" charset="0"/>
              </a:rPr>
              <a:t>        LDR  r0, =0xAAAAAAAA</a:t>
            </a:r>
          </a:p>
          <a:p>
            <a:endParaRPr lang="en-US" sz="1400" dirty="0">
              <a:latin typeface="Consolas" panose="020B0609020204030204" pitchFamily="49" charset="0"/>
              <a:cs typeface="Consolas" panose="020B0609020204030204" pitchFamily="49" charset="0"/>
            </a:endParaRPr>
          </a:p>
          <a:p>
            <a:r>
              <a:rPr lang="en-US" sz="1400" dirty="0">
                <a:solidFill>
                  <a:schemeClr val="bg1">
                    <a:lumMod val="50000"/>
                  </a:schemeClr>
                </a:solidFill>
                <a:latin typeface="Consolas" panose="020B0609020204030204" pitchFamily="49" charset="0"/>
                <a:cs typeface="Consolas" panose="020B0609020204030204" pitchFamily="49" charset="0"/>
              </a:rPr>
              <a:t>        ; r1 = r0 &gt;&gt; 31</a:t>
            </a:r>
          </a:p>
          <a:p>
            <a:r>
              <a:rPr lang="en-US" sz="1400" dirty="0">
                <a:latin typeface="Consolas" panose="020B0609020204030204" pitchFamily="49" charset="0"/>
                <a:cs typeface="Consolas" panose="020B0609020204030204" pitchFamily="49" charset="0"/>
              </a:rPr>
              <a:t>        </a:t>
            </a:r>
            <a:r>
              <a:rPr lang="en-US" sz="1400" dirty="0">
                <a:solidFill>
                  <a:srgbClr val="0000FF"/>
                </a:solidFill>
                <a:latin typeface="Consolas" panose="020B0609020204030204" pitchFamily="49" charset="0"/>
                <a:cs typeface="Consolas" panose="020B0609020204030204" pitchFamily="49" charset="0"/>
              </a:rPr>
              <a:t>MOV  r1, r0, LSR #31 </a:t>
            </a:r>
          </a:p>
          <a:p>
            <a:endParaRPr lang="en-US" sz="1400" dirty="0">
              <a:latin typeface="Consolas" panose="020B0609020204030204" pitchFamily="49" charset="0"/>
              <a:cs typeface="Consolas" panose="020B0609020204030204" pitchFamily="49" charset="0"/>
            </a:endParaRPr>
          </a:p>
          <a:p>
            <a:r>
              <a:rPr lang="en-US" sz="1400" dirty="0">
                <a:solidFill>
                  <a:schemeClr val="bg1">
                    <a:lumMod val="50000"/>
                  </a:schemeClr>
                </a:solidFill>
                <a:latin typeface="Consolas" panose="020B0609020204030204" pitchFamily="49" charset="0"/>
                <a:cs typeface="Consolas" panose="020B0609020204030204" pitchFamily="49" charset="0"/>
              </a:rPr>
              <a:t>        ; r0 = r0 &lt;&lt; 2 and change Carry</a:t>
            </a:r>
          </a:p>
          <a:p>
            <a:r>
              <a:rPr lang="en-US" sz="1400" dirty="0">
                <a:solidFill>
                  <a:srgbClr val="0000FF"/>
                </a:solidFill>
                <a:latin typeface="Consolas" panose="020B0609020204030204" pitchFamily="49" charset="0"/>
                <a:cs typeface="Consolas" panose="020B0609020204030204" pitchFamily="49" charset="0"/>
              </a:rPr>
              <a:t>loop:   MOVS r0, r0, LSL #2	  </a:t>
            </a:r>
          </a:p>
          <a:p>
            <a:endParaRPr lang="en-US" sz="1400" dirty="0">
              <a:solidFill>
                <a:srgbClr val="0000FF"/>
              </a:solidFill>
              <a:latin typeface="Consolas" panose="020B0609020204030204" pitchFamily="49" charset="0"/>
              <a:cs typeface="Consolas" panose="020B0609020204030204" pitchFamily="49" charset="0"/>
            </a:endParaRPr>
          </a:p>
          <a:p>
            <a:r>
              <a:rPr lang="en-US" sz="1400" dirty="0">
                <a:solidFill>
                  <a:schemeClr val="bg1">
                    <a:lumMod val="50000"/>
                  </a:schemeClr>
                </a:solidFill>
                <a:latin typeface="Consolas" panose="020B0609020204030204" pitchFamily="49" charset="0"/>
                <a:cs typeface="Consolas" panose="020B0609020204030204" pitchFamily="49" charset="0"/>
              </a:rPr>
              <a:t>        ; r1 = r1 + r0 &gt;&gt; 31 + Carry </a:t>
            </a:r>
          </a:p>
          <a:p>
            <a:r>
              <a:rPr lang="en-US" sz="1400" dirty="0">
                <a:solidFill>
                  <a:srgbClr val="0000FF"/>
                </a:solidFill>
                <a:latin typeface="Consolas" panose="020B0609020204030204" pitchFamily="49" charset="0"/>
                <a:cs typeface="Consolas" panose="020B0609020204030204" pitchFamily="49" charset="0"/>
              </a:rPr>
              <a:t>        ADC    r1, r1, r0, LSR #31	  </a:t>
            </a:r>
          </a:p>
          <a:p>
            <a:r>
              <a:rPr lang="en-US" sz="1400" dirty="0">
                <a:solidFill>
                  <a:srgbClr val="0000FF"/>
                </a:solidFill>
                <a:latin typeface="Consolas" panose="020B0609020204030204" pitchFamily="49" charset="0"/>
                <a:cs typeface="Consolas" panose="020B0609020204030204" pitchFamily="49" charset="0"/>
              </a:rPr>
              <a:t>        BNE  loop:</a:t>
            </a:r>
          </a:p>
          <a:p>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Stop:   B	 stop</a:t>
            </a:r>
          </a:p>
          <a:p>
            <a:r>
              <a:rPr lang="en-US" sz="1400" dirty="0">
                <a:latin typeface="Consolas" panose="020B0609020204030204" pitchFamily="49" charset="0"/>
                <a:cs typeface="Consolas" panose="020B0609020204030204" pitchFamily="49" charset="0"/>
              </a:rPr>
              <a:t>        ENDP</a:t>
            </a:r>
          </a:p>
          <a:p>
            <a:r>
              <a:rPr lang="en-US" sz="1400" dirty="0">
                <a:latin typeface="Consolas" panose="020B0609020204030204" pitchFamily="49" charset="0"/>
                <a:cs typeface="Consolas" panose="020B0609020204030204" pitchFamily="49" charset="0"/>
              </a:rPr>
              <a:t>        END</a:t>
            </a:r>
          </a:p>
        </p:txBody>
      </p:sp>
      <p:pic>
        <p:nvPicPr>
          <p:cNvPr id="8" name="Picture 7"/>
          <p:cNvPicPr>
            <a:picLocks noChangeAspect="1"/>
          </p:cNvPicPr>
          <p:nvPr/>
        </p:nvPicPr>
        <p:blipFill>
          <a:blip r:embed="rId2"/>
          <a:stretch>
            <a:fillRect/>
          </a:stretch>
        </p:blipFill>
        <p:spPr>
          <a:xfrm>
            <a:off x="6858000" y="3196756"/>
            <a:ext cx="4125460" cy="2988916"/>
          </a:xfrm>
          <a:prstGeom prst="rect">
            <a:avLst/>
          </a:prstGeom>
        </p:spPr>
      </p:pic>
      <p:sp>
        <p:nvSpPr>
          <p:cNvPr id="9" name="Rectangle 8"/>
          <p:cNvSpPr/>
          <p:nvPr/>
        </p:nvSpPr>
        <p:spPr>
          <a:xfrm>
            <a:off x="6894060" y="6234627"/>
            <a:ext cx="4114800" cy="307777"/>
          </a:xfrm>
          <a:prstGeom prst="rect">
            <a:avLst/>
          </a:prstGeom>
        </p:spPr>
        <p:txBody>
          <a:bodyPr wrap="square">
            <a:spAutoFit/>
          </a:bodyPr>
          <a:lstStyle/>
          <a:p>
            <a:r>
              <a:rPr lang="en-US" sz="1400" dirty="0">
                <a:solidFill>
                  <a:srgbClr val="000000"/>
                </a:solidFill>
                <a:latin typeface="Arial" panose="020B0604020202020204" pitchFamily="34" charset="0"/>
              </a:rPr>
              <a:t>At the end of the first loop:: </a:t>
            </a:r>
            <a:r>
              <a:rPr lang="en-US" sz="1400" b="1" dirty="0">
                <a:solidFill>
                  <a:srgbClr val="FF0000"/>
                </a:solidFill>
                <a:latin typeface="Arial" panose="020B0604020202020204" pitchFamily="34" charset="0"/>
              </a:rPr>
              <a:t>r1 = b31 + b30 + b29</a:t>
            </a:r>
            <a:endParaRPr lang="en-US" sz="1400" dirty="0">
              <a:solidFill>
                <a:srgbClr val="000000"/>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id="{E41F727E-0261-CE21-C085-FEF883720854}"/>
              </a:ext>
            </a:extLst>
          </p:cNvPr>
          <p:cNvGraphicFramePr>
            <a:graphicFrameLocks noGrp="1"/>
          </p:cNvGraphicFramePr>
          <p:nvPr>
            <p:extLst>
              <p:ext uri="{D42A27DB-BD31-4B8C-83A1-F6EECF244321}">
                <p14:modId xmlns:p14="http://schemas.microsoft.com/office/powerpoint/2010/main" val="59678810"/>
              </p:ext>
            </p:extLst>
          </p:nvPr>
        </p:nvGraphicFramePr>
        <p:xfrm>
          <a:off x="6503496" y="128546"/>
          <a:ext cx="4834467" cy="3019255"/>
        </p:xfrm>
        <a:graphic>
          <a:graphicData uri="http://schemas.openxmlformats.org/drawingml/2006/table">
            <a:tbl>
              <a:tblPr firstRow="1" firstCol="1" bandRow="1" bandCol="1">
                <a:tableStyleId>{2D5ABB26-0587-4C30-8999-92F81FD0307C}</a:tableStyleId>
              </a:tblPr>
              <a:tblGrid>
                <a:gridCol w="4834467">
                  <a:extLst>
                    <a:ext uri="{9D8B030D-6E8A-4147-A177-3AD203B41FA5}">
                      <a16:colId xmlns:a16="http://schemas.microsoft.com/office/drawing/2014/main" val="20000"/>
                    </a:ext>
                  </a:extLst>
                </a:gridCol>
              </a:tblGrid>
              <a:tr h="3019255">
                <a:tc>
                  <a:txBody>
                    <a:bodyPr/>
                    <a:lstStyle/>
                    <a:p>
                      <a:pPr marL="0" marR="0">
                        <a:spcBef>
                          <a:spcPts val="0"/>
                        </a:spcBef>
                        <a:spcAft>
                          <a:spcPts val="0"/>
                        </a:spcAft>
                      </a:pPr>
                      <a:r>
                        <a:rPr lang="en-US" sz="1400" b="0" dirty="0">
                          <a:effectLst/>
                        </a:rPr>
                        <a:t>After LDR: r0=10101010101010101010101010101010</a:t>
                      </a:r>
                    </a:p>
                    <a:p>
                      <a:pPr marL="0" marR="0">
                        <a:spcBef>
                          <a:spcPts val="0"/>
                        </a:spcBef>
                        <a:spcAft>
                          <a:spcPts val="0"/>
                        </a:spcAft>
                      </a:pPr>
                      <a:r>
                        <a:rPr lang="en-US" sz="1400" b="0" dirty="0">
                          <a:effectLst/>
                        </a:rPr>
                        <a:t>(Load input data into r0)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rPr>
                        <a:t>After MOV: r1=r0 &gt;&gt; 31 = 1 (Initialize r1 with the most significant bit of r0. r0 logical shift right by 31 bits, take the leftmost bit b31)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rPr>
                        <a:t>After MOVS: r0 = r0 &lt;&lt; 2 =10101010101010101010101010101000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rPr>
                        <a:t>(Logical shift left r0 by 2 bits and update C = 0, as the last shifted out bit b30)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rPr>
                        <a:t>After ADC: </a:t>
                      </a:r>
                      <a:r>
                        <a:rPr lang="pt-BR" sz="1400" b="0" dirty="0">
                          <a:effectLst/>
                        </a:rPr>
                        <a:t>r1 = </a:t>
                      </a:r>
                      <a:r>
                        <a:rPr lang="pt-BR" sz="1400" b="0" dirty="0">
                          <a:solidFill>
                            <a:srgbClr val="FF0000"/>
                          </a:solidFill>
                          <a:effectLst/>
                        </a:rPr>
                        <a:t>r1</a:t>
                      </a:r>
                      <a:r>
                        <a:rPr lang="pt-BR" sz="1400" b="0" dirty="0">
                          <a:effectLst/>
                        </a:rPr>
                        <a:t> + </a:t>
                      </a:r>
                      <a:r>
                        <a:rPr lang="pt-BR" sz="1400" b="0" dirty="0">
                          <a:solidFill>
                            <a:srgbClr val="0000FF"/>
                          </a:solidFill>
                          <a:effectLst/>
                        </a:rPr>
                        <a:t>r0 &gt;&gt; 31 </a:t>
                      </a:r>
                      <a:r>
                        <a:rPr lang="pt-BR" sz="1400" b="0" dirty="0">
                          <a:effectLst/>
                        </a:rPr>
                        <a:t>+ </a:t>
                      </a:r>
                      <a:r>
                        <a:rPr lang="pt-BR" sz="1400" b="0" dirty="0">
                          <a:solidFill>
                            <a:srgbClr val="7030A0"/>
                          </a:solidFill>
                          <a:effectLst/>
                        </a:rPr>
                        <a:t>Carry</a:t>
                      </a:r>
                      <a:r>
                        <a:rPr lang="pt-BR" sz="1400" b="0" dirty="0">
                          <a:effectLst/>
                        </a:rPr>
                        <a:t> = </a:t>
                      </a:r>
                      <a:r>
                        <a:rPr lang="pt-BR" sz="1400" b="0" dirty="0">
                          <a:solidFill>
                            <a:srgbClr val="FF0000"/>
                          </a:solidFill>
                          <a:effectLst/>
                        </a:rPr>
                        <a:t>b31</a:t>
                      </a:r>
                      <a:r>
                        <a:rPr lang="pt-BR" sz="1400" b="0" dirty="0">
                          <a:effectLst/>
                        </a:rPr>
                        <a:t> + </a:t>
                      </a:r>
                      <a:r>
                        <a:rPr lang="pt-BR" sz="1400" b="0" dirty="0">
                          <a:solidFill>
                            <a:srgbClr val="0000FF"/>
                          </a:solidFill>
                          <a:effectLst/>
                        </a:rPr>
                        <a:t>b29</a:t>
                      </a:r>
                      <a:r>
                        <a:rPr lang="pt-BR" sz="1400" b="0" dirty="0">
                          <a:effectLst/>
                        </a:rPr>
                        <a:t> + </a:t>
                      </a:r>
                      <a:r>
                        <a:rPr lang="pt-BR" sz="1400" b="0" dirty="0">
                          <a:solidFill>
                            <a:srgbClr val="7030A0"/>
                          </a:solidFill>
                          <a:effectLst/>
                        </a:rPr>
                        <a:t>b30</a:t>
                      </a:r>
                      <a:r>
                        <a:rPr lang="pt-BR" sz="1400" b="0" dirty="0">
                          <a:effectLst/>
                        </a:rPr>
                        <a:t> =</a:t>
                      </a:r>
                      <a:r>
                        <a:rPr lang="pt-BR" sz="1400" b="0" dirty="0">
                          <a:solidFill>
                            <a:srgbClr val="FF0000"/>
                          </a:solidFill>
                          <a:effectLst/>
                        </a:rPr>
                        <a:t>1</a:t>
                      </a:r>
                      <a:r>
                        <a:rPr lang="pt-BR" sz="1400" b="0" dirty="0">
                          <a:effectLst/>
                        </a:rPr>
                        <a:t> + </a:t>
                      </a:r>
                      <a:r>
                        <a:rPr lang="pt-BR" sz="1400" b="0" dirty="0">
                          <a:solidFill>
                            <a:srgbClr val="0000FF"/>
                          </a:solidFill>
                          <a:effectLst/>
                        </a:rPr>
                        <a:t>1</a:t>
                      </a:r>
                      <a:r>
                        <a:rPr lang="pt-BR" sz="1400" b="0" dirty="0">
                          <a:effectLst/>
                        </a:rPr>
                        <a:t> + </a:t>
                      </a:r>
                      <a:r>
                        <a:rPr lang="pt-BR" sz="1400" b="0" dirty="0">
                          <a:solidFill>
                            <a:srgbClr val="7030A0"/>
                          </a:solidFill>
                          <a:effectLst/>
                        </a:rPr>
                        <a:t>0</a:t>
                      </a:r>
                      <a:r>
                        <a:rPr lang="pt-BR" sz="1400" b="0" dirty="0">
                          <a:effectLst/>
                        </a:rPr>
                        <a:t> =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kern="1200" dirty="0">
                          <a:solidFill>
                            <a:schemeClr val="tx1"/>
                          </a:solidFill>
                          <a:effectLst/>
                          <a:latin typeface="+mn-lt"/>
                          <a:ea typeface="+mn-ea"/>
                          <a:cs typeface="+mn-cs"/>
                        </a:rPr>
                        <a:t>2</a:t>
                      </a:r>
                      <a:r>
                        <a:rPr kumimoji="0" lang="en-US" sz="1400" b="0" kern="1200" baseline="30000" dirty="0">
                          <a:solidFill>
                            <a:schemeClr val="tx1"/>
                          </a:solidFill>
                          <a:effectLst/>
                          <a:latin typeface="+mn-lt"/>
                          <a:ea typeface="+mn-ea"/>
                          <a:cs typeface="+mn-cs"/>
                        </a:rPr>
                        <a:t>nd</a:t>
                      </a:r>
                      <a:r>
                        <a:rPr kumimoji="0" lang="en-US" sz="1400" b="0" kern="1200" dirty="0">
                          <a:solidFill>
                            <a:schemeClr val="tx1"/>
                          </a:solidFill>
                          <a:effectLst/>
                          <a:latin typeface="+mn-lt"/>
                          <a:ea typeface="+mn-ea"/>
                          <a:cs typeface="+mn-cs"/>
                        </a:rPr>
                        <a:t> iteration: </a:t>
                      </a:r>
                      <a:r>
                        <a:rPr lang="pt-BR" sz="1400" b="0" dirty="0">
                          <a:effectLst/>
                        </a:rPr>
                        <a:t>r1 = r1 + </a:t>
                      </a:r>
                      <a:r>
                        <a:rPr lang="pt-BR" sz="1400" b="0" dirty="0">
                          <a:solidFill>
                            <a:srgbClr val="0066FF"/>
                          </a:solidFill>
                          <a:effectLst/>
                        </a:rPr>
                        <a:t>b28</a:t>
                      </a:r>
                      <a:r>
                        <a:rPr lang="pt-BR" sz="1400" b="0" dirty="0">
                          <a:effectLst/>
                        </a:rPr>
                        <a:t> + </a:t>
                      </a:r>
                      <a:r>
                        <a:rPr lang="pt-BR" sz="1400" b="0" dirty="0">
                          <a:solidFill>
                            <a:srgbClr val="7030A0"/>
                          </a:solidFill>
                          <a:effectLst/>
                        </a:rPr>
                        <a:t>b27</a:t>
                      </a:r>
                      <a:r>
                        <a:rPr lang="pt-BR" sz="1400" b="0" dirty="0">
                          <a:effectLst/>
                        </a:rPr>
                        <a:t> = 2 + 1 + 0 =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rPr>
                        <a:t>If after MOVS, the result in r0 is zero, (no more 1’s), Z flag is set to 1 and the loop: exits</a:t>
                      </a:r>
                    </a:p>
                  </a:txBody>
                  <a:tcPr marL="68580" marR="68580" marT="0" marB="0">
                    <a:solidFill>
                      <a:schemeClr val="bg1">
                        <a:lumMod val="85000"/>
                      </a:schemeClr>
                    </a:solidFill>
                  </a:tcPr>
                </a:tc>
                <a:extLst>
                  <a:ext uri="{0D108BD9-81ED-4DB2-BD59-A6C34878D82A}">
                    <a16:rowId xmlns:a16="http://schemas.microsoft.com/office/drawing/2014/main" val="10000"/>
                  </a:ext>
                </a:extLst>
              </a:tr>
            </a:tbl>
          </a:graphicData>
        </a:graphic>
      </p:graphicFrame>
      <p:cxnSp>
        <p:nvCxnSpPr>
          <p:cNvPr id="7" name="Straight Arrow Connector 6">
            <a:extLst>
              <a:ext uri="{FF2B5EF4-FFF2-40B4-BE49-F238E27FC236}">
                <a16:creationId xmlns:a16="http://schemas.microsoft.com/office/drawing/2014/main" id="{8CD1E389-C868-CDAB-CED6-2BD1353117C7}"/>
              </a:ext>
            </a:extLst>
          </p:cNvPr>
          <p:cNvCxnSpPr/>
          <p:nvPr/>
        </p:nvCxnSpPr>
        <p:spPr>
          <a:xfrm flipH="1">
            <a:off x="9601200" y="3810000"/>
            <a:ext cx="228600" cy="24634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DCEC7204-71F4-E845-135A-E40D52CB4068}"/>
              </a:ext>
            </a:extLst>
          </p:cNvPr>
          <p:cNvCxnSpPr>
            <a:cxnSpLocks/>
          </p:cNvCxnSpPr>
          <p:nvPr/>
        </p:nvCxnSpPr>
        <p:spPr>
          <a:xfrm>
            <a:off x="7696200" y="4953000"/>
            <a:ext cx="2438400" cy="13204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1B920D44-68D9-0294-F361-E19279956FEC}"/>
              </a:ext>
            </a:extLst>
          </p:cNvPr>
          <p:cNvCxnSpPr>
            <a:cxnSpLocks/>
          </p:cNvCxnSpPr>
          <p:nvPr/>
        </p:nvCxnSpPr>
        <p:spPr>
          <a:xfrm>
            <a:off x="9713460" y="5661342"/>
            <a:ext cx="954540" cy="6121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Arrow: Curved Right 14">
            <a:extLst>
              <a:ext uri="{FF2B5EF4-FFF2-40B4-BE49-F238E27FC236}">
                <a16:creationId xmlns:a16="http://schemas.microsoft.com/office/drawing/2014/main" id="{9895C3C5-E3B2-1B71-33FC-ED5A5C7748C3}"/>
              </a:ext>
            </a:extLst>
          </p:cNvPr>
          <p:cNvSpPr/>
          <p:nvPr/>
        </p:nvSpPr>
        <p:spPr>
          <a:xfrm>
            <a:off x="2362200" y="4344924"/>
            <a:ext cx="228600" cy="91287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52452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6B9F45-2758-B02F-7856-1429961D7EC4}"/>
              </a:ext>
            </a:extLst>
          </p:cNvPr>
          <p:cNvSpPr>
            <a:spLocks noGrp="1"/>
          </p:cNvSpPr>
          <p:nvPr>
            <p:ph type="sldNum" sz="quarter" idx="12"/>
          </p:nvPr>
        </p:nvSpPr>
        <p:spPr/>
        <p:txBody>
          <a:bodyPr/>
          <a:lstStyle/>
          <a:p>
            <a:fld id="{EA7C8D44-3667-46F6-9772-CC52308E2A7F}" type="slidenum">
              <a:rPr kumimoji="0" lang="en-US" smtClean="0"/>
              <a:pPr/>
              <a:t>18</a:t>
            </a:fld>
            <a:endParaRPr kumimoji="0" lang="en-US" dirty="0"/>
          </a:p>
        </p:txBody>
      </p:sp>
      <p:graphicFrame>
        <p:nvGraphicFramePr>
          <p:cNvPr id="5" name="Content Placeholder 4">
            <a:extLst>
              <a:ext uri="{FF2B5EF4-FFF2-40B4-BE49-F238E27FC236}">
                <a16:creationId xmlns:a16="http://schemas.microsoft.com/office/drawing/2014/main" id="{48900F47-8D64-65FC-459E-04047CE0E7CF}"/>
              </a:ext>
            </a:extLst>
          </p:cNvPr>
          <p:cNvGraphicFramePr>
            <a:graphicFrameLocks noGrp="1"/>
          </p:cNvGraphicFramePr>
          <p:nvPr>
            <p:ph sz="quarter" idx="1"/>
          </p:nvPr>
        </p:nvGraphicFramePr>
        <p:xfrm>
          <a:off x="1981200" y="1219201"/>
          <a:ext cx="8229600" cy="2731997"/>
        </p:xfrm>
        <a:graphic>
          <a:graphicData uri="http://schemas.openxmlformats.org/drawingml/2006/table">
            <a:tbl>
              <a:tblPr/>
              <a:tblGrid>
                <a:gridCol w="1295400">
                  <a:extLst>
                    <a:ext uri="{9D8B030D-6E8A-4147-A177-3AD203B41FA5}">
                      <a16:colId xmlns:a16="http://schemas.microsoft.com/office/drawing/2014/main" val="3142993314"/>
                    </a:ext>
                  </a:extLst>
                </a:gridCol>
                <a:gridCol w="1524002">
                  <a:extLst>
                    <a:ext uri="{9D8B030D-6E8A-4147-A177-3AD203B41FA5}">
                      <a16:colId xmlns:a16="http://schemas.microsoft.com/office/drawing/2014/main" val="3652905342"/>
                    </a:ext>
                  </a:extLst>
                </a:gridCol>
                <a:gridCol w="1524000">
                  <a:extLst>
                    <a:ext uri="{9D8B030D-6E8A-4147-A177-3AD203B41FA5}">
                      <a16:colId xmlns:a16="http://schemas.microsoft.com/office/drawing/2014/main" val="4180672181"/>
                    </a:ext>
                  </a:extLst>
                </a:gridCol>
                <a:gridCol w="2240278">
                  <a:extLst>
                    <a:ext uri="{9D8B030D-6E8A-4147-A177-3AD203B41FA5}">
                      <a16:colId xmlns:a16="http://schemas.microsoft.com/office/drawing/2014/main" val="2934667902"/>
                    </a:ext>
                  </a:extLst>
                </a:gridCol>
                <a:gridCol w="1645920">
                  <a:extLst>
                    <a:ext uri="{9D8B030D-6E8A-4147-A177-3AD203B41FA5}">
                      <a16:colId xmlns:a16="http://schemas.microsoft.com/office/drawing/2014/main" val="595233334"/>
                    </a:ext>
                  </a:extLst>
                </a:gridCol>
              </a:tblGrid>
              <a:tr h="781277">
                <a:tc>
                  <a:txBody>
                    <a:bodyPr/>
                    <a:lstStyle/>
                    <a:p>
                      <a:pPr algn="l" fontAlgn="t" latinLnBrk="0">
                        <a:buNone/>
                      </a:pPr>
                      <a:r>
                        <a:rPr lang="en-US" sz="1600" b="0" dirty="0">
                          <a:effectLst/>
                        </a:rPr>
                        <a:t>Iteration</a:t>
                      </a:r>
                    </a:p>
                  </a:txBody>
                  <a:tcPr>
                    <a:lnL w="7620" cap="flat" cmpd="sng" algn="ctr">
                      <a:solidFill>
                        <a:srgbClr val="00180A"/>
                      </a:solidFill>
                      <a:prstDash val="solid"/>
                      <a:round/>
                      <a:headEnd type="none" w="med" len="med"/>
                      <a:tailEnd type="none" w="med" len="med"/>
                    </a:lnL>
                    <a:lnR w="7620" cap="flat" cmpd="sng" algn="ctr">
                      <a:solidFill>
                        <a:srgbClr val="800A0A"/>
                      </a:solidFill>
                      <a:prstDash val="solid"/>
                      <a:round/>
                      <a:headEnd type="none" w="med" len="med"/>
                      <a:tailEnd type="none" w="med" len="med"/>
                    </a:lnR>
                    <a:lnT w="7620" cap="flat" cmpd="sng" algn="ctr">
                      <a:solidFill>
                        <a:srgbClr val="00180A"/>
                      </a:solidFill>
                      <a:prstDash val="solid"/>
                      <a:round/>
                      <a:headEnd type="none" w="med" len="med"/>
                      <a:tailEnd type="none" w="med" len="med"/>
                    </a:lnT>
                    <a:lnB w="12700" cap="flat" cmpd="sng" algn="ctr">
                      <a:solidFill>
                        <a:srgbClr val="E0040A"/>
                      </a:solidFill>
                      <a:prstDash val="solid"/>
                      <a:round/>
                      <a:headEnd type="none" w="med" len="med"/>
                      <a:tailEnd type="none" w="med" len="med"/>
                    </a:lnB>
                    <a:solidFill>
                      <a:schemeClr val="bg1">
                        <a:lumMod val="85000"/>
                      </a:schemeClr>
                    </a:solidFill>
                  </a:tcPr>
                </a:tc>
                <a:tc>
                  <a:txBody>
                    <a:bodyPr/>
                    <a:lstStyle/>
                    <a:p>
                      <a:pPr algn="l" fontAlgn="t" latinLnBrk="0">
                        <a:buNone/>
                      </a:pPr>
                      <a:r>
                        <a:rPr lang="en-US" sz="1600" b="0">
                          <a:effectLst/>
                        </a:rPr>
                        <a:t>Shifted r0 value (MSB bit)</a:t>
                      </a:r>
                    </a:p>
                  </a:txBody>
                  <a:tcPr>
                    <a:lnL w="7620" cap="flat" cmpd="sng" algn="ctr">
                      <a:solidFill>
                        <a:srgbClr val="800A0A"/>
                      </a:solidFill>
                      <a:prstDash val="solid"/>
                      <a:round/>
                      <a:headEnd type="none" w="med" len="med"/>
                      <a:tailEnd type="none" w="med" len="med"/>
                    </a:lnL>
                    <a:lnR w="7620" cap="flat" cmpd="sng" algn="ctr">
                      <a:solidFill>
                        <a:srgbClr val="60180A"/>
                      </a:solidFill>
                      <a:prstDash val="solid"/>
                      <a:round/>
                      <a:headEnd type="none" w="med" len="med"/>
                      <a:tailEnd type="none" w="med" len="med"/>
                    </a:lnR>
                    <a:lnT w="7620" cap="flat" cmpd="sng" algn="ctr">
                      <a:solidFill>
                        <a:srgbClr val="800A0A"/>
                      </a:solidFill>
                      <a:prstDash val="solid"/>
                      <a:round/>
                      <a:headEnd type="none" w="med" len="med"/>
                      <a:tailEnd type="none" w="med" len="med"/>
                    </a:lnT>
                    <a:lnB w="12700" cap="flat" cmpd="sng" algn="ctr">
                      <a:solidFill>
                        <a:srgbClr val="00180A"/>
                      </a:solidFill>
                      <a:prstDash val="solid"/>
                      <a:round/>
                      <a:headEnd type="none" w="med" len="med"/>
                      <a:tailEnd type="none" w="med" len="med"/>
                    </a:lnB>
                    <a:solidFill>
                      <a:schemeClr val="bg1">
                        <a:lumMod val="85000"/>
                      </a:schemeClr>
                    </a:solidFill>
                  </a:tcPr>
                </a:tc>
                <a:tc>
                  <a:txBody>
                    <a:bodyPr/>
                    <a:lstStyle/>
                    <a:p>
                      <a:pPr algn="l" fontAlgn="t" latinLnBrk="0">
                        <a:buNone/>
                      </a:pPr>
                      <a:r>
                        <a:rPr lang="en-US" sz="1600" b="0">
                          <a:effectLst/>
                        </a:rPr>
                        <a:t>Carry bit (last shifted out)</a:t>
                      </a:r>
                    </a:p>
                  </a:txBody>
                  <a:tcPr>
                    <a:lnL w="7620" cap="flat" cmpd="sng" algn="ctr">
                      <a:solidFill>
                        <a:srgbClr val="60180A"/>
                      </a:solidFill>
                      <a:prstDash val="solid"/>
                      <a:round/>
                      <a:headEnd type="none" w="med" len="med"/>
                      <a:tailEnd type="none" w="med" len="med"/>
                    </a:lnL>
                    <a:lnR w="7620" cap="flat" cmpd="sng" algn="ctr">
                      <a:solidFill>
                        <a:srgbClr val="C0120A"/>
                      </a:solidFill>
                      <a:prstDash val="solid"/>
                      <a:round/>
                      <a:headEnd type="none" w="med" len="med"/>
                      <a:tailEnd type="none" w="med" len="med"/>
                    </a:lnR>
                    <a:lnT w="7620" cap="flat" cmpd="sng" algn="ctr">
                      <a:solidFill>
                        <a:srgbClr val="60180A"/>
                      </a:solidFill>
                      <a:prstDash val="solid"/>
                      <a:round/>
                      <a:headEnd type="none" w="med" len="med"/>
                      <a:tailEnd type="none" w="med" len="med"/>
                    </a:lnT>
                    <a:lnB w="12700" cap="flat" cmpd="sng" algn="ctr">
                      <a:solidFill>
                        <a:srgbClr val="20070A"/>
                      </a:solidFill>
                      <a:prstDash val="solid"/>
                      <a:round/>
                      <a:headEnd type="none" w="med" len="med"/>
                      <a:tailEnd type="none" w="med" len="med"/>
                    </a:lnB>
                    <a:solidFill>
                      <a:schemeClr val="bg1">
                        <a:lumMod val="85000"/>
                      </a:schemeClr>
                    </a:solidFill>
                  </a:tcPr>
                </a:tc>
                <a:tc>
                  <a:txBody>
                    <a:bodyPr/>
                    <a:lstStyle/>
                    <a:p>
                      <a:pPr algn="l" fontAlgn="t" latinLnBrk="0">
                        <a:buNone/>
                      </a:pPr>
                      <a:r>
                        <a:rPr lang="en-US" sz="1600" b="0">
                          <a:effectLst/>
                        </a:rPr>
                        <a:t>r1 (accumulated count)</a:t>
                      </a:r>
                    </a:p>
                  </a:txBody>
                  <a:tcPr>
                    <a:lnL w="7620" cap="flat" cmpd="sng" algn="ctr">
                      <a:solidFill>
                        <a:srgbClr val="C0120A"/>
                      </a:solidFill>
                      <a:prstDash val="solid"/>
                      <a:round/>
                      <a:headEnd type="none" w="med" len="med"/>
                      <a:tailEnd type="none" w="med" len="med"/>
                    </a:lnL>
                    <a:lnR w="7620" cap="flat" cmpd="sng" algn="ctr">
                      <a:solidFill>
                        <a:srgbClr val="C0120A"/>
                      </a:solidFill>
                      <a:prstDash val="solid"/>
                      <a:round/>
                      <a:headEnd type="none" w="med" len="med"/>
                      <a:tailEnd type="none" w="med" len="med"/>
                    </a:lnR>
                    <a:lnT w="7620" cap="flat" cmpd="sng" algn="ctr">
                      <a:solidFill>
                        <a:srgbClr val="C0120A"/>
                      </a:solidFill>
                      <a:prstDash val="solid"/>
                      <a:round/>
                      <a:headEnd type="none" w="med" len="med"/>
                      <a:tailEnd type="none" w="med" len="med"/>
                    </a:lnT>
                    <a:lnB w="12700" cap="flat" cmpd="sng" algn="ctr">
                      <a:solidFill>
                        <a:srgbClr val="00180A"/>
                      </a:solidFill>
                      <a:prstDash val="solid"/>
                      <a:round/>
                      <a:headEnd type="none" w="med" len="med"/>
                      <a:tailEnd type="none" w="med" len="med"/>
                    </a:lnB>
                    <a:solidFill>
                      <a:schemeClr val="bg1">
                        <a:lumMod val="85000"/>
                      </a:schemeClr>
                    </a:solidFill>
                  </a:tcPr>
                </a:tc>
                <a:tc>
                  <a:txBody>
                    <a:bodyPr/>
                    <a:lstStyle/>
                    <a:p>
                      <a:pPr algn="l" fontAlgn="t" latinLnBrk="0">
                        <a:buNone/>
                      </a:pPr>
                      <a:r>
                        <a:rPr lang="en-US" sz="1600" b="0" dirty="0">
                          <a:effectLst/>
                        </a:rPr>
                        <a:t>Notes</a:t>
                      </a:r>
                    </a:p>
                  </a:txBody>
                  <a:tcPr>
                    <a:lnL w="7620" cap="flat" cmpd="sng" algn="ctr">
                      <a:solidFill>
                        <a:srgbClr val="C0120A"/>
                      </a:solidFill>
                      <a:prstDash val="solid"/>
                      <a:round/>
                      <a:headEnd type="none" w="med" len="med"/>
                      <a:tailEnd type="none" w="med" len="med"/>
                    </a:lnL>
                    <a:lnR w="7620" cap="flat" cmpd="sng" algn="ctr">
                      <a:solidFill>
                        <a:srgbClr val="C0120A"/>
                      </a:solidFill>
                      <a:prstDash val="solid"/>
                      <a:round/>
                      <a:headEnd type="none" w="med" len="med"/>
                      <a:tailEnd type="none" w="med" len="med"/>
                    </a:lnR>
                    <a:lnT w="7620" cap="flat" cmpd="sng" algn="ctr">
                      <a:solidFill>
                        <a:srgbClr val="C0120A"/>
                      </a:solidFill>
                      <a:prstDash val="solid"/>
                      <a:round/>
                      <a:headEnd type="none" w="med" len="med"/>
                      <a:tailEnd type="none" w="med" len="med"/>
                    </a:lnT>
                    <a:lnB w="12700" cap="flat" cmpd="sng" algn="ctr">
                      <a:solidFill>
                        <a:srgbClr val="00180A"/>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37520952"/>
                  </a:ext>
                </a:extLst>
              </a:tr>
              <a:tr h="491915">
                <a:tc>
                  <a:txBody>
                    <a:bodyPr/>
                    <a:lstStyle/>
                    <a:p>
                      <a:pPr fontAlgn="base" latinLnBrk="0">
                        <a:buNone/>
                      </a:pPr>
                      <a:r>
                        <a:rPr lang="en-US" sz="1400">
                          <a:effectLst/>
                        </a:rPr>
                        <a:t>0 (init)</a:t>
                      </a:r>
                    </a:p>
                  </a:txBody>
                  <a:tcPr anchor="ctr">
                    <a:lnL w="12700" cap="flat" cmpd="sng" algn="ctr">
                      <a:solidFill>
                        <a:srgbClr val="E0040A"/>
                      </a:solidFill>
                      <a:prstDash val="solid"/>
                      <a:round/>
                      <a:headEnd type="none" w="med" len="med"/>
                      <a:tailEnd type="none" w="med" len="med"/>
                    </a:lnL>
                    <a:lnR w="12700" cap="flat" cmpd="sng" algn="ctr">
                      <a:solidFill>
                        <a:srgbClr val="00180A"/>
                      </a:solidFill>
                      <a:prstDash val="solid"/>
                      <a:round/>
                      <a:headEnd type="none" w="med" len="med"/>
                      <a:tailEnd type="none" w="med" len="med"/>
                    </a:lnR>
                    <a:lnT w="12700" cap="flat" cmpd="sng" algn="ctr">
                      <a:solidFill>
                        <a:srgbClr val="E0040A"/>
                      </a:solidFill>
                      <a:prstDash val="solid"/>
                      <a:round/>
                      <a:headEnd type="none" w="med" len="med"/>
                      <a:tailEnd type="none" w="med" len="med"/>
                    </a:lnT>
                    <a:lnB w="12700" cap="flat" cmpd="sng" algn="ctr">
                      <a:solidFill>
                        <a:srgbClr val="600C0A"/>
                      </a:solidFill>
                      <a:prstDash val="solid"/>
                      <a:round/>
                      <a:headEnd type="none" w="med" len="med"/>
                      <a:tailEnd type="none" w="med" len="med"/>
                    </a:lnB>
                    <a:noFill/>
                  </a:tcPr>
                </a:tc>
                <a:tc>
                  <a:txBody>
                    <a:bodyPr/>
                    <a:lstStyle/>
                    <a:p>
                      <a:pPr fontAlgn="base" latinLnBrk="0">
                        <a:buNone/>
                      </a:pPr>
                      <a:r>
                        <a:rPr lang="en-US" sz="1400">
                          <a:effectLst/>
                        </a:rPr>
                        <a:t>—</a:t>
                      </a:r>
                    </a:p>
                  </a:txBody>
                  <a:tcPr anchor="ctr">
                    <a:lnL w="12700" cap="flat" cmpd="sng" algn="ctr">
                      <a:solidFill>
                        <a:srgbClr val="00180A"/>
                      </a:solidFill>
                      <a:prstDash val="solid"/>
                      <a:round/>
                      <a:headEnd type="none" w="med" len="med"/>
                      <a:tailEnd type="none" w="med" len="med"/>
                    </a:lnL>
                    <a:lnR w="12700" cap="flat" cmpd="sng" algn="ctr">
                      <a:solidFill>
                        <a:srgbClr val="20070A"/>
                      </a:solidFill>
                      <a:prstDash val="solid"/>
                      <a:round/>
                      <a:headEnd type="none" w="med" len="med"/>
                      <a:tailEnd type="none" w="med" len="med"/>
                    </a:lnR>
                    <a:lnT w="12700" cap="flat" cmpd="sng" algn="ctr">
                      <a:solidFill>
                        <a:srgbClr val="00180A"/>
                      </a:solidFill>
                      <a:prstDash val="solid"/>
                      <a:round/>
                      <a:headEnd type="none" w="med" len="med"/>
                      <a:tailEnd type="none" w="med" len="med"/>
                    </a:lnT>
                    <a:lnB w="12700" cap="flat" cmpd="sng" algn="ctr">
                      <a:solidFill>
                        <a:srgbClr val="20070A"/>
                      </a:solidFill>
                      <a:prstDash val="solid"/>
                      <a:round/>
                      <a:headEnd type="none" w="med" len="med"/>
                      <a:tailEnd type="none" w="med" len="med"/>
                    </a:lnB>
                    <a:noFill/>
                  </a:tcPr>
                </a:tc>
                <a:tc>
                  <a:txBody>
                    <a:bodyPr/>
                    <a:lstStyle/>
                    <a:p>
                      <a:pPr fontAlgn="base" latinLnBrk="0">
                        <a:buNone/>
                      </a:pPr>
                      <a:r>
                        <a:rPr lang="en-US" sz="1400">
                          <a:effectLst/>
                        </a:rPr>
                        <a:t>—</a:t>
                      </a:r>
                    </a:p>
                  </a:txBody>
                  <a:tcPr anchor="ctr">
                    <a:lnL w="12700" cap="flat" cmpd="sng" algn="ctr">
                      <a:solidFill>
                        <a:srgbClr val="20070A"/>
                      </a:solidFill>
                      <a:prstDash val="solid"/>
                      <a:round/>
                      <a:headEnd type="none" w="med" len="med"/>
                      <a:tailEnd type="none" w="med" len="med"/>
                    </a:lnL>
                    <a:lnR w="12700" cap="flat" cmpd="sng" algn="ctr">
                      <a:solidFill>
                        <a:srgbClr val="00180A"/>
                      </a:solidFill>
                      <a:prstDash val="solid"/>
                      <a:round/>
                      <a:headEnd type="none" w="med" len="med"/>
                      <a:tailEnd type="none" w="med" len="med"/>
                    </a:lnR>
                    <a:lnT w="12700" cap="flat" cmpd="sng" algn="ctr">
                      <a:solidFill>
                        <a:srgbClr val="20070A"/>
                      </a:solidFill>
                      <a:prstDash val="solid"/>
                      <a:round/>
                      <a:headEnd type="none" w="med" len="med"/>
                      <a:tailEnd type="none" w="med" len="med"/>
                    </a:lnT>
                    <a:lnB w="12700" cap="flat" cmpd="sng" algn="ctr">
                      <a:solidFill>
                        <a:srgbClr val="800A0A"/>
                      </a:solidFill>
                      <a:prstDash val="solid"/>
                      <a:round/>
                      <a:headEnd type="none" w="med" len="med"/>
                      <a:tailEnd type="none" w="med" len="med"/>
                    </a:lnB>
                    <a:noFill/>
                  </a:tcPr>
                </a:tc>
                <a:tc>
                  <a:txBody>
                    <a:bodyPr/>
                    <a:lstStyle/>
                    <a:p>
                      <a:pPr fontAlgn="base" latinLnBrk="0">
                        <a:buNone/>
                      </a:pPr>
                      <a:r>
                        <a:rPr lang="en-US" sz="1400">
                          <a:effectLst/>
                        </a:rPr>
                        <a:t>b31 = 1</a:t>
                      </a:r>
                    </a:p>
                  </a:txBody>
                  <a:tcPr anchor="ctr">
                    <a:lnL w="12700" cap="flat" cmpd="sng" algn="ctr">
                      <a:solidFill>
                        <a:srgbClr val="00180A"/>
                      </a:solidFill>
                      <a:prstDash val="solid"/>
                      <a:round/>
                      <a:headEnd type="none" w="med" len="med"/>
                      <a:tailEnd type="none" w="med" len="med"/>
                    </a:lnL>
                    <a:lnR w="12700" cap="flat" cmpd="sng" algn="ctr">
                      <a:solidFill>
                        <a:srgbClr val="00180A"/>
                      </a:solidFill>
                      <a:prstDash val="solid"/>
                      <a:round/>
                      <a:headEnd type="none" w="med" len="med"/>
                      <a:tailEnd type="none" w="med" len="med"/>
                    </a:lnR>
                    <a:lnT w="12700" cap="flat" cmpd="sng" algn="ctr">
                      <a:solidFill>
                        <a:srgbClr val="00180A"/>
                      </a:solidFill>
                      <a:prstDash val="solid"/>
                      <a:round/>
                      <a:headEnd type="none" w="med" len="med"/>
                      <a:tailEnd type="none" w="med" len="med"/>
                    </a:lnT>
                    <a:lnB w="12700" cap="flat" cmpd="sng" algn="ctr">
                      <a:solidFill>
                        <a:srgbClr val="A0020A"/>
                      </a:solidFill>
                      <a:prstDash val="solid"/>
                      <a:round/>
                      <a:headEnd type="none" w="med" len="med"/>
                      <a:tailEnd type="none" w="med" len="med"/>
                    </a:lnB>
                    <a:noFill/>
                  </a:tcPr>
                </a:tc>
                <a:tc>
                  <a:txBody>
                    <a:bodyPr/>
                    <a:lstStyle/>
                    <a:p>
                      <a:pPr fontAlgn="base" latinLnBrk="0">
                        <a:buNone/>
                      </a:pPr>
                      <a:r>
                        <a:rPr lang="en-US" sz="1400">
                          <a:effectLst/>
                        </a:rPr>
                        <a:t>r1 initialized with b31</a:t>
                      </a:r>
                    </a:p>
                  </a:txBody>
                  <a:tcPr anchor="ctr">
                    <a:lnL w="12700" cap="flat" cmpd="sng" algn="ctr">
                      <a:solidFill>
                        <a:srgbClr val="00180A"/>
                      </a:solidFill>
                      <a:prstDash val="solid"/>
                      <a:round/>
                      <a:headEnd type="none" w="med" len="med"/>
                      <a:tailEnd type="none" w="med" len="med"/>
                    </a:lnL>
                    <a:lnR w="7620" cap="flat" cmpd="sng" algn="ctr">
                      <a:solidFill>
                        <a:srgbClr val="00180A"/>
                      </a:solidFill>
                      <a:prstDash val="solid"/>
                      <a:round/>
                      <a:headEnd type="none" w="med" len="med"/>
                      <a:tailEnd type="none" w="med" len="med"/>
                    </a:lnR>
                    <a:lnT w="12700" cap="flat" cmpd="sng" algn="ctr">
                      <a:solidFill>
                        <a:srgbClr val="00180A"/>
                      </a:solidFill>
                      <a:prstDash val="solid"/>
                      <a:round/>
                      <a:headEnd type="none" w="med" len="med"/>
                      <a:tailEnd type="none" w="med" len="med"/>
                    </a:lnT>
                    <a:lnB w="12700" cap="flat" cmpd="sng" algn="ctr">
                      <a:solidFill>
                        <a:srgbClr val="A0020A"/>
                      </a:solidFill>
                      <a:prstDash val="solid"/>
                      <a:round/>
                      <a:headEnd type="none" w="med" len="med"/>
                      <a:tailEnd type="none" w="med" len="med"/>
                    </a:lnB>
                    <a:noFill/>
                  </a:tcPr>
                </a:tc>
                <a:extLst>
                  <a:ext uri="{0D108BD9-81ED-4DB2-BD59-A6C34878D82A}">
                    <a16:rowId xmlns:a16="http://schemas.microsoft.com/office/drawing/2014/main" val="4219624736"/>
                  </a:ext>
                </a:extLst>
              </a:tr>
              <a:tr h="491915">
                <a:tc>
                  <a:txBody>
                    <a:bodyPr/>
                    <a:lstStyle/>
                    <a:p>
                      <a:pPr fontAlgn="base" latinLnBrk="0">
                        <a:buNone/>
                      </a:pPr>
                      <a:r>
                        <a:rPr lang="en-US" sz="1400">
                          <a:effectLst/>
                        </a:rPr>
                        <a:t>1</a:t>
                      </a:r>
                    </a:p>
                  </a:txBody>
                  <a:tcPr anchor="ctr">
                    <a:lnL w="12700" cap="flat" cmpd="sng" algn="ctr">
                      <a:solidFill>
                        <a:srgbClr val="600C0A"/>
                      </a:solidFill>
                      <a:prstDash val="solid"/>
                      <a:round/>
                      <a:headEnd type="none" w="med" len="med"/>
                      <a:tailEnd type="none" w="med" len="med"/>
                    </a:lnL>
                    <a:lnR w="12700" cap="flat" cmpd="sng" algn="ctr">
                      <a:solidFill>
                        <a:srgbClr val="20070A"/>
                      </a:solidFill>
                      <a:prstDash val="solid"/>
                      <a:round/>
                      <a:headEnd type="none" w="med" len="med"/>
                      <a:tailEnd type="none" w="med" len="med"/>
                    </a:lnR>
                    <a:lnT w="12700" cap="flat" cmpd="sng" algn="ctr">
                      <a:solidFill>
                        <a:srgbClr val="600C0A"/>
                      </a:solidFill>
                      <a:prstDash val="solid"/>
                      <a:round/>
                      <a:headEnd type="none" w="med" len="med"/>
                      <a:tailEnd type="none" w="med" len="med"/>
                    </a:lnT>
                    <a:lnB w="12700" cap="flat" cmpd="sng" algn="ctr">
                      <a:solidFill>
                        <a:srgbClr val="600C0A"/>
                      </a:solidFill>
                      <a:prstDash val="solid"/>
                      <a:round/>
                      <a:headEnd type="none" w="med" len="med"/>
                      <a:tailEnd type="none" w="med" len="med"/>
                    </a:lnB>
                    <a:noFill/>
                  </a:tcPr>
                </a:tc>
                <a:tc>
                  <a:txBody>
                    <a:bodyPr/>
                    <a:lstStyle/>
                    <a:p>
                      <a:pPr fontAlgn="base" latinLnBrk="0">
                        <a:buNone/>
                      </a:pPr>
                      <a:r>
                        <a:rPr lang="en-US" sz="1400">
                          <a:effectLst/>
                        </a:rPr>
                        <a:t>b29 = 1</a:t>
                      </a:r>
                    </a:p>
                  </a:txBody>
                  <a:tcPr anchor="ctr">
                    <a:lnL w="12700" cap="flat" cmpd="sng" algn="ctr">
                      <a:solidFill>
                        <a:srgbClr val="20070A"/>
                      </a:solidFill>
                      <a:prstDash val="solid"/>
                      <a:round/>
                      <a:headEnd type="none" w="med" len="med"/>
                      <a:tailEnd type="none" w="med" len="med"/>
                    </a:lnL>
                    <a:lnR w="12700" cap="flat" cmpd="sng" algn="ctr">
                      <a:solidFill>
                        <a:srgbClr val="800A0A"/>
                      </a:solidFill>
                      <a:prstDash val="solid"/>
                      <a:round/>
                      <a:headEnd type="none" w="med" len="med"/>
                      <a:tailEnd type="none" w="med" len="med"/>
                    </a:lnR>
                    <a:lnT w="12700" cap="flat" cmpd="sng" algn="ctr">
                      <a:solidFill>
                        <a:srgbClr val="20070A"/>
                      </a:solidFill>
                      <a:prstDash val="solid"/>
                      <a:round/>
                      <a:headEnd type="none" w="med" len="med"/>
                      <a:tailEnd type="none" w="med" len="med"/>
                    </a:lnT>
                    <a:lnB w="12700" cap="flat" cmpd="sng" algn="ctr">
                      <a:solidFill>
                        <a:srgbClr val="20070A"/>
                      </a:solidFill>
                      <a:prstDash val="solid"/>
                      <a:round/>
                      <a:headEnd type="none" w="med" len="med"/>
                      <a:tailEnd type="none" w="med" len="med"/>
                    </a:lnB>
                    <a:noFill/>
                  </a:tcPr>
                </a:tc>
                <a:tc>
                  <a:txBody>
                    <a:bodyPr/>
                    <a:lstStyle/>
                    <a:p>
                      <a:pPr fontAlgn="base" latinLnBrk="0">
                        <a:buNone/>
                      </a:pPr>
                      <a:r>
                        <a:rPr lang="en-US" sz="1400">
                          <a:effectLst/>
                        </a:rPr>
                        <a:t>b30 = 0</a:t>
                      </a:r>
                    </a:p>
                  </a:txBody>
                  <a:tcPr anchor="ctr">
                    <a:lnL w="12700" cap="flat" cmpd="sng" algn="ctr">
                      <a:solidFill>
                        <a:srgbClr val="800A0A"/>
                      </a:solidFill>
                      <a:prstDash val="solid"/>
                      <a:round/>
                      <a:headEnd type="none" w="med" len="med"/>
                      <a:tailEnd type="none" w="med" len="med"/>
                    </a:lnL>
                    <a:lnR w="12700" cap="flat" cmpd="sng" algn="ctr">
                      <a:solidFill>
                        <a:srgbClr val="A0020A"/>
                      </a:solidFill>
                      <a:prstDash val="solid"/>
                      <a:round/>
                      <a:headEnd type="none" w="med" len="med"/>
                      <a:tailEnd type="none" w="med" len="med"/>
                    </a:lnR>
                    <a:lnT w="12700" cap="flat" cmpd="sng" algn="ctr">
                      <a:solidFill>
                        <a:srgbClr val="800A0A"/>
                      </a:solidFill>
                      <a:prstDash val="solid"/>
                      <a:round/>
                      <a:headEnd type="none" w="med" len="med"/>
                      <a:tailEnd type="none" w="med" len="med"/>
                    </a:lnT>
                    <a:lnB w="12700" cap="flat" cmpd="sng" algn="ctr">
                      <a:solidFill>
                        <a:srgbClr val="800A0A"/>
                      </a:solidFill>
                      <a:prstDash val="solid"/>
                      <a:round/>
                      <a:headEnd type="none" w="med" len="med"/>
                      <a:tailEnd type="none" w="med" len="med"/>
                    </a:lnB>
                    <a:noFill/>
                  </a:tcPr>
                </a:tc>
                <a:tc>
                  <a:txBody>
                    <a:bodyPr/>
                    <a:lstStyle/>
                    <a:p>
                      <a:pPr fontAlgn="base" latinLnBrk="0">
                        <a:buNone/>
                      </a:pPr>
                      <a:r>
                        <a:rPr lang="en-US" sz="1400">
                          <a:effectLst/>
                        </a:rPr>
                        <a:t>1 (b31) + 1 (b29) + 0 (b30) = 2</a:t>
                      </a:r>
                    </a:p>
                  </a:txBody>
                  <a:tcPr anchor="ctr">
                    <a:lnL w="12700" cap="flat" cmpd="sng" algn="ctr">
                      <a:solidFill>
                        <a:srgbClr val="A0020A"/>
                      </a:solidFill>
                      <a:prstDash val="solid"/>
                      <a:round/>
                      <a:headEnd type="none" w="med" len="med"/>
                      <a:tailEnd type="none" w="med" len="med"/>
                    </a:lnL>
                    <a:lnR w="12700" cap="flat" cmpd="sng" algn="ctr">
                      <a:solidFill>
                        <a:srgbClr val="A0020A"/>
                      </a:solidFill>
                      <a:prstDash val="solid"/>
                      <a:round/>
                      <a:headEnd type="none" w="med" len="med"/>
                      <a:tailEnd type="none" w="med" len="med"/>
                    </a:lnR>
                    <a:lnT w="12700" cap="flat" cmpd="sng" algn="ctr">
                      <a:solidFill>
                        <a:srgbClr val="A0020A"/>
                      </a:solidFill>
                      <a:prstDash val="solid"/>
                      <a:round/>
                      <a:headEnd type="none" w="med" len="med"/>
                      <a:tailEnd type="none" w="med" len="med"/>
                    </a:lnT>
                    <a:lnB w="12700" cap="flat" cmpd="sng" algn="ctr">
                      <a:solidFill>
                        <a:srgbClr val="A0020A"/>
                      </a:solidFill>
                      <a:prstDash val="solid"/>
                      <a:round/>
                      <a:headEnd type="none" w="med" len="med"/>
                      <a:tailEnd type="none" w="med" len="med"/>
                    </a:lnB>
                    <a:noFill/>
                  </a:tcPr>
                </a:tc>
                <a:tc>
                  <a:txBody>
                    <a:bodyPr/>
                    <a:lstStyle/>
                    <a:p>
                      <a:pPr fontAlgn="base" latinLnBrk="0">
                        <a:buNone/>
                      </a:pPr>
                      <a:r>
                        <a:rPr lang="en-US" sz="1400">
                          <a:effectLst/>
                        </a:rPr>
                        <a:t>r0 shifted left by 2 bits</a:t>
                      </a:r>
                    </a:p>
                  </a:txBody>
                  <a:tcPr anchor="ctr">
                    <a:lnL w="12700" cap="flat" cmpd="sng" algn="ctr">
                      <a:solidFill>
                        <a:srgbClr val="A0020A"/>
                      </a:solidFill>
                      <a:prstDash val="solid"/>
                      <a:round/>
                      <a:headEnd type="none" w="med" len="med"/>
                      <a:tailEnd type="none" w="med" len="med"/>
                    </a:lnL>
                    <a:lnR w="7620" cap="flat" cmpd="sng" algn="ctr">
                      <a:solidFill>
                        <a:srgbClr val="A0020A"/>
                      </a:solidFill>
                      <a:prstDash val="solid"/>
                      <a:round/>
                      <a:headEnd type="none" w="med" len="med"/>
                      <a:tailEnd type="none" w="med" len="med"/>
                    </a:lnR>
                    <a:lnT w="12700" cap="flat" cmpd="sng" algn="ctr">
                      <a:solidFill>
                        <a:srgbClr val="A0020A"/>
                      </a:solidFill>
                      <a:prstDash val="solid"/>
                      <a:round/>
                      <a:headEnd type="none" w="med" len="med"/>
                      <a:tailEnd type="none" w="med" len="med"/>
                    </a:lnT>
                    <a:lnB w="12700" cap="flat" cmpd="sng" algn="ctr">
                      <a:solidFill>
                        <a:srgbClr val="A0020A"/>
                      </a:solidFill>
                      <a:prstDash val="solid"/>
                      <a:round/>
                      <a:headEnd type="none" w="med" len="med"/>
                      <a:tailEnd type="none" w="med" len="med"/>
                    </a:lnB>
                    <a:noFill/>
                  </a:tcPr>
                </a:tc>
                <a:extLst>
                  <a:ext uri="{0D108BD9-81ED-4DB2-BD59-A6C34878D82A}">
                    <a16:rowId xmlns:a16="http://schemas.microsoft.com/office/drawing/2014/main" val="664033524"/>
                  </a:ext>
                </a:extLst>
              </a:tr>
              <a:tr h="289362">
                <a:tc>
                  <a:txBody>
                    <a:bodyPr/>
                    <a:lstStyle/>
                    <a:p>
                      <a:pPr fontAlgn="base" latinLnBrk="0">
                        <a:buNone/>
                      </a:pPr>
                      <a:r>
                        <a:rPr lang="en-US" sz="1400">
                          <a:effectLst/>
                        </a:rPr>
                        <a:t>2</a:t>
                      </a:r>
                    </a:p>
                  </a:txBody>
                  <a:tcPr anchor="ctr">
                    <a:lnL w="12700" cap="flat" cmpd="sng" algn="ctr">
                      <a:solidFill>
                        <a:srgbClr val="600C0A"/>
                      </a:solidFill>
                      <a:prstDash val="solid"/>
                      <a:round/>
                      <a:headEnd type="none" w="med" len="med"/>
                      <a:tailEnd type="none" w="med" len="med"/>
                    </a:lnL>
                    <a:lnR w="12700" cap="flat" cmpd="sng" algn="ctr">
                      <a:solidFill>
                        <a:srgbClr val="20070A"/>
                      </a:solidFill>
                      <a:prstDash val="solid"/>
                      <a:round/>
                      <a:headEnd type="none" w="med" len="med"/>
                      <a:tailEnd type="none" w="med" len="med"/>
                    </a:lnR>
                    <a:lnT w="12700" cap="flat" cmpd="sng" algn="ctr">
                      <a:solidFill>
                        <a:srgbClr val="600C0A"/>
                      </a:solidFill>
                      <a:prstDash val="solid"/>
                      <a:round/>
                      <a:headEnd type="none" w="med" len="med"/>
                      <a:tailEnd type="none" w="med" len="med"/>
                    </a:lnT>
                    <a:lnB w="12700" cap="flat" cmpd="sng" algn="ctr">
                      <a:solidFill>
                        <a:srgbClr val="600C0A"/>
                      </a:solidFill>
                      <a:prstDash val="solid"/>
                      <a:round/>
                      <a:headEnd type="none" w="med" len="med"/>
                      <a:tailEnd type="none" w="med" len="med"/>
                    </a:lnB>
                    <a:noFill/>
                  </a:tcPr>
                </a:tc>
                <a:tc>
                  <a:txBody>
                    <a:bodyPr/>
                    <a:lstStyle/>
                    <a:p>
                      <a:pPr fontAlgn="base" latinLnBrk="0">
                        <a:buNone/>
                      </a:pPr>
                      <a:r>
                        <a:rPr lang="en-US" sz="1400">
                          <a:effectLst/>
                        </a:rPr>
                        <a:t>b27 = 1</a:t>
                      </a:r>
                    </a:p>
                  </a:txBody>
                  <a:tcPr anchor="ctr">
                    <a:lnL w="12700" cap="flat" cmpd="sng" algn="ctr">
                      <a:solidFill>
                        <a:srgbClr val="20070A"/>
                      </a:solidFill>
                      <a:prstDash val="solid"/>
                      <a:round/>
                      <a:headEnd type="none" w="med" len="med"/>
                      <a:tailEnd type="none" w="med" len="med"/>
                    </a:lnL>
                    <a:lnR w="12700" cap="flat" cmpd="sng" algn="ctr">
                      <a:solidFill>
                        <a:srgbClr val="800A0A"/>
                      </a:solidFill>
                      <a:prstDash val="solid"/>
                      <a:round/>
                      <a:headEnd type="none" w="med" len="med"/>
                      <a:tailEnd type="none" w="med" len="med"/>
                    </a:lnR>
                    <a:lnT w="12700" cap="flat" cmpd="sng" algn="ctr">
                      <a:solidFill>
                        <a:srgbClr val="20070A"/>
                      </a:solidFill>
                      <a:prstDash val="solid"/>
                      <a:round/>
                      <a:headEnd type="none" w="med" len="med"/>
                      <a:tailEnd type="none" w="med" len="med"/>
                    </a:lnT>
                    <a:lnB w="12700" cap="flat" cmpd="sng" algn="ctr">
                      <a:solidFill>
                        <a:srgbClr val="20070A"/>
                      </a:solidFill>
                      <a:prstDash val="solid"/>
                      <a:round/>
                      <a:headEnd type="none" w="med" len="med"/>
                      <a:tailEnd type="none" w="med" len="med"/>
                    </a:lnB>
                    <a:noFill/>
                  </a:tcPr>
                </a:tc>
                <a:tc>
                  <a:txBody>
                    <a:bodyPr/>
                    <a:lstStyle/>
                    <a:p>
                      <a:pPr fontAlgn="base" latinLnBrk="0">
                        <a:buNone/>
                      </a:pPr>
                      <a:r>
                        <a:rPr lang="en-US" sz="1400">
                          <a:effectLst/>
                        </a:rPr>
                        <a:t>b28 = 0</a:t>
                      </a:r>
                    </a:p>
                  </a:txBody>
                  <a:tcPr anchor="ctr">
                    <a:lnL w="12700" cap="flat" cmpd="sng" algn="ctr">
                      <a:solidFill>
                        <a:srgbClr val="800A0A"/>
                      </a:solidFill>
                      <a:prstDash val="solid"/>
                      <a:round/>
                      <a:headEnd type="none" w="med" len="med"/>
                      <a:tailEnd type="none" w="med" len="med"/>
                    </a:lnL>
                    <a:lnR w="12700" cap="flat" cmpd="sng" algn="ctr">
                      <a:solidFill>
                        <a:srgbClr val="A0020A"/>
                      </a:solidFill>
                      <a:prstDash val="solid"/>
                      <a:round/>
                      <a:headEnd type="none" w="med" len="med"/>
                      <a:tailEnd type="none" w="med" len="med"/>
                    </a:lnR>
                    <a:lnT w="12700" cap="flat" cmpd="sng" algn="ctr">
                      <a:solidFill>
                        <a:srgbClr val="800A0A"/>
                      </a:solidFill>
                      <a:prstDash val="solid"/>
                      <a:round/>
                      <a:headEnd type="none" w="med" len="med"/>
                      <a:tailEnd type="none" w="med" len="med"/>
                    </a:lnT>
                    <a:lnB w="12700" cap="flat" cmpd="sng" algn="ctr">
                      <a:solidFill>
                        <a:srgbClr val="800A0A"/>
                      </a:solidFill>
                      <a:prstDash val="solid"/>
                      <a:round/>
                      <a:headEnd type="none" w="med" len="med"/>
                      <a:tailEnd type="none" w="med" len="med"/>
                    </a:lnB>
                    <a:noFill/>
                  </a:tcPr>
                </a:tc>
                <a:tc>
                  <a:txBody>
                    <a:bodyPr/>
                    <a:lstStyle/>
                    <a:p>
                      <a:pPr fontAlgn="base" latinLnBrk="0">
                        <a:buNone/>
                      </a:pPr>
                      <a:r>
                        <a:rPr lang="en-US" sz="1400">
                          <a:effectLst/>
                        </a:rPr>
                        <a:t>2 + 1 (b27) + 0 (b28) = 3</a:t>
                      </a:r>
                    </a:p>
                  </a:txBody>
                  <a:tcPr anchor="ctr">
                    <a:lnL w="12700" cap="flat" cmpd="sng" algn="ctr">
                      <a:solidFill>
                        <a:srgbClr val="A0020A"/>
                      </a:solidFill>
                      <a:prstDash val="solid"/>
                      <a:round/>
                      <a:headEnd type="none" w="med" len="med"/>
                      <a:tailEnd type="none" w="med" len="med"/>
                    </a:lnL>
                    <a:lnR w="12700" cap="flat" cmpd="sng" algn="ctr">
                      <a:solidFill>
                        <a:srgbClr val="A0020A"/>
                      </a:solidFill>
                      <a:prstDash val="solid"/>
                      <a:round/>
                      <a:headEnd type="none" w="med" len="med"/>
                      <a:tailEnd type="none" w="med" len="med"/>
                    </a:lnR>
                    <a:lnT w="12700" cap="flat" cmpd="sng" algn="ctr">
                      <a:solidFill>
                        <a:srgbClr val="A0020A"/>
                      </a:solidFill>
                      <a:prstDash val="solid"/>
                      <a:round/>
                      <a:headEnd type="none" w="med" len="med"/>
                      <a:tailEnd type="none" w="med" len="med"/>
                    </a:lnT>
                    <a:lnB w="12700" cap="flat" cmpd="sng" algn="ctr">
                      <a:solidFill>
                        <a:srgbClr val="A0020A"/>
                      </a:solidFill>
                      <a:prstDash val="solid"/>
                      <a:round/>
                      <a:headEnd type="none" w="med" len="med"/>
                      <a:tailEnd type="none" w="med" len="med"/>
                    </a:lnB>
                    <a:noFill/>
                  </a:tcPr>
                </a:tc>
                <a:tc>
                  <a:txBody>
                    <a:bodyPr/>
                    <a:lstStyle/>
                    <a:p>
                      <a:pPr fontAlgn="base" latinLnBrk="0">
                        <a:buNone/>
                      </a:pPr>
                      <a:endParaRPr lang="en-US" sz="1400">
                        <a:effectLst/>
                      </a:endParaRPr>
                    </a:p>
                  </a:txBody>
                  <a:tcPr anchor="ctr">
                    <a:lnL w="12700" cap="flat" cmpd="sng" algn="ctr">
                      <a:solidFill>
                        <a:srgbClr val="A0020A"/>
                      </a:solidFill>
                      <a:prstDash val="solid"/>
                      <a:round/>
                      <a:headEnd type="none" w="med" len="med"/>
                      <a:tailEnd type="none" w="med" len="med"/>
                    </a:lnL>
                    <a:lnR w="7620" cap="flat" cmpd="sng" algn="ctr">
                      <a:solidFill>
                        <a:srgbClr val="A0020A"/>
                      </a:solidFill>
                      <a:prstDash val="solid"/>
                      <a:round/>
                      <a:headEnd type="none" w="med" len="med"/>
                      <a:tailEnd type="none" w="med" len="med"/>
                    </a:lnR>
                    <a:lnT w="12700" cap="flat" cmpd="sng" algn="ctr">
                      <a:solidFill>
                        <a:srgbClr val="A0020A"/>
                      </a:solidFill>
                      <a:prstDash val="solid"/>
                      <a:round/>
                      <a:headEnd type="none" w="med" len="med"/>
                      <a:tailEnd type="none" w="med" len="med"/>
                    </a:lnT>
                    <a:lnB w="12700" cap="flat" cmpd="sng" algn="ctr">
                      <a:solidFill>
                        <a:srgbClr val="A0020A"/>
                      </a:solidFill>
                      <a:prstDash val="solid"/>
                      <a:round/>
                      <a:headEnd type="none" w="med" len="med"/>
                      <a:tailEnd type="none" w="med" len="med"/>
                    </a:lnB>
                    <a:noFill/>
                  </a:tcPr>
                </a:tc>
                <a:extLst>
                  <a:ext uri="{0D108BD9-81ED-4DB2-BD59-A6C34878D82A}">
                    <a16:rowId xmlns:a16="http://schemas.microsoft.com/office/drawing/2014/main" val="3195877701"/>
                  </a:ext>
                </a:extLst>
              </a:tr>
              <a:tr h="289362">
                <a:tc>
                  <a:txBody>
                    <a:bodyPr/>
                    <a:lstStyle/>
                    <a:p>
                      <a:pPr fontAlgn="base" latinLnBrk="0">
                        <a:buNone/>
                      </a:pPr>
                      <a:r>
                        <a:rPr lang="en-US" sz="1400">
                          <a:effectLst/>
                        </a:rPr>
                        <a:t>3</a:t>
                      </a:r>
                    </a:p>
                  </a:txBody>
                  <a:tcPr anchor="ctr">
                    <a:lnL w="12700" cap="flat" cmpd="sng" algn="ctr">
                      <a:solidFill>
                        <a:srgbClr val="600C0A"/>
                      </a:solidFill>
                      <a:prstDash val="solid"/>
                      <a:round/>
                      <a:headEnd type="none" w="med" len="med"/>
                      <a:tailEnd type="none" w="med" len="med"/>
                    </a:lnL>
                    <a:lnR w="12700" cap="flat" cmpd="sng" algn="ctr">
                      <a:solidFill>
                        <a:srgbClr val="20070A"/>
                      </a:solidFill>
                      <a:prstDash val="solid"/>
                      <a:round/>
                      <a:headEnd type="none" w="med" len="med"/>
                      <a:tailEnd type="none" w="med" len="med"/>
                    </a:lnR>
                    <a:lnT w="12700" cap="flat" cmpd="sng" algn="ctr">
                      <a:solidFill>
                        <a:srgbClr val="600C0A"/>
                      </a:solidFill>
                      <a:prstDash val="solid"/>
                      <a:round/>
                      <a:headEnd type="none" w="med" len="med"/>
                      <a:tailEnd type="none" w="med" len="med"/>
                    </a:lnT>
                    <a:lnB w="12700" cap="flat" cmpd="sng" algn="ctr">
                      <a:solidFill>
                        <a:srgbClr val="600C0A"/>
                      </a:solidFill>
                      <a:prstDash val="solid"/>
                      <a:round/>
                      <a:headEnd type="none" w="med" len="med"/>
                      <a:tailEnd type="none" w="med" len="med"/>
                    </a:lnB>
                    <a:noFill/>
                  </a:tcPr>
                </a:tc>
                <a:tc>
                  <a:txBody>
                    <a:bodyPr/>
                    <a:lstStyle/>
                    <a:p>
                      <a:pPr fontAlgn="base" latinLnBrk="0">
                        <a:buNone/>
                      </a:pPr>
                      <a:r>
                        <a:rPr lang="en-US" sz="1400">
                          <a:effectLst/>
                        </a:rPr>
                        <a:t>b25 = 1</a:t>
                      </a:r>
                    </a:p>
                  </a:txBody>
                  <a:tcPr anchor="ctr">
                    <a:lnL w="12700" cap="flat" cmpd="sng" algn="ctr">
                      <a:solidFill>
                        <a:srgbClr val="20070A"/>
                      </a:solidFill>
                      <a:prstDash val="solid"/>
                      <a:round/>
                      <a:headEnd type="none" w="med" len="med"/>
                      <a:tailEnd type="none" w="med" len="med"/>
                    </a:lnL>
                    <a:lnR w="12700" cap="flat" cmpd="sng" algn="ctr">
                      <a:solidFill>
                        <a:srgbClr val="800A0A"/>
                      </a:solidFill>
                      <a:prstDash val="solid"/>
                      <a:round/>
                      <a:headEnd type="none" w="med" len="med"/>
                      <a:tailEnd type="none" w="med" len="med"/>
                    </a:lnR>
                    <a:lnT w="12700" cap="flat" cmpd="sng" algn="ctr">
                      <a:solidFill>
                        <a:srgbClr val="20070A"/>
                      </a:solidFill>
                      <a:prstDash val="solid"/>
                      <a:round/>
                      <a:headEnd type="none" w="med" len="med"/>
                      <a:tailEnd type="none" w="med" len="med"/>
                    </a:lnT>
                    <a:lnB w="12700" cap="flat" cmpd="sng" algn="ctr">
                      <a:solidFill>
                        <a:srgbClr val="20070A"/>
                      </a:solidFill>
                      <a:prstDash val="solid"/>
                      <a:round/>
                      <a:headEnd type="none" w="med" len="med"/>
                      <a:tailEnd type="none" w="med" len="med"/>
                    </a:lnB>
                    <a:noFill/>
                  </a:tcPr>
                </a:tc>
                <a:tc>
                  <a:txBody>
                    <a:bodyPr/>
                    <a:lstStyle/>
                    <a:p>
                      <a:pPr fontAlgn="base" latinLnBrk="0">
                        <a:buNone/>
                      </a:pPr>
                      <a:r>
                        <a:rPr lang="en-US" sz="1400">
                          <a:effectLst/>
                        </a:rPr>
                        <a:t>b26 = 0</a:t>
                      </a:r>
                    </a:p>
                  </a:txBody>
                  <a:tcPr anchor="ctr">
                    <a:lnL w="12700" cap="flat" cmpd="sng" algn="ctr">
                      <a:solidFill>
                        <a:srgbClr val="800A0A"/>
                      </a:solidFill>
                      <a:prstDash val="solid"/>
                      <a:round/>
                      <a:headEnd type="none" w="med" len="med"/>
                      <a:tailEnd type="none" w="med" len="med"/>
                    </a:lnL>
                    <a:lnR w="12700" cap="flat" cmpd="sng" algn="ctr">
                      <a:solidFill>
                        <a:srgbClr val="A0020A"/>
                      </a:solidFill>
                      <a:prstDash val="solid"/>
                      <a:round/>
                      <a:headEnd type="none" w="med" len="med"/>
                      <a:tailEnd type="none" w="med" len="med"/>
                    </a:lnR>
                    <a:lnT w="12700" cap="flat" cmpd="sng" algn="ctr">
                      <a:solidFill>
                        <a:srgbClr val="800A0A"/>
                      </a:solidFill>
                      <a:prstDash val="solid"/>
                      <a:round/>
                      <a:headEnd type="none" w="med" len="med"/>
                      <a:tailEnd type="none" w="med" len="med"/>
                    </a:lnT>
                    <a:lnB w="12700" cap="flat" cmpd="sng" algn="ctr">
                      <a:solidFill>
                        <a:srgbClr val="800A0A"/>
                      </a:solidFill>
                      <a:prstDash val="solid"/>
                      <a:round/>
                      <a:headEnd type="none" w="med" len="med"/>
                      <a:tailEnd type="none" w="med" len="med"/>
                    </a:lnB>
                    <a:noFill/>
                  </a:tcPr>
                </a:tc>
                <a:tc>
                  <a:txBody>
                    <a:bodyPr/>
                    <a:lstStyle/>
                    <a:p>
                      <a:pPr fontAlgn="base" latinLnBrk="0">
                        <a:buNone/>
                      </a:pPr>
                      <a:r>
                        <a:rPr lang="en-US" sz="1400">
                          <a:effectLst/>
                        </a:rPr>
                        <a:t>3 + 1 (b25) + 0 (b26) = 4</a:t>
                      </a:r>
                    </a:p>
                  </a:txBody>
                  <a:tcPr anchor="ctr">
                    <a:lnL w="12700" cap="flat" cmpd="sng" algn="ctr">
                      <a:solidFill>
                        <a:srgbClr val="A0020A"/>
                      </a:solidFill>
                      <a:prstDash val="solid"/>
                      <a:round/>
                      <a:headEnd type="none" w="med" len="med"/>
                      <a:tailEnd type="none" w="med" len="med"/>
                    </a:lnL>
                    <a:lnR w="12700" cap="flat" cmpd="sng" algn="ctr">
                      <a:solidFill>
                        <a:srgbClr val="A0020A"/>
                      </a:solidFill>
                      <a:prstDash val="solid"/>
                      <a:round/>
                      <a:headEnd type="none" w="med" len="med"/>
                      <a:tailEnd type="none" w="med" len="med"/>
                    </a:lnR>
                    <a:lnT w="12700" cap="flat" cmpd="sng" algn="ctr">
                      <a:solidFill>
                        <a:srgbClr val="A0020A"/>
                      </a:solidFill>
                      <a:prstDash val="solid"/>
                      <a:round/>
                      <a:headEnd type="none" w="med" len="med"/>
                      <a:tailEnd type="none" w="med" len="med"/>
                    </a:lnT>
                    <a:lnB w="12700" cap="flat" cmpd="sng" algn="ctr">
                      <a:solidFill>
                        <a:srgbClr val="A0020A"/>
                      </a:solidFill>
                      <a:prstDash val="solid"/>
                      <a:round/>
                      <a:headEnd type="none" w="med" len="med"/>
                      <a:tailEnd type="none" w="med" len="med"/>
                    </a:lnB>
                    <a:noFill/>
                  </a:tcPr>
                </a:tc>
                <a:tc>
                  <a:txBody>
                    <a:bodyPr/>
                    <a:lstStyle/>
                    <a:p>
                      <a:pPr fontAlgn="base" latinLnBrk="0">
                        <a:buNone/>
                      </a:pPr>
                      <a:endParaRPr lang="en-US" sz="1400">
                        <a:effectLst/>
                      </a:endParaRPr>
                    </a:p>
                  </a:txBody>
                  <a:tcPr anchor="ctr">
                    <a:lnL w="12700" cap="flat" cmpd="sng" algn="ctr">
                      <a:solidFill>
                        <a:srgbClr val="A0020A"/>
                      </a:solidFill>
                      <a:prstDash val="solid"/>
                      <a:round/>
                      <a:headEnd type="none" w="med" len="med"/>
                      <a:tailEnd type="none" w="med" len="med"/>
                    </a:lnL>
                    <a:lnR w="7620" cap="flat" cmpd="sng" algn="ctr">
                      <a:solidFill>
                        <a:srgbClr val="A0020A"/>
                      </a:solidFill>
                      <a:prstDash val="solid"/>
                      <a:round/>
                      <a:headEnd type="none" w="med" len="med"/>
                      <a:tailEnd type="none" w="med" len="med"/>
                    </a:lnR>
                    <a:lnT w="12700" cap="flat" cmpd="sng" algn="ctr">
                      <a:solidFill>
                        <a:srgbClr val="A0020A"/>
                      </a:solidFill>
                      <a:prstDash val="solid"/>
                      <a:round/>
                      <a:headEnd type="none" w="med" len="med"/>
                      <a:tailEnd type="none" w="med" len="med"/>
                    </a:lnT>
                    <a:lnB w="12700" cap="flat" cmpd="sng" algn="ctr">
                      <a:solidFill>
                        <a:srgbClr val="A0020A"/>
                      </a:solidFill>
                      <a:prstDash val="solid"/>
                      <a:round/>
                      <a:headEnd type="none" w="med" len="med"/>
                      <a:tailEnd type="none" w="med" len="med"/>
                    </a:lnB>
                    <a:noFill/>
                  </a:tcPr>
                </a:tc>
                <a:extLst>
                  <a:ext uri="{0D108BD9-81ED-4DB2-BD59-A6C34878D82A}">
                    <a16:rowId xmlns:a16="http://schemas.microsoft.com/office/drawing/2014/main" val="346364300"/>
                  </a:ext>
                </a:extLst>
              </a:tr>
              <a:tr h="289362">
                <a:tc>
                  <a:txBody>
                    <a:bodyPr/>
                    <a:lstStyle/>
                    <a:p>
                      <a:pPr fontAlgn="base" latinLnBrk="0">
                        <a:buNone/>
                      </a:pPr>
                      <a:r>
                        <a:rPr lang="en-US" sz="1400">
                          <a:effectLst/>
                        </a:rPr>
                        <a:t>4</a:t>
                      </a:r>
                    </a:p>
                  </a:txBody>
                  <a:tcPr anchor="ctr">
                    <a:lnL w="12700" cap="flat" cmpd="sng" algn="ctr">
                      <a:solidFill>
                        <a:srgbClr val="600C0A"/>
                      </a:solidFill>
                      <a:prstDash val="solid"/>
                      <a:round/>
                      <a:headEnd type="none" w="med" len="med"/>
                      <a:tailEnd type="none" w="med" len="med"/>
                    </a:lnL>
                    <a:lnR w="12700" cap="flat" cmpd="sng" algn="ctr">
                      <a:solidFill>
                        <a:srgbClr val="20070A"/>
                      </a:solidFill>
                      <a:prstDash val="solid"/>
                      <a:round/>
                      <a:headEnd type="none" w="med" len="med"/>
                      <a:tailEnd type="none" w="med" len="med"/>
                    </a:lnR>
                    <a:lnT w="12700" cap="flat" cmpd="sng" algn="ctr">
                      <a:solidFill>
                        <a:srgbClr val="600C0A"/>
                      </a:solidFill>
                      <a:prstDash val="solid"/>
                      <a:round/>
                      <a:headEnd type="none" w="med" len="med"/>
                      <a:tailEnd type="none" w="med" len="med"/>
                    </a:lnT>
                    <a:lnB w="12700" cap="flat" cmpd="sng" algn="ctr">
                      <a:solidFill>
                        <a:srgbClr val="600C0A"/>
                      </a:solidFill>
                      <a:prstDash val="solid"/>
                      <a:round/>
                      <a:headEnd type="none" w="med" len="med"/>
                      <a:tailEnd type="none" w="med" len="med"/>
                    </a:lnB>
                    <a:noFill/>
                  </a:tcPr>
                </a:tc>
                <a:tc>
                  <a:txBody>
                    <a:bodyPr/>
                    <a:lstStyle/>
                    <a:p>
                      <a:pPr fontAlgn="base" latinLnBrk="0">
                        <a:buNone/>
                      </a:pPr>
                      <a:r>
                        <a:rPr lang="en-US" sz="1400">
                          <a:effectLst/>
                        </a:rPr>
                        <a:t>b23 = 1</a:t>
                      </a:r>
                    </a:p>
                  </a:txBody>
                  <a:tcPr anchor="ctr">
                    <a:lnL w="12700" cap="flat" cmpd="sng" algn="ctr">
                      <a:solidFill>
                        <a:srgbClr val="20070A"/>
                      </a:solidFill>
                      <a:prstDash val="solid"/>
                      <a:round/>
                      <a:headEnd type="none" w="med" len="med"/>
                      <a:tailEnd type="none" w="med" len="med"/>
                    </a:lnL>
                    <a:lnR w="12700" cap="flat" cmpd="sng" algn="ctr">
                      <a:solidFill>
                        <a:srgbClr val="800A0A"/>
                      </a:solidFill>
                      <a:prstDash val="solid"/>
                      <a:round/>
                      <a:headEnd type="none" w="med" len="med"/>
                      <a:tailEnd type="none" w="med" len="med"/>
                    </a:lnR>
                    <a:lnT w="12700" cap="flat" cmpd="sng" algn="ctr">
                      <a:solidFill>
                        <a:srgbClr val="20070A"/>
                      </a:solidFill>
                      <a:prstDash val="solid"/>
                      <a:round/>
                      <a:headEnd type="none" w="med" len="med"/>
                      <a:tailEnd type="none" w="med" len="med"/>
                    </a:lnT>
                    <a:lnB w="12700" cap="flat" cmpd="sng" algn="ctr">
                      <a:solidFill>
                        <a:srgbClr val="20070A"/>
                      </a:solidFill>
                      <a:prstDash val="solid"/>
                      <a:round/>
                      <a:headEnd type="none" w="med" len="med"/>
                      <a:tailEnd type="none" w="med" len="med"/>
                    </a:lnB>
                    <a:noFill/>
                  </a:tcPr>
                </a:tc>
                <a:tc>
                  <a:txBody>
                    <a:bodyPr/>
                    <a:lstStyle/>
                    <a:p>
                      <a:pPr fontAlgn="base" latinLnBrk="0">
                        <a:buNone/>
                      </a:pPr>
                      <a:r>
                        <a:rPr lang="en-US" sz="1400">
                          <a:effectLst/>
                        </a:rPr>
                        <a:t>b24 = 0</a:t>
                      </a:r>
                    </a:p>
                  </a:txBody>
                  <a:tcPr anchor="ctr">
                    <a:lnL w="12700" cap="flat" cmpd="sng" algn="ctr">
                      <a:solidFill>
                        <a:srgbClr val="800A0A"/>
                      </a:solidFill>
                      <a:prstDash val="solid"/>
                      <a:round/>
                      <a:headEnd type="none" w="med" len="med"/>
                      <a:tailEnd type="none" w="med" len="med"/>
                    </a:lnL>
                    <a:lnR w="12700" cap="flat" cmpd="sng" algn="ctr">
                      <a:solidFill>
                        <a:srgbClr val="A0020A"/>
                      </a:solidFill>
                      <a:prstDash val="solid"/>
                      <a:round/>
                      <a:headEnd type="none" w="med" len="med"/>
                      <a:tailEnd type="none" w="med" len="med"/>
                    </a:lnR>
                    <a:lnT w="12700" cap="flat" cmpd="sng" algn="ctr">
                      <a:solidFill>
                        <a:srgbClr val="800A0A"/>
                      </a:solidFill>
                      <a:prstDash val="solid"/>
                      <a:round/>
                      <a:headEnd type="none" w="med" len="med"/>
                      <a:tailEnd type="none" w="med" len="med"/>
                    </a:lnT>
                    <a:lnB w="12700" cap="flat" cmpd="sng" algn="ctr">
                      <a:solidFill>
                        <a:srgbClr val="800A0A"/>
                      </a:solidFill>
                      <a:prstDash val="solid"/>
                      <a:round/>
                      <a:headEnd type="none" w="med" len="med"/>
                      <a:tailEnd type="none" w="med" len="med"/>
                    </a:lnB>
                    <a:noFill/>
                  </a:tcPr>
                </a:tc>
                <a:tc>
                  <a:txBody>
                    <a:bodyPr/>
                    <a:lstStyle/>
                    <a:p>
                      <a:pPr fontAlgn="base" latinLnBrk="0">
                        <a:buNone/>
                      </a:pPr>
                      <a:r>
                        <a:rPr lang="en-US" sz="1400">
                          <a:effectLst/>
                        </a:rPr>
                        <a:t>4 + 1 (b23) + 0 (b24) = 5</a:t>
                      </a:r>
                    </a:p>
                  </a:txBody>
                  <a:tcPr anchor="ctr">
                    <a:lnL w="12700" cap="flat" cmpd="sng" algn="ctr">
                      <a:solidFill>
                        <a:srgbClr val="A0020A"/>
                      </a:solidFill>
                      <a:prstDash val="solid"/>
                      <a:round/>
                      <a:headEnd type="none" w="med" len="med"/>
                      <a:tailEnd type="none" w="med" len="med"/>
                    </a:lnL>
                    <a:lnR w="12700" cap="flat" cmpd="sng" algn="ctr">
                      <a:solidFill>
                        <a:srgbClr val="A0020A"/>
                      </a:solidFill>
                      <a:prstDash val="solid"/>
                      <a:round/>
                      <a:headEnd type="none" w="med" len="med"/>
                      <a:tailEnd type="none" w="med" len="med"/>
                    </a:lnR>
                    <a:lnT w="12700" cap="flat" cmpd="sng" algn="ctr">
                      <a:solidFill>
                        <a:srgbClr val="A0020A"/>
                      </a:solidFill>
                      <a:prstDash val="solid"/>
                      <a:round/>
                      <a:headEnd type="none" w="med" len="med"/>
                      <a:tailEnd type="none" w="med" len="med"/>
                    </a:lnT>
                    <a:lnB w="12700" cap="flat" cmpd="sng" algn="ctr">
                      <a:solidFill>
                        <a:srgbClr val="A0020A"/>
                      </a:solidFill>
                      <a:prstDash val="solid"/>
                      <a:round/>
                      <a:headEnd type="none" w="med" len="med"/>
                      <a:tailEnd type="none" w="med" len="med"/>
                    </a:lnB>
                    <a:noFill/>
                  </a:tcPr>
                </a:tc>
                <a:tc>
                  <a:txBody>
                    <a:bodyPr/>
                    <a:lstStyle/>
                    <a:p>
                      <a:pPr fontAlgn="base" latinLnBrk="0">
                        <a:buNone/>
                      </a:pPr>
                      <a:endParaRPr lang="en-US" sz="1400" dirty="0">
                        <a:effectLst/>
                      </a:endParaRPr>
                    </a:p>
                  </a:txBody>
                  <a:tcPr anchor="ctr">
                    <a:lnL w="12700" cap="flat" cmpd="sng" algn="ctr">
                      <a:solidFill>
                        <a:srgbClr val="A0020A"/>
                      </a:solidFill>
                      <a:prstDash val="solid"/>
                      <a:round/>
                      <a:headEnd type="none" w="med" len="med"/>
                      <a:tailEnd type="none" w="med" len="med"/>
                    </a:lnL>
                    <a:lnR w="7620" cap="flat" cmpd="sng" algn="ctr">
                      <a:solidFill>
                        <a:srgbClr val="A0020A"/>
                      </a:solidFill>
                      <a:prstDash val="solid"/>
                      <a:round/>
                      <a:headEnd type="none" w="med" len="med"/>
                      <a:tailEnd type="none" w="med" len="med"/>
                    </a:lnR>
                    <a:lnT w="12700" cap="flat" cmpd="sng" algn="ctr">
                      <a:solidFill>
                        <a:srgbClr val="A0020A"/>
                      </a:solidFill>
                      <a:prstDash val="solid"/>
                      <a:round/>
                      <a:headEnd type="none" w="med" len="med"/>
                      <a:tailEnd type="none" w="med" len="med"/>
                    </a:lnT>
                    <a:lnB w="12700" cap="flat" cmpd="sng" algn="ctr">
                      <a:solidFill>
                        <a:srgbClr val="A0020A"/>
                      </a:solidFill>
                      <a:prstDash val="solid"/>
                      <a:round/>
                      <a:headEnd type="none" w="med" len="med"/>
                      <a:tailEnd type="none" w="med" len="med"/>
                    </a:lnB>
                    <a:noFill/>
                  </a:tcPr>
                </a:tc>
                <a:extLst>
                  <a:ext uri="{0D108BD9-81ED-4DB2-BD59-A6C34878D82A}">
                    <a16:rowId xmlns:a16="http://schemas.microsoft.com/office/drawing/2014/main" val="3715003147"/>
                  </a:ext>
                </a:extLst>
              </a:tr>
            </a:tbl>
          </a:graphicData>
        </a:graphic>
      </p:graphicFrame>
      <p:sp>
        <p:nvSpPr>
          <p:cNvPr id="7" name="Content Placeholder 3">
            <a:extLst>
              <a:ext uri="{FF2B5EF4-FFF2-40B4-BE49-F238E27FC236}">
                <a16:creationId xmlns:a16="http://schemas.microsoft.com/office/drawing/2014/main" id="{82CEF9EB-49EB-B2D5-DAC8-544A858734B1}"/>
              </a:ext>
            </a:extLst>
          </p:cNvPr>
          <p:cNvSpPr txBox="1">
            <a:spLocks/>
          </p:cNvSpPr>
          <p:nvPr/>
        </p:nvSpPr>
        <p:spPr>
          <a:xfrm>
            <a:off x="914400" y="4038600"/>
            <a:ext cx="9982200" cy="23622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1800" dirty="0"/>
              <a:t>In 0xAAAAAAAA, bits at odd positions (31, 29, 27, ..., 1) are all 1, bits at even positions (30, 28, 26, ..., 0) are all 0.</a:t>
            </a:r>
          </a:p>
          <a:p>
            <a:r>
              <a:rPr lang="en-US" sz="1800" dirty="0"/>
              <a:t>Carry bit is always the even bit index at each iteration.</a:t>
            </a:r>
          </a:p>
          <a:p>
            <a:r>
              <a:rPr lang="en-US" sz="1800" dirty="0"/>
              <a:t>At each iteration, r1 accumulates 1 (highest bit, odd index) + 0 (carry bit, even index).</a:t>
            </a:r>
          </a:p>
          <a:p>
            <a:r>
              <a:rPr lang="en-US" sz="1800" dirty="0"/>
              <a:t>The loop: ends when r0 becomes zero after the last shift, triggering the Zero flag and exiting the branch.</a:t>
            </a:r>
          </a:p>
          <a:p>
            <a:r>
              <a:rPr lang="en-US" sz="1800" dirty="0"/>
              <a:t>The count accumulates to 16, consistent with the fact that 0xAAAAAAAA has exactly 16 ones in 32 bits.</a:t>
            </a:r>
          </a:p>
          <a:p>
            <a:r>
              <a:rPr lang="en-US" sz="1800" dirty="0"/>
              <a:t>This program counts two bits </a:t>
            </a:r>
            <a:r>
              <a:rPr lang="en-US" sz="1800"/>
              <a:t>per loop iteration</a:t>
            </a:r>
            <a:r>
              <a:rPr lang="en-US" sz="1800" dirty="0"/>
              <a:t>, leveraging the Carry bit, and will take 16 iterations for a 32-bit word.</a:t>
            </a:r>
          </a:p>
          <a:p>
            <a:endParaRPr lang="en-US" sz="1800" dirty="0"/>
          </a:p>
        </p:txBody>
      </p:sp>
      <p:sp>
        <p:nvSpPr>
          <p:cNvPr id="10" name="Title 1">
            <a:extLst>
              <a:ext uri="{FF2B5EF4-FFF2-40B4-BE49-F238E27FC236}">
                <a16:creationId xmlns:a16="http://schemas.microsoft.com/office/drawing/2014/main" id="{A24DBF6A-3007-9C2E-516B-574051B498AE}"/>
              </a:ext>
            </a:extLst>
          </p:cNvPr>
          <p:cNvSpPr>
            <a:spLocks noGrp="1"/>
          </p:cNvSpPr>
          <p:nvPr>
            <p:ph type="title"/>
          </p:nvPr>
        </p:nvSpPr>
        <p:spPr>
          <a:xfrm>
            <a:off x="533400" y="152400"/>
            <a:ext cx="9677400" cy="990600"/>
          </a:xfrm>
        </p:spPr>
        <p:txBody>
          <a:bodyPr>
            <a:normAutofit fontScale="90000"/>
          </a:bodyPr>
          <a:lstStyle/>
          <a:p>
            <a:r>
              <a:rPr lang="en-US" dirty="0"/>
              <a:t>Example 2: Counting Ones in a Word: Explanations</a:t>
            </a:r>
          </a:p>
        </p:txBody>
      </p:sp>
    </p:spTree>
    <p:extLst>
      <p:ext uri="{BB962C8B-B14F-4D97-AF65-F5344CB8AC3E}">
        <p14:creationId xmlns:p14="http://schemas.microsoft.com/office/powerpoint/2010/main" val="45044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9ABC4-B7FA-DAD8-98D5-0A2B9B6281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EF352-897B-A6C1-C4BB-F38174DC27FB}"/>
              </a:ext>
            </a:extLst>
          </p:cNvPr>
          <p:cNvSpPr>
            <a:spLocks noGrp="1"/>
          </p:cNvSpPr>
          <p:nvPr>
            <p:ph type="title"/>
          </p:nvPr>
        </p:nvSpPr>
        <p:spPr>
          <a:xfrm>
            <a:off x="609600" y="82085"/>
            <a:ext cx="10591800" cy="990600"/>
          </a:xfrm>
        </p:spPr>
        <p:txBody>
          <a:bodyPr>
            <a:normAutofit fontScale="90000"/>
          </a:bodyPr>
          <a:lstStyle/>
          <a:p>
            <a:r>
              <a:rPr lang="en-US" dirty="0"/>
              <a:t>Example 2: Counting Ones in a Word: Simpler Programs</a:t>
            </a:r>
          </a:p>
        </p:txBody>
      </p:sp>
      <p:sp>
        <p:nvSpPr>
          <p:cNvPr id="3" name="Slide Number Placeholder 2">
            <a:extLst>
              <a:ext uri="{FF2B5EF4-FFF2-40B4-BE49-F238E27FC236}">
                <a16:creationId xmlns:a16="http://schemas.microsoft.com/office/drawing/2014/main" id="{86670F0C-5593-00D6-5B5C-A0FFD4E762D5}"/>
              </a:ext>
            </a:extLst>
          </p:cNvPr>
          <p:cNvSpPr>
            <a:spLocks noGrp="1"/>
          </p:cNvSpPr>
          <p:nvPr>
            <p:ph type="sldNum" sz="quarter" idx="12"/>
          </p:nvPr>
        </p:nvSpPr>
        <p:spPr/>
        <p:txBody>
          <a:bodyPr/>
          <a:lstStyle/>
          <a:p>
            <a:fld id="{EA7C8D44-3667-46F6-9772-CC52308E2A7F}" type="slidenum">
              <a:rPr kumimoji="0" lang="en-US" smtClean="0"/>
              <a:pPr/>
              <a:t>19</a:t>
            </a:fld>
            <a:endParaRPr kumimoji="0" lang="en-US" dirty="0"/>
          </a:p>
        </p:txBody>
      </p:sp>
      <p:sp>
        <p:nvSpPr>
          <p:cNvPr id="5" name="Rectangle 4">
            <a:extLst>
              <a:ext uri="{FF2B5EF4-FFF2-40B4-BE49-F238E27FC236}">
                <a16:creationId xmlns:a16="http://schemas.microsoft.com/office/drawing/2014/main" id="{44997A61-5705-1D7B-A434-1D7CF5D089E4}"/>
              </a:ext>
            </a:extLst>
          </p:cNvPr>
          <p:cNvSpPr/>
          <p:nvPr/>
        </p:nvSpPr>
        <p:spPr>
          <a:xfrm>
            <a:off x="1981200" y="1225907"/>
            <a:ext cx="822960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b="1" dirty="0">
                <a:latin typeface="Consolas" panose="020B0609020204030204" pitchFamily="49" charset="0"/>
                <a:cs typeface="Consolas" panose="020B0609020204030204" pitchFamily="49" charset="0"/>
              </a:rPr>
              <a:t>   LDR r0, =0xAAAAAAAA    </a:t>
            </a:r>
            <a:r>
              <a:rPr lang="en-US" sz="1400" b="1" dirty="0">
                <a:solidFill>
                  <a:schemeClr val="bg1">
                    <a:lumMod val="50000"/>
                  </a:schemeClr>
                </a:solidFill>
                <a:latin typeface="Consolas" panose="020B0609020204030204" pitchFamily="49" charset="0"/>
              </a:rPr>
              <a:t>; Load input data into r0</a:t>
            </a:r>
          </a:p>
          <a:p>
            <a:r>
              <a:rPr lang="en-US" sz="1400" b="1" dirty="0">
                <a:latin typeface="Consolas" panose="020B0609020204030204" pitchFamily="49" charset="0"/>
                <a:cs typeface="Consolas" panose="020B0609020204030204" pitchFamily="49" charset="0"/>
              </a:rPr>
              <a:t>   MOV r2, #0             </a:t>
            </a:r>
            <a:r>
              <a:rPr lang="en-US" sz="1400" b="1" dirty="0">
                <a:solidFill>
                  <a:schemeClr val="bg1">
                    <a:lumMod val="50000"/>
                  </a:schemeClr>
                </a:solidFill>
                <a:latin typeface="Consolas" panose="020B0609020204030204" pitchFamily="49" charset="0"/>
              </a:rPr>
              <a:t>; Initialize count (r2) to 0</a:t>
            </a:r>
          </a:p>
          <a:p>
            <a:endParaRPr lang="en-US" sz="1400" b="1" dirty="0">
              <a:latin typeface="Consolas" panose="020B0609020204030204" pitchFamily="49" charset="0"/>
              <a:cs typeface="Consolas" panose="020B0609020204030204" pitchFamily="49" charset="0"/>
            </a:endParaRPr>
          </a:p>
          <a:p>
            <a:r>
              <a:rPr lang="en-US" sz="1400" b="1" dirty="0">
                <a:latin typeface="Consolas" panose="020B0609020204030204" pitchFamily="49" charset="0"/>
                <a:cs typeface="Consolas" panose="020B0609020204030204" pitchFamily="49" charset="0"/>
              </a:rPr>
              <a:t>loop:</a:t>
            </a:r>
          </a:p>
          <a:p>
            <a:r>
              <a:rPr lang="en-US" sz="1400" b="1" dirty="0">
                <a:latin typeface="Consolas" panose="020B0609020204030204" pitchFamily="49" charset="0"/>
                <a:cs typeface="Consolas" panose="020B0609020204030204" pitchFamily="49" charset="0"/>
              </a:rPr>
              <a:t>    </a:t>
            </a:r>
            <a:r>
              <a:rPr lang="en-US" sz="1400" b="1" dirty="0">
                <a:solidFill>
                  <a:schemeClr val="tx1"/>
                </a:solidFill>
                <a:latin typeface="Consolas" panose="020B0609020204030204" pitchFamily="49" charset="0"/>
                <a:cs typeface="Consolas" panose="020B0609020204030204" pitchFamily="49" charset="0"/>
              </a:rPr>
              <a:t>MOV r1, r0, LSR #31    </a:t>
            </a:r>
            <a:r>
              <a:rPr lang="en-US" sz="1400" b="1" dirty="0">
                <a:solidFill>
                  <a:schemeClr val="bg1">
                    <a:lumMod val="50000"/>
                  </a:schemeClr>
                </a:solidFill>
                <a:latin typeface="Consolas" panose="020B0609020204030204" pitchFamily="49" charset="0"/>
              </a:rPr>
              <a:t>; Extract leftmost bit (MSB) of r0 into r1 (0 or 1)</a:t>
            </a:r>
          </a:p>
          <a:p>
            <a:r>
              <a:rPr lang="en-US" sz="1400" b="1" dirty="0">
                <a:latin typeface="Consolas" panose="020B0609020204030204" pitchFamily="49" charset="0"/>
                <a:cs typeface="Consolas" panose="020B0609020204030204" pitchFamily="49" charset="0"/>
              </a:rPr>
              <a:t>    ADD r2, r2, r1         </a:t>
            </a:r>
            <a:r>
              <a:rPr lang="en-US" sz="1400" b="1" dirty="0">
                <a:solidFill>
                  <a:schemeClr val="bg1">
                    <a:lumMod val="50000"/>
                  </a:schemeClr>
                </a:solidFill>
                <a:latin typeface="Consolas" panose="020B0609020204030204" pitchFamily="49" charset="0"/>
              </a:rPr>
              <a:t>; Add extracted bit to count in r2</a:t>
            </a:r>
          </a:p>
          <a:p>
            <a:r>
              <a:rPr lang="en-US" sz="1400" b="1" dirty="0">
                <a:latin typeface="Consolas" panose="020B0609020204030204" pitchFamily="49" charset="0"/>
                <a:cs typeface="Consolas" panose="020B0609020204030204" pitchFamily="49" charset="0"/>
              </a:rPr>
              <a:t>    MOVS r0, r0, LSL #1    </a:t>
            </a:r>
            <a:r>
              <a:rPr lang="en-US" sz="1400" b="1" dirty="0">
                <a:solidFill>
                  <a:schemeClr val="bg1">
                    <a:lumMod val="50000"/>
                  </a:schemeClr>
                </a:solidFill>
                <a:latin typeface="Consolas" panose="020B0609020204030204" pitchFamily="49" charset="0"/>
              </a:rPr>
              <a:t>; Shift r0 left by 1 bit, update flags</a:t>
            </a:r>
          </a:p>
          <a:p>
            <a:r>
              <a:rPr lang="en-US" sz="1400" b="1" dirty="0">
                <a:latin typeface="Consolas" panose="020B0609020204030204" pitchFamily="49" charset="0"/>
                <a:cs typeface="Consolas" panose="020B0609020204030204" pitchFamily="49" charset="0"/>
              </a:rPr>
              <a:t>    BNE loop               </a:t>
            </a:r>
            <a:r>
              <a:rPr lang="en-US" sz="1400" b="1" dirty="0">
                <a:solidFill>
                  <a:schemeClr val="bg1">
                    <a:lumMod val="50000"/>
                  </a:schemeClr>
                </a:solidFill>
                <a:latin typeface="Consolas" panose="020B0609020204030204" pitchFamily="49" charset="0"/>
              </a:rPr>
              <a:t>; If r0 != 0, repeat loop(may loop less than 32 iters)</a:t>
            </a:r>
          </a:p>
        </p:txBody>
      </p:sp>
      <p:sp>
        <p:nvSpPr>
          <p:cNvPr id="6" name="Content Placeholder 3">
            <a:extLst>
              <a:ext uri="{FF2B5EF4-FFF2-40B4-BE49-F238E27FC236}">
                <a16:creationId xmlns:a16="http://schemas.microsoft.com/office/drawing/2014/main" id="{E7734E33-14F6-8B11-E461-A9D8453483A3}"/>
              </a:ext>
            </a:extLst>
          </p:cNvPr>
          <p:cNvSpPr txBox="1">
            <a:spLocks/>
          </p:cNvSpPr>
          <p:nvPr/>
        </p:nvSpPr>
        <p:spPr>
          <a:xfrm>
            <a:off x="1295400" y="4854076"/>
            <a:ext cx="9448800" cy="1669915"/>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1600" dirty="0"/>
              <a:t>Algo 1: use MOV r1, r0, LSR #31 to extract the highest bit from r0 and accumulates the per-bit count. (Carry flag is set but ignored.)</a:t>
            </a:r>
          </a:p>
          <a:p>
            <a:r>
              <a:rPr lang="en-US" sz="1600" dirty="0"/>
              <a:t>Algo 2: use MOVS r0, r0, LSL #1 to shift left by 1 bit and update the carry flag with the bit shifted out (the leftmost bit of the original value).  Use ADC (Add with Carry) to add the carry bit to accumulator r2 without needing to move the leftmost bit explicitly.</a:t>
            </a:r>
          </a:p>
          <a:p>
            <a:r>
              <a:rPr lang="en-US" sz="1600" dirty="0"/>
              <a:t>Both programs count one bit per loop iteration.  Algo 1 uses r1 to store the MSB of intermediate values of r0, and Algo 2 uses C flag to store it.</a:t>
            </a:r>
          </a:p>
        </p:txBody>
      </p:sp>
      <p:sp>
        <p:nvSpPr>
          <p:cNvPr id="7" name="Rectangle 6">
            <a:extLst>
              <a:ext uri="{FF2B5EF4-FFF2-40B4-BE49-F238E27FC236}">
                <a16:creationId xmlns:a16="http://schemas.microsoft.com/office/drawing/2014/main" id="{4A9545C3-0A7C-8F1C-0A5E-BDEBE4931DE7}"/>
              </a:ext>
            </a:extLst>
          </p:cNvPr>
          <p:cNvSpPr/>
          <p:nvPr/>
        </p:nvSpPr>
        <p:spPr>
          <a:xfrm>
            <a:off x="1989268" y="3147713"/>
            <a:ext cx="8229600"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b="1" dirty="0">
                <a:solidFill>
                  <a:schemeClr val="tx1"/>
                </a:solidFill>
                <a:latin typeface="Consolas" panose="020B0609020204030204" pitchFamily="49" charset="0"/>
              </a:rPr>
              <a:t>    LDR r0, =0xAAAAAAAA     </a:t>
            </a:r>
            <a:r>
              <a:rPr lang="en-US" sz="1400" b="1" dirty="0">
                <a:solidFill>
                  <a:schemeClr val="bg1">
                    <a:lumMod val="50000"/>
                  </a:schemeClr>
                </a:solidFill>
                <a:latin typeface="Consolas" panose="020B0609020204030204" pitchFamily="49" charset="0"/>
              </a:rPr>
              <a:t>; Load input data into r0</a:t>
            </a:r>
          </a:p>
          <a:p>
            <a:r>
              <a:rPr lang="en-US" sz="1400" b="1" dirty="0">
                <a:solidFill>
                  <a:schemeClr val="bg1">
                    <a:lumMod val="50000"/>
                  </a:schemeClr>
                </a:solidFill>
                <a:latin typeface="Consolas" panose="020B0609020204030204" pitchFamily="49" charset="0"/>
              </a:rPr>
              <a:t>    </a:t>
            </a:r>
            <a:r>
              <a:rPr lang="en-US" sz="1400" b="1" dirty="0">
                <a:solidFill>
                  <a:schemeClr val="tx1"/>
                </a:solidFill>
                <a:latin typeface="Consolas" panose="020B0609020204030204" pitchFamily="49" charset="0"/>
              </a:rPr>
              <a:t>MOV r2, #0              </a:t>
            </a:r>
            <a:r>
              <a:rPr lang="en-US" sz="1400" b="1" dirty="0">
                <a:solidFill>
                  <a:schemeClr val="bg1">
                    <a:lumMod val="50000"/>
                  </a:schemeClr>
                </a:solidFill>
                <a:latin typeface="Consolas" panose="020B0609020204030204" pitchFamily="49" charset="0"/>
              </a:rPr>
              <a:t>; Initialize bit count accumulator (r2) to 0</a:t>
            </a:r>
          </a:p>
          <a:p>
            <a:endParaRPr lang="en-US" sz="1400" b="1" dirty="0">
              <a:solidFill>
                <a:schemeClr val="bg1">
                  <a:lumMod val="50000"/>
                </a:schemeClr>
              </a:solidFill>
              <a:latin typeface="Consolas" panose="020B0609020204030204" pitchFamily="49" charset="0"/>
            </a:endParaRPr>
          </a:p>
          <a:p>
            <a:r>
              <a:rPr lang="en-US" sz="1400" b="1" dirty="0">
                <a:solidFill>
                  <a:schemeClr val="tx1"/>
                </a:solidFill>
                <a:latin typeface="Consolas" panose="020B0609020204030204" pitchFamily="49" charset="0"/>
              </a:rPr>
              <a:t>loop:</a:t>
            </a:r>
          </a:p>
          <a:p>
            <a:r>
              <a:rPr lang="en-US" sz="1400" b="1" dirty="0">
                <a:solidFill>
                  <a:schemeClr val="bg1">
                    <a:lumMod val="50000"/>
                  </a:schemeClr>
                </a:solidFill>
                <a:latin typeface="Consolas" panose="020B0609020204030204" pitchFamily="49" charset="0"/>
              </a:rPr>
              <a:t>    </a:t>
            </a:r>
            <a:r>
              <a:rPr lang="en-US" sz="1400" b="1" dirty="0">
                <a:solidFill>
                  <a:schemeClr val="tx1"/>
                </a:solidFill>
                <a:latin typeface="Consolas" panose="020B0609020204030204" pitchFamily="49" charset="0"/>
              </a:rPr>
              <a:t>MOVS r0, r0, LSL #1     </a:t>
            </a:r>
            <a:r>
              <a:rPr lang="en-US" sz="1400" b="1" dirty="0">
                <a:solidFill>
                  <a:schemeClr val="bg1">
                    <a:lumMod val="50000"/>
                  </a:schemeClr>
                </a:solidFill>
                <a:latin typeface="Consolas" panose="020B0609020204030204" pitchFamily="49" charset="0"/>
              </a:rPr>
              <a:t>; Shift left by 1 bit, carry gets old MSB</a:t>
            </a:r>
          </a:p>
          <a:p>
            <a:r>
              <a:rPr lang="en-US" sz="1400" b="1" dirty="0">
                <a:solidFill>
                  <a:schemeClr val="tx1"/>
                </a:solidFill>
                <a:latin typeface="Consolas" panose="020B0609020204030204" pitchFamily="49" charset="0"/>
              </a:rPr>
              <a:t>    ADC r2, r2, #0          </a:t>
            </a:r>
            <a:r>
              <a:rPr lang="en-US" sz="1400" b="1" dirty="0">
                <a:solidFill>
                  <a:schemeClr val="bg1">
                    <a:lumMod val="50000"/>
                  </a:schemeClr>
                </a:solidFill>
                <a:latin typeface="Consolas" panose="020B0609020204030204" pitchFamily="49" charset="0"/>
              </a:rPr>
              <a:t>; Add carry (0 + carry) to r2</a:t>
            </a:r>
          </a:p>
          <a:p>
            <a:r>
              <a:rPr lang="en-US" sz="1400" b="1" dirty="0">
                <a:solidFill>
                  <a:schemeClr val="bg1">
                    <a:lumMod val="50000"/>
                  </a:schemeClr>
                </a:solidFill>
                <a:latin typeface="Consolas" panose="020B0609020204030204" pitchFamily="49" charset="0"/>
              </a:rPr>
              <a:t>    </a:t>
            </a:r>
            <a:r>
              <a:rPr lang="en-US" sz="1400" b="1" dirty="0">
                <a:solidFill>
                  <a:schemeClr val="tx1"/>
                </a:solidFill>
                <a:latin typeface="Consolas" panose="020B0609020204030204" pitchFamily="49" charset="0"/>
              </a:rPr>
              <a:t>BNE loop          </a:t>
            </a:r>
            <a:r>
              <a:rPr lang="en-US" sz="1400" b="1" dirty="0">
                <a:solidFill>
                  <a:schemeClr val="bg1">
                    <a:lumMod val="50000"/>
                  </a:schemeClr>
                </a:solidFill>
                <a:latin typeface="Consolas" panose="020B0609020204030204" pitchFamily="49" charset="0"/>
              </a:rPr>
              <a:t>; Loop while r0 != 0 (Zero flag clear) </a:t>
            </a:r>
          </a:p>
        </p:txBody>
      </p:sp>
      <p:sp>
        <p:nvSpPr>
          <p:cNvPr id="10" name="TextBox 9">
            <a:extLst>
              <a:ext uri="{FF2B5EF4-FFF2-40B4-BE49-F238E27FC236}">
                <a16:creationId xmlns:a16="http://schemas.microsoft.com/office/drawing/2014/main" id="{6A0B167A-847C-BE0D-AD59-13AE06E98AF8}"/>
              </a:ext>
            </a:extLst>
          </p:cNvPr>
          <p:cNvSpPr txBox="1"/>
          <p:nvPr/>
        </p:nvSpPr>
        <p:spPr>
          <a:xfrm>
            <a:off x="9363654" y="1268939"/>
            <a:ext cx="791563" cy="369332"/>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Algo 1</a:t>
            </a:r>
          </a:p>
        </p:txBody>
      </p:sp>
      <p:sp>
        <p:nvSpPr>
          <p:cNvPr id="11" name="TextBox 10">
            <a:extLst>
              <a:ext uri="{FF2B5EF4-FFF2-40B4-BE49-F238E27FC236}">
                <a16:creationId xmlns:a16="http://schemas.microsoft.com/office/drawing/2014/main" id="{A40D0424-D278-5C68-B76D-B3370F68FE7D}"/>
              </a:ext>
            </a:extLst>
          </p:cNvPr>
          <p:cNvSpPr txBox="1"/>
          <p:nvPr/>
        </p:nvSpPr>
        <p:spPr>
          <a:xfrm>
            <a:off x="9376206" y="3196671"/>
            <a:ext cx="791563" cy="369332"/>
          </a:xfrm>
          <a:prstGeom prst="rect">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wrap="none" rtlCol="0">
            <a:spAutoFit/>
          </a:bodyPr>
          <a:lstStyle/>
          <a:p>
            <a:r>
              <a:rPr lang="en-US" dirty="0"/>
              <a:t>Algo 2</a:t>
            </a:r>
          </a:p>
        </p:txBody>
      </p:sp>
    </p:spTree>
    <p:extLst>
      <p:ext uri="{BB962C8B-B14F-4D97-AF65-F5344CB8AC3E}">
        <p14:creationId xmlns:p14="http://schemas.microsoft.com/office/powerpoint/2010/main" val="83186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Control Structures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a:t>
            </a:fld>
            <a:endParaRPr kumimoji="0"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99" y="1622263"/>
            <a:ext cx="2057400" cy="343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0899" y="5097593"/>
            <a:ext cx="2209800" cy="369332"/>
          </a:xfrm>
          <a:prstGeom prst="rect">
            <a:avLst/>
          </a:prstGeom>
          <a:noFill/>
        </p:spPr>
        <p:txBody>
          <a:bodyPr wrap="square" rtlCol="0">
            <a:spAutoFit/>
          </a:bodyPr>
          <a:lstStyle/>
          <a:p>
            <a:pPr algn="ctr"/>
            <a:r>
              <a:rPr lang="en-US" dirty="0">
                <a:solidFill>
                  <a:srgbClr val="C00000"/>
                </a:solidFill>
              </a:rPr>
              <a:t>Sequence Structure</a:t>
            </a:r>
          </a:p>
        </p:txBody>
      </p:sp>
      <p:grpSp>
        <p:nvGrpSpPr>
          <p:cNvPr id="4" name="Group 3">
            <a:extLst>
              <a:ext uri="{FF2B5EF4-FFF2-40B4-BE49-F238E27FC236}">
                <a16:creationId xmlns:a16="http://schemas.microsoft.com/office/drawing/2014/main" id="{B362000C-983C-524D-87C2-3EDCAF4543B1}"/>
              </a:ext>
            </a:extLst>
          </p:cNvPr>
          <p:cNvGrpSpPr/>
          <p:nvPr/>
        </p:nvGrpSpPr>
        <p:grpSpPr>
          <a:xfrm>
            <a:off x="3886200" y="1752601"/>
            <a:ext cx="4132390" cy="3671315"/>
            <a:chOff x="2362200" y="1752600"/>
            <a:chExt cx="4132390" cy="3671315"/>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752600"/>
              <a:ext cx="413239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71620" y="5054583"/>
              <a:ext cx="1978619" cy="369332"/>
            </a:xfrm>
            <a:prstGeom prst="rect">
              <a:avLst/>
            </a:prstGeom>
            <a:noFill/>
          </p:spPr>
          <p:txBody>
            <a:bodyPr wrap="none" rtlCol="0">
              <a:spAutoFit/>
            </a:bodyPr>
            <a:lstStyle/>
            <a:p>
              <a:r>
                <a:rPr lang="en-US" dirty="0">
                  <a:solidFill>
                    <a:srgbClr val="C00000"/>
                  </a:solidFill>
                </a:rPr>
                <a:t>Selection Structure</a:t>
              </a:r>
            </a:p>
          </p:txBody>
        </p:sp>
      </p:grpSp>
      <p:grpSp>
        <p:nvGrpSpPr>
          <p:cNvPr id="8" name="Group 7">
            <a:extLst>
              <a:ext uri="{FF2B5EF4-FFF2-40B4-BE49-F238E27FC236}">
                <a16:creationId xmlns:a16="http://schemas.microsoft.com/office/drawing/2014/main" id="{B2548B9B-63B4-EE41-BB16-A644D9AF1BF9}"/>
              </a:ext>
            </a:extLst>
          </p:cNvPr>
          <p:cNvGrpSpPr/>
          <p:nvPr/>
        </p:nvGrpSpPr>
        <p:grpSpPr>
          <a:xfrm>
            <a:off x="8861560" y="1483962"/>
            <a:ext cx="2517213" cy="3939954"/>
            <a:chOff x="6400800" y="1447800"/>
            <a:chExt cx="2517213" cy="3939954"/>
          </a:xfrm>
        </p:grpSpPr>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1447800"/>
              <a:ext cx="2517213" cy="298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53640" y="5018422"/>
              <a:ext cx="1611531" cy="369332"/>
            </a:xfrm>
            <a:prstGeom prst="rect">
              <a:avLst/>
            </a:prstGeom>
            <a:noFill/>
          </p:spPr>
          <p:txBody>
            <a:bodyPr wrap="none" rtlCol="0">
              <a:spAutoFit/>
            </a:bodyPr>
            <a:lstStyle/>
            <a:p>
              <a:r>
                <a:rPr lang="en-US" dirty="0">
                  <a:solidFill>
                    <a:srgbClr val="C00000"/>
                  </a:solidFill>
                </a:rPr>
                <a:t>loop: Structure</a:t>
              </a:r>
            </a:p>
          </p:txBody>
        </p:sp>
      </p:grpSp>
    </p:spTree>
    <p:extLst>
      <p:ext uri="{BB962C8B-B14F-4D97-AF65-F5344CB8AC3E}">
        <p14:creationId xmlns:p14="http://schemas.microsoft.com/office/powerpoint/2010/main" val="212158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9F69-849B-B539-A65C-913A183CA49B}"/>
              </a:ext>
            </a:extLst>
          </p:cNvPr>
          <p:cNvSpPr>
            <a:spLocks noGrp="1"/>
          </p:cNvSpPr>
          <p:nvPr>
            <p:ph type="title"/>
          </p:nvPr>
        </p:nvSpPr>
        <p:spPr/>
        <p:txBody>
          <a:bodyPr/>
          <a:lstStyle/>
          <a:p>
            <a:r>
              <a:rPr lang="en-US" dirty="0"/>
              <a:t>Quiz</a:t>
            </a:r>
          </a:p>
        </p:txBody>
      </p:sp>
      <p:sp>
        <p:nvSpPr>
          <p:cNvPr id="3" name="Slide Number Placeholder 2">
            <a:extLst>
              <a:ext uri="{FF2B5EF4-FFF2-40B4-BE49-F238E27FC236}">
                <a16:creationId xmlns:a16="http://schemas.microsoft.com/office/drawing/2014/main" id="{F44888C6-7A5B-5AE0-676F-A299A52BC941}"/>
              </a:ext>
            </a:extLst>
          </p:cNvPr>
          <p:cNvSpPr>
            <a:spLocks noGrp="1"/>
          </p:cNvSpPr>
          <p:nvPr>
            <p:ph type="sldNum" sz="quarter" idx="12"/>
          </p:nvPr>
        </p:nvSpPr>
        <p:spPr/>
        <p:txBody>
          <a:bodyPr/>
          <a:lstStyle/>
          <a:p>
            <a:fld id="{EA7C8D44-3667-46F6-9772-CC52308E2A7F}" type="slidenum">
              <a:rPr kumimoji="0" lang="en-US" smtClean="0"/>
              <a:pPr/>
              <a:t>20</a:t>
            </a:fld>
            <a:endParaRPr kumimoji="0" lang="en-US" dirty="0"/>
          </a:p>
        </p:txBody>
      </p:sp>
      <p:sp>
        <p:nvSpPr>
          <p:cNvPr id="4" name="Content Placeholder 3">
            <a:extLst>
              <a:ext uri="{FF2B5EF4-FFF2-40B4-BE49-F238E27FC236}">
                <a16:creationId xmlns:a16="http://schemas.microsoft.com/office/drawing/2014/main" id="{D6AF2571-8504-EBAC-5FF2-F032D20EFA36}"/>
              </a:ext>
            </a:extLst>
          </p:cNvPr>
          <p:cNvSpPr>
            <a:spLocks noGrp="1"/>
          </p:cNvSpPr>
          <p:nvPr>
            <p:ph sz="quarter" idx="1"/>
          </p:nvPr>
        </p:nvSpPr>
        <p:spPr/>
        <p:txBody>
          <a:bodyPr>
            <a:normAutofit fontScale="92500"/>
          </a:bodyPr>
          <a:lstStyle/>
          <a:p>
            <a:r>
              <a:rPr lang="pt-BR" dirty="0"/>
              <a:t>Q:  In Algo 1 and Algo 2, can we change </a:t>
            </a:r>
            <a:r>
              <a:rPr lang="pt-BR" dirty="0">
                <a:solidFill>
                  <a:srgbClr val="FF0000"/>
                </a:solidFill>
              </a:rPr>
              <a:t>MOVS</a:t>
            </a:r>
            <a:r>
              <a:rPr lang="pt-BR" dirty="0"/>
              <a:t> r0, r0, LSL #1 to </a:t>
            </a:r>
            <a:r>
              <a:rPr lang="pt-BR" dirty="0">
                <a:solidFill>
                  <a:srgbClr val="FF0000"/>
                </a:solidFill>
              </a:rPr>
              <a:t>MOV</a:t>
            </a:r>
            <a:r>
              <a:rPr lang="pt-BR" dirty="0"/>
              <a:t> r0, r0, LSL #1?</a:t>
            </a:r>
          </a:p>
          <a:p>
            <a:pPr lvl="1"/>
            <a:r>
              <a:rPr lang="pt-BR" dirty="0"/>
              <a:t>ANS:  No, since the C </a:t>
            </a:r>
            <a:r>
              <a:rPr lang="en-US" dirty="0"/>
              <a:t>carry flag, which captures the leftmost bit shifted out, is needed for bit counting </a:t>
            </a:r>
            <a:r>
              <a:rPr lang="en-US" altLang="zh-CN" dirty="0"/>
              <a:t>in Algo 2, and for loop condition checking in both Algos (exit loop when Z flag set, and r0 is zero)</a:t>
            </a:r>
            <a:endParaRPr lang="pt-BR" dirty="0"/>
          </a:p>
          <a:p>
            <a:r>
              <a:rPr lang="pt-BR" dirty="0"/>
              <a:t>Q: In Algo 1, can we change </a:t>
            </a:r>
            <a:r>
              <a:rPr lang="pt-BR" dirty="0">
                <a:solidFill>
                  <a:srgbClr val="FF0000"/>
                </a:solidFill>
              </a:rPr>
              <a:t>MOV</a:t>
            </a:r>
            <a:r>
              <a:rPr lang="pt-BR" dirty="0"/>
              <a:t> r1, r0, LSR #31 to </a:t>
            </a:r>
            <a:r>
              <a:rPr lang="pt-BR" dirty="0">
                <a:solidFill>
                  <a:srgbClr val="FF0000"/>
                </a:solidFill>
              </a:rPr>
              <a:t>MOVS</a:t>
            </a:r>
            <a:r>
              <a:rPr lang="pt-BR" dirty="0"/>
              <a:t> r1, r0, LSR #31</a:t>
            </a:r>
          </a:p>
          <a:p>
            <a:pPr lvl="1"/>
            <a:r>
              <a:rPr lang="pt-BR" dirty="0"/>
              <a:t>ANS:  Yes, MOVS sets flags, but they are not used by later instructions.</a:t>
            </a:r>
          </a:p>
          <a:p>
            <a:r>
              <a:rPr lang="pt-BR" dirty="0"/>
              <a:t>Q: In Algo 2,  can we change </a:t>
            </a:r>
            <a:r>
              <a:rPr lang="pt-BR" dirty="0">
                <a:solidFill>
                  <a:srgbClr val="FF0000"/>
                </a:solidFill>
              </a:rPr>
              <a:t>ADC</a:t>
            </a:r>
            <a:r>
              <a:rPr lang="pt-BR" dirty="0"/>
              <a:t> r2, r2, #0 to </a:t>
            </a:r>
            <a:r>
              <a:rPr lang="pt-BR" dirty="0">
                <a:solidFill>
                  <a:srgbClr val="FF0000"/>
                </a:solidFill>
              </a:rPr>
              <a:t>ADD</a:t>
            </a:r>
            <a:r>
              <a:rPr lang="pt-BR" dirty="0"/>
              <a:t> r2, r2, #0? </a:t>
            </a:r>
          </a:p>
          <a:p>
            <a:pPr lvl="1"/>
            <a:r>
              <a:rPr lang="pt-BR" dirty="0"/>
              <a:t>ANS: No, </a:t>
            </a:r>
            <a:r>
              <a:rPr lang="en-US" sz="2500" dirty="0"/>
              <a:t>ADC</a:t>
            </a:r>
            <a:r>
              <a:rPr lang="en-US" dirty="0"/>
              <a:t> (Add with Carry) adds two operands </a:t>
            </a:r>
            <a:r>
              <a:rPr lang="en-US" b="1" dirty="0"/>
              <a:t>plus</a:t>
            </a:r>
            <a:r>
              <a:rPr lang="en-US" dirty="0"/>
              <a:t> the </a:t>
            </a:r>
            <a:r>
              <a:rPr lang="en-US" b="1" dirty="0"/>
              <a:t>carry flag</a:t>
            </a:r>
            <a:r>
              <a:rPr lang="en-US" dirty="0"/>
              <a:t>. </a:t>
            </a:r>
            <a:r>
              <a:rPr lang="en-US" sz="2800" dirty="0"/>
              <a:t>ADD</a:t>
            </a:r>
            <a:r>
              <a:rPr lang="en-US" dirty="0"/>
              <a:t> only adds the two operands without considering the carry flag</a:t>
            </a:r>
          </a:p>
          <a:p>
            <a:r>
              <a:rPr lang="pt-BR" dirty="0"/>
              <a:t>Q: In Algo 1,  can we change </a:t>
            </a:r>
            <a:r>
              <a:rPr lang="pt-BR" dirty="0">
                <a:solidFill>
                  <a:srgbClr val="FF0000"/>
                </a:solidFill>
              </a:rPr>
              <a:t>ADD</a:t>
            </a:r>
            <a:r>
              <a:rPr lang="pt-BR" dirty="0"/>
              <a:t> r2, r2, r1 to </a:t>
            </a:r>
            <a:r>
              <a:rPr lang="pt-BR" dirty="0">
                <a:solidFill>
                  <a:srgbClr val="FF0000"/>
                </a:solidFill>
              </a:rPr>
              <a:t>ADC</a:t>
            </a:r>
            <a:r>
              <a:rPr lang="pt-BR" dirty="0"/>
              <a:t> r2, r2, r1?</a:t>
            </a:r>
          </a:p>
          <a:p>
            <a:pPr lvl="1"/>
            <a:r>
              <a:rPr lang="pt-BR" dirty="0"/>
              <a:t>ANS: No.  ADC will add the C flag set by “MOVS r0, r0, LSL #1” in the previous iteration, resulting in double-counting of 1’s.</a:t>
            </a:r>
          </a:p>
          <a:p>
            <a:endParaRPr lang="pt-BR" dirty="0"/>
          </a:p>
          <a:p>
            <a:endParaRPr lang="en-US" dirty="0"/>
          </a:p>
        </p:txBody>
      </p:sp>
    </p:spTree>
    <p:extLst>
      <p:ext uri="{BB962C8B-B14F-4D97-AF65-F5344CB8AC3E}">
        <p14:creationId xmlns:p14="http://schemas.microsoft.com/office/powerpoint/2010/main" val="246445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791"/>
            <a:ext cx="8229600" cy="990600"/>
          </a:xfrm>
        </p:spPr>
        <p:txBody>
          <a:bodyPr>
            <a:normAutofit fontScale="90000"/>
          </a:bodyPr>
          <a:lstStyle/>
          <a:p>
            <a:r>
              <a:rPr lang="en-US" dirty="0"/>
              <a:t>Example 3: Finding </a:t>
            </a:r>
            <a:br>
              <a:rPr lang="en-US" dirty="0"/>
            </a:br>
            <a:r>
              <a:rPr lang="en-US" dirty="0"/>
              <a:t>Max of an Array</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21</a:t>
            </a:fld>
            <a:endParaRPr kumimoji="0"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233470"/>
            <a:ext cx="2667000" cy="634071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162103810"/>
              </p:ext>
            </p:extLst>
          </p:nvPr>
        </p:nvGraphicFramePr>
        <p:xfrm>
          <a:off x="838202" y="2057400"/>
          <a:ext cx="4800599" cy="3413760"/>
        </p:xfrm>
        <a:graphic>
          <a:graphicData uri="http://schemas.openxmlformats.org/drawingml/2006/table">
            <a:tbl>
              <a:tblPr firstRow="1" firstCol="1" bandRow="1">
                <a:tableStyleId>{BC89EF96-8CEA-46FF-86C4-4CE0E7609802}</a:tableStyleId>
              </a:tblPr>
              <a:tblGrid>
                <a:gridCol w="4800599">
                  <a:extLst>
                    <a:ext uri="{9D8B030D-6E8A-4147-A177-3AD203B41FA5}">
                      <a16:colId xmlns:a16="http://schemas.microsoft.com/office/drawing/2014/main" val="601765188"/>
                    </a:ext>
                  </a:extLst>
                </a:gridCol>
              </a:tblGrid>
              <a:tr h="702629">
                <a:tc>
                  <a:txBody>
                    <a:bodyPr/>
                    <a:lstStyle/>
                    <a:p>
                      <a:pPr marL="0" marR="0" algn="just">
                        <a:spcBef>
                          <a:spcPts val="300"/>
                        </a:spcBef>
                        <a:spcAft>
                          <a:spcPts val="0"/>
                        </a:spcAft>
                      </a:pPr>
                      <a:r>
                        <a:rPr lang="en-US" sz="1600" b="1" dirty="0">
                          <a:solidFill>
                            <a:schemeClr val="bg1">
                              <a:lumMod val="50000"/>
                            </a:schemeClr>
                          </a:solidFill>
                          <a:effectLst/>
                          <a:latin typeface="Consolas" panose="020B0609020204030204" pitchFamily="49" charset="0"/>
                          <a:cs typeface="Consolas" panose="020B0609020204030204" pitchFamily="49" charset="0"/>
                        </a:rPr>
                        <a:t>  // Initialize max and location</a:t>
                      </a:r>
                    </a:p>
                    <a:p>
                      <a:pPr marL="0" marR="0" algn="just">
                        <a:spcBef>
                          <a:spcPts val="0"/>
                        </a:spcBef>
                        <a:spcAft>
                          <a:spcPts val="0"/>
                        </a:spcAft>
                      </a:pPr>
                      <a:r>
                        <a:rPr lang="en-US" sz="1600" b="1" dirty="0">
                          <a:effectLst/>
                          <a:latin typeface="Consolas" panose="020B0609020204030204" pitchFamily="49" charset="0"/>
                          <a:cs typeface="Consolas" panose="020B0609020204030204" pitchFamily="49" charset="0"/>
                        </a:rPr>
                        <a:t>  </a:t>
                      </a:r>
                      <a:r>
                        <a:rPr lang="en-US" sz="1600" b="1" dirty="0" err="1">
                          <a:effectLst/>
                          <a:latin typeface="Consolas" panose="020B0609020204030204" pitchFamily="49" charset="0"/>
                          <a:cs typeface="Consolas" panose="020B0609020204030204" pitchFamily="49" charset="0"/>
                        </a:rPr>
                        <a:t>maxLocation</a:t>
                      </a:r>
                      <a:r>
                        <a:rPr lang="en-US" sz="1600" b="1" dirty="0">
                          <a:effectLst/>
                          <a:latin typeface="Consolas" panose="020B0609020204030204" pitchFamily="49" charset="0"/>
                          <a:cs typeface="Consolas" panose="020B0609020204030204" pitchFamily="49" charset="0"/>
                        </a:rPr>
                        <a:t> = 0;</a:t>
                      </a:r>
                    </a:p>
                    <a:p>
                      <a:pPr marL="0" marR="0" algn="just">
                        <a:spcBef>
                          <a:spcPts val="0"/>
                        </a:spcBef>
                        <a:spcAft>
                          <a:spcPts val="0"/>
                        </a:spcAft>
                      </a:pPr>
                      <a:r>
                        <a:rPr lang="en-US" sz="1600" b="1" dirty="0">
                          <a:effectLst/>
                          <a:latin typeface="Consolas" panose="020B0609020204030204" pitchFamily="49" charset="0"/>
                          <a:cs typeface="Consolas" panose="020B0609020204030204" pitchFamily="49" charset="0"/>
                        </a:rPr>
                        <a:t>  </a:t>
                      </a:r>
                      <a:r>
                        <a:rPr lang="en-US" sz="1600" b="1" dirty="0" err="1">
                          <a:effectLst/>
                          <a:latin typeface="Consolas" panose="020B0609020204030204" pitchFamily="49" charset="0"/>
                          <a:cs typeface="Consolas" panose="020B0609020204030204" pitchFamily="49" charset="0"/>
                        </a:rPr>
                        <a:t>maxValue</a:t>
                      </a:r>
                      <a:r>
                        <a:rPr lang="en-US" sz="1600" b="1" dirty="0">
                          <a:effectLst/>
                          <a:latin typeface="Consolas" panose="020B0609020204030204" pitchFamily="49" charset="0"/>
                          <a:cs typeface="Consolas" panose="020B0609020204030204" pitchFamily="49" charset="0"/>
                        </a:rPr>
                        <a:t> = array[0];</a:t>
                      </a:r>
                    </a:p>
                    <a:p>
                      <a:pPr marL="0" marR="0" algn="just">
                        <a:spcBef>
                          <a:spcPts val="0"/>
                        </a:spcBef>
                        <a:spcAft>
                          <a:spcPts val="0"/>
                        </a:spcAft>
                      </a:pPr>
                      <a:endParaRPr lang="en-US" sz="16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01708693"/>
                  </a:ext>
                </a:extLst>
              </a:tr>
              <a:tr h="1756572">
                <a:tc>
                  <a:txBody>
                    <a:bodyPr/>
                    <a:lstStyle/>
                    <a:p>
                      <a:pPr marL="0" marR="0" algn="just">
                        <a:spcBef>
                          <a:spcPts val="300"/>
                        </a:spcBef>
                        <a:spcAft>
                          <a:spcPts val="0"/>
                        </a:spcAft>
                      </a:pPr>
                      <a:r>
                        <a:rPr lang="en-US" sz="1600" b="1" dirty="0">
                          <a:solidFill>
                            <a:schemeClr val="bg1">
                              <a:lumMod val="50000"/>
                            </a:schemeClr>
                          </a:solidFill>
                          <a:effectLst/>
                          <a:latin typeface="Consolas" panose="020B0609020204030204" pitchFamily="49" charset="0"/>
                          <a:cs typeface="Consolas" panose="020B0609020204030204" pitchFamily="49" charset="0"/>
                        </a:rPr>
                        <a:t>  // loop: through the array</a:t>
                      </a:r>
                    </a:p>
                    <a:p>
                      <a:pPr marL="0" marR="0" algn="just">
                        <a:spcBef>
                          <a:spcPts val="0"/>
                        </a:spcBef>
                        <a:spcAft>
                          <a:spcPts val="0"/>
                        </a:spcAft>
                      </a:pPr>
                      <a:r>
                        <a:rPr lang="en-US" sz="1600" b="1" dirty="0">
                          <a:effectLst/>
                          <a:latin typeface="Consolas" panose="020B0609020204030204" pitchFamily="49" charset="0"/>
                          <a:cs typeface="Consolas" panose="020B0609020204030204" pitchFamily="49" charset="0"/>
                        </a:rPr>
                        <a:t>  for (</a:t>
                      </a:r>
                      <a:r>
                        <a:rPr lang="en-US" sz="1600" b="1" dirty="0" err="1">
                          <a:effectLst/>
                          <a:latin typeface="Consolas" panose="020B0609020204030204" pitchFamily="49" charset="0"/>
                          <a:cs typeface="Consolas" panose="020B0609020204030204" pitchFamily="49" charset="0"/>
                        </a:rPr>
                        <a:t>i</a:t>
                      </a:r>
                      <a:r>
                        <a:rPr lang="en-US" sz="1600" b="1" dirty="0">
                          <a:effectLst/>
                          <a:latin typeface="Consolas" panose="020B0609020204030204" pitchFamily="49" charset="0"/>
                          <a:cs typeface="Consolas" panose="020B0609020204030204" pitchFamily="49" charset="0"/>
                        </a:rPr>
                        <a:t> = 0; </a:t>
                      </a:r>
                      <a:r>
                        <a:rPr lang="en-US" sz="1600" b="1" dirty="0" err="1">
                          <a:effectLst/>
                          <a:latin typeface="Consolas" panose="020B0609020204030204" pitchFamily="49" charset="0"/>
                          <a:cs typeface="Consolas" panose="020B0609020204030204" pitchFamily="49" charset="0"/>
                        </a:rPr>
                        <a:t>i</a:t>
                      </a:r>
                      <a:r>
                        <a:rPr lang="en-US" sz="1600" b="1" dirty="0">
                          <a:effectLst/>
                          <a:latin typeface="Consolas" panose="020B0609020204030204" pitchFamily="49" charset="0"/>
                          <a:cs typeface="Consolas" panose="020B0609020204030204" pitchFamily="49" charset="0"/>
                        </a:rPr>
                        <a:t> &lt; </a:t>
                      </a:r>
                      <a:r>
                        <a:rPr lang="en-US" sz="1600" b="1" dirty="0" err="1">
                          <a:effectLst/>
                          <a:latin typeface="Consolas" panose="020B0609020204030204" pitchFamily="49" charset="0"/>
                          <a:cs typeface="Consolas" panose="020B0609020204030204" pitchFamily="49" charset="0"/>
                        </a:rPr>
                        <a:t>arraySize</a:t>
                      </a:r>
                      <a:r>
                        <a:rPr lang="en-US" sz="1600" b="1" dirty="0">
                          <a:effectLst/>
                          <a:latin typeface="Consolas" panose="020B0609020204030204" pitchFamily="49" charset="0"/>
                          <a:cs typeface="Consolas" panose="020B0609020204030204" pitchFamily="49" charset="0"/>
                        </a:rPr>
                        <a:t>; </a:t>
                      </a:r>
                      <a:r>
                        <a:rPr lang="en-US" sz="1600" b="1" dirty="0" err="1">
                          <a:effectLst/>
                          <a:latin typeface="Consolas" panose="020B0609020204030204" pitchFamily="49" charset="0"/>
                          <a:cs typeface="Consolas" panose="020B0609020204030204" pitchFamily="49" charset="0"/>
                        </a:rPr>
                        <a:t>i</a:t>
                      </a:r>
                      <a:r>
                        <a:rPr lang="en-US" sz="16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b="1" dirty="0">
                          <a:effectLst/>
                          <a:latin typeface="Consolas" panose="020B0609020204030204" pitchFamily="49" charset="0"/>
                          <a:cs typeface="Consolas" panose="020B0609020204030204" pitchFamily="49" charset="0"/>
                        </a:rPr>
                        <a:t>      if (array[</a:t>
                      </a:r>
                      <a:r>
                        <a:rPr lang="en-US" sz="1600" b="1" dirty="0" err="1">
                          <a:effectLst/>
                          <a:latin typeface="Consolas" panose="020B0609020204030204" pitchFamily="49" charset="0"/>
                          <a:cs typeface="Consolas" panose="020B0609020204030204" pitchFamily="49" charset="0"/>
                        </a:rPr>
                        <a:t>i</a:t>
                      </a:r>
                      <a:r>
                        <a:rPr lang="en-US" sz="1600" b="1" dirty="0">
                          <a:effectLst/>
                          <a:latin typeface="Consolas" panose="020B0609020204030204" pitchFamily="49" charset="0"/>
                          <a:cs typeface="Consolas" panose="020B0609020204030204" pitchFamily="49" charset="0"/>
                        </a:rPr>
                        <a:t>] &gt; </a:t>
                      </a:r>
                      <a:r>
                        <a:rPr lang="en-US" sz="1600" b="1" dirty="0" err="1">
                          <a:effectLst/>
                          <a:latin typeface="Consolas" panose="020B0609020204030204" pitchFamily="49" charset="0"/>
                          <a:cs typeface="Consolas" panose="020B0609020204030204" pitchFamily="49" charset="0"/>
                        </a:rPr>
                        <a:t>maxValue</a:t>
                      </a:r>
                      <a:r>
                        <a:rPr lang="en-US" sz="16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b="1" dirty="0">
                          <a:effectLst/>
                          <a:latin typeface="Consolas" panose="020B0609020204030204" pitchFamily="49" charset="0"/>
                          <a:cs typeface="Consolas" panose="020B0609020204030204" pitchFamily="49" charset="0"/>
                        </a:rPr>
                        <a:t>          </a:t>
                      </a:r>
                      <a:r>
                        <a:rPr lang="en-US" sz="1600" b="1" dirty="0" err="1">
                          <a:effectLst/>
                          <a:latin typeface="Consolas" panose="020B0609020204030204" pitchFamily="49" charset="0"/>
                          <a:cs typeface="Consolas" panose="020B0609020204030204" pitchFamily="49" charset="0"/>
                        </a:rPr>
                        <a:t>maxValue</a:t>
                      </a:r>
                      <a:r>
                        <a:rPr lang="en-US" sz="1600" b="1" dirty="0">
                          <a:effectLst/>
                          <a:latin typeface="Consolas" panose="020B0609020204030204" pitchFamily="49" charset="0"/>
                          <a:cs typeface="Consolas" panose="020B0609020204030204" pitchFamily="49" charset="0"/>
                        </a:rPr>
                        <a:t>  = array[</a:t>
                      </a:r>
                      <a:r>
                        <a:rPr lang="en-US" sz="1600" b="1" dirty="0" err="1">
                          <a:effectLst/>
                          <a:latin typeface="Consolas" panose="020B0609020204030204" pitchFamily="49" charset="0"/>
                          <a:cs typeface="Consolas" panose="020B0609020204030204" pitchFamily="49" charset="0"/>
                        </a:rPr>
                        <a:t>i</a:t>
                      </a:r>
                      <a:r>
                        <a:rPr lang="en-US" sz="1600" b="1"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1" dirty="0">
                          <a:effectLst/>
                          <a:latin typeface="Consolas" panose="020B0609020204030204" pitchFamily="49" charset="0"/>
                          <a:cs typeface="Consolas" panose="020B0609020204030204" pitchFamily="49" charset="0"/>
                        </a:rPr>
                        <a:t>          </a:t>
                      </a:r>
                      <a:r>
                        <a:rPr lang="en-US" sz="1600" b="1" dirty="0" err="1">
                          <a:effectLst/>
                          <a:latin typeface="Consolas" panose="020B0609020204030204" pitchFamily="49" charset="0"/>
                          <a:cs typeface="Consolas" panose="020B0609020204030204" pitchFamily="49" charset="0"/>
                        </a:rPr>
                        <a:t>maxLocation</a:t>
                      </a:r>
                      <a:r>
                        <a:rPr lang="en-US" sz="1600" b="1" dirty="0">
                          <a:effectLst/>
                          <a:latin typeface="Consolas" panose="020B0609020204030204" pitchFamily="49" charset="0"/>
                          <a:cs typeface="Consolas" panose="020B0609020204030204" pitchFamily="49" charset="0"/>
                        </a:rPr>
                        <a:t> = </a:t>
                      </a:r>
                      <a:r>
                        <a:rPr lang="en-US" sz="1600" b="1" dirty="0" err="1">
                          <a:effectLst/>
                          <a:latin typeface="Consolas" panose="020B0609020204030204" pitchFamily="49" charset="0"/>
                          <a:cs typeface="Consolas" panose="020B0609020204030204" pitchFamily="49" charset="0"/>
                        </a:rPr>
                        <a:t>i</a:t>
                      </a:r>
                      <a:r>
                        <a:rPr lang="en-US" sz="1600" b="1"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b="1" dirty="0">
                          <a:effectLst/>
                          <a:latin typeface="Consolas" panose="020B0609020204030204" pitchFamily="49" charset="0"/>
                          <a:cs typeface="Consolas" panose="020B0609020204030204" pitchFamily="49" charset="0"/>
                        </a:rPr>
                        <a:t> </a:t>
                      </a:r>
                      <a:endParaRPr lang="en-US" sz="16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7586613"/>
                  </a:ext>
                </a:extLst>
              </a:tr>
            </a:tbl>
          </a:graphicData>
        </a:graphic>
      </p:graphicFrame>
    </p:spTree>
    <p:extLst>
      <p:ext uri="{BB962C8B-B14F-4D97-AF65-F5344CB8AC3E}">
        <p14:creationId xmlns:p14="http://schemas.microsoft.com/office/powerpoint/2010/main" val="5786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7C8D44-3667-46F6-9772-CC52308E2A7F}" type="slidenum">
              <a:rPr kumimoji="0" lang="en-US" smtClean="0"/>
              <a:pPr/>
              <a:t>22</a:t>
            </a:fld>
            <a:endParaRPr kumimoji="0" lang="en-US" dirty="0"/>
          </a:p>
        </p:txBody>
      </p:sp>
      <p:sp>
        <p:nvSpPr>
          <p:cNvPr id="2" name="Title 1"/>
          <p:cNvSpPr>
            <a:spLocks noGrp="1"/>
          </p:cNvSpPr>
          <p:nvPr>
            <p:ph type="title" idx="4294967295"/>
          </p:nvPr>
        </p:nvSpPr>
        <p:spPr>
          <a:xfrm>
            <a:off x="152400" y="137719"/>
            <a:ext cx="8229600" cy="533400"/>
          </a:xfrm>
        </p:spPr>
        <p:txBody>
          <a:bodyPr>
            <a:normAutofit/>
          </a:bodyPr>
          <a:lstStyle/>
          <a:p>
            <a:r>
              <a:rPr lang="en-US" sz="2400" dirty="0"/>
              <a:t>Example 3: Finding Max of an Array</a:t>
            </a:r>
          </a:p>
        </p:txBody>
      </p:sp>
      <p:graphicFrame>
        <p:nvGraphicFramePr>
          <p:cNvPr id="5" name="Table 4"/>
          <p:cNvGraphicFramePr>
            <a:graphicFrameLocks noGrp="1"/>
          </p:cNvGraphicFramePr>
          <p:nvPr>
            <p:extLst>
              <p:ext uri="{D42A27DB-BD31-4B8C-83A1-F6EECF244321}">
                <p14:modId xmlns:p14="http://schemas.microsoft.com/office/powerpoint/2010/main" val="3467215376"/>
              </p:ext>
            </p:extLst>
          </p:nvPr>
        </p:nvGraphicFramePr>
        <p:xfrm>
          <a:off x="1752600" y="789631"/>
          <a:ext cx="8610600" cy="5779932"/>
        </p:xfrm>
        <a:graphic>
          <a:graphicData uri="http://schemas.openxmlformats.org/drawingml/2006/table">
            <a:tbl>
              <a:tblPr firstRow="1" firstCol="1" bandRow="1">
                <a:tableStyleId>{BC89EF96-8CEA-46FF-86C4-4CE0E7609802}</a:tableStyleId>
              </a:tblPr>
              <a:tblGrid>
                <a:gridCol w="3774483">
                  <a:extLst>
                    <a:ext uri="{9D8B030D-6E8A-4147-A177-3AD203B41FA5}">
                      <a16:colId xmlns:a16="http://schemas.microsoft.com/office/drawing/2014/main" val="3633442227"/>
                    </a:ext>
                  </a:extLst>
                </a:gridCol>
                <a:gridCol w="4836117">
                  <a:extLst>
                    <a:ext uri="{9D8B030D-6E8A-4147-A177-3AD203B41FA5}">
                      <a16:colId xmlns:a16="http://schemas.microsoft.com/office/drawing/2014/main" val="2773081148"/>
                    </a:ext>
                  </a:extLst>
                </a:gridCol>
              </a:tblGrid>
              <a:tr h="175657">
                <a:tc>
                  <a:txBody>
                    <a:bodyPr/>
                    <a:lstStyle/>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C Program</a:t>
                      </a:r>
                      <a:endParaRPr lang="en-US" sz="12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Assembly Program</a:t>
                      </a:r>
                      <a:endParaRPr lang="en-US" sz="12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6366986"/>
                  </a:ext>
                </a:extLst>
              </a:tr>
              <a:tr h="702629">
                <a:tc>
                  <a:txBody>
                    <a:bodyPr/>
                    <a:lstStyle/>
                    <a:p>
                      <a:pPr marL="0" marR="0" algn="just">
                        <a:spcBef>
                          <a:spcPts val="300"/>
                        </a:spcBef>
                        <a:spcAft>
                          <a:spcPts val="0"/>
                        </a:spcAft>
                      </a:pPr>
                      <a:r>
                        <a:rPr lang="en-US" sz="1200" b="1" dirty="0">
                          <a:effectLst/>
                          <a:latin typeface="Consolas" panose="020B0609020204030204" pitchFamily="49" charset="0"/>
                          <a:cs typeface="Consolas" panose="020B0609020204030204" pitchFamily="49" charset="0"/>
                        </a:rPr>
                        <a:t>int array[10] = {-1, 5, 3, 8, 10, 23, 6, 5, 2, -10};</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int size = 10;</a:t>
                      </a:r>
                      <a:endParaRPr lang="en-US" sz="12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just">
                        <a:spcBef>
                          <a:spcPts val="300"/>
                        </a:spcBef>
                        <a:spcAft>
                          <a:spcPts val="0"/>
                        </a:spcAft>
                      </a:pPr>
                      <a:r>
                        <a:rPr lang="en-US" sz="1200" b="1" dirty="0">
                          <a:effectLst/>
                          <a:latin typeface="Consolas" panose="020B0609020204030204" pitchFamily="49" charset="0"/>
                          <a:cs typeface="Consolas" panose="020B0609020204030204" pitchFamily="49" charset="0"/>
                        </a:rPr>
                        <a:t>	AREA </a:t>
                      </a:r>
                      <a:r>
                        <a:rPr lang="en-US" sz="1200" b="1" dirty="0" err="1">
                          <a:effectLst/>
                          <a:latin typeface="Consolas" panose="020B0609020204030204" pitchFamily="49" charset="0"/>
                          <a:cs typeface="Consolas" panose="020B0609020204030204" pitchFamily="49" charset="0"/>
                        </a:rPr>
                        <a:t>myData</a:t>
                      </a:r>
                      <a:r>
                        <a:rPr lang="en-US" sz="1200" b="1" dirty="0">
                          <a:effectLst/>
                          <a:latin typeface="Consolas" panose="020B0609020204030204" pitchFamily="49" charset="0"/>
                          <a:cs typeface="Consolas" panose="020B0609020204030204" pitchFamily="49" charset="0"/>
                        </a:rPr>
                        <a:t>, DATA</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ALIGN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array	DCD -1,5,3,8,10,23,6,5,2,-10</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size	DCD 10</a:t>
                      </a:r>
                      <a:endParaRPr lang="en-US" sz="12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3530074"/>
                  </a:ext>
                </a:extLst>
              </a:tr>
              <a:tr h="1756572">
                <a:tc>
                  <a:txBody>
                    <a:bodyPr/>
                    <a:lstStyle/>
                    <a:p>
                      <a:pPr marL="0" marR="0" algn="just">
                        <a:spcBef>
                          <a:spcPts val="300"/>
                        </a:spcBef>
                        <a:spcAft>
                          <a:spcPts val="0"/>
                        </a:spcAft>
                      </a:pPr>
                      <a:r>
                        <a:rPr lang="en-US" sz="1200" b="1" dirty="0">
                          <a:effectLst/>
                          <a:latin typeface="Consolas" panose="020B0609020204030204" pitchFamily="49" charset="0"/>
                          <a:cs typeface="Consolas" panose="020B0609020204030204" pitchFamily="49" charset="0"/>
                        </a:rPr>
                        <a:t>int main(void)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int </a:t>
                      </a:r>
                      <a:r>
                        <a:rPr lang="en-US" sz="1200" b="1" dirty="0" err="1">
                          <a:effectLst/>
                          <a:latin typeface="Consolas" panose="020B0609020204030204" pitchFamily="49" charset="0"/>
                          <a:cs typeface="Consolas" panose="020B0609020204030204" pitchFamily="49" charset="0"/>
                        </a:rPr>
                        <a:t>i</a:t>
                      </a:r>
                      <a:r>
                        <a:rPr lang="en-US" sz="1200" b="1" dirty="0">
                          <a:effectLst/>
                          <a:latin typeface="Consolas" panose="020B0609020204030204" pitchFamily="49" charset="0"/>
                          <a:cs typeface="Consolas" panose="020B0609020204030204" pitchFamily="49" charset="0"/>
                        </a:rPr>
                        <a:t>, </a:t>
                      </a:r>
                      <a:r>
                        <a:rPr lang="en-US" sz="1200" b="1" dirty="0" err="1">
                          <a:effectLst/>
                          <a:latin typeface="Consolas" panose="020B0609020204030204" pitchFamily="49" charset="0"/>
                          <a:cs typeface="Consolas" panose="020B0609020204030204" pitchFamily="49" charset="0"/>
                        </a:rPr>
                        <a:t>maxLocation</a:t>
                      </a:r>
                      <a:r>
                        <a:rPr lang="en-US" sz="1200" b="1" dirty="0">
                          <a:effectLst/>
                          <a:latin typeface="Consolas" panose="020B0609020204030204" pitchFamily="49" charset="0"/>
                          <a:cs typeface="Consolas" panose="020B0609020204030204" pitchFamily="49" charset="0"/>
                        </a:rPr>
                        <a:t>, </a:t>
                      </a:r>
                      <a:r>
                        <a:rPr lang="en-US" sz="1200" b="1" dirty="0" err="1">
                          <a:effectLst/>
                          <a:latin typeface="Consolas" panose="020B0609020204030204" pitchFamily="49" charset="0"/>
                          <a:cs typeface="Consolas" panose="020B0609020204030204" pitchFamily="49" charset="0"/>
                        </a:rPr>
                        <a:t>maxValue</a:t>
                      </a:r>
                      <a:r>
                        <a:rPr lang="en-US" sz="1200" b="1"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endParaRPr lang="en-US" sz="12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just">
                        <a:spcBef>
                          <a:spcPts val="300"/>
                        </a:spcBef>
                        <a:spcAft>
                          <a:spcPts val="0"/>
                        </a:spcAft>
                      </a:pPr>
                      <a:r>
                        <a:rPr lang="en-US" sz="1200" b="1" dirty="0">
                          <a:effectLst/>
                          <a:latin typeface="Consolas" panose="020B0609020204030204" pitchFamily="49" charset="0"/>
                          <a:cs typeface="Consolas" panose="020B0609020204030204" pitchFamily="49" charset="0"/>
                        </a:rPr>
                        <a:t>	AREA </a:t>
                      </a:r>
                      <a:r>
                        <a:rPr lang="en-US" sz="1200" b="1" dirty="0" err="1">
                          <a:effectLst/>
                          <a:latin typeface="Consolas" panose="020B0609020204030204" pitchFamily="49" charset="0"/>
                          <a:cs typeface="Consolas" panose="020B0609020204030204" pitchFamily="49" charset="0"/>
                        </a:rPr>
                        <a:t>findMax</a:t>
                      </a:r>
                      <a:r>
                        <a:rPr lang="en-US" sz="1200" b="1" dirty="0">
                          <a:effectLst/>
                          <a:latin typeface="Consolas" panose="020B0609020204030204" pitchFamily="49" charset="0"/>
                          <a:cs typeface="Consolas" panose="020B0609020204030204" pitchFamily="49" charset="0"/>
                        </a:rPr>
                        <a:t>, CODE</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EXPORT __main</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ALIGN</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ENTRY</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__main	PROC			</a:t>
                      </a:r>
                    </a:p>
                    <a:p>
                      <a:pPr marL="0" marR="0" algn="just">
                        <a:spcBef>
                          <a:spcPts val="0"/>
                        </a:spcBef>
                        <a:spcAft>
                          <a:spcPts val="0"/>
                        </a:spcAft>
                      </a:pPr>
                      <a:r>
                        <a:rPr lang="en-US" sz="1200" b="1" dirty="0">
                          <a:solidFill>
                            <a:schemeClr val="bg1">
                              <a:lumMod val="50000"/>
                            </a:schemeClr>
                          </a:solidFill>
                          <a:effectLst/>
                          <a:latin typeface="Consolas" panose="020B0609020204030204" pitchFamily="49" charset="0"/>
                          <a:cs typeface="Consolas" panose="020B0609020204030204" pitchFamily="49" charset="0"/>
                        </a:rPr>
                        <a:t>	; Identify the array size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LDR   r3, =size</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LDR   r3, [r3]    </a:t>
                      </a:r>
                      <a:r>
                        <a:rPr lang="en-US" sz="1200" b="1" dirty="0">
                          <a:solidFill>
                            <a:schemeClr val="bg1">
                              <a:lumMod val="50000"/>
                            </a:schemeClr>
                          </a:solidFill>
                          <a:effectLst/>
                          <a:latin typeface="Consolas" panose="020B0609020204030204" pitchFamily="49" charset="0"/>
                          <a:cs typeface="Consolas" panose="020B0609020204030204" pitchFamily="49" charset="0"/>
                        </a:rPr>
                        <a:t>; r3 = array size = 10</a:t>
                      </a: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3250658"/>
                  </a:ext>
                </a:extLst>
              </a:tr>
              <a:tr h="702629">
                <a:tc>
                  <a:txBody>
                    <a:bodyPr/>
                    <a:lstStyle/>
                    <a:p>
                      <a:pPr marL="0" marR="0" algn="just">
                        <a:spcBef>
                          <a:spcPts val="300"/>
                        </a:spcBef>
                        <a:spcAft>
                          <a:spcPts val="0"/>
                        </a:spcAft>
                      </a:pPr>
                      <a:r>
                        <a:rPr lang="en-US" sz="1200" b="1" dirty="0">
                          <a:solidFill>
                            <a:schemeClr val="bg1">
                              <a:lumMod val="50000"/>
                            </a:schemeClr>
                          </a:solidFill>
                          <a:effectLst/>
                          <a:latin typeface="Consolas" panose="020B0609020204030204" pitchFamily="49" charset="0"/>
                          <a:cs typeface="Consolas" panose="020B0609020204030204" pitchFamily="49" charset="0"/>
                        </a:rPr>
                        <a:t>  // Initialize max and location</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r>
                        <a:rPr lang="en-US" sz="1200" b="1" dirty="0" err="1">
                          <a:effectLst/>
                          <a:latin typeface="Consolas" panose="020B0609020204030204" pitchFamily="49" charset="0"/>
                          <a:cs typeface="Consolas" panose="020B0609020204030204" pitchFamily="49" charset="0"/>
                        </a:rPr>
                        <a:t>maxLocation</a:t>
                      </a:r>
                      <a:r>
                        <a:rPr lang="en-US" sz="1200" b="1" dirty="0">
                          <a:effectLst/>
                          <a:latin typeface="Consolas" panose="020B0609020204030204" pitchFamily="49" charset="0"/>
                          <a:cs typeface="Consolas" panose="020B0609020204030204" pitchFamily="49" charset="0"/>
                        </a:rPr>
                        <a:t> = 0;</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r>
                        <a:rPr lang="en-US" sz="1200" b="1" dirty="0" err="1">
                          <a:effectLst/>
                          <a:latin typeface="Consolas" panose="020B0609020204030204" pitchFamily="49" charset="0"/>
                          <a:cs typeface="Consolas" panose="020B0609020204030204" pitchFamily="49" charset="0"/>
                        </a:rPr>
                        <a:t>maxValue</a:t>
                      </a:r>
                      <a:r>
                        <a:rPr lang="en-US" sz="1200" b="1" dirty="0">
                          <a:effectLst/>
                          <a:latin typeface="Consolas" panose="020B0609020204030204" pitchFamily="49" charset="0"/>
                          <a:cs typeface="Consolas" panose="020B0609020204030204" pitchFamily="49" charset="0"/>
                        </a:rPr>
                        <a:t> = array[0];</a:t>
                      </a:r>
                      <a:endParaRPr lang="en-US" sz="12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just">
                        <a:spcBef>
                          <a:spcPts val="300"/>
                        </a:spcBef>
                        <a:spcAft>
                          <a:spcPts val="0"/>
                        </a:spcAft>
                      </a:pPr>
                      <a:r>
                        <a:rPr lang="en-US" sz="1200" b="1" dirty="0">
                          <a:solidFill>
                            <a:schemeClr val="bg1">
                              <a:lumMod val="50000"/>
                            </a:schemeClr>
                          </a:solidFill>
                          <a:effectLst/>
                          <a:latin typeface="Consolas" panose="020B0609020204030204" pitchFamily="49" charset="0"/>
                          <a:cs typeface="Consolas" panose="020B0609020204030204" pitchFamily="49" charset="0"/>
                        </a:rPr>
                        <a:t>	; Initialize max value and location</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LDR   r4, =array</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LDR   r0, [r4]    </a:t>
                      </a:r>
                      <a:r>
                        <a:rPr lang="en-US" sz="1200" b="1" dirty="0">
                          <a:solidFill>
                            <a:schemeClr val="bg1">
                              <a:lumMod val="50000"/>
                            </a:schemeClr>
                          </a:solidFill>
                          <a:effectLst/>
                          <a:latin typeface="Consolas" panose="020B0609020204030204" pitchFamily="49" charset="0"/>
                          <a:cs typeface="Consolas" panose="020B0609020204030204" pitchFamily="49" charset="0"/>
                        </a:rPr>
                        <a:t>; r0 = default max</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MOV   r1, #0      </a:t>
                      </a:r>
                      <a:r>
                        <a:rPr lang="en-US" sz="1200" b="1" dirty="0">
                          <a:solidFill>
                            <a:schemeClr val="bg1">
                              <a:lumMod val="50000"/>
                            </a:schemeClr>
                          </a:solidFill>
                          <a:effectLst/>
                          <a:latin typeface="Consolas" panose="020B0609020204030204" pitchFamily="49" charset="0"/>
                          <a:cs typeface="Consolas" panose="020B0609020204030204" pitchFamily="49" charset="0"/>
                        </a:rPr>
                        <a:t>; r1 = max location</a:t>
                      </a:r>
                      <a:endParaRPr lang="en-US" sz="1200" b="1" dirty="0">
                        <a:solidFill>
                          <a:schemeClr val="bg1">
                            <a:lumMod val="50000"/>
                          </a:schemeClr>
                        </a:solidFill>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7998839"/>
                  </a:ext>
                </a:extLst>
              </a:tr>
              <a:tr h="1756572">
                <a:tc>
                  <a:txBody>
                    <a:bodyPr/>
                    <a:lstStyle/>
                    <a:p>
                      <a:pPr marL="0" marR="0" algn="just">
                        <a:spcBef>
                          <a:spcPts val="300"/>
                        </a:spcBef>
                        <a:spcAft>
                          <a:spcPts val="0"/>
                        </a:spcAft>
                      </a:pPr>
                      <a:r>
                        <a:rPr lang="en-US" sz="1200" b="1" dirty="0">
                          <a:solidFill>
                            <a:schemeClr val="bg1">
                              <a:lumMod val="50000"/>
                            </a:schemeClr>
                          </a:solidFill>
                          <a:effectLst/>
                          <a:latin typeface="Consolas" panose="020B0609020204030204" pitchFamily="49" charset="0"/>
                          <a:cs typeface="Consolas" panose="020B0609020204030204" pitchFamily="49" charset="0"/>
                        </a:rPr>
                        <a:t>  // loop: through the array</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for (</a:t>
                      </a:r>
                      <a:r>
                        <a:rPr lang="en-US" sz="1200" b="1" dirty="0" err="1">
                          <a:effectLst/>
                          <a:latin typeface="Consolas" panose="020B0609020204030204" pitchFamily="49" charset="0"/>
                          <a:cs typeface="Consolas" panose="020B0609020204030204" pitchFamily="49" charset="0"/>
                        </a:rPr>
                        <a:t>i</a:t>
                      </a:r>
                      <a:r>
                        <a:rPr lang="en-US" sz="1200" b="1" dirty="0">
                          <a:effectLst/>
                          <a:latin typeface="Consolas" panose="020B0609020204030204" pitchFamily="49" charset="0"/>
                          <a:cs typeface="Consolas" panose="020B0609020204030204" pitchFamily="49" charset="0"/>
                        </a:rPr>
                        <a:t> = 0; </a:t>
                      </a:r>
                      <a:r>
                        <a:rPr lang="en-US" sz="1200" b="1" dirty="0" err="1">
                          <a:effectLst/>
                          <a:latin typeface="Consolas" panose="020B0609020204030204" pitchFamily="49" charset="0"/>
                          <a:cs typeface="Consolas" panose="020B0609020204030204" pitchFamily="49" charset="0"/>
                        </a:rPr>
                        <a:t>i</a:t>
                      </a:r>
                      <a:r>
                        <a:rPr lang="en-US" sz="1200" b="1" dirty="0">
                          <a:effectLst/>
                          <a:latin typeface="Consolas" panose="020B0609020204030204" pitchFamily="49" charset="0"/>
                          <a:cs typeface="Consolas" panose="020B0609020204030204" pitchFamily="49" charset="0"/>
                        </a:rPr>
                        <a:t> &lt; size; </a:t>
                      </a:r>
                      <a:r>
                        <a:rPr lang="en-US" sz="1200" b="1" dirty="0" err="1">
                          <a:effectLst/>
                          <a:latin typeface="Consolas" panose="020B0609020204030204" pitchFamily="49" charset="0"/>
                          <a:cs typeface="Consolas" panose="020B0609020204030204" pitchFamily="49" charset="0"/>
                        </a:rPr>
                        <a:t>i</a:t>
                      </a:r>
                      <a:r>
                        <a:rPr lang="en-US" sz="1200" b="1"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if (array[</a:t>
                      </a:r>
                      <a:r>
                        <a:rPr lang="en-US" sz="1200" b="1" dirty="0" err="1">
                          <a:effectLst/>
                          <a:latin typeface="Consolas" panose="020B0609020204030204" pitchFamily="49" charset="0"/>
                          <a:cs typeface="Consolas" panose="020B0609020204030204" pitchFamily="49" charset="0"/>
                        </a:rPr>
                        <a:t>i</a:t>
                      </a:r>
                      <a:r>
                        <a:rPr lang="en-US" sz="1200" b="1" dirty="0">
                          <a:effectLst/>
                          <a:latin typeface="Consolas" panose="020B0609020204030204" pitchFamily="49" charset="0"/>
                          <a:cs typeface="Consolas" panose="020B0609020204030204" pitchFamily="49" charset="0"/>
                        </a:rPr>
                        <a:t>] &gt; </a:t>
                      </a:r>
                      <a:r>
                        <a:rPr lang="en-US" sz="1200" b="1" dirty="0" err="1">
                          <a:effectLst/>
                          <a:latin typeface="Consolas" panose="020B0609020204030204" pitchFamily="49" charset="0"/>
                          <a:cs typeface="Consolas" panose="020B0609020204030204" pitchFamily="49" charset="0"/>
                        </a:rPr>
                        <a:t>maxValue</a:t>
                      </a:r>
                      <a:r>
                        <a:rPr lang="en-US" sz="12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r>
                        <a:rPr lang="en-US" sz="1200" b="1" dirty="0" err="1">
                          <a:effectLst/>
                          <a:latin typeface="Consolas" panose="020B0609020204030204" pitchFamily="49" charset="0"/>
                          <a:cs typeface="Consolas" panose="020B0609020204030204" pitchFamily="49" charset="0"/>
                        </a:rPr>
                        <a:t>maxValue</a:t>
                      </a:r>
                      <a:r>
                        <a:rPr lang="en-US" sz="1200" b="1" dirty="0">
                          <a:effectLst/>
                          <a:latin typeface="Consolas" panose="020B0609020204030204" pitchFamily="49" charset="0"/>
                          <a:cs typeface="Consolas" panose="020B0609020204030204" pitchFamily="49" charset="0"/>
                        </a:rPr>
                        <a:t>  = array[</a:t>
                      </a:r>
                      <a:r>
                        <a:rPr lang="en-US" sz="1200" b="1" dirty="0" err="1">
                          <a:effectLst/>
                          <a:latin typeface="Consolas" panose="020B0609020204030204" pitchFamily="49" charset="0"/>
                          <a:cs typeface="Consolas" panose="020B0609020204030204" pitchFamily="49" charset="0"/>
                        </a:rPr>
                        <a:t>i</a:t>
                      </a:r>
                      <a:r>
                        <a:rPr lang="en-US" sz="1200" b="1"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r>
                        <a:rPr lang="en-US" sz="1200" b="1" dirty="0" err="1">
                          <a:effectLst/>
                          <a:latin typeface="Consolas" panose="020B0609020204030204" pitchFamily="49" charset="0"/>
                          <a:cs typeface="Consolas" panose="020B0609020204030204" pitchFamily="49" charset="0"/>
                        </a:rPr>
                        <a:t>maxLocation</a:t>
                      </a:r>
                      <a:r>
                        <a:rPr lang="en-US" sz="1200" b="1" dirty="0">
                          <a:effectLst/>
                          <a:latin typeface="Consolas" panose="020B0609020204030204" pitchFamily="49" charset="0"/>
                          <a:cs typeface="Consolas" panose="020B0609020204030204" pitchFamily="49" charset="0"/>
                        </a:rPr>
                        <a:t> = </a:t>
                      </a:r>
                      <a:r>
                        <a:rPr lang="en-US" sz="1200" b="1" dirty="0" err="1">
                          <a:effectLst/>
                          <a:latin typeface="Consolas" panose="020B0609020204030204" pitchFamily="49" charset="0"/>
                          <a:cs typeface="Consolas" panose="020B0609020204030204" pitchFamily="49" charset="0"/>
                        </a:rPr>
                        <a:t>i</a:t>
                      </a:r>
                      <a:r>
                        <a:rPr lang="en-US" sz="1200" b="1"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t>
                      </a:r>
                      <a:endParaRPr lang="en-US" sz="12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just">
                        <a:spcBef>
                          <a:spcPts val="300"/>
                        </a:spcBef>
                        <a:spcAft>
                          <a:spcPts val="0"/>
                        </a:spcAft>
                      </a:pPr>
                      <a:r>
                        <a:rPr lang="en-US" sz="1200" b="1" dirty="0">
                          <a:solidFill>
                            <a:schemeClr val="bg1">
                              <a:lumMod val="50000"/>
                            </a:schemeClr>
                          </a:solidFill>
                          <a:effectLst/>
                          <a:latin typeface="Consolas" panose="020B0609020204030204" pitchFamily="49" charset="0"/>
                          <a:cs typeface="Consolas" panose="020B0609020204030204" pitchFamily="49" charset="0"/>
                        </a:rPr>
                        <a:t>	; loop: over the array</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MOV   r2, #0      </a:t>
                      </a:r>
                      <a:r>
                        <a:rPr lang="en-US" sz="1200" b="1" dirty="0">
                          <a:solidFill>
                            <a:schemeClr val="bg1">
                              <a:lumMod val="50000"/>
                            </a:schemeClr>
                          </a:solidFill>
                          <a:effectLst/>
                          <a:latin typeface="Consolas" panose="020B0609020204030204" pitchFamily="49" charset="0"/>
                          <a:cs typeface="Consolas" panose="020B0609020204030204" pitchFamily="49" charset="0"/>
                        </a:rPr>
                        <a:t>; loop: index </a:t>
                      </a:r>
                      <a:r>
                        <a:rPr lang="en-US" sz="1200" b="1" dirty="0" err="1">
                          <a:solidFill>
                            <a:schemeClr val="bg1">
                              <a:lumMod val="50000"/>
                            </a:schemeClr>
                          </a:solidFill>
                          <a:effectLst/>
                          <a:latin typeface="Consolas" panose="020B0609020204030204" pitchFamily="49" charset="0"/>
                          <a:cs typeface="Consolas" panose="020B0609020204030204" pitchFamily="49" charset="0"/>
                        </a:rPr>
                        <a:t>i</a:t>
                      </a:r>
                      <a:endParaRPr lang="en-US" sz="1200" b="1" dirty="0">
                        <a:solidFill>
                          <a:schemeClr val="bg1">
                            <a:lumMod val="50000"/>
                          </a:schemeClr>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loop:	CMP   r2, r3      </a:t>
                      </a:r>
                      <a:r>
                        <a:rPr lang="en-US" sz="1200" b="1" dirty="0">
                          <a:solidFill>
                            <a:schemeClr val="bg1">
                              <a:lumMod val="50000"/>
                            </a:schemeClr>
                          </a:solidFill>
                          <a:effectLst/>
                          <a:latin typeface="Consolas" panose="020B0609020204030204" pitchFamily="49" charset="0"/>
                          <a:cs typeface="Consolas" panose="020B0609020204030204" pitchFamily="49" charset="0"/>
                        </a:rPr>
                        <a:t>; compare </a:t>
                      </a:r>
                      <a:r>
                        <a:rPr lang="en-US" sz="1200" b="1" dirty="0" err="1">
                          <a:solidFill>
                            <a:schemeClr val="bg1">
                              <a:lumMod val="50000"/>
                            </a:schemeClr>
                          </a:solidFill>
                          <a:effectLst/>
                          <a:latin typeface="Consolas" panose="020B0609020204030204" pitchFamily="49" charset="0"/>
                          <a:cs typeface="Consolas" panose="020B0609020204030204" pitchFamily="49" charset="0"/>
                        </a:rPr>
                        <a:t>i</a:t>
                      </a:r>
                      <a:r>
                        <a:rPr lang="en-US" sz="1200" b="1" dirty="0">
                          <a:solidFill>
                            <a:schemeClr val="bg1">
                              <a:lumMod val="50000"/>
                            </a:schemeClr>
                          </a:solidFill>
                          <a:effectLst/>
                          <a:latin typeface="Consolas" panose="020B0609020204030204" pitchFamily="49" charset="0"/>
                          <a:cs typeface="Consolas" panose="020B0609020204030204" pitchFamily="49" charset="0"/>
                        </a:rPr>
                        <a:t> &amp; size</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BGE   stop        </a:t>
                      </a:r>
                      <a:r>
                        <a:rPr lang="en-US" sz="1200" b="1" dirty="0">
                          <a:solidFill>
                            <a:schemeClr val="bg1">
                              <a:lumMod val="50000"/>
                            </a:schemeClr>
                          </a:solidFill>
                          <a:effectLst/>
                          <a:latin typeface="Consolas" panose="020B0609020204030204" pitchFamily="49" charset="0"/>
                          <a:cs typeface="Consolas" panose="020B0609020204030204" pitchFamily="49" charset="0"/>
                        </a:rPr>
                        <a:t>; stop if </a:t>
                      </a:r>
                      <a:r>
                        <a:rPr lang="en-US" sz="1200" b="1" dirty="0" err="1">
                          <a:solidFill>
                            <a:schemeClr val="bg1">
                              <a:lumMod val="50000"/>
                            </a:schemeClr>
                          </a:solidFill>
                          <a:effectLst/>
                          <a:latin typeface="Consolas" panose="020B0609020204030204" pitchFamily="49" charset="0"/>
                          <a:cs typeface="Consolas" panose="020B0609020204030204" pitchFamily="49" charset="0"/>
                        </a:rPr>
                        <a:t>i</a:t>
                      </a:r>
                      <a:r>
                        <a:rPr lang="en-US" sz="1200" b="1" dirty="0">
                          <a:solidFill>
                            <a:schemeClr val="bg1">
                              <a:lumMod val="50000"/>
                            </a:schemeClr>
                          </a:solidFill>
                          <a:effectLst/>
                          <a:latin typeface="Consolas" panose="020B0609020204030204" pitchFamily="49" charset="0"/>
                          <a:cs typeface="Consolas" panose="020B0609020204030204" pitchFamily="49" charset="0"/>
                        </a:rPr>
                        <a:t> ≥ size</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LDR   r5, [r4,r2,LSL #2]   </a:t>
                      </a:r>
                      <a:r>
                        <a:rPr lang="en-US" sz="1200" b="1" dirty="0">
                          <a:solidFill>
                            <a:schemeClr val="bg1">
                              <a:lumMod val="50000"/>
                            </a:schemeClr>
                          </a:solidFill>
                          <a:effectLst/>
                          <a:latin typeface="Consolas" panose="020B0609020204030204" pitchFamily="49" charset="0"/>
                          <a:cs typeface="Consolas" panose="020B0609020204030204" pitchFamily="49" charset="0"/>
                        </a:rPr>
                        <a:t>; array[</a:t>
                      </a:r>
                      <a:r>
                        <a:rPr lang="en-US" sz="1200" b="1" dirty="0" err="1">
                          <a:solidFill>
                            <a:schemeClr val="bg1">
                              <a:lumMod val="50000"/>
                            </a:schemeClr>
                          </a:solidFill>
                          <a:effectLst/>
                          <a:latin typeface="Consolas" panose="020B0609020204030204" pitchFamily="49" charset="0"/>
                          <a:cs typeface="Consolas" panose="020B0609020204030204" pitchFamily="49" charset="0"/>
                        </a:rPr>
                        <a:t>i</a:t>
                      </a:r>
                      <a:r>
                        <a:rPr lang="en-US" sz="1200" b="1" dirty="0">
                          <a:solidFill>
                            <a:schemeClr val="bg1">
                              <a:lumMod val="50000"/>
                            </a:schemeClr>
                          </a:solidFill>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CMP   r5, r0      </a:t>
                      </a:r>
                      <a:r>
                        <a:rPr lang="en-US" sz="1200" b="1" dirty="0">
                          <a:solidFill>
                            <a:schemeClr val="bg1">
                              <a:lumMod val="50000"/>
                            </a:schemeClr>
                          </a:solidFill>
                          <a:effectLst/>
                          <a:latin typeface="Consolas" panose="020B0609020204030204" pitchFamily="49" charset="0"/>
                          <a:cs typeface="Consolas" panose="020B0609020204030204" pitchFamily="49" charset="0"/>
                        </a:rPr>
                        <a:t>; compare with max</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MOVGT r0, r5      </a:t>
                      </a:r>
                      <a:r>
                        <a:rPr lang="en-US" sz="1200" b="1" dirty="0">
                          <a:solidFill>
                            <a:schemeClr val="bg1">
                              <a:lumMod val="50000"/>
                            </a:schemeClr>
                          </a:solidFill>
                          <a:effectLst/>
                          <a:latin typeface="Consolas" panose="020B0609020204030204" pitchFamily="49" charset="0"/>
                          <a:cs typeface="Consolas" panose="020B0609020204030204" pitchFamily="49" charset="0"/>
                        </a:rPr>
                        <a:t>; update max value</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MOVGT r1, r2      </a:t>
                      </a:r>
                      <a:r>
                        <a:rPr lang="en-US" sz="1200" b="1" dirty="0">
                          <a:solidFill>
                            <a:schemeClr val="bg1">
                              <a:lumMod val="50000"/>
                            </a:schemeClr>
                          </a:solidFill>
                          <a:effectLst/>
                          <a:latin typeface="Consolas" panose="020B0609020204030204" pitchFamily="49" charset="0"/>
                          <a:cs typeface="Consolas" panose="020B0609020204030204" pitchFamily="49" charset="0"/>
                        </a:rPr>
                        <a:t>; update location</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ADD   r2, r2, #1  </a:t>
                      </a:r>
                      <a:r>
                        <a:rPr lang="en-US" sz="1200" b="1" dirty="0">
                          <a:solidFill>
                            <a:schemeClr val="bg1">
                              <a:lumMod val="50000"/>
                            </a:schemeClr>
                          </a:solidFill>
                          <a:effectLst/>
                          <a:latin typeface="Consolas" panose="020B0609020204030204" pitchFamily="49" charset="0"/>
                          <a:cs typeface="Consolas" panose="020B0609020204030204" pitchFamily="49" charset="0"/>
                        </a:rPr>
                        <a:t>; update index </a:t>
                      </a:r>
                      <a:r>
                        <a:rPr lang="en-US" sz="1200" b="1" dirty="0" err="1">
                          <a:solidFill>
                            <a:schemeClr val="bg1">
                              <a:lumMod val="50000"/>
                            </a:schemeClr>
                          </a:solidFill>
                          <a:effectLst/>
                          <a:latin typeface="Consolas" panose="020B0609020204030204" pitchFamily="49" charset="0"/>
                          <a:cs typeface="Consolas" panose="020B0609020204030204" pitchFamily="49" charset="0"/>
                        </a:rPr>
                        <a:t>i</a:t>
                      </a:r>
                      <a:endParaRPr lang="en-US" sz="1200" b="1" dirty="0">
                        <a:solidFill>
                          <a:schemeClr val="bg1">
                            <a:lumMod val="50000"/>
                          </a:schemeClr>
                        </a:solidFill>
                        <a:effectLst/>
                        <a:latin typeface="Consolas" panose="020B0609020204030204" pitchFamily="49" charset="0"/>
                        <a:cs typeface="Consolas" panose="020B0609020204030204" pitchFamily="49" charset="0"/>
                      </a:endParaRPr>
                    </a:p>
                    <a:p>
                      <a:pPr marL="0" marR="0" algn="just">
                        <a:spcBef>
                          <a:spcPts val="0"/>
                        </a:spcBef>
                        <a:spcAft>
                          <a:spcPts val="300"/>
                        </a:spcAft>
                      </a:pPr>
                      <a:r>
                        <a:rPr lang="en-US" sz="1200" b="1" dirty="0">
                          <a:effectLst/>
                          <a:latin typeface="Consolas" panose="020B0609020204030204" pitchFamily="49" charset="0"/>
                          <a:cs typeface="Consolas" panose="020B0609020204030204" pitchFamily="49" charset="0"/>
                        </a:rPr>
                        <a:t>	B     loop:</a:t>
                      </a:r>
                      <a:endParaRPr lang="en-US" sz="12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3144900"/>
                  </a:ext>
                </a:extLst>
              </a:tr>
              <a:tr h="526972">
                <a:tc>
                  <a:txBody>
                    <a:bodyPr/>
                    <a:lstStyle/>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while(1); </a:t>
                      </a:r>
                      <a:r>
                        <a:rPr lang="en-US" sz="1200" b="1" dirty="0">
                          <a:solidFill>
                            <a:schemeClr val="bg1">
                              <a:lumMod val="50000"/>
                            </a:schemeClr>
                          </a:solidFill>
                          <a:effectLst/>
                          <a:latin typeface="Consolas" panose="020B0609020204030204" pitchFamily="49" charset="0"/>
                          <a:cs typeface="Consolas" panose="020B0609020204030204" pitchFamily="49" charset="0"/>
                        </a:rPr>
                        <a:t>//dead loop:</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a:t>
                      </a:r>
                      <a:endParaRPr lang="en-US" sz="12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stop	B     stop        </a:t>
                      </a:r>
                      <a:r>
                        <a:rPr lang="en-US" sz="1200" b="1" dirty="0">
                          <a:solidFill>
                            <a:schemeClr val="bg1">
                              <a:lumMod val="50000"/>
                            </a:schemeClr>
                          </a:solidFill>
                          <a:effectLst/>
                          <a:latin typeface="Consolas" panose="020B0609020204030204" pitchFamily="49" charset="0"/>
                          <a:cs typeface="Consolas" panose="020B0609020204030204" pitchFamily="49" charset="0"/>
                        </a:rPr>
                        <a:t>; dead loop:</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ENDP</a:t>
                      </a:r>
                    </a:p>
                    <a:p>
                      <a:pPr marL="0" marR="0" algn="just">
                        <a:spcBef>
                          <a:spcPts val="0"/>
                        </a:spcBef>
                        <a:spcAft>
                          <a:spcPts val="0"/>
                        </a:spcAft>
                      </a:pPr>
                      <a:r>
                        <a:rPr lang="en-US" sz="1200" b="1" dirty="0">
                          <a:effectLst/>
                          <a:latin typeface="Consolas" panose="020B0609020204030204" pitchFamily="49" charset="0"/>
                          <a:cs typeface="Consolas" panose="020B0609020204030204" pitchFamily="49" charset="0"/>
                        </a:rPr>
                        <a:t>	END</a:t>
                      </a:r>
                      <a:endParaRPr lang="en-US" sz="1200" b="1" dirty="0">
                        <a:effectLst/>
                        <a:latin typeface="Consolas" panose="020B0609020204030204" pitchFamily="49" charset="0"/>
                        <a:ea typeface="宋体" panose="02010600030101010101" pitchFamily="2" charset="-122"/>
                        <a:cs typeface="Consolas" panose="020B0609020204030204" pitchFamily="49" charset="0"/>
                      </a:endParaRPr>
                    </a:p>
                  </a:txBody>
                  <a:tcPr marL="49802" marR="498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0235498"/>
                  </a:ext>
                </a:extLst>
              </a:tr>
            </a:tbl>
          </a:graphicData>
        </a:graphic>
      </p:graphicFrame>
    </p:spTree>
    <p:extLst>
      <p:ext uri="{BB962C8B-B14F-4D97-AF65-F5344CB8AC3E}">
        <p14:creationId xmlns:p14="http://schemas.microsoft.com/office/powerpoint/2010/main" val="3026957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C4B7-4C1E-80D5-A5A4-63C2791461CB}"/>
              </a:ext>
            </a:extLst>
          </p:cNvPr>
          <p:cNvSpPr>
            <a:spLocks noGrp="1"/>
          </p:cNvSpPr>
          <p:nvPr>
            <p:ph type="title"/>
          </p:nvPr>
        </p:nvSpPr>
        <p:spPr/>
        <p:txBody>
          <a:bodyPr/>
          <a:lstStyle/>
          <a:p>
            <a:r>
              <a:rPr lang="en-US" dirty="0"/>
              <a:t>Quiz</a:t>
            </a:r>
          </a:p>
        </p:txBody>
      </p:sp>
      <p:sp>
        <p:nvSpPr>
          <p:cNvPr id="3" name="Slide Number Placeholder 2">
            <a:extLst>
              <a:ext uri="{FF2B5EF4-FFF2-40B4-BE49-F238E27FC236}">
                <a16:creationId xmlns:a16="http://schemas.microsoft.com/office/drawing/2014/main" id="{3CA58CE4-4E94-7AB3-A81A-4DD0E63037D5}"/>
              </a:ext>
            </a:extLst>
          </p:cNvPr>
          <p:cNvSpPr>
            <a:spLocks noGrp="1"/>
          </p:cNvSpPr>
          <p:nvPr>
            <p:ph type="sldNum" sz="quarter" idx="12"/>
          </p:nvPr>
        </p:nvSpPr>
        <p:spPr/>
        <p:txBody>
          <a:bodyPr/>
          <a:lstStyle/>
          <a:p>
            <a:fld id="{EA7C8D44-3667-46F6-9772-CC52308E2A7F}" type="slidenum">
              <a:rPr kumimoji="0" lang="en-US" smtClean="0"/>
              <a:pPr/>
              <a:t>23</a:t>
            </a:fld>
            <a:endParaRPr kumimoji="0" lang="en-US" dirty="0"/>
          </a:p>
        </p:txBody>
      </p:sp>
      <p:sp>
        <p:nvSpPr>
          <p:cNvPr id="4" name="Content Placeholder 3">
            <a:extLst>
              <a:ext uri="{FF2B5EF4-FFF2-40B4-BE49-F238E27FC236}">
                <a16:creationId xmlns:a16="http://schemas.microsoft.com/office/drawing/2014/main" id="{C9D707D4-F1E6-C541-2401-C54ADC73E257}"/>
              </a:ext>
            </a:extLst>
          </p:cNvPr>
          <p:cNvSpPr>
            <a:spLocks noGrp="1"/>
          </p:cNvSpPr>
          <p:nvPr>
            <p:ph sz="quarter" idx="1"/>
          </p:nvPr>
        </p:nvSpPr>
        <p:spPr/>
        <p:txBody>
          <a:bodyPr>
            <a:normAutofit/>
          </a:bodyPr>
          <a:lstStyle/>
          <a:p>
            <a:r>
              <a:rPr lang="pt-BR" dirty="0"/>
              <a:t>Instruction LDR r5, [r4,r2,LSL #2] has the form:</a:t>
            </a:r>
          </a:p>
          <a:p>
            <a:r>
              <a:rPr lang="pt-BR" dirty="0"/>
              <a:t>LDR &lt;destination register&gt;, [&lt;base register&gt;, &lt;index register&gt;, LSL #&lt;shift amount&gt;]</a:t>
            </a:r>
          </a:p>
          <a:p>
            <a:r>
              <a:rPr lang="en-US" dirty="0"/>
              <a:t>Address=value in r4+(value in r2×2</a:t>
            </a:r>
            <a:r>
              <a:rPr lang="en-US" baseline="30000" dirty="0"/>
              <a:t>2</a:t>
            </a:r>
            <a:r>
              <a:rPr lang="en-US" dirty="0"/>
              <a:t> )</a:t>
            </a:r>
          </a:p>
          <a:p>
            <a:pPr lvl="1"/>
            <a:r>
              <a:rPr lang="en-US" dirty="0"/>
              <a:t>The memory address is calculated by taking the value in the &lt;base register&gt; (here r4) plus the value in the &lt;index register&gt; (here r2) shifted left (logical shift left, LSL) by a certain number of bits (#2 means shifted by 2 bits, or multiplied by 4).</a:t>
            </a:r>
          </a:p>
          <a:p>
            <a:r>
              <a:rPr lang="en-US" dirty="0"/>
              <a:t>Q: why do we perform r2×2</a:t>
            </a:r>
            <a:r>
              <a:rPr lang="en-US" baseline="30000" dirty="0"/>
              <a:t>2 </a:t>
            </a:r>
            <a:r>
              <a:rPr lang="en-US" dirty="0"/>
              <a:t>here?</a:t>
            </a:r>
          </a:p>
          <a:p>
            <a:r>
              <a:rPr lang="en-US" dirty="0"/>
              <a:t>ANS:  Since each element is a 32-bit integer (word), we need to multiply by 4 to convert from array index to memory address</a:t>
            </a:r>
          </a:p>
        </p:txBody>
      </p:sp>
    </p:spTree>
    <p:extLst>
      <p:ext uri="{BB962C8B-B14F-4D97-AF65-F5344CB8AC3E}">
        <p14:creationId xmlns:p14="http://schemas.microsoft.com/office/powerpoint/2010/main" val="412870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a:t>
            </a:fld>
            <a:endParaRPr kumimoji="0" lang="en-US" dirty="0"/>
          </a:p>
        </p:txBody>
      </p:sp>
      <p:sp>
        <p:nvSpPr>
          <p:cNvPr id="4" name="Content Placeholder 3"/>
          <p:cNvSpPr>
            <a:spLocks noGrp="1"/>
          </p:cNvSpPr>
          <p:nvPr>
            <p:ph sz="quarter" idx="1"/>
          </p:nvPr>
        </p:nvSpPr>
        <p:spPr>
          <a:xfrm>
            <a:off x="680844" y="1226194"/>
            <a:ext cx="5029200" cy="1307165"/>
          </a:xfrm>
        </p:spPr>
        <p:txBody>
          <a:bodyPr>
            <a:normAutofit/>
          </a:bodyPr>
          <a:lstStyle/>
          <a:p>
            <a:r>
              <a:rPr lang="en-US" sz="1800" dirty="0"/>
              <a:t>Spaghetti Code</a:t>
            </a:r>
          </a:p>
          <a:p>
            <a:pPr lvl="1"/>
            <a:r>
              <a:rPr lang="en-US" sz="1600" dirty="0"/>
              <a:t>Before the 1980s, program flow bounces around anywhere the programmer wanted.</a:t>
            </a:r>
          </a:p>
          <a:p>
            <a:pPr lvl="1"/>
            <a:r>
              <a:rPr lang="en-US" sz="1600" dirty="0"/>
              <a:t>Culprit: overusing “GOTO” statements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1219201"/>
            <a:ext cx="3058938" cy="4963235"/>
          </a:xfrm>
          <a:prstGeom prst="rect">
            <a:avLst/>
          </a:prstGeom>
        </p:spPr>
      </p:pic>
      <p:sp>
        <p:nvSpPr>
          <p:cNvPr id="7" name="Rectangle 6"/>
          <p:cNvSpPr/>
          <p:nvPr/>
        </p:nvSpPr>
        <p:spPr>
          <a:xfrm>
            <a:off x="7010400" y="6356350"/>
            <a:ext cx="4724400" cy="246221"/>
          </a:xfrm>
          <a:prstGeom prst="rect">
            <a:avLst/>
          </a:prstGeom>
        </p:spPr>
        <p:txBody>
          <a:bodyPr wrap="square">
            <a:spAutoFit/>
          </a:bodyPr>
          <a:lstStyle/>
          <a:p>
            <a:r>
              <a:rPr lang="en-US" sz="1000" dirty="0">
                <a:hlinkClick r:id="rId3"/>
              </a:rPr>
              <a:t>https://commons.wikimedia.org/wiki/File:Spagetti_code_structural_graphic.GIF</a:t>
            </a:r>
            <a:endParaRPr lang="en-US" sz="1000" dirty="0"/>
          </a:p>
        </p:txBody>
      </p:sp>
      <p:grpSp>
        <p:nvGrpSpPr>
          <p:cNvPr id="12" name="Group 11"/>
          <p:cNvGrpSpPr/>
          <p:nvPr/>
        </p:nvGrpSpPr>
        <p:grpSpPr>
          <a:xfrm>
            <a:off x="1585811" y="2548951"/>
            <a:ext cx="3219265" cy="1908215"/>
            <a:chOff x="152400" y="2695438"/>
            <a:chExt cx="3219265" cy="1908215"/>
          </a:xfrm>
        </p:grpSpPr>
        <p:sp>
          <p:nvSpPr>
            <p:cNvPr id="8" name="Rectangle 1"/>
            <p:cNvSpPr>
              <a:spLocks noChangeArrowheads="1"/>
            </p:cNvSpPr>
            <p:nvPr/>
          </p:nvSpPr>
          <p:spPr bwMode="auto">
            <a:xfrm>
              <a:off x="304800" y="3003215"/>
              <a:ext cx="3066865" cy="16004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400" dirty="0">
                  <a:solidFill>
                    <a:srgbClr val="A0A000"/>
                  </a:solidFill>
                  <a:latin typeface="Consolas" panose="020B0609020204030204" pitchFamily="49" charset="0"/>
                  <a:ea typeface="Courier New" panose="02070309020205020404" pitchFamily="49" charset="0"/>
                </a:rPr>
                <a:t>1</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dirty="0" err="1">
                  <a:solidFill>
                    <a:srgbClr val="19177C"/>
                  </a:solidFill>
                  <a:latin typeface="Consolas" panose="020B0609020204030204" pitchFamily="49" charset="0"/>
                  <a:ea typeface="Courier New" panose="02070309020205020404" pitchFamily="49" charset="0"/>
                </a:rPr>
                <a:t>i</a:t>
              </a:r>
              <a:r>
                <a:rPr lang="en-US" altLang="en-US" sz="1400" dirty="0">
                  <a:solidFill>
                    <a:srgbClr val="666666"/>
                  </a:solidFill>
                  <a:latin typeface="Consolas" panose="020B0609020204030204" pitchFamily="49" charset="0"/>
                </a:rPr>
                <a:t>=</a:t>
              </a:r>
              <a:r>
                <a:rPr lang="en-US" altLang="en-US" sz="1400" dirty="0">
                  <a:solidFill>
                    <a:srgbClr val="666666"/>
                  </a:solidFill>
                  <a:latin typeface="Consolas" panose="020B0609020204030204" pitchFamily="49" charset="0"/>
                  <a:ea typeface="Courier New" panose="02070309020205020404" pitchFamily="49" charset="0"/>
                </a:rPr>
                <a:t>0</a:t>
              </a:r>
              <a:r>
                <a:rPr lang="en-US" altLang="en-US" sz="1400" dirty="0">
                  <a:solidFill>
                    <a:srgbClr val="000000"/>
                  </a:solidFill>
                  <a:latin typeface="Consolas" panose="020B0609020204030204" pitchFamily="49" charset="0"/>
                  <a:ea typeface="Courier New" panose="02070309020205020404" pitchFamily="49" charset="0"/>
                </a:rPr>
                <a:t> </a:t>
              </a:r>
            </a:p>
            <a:p>
              <a:pPr eaLnBrk="0" fontAlgn="base" hangingPunct="0">
                <a:spcBef>
                  <a:spcPct val="0"/>
                </a:spcBef>
                <a:spcAft>
                  <a:spcPct val="0"/>
                </a:spcAft>
              </a:pPr>
              <a:r>
                <a:rPr lang="en-US" altLang="en-US" sz="1400" dirty="0">
                  <a:solidFill>
                    <a:srgbClr val="A0A000"/>
                  </a:solidFill>
                  <a:latin typeface="Consolas" panose="020B0609020204030204" pitchFamily="49" charset="0"/>
                  <a:ea typeface="Courier New" panose="02070309020205020404" pitchFamily="49" charset="0"/>
                </a:rPr>
                <a:t>2</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dirty="0" err="1">
                  <a:solidFill>
                    <a:srgbClr val="19177C"/>
                  </a:solidFill>
                  <a:latin typeface="Consolas" panose="020B0609020204030204" pitchFamily="49" charset="0"/>
                  <a:ea typeface="Courier New" panose="02070309020205020404" pitchFamily="49" charset="0"/>
                </a:rPr>
                <a:t>i</a:t>
              </a:r>
              <a:r>
                <a:rPr lang="en-US" altLang="en-US" sz="1400" dirty="0">
                  <a:solidFill>
                    <a:srgbClr val="666666"/>
                  </a:solidFill>
                  <a:latin typeface="Consolas" panose="020B0609020204030204" pitchFamily="49" charset="0"/>
                </a:rPr>
                <a:t>=</a:t>
              </a:r>
              <a:r>
                <a:rPr lang="en-US" altLang="en-US" sz="1400" dirty="0">
                  <a:solidFill>
                    <a:srgbClr val="19177C"/>
                  </a:solidFill>
                  <a:latin typeface="Consolas" panose="020B0609020204030204" pitchFamily="49" charset="0"/>
                  <a:ea typeface="Courier New" panose="02070309020205020404" pitchFamily="49" charset="0"/>
                </a:rPr>
                <a:t>i</a:t>
              </a:r>
              <a:r>
                <a:rPr lang="en-US" altLang="en-US" sz="1400" dirty="0">
                  <a:solidFill>
                    <a:srgbClr val="666666"/>
                  </a:solidFill>
                  <a:latin typeface="Consolas" panose="020B0609020204030204" pitchFamily="49" charset="0"/>
                </a:rPr>
                <a:t>+</a:t>
              </a:r>
              <a:r>
                <a:rPr lang="en-US" altLang="en-US" sz="1400" dirty="0">
                  <a:solidFill>
                    <a:srgbClr val="666666"/>
                  </a:solidFill>
                  <a:latin typeface="Consolas" panose="020B0609020204030204" pitchFamily="49" charset="0"/>
                  <a:ea typeface="Courier New" panose="02070309020205020404" pitchFamily="49" charset="0"/>
                </a:rPr>
                <a:t>1</a:t>
              </a:r>
              <a:r>
                <a:rPr lang="en-US" altLang="en-US" sz="1400" dirty="0">
                  <a:solidFill>
                    <a:srgbClr val="000000"/>
                  </a:solidFill>
                  <a:latin typeface="Consolas" panose="020B0609020204030204" pitchFamily="49" charset="0"/>
                  <a:ea typeface="Courier New" panose="02070309020205020404" pitchFamily="49" charset="0"/>
                </a:rPr>
                <a:t> </a:t>
              </a:r>
            </a:p>
            <a:p>
              <a:pPr eaLnBrk="0" fontAlgn="base" hangingPunct="0">
                <a:spcBef>
                  <a:spcPct val="0"/>
                </a:spcBef>
                <a:spcAft>
                  <a:spcPct val="0"/>
                </a:spcAft>
              </a:pPr>
              <a:r>
                <a:rPr lang="en-US" altLang="en-US" sz="1400" dirty="0">
                  <a:solidFill>
                    <a:srgbClr val="A0A000"/>
                  </a:solidFill>
                  <a:latin typeface="Consolas" panose="020B0609020204030204" pitchFamily="49" charset="0"/>
                  <a:ea typeface="Courier New" panose="02070309020205020404" pitchFamily="49" charset="0"/>
                </a:rPr>
                <a:t>3</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b="1" dirty="0">
                  <a:solidFill>
                    <a:srgbClr val="008000"/>
                  </a:solidFill>
                  <a:latin typeface="Consolas" panose="020B0609020204030204" pitchFamily="49" charset="0"/>
                  <a:ea typeface="Courier New" panose="02070309020205020404" pitchFamily="49" charset="0"/>
                </a:rPr>
                <a:t>PRINT</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dirty="0" err="1">
                  <a:solidFill>
                    <a:srgbClr val="19177C"/>
                  </a:solidFill>
                  <a:latin typeface="Consolas" panose="020B0609020204030204" pitchFamily="49" charset="0"/>
                  <a:ea typeface="Courier New" panose="02070309020205020404" pitchFamily="49" charset="0"/>
                </a:rPr>
                <a:t>i</a:t>
              </a:r>
              <a:r>
                <a:rPr lang="en-US" altLang="en-US" sz="1400" dirty="0">
                  <a:solidFill>
                    <a:srgbClr val="000000"/>
                  </a:solidFill>
                  <a:latin typeface="Consolas" panose="020B0609020204030204" pitchFamily="49" charset="0"/>
                  <a:ea typeface="Courier New" panose="02070309020205020404" pitchFamily="49" charset="0"/>
                </a:rPr>
                <a:t>;</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dirty="0">
                  <a:solidFill>
                    <a:srgbClr val="BA2121"/>
                  </a:solidFill>
                  <a:latin typeface="Consolas" panose="020B0609020204030204" pitchFamily="49" charset="0"/>
                  <a:ea typeface="Courier New" panose="02070309020205020404" pitchFamily="49" charset="0"/>
                </a:rPr>
                <a:t>"squared="</a:t>
              </a:r>
              <a:r>
                <a:rPr lang="en-US" altLang="en-US" sz="1400" dirty="0">
                  <a:solidFill>
                    <a:srgbClr val="000000"/>
                  </a:solidFill>
                  <a:latin typeface="Consolas" panose="020B0609020204030204" pitchFamily="49" charset="0"/>
                  <a:ea typeface="Courier New" panose="02070309020205020404" pitchFamily="49" charset="0"/>
                </a:rPr>
                <a:t>;</a:t>
              </a:r>
              <a:r>
                <a:rPr lang="en-US" altLang="en-US" sz="1400" dirty="0" err="1">
                  <a:solidFill>
                    <a:srgbClr val="19177C"/>
                  </a:solidFill>
                  <a:latin typeface="Consolas" panose="020B0609020204030204" pitchFamily="49" charset="0"/>
                  <a:ea typeface="Courier New" panose="02070309020205020404" pitchFamily="49" charset="0"/>
                </a:rPr>
                <a:t>i</a:t>
              </a:r>
              <a:r>
                <a:rPr lang="en-US" altLang="en-US" sz="1400" dirty="0">
                  <a:solidFill>
                    <a:srgbClr val="666666"/>
                  </a:solidFill>
                  <a:latin typeface="Consolas" panose="020B0609020204030204" pitchFamily="49" charset="0"/>
                </a:rPr>
                <a:t>*</a:t>
              </a:r>
              <a:r>
                <a:rPr lang="en-US" altLang="en-US" sz="1400" dirty="0" err="1">
                  <a:solidFill>
                    <a:srgbClr val="19177C"/>
                  </a:solidFill>
                  <a:latin typeface="Consolas" panose="020B0609020204030204" pitchFamily="49" charset="0"/>
                  <a:ea typeface="Courier New" panose="02070309020205020404" pitchFamily="49" charset="0"/>
                </a:rPr>
                <a:t>i</a:t>
              </a:r>
              <a:r>
                <a:rPr lang="en-US" altLang="en-US" sz="1400" dirty="0">
                  <a:solidFill>
                    <a:srgbClr val="000000"/>
                  </a:solidFill>
                  <a:latin typeface="Consolas" panose="020B0609020204030204" pitchFamily="49" charset="0"/>
                  <a:ea typeface="Courier New" panose="02070309020205020404" pitchFamily="49" charset="0"/>
                </a:rPr>
                <a:t> </a:t>
              </a:r>
            </a:p>
            <a:p>
              <a:pPr eaLnBrk="0" fontAlgn="base" hangingPunct="0">
                <a:spcBef>
                  <a:spcPct val="0"/>
                </a:spcBef>
                <a:spcAft>
                  <a:spcPct val="0"/>
                </a:spcAft>
              </a:pPr>
              <a:r>
                <a:rPr lang="en-US" altLang="en-US" sz="1400" dirty="0">
                  <a:solidFill>
                    <a:srgbClr val="A0A000"/>
                  </a:solidFill>
                  <a:latin typeface="Consolas" panose="020B0609020204030204" pitchFamily="49" charset="0"/>
                  <a:ea typeface="Courier New" panose="02070309020205020404" pitchFamily="49" charset="0"/>
                </a:rPr>
                <a:t>4</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b="1" dirty="0">
                  <a:solidFill>
                    <a:srgbClr val="008000"/>
                  </a:solidFill>
                  <a:latin typeface="Consolas" panose="020B0609020204030204" pitchFamily="49" charset="0"/>
                  <a:ea typeface="Courier New" panose="02070309020205020404" pitchFamily="49" charset="0"/>
                </a:rPr>
                <a:t>IF</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dirty="0" err="1">
                  <a:solidFill>
                    <a:srgbClr val="19177C"/>
                  </a:solidFill>
                  <a:latin typeface="Consolas" panose="020B0609020204030204" pitchFamily="49" charset="0"/>
                  <a:ea typeface="Courier New" panose="02070309020205020404" pitchFamily="49" charset="0"/>
                </a:rPr>
                <a:t>i</a:t>
              </a:r>
              <a:r>
                <a:rPr lang="en-US" altLang="en-US" sz="1400" dirty="0">
                  <a:solidFill>
                    <a:srgbClr val="666666"/>
                  </a:solidFill>
                  <a:latin typeface="Consolas" panose="020B0609020204030204" pitchFamily="49" charset="0"/>
                </a:rPr>
                <a:t>&gt;=</a:t>
              </a:r>
              <a:r>
                <a:rPr lang="en-US" altLang="en-US" sz="1400" dirty="0">
                  <a:solidFill>
                    <a:srgbClr val="666666"/>
                  </a:solidFill>
                  <a:latin typeface="Consolas" panose="020B0609020204030204" pitchFamily="49" charset="0"/>
                  <a:ea typeface="Courier New" panose="02070309020205020404" pitchFamily="49" charset="0"/>
                </a:rPr>
                <a:t>100</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b="1" dirty="0">
                  <a:solidFill>
                    <a:srgbClr val="008000"/>
                  </a:solidFill>
                  <a:latin typeface="Consolas" panose="020B0609020204030204" pitchFamily="49" charset="0"/>
                  <a:ea typeface="Courier New" panose="02070309020205020404" pitchFamily="49" charset="0"/>
                </a:rPr>
                <a:t>THEN</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b="1" dirty="0">
                  <a:solidFill>
                    <a:srgbClr val="008000"/>
                  </a:solidFill>
                  <a:latin typeface="Consolas" panose="020B0609020204030204" pitchFamily="49" charset="0"/>
                  <a:ea typeface="Courier New" panose="02070309020205020404" pitchFamily="49" charset="0"/>
                </a:rPr>
                <a:t>GOTO</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dirty="0">
                  <a:solidFill>
                    <a:srgbClr val="A0A000"/>
                  </a:solidFill>
                  <a:latin typeface="Consolas" panose="020B0609020204030204" pitchFamily="49" charset="0"/>
                  <a:ea typeface="Courier New" panose="02070309020205020404" pitchFamily="49" charset="0"/>
                </a:rPr>
                <a:t>6</a:t>
              </a:r>
              <a:r>
                <a:rPr lang="en-US" altLang="en-US" sz="1400" dirty="0">
                  <a:solidFill>
                    <a:srgbClr val="000000"/>
                  </a:solidFill>
                  <a:latin typeface="Consolas" panose="020B0609020204030204" pitchFamily="49" charset="0"/>
                  <a:ea typeface="Courier New" panose="02070309020205020404" pitchFamily="49" charset="0"/>
                </a:rPr>
                <a:t> </a:t>
              </a:r>
            </a:p>
            <a:p>
              <a:pPr eaLnBrk="0" fontAlgn="base" hangingPunct="0">
                <a:spcBef>
                  <a:spcPct val="0"/>
                </a:spcBef>
                <a:spcAft>
                  <a:spcPct val="0"/>
                </a:spcAft>
              </a:pPr>
              <a:r>
                <a:rPr lang="en-US" altLang="en-US" sz="1400" dirty="0">
                  <a:solidFill>
                    <a:srgbClr val="A0A000"/>
                  </a:solidFill>
                  <a:latin typeface="Consolas" panose="020B0609020204030204" pitchFamily="49" charset="0"/>
                  <a:ea typeface="Courier New" panose="02070309020205020404" pitchFamily="49" charset="0"/>
                </a:rPr>
                <a:t>5</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b="1" dirty="0">
                  <a:solidFill>
                    <a:srgbClr val="008000"/>
                  </a:solidFill>
                  <a:latin typeface="Consolas" panose="020B0609020204030204" pitchFamily="49" charset="0"/>
                  <a:ea typeface="Courier New" panose="02070309020205020404" pitchFamily="49" charset="0"/>
                </a:rPr>
                <a:t>GOTO</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dirty="0">
                  <a:solidFill>
                    <a:srgbClr val="A0A000"/>
                  </a:solidFill>
                  <a:latin typeface="Consolas" panose="020B0609020204030204" pitchFamily="49" charset="0"/>
                  <a:ea typeface="Courier New" panose="02070309020205020404" pitchFamily="49" charset="0"/>
                </a:rPr>
                <a:t>2</a:t>
              </a:r>
              <a:r>
                <a:rPr lang="en-US" altLang="en-US" sz="1400" dirty="0">
                  <a:solidFill>
                    <a:srgbClr val="000000"/>
                  </a:solidFill>
                  <a:latin typeface="Consolas" panose="020B0609020204030204" pitchFamily="49" charset="0"/>
                  <a:ea typeface="Courier New" panose="02070309020205020404" pitchFamily="49" charset="0"/>
                </a:rPr>
                <a:t> </a:t>
              </a:r>
            </a:p>
            <a:p>
              <a:pPr eaLnBrk="0" fontAlgn="base" hangingPunct="0">
                <a:spcBef>
                  <a:spcPct val="0"/>
                </a:spcBef>
                <a:spcAft>
                  <a:spcPct val="0"/>
                </a:spcAft>
              </a:pPr>
              <a:r>
                <a:rPr lang="en-US" altLang="en-US" sz="1400" dirty="0">
                  <a:solidFill>
                    <a:srgbClr val="A0A000"/>
                  </a:solidFill>
                  <a:latin typeface="Consolas" panose="020B0609020204030204" pitchFamily="49" charset="0"/>
                  <a:ea typeface="Courier New" panose="02070309020205020404" pitchFamily="49" charset="0"/>
                </a:rPr>
                <a:t>6</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b="1" dirty="0">
                  <a:solidFill>
                    <a:srgbClr val="008000"/>
                  </a:solidFill>
                  <a:latin typeface="Consolas" panose="020B0609020204030204" pitchFamily="49" charset="0"/>
                  <a:ea typeface="Courier New" panose="02070309020205020404" pitchFamily="49" charset="0"/>
                </a:rPr>
                <a:t>PRINT</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dirty="0">
                  <a:solidFill>
                    <a:srgbClr val="BA2121"/>
                  </a:solidFill>
                  <a:latin typeface="Consolas" panose="020B0609020204030204" pitchFamily="49" charset="0"/>
                  <a:ea typeface="Courier New" panose="02070309020205020404" pitchFamily="49" charset="0"/>
                </a:rPr>
                <a:t>"Program Completed."</a:t>
              </a:r>
              <a:r>
                <a:rPr lang="en-US" altLang="en-US" sz="1400" dirty="0">
                  <a:solidFill>
                    <a:srgbClr val="000000"/>
                  </a:solidFill>
                  <a:latin typeface="Consolas" panose="020B0609020204030204" pitchFamily="49" charset="0"/>
                  <a:ea typeface="Courier New" panose="02070309020205020404" pitchFamily="49" charset="0"/>
                </a:rPr>
                <a:t> </a:t>
              </a:r>
            </a:p>
            <a:p>
              <a:pPr eaLnBrk="0" fontAlgn="base" hangingPunct="0">
                <a:spcBef>
                  <a:spcPct val="0"/>
                </a:spcBef>
                <a:spcAft>
                  <a:spcPct val="0"/>
                </a:spcAft>
              </a:pPr>
              <a:r>
                <a:rPr lang="en-US" altLang="en-US" sz="1400" dirty="0">
                  <a:solidFill>
                    <a:srgbClr val="A0A000"/>
                  </a:solidFill>
                  <a:latin typeface="Consolas" panose="020B0609020204030204" pitchFamily="49" charset="0"/>
                  <a:ea typeface="Courier New" panose="02070309020205020404" pitchFamily="49" charset="0"/>
                </a:rPr>
                <a:t>7</a:t>
              </a:r>
              <a:r>
                <a:rPr lang="en-US" altLang="en-US" sz="1400" dirty="0">
                  <a:solidFill>
                    <a:srgbClr val="BBBBBB"/>
                  </a:solidFill>
                  <a:latin typeface="Consolas" panose="020B0609020204030204" pitchFamily="49" charset="0"/>
                  <a:ea typeface="Courier New" panose="02070309020205020404" pitchFamily="49" charset="0"/>
                </a:rPr>
                <a:t> </a:t>
              </a:r>
              <a:r>
                <a:rPr lang="en-US" altLang="en-US" sz="1400" b="1" dirty="0">
                  <a:solidFill>
                    <a:srgbClr val="008000"/>
                  </a:solidFill>
                  <a:latin typeface="Consolas" panose="020B0609020204030204" pitchFamily="49" charset="0"/>
                  <a:ea typeface="Courier New" panose="02070309020205020404" pitchFamily="49" charset="0"/>
                </a:rPr>
                <a:t>END</a:t>
              </a:r>
              <a:r>
                <a:rPr lang="en-US" altLang="en-US" sz="1400" dirty="0">
                  <a:latin typeface="Consolas" panose="020B0609020204030204" pitchFamily="49" charset="0"/>
                </a:rPr>
                <a:t> </a:t>
              </a:r>
            </a:p>
          </p:txBody>
        </p:sp>
        <p:sp>
          <p:nvSpPr>
            <p:cNvPr id="10" name="Rectangle 9"/>
            <p:cNvSpPr/>
            <p:nvPr/>
          </p:nvSpPr>
          <p:spPr>
            <a:xfrm>
              <a:off x="152400" y="2695438"/>
              <a:ext cx="1957972" cy="307777"/>
            </a:xfrm>
            <a:prstGeom prst="rect">
              <a:avLst/>
            </a:prstGeom>
          </p:spPr>
          <p:txBody>
            <a:bodyPr wrap="none">
              <a:spAutoFit/>
            </a:bodyPr>
            <a:lstStyle/>
            <a:p>
              <a:r>
                <a:rPr lang="en-US" sz="1400" dirty="0"/>
                <a:t>Spaghetti code in BASIC</a:t>
              </a:r>
            </a:p>
          </p:txBody>
        </p:sp>
      </p:grpSp>
      <p:grpSp>
        <p:nvGrpSpPr>
          <p:cNvPr id="13" name="Group 12"/>
          <p:cNvGrpSpPr/>
          <p:nvPr/>
        </p:nvGrpSpPr>
        <p:grpSpPr>
          <a:xfrm>
            <a:off x="1729067" y="4657697"/>
            <a:ext cx="3938154" cy="1498122"/>
            <a:chOff x="228600" y="4666696"/>
            <a:chExt cx="3938154" cy="1498122"/>
          </a:xfrm>
        </p:grpSpPr>
        <p:sp>
          <p:nvSpPr>
            <p:cNvPr id="9" name="Rectangle 8"/>
            <p:cNvSpPr/>
            <p:nvPr/>
          </p:nvSpPr>
          <p:spPr>
            <a:xfrm>
              <a:off x="228600" y="4666696"/>
              <a:ext cx="2677656" cy="307777"/>
            </a:xfrm>
            <a:prstGeom prst="rect">
              <a:avLst/>
            </a:prstGeom>
          </p:spPr>
          <p:txBody>
            <a:bodyPr wrap="none">
              <a:spAutoFit/>
            </a:bodyPr>
            <a:lstStyle/>
            <a:p>
              <a:r>
                <a:rPr lang="en-US" sz="1400" dirty="0"/>
                <a:t>Structured </a:t>
              </a:r>
              <a:r>
                <a:rPr lang="en-US" altLang="zh-CN" sz="1400" dirty="0"/>
                <a:t>programming</a:t>
              </a:r>
              <a:r>
                <a:rPr lang="en-US" sz="1400" dirty="0"/>
                <a:t> in BASIC</a:t>
              </a:r>
            </a:p>
          </p:txBody>
        </p:sp>
        <p:sp>
          <p:nvSpPr>
            <p:cNvPr id="11" name="Rectangle 2"/>
            <p:cNvSpPr>
              <a:spLocks noChangeArrowheads="1"/>
            </p:cNvSpPr>
            <p:nvPr/>
          </p:nvSpPr>
          <p:spPr bwMode="auto">
            <a:xfrm>
              <a:off x="304799" y="4995267"/>
              <a:ext cx="3861955" cy="116955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400" dirty="0">
                  <a:solidFill>
                    <a:srgbClr val="A0A000"/>
                  </a:solidFill>
                  <a:latin typeface="Consolas" panose="020B0609020204030204" pitchFamily="49" charset="0"/>
                  <a:cs typeface="Courier New" panose="02070309020205020404" pitchFamily="49" charset="0"/>
                </a:rPr>
                <a:t>1</a:t>
              </a:r>
              <a:r>
                <a:rPr lang="en-US" altLang="en-US" sz="1400" dirty="0">
                  <a:solidFill>
                    <a:srgbClr val="BBBBBB"/>
                  </a:solidFill>
                  <a:latin typeface="Consolas" panose="020B0609020204030204" pitchFamily="49" charset="0"/>
                  <a:cs typeface="Courier New" panose="02070309020205020404" pitchFamily="49" charset="0"/>
                </a:rPr>
                <a:t> </a:t>
              </a:r>
              <a:r>
                <a:rPr lang="en-US" altLang="en-US" sz="1400" b="1" dirty="0">
                  <a:solidFill>
                    <a:srgbClr val="008000"/>
                  </a:solidFill>
                  <a:latin typeface="Consolas" panose="020B0609020204030204" pitchFamily="49" charset="0"/>
                  <a:cs typeface="Courier New" panose="02070309020205020404" pitchFamily="49" charset="0"/>
                </a:rPr>
                <a:t>FOR</a:t>
              </a:r>
              <a:r>
                <a:rPr lang="en-US" altLang="en-US" sz="1400" dirty="0">
                  <a:solidFill>
                    <a:srgbClr val="BBBBBB"/>
                  </a:solidFill>
                  <a:latin typeface="Consolas" panose="020B0609020204030204" pitchFamily="49" charset="0"/>
                  <a:cs typeface="Courier New" panose="02070309020205020404" pitchFamily="49" charset="0"/>
                </a:rPr>
                <a:t> </a:t>
              </a:r>
              <a:r>
                <a:rPr lang="en-US" altLang="en-US" sz="1400" dirty="0" err="1">
                  <a:solidFill>
                    <a:srgbClr val="19177C"/>
                  </a:solidFill>
                  <a:latin typeface="Consolas" panose="020B0609020204030204" pitchFamily="49" charset="0"/>
                  <a:cs typeface="Courier New" panose="02070309020205020404" pitchFamily="49" charset="0"/>
                </a:rPr>
                <a:t>i</a:t>
              </a:r>
              <a:r>
                <a:rPr lang="en-US" altLang="en-US" sz="1400" dirty="0">
                  <a:solidFill>
                    <a:srgbClr val="666666"/>
                  </a:solidFill>
                  <a:latin typeface="Consolas" panose="020B0609020204030204" pitchFamily="49" charset="0"/>
                </a:rPr>
                <a:t>=</a:t>
              </a:r>
              <a:r>
                <a:rPr lang="en-US" altLang="en-US" sz="1400" dirty="0">
                  <a:solidFill>
                    <a:srgbClr val="666666"/>
                  </a:solidFill>
                  <a:latin typeface="Consolas" panose="020B0609020204030204" pitchFamily="49" charset="0"/>
                  <a:cs typeface="Courier New" panose="02070309020205020404" pitchFamily="49" charset="0"/>
                </a:rPr>
                <a:t>1</a:t>
              </a:r>
              <a:r>
                <a:rPr lang="en-US" altLang="en-US" sz="1400" dirty="0">
                  <a:solidFill>
                    <a:srgbClr val="BBBBBB"/>
                  </a:solidFill>
                  <a:latin typeface="Consolas" panose="020B0609020204030204" pitchFamily="49" charset="0"/>
                  <a:cs typeface="Courier New" panose="02070309020205020404" pitchFamily="49" charset="0"/>
                </a:rPr>
                <a:t> </a:t>
              </a:r>
              <a:r>
                <a:rPr lang="en-US" altLang="en-US" sz="1400" b="1" dirty="0">
                  <a:solidFill>
                    <a:srgbClr val="008000"/>
                  </a:solidFill>
                  <a:latin typeface="Consolas" panose="020B0609020204030204" pitchFamily="49" charset="0"/>
                  <a:cs typeface="Courier New" panose="02070309020205020404" pitchFamily="49" charset="0"/>
                </a:rPr>
                <a:t>TO</a:t>
              </a:r>
              <a:r>
                <a:rPr lang="en-US" altLang="en-US" sz="1400" dirty="0">
                  <a:solidFill>
                    <a:srgbClr val="BBBBBB"/>
                  </a:solidFill>
                  <a:latin typeface="Consolas" panose="020B0609020204030204" pitchFamily="49" charset="0"/>
                  <a:cs typeface="Courier New" panose="02070309020205020404" pitchFamily="49" charset="0"/>
                </a:rPr>
                <a:t> </a:t>
              </a:r>
              <a:r>
                <a:rPr lang="en-US" altLang="en-US" sz="1400" dirty="0">
                  <a:solidFill>
                    <a:srgbClr val="666666"/>
                  </a:solidFill>
                  <a:latin typeface="Consolas" panose="020B0609020204030204" pitchFamily="49" charset="0"/>
                  <a:cs typeface="Courier New" panose="02070309020205020404" pitchFamily="49" charset="0"/>
                </a:rPr>
                <a:t>100</a:t>
              </a:r>
              <a:r>
                <a:rPr lang="en-US" altLang="en-US" sz="1400" dirty="0">
                  <a:solidFill>
                    <a:srgbClr val="000000"/>
                  </a:solidFill>
                  <a:latin typeface="Consolas" panose="020B0609020204030204" pitchFamily="49" charset="0"/>
                  <a:cs typeface="Courier New" panose="02070309020205020404" pitchFamily="49" charset="0"/>
                </a:rPr>
                <a:t> </a:t>
              </a:r>
            </a:p>
            <a:p>
              <a:pPr eaLnBrk="0" fontAlgn="base" hangingPunct="0">
                <a:spcBef>
                  <a:spcPct val="0"/>
                </a:spcBef>
                <a:spcAft>
                  <a:spcPct val="0"/>
                </a:spcAft>
              </a:pPr>
              <a:r>
                <a:rPr lang="en-US" altLang="en-US" sz="1400" dirty="0">
                  <a:solidFill>
                    <a:srgbClr val="A0A000"/>
                  </a:solidFill>
                  <a:latin typeface="Consolas" panose="020B0609020204030204" pitchFamily="49" charset="0"/>
                  <a:cs typeface="Courier New" panose="02070309020205020404" pitchFamily="49" charset="0"/>
                </a:rPr>
                <a:t>2</a:t>
              </a:r>
              <a:r>
                <a:rPr lang="en-US" altLang="en-US" sz="1400" dirty="0">
                  <a:solidFill>
                    <a:srgbClr val="BBBBBB"/>
                  </a:solidFill>
                  <a:latin typeface="Consolas" panose="020B0609020204030204" pitchFamily="49" charset="0"/>
                  <a:cs typeface="Courier New" panose="02070309020205020404" pitchFamily="49" charset="0"/>
                </a:rPr>
                <a:t>   </a:t>
              </a:r>
              <a:r>
                <a:rPr lang="en-US" altLang="en-US" sz="1400" b="1" dirty="0">
                  <a:solidFill>
                    <a:srgbClr val="008000"/>
                  </a:solidFill>
                  <a:latin typeface="Consolas" panose="020B0609020204030204" pitchFamily="49" charset="0"/>
                  <a:cs typeface="Courier New" panose="02070309020205020404" pitchFamily="49" charset="0"/>
                </a:rPr>
                <a:t>PRINT</a:t>
              </a:r>
              <a:r>
                <a:rPr lang="en-US" altLang="en-US" sz="1400" dirty="0">
                  <a:solidFill>
                    <a:srgbClr val="BBBBBB"/>
                  </a:solidFill>
                  <a:latin typeface="Consolas" panose="020B0609020204030204" pitchFamily="49" charset="0"/>
                  <a:cs typeface="Courier New" panose="02070309020205020404" pitchFamily="49" charset="0"/>
                </a:rPr>
                <a:t> </a:t>
              </a:r>
              <a:r>
                <a:rPr lang="en-US" altLang="en-US" sz="1400" dirty="0" err="1">
                  <a:solidFill>
                    <a:srgbClr val="19177C"/>
                  </a:solidFill>
                  <a:latin typeface="Consolas" panose="020B0609020204030204" pitchFamily="49" charset="0"/>
                  <a:cs typeface="Courier New" panose="02070309020205020404" pitchFamily="49" charset="0"/>
                </a:rPr>
                <a:t>i</a:t>
              </a:r>
              <a:r>
                <a:rPr lang="en-US" altLang="en-US" sz="1400" dirty="0">
                  <a:solidFill>
                    <a:srgbClr val="000000"/>
                  </a:solidFill>
                  <a:latin typeface="Consolas" panose="020B0609020204030204" pitchFamily="49" charset="0"/>
                  <a:cs typeface="Courier New" panose="02070309020205020404" pitchFamily="49" charset="0"/>
                </a:rPr>
                <a:t>;</a:t>
              </a:r>
              <a:r>
                <a:rPr lang="en-US" altLang="en-US" sz="1400" dirty="0">
                  <a:solidFill>
                    <a:srgbClr val="BA2121"/>
                  </a:solidFill>
                  <a:latin typeface="Consolas" panose="020B0609020204030204" pitchFamily="49" charset="0"/>
                  <a:cs typeface="Courier New" panose="02070309020205020404" pitchFamily="49" charset="0"/>
                </a:rPr>
                <a:t>"squared="</a:t>
              </a:r>
              <a:r>
                <a:rPr lang="en-US" altLang="en-US" sz="1400" dirty="0">
                  <a:solidFill>
                    <a:srgbClr val="000000"/>
                  </a:solidFill>
                  <a:latin typeface="Consolas" panose="020B0609020204030204" pitchFamily="49" charset="0"/>
                  <a:cs typeface="Courier New" panose="02070309020205020404" pitchFamily="49" charset="0"/>
                </a:rPr>
                <a:t>;</a:t>
              </a:r>
              <a:r>
                <a:rPr lang="en-US" altLang="en-US" sz="1400" dirty="0" err="1">
                  <a:solidFill>
                    <a:srgbClr val="19177C"/>
                  </a:solidFill>
                  <a:latin typeface="Consolas" panose="020B0609020204030204" pitchFamily="49" charset="0"/>
                  <a:cs typeface="Courier New" panose="02070309020205020404" pitchFamily="49" charset="0"/>
                </a:rPr>
                <a:t>i</a:t>
              </a:r>
              <a:r>
                <a:rPr lang="en-US" altLang="en-US" sz="1400" dirty="0">
                  <a:solidFill>
                    <a:srgbClr val="666666"/>
                  </a:solidFill>
                  <a:latin typeface="Consolas" panose="020B0609020204030204" pitchFamily="49" charset="0"/>
                </a:rPr>
                <a:t>*</a:t>
              </a:r>
              <a:r>
                <a:rPr lang="en-US" altLang="en-US" sz="1400" dirty="0" err="1">
                  <a:solidFill>
                    <a:srgbClr val="19177C"/>
                  </a:solidFill>
                  <a:latin typeface="Consolas" panose="020B0609020204030204" pitchFamily="49" charset="0"/>
                  <a:cs typeface="Courier New" panose="02070309020205020404" pitchFamily="49" charset="0"/>
                </a:rPr>
                <a:t>i</a:t>
              </a:r>
              <a:r>
                <a:rPr lang="en-US" altLang="en-US" sz="1400" dirty="0">
                  <a:solidFill>
                    <a:srgbClr val="000000"/>
                  </a:solidFill>
                  <a:latin typeface="Consolas" panose="020B0609020204030204" pitchFamily="49" charset="0"/>
                  <a:cs typeface="Courier New" panose="02070309020205020404" pitchFamily="49" charset="0"/>
                </a:rPr>
                <a:t> </a:t>
              </a:r>
            </a:p>
            <a:p>
              <a:pPr lvl="0" eaLnBrk="0" fontAlgn="base" hangingPunct="0">
                <a:spcBef>
                  <a:spcPct val="0"/>
                </a:spcBef>
                <a:spcAft>
                  <a:spcPct val="0"/>
                </a:spcAft>
              </a:pPr>
              <a:r>
                <a:rPr lang="en-US" altLang="en-US" sz="1400" dirty="0">
                  <a:solidFill>
                    <a:srgbClr val="A0A000"/>
                  </a:solidFill>
                  <a:latin typeface="Consolas" panose="020B0609020204030204" pitchFamily="49" charset="0"/>
                  <a:cs typeface="Courier New" panose="02070309020205020404" pitchFamily="49" charset="0"/>
                </a:rPr>
                <a:t>3</a:t>
              </a:r>
              <a:r>
                <a:rPr lang="en-US" altLang="en-US" sz="1400" dirty="0">
                  <a:solidFill>
                    <a:srgbClr val="BBBBBB"/>
                  </a:solidFill>
                  <a:latin typeface="Consolas" panose="020B0609020204030204" pitchFamily="49" charset="0"/>
                  <a:cs typeface="Courier New" panose="02070309020205020404" pitchFamily="49" charset="0"/>
                </a:rPr>
                <a:t> </a:t>
              </a:r>
              <a:r>
                <a:rPr lang="en-US" altLang="en-US" sz="1400" b="1" dirty="0">
                  <a:solidFill>
                    <a:srgbClr val="008000"/>
                  </a:solidFill>
                  <a:latin typeface="Consolas" panose="020B0609020204030204" pitchFamily="49" charset="0"/>
                  <a:cs typeface="Courier New" panose="02070309020205020404" pitchFamily="49" charset="0"/>
                </a:rPr>
                <a:t>NEXT</a:t>
              </a:r>
              <a:r>
                <a:rPr lang="en-US" altLang="en-US" sz="1400" dirty="0">
                  <a:solidFill>
                    <a:srgbClr val="BBBBBB"/>
                  </a:solidFill>
                  <a:latin typeface="Consolas" panose="020B0609020204030204" pitchFamily="49" charset="0"/>
                  <a:cs typeface="Courier New" panose="02070309020205020404" pitchFamily="49" charset="0"/>
                </a:rPr>
                <a:t> </a:t>
              </a:r>
              <a:r>
                <a:rPr lang="en-US" altLang="en-US" sz="1400" dirty="0" err="1">
                  <a:solidFill>
                    <a:srgbClr val="19177C"/>
                  </a:solidFill>
                  <a:latin typeface="Consolas" panose="020B0609020204030204" pitchFamily="49" charset="0"/>
                  <a:cs typeface="Courier New" panose="02070309020205020404" pitchFamily="49" charset="0"/>
                </a:rPr>
                <a:t>i</a:t>
              </a:r>
              <a:r>
                <a:rPr lang="en-US" altLang="en-US" sz="1400" dirty="0">
                  <a:solidFill>
                    <a:srgbClr val="000000"/>
                  </a:solidFill>
                  <a:latin typeface="Consolas" panose="020B0609020204030204" pitchFamily="49" charset="0"/>
                  <a:cs typeface="Courier New" panose="02070309020205020404" pitchFamily="49" charset="0"/>
                </a:rPr>
                <a:t>   </a:t>
              </a:r>
              <a:r>
                <a:rPr lang="en-US" altLang="en-US" sz="1400" dirty="0">
                  <a:solidFill>
                    <a:schemeClr val="bg1">
                      <a:lumMod val="75000"/>
                    </a:schemeClr>
                  </a:solidFill>
                  <a:latin typeface="Consolas" panose="020B0609020204030204" pitchFamily="49" charset="0"/>
                  <a:cs typeface="Courier New" panose="02070309020205020404" pitchFamily="49" charset="0"/>
                </a:rPr>
                <a:t>'termination of loop: body</a:t>
              </a:r>
            </a:p>
            <a:p>
              <a:pPr eaLnBrk="0" fontAlgn="base" hangingPunct="0">
                <a:spcBef>
                  <a:spcPct val="0"/>
                </a:spcBef>
                <a:spcAft>
                  <a:spcPct val="0"/>
                </a:spcAft>
              </a:pPr>
              <a:r>
                <a:rPr lang="en-US" altLang="en-US" sz="1400" dirty="0">
                  <a:solidFill>
                    <a:srgbClr val="A0A000"/>
                  </a:solidFill>
                  <a:latin typeface="Consolas" panose="020B0609020204030204" pitchFamily="49" charset="0"/>
                  <a:cs typeface="Courier New" panose="02070309020205020404" pitchFamily="49" charset="0"/>
                </a:rPr>
                <a:t>4</a:t>
              </a:r>
              <a:r>
                <a:rPr lang="en-US" altLang="en-US" sz="1400" dirty="0">
                  <a:solidFill>
                    <a:srgbClr val="BBBBBB"/>
                  </a:solidFill>
                  <a:latin typeface="Consolas" panose="020B0609020204030204" pitchFamily="49" charset="0"/>
                  <a:cs typeface="Courier New" panose="02070309020205020404" pitchFamily="49" charset="0"/>
                </a:rPr>
                <a:t> </a:t>
              </a:r>
              <a:r>
                <a:rPr lang="en-US" altLang="en-US" sz="1400" b="1" dirty="0">
                  <a:solidFill>
                    <a:srgbClr val="008000"/>
                  </a:solidFill>
                  <a:latin typeface="Consolas" panose="020B0609020204030204" pitchFamily="49" charset="0"/>
                  <a:cs typeface="Courier New" panose="02070309020205020404" pitchFamily="49" charset="0"/>
                </a:rPr>
                <a:t>PRINT</a:t>
              </a:r>
              <a:r>
                <a:rPr lang="en-US" altLang="en-US" sz="1400" dirty="0">
                  <a:solidFill>
                    <a:srgbClr val="BBBBBB"/>
                  </a:solidFill>
                  <a:latin typeface="Consolas" panose="020B0609020204030204" pitchFamily="49" charset="0"/>
                  <a:cs typeface="Courier New" panose="02070309020205020404" pitchFamily="49" charset="0"/>
                </a:rPr>
                <a:t> </a:t>
              </a:r>
              <a:r>
                <a:rPr lang="en-US" altLang="en-US" sz="1400" dirty="0">
                  <a:solidFill>
                    <a:srgbClr val="BA2121"/>
                  </a:solidFill>
                  <a:latin typeface="Consolas" panose="020B0609020204030204" pitchFamily="49" charset="0"/>
                  <a:cs typeface="Courier New" panose="02070309020205020404" pitchFamily="49" charset="0"/>
                </a:rPr>
                <a:t>"Program Completed."</a:t>
              </a:r>
              <a:r>
                <a:rPr lang="en-US" altLang="en-US" sz="1400" dirty="0">
                  <a:solidFill>
                    <a:srgbClr val="000000"/>
                  </a:solidFill>
                  <a:latin typeface="Consolas" panose="020B0609020204030204" pitchFamily="49" charset="0"/>
                  <a:cs typeface="Courier New" panose="02070309020205020404" pitchFamily="49" charset="0"/>
                </a:rPr>
                <a:t> </a:t>
              </a:r>
            </a:p>
            <a:p>
              <a:pPr eaLnBrk="0" fontAlgn="base" hangingPunct="0">
                <a:spcBef>
                  <a:spcPct val="0"/>
                </a:spcBef>
                <a:spcAft>
                  <a:spcPct val="0"/>
                </a:spcAft>
              </a:pPr>
              <a:r>
                <a:rPr lang="en-US" altLang="en-US" sz="1400" dirty="0">
                  <a:solidFill>
                    <a:srgbClr val="A0A000"/>
                  </a:solidFill>
                  <a:latin typeface="Consolas" panose="020B0609020204030204" pitchFamily="49" charset="0"/>
                  <a:cs typeface="Courier New" panose="02070309020205020404" pitchFamily="49" charset="0"/>
                </a:rPr>
                <a:t>5</a:t>
              </a:r>
              <a:r>
                <a:rPr lang="en-US" altLang="en-US" sz="1400" dirty="0">
                  <a:solidFill>
                    <a:srgbClr val="BBBBBB"/>
                  </a:solidFill>
                  <a:latin typeface="Consolas" panose="020B0609020204030204" pitchFamily="49" charset="0"/>
                  <a:cs typeface="Courier New" panose="02070309020205020404" pitchFamily="49" charset="0"/>
                </a:rPr>
                <a:t> </a:t>
              </a:r>
              <a:r>
                <a:rPr lang="en-US" altLang="en-US" sz="1400" b="1" dirty="0">
                  <a:solidFill>
                    <a:srgbClr val="008000"/>
                  </a:solidFill>
                  <a:latin typeface="Consolas" panose="020B0609020204030204" pitchFamily="49" charset="0"/>
                  <a:cs typeface="Courier New" panose="02070309020205020404" pitchFamily="49" charset="0"/>
                </a:rPr>
                <a:t>END</a:t>
              </a:r>
              <a:r>
                <a:rPr lang="en-US" altLang="en-US" sz="1400" dirty="0">
                  <a:latin typeface="Consolas" panose="020B0609020204030204" pitchFamily="49" charset="0"/>
                </a:rPr>
                <a:t> </a:t>
              </a:r>
            </a:p>
          </p:txBody>
        </p:sp>
      </p:grpSp>
      <p:sp>
        <p:nvSpPr>
          <p:cNvPr id="14" name="Rectangle 13"/>
          <p:cNvSpPr/>
          <p:nvPr/>
        </p:nvSpPr>
        <p:spPr>
          <a:xfrm>
            <a:off x="2520472" y="6340758"/>
            <a:ext cx="2472152" cy="246221"/>
          </a:xfrm>
          <a:prstGeom prst="rect">
            <a:avLst/>
          </a:prstGeom>
        </p:spPr>
        <p:txBody>
          <a:bodyPr wrap="none">
            <a:spAutoFit/>
          </a:bodyPr>
          <a:lstStyle/>
          <a:p>
            <a:r>
              <a:rPr lang="en-US" sz="1000" dirty="0">
                <a:hlinkClick r:id="rId4"/>
              </a:rPr>
              <a:t>https://en.wikipedia.org/wiki/Spaghetti_code</a:t>
            </a:r>
            <a:endParaRPr lang="en-US" sz="1000" dirty="0"/>
          </a:p>
        </p:txBody>
      </p:sp>
    </p:spTree>
    <p:extLst>
      <p:ext uri="{BB962C8B-B14F-4D97-AF65-F5344CB8AC3E}">
        <p14:creationId xmlns:p14="http://schemas.microsoft.com/office/powerpoint/2010/main" val="256113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3829-B65F-5C42-B472-D31FE617FFB6}"/>
              </a:ext>
            </a:extLst>
          </p:cNvPr>
          <p:cNvSpPr>
            <a:spLocks noGrp="1"/>
          </p:cNvSpPr>
          <p:nvPr>
            <p:ph type="title"/>
          </p:nvPr>
        </p:nvSpPr>
        <p:spPr/>
        <p:txBody>
          <a:bodyPr/>
          <a:lstStyle/>
          <a:p>
            <a:r>
              <a:rPr lang="en-US" dirty="0"/>
              <a:t>Importance of Structured Programming</a:t>
            </a:r>
          </a:p>
        </p:txBody>
      </p:sp>
      <p:sp>
        <p:nvSpPr>
          <p:cNvPr id="3" name="Slide Number Placeholder 2">
            <a:extLst>
              <a:ext uri="{FF2B5EF4-FFF2-40B4-BE49-F238E27FC236}">
                <a16:creationId xmlns:a16="http://schemas.microsoft.com/office/drawing/2014/main" id="{7B8A5C5F-2566-CD46-A8F2-FA6E29D5284C}"/>
              </a:ext>
            </a:extLst>
          </p:cNvPr>
          <p:cNvSpPr>
            <a:spLocks noGrp="1"/>
          </p:cNvSpPr>
          <p:nvPr>
            <p:ph type="sldNum" sz="quarter" idx="12"/>
          </p:nvPr>
        </p:nvSpPr>
        <p:spPr/>
        <p:txBody>
          <a:bodyPr/>
          <a:lstStyle/>
          <a:p>
            <a:fld id="{EA7C8D44-3667-46F6-9772-CC52308E2A7F}" type="slidenum">
              <a:rPr kumimoji="0" lang="en-US" smtClean="0"/>
              <a:pPr/>
              <a:t>4</a:t>
            </a:fld>
            <a:endParaRPr kumimoji="0" lang="en-US" dirty="0"/>
          </a:p>
        </p:txBody>
      </p:sp>
      <p:sp>
        <p:nvSpPr>
          <p:cNvPr id="4" name="Content Placeholder 3">
            <a:extLst>
              <a:ext uri="{FF2B5EF4-FFF2-40B4-BE49-F238E27FC236}">
                <a16:creationId xmlns:a16="http://schemas.microsoft.com/office/drawing/2014/main" id="{EA6ADC5C-C9DD-8641-961B-D82D2C121401}"/>
              </a:ext>
            </a:extLst>
          </p:cNvPr>
          <p:cNvSpPr>
            <a:spLocks noGrp="1"/>
          </p:cNvSpPr>
          <p:nvPr>
            <p:ph sz="quarter" idx="1"/>
          </p:nvPr>
        </p:nvSpPr>
        <p:spPr>
          <a:xfrm>
            <a:off x="609600" y="1408836"/>
            <a:ext cx="5867400" cy="4937760"/>
          </a:xfrm>
        </p:spPr>
        <p:txBody>
          <a:bodyPr>
            <a:normAutofit/>
          </a:bodyPr>
          <a:lstStyle/>
          <a:p>
            <a:r>
              <a:rPr lang="en-US" sz="2000" dirty="0"/>
              <a:t>Assembly is not a structured programming language </a:t>
            </a:r>
          </a:p>
          <a:p>
            <a:pPr lvl="1"/>
            <a:r>
              <a:rPr lang="en-US" sz="1800" dirty="0"/>
              <a:t>Does not directly support selection and loop:</a:t>
            </a:r>
          </a:p>
          <a:p>
            <a:pPr lvl="1"/>
            <a:r>
              <a:rPr lang="en-US" sz="1800" dirty="0"/>
              <a:t>Branch in assembly = “</a:t>
            </a:r>
            <a:r>
              <a:rPr lang="en-US" sz="1800" dirty="0" err="1"/>
              <a:t>goto</a:t>
            </a:r>
            <a:r>
              <a:rPr lang="en-US" sz="1800" dirty="0"/>
              <a:t>” in C</a:t>
            </a:r>
          </a:p>
          <a:p>
            <a:pPr lvl="1"/>
            <a:r>
              <a:rPr lang="en-US" sz="1800" dirty="0"/>
              <a:t>Break the single-entry single-exit rule</a:t>
            </a:r>
          </a:p>
          <a:p>
            <a:r>
              <a:rPr lang="en-US" sz="2000" dirty="0"/>
              <a:t>Easy to generate spaghetti code in assembly</a:t>
            </a:r>
          </a:p>
          <a:p>
            <a:pPr lvl="1"/>
            <a:r>
              <a:rPr lang="en-US" sz="1800" dirty="0"/>
              <a:t>Twisted and tangled</a:t>
            </a:r>
          </a:p>
          <a:p>
            <a:pPr lvl="1"/>
            <a:r>
              <a:rPr lang="en-US" sz="1800" dirty="0"/>
              <a:t>Difficult to debug &amp; maintain</a:t>
            </a:r>
          </a:p>
          <a:p>
            <a:r>
              <a:rPr lang="en-US" sz="2000" dirty="0"/>
              <a:t>One strategy to alleviate the challenge</a:t>
            </a:r>
          </a:p>
          <a:p>
            <a:pPr lvl="1"/>
            <a:r>
              <a:rPr lang="en-US" sz="1800" dirty="0"/>
              <a:t>Use </a:t>
            </a:r>
            <a:r>
              <a:rPr lang="en-US" sz="1800" b="1" dirty="0">
                <a:solidFill>
                  <a:srgbClr val="C00000"/>
                </a:solidFill>
              </a:rPr>
              <a:t>flowcharts</a:t>
            </a:r>
            <a:r>
              <a:rPr lang="en-US" sz="1800" dirty="0"/>
              <a:t> to facilitate assembly programming</a:t>
            </a:r>
          </a:p>
          <a:p>
            <a:pPr lvl="1"/>
            <a:r>
              <a:rPr lang="en-US" sz="1800" dirty="0"/>
              <a:t>That is why textbook has many flowcharts</a:t>
            </a:r>
          </a:p>
          <a:p>
            <a:pPr lvl="1"/>
            <a:r>
              <a:rPr lang="en-US" sz="1800" dirty="0"/>
              <a:t>How to build flowcharts?</a:t>
            </a:r>
          </a:p>
        </p:txBody>
      </p:sp>
      <p:pic>
        <p:nvPicPr>
          <p:cNvPr id="5" name="Picture 4">
            <a:extLst>
              <a:ext uri="{FF2B5EF4-FFF2-40B4-BE49-F238E27FC236}">
                <a16:creationId xmlns:a16="http://schemas.microsoft.com/office/drawing/2014/main" id="{CBAD6C65-4F74-B649-AB83-E219E4ED4E53}"/>
              </a:ext>
            </a:extLst>
          </p:cNvPr>
          <p:cNvPicPr>
            <a:picLocks noChangeAspect="1"/>
          </p:cNvPicPr>
          <p:nvPr/>
        </p:nvPicPr>
        <p:blipFill>
          <a:blip r:embed="rId2"/>
          <a:stretch>
            <a:fillRect/>
          </a:stretch>
        </p:blipFill>
        <p:spPr>
          <a:xfrm>
            <a:off x="7924801" y="2286000"/>
            <a:ext cx="2380687" cy="2514600"/>
          </a:xfrm>
          <a:prstGeom prst="rect">
            <a:avLst/>
          </a:prstGeom>
        </p:spPr>
      </p:pic>
    </p:spTree>
    <p:extLst>
      <p:ext uri="{BB962C8B-B14F-4D97-AF65-F5344CB8AC3E}">
        <p14:creationId xmlns:p14="http://schemas.microsoft.com/office/powerpoint/2010/main" val="353774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Design Strategy:</a:t>
            </a:r>
            <a:br>
              <a:rPr lang="en-US" dirty="0"/>
            </a:br>
            <a:r>
              <a:rPr lang="en-US" dirty="0"/>
              <a:t>Top-Down Design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a:t>
            </a:fld>
            <a:endParaRPr kumimoji="0" lang="en-US" dirty="0"/>
          </a:p>
        </p:txBody>
      </p:sp>
      <p:sp>
        <p:nvSpPr>
          <p:cNvPr id="5" name="Content Placeholder 4"/>
          <p:cNvSpPr>
            <a:spLocks noGrp="1"/>
          </p:cNvSpPr>
          <p:nvPr>
            <p:ph sz="quarter" idx="1"/>
          </p:nvPr>
        </p:nvSpPr>
        <p:spPr>
          <a:xfrm>
            <a:off x="609600" y="1280795"/>
            <a:ext cx="5334000" cy="4937760"/>
          </a:xfrm>
        </p:spPr>
        <p:txBody>
          <a:bodyPr>
            <a:normAutofit lnSpcReduction="10000"/>
          </a:bodyPr>
          <a:lstStyle/>
          <a:p>
            <a:r>
              <a:rPr lang="en-US" sz="2400" dirty="0"/>
              <a:t>Three common design strategies</a:t>
            </a:r>
          </a:p>
          <a:p>
            <a:pPr lvl="1"/>
            <a:r>
              <a:rPr lang="en-US" sz="2100" dirty="0"/>
              <a:t>Top-down, also known as stepwise refinement</a:t>
            </a:r>
          </a:p>
          <a:p>
            <a:pPr lvl="1"/>
            <a:r>
              <a:rPr lang="en-US" sz="2100" dirty="0"/>
              <a:t>Bottom up</a:t>
            </a:r>
          </a:p>
          <a:p>
            <a:pPr lvl="1"/>
            <a:r>
              <a:rPr lang="en-US" sz="2100" dirty="0"/>
              <a:t>Object oriented</a:t>
            </a:r>
            <a:endParaRPr lang="en-US" sz="2400" dirty="0"/>
          </a:p>
          <a:p>
            <a:r>
              <a:rPr lang="en-US" sz="2400" dirty="0"/>
              <a:t>Top-down: Repeatedly break down tasks into smaller and smaller pieces until they are easy to solve</a:t>
            </a:r>
          </a:p>
          <a:p>
            <a:r>
              <a:rPr lang="en-US" sz="2400" dirty="0"/>
              <a:t>Example: Planning a picnic</a:t>
            </a:r>
          </a:p>
          <a:p>
            <a:pPr lvl="1"/>
            <a:r>
              <a:rPr lang="en-US" sz="2100" dirty="0"/>
              <a:t>Task 1: </a:t>
            </a:r>
            <a:r>
              <a:rPr lang="en-US" sz="2100" dirty="0">
                <a:solidFill>
                  <a:srgbClr val="C00000"/>
                </a:solidFill>
              </a:rPr>
              <a:t>Where</a:t>
            </a:r>
          </a:p>
          <a:p>
            <a:pPr lvl="1"/>
            <a:r>
              <a:rPr lang="en-US" sz="2100" dirty="0"/>
              <a:t>Task 2: </a:t>
            </a:r>
            <a:r>
              <a:rPr lang="en-US" sz="2100" dirty="0">
                <a:solidFill>
                  <a:srgbClr val="C00000"/>
                </a:solidFill>
              </a:rPr>
              <a:t>When</a:t>
            </a:r>
          </a:p>
          <a:p>
            <a:pPr lvl="1"/>
            <a:r>
              <a:rPr lang="en-US" sz="2100" dirty="0"/>
              <a:t>Task 3: </a:t>
            </a:r>
            <a:r>
              <a:rPr lang="en-US" sz="2100" dirty="0">
                <a:solidFill>
                  <a:srgbClr val="C00000"/>
                </a:solidFill>
              </a:rPr>
              <a:t>Who</a:t>
            </a:r>
          </a:p>
          <a:p>
            <a:pPr lvl="1"/>
            <a:r>
              <a:rPr lang="en-US" sz="2100" dirty="0"/>
              <a:t>Task 4: </a:t>
            </a:r>
            <a:r>
              <a:rPr lang="en-US" sz="2100" dirty="0">
                <a:solidFill>
                  <a:srgbClr val="C00000"/>
                </a:solidFill>
              </a:rPr>
              <a:t>Food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2362200"/>
            <a:ext cx="3177903" cy="2590799"/>
          </a:xfrm>
          <a:prstGeom prst="rect">
            <a:avLst/>
          </a:prstGeom>
        </p:spPr>
      </p:pic>
    </p:spTree>
    <p:extLst>
      <p:ext uri="{BB962C8B-B14F-4D97-AF65-F5344CB8AC3E}">
        <p14:creationId xmlns:p14="http://schemas.microsoft.com/office/powerpoint/2010/main" val="18675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Top-Down Design Example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6</a:t>
            </a:fld>
            <a:endParaRPr kumimoji="0" lang="en-US" dirty="0"/>
          </a:p>
        </p:txBody>
      </p:sp>
      <p:sp>
        <p:nvSpPr>
          <p:cNvPr id="4" name="Content Placeholder 3"/>
          <p:cNvSpPr>
            <a:spLocks noGrp="1"/>
          </p:cNvSpPr>
          <p:nvPr>
            <p:ph sz="quarter" idx="1"/>
          </p:nvPr>
        </p:nvSpPr>
        <p:spPr>
          <a:xfrm>
            <a:off x="609600" y="1376930"/>
            <a:ext cx="10972800" cy="3048000"/>
          </a:xfrm>
        </p:spPr>
        <p:txBody>
          <a:bodyPr/>
          <a:lstStyle/>
          <a:p>
            <a:r>
              <a:rPr lang="en-US" dirty="0"/>
              <a:t>Find all </a:t>
            </a:r>
            <a:r>
              <a:rPr lang="en-US" dirty="0">
                <a:solidFill>
                  <a:srgbClr val="0000FF"/>
                </a:solidFill>
              </a:rPr>
              <a:t>Armstrong</a:t>
            </a:r>
            <a:r>
              <a:rPr lang="en-US" dirty="0"/>
              <a:t> numbers less than </a:t>
            </a:r>
            <a:r>
              <a:rPr lang="en-US" dirty="0">
                <a:latin typeface="Consolas" panose="020B0609020204030204" pitchFamily="49" charset="0"/>
              </a:rPr>
              <a:t>10,000</a:t>
            </a:r>
          </a:p>
          <a:p>
            <a:pPr lvl="1"/>
            <a:r>
              <a:rPr lang="en-US" dirty="0"/>
              <a:t>Given a positive integer that has </a:t>
            </a:r>
            <a:r>
              <a:rPr lang="en-US" i="1" dirty="0"/>
              <a:t>n</a:t>
            </a:r>
            <a:r>
              <a:rPr lang="en-US" dirty="0"/>
              <a:t> digits, it is an Armstrong number if the sum of the </a:t>
            </a:r>
            <a:r>
              <a:rPr lang="en-US" i="1" dirty="0"/>
              <a:t>n</a:t>
            </a:r>
            <a:r>
              <a:rPr lang="en-US" baseline="30000" dirty="0"/>
              <a:t>th</a:t>
            </a:r>
            <a:r>
              <a:rPr lang="en-US" dirty="0"/>
              <a:t> powers of its digits equals the number itself. </a:t>
            </a:r>
          </a:p>
          <a:p>
            <a:pPr marL="0" indent="0">
              <a:buNone/>
            </a:pPr>
            <a:endParaRPr lang="en-US" dirty="0"/>
          </a:p>
        </p:txBody>
      </p:sp>
      <p:grpSp>
        <p:nvGrpSpPr>
          <p:cNvPr id="9" name="Group 8"/>
          <p:cNvGrpSpPr/>
          <p:nvPr/>
        </p:nvGrpSpPr>
        <p:grpSpPr>
          <a:xfrm>
            <a:off x="3352800" y="3276600"/>
            <a:ext cx="4868449" cy="1878172"/>
            <a:chOff x="2137775" y="3751805"/>
            <a:chExt cx="4868449" cy="1878172"/>
          </a:xfrm>
        </p:grpSpPr>
        <mc:AlternateContent xmlns:mc="http://schemas.openxmlformats.org/markup-compatibility/2006" xmlns:a14="http://schemas.microsoft.com/office/drawing/2010/main">
          <mc:Choice Requires="a14">
            <p:sp>
              <p:nvSpPr>
                <p:cNvPr id="5" name="TextBox 4"/>
                <p:cNvSpPr txBox="1"/>
                <p:nvPr/>
              </p:nvSpPr>
              <p:spPr>
                <a:xfrm>
                  <a:off x="2438400" y="4478178"/>
                  <a:ext cx="356136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371=</m:t>
                        </m:r>
                        <m:sSup>
                          <m:sSupPr>
                            <m:ctrlPr>
                              <a:rPr lang="en-US" sz="3200" i="1">
                                <a:latin typeface="Cambria Math" panose="02040503050406030204" pitchFamily="18" charset="0"/>
                              </a:rPr>
                            </m:ctrlPr>
                          </m:sSupPr>
                          <m:e>
                            <m:r>
                              <a:rPr lang="en-US" sz="3200" i="1">
                                <a:latin typeface="Cambria Math" panose="02040503050406030204" pitchFamily="18" charset="0"/>
                              </a:rPr>
                              <m:t>3</m:t>
                            </m:r>
                          </m:e>
                          <m:sup>
                            <m:r>
                              <a:rPr lang="en-US" sz="3200" i="1">
                                <a:latin typeface="Cambria Math" panose="02040503050406030204" pitchFamily="18" charset="0"/>
                              </a:rPr>
                              <m:t>3</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7</m:t>
                            </m:r>
                          </m:e>
                          <m:sup>
                            <m:r>
                              <a:rPr lang="en-US" sz="3200" i="1">
                                <a:latin typeface="Cambria Math" panose="02040503050406030204" pitchFamily="18" charset="0"/>
                              </a:rPr>
                              <m:t>3</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1</m:t>
                            </m:r>
                          </m:e>
                          <m:sup>
                            <m:r>
                              <a:rPr lang="en-US" sz="3200" i="1">
                                <a:latin typeface="Cambria Math" panose="02040503050406030204" pitchFamily="18" charset="0"/>
                              </a:rPr>
                              <m:t>3</m:t>
                            </m:r>
                          </m:sup>
                        </m:sSup>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2438400" y="4478178"/>
                  <a:ext cx="3561360" cy="49244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37775" y="5137534"/>
                  <a:ext cx="486844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1634=</m:t>
                        </m:r>
                        <m:sSup>
                          <m:sSupPr>
                            <m:ctrlPr>
                              <a:rPr lang="en-US" sz="3200" i="1">
                                <a:latin typeface="Cambria Math" panose="02040503050406030204" pitchFamily="18" charset="0"/>
                              </a:rPr>
                            </m:ctrlPr>
                          </m:sSupPr>
                          <m:e>
                            <m:r>
                              <a:rPr lang="en-US" sz="3200" i="1">
                                <a:latin typeface="Cambria Math" panose="02040503050406030204" pitchFamily="18" charset="0"/>
                              </a:rPr>
                              <m:t>1</m:t>
                            </m:r>
                          </m:e>
                          <m:sup>
                            <m:r>
                              <a:rPr lang="en-US" sz="3200" i="1">
                                <a:latin typeface="Cambria Math" panose="02040503050406030204" pitchFamily="18" charset="0"/>
                              </a:rPr>
                              <m:t>4</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6</m:t>
                            </m:r>
                          </m:e>
                          <m:sup>
                            <m:r>
                              <a:rPr lang="en-US" sz="3200" i="1">
                                <a:latin typeface="Cambria Math" panose="02040503050406030204" pitchFamily="18" charset="0"/>
                              </a:rPr>
                              <m:t>4</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3</m:t>
                            </m:r>
                          </m:e>
                          <m:sup>
                            <m:r>
                              <a:rPr lang="en-US" sz="3200" i="1">
                                <a:latin typeface="Cambria Math" panose="02040503050406030204" pitchFamily="18" charset="0"/>
                              </a:rPr>
                              <m:t>4</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4</m:t>
                            </m:r>
                          </m:e>
                          <m:sup>
                            <m:r>
                              <a:rPr lang="en-US" sz="3200" i="1">
                                <a:latin typeface="Cambria Math" panose="02040503050406030204" pitchFamily="18" charset="0"/>
                              </a:rPr>
                              <m:t>4</m:t>
                            </m:r>
                          </m:sup>
                        </m:sSup>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2137775" y="5137534"/>
                  <a:ext cx="4868449" cy="492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38400" y="3751805"/>
                  <a:ext cx="356136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153=</m:t>
                        </m:r>
                        <m:sSup>
                          <m:sSupPr>
                            <m:ctrlPr>
                              <a:rPr lang="en-US" sz="3200" i="1">
                                <a:latin typeface="Cambria Math" panose="02040503050406030204" pitchFamily="18" charset="0"/>
                              </a:rPr>
                            </m:ctrlPr>
                          </m:sSupPr>
                          <m:e>
                            <m:r>
                              <a:rPr lang="en-US" sz="3200" i="1">
                                <a:latin typeface="Cambria Math" panose="02040503050406030204" pitchFamily="18" charset="0"/>
                              </a:rPr>
                              <m:t>1</m:t>
                            </m:r>
                          </m:e>
                          <m:sup>
                            <m:r>
                              <a:rPr lang="en-US" sz="3200" i="1">
                                <a:latin typeface="Cambria Math" panose="02040503050406030204" pitchFamily="18" charset="0"/>
                              </a:rPr>
                              <m:t>3</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5</m:t>
                            </m:r>
                          </m:e>
                          <m:sup>
                            <m:r>
                              <a:rPr lang="en-US" sz="3200" i="1">
                                <a:latin typeface="Cambria Math" panose="02040503050406030204" pitchFamily="18" charset="0"/>
                              </a:rPr>
                              <m:t>3</m:t>
                            </m:r>
                          </m:sup>
                        </m:sSup>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3</m:t>
                            </m:r>
                          </m:e>
                          <m:sup>
                            <m:r>
                              <a:rPr lang="en-US" sz="3200" i="1">
                                <a:latin typeface="Cambria Math" panose="02040503050406030204" pitchFamily="18" charset="0"/>
                              </a:rPr>
                              <m:t>3</m:t>
                            </m:r>
                          </m:sup>
                        </m:sSup>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2438400" y="3751805"/>
                  <a:ext cx="3561360" cy="492443"/>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07443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Top-Down Design Example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7</a:t>
            </a:fld>
            <a:endParaRPr kumimoji="0"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802923" cy="4469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9932C78A-0136-CED6-4654-03A05BF5F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7322"/>
            <a:ext cx="3080367" cy="517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563DD772-C243-DCD9-A017-6EE800B46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962" y="1245113"/>
            <a:ext cx="4255076" cy="487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AB2C9FBE-8A5D-E88D-381C-440CB063CDC3}"/>
              </a:ext>
            </a:extLst>
          </p:cNvPr>
          <p:cNvSpPr txBox="1"/>
          <p:nvPr/>
        </p:nvSpPr>
        <p:spPr>
          <a:xfrm>
            <a:off x="1934757" y="6308397"/>
            <a:ext cx="772969" cy="369332"/>
          </a:xfrm>
          <a:prstGeom prst="rect">
            <a:avLst/>
          </a:prstGeom>
          <a:noFill/>
        </p:spPr>
        <p:txBody>
          <a:bodyPr wrap="none" rtlCol="0">
            <a:spAutoFit/>
          </a:bodyPr>
          <a:lstStyle/>
          <a:p>
            <a:r>
              <a:rPr lang="en-US" dirty="0"/>
              <a:t>Step 1</a:t>
            </a:r>
          </a:p>
        </p:txBody>
      </p:sp>
      <p:sp>
        <p:nvSpPr>
          <p:cNvPr id="7" name="TextBox 6">
            <a:extLst>
              <a:ext uri="{FF2B5EF4-FFF2-40B4-BE49-F238E27FC236}">
                <a16:creationId xmlns:a16="http://schemas.microsoft.com/office/drawing/2014/main" id="{F9431D14-A1FA-EAAE-196E-67B9566BE02E}"/>
              </a:ext>
            </a:extLst>
          </p:cNvPr>
          <p:cNvSpPr txBox="1"/>
          <p:nvPr/>
        </p:nvSpPr>
        <p:spPr>
          <a:xfrm>
            <a:off x="6094207" y="6356350"/>
            <a:ext cx="772969" cy="369332"/>
          </a:xfrm>
          <a:prstGeom prst="rect">
            <a:avLst/>
          </a:prstGeom>
          <a:noFill/>
        </p:spPr>
        <p:txBody>
          <a:bodyPr wrap="none" rtlCol="0">
            <a:spAutoFit/>
          </a:bodyPr>
          <a:lstStyle/>
          <a:p>
            <a:r>
              <a:rPr lang="en-US" dirty="0"/>
              <a:t>Step 2</a:t>
            </a:r>
          </a:p>
        </p:txBody>
      </p:sp>
      <p:sp>
        <p:nvSpPr>
          <p:cNvPr id="8" name="TextBox 7">
            <a:extLst>
              <a:ext uri="{FF2B5EF4-FFF2-40B4-BE49-F238E27FC236}">
                <a16:creationId xmlns:a16="http://schemas.microsoft.com/office/drawing/2014/main" id="{26AC8206-AEB5-14D1-AFDE-ABF49BAEB77E}"/>
              </a:ext>
            </a:extLst>
          </p:cNvPr>
          <p:cNvSpPr txBox="1"/>
          <p:nvPr/>
        </p:nvSpPr>
        <p:spPr>
          <a:xfrm>
            <a:off x="9269047" y="6308397"/>
            <a:ext cx="772969" cy="369332"/>
          </a:xfrm>
          <a:prstGeom prst="rect">
            <a:avLst/>
          </a:prstGeom>
          <a:noFill/>
        </p:spPr>
        <p:txBody>
          <a:bodyPr wrap="none" rtlCol="0">
            <a:spAutoFit/>
          </a:bodyPr>
          <a:lstStyle/>
          <a:p>
            <a:r>
              <a:rPr lang="en-US" dirty="0"/>
              <a:t>Step 3</a:t>
            </a:r>
          </a:p>
        </p:txBody>
      </p:sp>
    </p:spTree>
    <p:extLst>
      <p:ext uri="{BB962C8B-B14F-4D97-AF65-F5344CB8AC3E}">
        <p14:creationId xmlns:p14="http://schemas.microsoft.com/office/powerpoint/2010/main" val="32324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5890"/>
            <a:ext cx="8229600" cy="990600"/>
          </a:xfrm>
        </p:spPr>
        <p:txBody>
          <a:bodyPr/>
          <a:lstStyle/>
          <a:p>
            <a:r>
              <a:rPr lang="en-US" dirty="0"/>
              <a:t>Top-Down Design Example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8</a:t>
            </a:fld>
            <a:endParaRPr kumimoji="0"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7654542"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22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986"/>
            <a:ext cx="8229600" cy="990600"/>
          </a:xfrm>
        </p:spPr>
        <p:txBody>
          <a:bodyPr>
            <a:normAutofit fontScale="90000"/>
          </a:bodyPr>
          <a:lstStyle/>
          <a:p>
            <a:r>
              <a:rPr lang="en-US" dirty="0"/>
              <a:t>Top-Down Design Example:</a:t>
            </a:r>
            <a:br>
              <a:rPr lang="en-US" dirty="0"/>
            </a:br>
            <a:r>
              <a:rPr lang="en-US" dirty="0">
                <a:solidFill>
                  <a:srgbClr val="C00000"/>
                </a:solidFill>
              </a:rPr>
              <a:t>Counting digits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9</a:t>
            </a:fld>
            <a:endParaRPr kumimoji="0"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2286000"/>
            <a:ext cx="411568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143000"/>
            <a:ext cx="3124200" cy="5131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5410200" y="1905000"/>
            <a:ext cx="1676400" cy="762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069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2800</TotalTime>
  <Words>4001</Words>
  <Application>Microsoft Office PowerPoint</Application>
  <PresentationFormat>Widescreen</PresentationFormat>
  <Paragraphs>413</Paragraphs>
  <Slides>23</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Bookman Old Style (Headings)</vt:lpstr>
      <vt:lpstr>Gill Sans Light</vt:lpstr>
      <vt:lpstr>Arial</vt:lpstr>
      <vt:lpstr>Bookman Old Style</vt:lpstr>
      <vt:lpstr>Calibri</vt:lpstr>
      <vt:lpstr>Cambria Math</vt:lpstr>
      <vt:lpstr>Consolas</vt:lpstr>
      <vt:lpstr>Gill Sans MT</vt:lpstr>
      <vt:lpstr>Wingdings</vt:lpstr>
      <vt:lpstr>Wingdings 3</vt:lpstr>
      <vt:lpstr>Origin</vt:lpstr>
      <vt:lpstr>Z. Gu</vt:lpstr>
      <vt:lpstr>Basic Control Structures</vt:lpstr>
      <vt:lpstr>History</vt:lpstr>
      <vt:lpstr>Importance of Structured Programming</vt:lpstr>
      <vt:lpstr>Software Design Strategy: Top-Down Design</vt:lpstr>
      <vt:lpstr>Top-Down Design Example</vt:lpstr>
      <vt:lpstr>Top-Down Design Example</vt:lpstr>
      <vt:lpstr>Top-Down Design Example</vt:lpstr>
      <vt:lpstr>Top-Down Design Example: Counting digits</vt:lpstr>
      <vt:lpstr>Reuse Registers</vt:lpstr>
      <vt:lpstr>Reuse Registers</vt:lpstr>
      <vt:lpstr>Reuse Registers</vt:lpstr>
      <vt:lpstr>Example 1: Factorial Numbers</vt:lpstr>
      <vt:lpstr>Example 1: Factorial Numbers</vt:lpstr>
      <vt:lpstr>Worked example for N = 4</vt:lpstr>
      <vt:lpstr>Stop B stop</vt:lpstr>
      <vt:lpstr>Example 2: Counting Ones in a Word</vt:lpstr>
      <vt:lpstr>Example 2: Counting Ones in a Word: Explanations</vt:lpstr>
      <vt:lpstr>Example 2: Counting Ones in a Word: Simpler Programs</vt:lpstr>
      <vt:lpstr>Quiz</vt:lpstr>
      <vt:lpstr>Example 3: Finding  Max of an Array</vt:lpstr>
      <vt:lpstr>Example 3: Finding Max of an Array</vt:lpstr>
      <vt:lpstr>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Yifeng Zhu Electrical and Computer Engineering University of Maine</dc:title>
  <dc:creator>zhu</dc:creator>
  <cp:lastModifiedBy>Zonghua Gu</cp:lastModifiedBy>
  <cp:revision>275</cp:revision>
  <dcterms:created xsi:type="dcterms:W3CDTF">2013-02-03T05:36:57Z</dcterms:created>
  <dcterms:modified xsi:type="dcterms:W3CDTF">2025-11-25T23:53:22Z</dcterms:modified>
</cp:coreProperties>
</file>