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2"/>
  </p:notesMasterIdLst>
  <p:sldIdLst>
    <p:sldId id="256" r:id="rId2"/>
    <p:sldId id="352" r:id="rId3"/>
    <p:sldId id="383" r:id="rId4"/>
    <p:sldId id="384" r:id="rId5"/>
    <p:sldId id="353" r:id="rId6"/>
    <p:sldId id="354" r:id="rId7"/>
    <p:sldId id="355" r:id="rId8"/>
    <p:sldId id="257" r:id="rId9"/>
    <p:sldId id="356" r:id="rId10"/>
    <p:sldId id="391" r:id="rId11"/>
    <p:sldId id="369" r:id="rId12"/>
    <p:sldId id="371" r:id="rId13"/>
    <p:sldId id="375" r:id="rId14"/>
    <p:sldId id="381" r:id="rId15"/>
    <p:sldId id="394" r:id="rId16"/>
    <p:sldId id="396" r:id="rId17"/>
    <p:sldId id="380" r:id="rId18"/>
    <p:sldId id="374" r:id="rId19"/>
    <p:sldId id="395" r:id="rId20"/>
    <p:sldId id="382" r:id="rId21"/>
    <p:sldId id="379" r:id="rId22"/>
    <p:sldId id="376" r:id="rId23"/>
    <p:sldId id="364" r:id="rId24"/>
    <p:sldId id="361" r:id="rId25"/>
    <p:sldId id="362" r:id="rId26"/>
    <p:sldId id="390" r:id="rId27"/>
    <p:sldId id="388" r:id="rId28"/>
    <p:sldId id="387" r:id="rId29"/>
    <p:sldId id="389" r:id="rId30"/>
    <p:sldId id="368" r:id="rId31"/>
    <p:sldId id="370" r:id="rId32"/>
    <p:sldId id="372" r:id="rId33"/>
    <p:sldId id="373" r:id="rId34"/>
    <p:sldId id="366" r:id="rId35"/>
    <p:sldId id="367" r:id="rId36"/>
    <p:sldId id="287" r:id="rId37"/>
    <p:sldId id="357" r:id="rId38"/>
    <p:sldId id="358" r:id="rId39"/>
    <p:sldId id="359" r:id="rId40"/>
    <p:sldId id="360" r:id="rId41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1BE7D0-C766-4929-9518-A803B162FB6C}" v="40" dt="2025-11-20T23:18:18.83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800" autoAdjust="0"/>
    <p:restoredTop sz="87772" autoAdjust="0"/>
  </p:normalViewPr>
  <p:slideViewPr>
    <p:cSldViewPr>
      <p:cViewPr varScale="1">
        <p:scale>
          <a:sx n="93" d="100"/>
          <a:sy n="93" d="100"/>
        </p:scale>
        <p:origin x="2208" y="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-7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47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48" Type="http://schemas.microsoft.com/office/2015/10/relationships/revisionInfo" Target="revisionInfo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Zonghua Gu" userId="9a7e1853e1951ef5" providerId="LiveId" clId="{CF1FAA12-072C-4ED5-BA76-0FFFAEFDB88A}"/>
    <pc:docChg chg="undo redo custSel addSld delSld modSld sldOrd">
      <pc:chgData name="Zonghua Gu" userId="9a7e1853e1951ef5" providerId="LiveId" clId="{CF1FAA12-072C-4ED5-BA76-0FFFAEFDB88A}" dt="2025-12-04T00:49:03.082" v="7129" actId="20577"/>
      <pc:docMkLst>
        <pc:docMk/>
      </pc:docMkLst>
      <pc:sldChg chg="modSp mod">
        <pc:chgData name="Zonghua Gu" userId="9a7e1853e1951ef5" providerId="LiveId" clId="{CF1FAA12-072C-4ED5-BA76-0FFFAEFDB88A}" dt="2025-11-13T23:37:16.362" v="5095" actId="6549"/>
        <pc:sldMkLst>
          <pc:docMk/>
          <pc:sldMk cId="407878083" sldId="257"/>
        </pc:sldMkLst>
        <pc:spChg chg="mod">
          <ac:chgData name="Zonghua Gu" userId="9a7e1853e1951ef5" providerId="LiveId" clId="{CF1FAA12-072C-4ED5-BA76-0FFFAEFDB88A}" dt="2025-11-13T23:37:16.362" v="5095" actId="6549"/>
          <ac:spMkLst>
            <pc:docMk/>
            <pc:sldMk cId="407878083" sldId="257"/>
            <ac:spMk id="4" creationId="{6E242E21-1FD3-CB05-AD91-461DFAA4741E}"/>
          </ac:spMkLst>
        </pc:spChg>
      </pc:sldChg>
      <pc:sldChg chg="modSp mod">
        <pc:chgData name="Zonghua Gu" userId="9a7e1853e1951ef5" providerId="LiveId" clId="{CF1FAA12-072C-4ED5-BA76-0FFFAEFDB88A}" dt="2025-11-13T23:31:07.954" v="4928" actId="20577"/>
        <pc:sldMkLst>
          <pc:docMk/>
          <pc:sldMk cId="188395404" sldId="353"/>
        </pc:sldMkLst>
        <pc:spChg chg="mod">
          <ac:chgData name="Zonghua Gu" userId="9a7e1853e1951ef5" providerId="LiveId" clId="{CF1FAA12-072C-4ED5-BA76-0FFFAEFDB88A}" dt="2025-11-13T23:31:07.954" v="4928" actId="20577"/>
          <ac:spMkLst>
            <pc:docMk/>
            <pc:sldMk cId="188395404" sldId="353"/>
            <ac:spMk id="9" creationId="{098531A2-BA43-5E4B-4A07-833BA3447510}"/>
          </ac:spMkLst>
        </pc:spChg>
        <pc:graphicFrameChg chg="modGraphic">
          <ac:chgData name="Zonghua Gu" userId="9a7e1853e1951ef5" providerId="LiveId" clId="{CF1FAA12-072C-4ED5-BA76-0FFFAEFDB88A}" dt="2025-11-13T23:30:55.718" v="4918" actId="20577"/>
          <ac:graphicFrameMkLst>
            <pc:docMk/>
            <pc:sldMk cId="188395404" sldId="353"/>
            <ac:graphicFrameMk id="5" creationId="{127BD2A0-832C-7F1E-86CB-33A992AE5B67}"/>
          </ac:graphicFrameMkLst>
        </pc:graphicFrameChg>
      </pc:sldChg>
      <pc:sldChg chg="modSp mod">
        <pc:chgData name="Zonghua Gu" userId="9a7e1853e1951ef5" providerId="LiveId" clId="{CF1FAA12-072C-4ED5-BA76-0FFFAEFDB88A}" dt="2025-12-04T00:49:03.082" v="7129" actId="20577"/>
        <pc:sldMkLst>
          <pc:docMk/>
          <pc:sldMk cId="3013293955" sldId="355"/>
        </pc:sldMkLst>
        <pc:spChg chg="mod">
          <ac:chgData name="Zonghua Gu" userId="9a7e1853e1951ef5" providerId="LiveId" clId="{CF1FAA12-072C-4ED5-BA76-0FFFAEFDB88A}" dt="2025-12-04T00:49:03.082" v="7129" actId="20577"/>
          <ac:spMkLst>
            <pc:docMk/>
            <pc:sldMk cId="3013293955" sldId="355"/>
            <ac:spMk id="4" creationId="{BDC308AC-7565-4459-9627-04CB00781A6A}"/>
          </ac:spMkLst>
        </pc:spChg>
      </pc:sldChg>
      <pc:sldChg chg="modSp mod">
        <pc:chgData name="Zonghua Gu" userId="9a7e1853e1951ef5" providerId="LiveId" clId="{CF1FAA12-072C-4ED5-BA76-0FFFAEFDB88A}" dt="2025-11-18T23:22:37.986" v="6197" actId="20577"/>
        <pc:sldMkLst>
          <pc:docMk/>
          <pc:sldMk cId="2876358127" sldId="356"/>
        </pc:sldMkLst>
        <pc:spChg chg="mod">
          <ac:chgData name="Zonghua Gu" userId="9a7e1853e1951ef5" providerId="LiveId" clId="{CF1FAA12-072C-4ED5-BA76-0FFFAEFDB88A}" dt="2025-11-18T23:22:37.986" v="6197" actId="20577"/>
          <ac:spMkLst>
            <pc:docMk/>
            <pc:sldMk cId="2876358127" sldId="356"/>
            <ac:spMk id="9" creationId="{568A4D5B-16CF-C913-A366-B6CD13B41D2B}"/>
          </ac:spMkLst>
        </pc:spChg>
        <pc:graphicFrameChg chg="modGraphic">
          <ac:chgData name="Zonghua Gu" userId="9a7e1853e1951ef5" providerId="LiveId" clId="{CF1FAA12-072C-4ED5-BA76-0FFFAEFDB88A}" dt="2025-11-13T23:39:59.185" v="5164" actId="20577"/>
          <ac:graphicFrameMkLst>
            <pc:docMk/>
            <pc:sldMk cId="2876358127" sldId="356"/>
            <ac:graphicFrameMk id="5" creationId="{B81DD544-8C21-2C0D-D8C9-39D776DE6162}"/>
          </ac:graphicFrameMkLst>
        </pc:graphicFrameChg>
      </pc:sldChg>
      <pc:sldChg chg="addSp delSp modSp mod">
        <pc:chgData name="Zonghua Gu" userId="9a7e1853e1951ef5" providerId="LiveId" clId="{CF1FAA12-072C-4ED5-BA76-0FFFAEFDB88A}" dt="2025-11-20T23:20:31.944" v="7125" actId="1035"/>
        <pc:sldMkLst>
          <pc:docMk/>
          <pc:sldMk cId="3066637480" sldId="358"/>
        </pc:sldMkLst>
        <pc:graphicFrameChg chg="add mod modGraphic">
          <ac:chgData name="Zonghua Gu" userId="9a7e1853e1951ef5" providerId="LiveId" clId="{CF1FAA12-072C-4ED5-BA76-0FFFAEFDB88A}" dt="2025-11-20T23:20:31.944" v="7125" actId="1035"/>
          <ac:graphicFrameMkLst>
            <pc:docMk/>
            <pc:sldMk cId="3066637480" sldId="358"/>
            <ac:graphicFrameMk id="5" creationId="{4492F4A4-9CAB-E225-8865-5019BEAE27B9}"/>
          </ac:graphicFrameMkLst>
        </pc:graphicFrameChg>
        <pc:graphicFrameChg chg="mod">
          <ac:chgData name="Zonghua Gu" userId="9a7e1853e1951ef5" providerId="LiveId" clId="{CF1FAA12-072C-4ED5-BA76-0FFFAEFDB88A}" dt="2025-11-20T23:20:31.944" v="7125" actId="1035"/>
          <ac:graphicFrameMkLst>
            <pc:docMk/>
            <pc:sldMk cId="3066637480" sldId="358"/>
            <ac:graphicFrameMk id="6" creationId="{E28C4A95-33F3-BABE-565A-E12BD4DBAF93}"/>
          </ac:graphicFrameMkLst>
        </pc:graphicFrameChg>
        <pc:graphicFrameChg chg="mod">
          <ac:chgData name="Zonghua Gu" userId="9a7e1853e1951ef5" providerId="LiveId" clId="{CF1FAA12-072C-4ED5-BA76-0FFFAEFDB88A}" dt="2025-11-20T23:20:31.944" v="7125" actId="1035"/>
          <ac:graphicFrameMkLst>
            <pc:docMk/>
            <pc:sldMk cId="3066637480" sldId="358"/>
            <ac:graphicFrameMk id="7" creationId="{61C10A8C-B88B-BA01-723F-3EF7F7464A2A}"/>
          </ac:graphicFrameMkLst>
        </pc:graphicFrameChg>
        <pc:graphicFrameChg chg="mod">
          <ac:chgData name="Zonghua Gu" userId="9a7e1853e1951ef5" providerId="LiveId" clId="{CF1FAA12-072C-4ED5-BA76-0FFFAEFDB88A}" dt="2025-11-20T23:20:31.944" v="7125" actId="1035"/>
          <ac:graphicFrameMkLst>
            <pc:docMk/>
            <pc:sldMk cId="3066637480" sldId="358"/>
            <ac:graphicFrameMk id="8" creationId="{D1C02443-040B-0C53-44B2-CAD7E2F6C144}"/>
          </ac:graphicFrameMkLst>
        </pc:graphicFrameChg>
      </pc:sldChg>
      <pc:sldChg chg="modSp mod">
        <pc:chgData name="Zonghua Gu" userId="9a7e1853e1951ef5" providerId="LiveId" clId="{CF1FAA12-072C-4ED5-BA76-0FFFAEFDB88A}" dt="2025-11-14T23:28:03.602" v="5839" actId="6549"/>
        <pc:sldMkLst>
          <pc:docMk/>
          <pc:sldMk cId="244455839" sldId="361"/>
        </pc:sldMkLst>
        <pc:graphicFrameChg chg="modGraphic">
          <ac:chgData name="Zonghua Gu" userId="9a7e1853e1951ef5" providerId="LiveId" clId="{CF1FAA12-072C-4ED5-BA76-0FFFAEFDB88A}" dt="2025-11-14T23:28:03.602" v="5839" actId="6549"/>
          <ac:graphicFrameMkLst>
            <pc:docMk/>
            <pc:sldMk cId="244455839" sldId="361"/>
            <ac:graphicFrameMk id="5" creationId="{E9861495-0CBB-23AF-BD88-8C94E413DCFA}"/>
          </ac:graphicFrameMkLst>
        </pc:graphicFrameChg>
      </pc:sldChg>
      <pc:sldChg chg="addSp delSp modSp mod">
        <pc:chgData name="Zonghua Gu" userId="9a7e1853e1951ef5" providerId="LiveId" clId="{CF1FAA12-072C-4ED5-BA76-0FFFAEFDB88A}" dt="2025-11-14T00:22:57.732" v="5803" actId="21"/>
        <pc:sldMkLst>
          <pc:docMk/>
          <pc:sldMk cId="1907292877" sldId="362"/>
        </pc:sldMkLst>
        <pc:graphicFrameChg chg="modGraphic">
          <ac:chgData name="Zonghua Gu" userId="9a7e1853e1951ef5" providerId="LiveId" clId="{CF1FAA12-072C-4ED5-BA76-0FFFAEFDB88A}" dt="2025-11-14T00:20:06.998" v="5783" actId="6549"/>
          <ac:graphicFrameMkLst>
            <pc:docMk/>
            <pc:sldMk cId="1907292877" sldId="362"/>
            <ac:graphicFrameMk id="5" creationId="{CE0A734A-5388-0D64-9AF4-4B261562DC3B}"/>
          </ac:graphicFrameMkLst>
        </pc:graphicFrameChg>
      </pc:sldChg>
      <pc:sldChg chg="add">
        <pc:chgData name="Zonghua Gu" userId="9a7e1853e1951ef5" providerId="LiveId" clId="{CF1FAA12-072C-4ED5-BA76-0FFFAEFDB88A}" dt="2025-11-19T00:08:16.599" v="6734"/>
        <pc:sldMkLst>
          <pc:docMk/>
          <pc:sldMk cId="2150964267" sldId="364"/>
        </pc:sldMkLst>
      </pc:sldChg>
      <pc:sldChg chg="modSp mod">
        <pc:chgData name="Zonghua Gu" userId="9a7e1853e1951ef5" providerId="LiveId" clId="{CF1FAA12-072C-4ED5-BA76-0FFFAEFDB88A}" dt="2025-11-19T00:13:50.851" v="6742" actId="20577"/>
        <pc:sldMkLst>
          <pc:docMk/>
          <pc:sldMk cId="3481209508" sldId="368"/>
        </pc:sldMkLst>
        <pc:spChg chg="mod">
          <ac:chgData name="Zonghua Gu" userId="9a7e1853e1951ef5" providerId="LiveId" clId="{CF1FAA12-072C-4ED5-BA76-0FFFAEFDB88A}" dt="2025-11-19T00:13:50.851" v="6742" actId="20577"/>
          <ac:spMkLst>
            <pc:docMk/>
            <pc:sldMk cId="3481209508" sldId="368"/>
            <ac:spMk id="4" creationId="{A9F41425-80C3-BB89-8E06-F17C64CA6E90}"/>
          </ac:spMkLst>
        </pc:spChg>
      </pc:sldChg>
      <pc:sldChg chg="modSp mod">
        <pc:chgData name="Zonghua Gu" userId="9a7e1853e1951ef5" providerId="LiveId" clId="{CF1FAA12-072C-4ED5-BA76-0FFFAEFDB88A}" dt="2025-11-20T23:07:42.686" v="6955" actId="207"/>
        <pc:sldMkLst>
          <pc:docMk/>
          <pc:sldMk cId="3866648740" sldId="370"/>
        </pc:sldMkLst>
        <pc:spChg chg="mod">
          <ac:chgData name="Zonghua Gu" userId="9a7e1853e1951ef5" providerId="LiveId" clId="{CF1FAA12-072C-4ED5-BA76-0FFFAEFDB88A}" dt="2025-11-20T23:07:42.686" v="6955" actId="207"/>
          <ac:spMkLst>
            <pc:docMk/>
            <pc:sldMk cId="3866648740" sldId="370"/>
            <ac:spMk id="5" creationId="{FF7D098B-7A33-76F5-883C-E025A8679A7A}"/>
          </ac:spMkLst>
        </pc:spChg>
      </pc:sldChg>
      <pc:sldChg chg="modSp mod">
        <pc:chgData name="Zonghua Gu" userId="9a7e1853e1951ef5" providerId="LiveId" clId="{CF1FAA12-072C-4ED5-BA76-0FFFAEFDB88A}" dt="2025-11-18T23:24:58.257" v="6331" actId="20577"/>
        <pc:sldMkLst>
          <pc:docMk/>
          <pc:sldMk cId="3582392412" sldId="371"/>
        </pc:sldMkLst>
        <pc:graphicFrameChg chg="mod modGraphic">
          <ac:chgData name="Zonghua Gu" userId="9a7e1853e1951ef5" providerId="LiveId" clId="{CF1FAA12-072C-4ED5-BA76-0FFFAEFDB88A}" dt="2025-11-18T23:24:58.257" v="6331" actId="20577"/>
          <ac:graphicFrameMkLst>
            <pc:docMk/>
            <pc:sldMk cId="3582392412" sldId="371"/>
            <ac:graphicFrameMk id="5" creationId="{1470E29F-21CC-744B-D4B5-04038FD22801}"/>
          </ac:graphicFrameMkLst>
        </pc:graphicFrameChg>
      </pc:sldChg>
      <pc:sldChg chg="modSp mod">
        <pc:chgData name="Zonghua Gu" userId="9a7e1853e1951ef5" providerId="LiveId" clId="{CF1FAA12-072C-4ED5-BA76-0FFFAEFDB88A}" dt="2025-11-19T00:26:30.513" v="6919" actId="20577"/>
        <pc:sldMkLst>
          <pc:docMk/>
          <pc:sldMk cId="234389551" sldId="373"/>
        </pc:sldMkLst>
        <pc:spChg chg="mod">
          <ac:chgData name="Zonghua Gu" userId="9a7e1853e1951ef5" providerId="LiveId" clId="{CF1FAA12-072C-4ED5-BA76-0FFFAEFDB88A}" dt="2025-11-19T00:26:30.513" v="6919" actId="20577"/>
          <ac:spMkLst>
            <pc:docMk/>
            <pc:sldMk cId="234389551" sldId="373"/>
            <ac:spMk id="4" creationId="{402D8EDD-ADE2-ED0A-3035-5EABE2583A7F}"/>
          </ac:spMkLst>
        </pc:spChg>
      </pc:sldChg>
      <pc:sldChg chg="modSp mod">
        <pc:chgData name="Zonghua Gu" userId="9a7e1853e1951ef5" providerId="LiveId" clId="{CF1FAA12-072C-4ED5-BA76-0FFFAEFDB88A}" dt="2025-11-18T23:45:06.163" v="6432" actId="207"/>
        <pc:sldMkLst>
          <pc:docMk/>
          <pc:sldMk cId="824643333" sldId="374"/>
        </pc:sldMkLst>
        <pc:spChg chg="mod">
          <ac:chgData name="Zonghua Gu" userId="9a7e1853e1951ef5" providerId="LiveId" clId="{CF1FAA12-072C-4ED5-BA76-0FFFAEFDB88A}" dt="2025-11-18T23:45:06.163" v="6432" actId="207"/>
          <ac:spMkLst>
            <pc:docMk/>
            <pc:sldMk cId="824643333" sldId="374"/>
            <ac:spMk id="2" creationId="{17C6BB78-6632-8826-7CCC-63CDB859CFFB}"/>
          </ac:spMkLst>
        </pc:spChg>
        <pc:graphicFrameChg chg="modGraphic">
          <ac:chgData name="Zonghua Gu" userId="9a7e1853e1951ef5" providerId="LiveId" clId="{CF1FAA12-072C-4ED5-BA76-0FFFAEFDB88A}" dt="2025-11-14T00:00:59.080" v="5472" actId="20577"/>
          <ac:graphicFrameMkLst>
            <pc:docMk/>
            <pc:sldMk cId="824643333" sldId="374"/>
            <ac:graphicFrameMk id="5" creationId="{8C28BAFB-31B9-50D7-C887-1C2776C89294}"/>
          </ac:graphicFrameMkLst>
        </pc:graphicFrameChg>
      </pc:sldChg>
      <pc:sldChg chg="modSp mod">
        <pc:chgData name="Zonghua Gu" userId="9a7e1853e1951ef5" providerId="LiveId" clId="{CF1FAA12-072C-4ED5-BA76-0FFFAEFDB88A}" dt="2025-11-13T23:48:14.289" v="5230" actId="20577"/>
        <pc:sldMkLst>
          <pc:docMk/>
          <pc:sldMk cId="2699733170" sldId="375"/>
        </pc:sldMkLst>
        <pc:graphicFrameChg chg="modGraphic">
          <ac:chgData name="Zonghua Gu" userId="9a7e1853e1951ef5" providerId="LiveId" clId="{CF1FAA12-072C-4ED5-BA76-0FFFAEFDB88A}" dt="2025-11-13T23:48:14.289" v="5230" actId="20577"/>
          <ac:graphicFrameMkLst>
            <pc:docMk/>
            <pc:sldMk cId="2699733170" sldId="375"/>
            <ac:graphicFrameMk id="5" creationId="{7DB9A0A3-9301-65C3-B5C6-8AEF5723942A}"/>
          </ac:graphicFrameMkLst>
        </pc:graphicFrameChg>
      </pc:sldChg>
      <pc:sldChg chg="modSp mod">
        <pc:chgData name="Zonghua Gu" userId="9a7e1853e1951ef5" providerId="LiveId" clId="{CF1FAA12-072C-4ED5-BA76-0FFFAEFDB88A}" dt="2025-11-18T23:54:41.831" v="6558" actId="1036"/>
        <pc:sldMkLst>
          <pc:docMk/>
          <pc:sldMk cId="3558794685" sldId="379"/>
        </pc:sldMkLst>
        <pc:spChg chg="mod">
          <ac:chgData name="Zonghua Gu" userId="9a7e1853e1951ef5" providerId="LiveId" clId="{CF1FAA12-072C-4ED5-BA76-0FFFAEFDB88A}" dt="2025-11-18T23:54:41.831" v="6558" actId="1036"/>
          <ac:spMkLst>
            <pc:docMk/>
            <pc:sldMk cId="3558794685" sldId="379"/>
            <ac:spMk id="7" creationId="{4133C7BF-FB1E-BE65-9F1D-432DB1AEB47E}"/>
          </ac:spMkLst>
        </pc:spChg>
      </pc:sldChg>
      <pc:sldChg chg="addSp delSp modSp mod">
        <pc:chgData name="Zonghua Gu" userId="9a7e1853e1951ef5" providerId="LiveId" clId="{CF1FAA12-072C-4ED5-BA76-0FFFAEFDB88A}" dt="2025-11-18T23:34:12.274" v="6359" actId="478"/>
        <pc:sldMkLst>
          <pc:docMk/>
          <pc:sldMk cId="3938986292" sldId="381"/>
        </pc:sldMkLst>
        <pc:spChg chg="mod">
          <ac:chgData name="Zonghua Gu" userId="9a7e1853e1951ef5" providerId="LiveId" clId="{CF1FAA12-072C-4ED5-BA76-0FFFAEFDB88A}" dt="2025-11-18T23:34:06.094" v="6357" actId="20577"/>
          <ac:spMkLst>
            <pc:docMk/>
            <pc:sldMk cId="3938986292" sldId="381"/>
            <ac:spMk id="2" creationId="{0A33A82F-4D13-6943-1697-5F93B36B9622}"/>
          </ac:spMkLst>
        </pc:spChg>
        <pc:graphicFrameChg chg="modGraphic">
          <ac:chgData name="Zonghua Gu" userId="9a7e1853e1951ef5" providerId="LiveId" clId="{CF1FAA12-072C-4ED5-BA76-0FFFAEFDB88A}" dt="2025-11-13T23:56:47.573" v="5329" actId="207"/>
          <ac:graphicFrameMkLst>
            <pc:docMk/>
            <pc:sldMk cId="3938986292" sldId="381"/>
            <ac:graphicFrameMk id="5" creationId="{7CA5E7D5-B204-9C0A-BCB8-C59AA195F3F5}"/>
          </ac:graphicFrameMkLst>
        </pc:graphicFrameChg>
        <pc:graphicFrameChg chg="add mod modGraphic">
          <ac:chgData name="Zonghua Gu" userId="9a7e1853e1951ef5" providerId="LiveId" clId="{CF1FAA12-072C-4ED5-BA76-0FFFAEFDB88A}" dt="2025-11-18T23:32:36.071" v="6343" actId="20577"/>
          <ac:graphicFrameMkLst>
            <pc:docMk/>
            <pc:sldMk cId="3938986292" sldId="381"/>
            <ac:graphicFrameMk id="8" creationId="{B13248B5-A9EA-67F6-3118-C1F6BE8436B6}"/>
          </ac:graphicFrameMkLst>
        </pc:graphicFrameChg>
      </pc:sldChg>
      <pc:sldChg chg="addSp delSp modSp add mod">
        <pc:chgData name="Zonghua Gu" userId="9a7e1853e1951ef5" providerId="LiveId" clId="{CF1FAA12-072C-4ED5-BA76-0FFFAEFDB88A}" dt="2025-11-19T00:12:57.635" v="6741" actId="207"/>
        <pc:sldMkLst>
          <pc:docMk/>
          <pc:sldMk cId="3309958526" sldId="387"/>
        </pc:sldMkLst>
        <pc:graphicFrameChg chg="mod modGraphic">
          <ac:chgData name="Zonghua Gu" userId="9a7e1853e1951ef5" providerId="LiveId" clId="{CF1FAA12-072C-4ED5-BA76-0FFFAEFDB88A}" dt="2025-11-19T00:12:52.844" v="6740" actId="207"/>
          <ac:graphicFrameMkLst>
            <pc:docMk/>
            <pc:sldMk cId="3309958526" sldId="387"/>
            <ac:graphicFrameMk id="5" creationId="{6D8366BD-4DE5-0E68-4E8C-960C4C8810E9}"/>
          </ac:graphicFrameMkLst>
        </pc:graphicFrameChg>
        <pc:graphicFrameChg chg="add mod modGraphic">
          <ac:chgData name="Zonghua Gu" userId="9a7e1853e1951ef5" providerId="LiveId" clId="{CF1FAA12-072C-4ED5-BA76-0FFFAEFDB88A}" dt="2025-11-19T00:12:57.635" v="6741" actId="207"/>
          <ac:graphicFrameMkLst>
            <pc:docMk/>
            <pc:sldMk cId="3309958526" sldId="387"/>
            <ac:graphicFrameMk id="8" creationId="{4EFCA94F-BDFA-FAB8-7F7B-C145EFA53CC9}"/>
          </ac:graphicFrameMkLst>
        </pc:graphicFrameChg>
      </pc:sldChg>
      <pc:sldChg chg="delSp modSp add mod">
        <pc:chgData name="Zonghua Gu" userId="9a7e1853e1951ef5" providerId="LiveId" clId="{CF1FAA12-072C-4ED5-BA76-0FFFAEFDB88A}" dt="2025-11-13T22:53:35.403" v="4845" actId="20577"/>
        <pc:sldMkLst>
          <pc:docMk/>
          <pc:sldMk cId="2076517291" sldId="388"/>
        </pc:sldMkLst>
        <pc:spChg chg="mod">
          <ac:chgData name="Zonghua Gu" userId="9a7e1853e1951ef5" providerId="LiveId" clId="{CF1FAA12-072C-4ED5-BA76-0FFFAEFDB88A}" dt="2025-11-13T22:53:22.832" v="4842" actId="20577"/>
          <ac:spMkLst>
            <pc:docMk/>
            <pc:sldMk cId="2076517291" sldId="388"/>
            <ac:spMk id="2" creationId="{286AE22E-7014-BD8E-E9B0-11BB41A135DA}"/>
          </ac:spMkLst>
        </pc:spChg>
        <pc:graphicFrameChg chg="modGraphic">
          <ac:chgData name="Zonghua Gu" userId="9a7e1853e1951ef5" providerId="LiveId" clId="{CF1FAA12-072C-4ED5-BA76-0FFFAEFDB88A}" dt="2025-11-13T22:53:35.403" v="4845" actId="20577"/>
          <ac:graphicFrameMkLst>
            <pc:docMk/>
            <pc:sldMk cId="2076517291" sldId="388"/>
            <ac:graphicFrameMk id="5" creationId="{189D004C-3271-3ECE-4454-851923351400}"/>
          </ac:graphicFrameMkLst>
        </pc:graphicFrameChg>
      </pc:sldChg>
      <pc:sldChg chg="modSp new mod">
        <pc:chgData name="Zonghua Gu" userId="9a7e1853e1951ef5" providerId="LiveId" clId="{CF1FAA12-072C-4ED5-BA76-0FFFAEFDB88A}" dt="2025-11-13T22:54:54.319" v="4916" actId="20577"/>
        <pc:sldMkLst>
          <pc:docMk/>
          <pc:sldMk cId="3501330246" sldId="389"/>
        </pc:sldMkLst>
        <pc:spChg chg="mod">
          <ac:chgData name="Zonghua Gu" userId="9a7e1853e1951ef5" providerId="LiveId" clId="{CF1FAA12-072C-4ED5-BA76-0FFFAEFDB88A}" dt="2025-11-13T22:53:41.921" v="4847"/>
          <ac:spMkLst>
            <pc:docMk/>
            <pc:sldMk cId="3501330246" sldId="389"/>
            <ac:spMk id="2" creationId="{D48EBFE7-7073-C68E-2006-9970D7D5223A}"/>
          </ac:spMkLst>
        </pc:spChg>
        <pc:spChg chg="mod">
          <ac:chgData name="Zonghua Gu" userId="9a7e1853e1951ef5" providerId="LiveId" clId="{CF1FAA12-072C-4ED5-BA76-0FFFAEFDB88A}" dt="2025-11-13T22:54:54.319" v="4916" actId="20577"/>
          <ac:spMkLst>
            <pc:docMk/>
            <pc:sldMk cId="3501330246" sldId="389"/>
            <ac:spMk id="4" creationId="{30D573E4-08C5-4EFD-D763-43D45C86FFE0}"/>
          </ac:spMkLst>
        </pc:spChg>
      </pc:sldChg>
      <pc:sldChg chg="addSp modSp new mod">
        <pc:chgData name="Zonghua Gu" userId="9a7e1853e1951ef5" providerId="LiveId" clId="{CF1FAA12-072C-4ED5-BA76-0FFFAEFDB88A}" dt="2025-11-19T00:06:52.923" v="6732" actId="20577"/>
        <pc:sldMkLst>
          <pc:docMk/>
          <pc:sldMk cId="490249550" sldId="390"/>
        </pc:sldMkLst>
        <pc:spChg chg="mod">
          <ac:chgData name="Zonghua Gu" userId="9a7e1853e1951ef5" providerId="LiveId" clId="{CF1FAA12-072C-4ED5-BA76-0FFFAEFDB88A}" dt="2025-11-14T00:23:15.970" v="5807"/>
          <ac:spMkLst>
            <pc:docMk/>
            <pc:sldMk cId="490249550" sldId="390"/>
            <ac:spMk id="2" creationId="{1AEC2A59-F038-62BC-DB24-F3767D28666A}"/>
          </ac:spMkLst>
        </pc:spChg>
        <pc:spChg chg="mod">
          <ac:chgData name="Zonghua Gu" userId="9a7e1853e1951ef5" providerId="LiveId" clId="{CF1FAA12-072C-4ED5-BA76-0FFFAEFDB88A}" dt="2025-11-19T00:06:52.923" v="6732" actId="20577"/>
          <ac:spMkLst>
            <pc:docMk/>
            <pc:sldMk cId="490249550" sldId="390"/>
            <ac:spMk id="4" creationId="{9DEFF33C-95D3-FC49-619D-245E0019906B}"/>
          </ac:spMkLst>
        </pc:spChg>
        <pc:graphicFrameChg chg="add mod">
          <ac:chgData name="Zonghua Gu" userId="9a7e1853e1951ef5" providerId="LiveId" clId="{CF1FAA12-072C-4ED5-BA76-0FFFAEFDB88A}" dt="2025-11-14T00:23:09.153" v="5806" actId="1076"/>
          <ac:graphicFrameMkLst>
            <pc:docMk/>
            <pc:sldMk cId="490249550" sldId="390"/>
            <ac:graphicFrameMk id="6" creationId="{B8E14D9C-0132-5D4B-D5F1-3CEDF2732D54}"/>
          </ac:graphicFrameMkLst>
        </pc:graphicFrameChg>
      </pc:sldChg>
      <pc:sldChg chg="modSp add mod">
        <pc:chgData name="Zonghua Gu" userId="9a7e1853e1951ef5" providerId="LiveId" clId="{CF1FAA12-072C-4ED5-BA76-0FFFAEFDB88A}" dt="2025-11-18T23:19:37.926" v="6074" actId="20577"/>
        <pc:sldMkLst>
          <pc:docMk/>
          <pc:sldMk cId="653673745" sldId="391"/>
        </pc:sldMkLst>
        <pc:spChg chg="mod">
          <ac:chgData name="Zonghua Gu" userId="9a7e1853e1951ef5" providerId="LiveId" clId="{CF1FAA12-072C-4ED5-BA76-0FFFAEFDB88A}" dt="2025-11-18T23:18:15.535" v="5904" actId="20577"/>
          <ac:spMkLst>
            <pc:docMk/>
            <pc:sldMk cId="653673745" sldId="391"/>
            <ac:spMk id="2" creationId="{E14210BF-9936-7600-5181-99A2123DC3BF}"/>
          </ac:spMkLst>
        </pc:spChg>
        <pc:spChg chg="mod">
          <ac:chgData name="Zonghua Gu" userId="9a7e1853e1951ef5" providerId="LiveId" clId="{CF1FAA12-072C-4ED5-BA76-0FFFAEFDB88A}" dt="2025-11-18T23:19:37.926" v="6074" actId="20577"/>
          <ac:spMkLst>
            <pc:docMk/>
            <pc:sldMk cId="653673745" sldId="391"/>
            <ac:spMk id="9" creationId="{9FF14984-BA58-2E71-3A92-5F9ED574984B}"/>
          </ac:spMkLst>
        </pc:spChg>
        <pc:graphicFrameChg chg="mod modGraphic">
          <ac:chgData name="Zonghua Gu" userId="9a7e1853e1951ef5" providerId="LiveId" clId="{CF1FAA12-072C-4ED5-BA76-0FFFAEFDB88A}" dt="2025-11-18T23:17:59.553" v="5902"/>
          <ac:graphicFrameMkLst>
            <pc:docMk/>
            <pc:sldMk cId="653673745" sldId="391"/>
            <ac:graphicFrameMk id="5" creationId="{B29F0AF8-E554-E10C-A5E5-A887825B3755}"/>
          </ac:graphicFrameMkLst>
        </pc:graphicFrameChg>
      </pc:sldChg>
      <pc:sldChg chg="delSp modSp add mod">
        <pc:chgData name="Zonghua Gu" userId="9a7e1853e1951ef5" providerId="LiveId" clId="{CF1FAA12-072C-4ED5-BA76-0FFFAEFDB88A}" dt="2025-11-18T23:38:57.017" v="6395" actId="313"/>
        <pc:sldMkLst>
          <pc:docMk/>
          <pc:sldMk cId="3322525658" sldId="392"/>
        </pc:sldMkLst>
        <pc:spChg chg="mod">
          <ac:chgData name="Zonghua Gu" userId="9a7e1853e1951ef5" providerId="LiveId" clId="{CF1FAA12-072C-4ED5-BA76-0FFFAEFDB88A}" dt="2025-11-18T23:38:57.017" v="6395" actId="313"/>
          <ac:spMkLst>
            <pc:docMk/>
            <pc:sldMk cId="3322525658" sldId="392"/>
            <ac:spMk id="7" creationId="{FEFCEE76-4050-DF76-FC15-2F0C19F09623}"/>
          </ac:spMkLst>
        </pc:spChg>
        <pc:graphicFrameChg chg="mod">
          <ac:chgData name="Zonghua Gu" userId="9a7e1853e1951ef5" providerId="LiveId" clId="{CF1FAA12-072C-4ED5-BA76-0FFFAEFDB88A}" dt="2025-11-18T23:38:14.021" v="6366" actId="1076"/>
          <ac:graphicFrameMkLst>
            <pc:docMk/>
            <pc:sldMk cId="3322525658" sldId="392"/>
            <ac:graphicFrameMk id="6" creationId="{80B7468F-F6CD-9D27-E99A-40FA8CBFEBA2}"/>
          </ac:graphicFrameMkLst>
        </pc:graphicFrameChg>
      </pc:sldChg>
      <pc:sldChg chg="delSp modSp add mod">
        <pc:chgData name="Zonghua Gu" userId="9a7e1853e1951ef5" providerId="LiveId" clId="{CF1FAA12-072C-4ED5-BA76-0FFFAEFDB88A}" dt="2025-11-18T23:37:17.693" v="6363" actId="20577"/>
        <pc:sldMkLst>
          <pc:docMk/>
          <pc:sldMk cId="2652154309" sldId="394"/>
        </pc:sldMkLst>
        <pc:spChg chg="mod">
          <ac:chgData name="Zonghua Gu" userId="9a7e1853e1951ef5" providerId="LiveId" clId="{CF1FAA12-072C-4ED5-BA76-0FFFAEFDB88A}" dt="2025-11-18T23:37:17.693" v="6363" actId="20577"/>
          <ac:spMkLst>
            <pc:docMk/>
            <pc:sldMk cId="2652154309" sldId="394"/>
            <ac:spMk id="2" creationId="{FFE1C93C-745E-921B-00A7-BDBD948FDE77}"/>
          </ac:spMkLst>
        </pc:spChg>
        <pc:graphicFrameChg chg="modGraphic">
          <ac:chgData name="Zonghua Gu" userId="9a7e1853e1951ef5" providerId="LiveId" clId="{CF1FAA12-072C-4ED5-BA76-0FFFAEFDB88A}" dt="2025-11-18T23:33:38.339" v="6350" actId="207"/>
          <ac:graphicFrameMkLst>
            <pc:docMk/>
            <pc:sldMk cId="2652154309" sldId="394"/>
            <ac:graphicFrameMk id="5" creationId="{148ACAD3-E94E-D346-CA61-9CE8EE8A6CAA}"/>
          </ac:graphicFrameMkLst>
        </pc:graphicFrameChg>
        <pc:graphicFrameChg chg="modGraphic">
          <ac:chgData name="Zonghua Gu" userId="9a7e1853e1951ef5" providerId="LiveId" clId="{CF1FAA12-072C-4ED5-BA76-0FFFAEFDB88A}" dt="2025-11-18T23:34:20.198" v="6361" actId="20577"/>
          <ac:graphicFrameMkLst>
            <pc:docMk/>
            <pc:sldMk cId="2652154309" sldId="394"/>
            <ac:graphicFrameMk id="8" creationId="{7EE525A6-367C-C461-3368-E8BB9DE36481}"/>
          </ac:graphicFrameMkLst>
        </pc:graphicFrameChg>
      </pc:sldChg>
      <pc:sldChg chg="modSp add mod">
        <pc:chgData name="Zonghua Gu" userId="9a7e1853e1951ef5" providerId="LiveId" clId="{CF1FAA12-072C-4ED5-BA76-0FFFAEFDB88A}" dt="2025-11-18T23:47:28.056" v="6456" actId="207"/>
        <pc:sldMkLst>
          <pc:docMk/>
          <pc:sldMk cId="3048658247" sldId="395"/>
        </pc:sldMkLst>
        <pc:spChg chg="mod">
          <ac:chgData name="Zonghua Gu" userId="9a7e1853e1951ef5" providerId="LiveId" clId="{CF1FAA12-072C-4ED5-BA76-0FFFAEFDB88A}" dt="2025-11-18T23:45:28.971" v="6442" actId="404"/>
          <ac:spMkLst>
            <pc:docMk/>
            <pc:sldMk cId="3048658247" sldId="395"/>
            <ac:spMk id="2" creationId="{8C842C3D-50C9-155E-0B61-ED370CF6164C}"/>
          </ac:spMkLst>
        </pc:spChg>
        <pc:graphicFrameChg chg="modGraphic">
          <ac:chgData name="Zonghua Gu" userId="9a7e1853e1951ef5" providerId="LiveId" clId="{CF1FAA12-072C-4ED5-BA76-0FFFAEFDB88A}" dt="2025-11-18T23:46:38.042" v="6453" actId="207"/>
          <ac:graphicFrameMkLst>
            <pc:docMk/>
            <pc:sldMk cId="3048658247" sldId="395"/>
            <ac:graphicFrameMk id="5" creationId="{372F96EE-5AF2-5B15-C1BC-FAF0F3A2A1AB}"/>
          </ac:graphicFrameMkLst>
        </pc:graphicFrameChg>
        <pc:graphicFrameChg chg="modGraphic">
          <ac:chgData name="Zonghua Gu" userId="9a7e1853e1951ef5" providerId="LiveId" clId="{CF1FAA12-072C-4ED5-BA76-0FFFAEFDB88A}" dt="2025-11-18T23:46:02.808" v="6447" actId="207"/>
          <ac:graphicFrameMkLst>
            <pc:docMk/>
            <pc:sldMk cId="3048658247" sldId="395"/>
            <ac:graphicFrameMk id="6" creationId="{F1656193-ACA0-132F-342B-32551931A799}"/>
          </ac:graphicFrameMkLst>
        </pc:graphicFrameChg>
        <pc:graphicFrameChg chg="modGraphic">
          <ac:chgData name="Zonghua Gu" userId="9a7e1853e1951ef5" providerId="LiveId" clId="{CF1FAA12-072C-4ED5-BA76-0FFFAEFDB88A}" dt="2025-11-18T23:47:28.056" v="6456" actId="207"/>
          <ac:graphicFrameMkLst>
            <pc:docMk/>
            <pc:sldMk cId="3048658247" sldId="395"/>
            <ac:graphicFrameMk id="13" creationId="{476FC88E-1B42-B337-08A1-D33AD966C954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768" y="0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/>
          <a:lstStyle>
            <a:lvl1pPr algn="r">
              <a:defRPr sz="1200"/>
            </a:lvl1pPr>
          </a:lstStyle>
          <a:p>
            <a:fld id="{2AEAFE1F-9E52-45C8-9793-E819F0044A1C}" type="datetimeFigureOut">
              <a:rPr lang="en-US" smtClean="0"/>
              <a:pPr/>
              <a:t>4/9/2026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2150"/>
            <a:ext cx="4616450" cy="34639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87" tIns="46244" rIns="92487" bIns="46244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5008" y="4387136"/>
            <a:ext cx="5560060" cy="4156234"/>
          </a:xfrm>
          <a:prstGeom prst="rect">
            <a:avLst/>
          </a:prstGeom>
        </p:spPr>
        <p:txBody>
          <a:bodyPr vert="horz" lIns="92487" tIns="46244" rIns="92487" bIns="4624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768" y="8772669"/>
            <a:ext cx="3011699" cy="461804"/>
          </a:xfrm>
          <a:prstGeom prst="rect">
            <a:avLst/>
          </a:prstGeom>
        </p:spPr>
        <p:txBody>
          <a:bodyPr vert="horz" lIns="92487" tIns="46244" rIns="92487" bIns="46244" rtlCol="0" anchor="b"/>
          <a:lstStyle>
            <a:lvl1pPr algn="r">
              <a:defRPr sz="1200"/>
            </a:lvl1pPr>
          </a:lstStyle>
          <a:p>
            <a:fld id="{2D71AD5F-E36F-46B9-A99B-7B025244359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6164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Compare r0 and r1</a:t>
            </a:r>
          </a:p>
          <a:p>
            <a:r>
              <a:rPr lang="en-US" dirty="0"/>
              <a:t>; Branch to skip if r0 == r1 (skip the addition)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; r2 = r2 + r2 (only executed if r0 != r1)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Compare r0 and r1</a:t>
            </a:r>
          </a:p>
          <a:p>
            <a:r>
              <a:rPr lang="en-US" dirty="0"/>
              <a:t>ANS A:</a:t>
            </a:r>
          </a:p>
          <a:p>
            <a:pPr lvl="1"/>
            <a:r>
              <a:rPr lang="en-US" dirty="0"/>
              <a:t>CMP r0, r1         </a:t>
            </a:r>
          </a:p>
          <a:p>
            <a:pPr lvl="1"/>
            <a:r>
              <a:rPr lang="en-US" dirty="0"/>
              <a:t>BEQ skip</a:t>
            </a:r>
          </a:p>
          <a:p>
            <a:pPr lvl="1"/>
            <a:r>
              <a:rPr lang="en-US" dirty="0"/>
              <a:t>ADD r2, r2, r2      </a:t>
            </a:r>
          </a:p>
          <a:p>
            <a:pPr lvl="1"/>
            <a:r>
              <a:rPr lang="en-US" dirty="0"/>
              <a:t>skip:</a:t>
            </a:r>
          </a:p>
          <a:p>
            <a:r>
              <a:rPr lang="en-US" dirty="0"/>
              <a:t>ANS B: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i="0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23695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1412AB-13B4-B035-0958-DA9C98290B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6F495B-59BA-E964-8205-8317BD120C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0832F4-7DCD-B8E4-7248-B122F9B2AC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7B25462-90E1-D5A5-988E-2D33F273D74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358036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7385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284E89-7C44-C5D6-5FE2-35B48DB2B9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FD3BB97-C1ED-EB01-7B4D-50A0B92608F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D49600-58D5-1674-9794-06B23001F6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7FA483A-3C0C-0CCB-5F80-152A39AC683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16759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538E8E-8967-FABC-4379-055C5BB4A58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E20BA70-AB8C-5A9E-3A4F-2FF475D73C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B233B47-99E1-DA8E-01DD-DCC2ABA96C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No—do not replace BNE with BPL in that loop.image.jpg</a:t>
            </a:r>
          </a:p>
          <a:p>
            <a:r>
              <a:rPr lang="en-US" b="1" dirty="0"/>
              <a:t>Why BNE is correct</a:t>
            </a:r>
          </a:p>
          <a:p>
            <a:r>
              <a:rPr lang="en-US" dirty="0"/>
              <a:t>After SUB r0, r0, #1, the Zero flag Z is set only when r0 becomes 0, so BNE (“branch if not equal to zero”) repeats exactly until the counter hits 0, giving 10 iterations from an initial value of 10.image.jpg</a:t>
            </a:r>
          </a:p>
          <a:p>
            <a:r>
              <a:rPr lang="en-US" b="1" dirty="0"/>
              <a:t>Why BPL is wrong here</a:t>
            </a:r>
          </a:p>
          <a:p>
            <a:r>
              <a:rPr lang="en-US" dirty="0"/>
              <a:t>BPL tests the Negative flag N=0 (i.e., “plus/non‑negative”), not whether the value is nonzero. Starting from 10 and decrementing, N stays 0 for 10 down to 0, so BPL would still branch at r0=0 and continue into −1</a:t>
            </a:r>
          </a:p>
          <a:p>
            <a:r>
              <a:rPr lang="en-US" b="1" dirty="0"/>
              <a:t>If using “plus” logic</a:t>
            </a:r>
          </a:p>
          <a:p>
            <a:r>
              <a:rPr lang="en-US" dirty="0"/>
              <a:t>To stop before going negative, the condition would need to be “branch while r0 &gt; 0,” which is achieved with BGT after a CMP r0,#0 or by keeping BNE after SUBS. Using BPL alone does not encode “greater than zero.”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E160E0-1640-110C-2FA4-4D81E7C017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80374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No—do not replace BNE with BPL in that loop.image.jpg</a:t>
            </a:r>
          </a:p>
          <a:p>
            <a:r>
              <a:rPr lang="en-US" b="1" dirty="0"/>
              <a:t>Why BNE is correct</a:t>
            </a:r>
          </a:p>
          <a:p>
            <a:r>
              <a:rPr lang="en-US" dirty="0"/>
              <a:t>After SUB r0, r0, #1, the Zero flag Z is set only when r0 becomes 0, so BNE (“branch if not equal to zero”) repeats exactly until the counter hits 0, giving 10 iterations from an initial value of 10.image.jpg</a:t>
            </a:r>
          </a:p>
          <a:p>
            <a:r>
              <a:rPr lang="en-US" b="1" dirty="0"/>
              <a:t>Why BPL is wrong here</a:t>
            </a:r>
          </a:p>
          <a:p>
            <a:r>
              <a:rPr lang="en-US" dirty="0"/>
              <a:t>BPL tests the Negative flag N=0 (i.e., “plus/non‑negative”), not whether the value is nonzero. Starting from 10 and decrementing, N stays 0 for 10 down to 0, so BPL would still branch at r0=0 and continue into −1</a:t>
            </a:r>
          </a:p>
          <a:p>
            <a:r>
              <a:rPr lang="en-US" b="1" dirty="0"/>
              <a:t>If using “plus” logic</a:t>
            </a:r>
          </a:p>
          <a:p>
            <a:r>
              <a:rPr lang="en-US" dirty="0"/>
              <a:t>To stop before going negative, the condition would need to be “branch while r0 &gt; 0,” which is achieved with BGT after a CMP r0,#0 or by keeping BNE after SUBS. Using BPL alone does not encode “greater than zero.”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224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8941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5862C-E5A2-BA8F-385A-253A9E8D46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B00B468-CEBE-6E74-94E0-101106D7FB3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3A5F83B-79B0-55F5-1F44-B30AEACB7E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bx lr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B5464B3-1AF1-2B17-D44B-E2C4306384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2301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 bx lr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8093478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https://thinkingeek.com/2013/01/20/arm-assembler-raspberry-pi-chapter-6/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69779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24810" y="4404346"/>
            <a:ext cx="5100458" cy="4170576"/>
          </a:xfrm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5780" tIns="47890" rIns="95780" bIns="47890"/>
          <a:lstStyle/>
          <a:p>
            <a:pPr marL="0" lvl="2" defTabSz="924879">
              <a:defRPr/>
            </a:pPr>
            <a:r>
              <a:rPr lang="en-US" dirty="0"/>
              <a:t>Condition codes are simply a way of testing the ALU status flags. </a:t>
            </a:r>
          </a:p>
          <a:p>
            <a:pPr marL="0" lvl="2" defTabSz="924879">
              <a:defRPr/>
            </a:pPr>
            <a:r>
              <a:rPr lang="en-US" dirty="0"/>
              <a:t>Note AL is the default and does not need to be specified </a:t>
            </a:r>
            <a:endParaRPr lang="en-GB" dirty="0"/>
          </a:p>
          <a:p>
            <a:endParaRPr lang="en-US" dirty="0"/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79525" y="863600"/>
            <a:ext cx="4403725" cy="3303588"/>
          </a:xfrm>
          <a:ln/>
        </p:spPr>
      </p:sp>
    </p:spTree>
    <p:extLst>
      <p:ext uri="{BB962C8B-B14F-4D97-AF65-F5344CB8AC3E}">
        <p14:creationId xmlns:p14="http://schemas.microsoft.com/office/powerpoint/2010/main" val="217268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AB38C6-1350-AA7F-351E-F644E6BEDA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DC32A4E-32FC-A362-A38D-B406AD77E6D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3DBDFDD-B4A5-3278-66A3-DD9131CCE2F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Compare r0 and r1</a:t>
            </a:r>
          </a:p>
          <a:p>
            <a:r>
              <a:rPr lang="en-US" dirty="0"/>
              <a:t>; Branch to skip if r0 == r1 (skip the addition)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; r2 = r2 + r2 (only executed if r0 != r1)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sz="1200" i="0" dirty="0">
                <a:effectLst/>
                <a:latin typeface="Consolas" panose="020B0609020204030204" pitchFamily="49" charset="0"/>
                <a:cs typeface="Consolas" panose="020B0609020204030204" pitchFamily="49" charset="0"/>
              </a:rPr>
              <a:t>; Compare r0 and r1</a:t>
            </a:r>
          </a:p>
          <a:p>
            <a:r>
              <a:rPr lang="en-US" dirty="0"/>
              <a:t>ANS A:</a:t>
            </a:r>
          </a:p>
          <a:p>
            <a:pPr lvl="1"/>
            <a:r>
              <a:rPr lang="en-US" dirty="0"/>
              <a:t>CMP r0, r1         </a:t>
            </a:r>
          </a:p>
          <a:p>
            <a:pPr lvl="1"/>
            <a:r>
              <a:rPr lang="en-US" dirty="0"/>
              <a:t>BEQ skip</a:t>
            </a:r>
          </a:p>
          <a:p>
            <a:pPr lvl="1"/>
            <a:r>
              <a:rPr lang="en-US" dirty="0"/>
              <a:t>ADD r2, r2, r2      </a:t>
            </a:r>
          </a:p>
          <a:p>
            <a:pPr lvl="1"/>
            <a:r>
              <a:rPr lang="en-US" dirty="0"/>
              <a:t>skip:</a:t>
            </a:r>
          </a:p>
          <a:p>
            <a:r>
              <a:rPr lang="en-US" dirty="0"/>
              <a:t>ANS B: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pt-BR" sz="1200" i="0" dirty="0">
              <a:effectLst/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1EB8ADC-9431-087E-FB1B-C4087CDACDA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802665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EDEF10-5531-8248-33E1-4809D8DB80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B38B50-17AC-38C6-BE82-A167E093AA2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8AC1DE8-8CE9-B47B-E133-A8C3276E43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After a CMP/CMN or SUBS/ADDS used as an unsigned compare where the first operand is strictly greater than the second; for example, after CMP r0, r1, HI means r0 &gt; r1 when treated as unsigned.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58B5C0F-9341-5534-5F6A-552401C9267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511643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After a CMP/CMN or SUBS/ADDS used as an unsigned compare where the first operand is strictly greater than the second; for example, after CMP r0, r1, HI means r0 &gt; r1 when treated as unsigned.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4134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BEBB4E-8AB6-9327-DB23-68FF34B792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1D67CF5-3750-98EA-0473-C2FFA46255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8710C2-3CB4-3124-9E12-25B21C4E68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 solution: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6255E10-BB88-1105-6F23-3D565387406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5552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Alternative solution:</a:t>
            </a:r>
          </a:p>
          <a:p>
            <a:pPr lvl="1"/>
            <a:endParaRPr lang="pt-BR" dirty="0"/>
          </a:p>
          <a:p>
            <a:pPr lvl="1"/>
            <a:endParaRPr lang="pt-BR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0C9D69-9831-4844-8B1E-062B2DA58B0D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95465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pt-BR" dirty="0"/>
              <a:t>bx lr           ; Branch and exchange, return to caller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66353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; while (save[</a:t>
            </a:r>
            <a:r>
              <a:rPr lang="en-US" dirty="0" err="1"/>
              <a:t>i</a:t>
            </a:r>
            <a:r>
              <a:rPr lang="en-US" dirty="0"/>
              <a:t>] == k) </a:t>
            </a:r>
            <a:r>
              <a:rPr lang="en-US" dirty="0" err="1"/>
              <a:t>i</a:t>
            </a:r>
            <a:r>
              <a:rPr lang="en-US" dirty="0"/>
              <a:t> += 1;</a:t>
            </a:r>
          </a:p>
          <a:p>
            <a:endParaRPr lang="en-US" dirty="0"/>
          </a:p>
          <a:p>
            <a:r>
              <a:rPr lang="en-US" dirty="0"/>
              <a:t>loop:</a:t>
            </a:r>
          </a:p>
          <a:p>
            <a:r>
              <a:rPr lang="en-US" dirty="0"/>
              <a:t>    LDR     r3, [r0, r1, LSL #2]   ; r3 = save[</a:t>
            </a:r>
            <a:r>
              <a:rPr lang="en-US" dirty="0" err="1"/>
              <a:t>i</a:t>
            </a:r>
            <a:r>
              <a:rPr lang="en-US" dirty="0"/>
              <a:t>]  (index scaled by 4 bytes) [98][121]</a:t>
            </a:r>
          </a:p>
          <a:p>
            <a:r>
              <a:rPr lang="en-US" dirty="0"/>
              <a:t>    CMP     r3, r2                 ; compare save[</a:t>
            </a:r>
            <a:r>
              <a:rPr lang="en-US" dirty="0" err="1"/>
              <a:t>i</a:t>
            </a:r>
            <a:r>
              <a:rPr lang="en-US" dirty="0"/>
              <a:t>] with k [109]</a:t>
            </a:r>
          </a:p>
          <a:p>
            <a:r>
              <a:rPr lang="en-US" dirty="0"/>
              <a:t>    BNE     done                   ; exit loop if not equal [93]</a:t>
            </a:r>
          </a:p>
          <a:p>
            <a:r>
              <a:rPr lang="en-US" dirty="0"/>
              <a:t>    ADD     r1, r1, #1             ; </a:t>
            </a:r>
            <a:r>
              <a:rPr lang="en-US" dirty="0" err="1"/>
              <a:t>i</a:t>
            </a:r>
            <a:r>
              <a:rPr lang="en-US" dirty="0"/>
              <a:t> += 1 [109]</a:t>
            </a:r>
          </a:p>
          <a:p>
            <a:r>
              <a:rPr lang="en-US" dirty="0"/>
              <a:t>    B       loop                   ; repeat [93]</a:t>
            </a:r>
          </a:p>
          <a:p>
            <a:r>
              <a:rPr lang="en-US" dirty="0"/>
              <a:t>done: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79052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A54BB7-57B1-6A0C-6F42-C1A0C9D8DA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CBEAC6B-8098-2CF8-CD73-2BA181998A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8481F4-39E2-109C-DEEB-41BE4667EF7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 ; while (save[</a:t>
            </a:r>
            <a:r>
              <a:rPr lang="en-US" dirty="0" err="1"/>
              <a:t>i</a:t>
            </a:r>
            <a:r>
              <a:rPr lang="en-US" dirty="0"/>
              <a:t>] == k) </a:t>
            </a:r>
            <a:r>
              <a:rPr lang="en-US" dirty="0" err="1"/>
              <a:t>i</a:t>
            </a:r>
            <a:r>
              <a:rPr lang="en-US" dirty="0"/>
              <a:t> += 1;</a:t>
            </a:r>
          </a:p>
          <a:p>
            <a:endParaRPr lang="en-US" dirty="0"/>
          </a:p>
          <a:p>
            <a:r>
              <a:rPr lang="en-US" dirty="0"/>
              <a:t>loop:</a:t>
            </a:r>
          </a:p>
          <a:p>
            <a:r>
              <a:rPr lang="en-US" dirty="0"/>
              <a:t>    LDR     r3, [r0, r1, LSL #2]   ; r3 = save[</a:t>
            </a:r>
            <a:r>
              <a:rPr lang="en-US" dirty="0" err="1"/>
              <a:t>i</a:t>
            </a:r>
            <a:r>
              <a:rPr lang="en-US" dirty="0"/>
              <a:t>]  (index scaled by 4 bytes) [98][121]</a:t>
            </a:r>
          </a:p>
          <a:p>
            <a:r>
              <a:rPr lang="en-US" dirty="0"/>
              <a:t>    CMP     r3, r2                 ; compare save[</a:t>
            </a:r>
            <a:r>
              <a:rPr lang="en-US" dirty="0" err="1"/>
              <a:t>i</a:t>
            </a:r>
            <a:r>
              <a:rPr lang="en-US" dirty="0"/>
              <a:t>] with k [109]</a:t>
            </a:r>
          </a:p>
          <a:p>
            <a:r>
              <a:rPr lang="en-US" dirty="0"/>
              <a:t>    BNE     done                   ; exit loop if not equal [93]</a:t>
            </a:r>
          </a:p>
          <a:p>
            <a:r>
              <a:rPr lang="en-US" dirty="0"/>
              <a:t>    ADD     r1, r1, #1             ; </a:t>
            </a:r>
            <a:r>
              <a:rPr lang="en-US" dirty="0" err="1"/>
              <a:t>i</a:t>
            </a:r>
            <a:r>
              <a:rPr lang="en-US" dirty="0"/>
              <a:t> += 1 [109]</a:t>
            </a:r>
          </a:p>
          <a:p>
            <a:r>
              <a:rPr lang="en-US" dirty="0"/>
              <a:t>    B       loop                   ; repeat [93]</a:t>
            </a:r>
          </a:p>
          <a:p>
            <a:r>
              <a:rPr lang="en-US" dirty="0"/>
              <a:t>done: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4E65C0-2803-87BB-2AA7-FC38CC27DA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1504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/>
              <a:t>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&lt;8; </a:t>
            </a:r>
            <a:r>
              <a:rPr lang="en-US" dirty="0" err="1"/>
              <a:t>i</a:t>
            </a:r>
            <a:r>
              <a:rPr lang="en-US" dirty="0"/>
              <a:t>++){</a:t>
            </a:r>
          </a:p>
          <a:p>
            <a:pPr lvl="1"/>
            <a:r>
              <a:rPr lang="en-US" dirty="0"/>
              <a:t>a[</a:t>
            </a:r>
            <a:r>
              <a:rPr lang="en-US" dirty="0" err="1"/>
              <a:t>i</a:t>
            </a:r>
            <a:r>
              <a:rPr lang="en-US" dirty="0"/>
              <a:t>] = b[7-i];</a:t>
            </a:r>
          </a:p>
          <a:p>
            <a:pPr lvl="1"/>
            <a:r>
              <a:rPr lang="en-US" dirty="0"/>
              <a:t>}</a:t>
            </a:r>
          </a:p>
          <a:p>
            <a:r>
              <a:rPr lang="en-US" dirty="0"/>
              <a:t>ANS:</a:t>
            </a:r>
          </a:p>
          <a:p>
            <a:pPr lvl="1"/>
            <a:r>
              <a:rPr lang="en-US" dirty="0"/>
              <a:t>; for (</a:t>
            </a:r>
            <a:r>
              <a:rPr lang="en-US" dirty="0" err="1"/>
              <a:t>i</a:t>
            </a:r>
            <a:r>
              <a:rPr lang="en-US" dirty="0"/>
              <a:t>=0; </a:t>
            </a:r>
            <a:r>
              <a:rPr lang="en-US" dirty="0" err="1"/>
              <a:t>i</a:t>
            </a:r>
            <a:r>
              <a:rPr lang="en-US" dirty="0"/>
              <a:t>&lt;8; </a:t>
            </a:r>
            <a:r>
              <a:rPr lang="en-US" dirty="0" err="1"/>
              <a:t>i</a:t>
            </a:r>
            <a:r>
              <a:rPr lang="en-US" dirty="0"/>
              <a:t>++) { a[</a:t>
            </a:r>
            <a:r>
              <a:rPr lang="en-US" dirty="0" err="1"/>
              <a:t>i</a:t>
            </a:r>
            <a:r>
              <a:rPr lang="en-US" dirty="0"/>
              <a:t>] = b[7-i]; }</a:t>
            </a:r>
          </a:p>
          <a:p>
            <a:pPr lvl="1"/>
            <a:r>
              <a:rPr lang="en-US" dirty="0"/>
              <a:t>; Assume r0 = base address of a, r1 = base address of b</a:t>
            </a:r>
          </a:p>
          <a:p>
            <a:pPr lvl="1"/>
            <a:r>
              <a:rPr lang="en-US" dirty="0"/>
              <a:t>MOV r2, #0          ; </a:t>
            </a:r>
            <a:r>
              <a:rPr lang="en-US" dirty="0" err="1"/>
              <a:t>i</a:t>
            </a:r>
            <a:r>
              <a:rPr lang="en-US" dirty="0"/>
              <a:t> = 0</a:t>
            </a:r>
          </a:p>
          <a:p>
            <a:pPr lvl="1"/>
            <a:r>
              <a:rPr lang="en-US" dirty="0" err="1"/>
              <a:t>loop_start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…</a:t>
            </a:r>
          </a:p>
          <a:p>
            <a:pPr lvl="1"/>
            <a:r>
              <a:rPr lang="en-US" dirty="0" err="1"/>
              <a:t>loop_end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1328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dirty="0"/>
              <a:t>Loop runs for 9 iterations, not 10</a:t>
            </a:r>
          </a:p>
          <a:p>
            <a:r>
              <a:rPr lang="en-US" altLang="zh-CN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 1 (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CMP r0, #11</a:t>
            </a:r>
            <a:r>
              <a:rPr lang="en-US" altLang="zh-CN" sz="1200" b="1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r>
              <a:rPr lang="en-US" altLang="zh-CN" sz="1200" b="0" i="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By changing the comparison to 11 and keeping BEQ done, the loop will now execute when r0 is 10, and only exit when r0 finally increments to 11.</a:t>
            </a:r>
          </a:p>
          <a:p>
            <a:r>
              <a:rPr lang="en-US" altLang="zh-CN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Option 2 (</a:t>
            </a:r>
            <a:r>
              <a:rPr lang="en-US" altLang="zh-CN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BGT done</a:t>
            </a:r>
            <a:r>
              <a:rPr lang="en-US" altLang="zh-CN" sz="1200" b="1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):</a:t>
            </a:r>
            <a:r>
              <a:rPr lang="en-US" altLang="zh-CN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By keeping the comparison at 10 but changing the branch instruction to Branch if Greater Than (BGT), the loop will execute when r0 is 10 (since 10 is not </a:t>
            </a:r>
            <a:r>
              <a:rPr lang="en-US" altLang="zh-CN" sz="1200" b="0" i="1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greater</a:t>
            </a:r>
            <a:r>
              <a:rPr lang="en-US" altLang="zh-CN" sz="1200" b="0" i="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than 10) and will only branch out when r0 hits 11.</a:t>
            </a:r>
          </a:p>
          <a:p>
            <a:endParaRPr lang="zh-CN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71AD5F-E36F-46B9-A99B-7B025244359D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2585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pPr eaLnBrk="1" latinLnBrk="0" hangingPunct="1"/>
            <a:fld id="{2E26774B-6488-4259-9342-6CBDB2BFD4E4}" type="datetime1">
              <a:rPr lang="en-US" smtClean="0"/>
              <a:pPr eaLnBrk="1" latinLnBrk="0" hangingPunct="1"/>
              <a:t>4/9/2026</a:t>
            </a:fld>
            <a:endParaRPr lang="en-US" sz="1600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9B2E7711-0BE3-4AFC-959B-CB5C31A7AE48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825AAB62-A572-4E37-B772-B4A75ADE0B18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B0F52420-10F8-488E-969A-A9BE388BE9C4}" type="datetime1">
              <a:rPr lang="en-US" smtClean="0"/>
              <a:pPr eaLnBrk="1" latinLnBrk="0" hangingPunct="1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pPr eaLnBrk="1" latinLnBrk="0" hangingPunct="1"/>
            <a:fld id="{96E96F24-58CF-47DA-907C-A9CD6353E425}" type="datetime1">
              <a:rPr lang="en-US" smtClean="0"/>
              <a:pPr eaLnBrk="1" latinLnBrk="0" hangingPunct="1"/>
              <a:t>4/9/2026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 dirty="0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53AE4463-726A-4A35-9F46-98893432A3F9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FDF404D0-E306-4E90-90E3-E44D26246FFC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1485DA14-76F0-4D93-83FB-7878C79A1986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A15E552D-49E1-496B-B79C-E100986B8B5F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CEC72505-1551-4A98-97CD-F520B07184AD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7218F47B-BA16-4F20-B5BA-73F598D94B51}" type="datetime1">
              <a:rPr lang="en-US" smtClean="0"/>
              <a:pPr eaLnBrk="1" latinLnBrk="0" hangingPunct="1"/>
              <a:t>4/9/2026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‹#›</a:t>
            </a:fld>
            <a:endParaRPr kumimoji="0"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4F3CB514-9CA6-4E48-9463-A430D31CFDE3}" type="datetime1">
              <a:rPr lang="en-US" smtClean="0"/>
              <a:pPr eaLnBrk="1" latinLnBrk="0" hangingPunct="1"/>
              <a:t>4/9/2026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l" eaLnBrk="1" latinLnBrk="0" hangingPunct="1"/>
            <a:fld id="{EA7C8D44-3667-46F6-9772-CC52308E2A7F}" type="slidenum">
              <a:rPr kumimoji="0" lang="en-US" smtClean="0"/>
              <a:pPr algn="l" eaLnBrk="1" latinLnBrk="0" hangingPunct="1"/>
              <a:t>‹#›</a:t>
            </a:fld>
            <a:endParaRPr kumimoji="0" lang="en-US" sz="1600" dirty="0">
              <a:solidFill>
                <a:schemeClr val="tx2"/>
              </a:solidFill>
            </a:endParaRPr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eb.eece.maine.edu/~zhu/book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2000" dirty="0"/>
              <a:t>Z. Gu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Fall 2025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828800" y="337547"/>
            <a:ext cx="6477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>
                <a:latin typeface="Bookman Old Style (Headings)"/>
              </a:rPr>
              <a:t>Embedded Systems with ARM Cortex-M Microcontrollers in Assembly Language and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413019" y="1828800"/>
            <a:ext cx="385637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2400" b="1" dirty="0">
                <a:solidFill>
                  <a:srgbClr val="C00000"/>
                </a:solidFill>
              </a:rPr>
              <a:t>Chapter 6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Flow Control in Assembly</a:t>
            </a:r>
          </a:p>
          <a:p>
            <a:pPr algn="r"/>
            <a:r>
              <a:rPr lang="en-US" sz="2400" b="1" dirty="0">
                <a:solidFill>
                  <a:srgbClr val="C00000"/>
                </a:solidFill>
              </a:rPr>
              <a:t>Exercises 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eaLnBrk="1" latinLnBrk="0" hangingPunct="1"/>
            <a:fld id="{EA7C8D44-3667-46F6-9772-CC52308E2A7F}" type="slidenum">
              <a:rPr kumimoji="0" lang="en-US" smtClean="0"/>
              <a:pPr eaLnBrk="1" latinLnBrk="0" hangingPunct="1"/>
              <a:t>1</a:t>
            </a:fld>
            <a:endParaRPr kumimoji="0"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DF938EB-593A-3F78-8471-70DE26383963}"/>
              </a:ext>
            </a:extLst>
          </p:cNvPr>
          <p:cNvSpPr txBox="1"/>
          <p:nvPr/>
        </p:nvSpPr>
        <p:spPr>
          <a:xfrm>
            <a:off x="709138" y="6307127"/>
            <a:ext cx="7725724" cy="461665"/>
          </a:xfrm>
          <a:prstGeom prst="rect">
            <a:avLst/>
          </a:prstGeom>
          <a:ln w="9525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Acknowledgement: Lecture slides based on Embedded Systems with ARM Cortex-M Microcontrollers in Assembly Language and C, University of Maine 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  <a:hlinkClick r:id="rId2"/>
              </a:rPr>
              <a:t>https://web.eece.maine.edu/~zhu/book/</a:t>
            </a:r>
            <a:r>
              <a:rPr lang="en-US" altLang="zh-CN" sz="1200" dirty="0">
                <a:solidFill>
                  <a:schemeClr val="tx1"/>
                </a:solidFill>
                <a:latin typeface="Gill Sans Light"/>
              </a:rPr>
              <a:t> </a:t>
            </a:r>
            <a:endParaRPr lang="en-SE" sz="1200" dirty="0">
              <a:solidFill>
                <a:schemeClr val="tx1"/>
              </a:solidFill>
              <a:latin typeface="Gill Sans Light"/>
            </a:endParaRPr>
          </a:p>
        </p:txBody>
      </p:sp>
    </p:spTree>
    <p:extLst>
      <p:ext uri="{BB962C8B-B14F-4D97-AF65-F5344CB8AC3E}">
        <p14:creationId xmlns:p14="http://schemas.microsoft.com/office/powerpoint/2010/main" val="16832813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43AF58-3BE7-C02B-E45C-285C296D7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210BF-9936-7600-5181-99A2123DC3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2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1E6B7A2-9510-656F-A5D3-223AB788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10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29F0AF8-E554-E10C-A5E5-A887825B37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6377985"/>
              </p:ext>
            </p:extLst>
          </p:nvPr>
        </p:nvGraphicFramePr>
        <p:xfrm>
          <a:off x="876300" y="2513525"/>
          <a:ext cx="7391400" cy="3169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0;</a:t>
                      </a:r>
                    </a:p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(save[</a:t>
                      </a: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] == k)</a:t>
                      </a:r>
                    </a:p>
                    <a:p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+= 1;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&amp;save[0]   ; pointer to current element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r2 = k           ; value to compare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LDR r3, [r0], #4   ; load current save[i], advance pointer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r3, r2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done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 loop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9FF14984-BA58-2E71-3A92-5F9ED574984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371600"/>
          </a:xfrm>
        </p:spPr>
        <p:txBody>
          <a:bodyPr>
            <a:normAutofit/>
          </a:bodyPr>
          <a:lstStyle/>
          <a:p>
            <a:r>
              <a:rPr lang="en-US" dirty="0"/>
              <a:t>This version removes r1, and uses post-index addressing to increment the array index r0, adding 4 to r0 in every loop iteration</a:t>
            </a:r>
          </a:p>
        </p:txBody>
      </p:sp>
    </p:spTree>
    <p:extLst>
      <p:ext uri="{BB962C8B-B14F-4D97-AF65-F5344CB8AC3E}">
        <p14:creationId xmlns:p14="http://schemas.microsoft.com/office/powerpoint/2010/main" val="6536737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901E19-B414-84A8-4EAA-88A0BDEC7D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79AEE47-CB5D-C0DB-F3D5-D8FD0C5E4A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B7C113-0674-6062-1A2E-1AD4971E29A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the equivalent assembly program for this piece of code in C.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40222894-2409-8D52-DD5B-8A904AD638E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3720059"/>
              </p:ext>
            </p:extLst>
          </p:nvPr>
        </p:nvGraphicFramePr>
        <p:xfrm>
          <a:off x="990600" y="2362200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(i=0; i&lt;8; i++){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a[i] = b[7-i];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Assume r0 = base address of a, r1 = base address of b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42293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63D5C6-1D52-715E-A5D7-083B50D5B6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02978-7DD8-148C-3483-99DF0FA825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3B92662-D897-8749-1AC1-EE9C0AEA9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7EC282A-2699-D86B-1892-06D1691D66EC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the equivalent assembly program for this piece of code in C.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70E29F-21CC-744B-D4B5-04038FD2280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9109949"/>
              </p:ext>
            </p:extLst>
          </p:nvPr>
        </p:nvGraphicFramePr>
        <p:xfrm>
          <a:off x="990600" y="2286000"/>
          <a:ext cx="7391400" cy="46329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(i=0; i&lt;8; i++){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a[i] = b[7-i];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n-NO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Assume r0 = base address of a, r1 = base address of b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r2, #0          ; i = 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loop_start: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r2, #8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BGE loop_end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RSB r3, r2, #7    ; r3 = 7 – i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;Note that SUB r3, #7, r2 is incorrect, since operand 1 cannot be an immediate value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LDR r4, [r1, r3, LSL#2] ; Load b[7-i] from mem address r1 + 4*r3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STR r4, [r0, r2, LSL#2] ; Store to a[i] to mem address r0 + 4*r2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r2, r2, #1    ; i++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 loop_start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loop_end: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23924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B44D64-9022-3456-632D-D2D7D5D934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4C9F1-D3D9-18E8-D429-AD38C0280B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7F15384-4ED2-1672-43DC-EB578D184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13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DB9A0A3-9301-65C3-B5C6-8AEF572394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726570"/>
              </p:ext>
            </p:extLst>
          </p:nvPr>
        </p:nvGraphicFramePr>
        <p:xfrm>
          <a:off x="457200" y="1219200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#10     ; Compare r0 with 10 while r0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BEQ end        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==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FACABF7-FFF7-3BBF-C49F-124791C54B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5999148"/>
              </p:ext>
            </p:extLst>
          </p:nvPr>
        </p:nvGraphicFramePr>
        <p:xfrm>
          <a:off x="457200" y="3787775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64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flags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97331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EBC1C4-7A44-B3C2-FD00-732417A8758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3A82F-4D13-6943-1697-5F93B36B96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 to Assembly: What is wrong? ANS </a:t>
            </a:r>
            <a:r>
              <a:rPr lang="en-US" altLang="zh-CN" dirty="0"/>
              <a:t>(</a:t>
            </a:r>
            <a:r>
              <a:rPr lang="en-US" altLang="zh-CN" dirty="0" err="1"/>
              <a:t>cnt</a:t>
            </a:r>
            <a:r>
              <a:rPr lang="en-US" altLang="zh-CN" dirty="0"/>
              <a:t> declared as </a:t>
            </a:r>
            <a:r>
              <a:rPr lang="en-US" altLang="zh-CN" dirty="0">
                <a:solidFill>
                  <a:srgbClr val="C00000"/>
                </a:solidFill>
              </a:rPr>
              <a:t>signed int</a:t>
            </a:r>
            <a:r>
              <a:rPr lang="en-US" altLang="zh-CN" dirty="0"/>
              <a:t>)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EE3DBAF-4DCB-7E4C-3383-E6211571C2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14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CA5E7D5-B204-9C0A-BCB8-C59AA195F3F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7185290"/>
              </p:ext>
            </p:extLst>
          </p:nvPr>
        </p:nvGraphicFramePr>
        <p:xfrm>
          <a:off x="551329" y="2362200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 (int)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</a:t>
                      </a:r>
                      <a:r>
                        <a:rPr kumimoji="0" lang="en-US" sz="1600" b="0" kern="120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11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    ; Compare x0 with 10 while x0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BEQ done       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==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5EDA7E-8E91-D270-9D52-298E05FE9EC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143000"/>
            <a:ext cx="8229600" cy="1371600"/>
          </a:xfrm>
        </p:spPr>
        <p:txBody>
          <a:bodyPr>
            <a:normAutofit fontScale="92500"/>
          </a:bodyPr>
          <a:lstStyle/>
          <a:p>
            <a:r>
              <a:rPr lang="en-US" altLang="zh-CN" sz="1400" dirty="0"/>
              <a:t>The loop checks CMP r0, #10 and exits immediately if they are equal (BEQ end). Because it exits </a:t>
            </a:r>
            <a:r>
              <a:rPr lang="en-US" altLang="zh-CN" sz="1400" i="1" dirty="0"/>
              <a:t>before</a:t>
            </a:r>
            <a:r>
              <a:rPr lang="en-US" altLang="zh-CN" sz="1400" dirty="0"/>
              <a:t> executing the loop body when </a:t>
            </a:r>
            <a:r>
              <a:rPr lang="en-US" altLang="zh-CN" sz="1400" dirty="0" err="1"/>
              <a:t>cnt</a:t>
            </a:r>
            <a:r>
              <a:rPr lang="en-US" altLang="zh-CN" sz="1400" dirty="0"/>
              <a:t> == 10, the loop body only executes for 9 iterations, r0 values 1 through 9.</a:t>
            </a:r>
          </a:p>
          <a:p>
            <a:r>
              <a:rPr lang="en-US" altLang="zh-CN" sz="1400" dirty="0"/>
              <a:t>Option 1: Compare against 11: CMP r0, #11 and branch on equal BEQ end.</a:t>
            </a:r>
          </a:p>
          <a:p>
            <a:r>
              <a:rPr lang="en-US" altLang="zh-CN" sz="1400" dirty="0"/>
              <a:t>Option 2: Keep the comparison with 10 but change the branch logic to branch out if greater than 10: BGT end.</a:t>
            </a:r>
            <a:endParaRPr lang="zh-CN" altLang="en-US" sz="1400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13248B5-A9EA-67F6-3118-C1F6BE8436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8730611"/>
              </p:ext>
            </p:extLst>
          </p:nvPr>
        </p:nvGraphicFramePr>
        <p:xfrm>
          <a:off x="551329" y="4515722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 </a:t>
                      </a:r>
                      <a:r>
                        <a:rPr lang="en-US" altLang="zh-CN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(int)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#10     ; Compare x0 with 10 while x0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</a:t>
                      </a:r>
                      <a:r>
                        <a:rPr kumimoji="0" lang="en-US" sz="1600" b="0" kern="120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BGT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done       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&gt;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898629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268DC-B8DA-BE4F-4F72-AEB450555A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E1C93C-745E-921B-00A7-BDBD948FDE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 to Assembly: What is wrong? ANS (</a:t>
            </a:r>
            <a:r>
              <a:rPr lang="en-US" dirty="0" err="1"/>
              <a:t>cnt</a:t>
            </a:r>
            <a:r>
              <a:rPr lang="en-US" dirty="0"/>
              <a:t> declared as </a:t>
            </a:r>
            <a:r>
              <a:rPr lang="en-US" dirty="0">
                <a:solidFill>
                  <a:srgbClr val="C00000"/>
                </a:solidFill>
              </a:rPr>
              <a:t>unsigned int</a:t>
            </a:r>
            <a:r>
              <a:rPr lang="en-US" dirty="0"/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F35B988-53AC-26E4-848B-85E2BFEEA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15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48ACAD3-E94E-D346-CA61-9CE8EE8A6C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2713325"/>
              </p:ext>
            </p:extLst>
          </p:nvPr>
        </p:nvGraphicFramePr>
        <p:xfrm>
          <a:off x="457200" y="1219200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 </a:t>
                      </a:r>
                      <a:r>
                        <a:rPr lang="en-US" altLang="zh-CN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</a:t>
                      </a:r>
                      <a:r>
                        <a:rPr lang="en-US" altLang="zh-CN" sz="1600" dirty="0" err="1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altLang="zh-CN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</a:t>
                      </a:r>
                      <a:r>
                        <a:rPr kumimoji="0" lang="en-US" sz="1600" b="0" kern="120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11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    ; Compare x0 with 10 while x0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BEQ done       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==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EE525A6-367C-C461-3368-E8BB9DE364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13611172"/>
              </p:ext>
            </p:extLst>
          </p:nvPr>
        </p:nvGraphicFramePr>
        <p:xfrm>
          <a:off x="457200" y="3962400"/>
          <a:ext cx="8153400" cy="209973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2467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 </a:t>
                      </a:r>
                      <a:r>
                        <a:rPr lang="en-US" altLang="zh-CN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</a:t>
                      </a:r>
                      <a:r>
                        <a:rPr lang="en-US" altLang="zh-CN" sz="1600" dirty="0" err="1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altLang="zh-CN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)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Programu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3726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MOV r0, #1       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1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loop:    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  CMP r0, #10     ; Compare x0 with 10 while x0 &lt;=10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</a:t>
                      </a:r>
                      <a:r>
                        <a:rPr kumimoji="0" lang="en-US" sz="1600" b="0" kern="120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BHI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done        ; If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&gt; 10, branch to end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ADD r0, r0, #1  ;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= </a:t>
                      </a:r>
                      <a:r>
                        <a:rPr kumimoji="0" lang="en-US" sz="1600" b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cnt</a:t>
                      </a: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 + 1</a:t>
                      </a:r>
                      <a:b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</a:br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   B loop          ; Repeat the loop</a:t>
                      </a:r>
                    </a:p>
                    <a:p>
                      <a:pPr marL="0" algn="l" rtl="0" eaLnBrk="1" latinLnBrk="0" hangingPunct="1"/>
                      <a:r>
                        <a:rPr kumimoji="0" lang="en-US" sz="1600" b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+mn-cs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21543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44E425-B5DA-C69E-7063-C29F8FC29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34E812-A261-B631-594F-6BE9D79EF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 </a:t>
            </a:r>
            <a:r>
              <a:rPr lang="en-US" altLang="zh-CN" dirty="0"/>
              <a:t>ANS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82928FF-A2D1-043A-2637-6F445ECC5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16</a:t>
            </a:fld>
            <a:endParaRPr kumimoji="0"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F2F7753-A83D-ABF3-D334-31D349B3E0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8577818"/>
              </p:ext>
            </p:extLst>
          </p:nvPr>
        </p:nvGraphicFramePr>
        <p:xfrm>
          <a:off x="457200" y="133350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64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 SUB r0, r0, #1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--;ss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  BNE  loop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0B7468F-F6CD-9D27-E99A-40FA8CBFEB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0656205"/>
              </p:ext>
            </p:extLst>
          </p:nvPr>
        </p:nvGraphicFramePr>
        <p:xfrm>
          <a:off x="457200" y="338328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137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1964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 check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  SUB</a:t>
                      </a:r>
                      <a:r>
                        <a:rPr lang="en-US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flags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check: BNE  loop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FEFCEE76-4050-DF76-FC15-2F0C19F09623}"/>
              </a:ext>
            </a:extLst>
          </p:cNvPr>
          <p:cNvSpPr txBox="1"/>
          <p:nvPr/>
        </p:nvSpPr>
        <p:spPr>
          <a:xfrm>
            <a:off x="574548" y="5433060"/>
            <a:ext cx="7918704" cy="132343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600" dirty="0"/>
              <a:t>Error:  loop will run infinitely because the subtraction does not update the CPU condition flags.</a:t>
            </a:r>
          </a:p>
          <a:p>
            <a:r>
              <a:rPr lang="en-US" sz="1600" dirty="0"/>
              <a:t>ANS: use SUBS to set flags;  (optionally) add a B check before loop body</a:t>
            </a:r>
          </a:p>
          <a:p>
            <a:r>
              <a:rPr lang="en-US" sz="1600" dirty="0"/>
              <a:t>(W</a:t>
            </a:r>
            <a:r>
              <a:rPr lang="en-US" altLang="zh-CN" sz="1600" dirty="0"/>
              <a:t>ith or without “B check”, </a:t>
            </a:r>
            <a:r>
              <a:rPr lang="en-US" sz="1600" dirty="0"/>
              <a:t>program behavior is the same if </a:t>
            </a:r>
            <a:r>
              <a:rPr lang="en-US" sz="1600" dirty="0" err="1"/>
              <a:t>cnt</a:t>
            </a:r>
            <a:r>
              <a:rPr lang="en-US" sz="1600" dirty="0"/>
              <a:t> = r0 = 10 initially, but different if </a:t>
            </a:r>
            <a:r>
              <a:rPr lang="en-US" sz="1600" dirty="0" err="1"/>
              <a:t>cnt</a:t>
            </a:r>
            <a:r>
              <a:rPr lang="en-US" sz="1600" dirty="0"/>
              <a:t> = r0 = 0 initially. c.f. pp 22-25 in Ch6 lecture on while loop and do-while loop. )</a:t>
            </a:r>
          </a:p>
        </p:txBody>
      </p:sp>
    </p:spTree>
    <p:extLst>
      <p:ext uri="{BB962C8B-B14F-4D97-AF65-F5344CB8AC3E}">
        <p14:creationId xmlns:p14="http://schemas.microsoft.com/office/powerpoint/2010/main" val="1103341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6B3FFA-1B38-C23C-27C7-A1FE03EDDA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BCF7D1-587D-1B50-B854-46925DB60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-304800"/>
            <a:ext cx="8229600" cy="990600"/>
          </a:xfrm>
        </p:spPr>
        <p:txBody>
          <a:bodyPr/>
          <a:lstStyle/>
          <a:p>
            <a:r>
              <a:rPr lang="en-US" dirty="0"/>
              <a:t>C to Assembly, fill in blank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DA1D2F7-3321-714E-832A-AA1911A404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17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BDA7FC0-53BF-D572-93A1-622E763F06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1243894"/>
              </p:ext>
            </p:extLst>
          </p:nvPr>
        </p:nvGraphicFramePr>
        <p:xfrm>
          <a:off x="495300" y="68580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    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 ???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++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 ???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BLE  ???  ; while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&lt;= 10) continue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  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8CEA76-20F8-81D0-1E3F-7401CB2001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5183756"/>
              </p:ext>
            </p:extLst>
          </p:nvPr>
        </p:nvGraphicFramePr>
        <p:xfrm>
          <a:off x="495300" y="273939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???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???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DE6B181D-F24A-E836-C5CF-CA3D6714347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2417366"/>
              </p:ext>
            </p:extLst>
          </p:nvPr>
        </p:nvGraphicFramePr>
        <p:xfrm>
          <a:off x="495300" y="4771390"/>
          <a:ext cx="8153400" cy="173013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???;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BGT  ???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686235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C6BB78-6632-8826-7CCC-63CDB859CF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-304800"/>
            <a:ext cx="8458200" cy="990600"/>
          </a:xfrm>
        </p:spPr>
        <p:txBody>
          <a:bodyPr>
            <a:normAutofit/>
          </a:bodyPr>
          <a:lstStyle/>
          <a:p>
            <a:r>
              <a:rPr lang="en-US" sz="2800" dirty="0"/>
              <a:t>C to Assembly ANS (assuming </a:t>
            </a:r>
            <a:r>
              <a:rPr lang="en-US" sz="2800" dirty="0" err="1"/>
              <a:t>cnt</a:t>
            </a:r>
            <a:r>
              <a:rPr lang="en-US" sz="2800" dirty="0"/>
              <a:t> is </a:t>
            </a:r>
            <a:r>
              <a:rPr lang="en-US" sz="2800" dirty="0">
                <a:solidFill>
                  <a:srgbClr val="FF0000"/>
                </a:solidFill>
              </a:rPr>
              <a:t>signed int</a:t>
            </a:r>
            <a:r>
              <a:rPr lang="en-US" sz="2800" dirty="0"/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2BD1E37-C382-D28F-3A6C-608C5EA18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18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C28BAFB-31B9-50D7-C887-1C2776C892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7533987"/>
              </p:ext>
            </p:extLst>
          </p:nvPr>
        </p:nvGraphicFramePr>
        <p:xfrm>
          <a:off x="495300" y="68580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    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r0, r0, #1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++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r0, #10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BLE loop            ; while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&lt;= 10) continue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  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A4376573-3C10-262F-B16F-802FF655885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166021"/>
              </p:ext>
            </p:extLst>
          </p:nvPr>
        </p:nvGraphicFramePr>
        <p:xfrm>
          <a:off x="495300" y="273939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1826EA7A-8E49-2A0D-7E31-D74230DEDA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9929494"/>
              </p:ext>
            </p:extLst>
          </p:nvPr>
        </p:nvGraphicFramePr>
        <p:xfrm>
          <a:off x="495300" y="4771390"/>
          <a:ext cx="8153400" cy="173013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BGT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2464333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D093EB-7596-F616-AF10-B56C7146F8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42C3D-50C9-155E-0B61-ED370CF616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800" y="-304800"/>
            <a:ext cx="8458200" cy="990600"/>
          </a:xfrm>
        </p:spPr>
        <p:txBody>
          <a:bodyPr>
            <a:normAutofit/>
          </a:bodyPr>
          <a:lstStyle/>
          <a:p>
            <a:r>
              <a:rPr lang="en-US" sz="2400" dirty="0"/>
              <a:t>C to Assembly ANS (assuming </a:t>
            </a:r>
            <a:r>
              <a:rPr lang="en-US" sz="2400" dirty="0" err="1"/>
              <a:t>cnt</a:t>
            </a:r>
            <a:r>
              <a:rPr lang="en-US" sz="2400" dirty="0"/>
              <a:t> is </a:t>
            </a:r>
            <a:r>
              <a:rPr lang="en-US" sz="2400" dirty="0">
                <a:solidFill>
                  <a:srgbClr val="FF0000"/>
                </a:solidFill>
              </a:rPr>
              <a:t>unsigned int</a:t>
            </a:r>
            <a:r>
              <a:rPr lang="en-US" sz="2400" dirty="0"/>
              <a:t>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7A6C34-AEF6-2E16-E844-DCF42412CD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19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72F96EE-5AF2-5B15-C1BC-FAF0F3A2A1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1560780"/>
              </p:ext>
            </p:extLst>
          </p:nvPr>
        </p:nvGraphicFramePr>
        <p:xfrm>
          <a:off x="495300" y="68580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&lt;= 10)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++;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    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r0, r0, #1  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++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r0, #10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BLS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loop            ; while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&lt;= 10) continue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   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1656193-ACA0-132F-342B-32551931A7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53521416"/>
              </p:ext>
            </p:extLst>
          </p:nvPr>
        </p:nvGraphicFramePr>
        <p:xfrm>
          <a:off x="495300" y="2739390"/>
          <a:ext cx="8153400" cy="19507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!=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13" name="Table 12">
            <a:extLst>
              <a:ext uri="{FF2B5EF4-FFF2-40B4-BE49-F238E27FC236}">
                <a16:creationId xmlns:a16="http://schemas.microsoft.com/office/drawing/2014/main" id="{476FC88E-1B42-B337-08A1-D33AD966C9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739709"/>
              </p:ext>
            </p:extLst>
          </p:nvPr>
        </p:nvGraphicFramePr>
        <p:xfrm>
          <a:off x="495300" y="4771390"/>
          <a:ext cx="8153400" cy="1730137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32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86297">
                <a:tc>
                  <a:txBody>
                    <a:bodyPr/>
                    <a:lstStyle/>
                    <a:p>
                      <a:r>
                        <a:rPr lang="en-US" sz="1600" b="0" dirty="0" err="1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uint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BHI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486582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9933DF-9610-809C-11B2-6E559AD6F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351F047-7DC1-1269-97CA-1BFB3E386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5194D1-447C-6A4E-281D-DAB9A59A84CD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/>
              <a:t>Write assembly program for pseudocode, one version without Conditional Execution instructions, one version with Conditional Execution.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5FA2BB6-217B-C52B-5A1B-6F25A3FDBB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9617822"/>
              </p:ext>
            </p:extLst>
          </p:nvPr>
        </p:nvGraphicFramePr>
        <p:xfrm>
          <a:off x="876300" y="2844265"/>
          <a:ext cx="7391400" cy="1017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38E8EFF-813B-0481-15DB-FE881211C9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68323536"/>
              </p:ext>
            </p:extLst>
          </p:nvPr>
        </p:nvGraphicFramePr>
        <p:xfrm>
          <a:off x="876300" y="4220310"/>
          <a:ext cx="7391400" cy="1162579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283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w/Conditional Execution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4899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4467565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603125-7437-16CA-FD54-FD3998917C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B2C29-FAA8-E0FC-9D90-062900CD19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A103B5E-1165-3FCB-4CE9-4AE11E7C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20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35C772-DE0B-2EAC-7244-85D4FA0332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0840326"/>
              </p:ext>
            </p:extLst>
          </p:nvPr>
        </p:nvGraphicFramePr>
        <p:xfrm>
          <a:off x="457200" y="1181100"/>
          <a:ext cx="8153400" cy="18773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3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53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BPL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783272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EC3974-FBE4-3E33-C0C7-A305FF3B39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Assembly: What is wrong?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499A04E-432A-8B8D-58D1-5B0EEC3AA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21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8CE71F4-FEE2-6A98-A460-FF08F57685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9697846"/>
              </p:ext>
            </p:extLst>
          </p:nvPr>
        </p:nvGraphicFramePr>
        <p:xfrm>
          <a:off x="457200" y="1181100"/>
          <a:ext cx="8153400" cy="187737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057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96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33363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3538">
                <a:tc>
                  <a:txBody>
                    <a:bodyPr/>
                    <a:lstStyle/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10;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&gt; 0) {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// loop body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en-US" sz="1600" b="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--;</a:t>
                      </a:r>
                    </a:p>
                    <a:p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#10          ; remaining iterations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; loop body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SUBS r0, r0, #1  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--; sets Z flag if r0=0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BPL  loop     ; repeat until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cnt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== 0 (10 times)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4133C7BF-FB1E-BE65-9F1D-432DB1AEB47E}"/>
              </a:ext>
            </a:extLst>
          </p:cNvPr>
          <p:cNvSpPr txBox="1"/>
          <p:nvPr/>
        </p:nvSpPr>
        <p:spPr>
          <a:xfrm>
            <a:off x="457200" y="3088481"/>
            <a:ext cx="8305800" cy="36933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/>
              <a:t>BPL, Branch if </a:t>
            </a:r>
            <a:r>
              <a:rPr lang="en-US" dirty="0" err="1"/>
              <a:t>PLus</a:t>
            </a:r>
            <a:r>
              <a:rPr lang="en-US" dirty="0"/>
              <a:t> (Positive or Zero, N = 0), tests the Negative flag N=0 (i.e., r0 &gt;=0). Starting from 10 and decrementing, N stays 0 for 10 down to 0, so BPL would still branch at r0 = 0. Then SUBS makes r0 = −1, which sets N = 1, so BPL does not branch and the loop exits. Hence BPL allows the loop to run at 0 and overshoot by one iteration.</a:t>
            </a:r>
          </a:p>
          <a:p>
            <a:r>
              <a:rPr lang="en-US" b="1" dirty="0"/>
              <a:t>What’s wrong:</a:t>
            </a:r>
            <a:r>
              <a:rPr lang="en-US" dirty="0"/>
              <a:t> BPL tests for ≥ 0, not &gt; 0 → extra iteration.</a:t>
            </a:r>
            <a:br>
              <a:rPr lang="en-US" dirty="0"/>
            </a:br>
            <a:r>
              <a:rPr lang="en-US" b="1" dirty="0"/>
              <a:t>How to fix:</a:t>
            </a:r>
            <a:r>
              <a:rPr lang="en-US" dirty="0"/>
              <a:t> Replace BPL loop with BGT loop.</a:t>
            </a:r>
          </a:p>
          <a:p>
            <a:r>
              <a:rPr lang="en-US" dirty="0"/>
              <a:t>If the loop variable were unsigned, you’d instead use BHI (“branch if higher”) for the same effect.</a:t>
            </a:r>
          </a:p>
          <a:p>
            <a:r>
              <a:rPr lang="en-US" b="1" dirty="0"/>
              <a:t>Quiz</a:t>
            </a:r>
            <a:r>
              <a:rPr lang="en-US" dirty="0"/>
              <a:t>: is BPL same as BGE?</a:t>
            </a:r>
          </a:p>
          <a:p>
            <a:r>
              <a:rPr lang="en-US" dirty="0"/>
              <a:t>ANS: No. PL checks N == 0; GE checks N == V. In this program BGE and BPL have the same behavior, since you never have signed overflow. But in general not, in case of signed overflow V = 1, c.f. p. 16 in Ch6 lecture “Signed Comparison Examples”</a:t>
            </a:r>
          </a:p>
        </p:txBody>
      </p:sp>
    </p:spTree>
    <p:extLst>
      <p:ext uri="{BB962C8B-B14F-4D97-AF65-F5344CB8AC3E}">
        <p14:creationId xmlns:p14="http://schemas.microsoft.com/office/powerpoint/2010/main" val="355879468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CCC7F-CE76-4282-D019-4CC0F724F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74C2F10-CB15-9260-0CF5-60A59575D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22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3021DFD-9755-D138-E0BA-8F2BF27616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786799"/>
              </p:ext>
            </p:extLst>
          </p:nvPr>
        </p:nvGraphicFramePr>
        <p:xfrm>
          <a:off x="495300" y="1189355"/>
          <a:ext cx="8153400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7051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448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int array[200];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int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 (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199;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&gt;= 0;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- 1) {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array[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] = array[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] * 8;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}</a:t>
                      </a:r>
                    </a:p>
                    <a:p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  R0 = base address of array, R1 =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0x60000000  ; base address where array resides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#199 ; </a:t>
                      </a:r>
                      <a:r>
                        <a:rPr lang="en-US" sz="1600" i="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= 199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…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346533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5F016-4C8B-F6CB-CAF4-68B469313A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E5EA6B-8952-40EB-3949-6B580717C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E6C4BA2-E8FF-80CA-AD47-94FDF9E277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25A28E5-49A3-66F7-990B-B2B6CBD19396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191000"/>
            <a:ext cx="8229600" cy="1965960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For an array of 32‑bit </a:t>
            </a:r>
            <a:r>
              <a:rPr lang="en-US" dirty="0" err="1"/>
              <a:t>ints</a:t>
            </a:r>
            <a:r>
              <a:rPr lang="en-US" dirty="0"/>
              <a:t>, each element is 4 bytes, so element </a:t>
            </a:r>
            <a:r>
              <a:rPr lang="en-US" dirty="0" err="1"/>
              <a:t>i</a:t>
            </a:r>
            <a:r>
              <a:rPr lang="en-US" dirty="0"/>
              <a:t> lives at base + </a:t>
            </a:r>
            <a:r>
              <a:rPr lang="en-US" dirty="0" err="1"/>
              <a:t>i</a:t>
            </a:r>
            <a:r>
              <a:rPr lang="en-US" dirty="0"/>
              <a:t>*4, which is implemented as base + (</a:t>
            </a:r>
            <a:r>
              <a:rPr lang="en-US" dirty="0" err="1"/>
              <a:t>i</a:t>
            </a:r>
            <a:r>
              <a:rPr lang="en-US" dirty="0"/>
              <a:t> &lt;&lt; 2) via LSL #2 in the addressing mode</a:t>
            </a:r>
          </a:p>
          <a:p>
            <a:r>
              <a:rPr lang="en-US" dirty="0"/>
              <a:t>BPL “Branch if </a:t>
            </a:r>
            <a:r>
              <a:rPr lang="en-US" dirty="0" err="1"/>
              <a:t>PLus</a:t>
            </a:r>
            <a:r>
              <a:rPr lang="en-US" dirty="0"/>
              <a:t>” branches when the N (negative) flag N == 0, meaning the prior result was positive or zero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51A6033-F35D-AA78-84E4-0829739E30DC}"/>
              </a:ext>
            </a:extLst>
          </p:cNvPr>
          <p:cNvGraphicFramePr>
            <a:graphicFrameLocks noGrp="1"/>
          </p:cNvGraphicFramePr>
          <p:nvPr/>
        </p:nvGraphicFramePr>
        <p:xfrm>
          <a:off x="457200" y="1219200"/>
          <a:ext cx="8229600" cy="26822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4610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7685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array[200];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endParaRPr lang="nn-NO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199; i &gt;= 0; i = i - 1)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array[i] = array[i] * 8;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array base address, R1 = i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R0, 0x60000000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#199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FOR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LDR R2, [R0, R1, LSL #2] ;R2 = array(i)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LSL R2, R2, #3 ; R2 = R2&lt;&lt;3 = R2*8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STR R2, [R0, R1, LSL #2] ;array(i) = R2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SUBS R1, R1, #1 ; i=i-1 and set flags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BPL FOR ; if (i &gt;= 0) repeat loop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096426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163992-2E9D-0FA5-BCCF-C587DE0034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5E3977F-CB71-7224-C20F-01E40F2B80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0B04EC6-DE14-0E80-5C57-8972B043856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4114800"/>
            <a:ext cx="8229600" cy="2042160"/>
          </a:xfrm>
        </p:spPr>
        <p:txBody>
          <a:bodyPr/>
          <a:lstStyle/>
          <a:p>
            <a:endParaRPr lang="en-US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9861495-0CBB-23AF-BD88-8C94E413DC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7594624"/>
              </p:ext>
            </p:extLst>
          </p:nvPr>
        </p:nvGraphicFramePr>
        <p:xfrm>
          <a:off x="457200" y="1219200"/>
          <a:ext cx="8153400" cy="21945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98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//Calculate x such that 2^x=128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pow =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x = 0;</a:t>
                      </a:r>
                    </a:p>
                    <a:p>
                      <a:endParaRPr kumimoji="0" lang="en-US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while (pow != 128) {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pow = pow * 2;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x = x + 1;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pow, r1 = x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r0, #1 ; pow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r1, #0 ; x = 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WHILE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445583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3A810-5A85-6DBF-465F-279D9368C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FFF15-20BD-DD2B-C761-29053EDBF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E0A734A-5388-0D64-9AF4-4B261562DC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2740779"/>
              </p:ext>
            </p:extLst>
          </p:nvPr>
        </p:nvGraphicFramePr>
        <p:xfrm>
          <a:off x="457200" y="1219200"/>
          <a:ext cx="8153400" cy="26822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98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//Calculate x such that 2^x = 128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pow =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x = 0;</a:t>
                      </a:r>
                    </a:p>
                    <a:p>
                      <a:endParaRPr kumimoji="0" lang="en-US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while (pow != 128) {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pow = pow * 2;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x + 1;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pow, r1 = x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r0, #1 ; pow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r1, #0 ; x = 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WHILE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CMP r0, #128 ; r0-128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BEQ DONE ; if (pow==128) exit loop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LSL r0, r0, #1 ; pow = pow * 2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ADD r1, r1, #1 ; x = x + 1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B WHILE ; repeat loop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29287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EC2A59-F038-62BC-DB24-F3767D286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D9BA87-6233-0191-8942-402FBC346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EFF33C-95D3-FC49-619D-245E0019906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3962400"/>
            <a:ext cx="8229600" cy="2194560"/>
          </a:xfrm>
        </p:spPr>
        <p:txBody>
          <a:bodyPr>
            <a:normAutofit fontScale="92500" lnSpcReduction="20000"/>
          </a:bodyPr>
          <a:lstStyle/>
          <a:p>
            <a:r>
              <a:rPr lang="en-US" b="1" dirty="0"/>
              <a:t>Edge case:</a:t>
            </a:r>
            <a:r>
              <a:rPr lang="en-US" dirty="0"/>
              <a:t> If r0 starts as 128 (zero-iteration case), this version will execute the body once (doubling to 256 and incrementing r1) before checking — i.e., wrong for that initial condition, c.f. pp 22-25 in Ch6 lecture on while loop and do-while loop. To handle the edge case, add a branch to “CMP r0, #128” before the WHILE (adding a label to the CMP instruction)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8E14D9C-0132-5D4B-D5F1-3CEDF2732D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7605743"/>
              </p:ext>
            </p:extLst>
          </p:nvPr>
        </p:nvGraphicFramePr>
        <p:xfrm>
          <a:off x="495300" y="1294130"/>
          <a:ext cx="8153400" cy="2438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9844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549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//Calculate x such that 2^x = 128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pow =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int x = 0;</a:t>
                      </a:r>
                    </a:p>
                    <a:p>
                      <a:endParaRPr kumimoji="0" lang="en-US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while (pow != 128) {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pow = pow * 2;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x + 1;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pow, r1 = x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r0, #1 ; pow 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MOV r1, #0 ; x = 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WHILE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LSL r0, r0, #1 ; pow = pow * 2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ADD r1, r1, #1 ; x = x + 1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CMP r0, #128 ; r0-128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BNE WHILE ; repeat loop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249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B3C34C-8318-37CF-CF5A-C65D4A6D0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AE22E-7014-BD8E-E9B0-11BB41A13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89D004C-3271-3ECE-4454-8519233514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0709069"/>
              </p:ext>
            </p:extLst>
          </p:nvPr>
        </p:nvGraphicFramePr>
        <p:xfrm>
          <a:off x="457200" y="1143000"/>
          <a:ext cx="8458200" cy="14630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sum = 0;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</a:t>
                      </a:r>
                      <a:r>
                        <a:rPr lang="en-US" altLang="zh-CN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; i &lt;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=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22; i++)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sum += i;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5172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941461-8515-067B-55F4-32C107B5E0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9A4E9F-FC0A-B769-C493-7D11B6172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D8366BD-4DE5-0E68-4E8C-960C4C8810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3657997"/>
              </p:ext>
            </p:extLst>
          </p:nvPr>
        </p:nvGraphicFramePr>
        <p:xfrm>
          <a:off x="457200" y="1143000"/>
          <a:ext cx="8458200" cy="24384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sum = 0;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</a:t>
                      </a:r>
                      <a:r>
                        <a:rPr lang="en-US" altLang="zh-CN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; i &lt;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=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22; i++)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sum += i;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mov r1, #0       /* r1 ← 0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mov r2, #1       /* r2 ← 1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r2, #22      /* compare r2 and 22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pt-BR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bgt</a:t>
                      </a: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end          /* branch if r2 &gt; 22 to end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r1, r1, r2   /* r1 ← r1 + r2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r2, r2, #1   /* r2 ← r2 + 1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pt-BR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</a:t>
                      </a: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loop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end: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4EFCA94F-BDFA-FAB8-7F7B-C145EFA53C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7510226"/>
              </p:ext>
            </p:extLst>
          </p:nvPr>
        </p:nvGraphicFramePr>
        <p:xfrm>
          <a:off x="457200" y="3657600"/>
          <a:ext cx="8458200" cy="31699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438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01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i;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int sum = 0;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for (i = </a:t>
                      </a:r>
                      <a:r>
                        <a:rPr lang="en-US" altLang="zh-CN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1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; i &lt;</a:t>
                      </a:r>
                      <a:r>
                        <a:rPr lang="en-US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=</a:t>
                      </a:r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22; i++)</a:t>
                      </a:r>
                    </a:p>
                    <a:p>
                      <a:r>
                        <a:rPr lang="nn-NO" sz="1600" b="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 sum += i;</a:t>
                      </a:r>
                      <a:endParaRPr lang="en-US" sz="1600" b="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mov r1, #0       /* r1 ← 0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mov r2, #1       /* r2 ← 1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 check_loop     /* unconditionally jump at the end of the loop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r1, r1, r2   /* r1 ← r1 + r2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r2, r2, #1   /* r2 ← r2 + 1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check_loop: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r2, #22      /* compare r2 and 22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</a:t>
                      </a:r>
                      <a:r>
                        <a:rPr lang="pt-BR" sz="1600" i="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ble</a:t>
                      </a: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loop     /* branch if r2 &lt;= 22 to the beginning of the loop */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end: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995852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EBFE7-7073-C68E-2006-9970D7D522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 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6F34DAE-C88B-1E10-FF25-4C3EABEE4A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29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0D573E4-08C5-4EFD-D763-43D45C86FFE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Assembly Program 1:</a:t>
            </a:r>
          </a:p>
          <a:p>
            <a:pPr lvl="1"/>
            <a:r>
              <a:rPr lang="en-US" dirty="0"/>
              <a:t>Two branches per iteration in the steady state: a conditional (</a:t>
            </a:r>
            <a:r>
              <a:rPr lang="en-US" dirty="0" err="1"/>
              <a:t>cmp</a:t>
            </a:r>
            <a:r>
              <a:rPr lang="en-US" dirty="0"/>
              <a:t> + </a:t>
            </a:r>
            <a:r>
              <a:rPr lang="en-US" dirty="0" err="1"/>
              <a:t>bgt</a:t>
            </a:r>
            <a:r>
              <a:rPr lang="en-US" dirty="0"/>
              <a:t>) and an unconditional b loop. That increases dynamic branch count.</a:t>
            </a:r>
          </a:p>
          <a:p>
            <a:r>
              <a:rPr lang="en-US" dirty="0"/>
              <a:t>Assembly Program 2:</a:t>
            </a:r>
          </a:p>
          <a:p>
            <a:pPr lvl="1"/>
            <a:r>
              <a:rPr lang="en-US" dirty="0"/>
              <a:t>Only one conditional branch per iteration (the </a:t>
            </a:r>
            <a:r>
              <a:rPr lang="en-US" dirty="0" err="1"/>
              <a:t>ble</a:t>
            </a:r>
            <a:r>
              <a:rPr lang="en-US" dirty="0"/>
              <a:t>), after the body — fewer dynamic branches overall. In steady-state this is usually faster. </a:t>
            </a:r>
          </a:p>
          <a:p>
            <a:pPr lvl="1"/>
            <a:r>
              <a:rPr lang="en-US" dirty="0"/>
              <a:t>Better steady-state throughput and fewer branch misprediction opportunities in hot loops (one backward taken conditional is a canonical, well-predicted pattern).</a:t>
            </a:r>
          </a:p>
        </p:txBody>
      </p:sp>
    </p:spTree>
    <p:extLst>
      <p:ext uri="{BB962C8B-B14F-4D97-AF65-F5344CB8AC3E}">
        <p14:creationId xmlns:p14="http://schemas.microsoft.com/office/powerpoint/2010/main" val="35013302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FBD9E7-84B5-4307-1E18-361E64906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9C519-78F4-265A-28F8-A7F91940F4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DDE8256-3107-F915-1F0D-F420E2BB89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C09B8C-E7BF-18F9-4DF3-E7B8AB108D1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/>
              <a:t>Write assembly program for pseudocode, one version without Conditional Execution instructions, one version with Conditional Execution.</a:t>
            </a:r>
          </a:p>
          <a:p>
            <a:pPr lvl="1"/>
            <a:r>
              <a:rPr lang="pt-BR" dirty="0"/>
              <a:t>if (r0 != r1) r2 = r2 + r2</a:t>
            </a:r>
            <a:endParaRPr lang="en-US" dirty="0"/>
          </a:p>
          <a:p>
            <a:pPr lvl="1"/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40F863F-ED16-DF22-3E32-4C03C5CD0E8B}"/>
              </a:ext>
            </a:extLst>
          </p:cNvPr>
          <p:cNvGraphicFramePr>
            <a:graphicFrameLocks noGrp="1"/>
          </p:cNvGraphicFramePr>
          <p:nvPr/>
        </p:nvGraphicFramePr>
        <p:xfrm>
          <a:off x="876300" y="3123036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CMP r0, r1        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BEQ skip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ADD r2, r2, r2     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skip: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CFC5E2AE-B706-F0FE-2E4C-ACA699A326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5854195"/>
              </p:ext>
            </p:extLst>
          </p:nvPr>
        </p:nvGraphicFramePr>
        <p:xfrm>
          <a:off x="876300" y="4499081"/>
          <a:ext cx="7391400" cy="114930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78091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w/Conditional Execution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1628">
                <a:tc>
                  <a:txBody>
                    <a:bodyPr/>
                    <a:lstStyle/>
                    <a:p>
                      <a:r>
                        <a:rPr lang="pt-BR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if (r0 != r1) r2 = r2 + r2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CMP r0, r1  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ADDNE r2, r2, r2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022658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3881C7-467A-5E22-27C4-993FCFB9D4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58F155D-E149-0458-9E03-F5E1A33357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9F41425-80C3-BB89-8E06-F17C64CA6E9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542" y="1280795"/>
            <a:ext cx="8643257" cy="4937760"/>
          </a:xfrm>
        </p:spPr>
        <p:txBody>
          <a:bodyPr>
            <a:normAutofit/>
          </a:bodyPr>
          <a:lstStyle/>
          <a:p>
            <a:r>
              <a:rPr lang="en-US" dirty="0"/>
              <a:t>Write a program that reverses the bits in a register, such that the register containing d31,d30,d29...d1,d0 now contains d0,d1,...d29,d30,d31.</a:t>
            </a:r>
          </a:p>
        </p:txBody>
      </p:sp>
    </p:spTree>
    <p:extLst>
      <p:ext uri="{BB962C8B-B14F-4D97-AF65-F5344CB8AC3E}">
        <p14:creationId xmlns:p14="http://schemas.microsoft.com/office/powerpoint/2010/main" val="348120950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3C49CA-42B3-B605-E8A7-359167C0D2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56B5B-A6C0-DC4C-DEB4-8732098DFE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Programming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821D49-2F4C-52CF-C331-66D1689BD4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31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6C8B17-C01D-A13D-3A3B-0B0D369E641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3543" y="1280795"/>
            <a:ext cx="4114800" cy="493776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ANS: </a:t>
            </a:r>
          </a:p>
          <a:p>
            <a:pPr lvl="1"/>
            <a:r>
              <a:rPr lang="en-US" dirty="0"/>
              <a:t>; Reverse bits in r0, result in r1</a:t>
            </a:r>
          </a:p>
          <a:p>
            <a:pPr lvl="1"/>
            <a:r>
              <a:rPr lang="en-US" dirty="0"/>
              <a:t>MOV r1, #0          ; Initialize result</a:t>
            </a:r>
          </a:p>
          <a:p>
            <a:pPr lvl="1"/>
            <a:r>
              <a:rPr lang="en-US" dirty="0"/>
              <a:t>MOV r2, #32         ; Bit counter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reverse_loop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    CMP r2, #0</a:t>
            </a:r>
          </a:p>
          <a:p>
            <a:pPr lvl="1"/>
            <a:r>
              <a:rPr lang="en-US" dirty="0"/>
              <a:t>    BEQ </a:t>
            </a:r>
            <a:r>
              <a:rPr lang="en-US" dirty="0" err="1"/>
              <a:t>reverse_end</a:t>
            </a:r>
            <a:endParaRPr lang="en-US" dirty="0"/>
          </a:p>
          <a:p>
            <a:pPr lvl="1"/>
            <a:r>
              <a:rPr lang="en-US" dirty="0"/>
              <a:t>    LSL r1, r1, #1    ; Shift result left</a:t>
            </a:r>
          </a:p>
          <a:p>
            <a:pPr lvl="1"/>
            <a:r>
              <a:rPr lang="en-US" dirty="0"/>
              <a:t>    AND r3, r0, #1   ; Get LSB of r0</a:t>
            </a:r>
          </a:p>
          <a:p>
            <a:pPr lvl="1"/>
            <a:r>
              <a:rPr lang="en-US" dirty="0"/>
              <a:t>    ORR r1, r1, r3    ; Add to result</a:t>
            </a:r>
          </a:p>
          <a:p>
            <a:pPr lvl="1"/>
            <a:r>
              <a:rPr lang="en-US" dirty="0"/>
              <a:t>    LSR r0, r0, #1    ; Shift r0 right</a:t>
            </a:r>
          </a:p>
          <a:p>
            <a:pPr lvl="1"/>
            <a:r>
              <a:rPr lang="en-US" dirty="0"/>
              <a:t>    SUB r2, r2, #1    ; Decrement counter</a:t>
            </a:r>
          </a:p>
          <a:p>
            <a:pPr lvl="1"/>
            <a:r>
              <a:rPr lang="en-US" dirty="0"/>
              <a:t>    B </a:t>
            </a:r>
            <a:r>
              <a:rPr lang="en-US" dirty="0" err="1"/>
              <a:t>reverse_loop</a:t>
            </a:r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 err="1"/>
              <a:t>reverse_end</a:t>
            </a:r>
            <a:r>
              <a:rPr lang="en-US" dirty="0"/>
              <a:t>:</a:t>
            </a:r>
          </a:p>
          <a:p>
            <a:endParaRPr lang="en-US" dirty="0"/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FF7D098B-7A33-76F5-883C-E025A8679A7A}"/>
              </a:ext>
            </a:extLst>
          </p:cNvPr>
          <p:cNvSpPr txBox="1">
            <a:spLocks/>
          </p:cNvSpPr>
          <p:nvPr/>
        </p:nvSpPr>
        <p:spPr>
          <a:xfrm>
            <a:off x="3886200" y="1197428"/>
            <a:ext cx="5181600" cy="5660572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/>
              <a:t>Example with 8 bits:</a:t>
            </a:r>
          </a:p>
          <a:p>
            <a:r>
              <a:rPr lang="en-US" sz="1400" dirty="0"/>
              <a:t>Let input r0 = 0b1011_0010</a:t>
            </a:r>
          </a:p>
          <a:p>
            <a:r>
              <a:rPr lang="en-US" sz="1400" dirty="0"/>
              <a:t>Initialize r1 = 0,</a:t>
            </a:r>
            <a:r>
              <a:rPr lang="en-US" sz="1400" dirty="0">
                <a:solidFill>
                  <a:srgbClr val="FF0000"/>
                </a:solidFill>
              </a:rPr>
              <a:t> r2 = 8 (bit counter)</a:t>
            </a:r>
            <a:r>
              <a:rPr lang="en-US" sz="1400" dirty="0"/>
              <a:t> </a:t>
            </a:r>
            <a:r>
              <a:rPr lang="en-US" altLang="zh-CN" sz="1400" dirty="0"/>
              <a:t>for illustration purpose</a:t>
            </a:r>
            <a:r>
              <a:rPr lang="en-US" sz="1400" dirty="0"/>
              <a:t>,</a:t>
            </a:r>
            <a:r>
              <a:rPr lang="en-US" sz="1400" dirty="0">
                <a:solidFill>
                  <a:srgbClr val="FF0000"/>
                </a:solidFill>
              </a:rPr>
              <a:t> </a:t>
            </a:r>
            <a:r>
              <a:rPr lang="en-US" sz="1400" dirty="0"/>
              <a:t>and r3 is the scratch for the extracted bit; the loop body runs 8 times.</a:t>
            </a:r>
          </a:p>
          <a:p>
            <a:r>
              <a:rPr lang="en-US" sz="1400" b="1" dirty="0"/>
              <a:t>Iteration 1</a:t>
            </a:r>
          </a:p>
          <a:p>
            <a:r>
              <a:rPr lang="en-US" sz="1400" dirty="0"/>
              <a:t>LSL r1, r1, #1: r1 = 0 &lt;&lt; 1 = 0.</a:t>
            </a:r>
          </a:p>
          <a:p>
            <a:r>
              <a:rPr lang="en-US" sz="1400" dirty="0"/>
              <a:t>AND r3, r0, #1: r3 = 0b1011_0010 &amp; 1 = 0 (LSB of r0 is 0).</a:t>
            </a:r>
          </a:p>
          <a:p>
            <a:r>
              <a:rPr lang="en-US" sz="1400" dirty="0"/>
              <a:t>ORR r1, r1, r3: r1 = 0 | 0 = 0.</a:t>
            </a:r>
          </a:p>
          <a:p>
            <a:r>
              <a:rPr lang="en-US" sz="1400" dirty="0"/>
              <a:t>LSR r0, r0, #1: r0 = 0b0101_1001 (shift right, next LSB becomes current).</a:t>
            </a:r>
          </a:p>
          <a:p>
            <a:r>
              <a:rPr lang="en-US" sz="1400" dirty="0"/>
              <a:t>SUB r2, r2, #1: r2 = 7.</a:t>
            </a:r>
          </a:p>
          <a:p>
            <a:r>
              <a:rPr lang="en-US" sz="1400" dirty="0"/>
              <a:t>Effect:  The first output bit appears at the LSB of r1 and equals original d0.</a:t>
            </a:r>
          </a:p>
          <a:p>
            <a:r>
              <a:rPr lang="en-US" sz="1400" b="1" dirty="0"/>
              <a:t>Iteration 2</a:t>
            </a:r>
          </a:p>
          <a:p>
            <a:r>
              <a:rPr lang="en-US" sz="1400" dirty="0"/>
              <a:t>LSL r1: r1 = 0 &lt;&lt; 1 = 0.</a:t>
            </a:r>
          </a:p>
          <a:p>
            <a:r>
              <a:rPr lang="en-US" sz="1400" dirty="0"/>
              <a:t>AND r3, r0, #1: r3 = 0b0101_1001 &amp; 1 = 1 (new LSB is 1).</a:t>
            </a:r>
          </a:p>
          <a:p>
            <a:r>
              <a:rPr lang="en-US" sz="1400" dirty="0"/>
              <a:t>ORR r1, r1, r3: r1 = 0 | 1 = 1 (now r1 = 0b0000_0001).</a:t>
            </a:r>
          </a:p>
          <a:p>
            <a:r>
              <a:rPr lang="en-US" sz="1400" dirty="0"/>
              <a:t>LSR r0: r0 = 0b0010_1100.</a:t>
            </a:r>
          </a:p>
          <a:p>
            <a:r>
              <a:rPr lang="en-US" sz="1400" dirty="0"/>
              <a:t>SUB r2: r2 = 6.</a:t>
            </a:r>
          </a:p>
          <a:p>
            <a:r>
              <a:rPr lang="en-US" sz="1400" dirty="0"/>
              <a:t>Effect: r1 now holds 01, which are the bits “d0 d1”.</a:t>
            </a:r>
          </a:p>
          <a:p>
            <a:r>
              <a:rPr lang="en-US" sz="1400" dirty="0"/>
              <a:t>On each subsequent iteration, r1 is shifted left before inserting the next bit, so earlier bits move toward the MSB while the newly inserted bit always starts at the LSB; over the whole loop, this builds the reversed word with the earliest extracted bits ending up toward the MSB by the end.</a:t>
            </a:r>
          </a:p>
        </p:txBody>
      </p:sp>
    </p:spTree>
    <p:extLst>
      <p:ext uri="{BB962C8B-B14F-4D97-AF65-F5344CB8AC3E}">
        <p14:creationId xmlns:p14="http://schemas.microsoft.com/office/powerpoint/2010/main" val="386664874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A883A-F8CE-E82A-B1A3-6EC2CD2846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Equal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01EFB2-11F5-B39F-34E5-E54A841CC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32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16539-02BC-5FF9-955C-7C457DDED9F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the different methods to test if two values held in registers r0 and r1 are equal.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38691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3ADFB1-F357-68E2-175B-2C5C6C85D5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D91B-CCB1-1FF1-5A3E-E3A233A25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 for Equal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57F3D79-E0FB-0BC2-C900-A473C8603C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33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02D8EDD-ADE2-ED0A-3035-5EABE2583A7F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Give the different methods to test if two values held in registers r0 and r1 are equal.</a:t>
            </a:r>
          </a:p>
          <a:p>
            <a:r>
              <a:rPr lang="en-US" dirty="0"/>
              <a:t>ANS:</a:t>
            </a:r>
          </a:p>
          <a:p>
            <a:pPr lvl="1"/>
            <a:r>
              <a:rPr lang="en-US" dirty="0"/>
              <a:t>; Method 1: Compare instruction</a:t>
            </a:r>
          </a:p>
          <a:p>
            <a:pPr lvl="1"/>
            <a:r>
              <a:rPr lang="en-US" dirty="0"/>
              <a:t>CMP r0, r1</a:t>
            </a:r>
          </a:p>
          <a:p>
            <a:pPr lvl="1"/>
            <a:r>
              <a:rPr lang="en-US" dirty="0"/>
              <a:t>; Method 2: Exclusive OR</a:t>
            </a:r>
          </a:p>
          <a:p>
            <a:pPr lvl="1"/>
            <a:r>
              <a:rPr lang="en-US" dirty="0"/>
              <a:t>EORS r2, r0, r1  ; If equal, result is zero and Z flag set</a:t>
            </a:r>
          </a:p>
          <a:p>
            <a:pPr lvl="1"/>
            <a:r>
              <a:rPr lang="en-US" dirty="0"/>
              <a:t>; Method 3: Subtract and test</a:t>
            </a:r>
          </a:p>
          <a:p>
            <a:pPr lvl="1"/>
            <a:r>
              <a:rPr lang="en-US" dirty="0"/>
              <a:t>SUBS r2, r0, r1  ; If equal, result is zero and Z flag set</a:t>
            </a:r>
          </a:p>
          <a:p>
            <a:pPr lvl="1"/>
            <a:r>
              <a:rPr lang="en-US" dirty="0"/>
              <a:t>The effect on flags are the same for CMP and SUBS, except CMP discards the result of the subtraction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955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1603248" y="203216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/>
              <a:t>Summary:</a:t>
            </a:r>
            <a:br>
              <a:rPr lang="en-US" dirty="0"/>
            </a:br>
            <a:r>
              <a:rPr lang="en-US" dirty="0"/>
              <a:t>Condition Codes </a:t>
            </a:r>
          </a:p>
        </p:txBody>
      </p: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E14D4A-FE32-40AF-B06D-E9622816B101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1390649" y="5765380"/>
            <a:ext cx="6358825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/>
            <a:r>
              <a:rPr lang="en-US" sz="1400" i="1" dirty="0"/>
              <a:t>Note AL is the default and does not need to be specified </a:t>
            </a:r>
            <a:endParaRPr lang="en-GB" sz="1400" i="1" dirty="0"/>
          </a:p>
        </p:txBody>
      </p:sp>
      <p:grpSp>
        <p:nvGrpSpPr>
          <p:cNvPr id="4" name="Group 3"/>
          <p:cNvGrpSpPr/>
          <p:nvPr/>
        </p:nvGrpSpPr>
        <p:grpSpPr>
          <a:xfrm>
            <a:off x="1390650" y="1412356"/>
            <a:ext cx="6362700" cy="4241801"/>
            <a:chOff x="1423974" y="1779588"/>
            <a:chExt cx="6362700" cy="4241801"/>
          </a:xfrm>
        </p:grpSpPr>
        <p:sp>
          <p:nvSpPr>
            <p:cNvPr id="14342" name="Rectangle 5"/>
            <p:cNvSpPr>
              <a:spLocks noChangeArrowheads="1"/>
            </p:cNvSpPr>
            <p:nvPr/>
          </p:nvSpPr>
          <p:spPr bwMode="auto">
            <a:xfrm>
              <a:off x="2696971" y="230981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ot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43" name="Rectangle 6"/>
            <p:cNvSpPr>
              <a:spLocks noChangeArrowheads="1"/>
            </p:cNvSpPr>
            <p:nvPr/>
          </p:nvSpPr>
          <p:spPr bwMode="auto">
            <a:xfrm>
              <a:off x="2696971" y="257492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igher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ame</a:t>
              </a:r>
            </a:p>
          </p:txBody>
        </p:sp>
        <p:sp>
          <p:nvSpPr>
            <p:cNvPr id="14344" name="Rectangle 7"/>
            <p:cNvSpPr>
              <a:spLocks noChangeArrowheads="1"/>
            </p:cNvSpPr>
            <p:nvPr/>
          </p:nvSpPr>
          <p:spPr bwMode="auto">
            <a:xfrm>
              <a:off x="2696971" y="284003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LO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wer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45" name="Rectangle 8"/>
            <p:cNvSpPr>
              <a:spLocks noChangeArrowheads="1"/>
            </p:cNvSpPr>
            <p:nvPr/>
          </p:nvSpPr>
          <p:spPr bwMode="auto">
            <a:xfrm>
              <a:off x="2696971" y="310515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MI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nus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(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Negative)</a:t>
              </a:r>
            </a:p>
          </p:txBody>
        </p:sp>
        <p:sp>
          <p:nvSpPr>
            <p:cNvPr id="14346" name="Rectangle 9"/>
            <p:cNvSpPr>
              <a:spLocks noChangeArrowheads="1"/>
            </p:cNvSpPr>
            <p:nvPr/>
          </p:nvSpPr>
          <p:spPr bwMode="auto">
            <a:xfrm>
              <a:off x="2696971" y="204470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ual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47" name="Rectangle 10"/>
            <p:cNvSpPr>
              <a:spLocks noChangeArrowheads="1"/>
            </p:cNvSpPr>
            <p:nvPr/>
          </p:nvSpPr>
          <p:spPr bwMode="auto">
            <a:xfrm>
              <a:off x="2696971" y="363537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erflow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et</a:t>
              </a:r>
            </a:p>
          </p:txBody>
        </p:sp>
        <p:sp>
          <p:nvSpPr>
            <p:cNvPr id="14348" name="Rectangle 11"/>
            <p:cNvSpPr>
              <a:spLocks noChangeArrowheads="1"/>
            </p:cNvSpPr>
            <p:nvPr/>
          </p:nvSpPr>
          <p:spPr bwMode="auto">
            <a:xfrm>
              <a:off x="2696971" y="390048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o</a:t>
              </a:r>
              <a:r>
                <a:rPr lang="en-US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</a:t>
              </a:r>
              <a:r>
                <a:rPr lang="en-US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erflow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 </a:t>
              </a:r>
              <a:r>
                <a:rPr lang="en-US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</a:t>
              </a:r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leared</a:t>
              </a:r>
            </a:p>
          </p:txBody>
        </p:sp>
        <p:sp>
          <p:nvSpPr>
            <p:cNvPr id="14349" name="Rectangle 12"/>
            <p:cNvSpPr>
              <a:spLocks noChangeArrowheads="1"/>
            </p:cNvSpPr>
            <p:nvPr/>
          </p:nvSpPr>
          <p:spPr bwMode="auto">
            <a:xfrm>
              <a:off x="2696971" y="416560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HI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gher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50" name="Rectangle 13"/>
            <p:cNvSpPr>
              <a:spLocks noChangeArrowheads="1"/>
            </p:cNvSpPr>
            <p:nvPr/>
          </p:nvSpPr>
          <p:spPr bwMode="auto">
            <a:xfrm>
              <a:off x="2696971" y="443071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Unsigned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ower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ame</a:t>
              </a:r>
            </a:p>
          </p:txBody>
        </p:sp>
        <p:sp>
          <p:nvSpPr>
            <p:cNvPr id="14351" name="Rectangle 14"/>
            <p:cNvSpPr>
              <a:spLocks noChangeArrowheads="1"/>
            </p:cNvSpPr>
            <p:nvPr/>
          </p:nvSpPr>
          <p:spPr bwMode="auto">
            <a:xfrm>
              <a:off x="2696971" y="337026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PL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us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 (Positive or Zero)</a:t>
              </a:r>
            </a:p>
          </p:txBody>
        </p:sp>
        <p:sp>
          <p:nvSpPr>
            <p:cNvPr id="14352" name="Rectangle 15"/>
            <p:cNvSpPr>
              <a:spLocks noChangeArrowheads="1"/>
            </p:cNvSpPr>
            <p:nvPr/>
          </p:nvSpPr>
          <p:spPr bwMode="auto">
            <a:xfrm>
              <a:off x="2696971" y="4960938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ess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han</a:t>
              </a:r>
            </a:p>
          </p:txBody>
        </p:sp>
        <p:sp>
          <p:nvSpPr>
            <p:cNvPr id="14353" name="Rectangle 16"/>
            <p:cNvSpPr>
              <a:spLocks noChangeArrowheads="1"/>
            </p:cNvSpPr>
            <p:nvPr/>
          </p:nvSpPr>
          <p:spPr bwMode="auto">
            <a:xfrm>
              <a:off x="2696971" y="5226051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reater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T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han</a:t>
              </a:r>
            </a:p>
          </p:txBody>
        </p:sp>
        <p:sp>
          <p:nvSpPr>
            <p:cNvPr id="14354" name="Rectangle 17"/>
            <p:cNvSpPr>
              <a:spLocks noChangeArrowheads="1"/>
            </p:cNvSpPr>
            <p:nvPr/>
          </p:nvSpPr>
          <p:spPr bwMode="auto">
            <a:xfrm>
              <a:off x="2696971" y="5491163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ess than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55" name="Rectangle 18"/>
            <p:cNvSpPr>
              <a:spLocks noChangeArrowheads="1"/>
            </p:cNvSpPr>
            <p:nvPr/>
          </p:nvSpPr>
          <p:spPr bwMode="auto">
            <a:xfrm>
              <a:off x="2696971" y="575627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 err="1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</a:t>
              </a:r>
              <a:r>
                <a:rPr lang="en-US" sz="1800" b="0" dirty="0" err="1">
                  <a:latin typeface="Consolas" panose="020B0609020204030204" pitchFamily="49" charset="0"/>
                  <a:cs typeface="Consolas" panose="020B0609020204030204" pitchFamily="49" charset="0"/>
                </a:rPr>
                <a:t>ways</a:t>
              </a:r>
              <a:endParaRPr lang="en-US" sz="1800" b="0" dirty="0"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  <p:sp>
          <p:nvSpPr>
            <p:cNvPr id="14356" name="Rectangle 19"/>
            <p:cNvSpPr>
              <a:spLocks noChangeArrowheads="1"/>
            </p:cNvSpPr>
            <p:nvPr/>
          </p:nvSpPr>
          <p:spPr bwMode="auto">
            <a:xfrm>
              <a:off x="2696971" y="4695826"/>
              <a:ext cx="3435035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Signed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reater or </a:t>
              </a:r>
              <a:r>
                <a:rPr lang="en-US" sz="18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</a:t>
              </a:r>
              <a:r>
                <a:rPr lang="en-US" sz="1800" b="0" dirty="0">
                  <a:latin typeface="Consolas" panose="020B0609020204030204" pitchFamily="49" charset="0"/>
                  <a:cs typeface="Consolas" panose="020B0609020204030204" pitchFamily="49" charset="0"/>
                </a:rPr>
                <a:t>qual</a:t>
              </a:r>
            </a:p>
          </p:txBody>
        </p:sp>
        <p:sp>
          <p:nvSpPr>
            <p:cNvPr id="14357" name="Rectangle 20"/>
            <p:cNvSpPr>
              <a:spLocks noChangeArrowheads="1"/>
            </p:cNvSpPr>
            <p:nvPr/>
          </p:nvSpPr>
          <p:spPr bwMode="auto">
            <a:xfrm>
              <a:off x="1423974" y="204470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EQ</a:t>
              </a:r>
            </a:p>
          </p:txBody>
        </p:sp>
        <p:sp>
          <p:nvSpPr>
            <p:cNvPr id="14358" name="Rectangle 21"/>
            <p:cNvSpPr>
              <a:spLocks noChangeArrowheads="1"/>
            </p:cNvSpPr>
            <p:nvPr/>
          </p:nvSpPr>
          <p:spPr bwMode="auto">
            <a:xfrm>
              <a:off x="1423974" y="230981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NE</a:t>
              </a:r>
            </a:p>
          </p:txBody>
        </p:sp>
        <p:sp>
          <p:nvSpPr>
            <p:cNvPr id="14359" name="Rectangle 22"/>
            <p:cNvSpPr>
              <a:spLocks noChangeArrowheads="1"/>
            </p:cNvSpPr>
            <p:nvPr/>
          </p:nvSpPr>
          <p:spPr bwMode="auto">
            <a:xfrm>
              <a:off x="1423974" y="257492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CS/HS</a:t>
              </a:r>
            </a:p>
          </p:txBody>
        </p:sp>
        <p:sp>
          <p:nvSpPr>
            <p:cNvPr id="14360" name="Rectangle 23"/>
            <p:cNvSpPr>
              <a:spLocks noChangeArrowheads="1"/>
            </p:cNvSpPr>
            <p:nvPr/>
          </p:nvSpPr>
          <p:spPr bwMode="auto">
            <a:xfrm>
              <a:off x="1423974" y="284003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CC/LO</a:t>
              </a:r>
            </a:p>
          </p:txBody>
        </p:sp>
        <p:sp>
          <p:nvSpPr>
            <p:cNvPr id="14361" name="Rectangle 24"/>
            <p:cNvSpPr>
              <a:spLocks noChangeArrowheads="1"/>
            </p:cNvSpPr>
            <p:nvPr/>
          </p:nvSpPr>
          <p:spPr bwMode="auto">
            <a:xfrm>
              <a:off x="1423974" y="337026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PL</a:t>
              </a:r>
            </a:p>
          </p:txBody>
        </p:sp>
        <p:sp>
          <p:nvSpPr>
            <p:cNvPr id="14362" name="Rectangle 25"/>
            <p:cNvSpPr>
              <a:spLocks noChangeArrowheads="1"/>
            </p:cNvSpPr>
            <p:nvPr/>
          </p:nvSpPr>
          <p:spPr bwMode="auto">
            <a:xfrm>
              <a:off x="1423974" y="363537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VS</a:t>
              </a:r>
            </a:p>
          </p:txBody>
        </p:sp>
        <p:sp>
          <p:nvSpPr>
            <p:cNvPr id="14363" name="Rectangle 26"/>
            <p:cNvSpPr>
              <a:spLocks noChangeArrowheads="1"/>
            </p:cNvSpPr>
            <p:nvPr/>
          </p:nvSpPr>
          <p:spPr bwMode="auto">
            <a:xfrm>
              <a:off x="1423974" y="416560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HI</a:t>
              </a:r>
            </a:p>
          </p:txBody>
        </p:sp>
        <p:sp>
          <p:nvSpPr>
            <p:cNvPr id="14364" name="Rectangle 27"/>
            <p:cNvSpPr>
              <a:spLocks noChangeArrowheads="1"/>
            </p:cNvSpPr>
            <p:nvPr/>
          </p:nvSpPr>
          <p:spPr bwMode="auto">
            <a:xfrm>
              <a:off x="1423974" y="443071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LS</a:t>
              </a:r>
            </a:p>
          </p:txBody>
        </p:sp>
        <p:sp>
          <p:nvSpPr>
            <p:cNvPr id="14365" name="Rectangle 28"/>
            <p:cNvSpPr>
              <a:spLocks noChangeArrowheads="1"/>
            </p:cNvSpPr>
            <p:nvPr/>
          </p:nvSpPr>
          <p:spPr bwMode="auto">
            <a:xfrm>
              <a:off x="1423974" y="469582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GE</a:t>
              </a:r>
            </a:p>
          </p:txBody>
        </p:sp>
        <p:sp>
          <p:nvSpPr>
            <p:cNvPr id="14366" name="Rectangle 29"/>
            <p:cNvSpPr>
              <a:spLocks noChangeArrowheads="1"/>
            </p:cNvSpPr>
            <p:nvPr/>
          </p:nvSpPr>
          <p:spPr bwMode="auto">
            <a:xfrm>
              <a:off x="1423974" y="496093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LT</a:t>
              </a:r>
            </a:p>
          </p:txBody>
        </p:sp>
        <p:sp>
          <p:nvSpPr>
            <p:cNvPr id="14367" name="Rectangle 30"/>
            <p:cNvSpPr>
              <a:spLocks noChangeArrowheads="1"/>
            </p:cNvSpPr>
            <p:nvPr/>
          </p:nvSpPr>
          <p:spPr bwMode="auto">
            <a:xfrm>
              <a:off x="1423974" y="522605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GT</a:t>
              </a:r>
            </a:p>
          </p:txBody>
        </p:sp>
        <p:sp>
          <p:nvSpPr>
            <p:cNvPr id="14368" name="Rectangle 31"/>
            <p:cNvSpPr>
              <a:spLocks noChangeArrowheads="1"/>
            </p:cNvSpPr>
            <p:nvPr/>
          </p:nvSpPr>
          <p:spPr bwMode="auto">
            <a:xfrm>
              <a:off x="1423974" y="5491163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LE</a:t>
              </a:r>
            </a:p>
          </p:txBody>
        </p:sp>
        <p:sp>
          <p:nvSpPr>
            <p:cNvPr id="14369" name="Rectangle 32"/>
            <p:cNvSpPr>
              <a:spLocks noChangeArrowheads="1"/>
            </p:cNvSpPr>
            <p:nvPr/>
          </p:nvSpPr>
          <p:spPr bwMode="auto">
            <a:xfrm>
              <a:off x="1423974" y="5756276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AL</a:t>
              </a:r>
            </a:p>
          </p:txBody>
        </p:sp>
        <p:sp>
          <p:nvSpPr>
            <p:cNvPr id="14370" name="Rectangle 33"/>
            <p:cNvSpPr>
              <a:spLocks noChangeArrowheads="1"/>
            </p:cNvSpPr>
            <p:nvPr/>
          </p:nvSpPr>
          <p:spPr bwMode="auto">
            <a:xfrm>
              <a:off x="1423974" y="3105151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MI</a:t>
              </a:r>
            </a:p>
          </p:txBody>
        </p:sp>
        <p:sp>
          <p:nvSpPr>
            <p:cNvPr id="14371" name="Rectangle 34"/>
            <p:cNvSpPr>
              <a:spLocks noChangeArrowheads="1"/>
            </p:cNvSpPr>
            <p:nvPr/>
          </p:nvSpPr>
          <p:spPr bwMode="auto">
            <a:xfrm>
              <a:off x="1423974" y="3900488"/>
              <a:ext cx="1272997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2000" b="1" dirty="0">
                  <a:solidFill>
                    <a:srgbClr val="FF0000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VC</a:t>
              </a:r>
            </a:p>
          </p:txBody>
        </p:sp>
        <p:sp>
          <p:nvSpPr>
            <p:cNvPr id="14372" name="Rectangle 35"/>
            <p:cNvSpPr>
              <a:spLocks noChangeArrowheads="1"/>
            </p:cNvSpPr>
            <p:nvPr/>
          </p:nvSpPr>
          <p:spPr bwMode="auto">
            <a:xfrm>
              <a:off x="1423974" y="1779588"/>
              <a:ext cx="1272997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Suffix</a:t>
              </a:r>
            </a:p>
          </p:txBody>
        </p:sp>
        <p:sp>
          <p:nvSpPr>
            <p:cNvPr id="14373" name="Rectangle 36"/>
            <p:cNvSpPr>
              <a:spLocks noChangeArrowheads="1"/>
            </p:cNvSpPr>
            <p:nvPr/>
          </p:nvSpPr>
          <p:spPr bwMode="auto">
            <a:xfrm>
              <a:off x="2696971" y="1779588"/>
              <a:ext cx="3435035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Description</a:t>
              </a:r>
            </a:p>
          </p:txBody>
        </p:sp>
        <p:sp>
          <p:nvSpPr>
            <p:cNvPr id="14374" name="Rectangle 37"/>
            <p:cNvSpPr>
              <a:spLocks noChangeArrowheads="1"/>
            </p:cNvSpPr>
            <p:nvPr/>
          </p:nvSpPr>
          <p:spPr bwMode="auto">
            <a:xfrm>
              <a:off x="6132006" y="230981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Z=0</a:t>
              </a:r>
            </a:p>
          </p:txBody>
        </p:sp>
        <p:sp>
          <p:nvSpPr>
            <p:cNvPr id="14375" name="Rectangle 38"/>
            <p:cNvSpPr>
              <a:spLocks noChangeArrowheads="1"/>
            </p:cNvSpPr>
            <p:nvPr/>
          </p:nvSpPr>
          <p:spPr bwMode="auto">
            <a:xfrm>
              <a:off x="6132006" y="257492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C=1</a:t>
              </a:r>
            </a:p>
          </p:txBody>
        </p:sp>
        <p:sp>
          <p:nvSpPr>
            <p:cNvPr id="14376" name="Rectangle 39"/>
            <p:cNvSpPr>
              <a:spLocks noChangeArrowheads="1"/>
            </p:cNvSpPr>
            <p:nvPr/>
          </p:nvSpPr>
          <p:spPr bwMode="auto">
            <a:xfrm>
              <a:off x="6132006" y="284003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C=0</a:t>
              </a:r>
            </a:p>
          </p:txBody>
        </p:sp>
        <p:sp>
          <p:nvSpPr>
            <p:cNvPr id="14377" name="Rectangle 40"/>
            <p:cNvSpPr>
              <a:spLocks noChangeArrowheads="1"/>
            </p:cNvSpPr>
            <p:nvPr/>
          </p:nvSpPr>
          <p:spPr bwMode="auto">
            <a:xfrm>
              <a:off x="6132006" y="204470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Z=1</a:t>
              </a:r>
            </a:p>
          </p:txBody>
        </p:sp>
        <p:sp>
          <p:nvSpPr>
            <p:cNvPr id="14378" name="Rectangle 41"/>
            <p:cNvSpPr>
              <a:spLocks noChangeArrowheads="1"/>
            </p:cNvSpPr>
            <p:nvPr/>
          </p:nvSpPr>
          <p:spPr bwMode="auto">
            <a:xfrm>
              <a:off x="6132006" y="1779588"/>
              <a:ext cx="1654668" cy="265113"/>
            </a:xfrm>
            <a:prstGeom prst="rect">
              <a:avLst/>
            </a:prstGeom>
            <a:solidFill>
              <a:schemeClr val="accent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chemeClr val="bg1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Flags tested</a:t>
              </a:r>
            </a:p>
          </p:txBody>
        </p:sp>
        <p:sp>
          <p:nvSpPr>
            <p:cNvPr id="14379" name="Rectangle 42"/>
            <p:cNvSpPr>
              <a:spLocks noChangeArrowheads="1"/>
            </p:cNvSpPr>
            <p:nvPr/>
          </p:nvSpPr>
          <p:spPr bwMode="auto">
            <a:xfrm>
              <a:off x="6132006" y="310515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N=1</a:t>
              </a:r>
            </a:p>
          </p:txBody>
        </p:sp>
        <p:sp>
          <p:nvSpPr>
            <p:cNvPr id="14380" name="Rectangle 43"/>
            <p:cNvSpPr>
              <a:spLocks noChangeArrowheads="1"/>
            </p:cNvSpPr>
            <p:nvPr/>
          </p:nvSpPr>
          <p:spPr bwMode="auto">
            <a:xfrm>
              <a:off x="6132006" y="337026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N=0</a:t>
              </a:r>
            </a:p>
          </p:txBody>
        </p:sp>
        <p:sp>
          <p:nvSpPr>
            <p:cNvPr id="14381" name="Rectangle 44"/>
            <p:cNvSpPr>
              <a:spLocks noChangeArrowheads="1"/>
            </p:cNvSpPr>
            <p:nvPr/>
          </p:nvSpPr>
          <p:spPr bwMode="auto">
            <a:xfrm>
              <a:off x="6132006" y="363537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V=1</a:t>
              </a:r>
            </a:p>
          </p:txBody>
        </p:sp>
        <p:sp>
          <p:nvSpPr>
            <p:cNvPr id="14382" name="Rectangle 45"/>
            <p:cNvSpPr>
              <a:spLocks noChangeArrowheads="1"/>
            </p:cNvSpPr>
            <p:nvPr/>
          </p:nvSpPr>
          <p:spPr bwMode="auto">
            <a:xfrm>
              <a:off x="6132006" y="390048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V=0</a:t>
              </a:r>
            </a:p>
          </p:txBody>
        </p:sp>
        <p:sp>
          <p:nvSpPr>
            <p:cNvPr id="14383" name="Rectangle 46"/>
            <p:cNvSpPr>
              <a:spLocks noChangeArrowheads="1"/>
            </p:cNvSpPr>
            <p:nvPr/>
          </p:nvSpPr>
          <p:spPr bwMode="auto">
            <a:xfrm>
              <a:off x="6132006" y="416560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C=1 &amp; Z=0</a:t>
              </a:r>
            </a:p>
          </p:txBody>
        </p:sp>
        <p:sp>
          <p:nvSpPr>
            <p:cNvPr id="14384" name="Rectangle 47"/>
            <p:cNvSpPr>
              <a:spLocks noChangeArrowheads="1"/>
            </p:cNvSpPr>
            <p:nvPr/>
          </p:nvSpPr>
          <p:spPr bwMode="auto">
            <a:xfrm>
              <a:off x="6132006" y="443071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C=0 or Z=1</a:t>
              </a:r>
            </a:p>
          </p:txBody>
        </p:sp>
        <p:sp>
          <p:nvSpPr>
            <p:cNvPr id="14385" name="Rectangle 48"/>
            <p:cNvSpPr>
              <a:spLocks noChangeArrowheads="1"/>
            </p:cNvSpPr>
            <p:nvPr/>
          </p:nvSpPr>
          <p:spPr bwMode="auto">
            <a:xfrm>
              <a:off x="6132006" y="469582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N=V</a:t>
              </a:r>
            </a:p>
          </p:txBody>
        </p:sp>
        <p:sp>
          <p:nvSpPr>
            <p:cNvPr id="14386" name="Rectangle 49"/>
            <p:cNvSpPr>
              <a:spLocks noChangeArrowheads="1"/>
            </p:cNvSpPr>
            <p:nvPr/>
          </p:nvSpPr>
          <p:spPr bwMode="auto">
            <a:xfrm>
              <a:off x="6132006" y="4960938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N!=V</a:t>
              </a:r>
            </a:p>
          </p:txBody>
        </p:sp>
        <p:sp>
          <p:nvSpPr>
            <p:cNvPr id="14387" name="Rectangle 50"/>
            <p:cNvSpPr>
              <a:spLocks noChangeArrowheads="1"/>
            </p:cNvSpPr>
            <p:nvPr/>
          </p:nvSpPr>
          <p:spPr bwMode="auto">
            <a:xfrm>
              <a:off x="6132006" y="5226051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Z=0 &amp; N=V</a:t>
              </a:r>
            </a:p>
          </p:txBody>
        </p:sp>
        <p:sp>
          <p:nvSpPr>
            <p:cNvPr id="14388" name="Rectangle 51"/>
            <p:cNvSpPr>
              <a:spLocks noChangeArrowheads="1"/>
            </p:cNvSpPr>
            <p:nvPr/>
          </p:nvSpPr>
          <p:spPr bwMode="auto">
            <a:xfrm>
              <a:off x="6132006" y="5491163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en-US" sz="1800" b="1" dirty="0">
                  <a:solidFill>
                    <a:srgbClr val="0000FF"/>
                  </a:solidFill>
                  <a:latin typeface="Consolas" panose="020B0609020204030204" pitchFamily="49" charset="0"/>
                  <a:cs typeface="Consolas" panose="020B0609020204030204" pitchFamily="49" charset="0"/>
                </a:rPr>
                <a:t>Z=1 or N!=V</a:t>
              </a:r>
            </a:p>
          </p:txBody>
        </p:sp>
        <p:sp>
          <p:nvSpPr>
            <p:cNvPr id="14389" name="Rectangle 52"/>
            <p:cNvSpPr>
              <a:spLocks noChangeArrowheads="1"/>
            </p:cNvSpPr>
            <p:nvPr/>
          </p:nvSpPr>
          <p:spPr bwMode="auto">
            <a:xfrm>
              <a:off x="6132006" y="5756276"/>
              <a:ext cx="1654668" cy="265113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GB" sz="1800" b="1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endParaRPr>
            </a:p>
          </p:txBody>
        </p:sp>
      </p:grpSp>
      <p:sp>
        <p:nvSpPr>
          <p:cNvPr id="3" name="Horizontal Scroll 6">
            <a:extLst>
              <a:ext uri="{FF2B5EF4-FFF2-40B4-BE49-F238E27FC236}">
                <a16:creationId xmlns:a16="http://schemas.microsoft.com/office/drawing/2014/main" id="{E7D41462-9020-C1BE-FC22-4828849CCA2B}"/>
              </a:ext>
            </a:extLst>
          </p:cNvPr>
          <p:cNvSpPr/>
          <p:nvPr/>
        </p:nvSpPr>
        <p:spPr>
          <a:xfrm>
            <a:off x="124937" y="-114300"/>
            <a:ext cx="1265712" cy="762000"/>
          </a:xfrm>
          <a:prstGeom prst="horizontalScroll">
            <a:avLst/>
          </a:prstGeom>
          <a:gradFill rotWithShape="1">
            <a:gsLst>
              <a:gs pos="0">
                <a:srgbClr val="4F81BD">
                  <a:tint val="50000"/>
                  <a:satMod val="300000"/>
                </a:srgbClr>
              </a:gs>
              <a:gs pos="35000">
                <a:srgbClr val="4F81BD">
                  <a:tint val="37000"/>
                  <a:satMod val="300000"/>
                </a:srgbClr>
              </a:gs>
              <a:gs pos="100000">
                <a:srgbClr val="4F81BD">
                  <a:tint val="15000"/>
                  <a:satMod val="350000"/>
                </a:srgbClr>
              </a:gs>
            </a:gsLst>
            <a:lin ang="16200000" scaled="1"/>
          </a:gradFill>
          <a:ln w="9525" cap="flat" cmpd="sng" algn="ctr">
            <a:solidFill>
              <a:srgbClr val="4F81BD">
                <a:shade val="95000"/>
                <a:satMod val="105000"/>
              </a:srgb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0" anchor="ctr"/>
          <a:lstStyle/>
          <a:p>
            <a:pPr marL="0" marR="0" lvl="0" indent="0" algn="ctr" defTabSz="4572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Review</a:t>
            </a:r>
          </a:p>
        </p:txBody>
      </p:sp>
    </p:spTree>
    <p:extLst>
      <p:ext uri="{BB962C8B-B14F-4D97-AF65-F5344CB8AC3E}">
        <p14:creationId xmlns:p14="http://schemas.microsoft.com/office/powerpoint/2010/main" val="3022176175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39E463-C948-C3C6-EBEB-D76147143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F5097-3883-A979-F516-EB30063B3B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Instructions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068E367A-C927-A764-1B9B-DFE3844E5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EDB43E-83C0-5DC3-0240-AA027631F400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Write the following ARMv7 instructions:</a:t>
            </a:r>
          </a:p>
          <a:p>
            <a:pPr lvl="1"/>
            <a:r>
              <a:rPr lang="en-US" dirty="0"/>
              <a:t>Add registers r3 and r6 only if N is clear (from a previous instruction). Store the result in register r7.</a:t>
            </a:r>
          </a:p>
          <a:p>
            <a:pPr lvl="1"/>
            <a:r>
              <a:rPr lang="en-US" dirty="0"/>
              <a:t>Multiply registers r7 and r12, put the results in register r3 only if C is set and Z is clear (from a previous instruction)</a:t>
            </a:r>
          </a:p>
          <a:p>
            <a:pPr lvl="1"/>
            <a:r>
              <a:rPr lang="en-US" dirty="0"/>
              <a:t>Compare registers r6 and r8 only if Z is clear (from a previous instruction)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804608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74BE69-79FC-AC78-9289-90E2DF96E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Instructions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2F286BD-84A0-8013-8D00-D4806A6D5C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E644054-91F4-1D97-9E7A-B6455D725376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Write the following ARMv7 instructions:</a:t>
            </a:r>
          </a:p>
          <a:p>
            <a:pPr lvl="1"/>
            <a:r>
              <a:rPr lang="en-US" dirty="0"/>
              <a:t>Add registers r3 and r6 only if N is clear. Store the result in register r7.</a:t>
            </a:r>
          </a:p>
          <a:p>
            <a:pPr lvl="1"/>
            <a:r>
              <a:rPr lang="en-US" dirty="0"/>
              <a:t>Multiply registers r7 and r12, put the results in register r3 only if C is set and Z is clear</a:t>
            </a:r>
          </a:p>
          <a:p>
            <a:pPr lvl="1"/>
            <a:r>
              <a:rPr lang="en-US" dirty="0"/>
              <a:t>Compare registers r6 and r8 only if Z is clear</a:t>
            </a:r>
          </a:p>
          <a:p>
            <a:r>
              <a:rPr lang="en-US" dirty="0"/>
              <a:t>ANS:</a:t>
            </a:r>
          </a:p>
          <a:p>
            <a:pPr lvl="1"/>
            <a:r>
              <a:rPr lang="en-US" dirty="0"/>
              <a:t>; Plus, Positive or Zero, (N=0).  Add r3 and r6 only if N is clear, store in r7</a:t>
            </a:r>
          </a:p>
          <a:p>
            <a:pPr lvl="1"/>
            <a:r>
              <a:rPr lang="en-US" dirty="0"/>
              <a:t>ADDPL r7, r3, r6</a:t>
            </a:r>
          </a:p>
          <a:p>
            <a:pPr lvl="1"/>
            <a:r>
              <a:rPr lang="en-US" dirty="0"/>
              <a:t>; HI, Unsigned Higher, (C=1 &amp; Z=0). Multiply r7 and r12, put result in r3 only if C is set and Z is clear</a:t>
            </a:r>
          </a:p>
          <a:p>
            <a:pPr lvl="1"/>
            <a:r>
              <a:rPr lang="en-US" dirty="0"/>
              <a:t>MULHI r3, r7, r12</a:t>
            </a:r>
          </a:p>
          <a:p>
            <a:pPr lvl="1"/>
            <a:r>
              <a:rPr lang="en-US" dirty="0"/>
              <a:t>; NE, Not equal (Z=0). Compare r6 and r8 only if Z is clear</a:t>
            </a:r>
          </a:p>
          <a:p>
            <a:pPr lvl="1"/>
            <a:r>
              <a:rPr lang="en-US" dirty="0"/>
              <a:t>CMPNE r6, r8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51275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6A44A-55C3-B775-BDF5-DBBAFA4877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to C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5536686-7909-EFFD-2EA4-080CB4F10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93B1293-ADB9-BD5E-3F28-CA9A983DB1C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8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Write the equivalent C program for the following assembly code, assuming registers and C variables are related as (x=r0, y=r1). ( Variables in C are in memory, and load/store assembly instructions are omitted here for brevity.) For example: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1E2EF3A-0CFB-A04C-C777-25F838793CFD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2296886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#5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#10  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BLEQ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(x == 5) {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10;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(x);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A4459CE1-F656-C404-376E-E4D220603EDA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3559629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MOVLE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MOVGT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E406CADB-4F7C-3316-85F7-F1FBB67120E7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4822372"/>
          <a:ext cx="7391400" cy="1017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</a:t>
                      </a:r>
                      <a:r>
                        <a:rPr lang="en-US" sz="1600" dirty="0" err="1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#'A’</a:t>
                      </a:r>
                      <a:r>
                        <a:rPr kumimoji="0" lang="pt-BR" sz="1600" b="0" i="1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CMPNE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#'</a:t>
                      </a:r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'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r1, #1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132495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23D518-09E9-3CD6-D9C0-ABABDD47C3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FC979E-7DDE-ACAB-E9A4-40598C650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to C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F12B89A-7B68-155D-7061-BE05A8DA03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38</a:t>
            </a:fld>
            <a:endParaRPr kumimoji="0"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E28C4A95-33F3-BABE-565A-E12BD4DBAF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8542489"/>
              </p:ext>
            </p:extLst>
          </p:nvPr>
        </p:nvGraphicFramePr>
        <p:xfrm>
          <a:off x="990600" y="1295400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#5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#10  </a:t>
                      </a:r>
                    </a:p>
                    <a:p>
                      <a:r>
                        <a:rPr kumimoji="0" lang="en-US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BLEQ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(x == 5) {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10;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en-US" sz="1600" b="0" i="0" kern="1200" dirty="0" err="1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fn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(x);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}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61C10A8C-B88B-BA01-723F-3EF7F7464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5769242"/>
              </p:ext>
            </p:extLst>
          </p:nvPr>
        </p:nvGraphicFramePr>
        <p:xfrm>
          <a:off x="990600" y="2558143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MOVLE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#0  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MOVGT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#1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(x &lt;= 0)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x = 0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;</a:t>
                      </a:r>
                      <a:endParaRPr kumimoji="0" lang="pt-BR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else 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x = 1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;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D1C02443-040B-0C53-44B2-CAD7E2F6C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96912400"/>
              </p:ext>
            </p:extLst>
          </p:nvPr>
        </p:nvGraphicFramePr>
        <p:xfrm>
          <a:off x="990600" y="3820886"/>
          <a:ext cx="7391400" cy="101707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#'A’</a:t>
                      </a:r>
                      <a:r>
                        <a:rPr kumimoji="0" lang="pt-BR" sz="1600" b="0" i="1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CMPNE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#'</a:t>
                      </a:r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'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r1, #1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(c == ‘A’ || c == 'B')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y = 1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;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492F4A4-9CAB-E225-8865-5019BEAE27B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2953167"/>
              </p:ext>
            </p:extLst>
          </p:nvPr>
        </p:nvGraphicFramePr>
        <p:xfrm>
          <a:off x="990600" y="4881499"/>
          <a:ext cx="7391400" cy="14020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9519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94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C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#'A’</a:t>
                      </a:r>
                      <a:r>
                        <a:rPr kumimoji="0" lang="pt-BR" sz="1600" b="0" i="1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rgbClr val="FF0000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#’</a:t>
                      </a:r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’ </a:t>
                      </a:r>
                      <a:r>
                        <a:rPr kumimoji="0" lang="pt-BR" sz="14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%incorrect, since the 1st CMP sets flags that are overwritten by the 2nd CMP</a:t>
                      </a:r>
                      <a:endParaRPr kumimoji="0" lang="pt-BR" sz="1600" b="0" i="0" kern="1200" dirty="0">
                        <a:solidFill>
                          <a:schemeClr val="tx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+mn-cs"/>
                      </a:endParaRP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MOVEQ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r1, #1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if (c == ‘A’ || c == 'B')</a:t>
                      </a:r>
                    </a:p>
                    <a:p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y = 1</a:t>
                      </a:r>
                      <a:r>
                        <a:rPr kumimoji="0" lang="en-US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;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6663748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F4EAC2-9F15-2B24-C0B1-B9A988733D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E88944-D39C-3332-EB2A-C74E13CF2A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379C2D-2D7D-1339-2969-6C4DC0245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39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E65C1E-4BED-C61A-C779-DB76D6C26A22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Rewrite the assembly program to use conditional execution statements.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A52D138-72F3-E1D6-16A6-0C5877E20770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2296886"/>
          <a:ext cx="7391400" cy="17068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6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with Cond. Exec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r3, #0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next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r1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r2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next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402806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CADCAF-BE50-17FF-579D-A0CE75A6B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9E9D73-DFD9-5FD9-049A-AA9B128140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E823922-1E53-1B09-CCCD-2732CE03A0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A5B4AA-F936-2EFD-9745-FCE6245B0DCC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/>
              <a:t>Write assembly program for pseudocode.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085B11-F5FB-4007-9CB4-3ABD525B24B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7834828"/>
              </p:ext>
            </p:extLst>
          </p:nvPr>
        </p:nvGraphicFramePr>
        <p:xfrm>
          <a:off x="762000" y="1828800"/>
          <a:ext cx="7391400" cy="731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r1 = (r0 &gt;&gt; 4) &amp; 15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460802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3BE3F5-48A1-1259-2939-01C7361628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EB2DFE-415C-E925-2881-4415892CD1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Conditional Execution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A2D6F19-7B0D-5790-77C2-AB5681AB3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40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43C577B-1FF5-F77F-BF4E-5BAE6A56A14F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066800"/>
          </a:xfrm>
        </p:spPr>
        <p:txBody>
          <a:bodyPr>
            <a:normAutofit/>
          </a:bodyPr>
          <a:lstStyle/>
          <a:p>
            <a:r>
              <a:rPr lang="en-US" dirty="0"/>
              <a:t>Rewrite the assembly program to use conditional execution statements.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03832AA0-E233-FF6A-1E2F-808AF36F42FB}"/>
              </a:ext>
            </a:extLst>
          </p:cNvPr>
          <p:cNvGraphicFramePr>
            <a:graphicFrameLocks noGrp="1"/>
          </p:cNvGraphicFramePr>
          <p:nvPr/>
        </p:nvGraphicFramePr>
        <p:xfrm>
          <a:off x="751114" y="2296886"/>
          <a:ext cx="7391400" cy="170688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3636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2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17369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with Cond. Exec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73230"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r3, #0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BEQ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next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r1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r0, r0, r2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next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...</a:t>
                      </a:r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CMP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  r3, #0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ADDNE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r0, r1</a:t>
                      </a:r>
                    </a:p>
                    <a:p>
                      <a:r>
                        <a:rPr kumimoji="0" lang="pt-BR" sz="1600" b="1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SUBNE</a:t>
                      </a:r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 r0, r0, r2</a:t>
                      </a:r>
                    </a:p>
                    <a:p>
                      <a:r>
                        <a:rPr kumimoji="0" lang="pt-BR" sz="1600" b="0" i="0" kern="1200" dirty="0">
                          <a:solidFill>
                            <a:schemeClr val="tx1"/>
                          </a:solidFill>
                          <a:effectLst/>
                          <a:latin typeface="Consolas" panose="020B0609020204030204" pitchFamily="49" charset="0"/>
                          <a:ea typeface="+mn-ea"/>
                          <a:cs typeface="+mn-cs"/>
                        </a:rPr>
                        <a:t>...</a:t>
                      </a:r>
                      <a:endParaRPr lang="en-US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68723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45031-374F-3949-2E75-E92EE2E13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Pseudocode to Assembly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5611C0-FFA9-1E42-0C9B-E1F57360A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5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3D2E6-2CBC-36E7-D723-501E1827F82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609600"/>
          </a:xfrm>
        </p:spPr>
        <p:txBody>
          <a:bodyPr/>
          <a:lstStyle/>
          <a:p>
            <a:r>
              <a:rPr lang="en-US" dirty="0"/>
              <a:t>Write assembly program for pseudocode.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27BD2A0-832C-7F1E-86CB-33A992AE5B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3916"/>
              </p:ext>
            </p:extLst>
          </p:nvPr>
        </p:nvGraphicFramePr>
        <p:xfrm>
          <a:off x="762000" y="1828800"/>
          <a:ext cx="7391400" cy="97536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1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r1 = (r0 &gt;&gt; 4) &amp; 15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r0, LSR #4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AND r1, r1, 0x0F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%AND r1, r1, #15 is also OK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C871EDF-DD88-8052-FF66-F955503E89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054311"/>
              </p:ext>
            </p:extLst>
          </p:nvPr>
        </p:nvGraphicFramePr>
        <p:xfrm>
          <a:off x="762000" y="3003550"/>
          <a:ext cx="7391400" cy="7315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365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Pseudocode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 2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r1 = (r0 &gt;&gt; 4) &amp; 15</a:t>
                      </a:r>
                    </a:p>
                    <a:p>
                      <a:endParaRPr lang="en-US" sz="1600" dirty="0"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AND r1, r0, #0xF0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MOV r1, r1, LSR #4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098531A2-BA43-5E4B-4A07-833BA3447510}"/>
              </a:ext>
            </a:extLst>
          </p:cNvPr>
          <p:cNvSpPr txBox="1">
            <a:spLocks/>
          </p:cNvSpPr>
          <p:nvPr/>
        </p:nvSpPr>
        <p:spPr>
          <a:xfrm>
            <a:off x="457200" y="3813810"/>
            <a:ext cx="8229600" cy="2927350"/>
          </a:xfrm>
          <a:prstGeom prst="rect">
            <a:avLst/>
          </a:prstGeom>
        </p:spPr>
        <p:txBody>
          <a:bodyPr vert="horz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Assembly Program 1: It computes r1 = (r0 &gt;&gt; 4) &amp; 15 shifting it down by 4 bits, then masking the low nibble (4 bits) with 0x0F (or 0xF).</a:t>
            </a:r>
          </a:p>
          <a:p>
            <a:r>
              <a:rPr lang="en-US" dirty="0"/>
              <a:t>Assembly Program 2: It computes r1 = (r0 &gt;&gt; 4) &amp; 15 by first masking the high nibble with 0xF0 and then shifting it down by 4 bits.</a:t>
            </a:r>
          </a:p>
          <a:p>
            <a:pPr lvl="1"/>
            <a:r>
              <a:rPr lang="en-US" dirty="0"/>
              <a:t>AND r1, r0, #0xF0 keeps only bits [7:4] of r0, clearing all others.</a:t>
            </a:r>
          </a:p>
          <a:p>
            <a:pPr lvl="1"/>
            <a:r>
              <a:rPr lang="en-US" dirty="0"/>
              <a:t>MOV r1, r1, LSR #4 performs a logical right shift by 4 on the masked value, moving those bits into positions [3:0].</a:t>
            </a:r>
          </a:p>
        </p:txBody>
      </p:sp>
    </p:spTree>
    <p:extLst>
      <p:ext uri="{BB962C8B-B14F-4D97-AF65-F5344CB8AC3E}">
        <p14:creationId xmlns:p14="http://schemas.microsoft.com/office/powerpoint/2010/main" val="188395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3A91CE-CC77-9A35-BF4E-63E1CEF46C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Program Understanding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69D288F-B402-F285-2057-DA59079C6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6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A432836-5391-1803-C991-983B7660679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pt-BR" dirty="0"/>
              <a:t>What is r0 equal to after running this program:</a:t>
            </a:r>
          </a:p>
          <a:p>
            <a:pPr lvl="1"/>
            <a:r>
              <a:rPr lang="pt-BR" dirty="0"/>
              <a:t>MOV r0, #10</a:t>
            </a:r>
          </a:p>
          <a:p>
            <a:pPr lvl="1"/>
            <a:r>
              <a:rPr lang="pt-BR" dirty="0"/>
              <a:t>MOV r1, #7</a:t>
            </a:r>
          </a:p>
          <a:p>
            <a:pPr lvl="1"/>
            <a:r>
              <a:rPr lang="pt-BR" dirty="0"/>
              <a:t>MOV r2, #5</a:t>
            </a:r>
          </a:p>
          <a:p>
            <a:pPr lvl="1"/>
            <a:r>
              <a:rPr lang="pt-BR" dirty="0"/>
              <a:t>CMP r1, r2</a:t>
            </a:r>
          </a:p>
          <a:p>
            <a:pPr lvl="1"/>
            <a:r>
              <a:rPr lang="pt-BR" dirty="0"/>
              <a:t>ADDGT r0, r0, #100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64863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9A6EC0-398A-D3B2-65E5-25E65AFC6A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4EC875-5DE4-CC94-21AF-385E445F4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</a:t>
            </a:r>
            <a:r>
              <a:rPr lang="en-US"/>
              <a:t>Program Understanding ANS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A38150F-624A-7DED-AE19-C0118146E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7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C308AC-7565-4459-9627-04CB00781A6A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pt-BR" dirty="0"/>
              <a:t>What is r0 equal to after running this program:</a:t>
            </a:r>
          </a:p>
          <a:p>
            <a:pPr lvl="1"/>
            <a:r>
              <a:rPr lang="pt-BR" dirty="0"/>
              <a:t>MOV r0, #10       ; Load immediate value 10 into r0</a:t>
            </a:r>
          </a:p>
          <a:p>
            <a:pPr lvl="1"/>
            <a:r>
              <a:rPr lang="pt-BR" dirty="0"/>
              <a:t>MOV r1, #7        ; Load immediate value 7 into r1</a:t>
            </a:r>
          </a:p>
          <a:p>
            <a:pPr lvl="1"/>
            <a:r>
              <a:rPr lang="pt-BR" dirty="0"/>
              <a:t>MOV r2, #5        ; Load immediate value 5 into r2</a:t>
            </a:r>
          </a:p>
          <a:p>
            <a:pPr lvl="1"/>
            <a:r>
              <a:rPr lang="pt-BR" dirty="0"/>
              <a:t>CMP r1, r2       ; Compare r1 and r2 (compute r1-r2, set flags)</a:t>
            </a:r>
          </a:p>
          <a:p>
            <a:pPr lvl="1"/>
            <a:r>
              <a:rPr lang="pt-BR" dirty="0"/>
              <a:t>ADDGT r0, r0,100 ; Add 100 to r0 only if r1 &gt; r2 (Greater Than)</a:t>
            </a:r>
          </a:p>
          <a:p>
            <a:r>
              <a:rPr lang="en-US" dirty="0"/>
              <a:t>This code sets r0 to 10, compares 7 and 5. Since 7 &gt; 5, adds 100 to the base value of 10 to get 110</a:t>
            </a:r>
          </a:p>
          <a:p>
            <a:r>
              <a:rPr lang="en-US" dirty="0"/>
              <a:t>What about:</a:t>
            </a:r>
          </a:p>
          <a:p>
            <a:pPr lvl="1"/>
            <a:r>
              <a:rPr lang="pt-BR" dirty="0"/>
              <a:t>MOV r0, #10</a:t>
            </a:r>
          </a:p>
          <a:p>
            <a:pPr lvl="1"/>
            <a:r>
              <a:rPr lang="pt-BR" dirty="0"/>
              <a:t>MOV r1, #7</a:t>
            </a:r>
          </a:p>
          <a:p>
            <a:pPr lvl="1"/>
            <a:r>
              <a:rPr lang="pt-BR" dirty="0"/>
              <a:t>MOV r2, #5</a:t>
            </a:r>
          </a:p>
          <a:p>
            <a:pPr lvl="1"/>
            <a:r>
              <a:rPr lang="pt-BR" dirty="0"/>
              <a:t>SUBS r1</a:t>
            </a:r>
            <a:r>
              <a:rPr lang="pt-BR"/>
              <a:t>, r1, r2</a:t>
            </a:r>
            <a:endParaRPr lang="pt-BR" dirty="0"/>
          </a:p>
          <a:p>
            <a:pPr lvl="1"/>
            <a:r>
              <a:rPr lang="pt-BR" dirty="0"/>
              <a:t>ADDGE r0, r0, #100</a:t>
            </a:r>
          </a:p>
          <a:p>
            <a:r>
              <a:rPr lang="pt-BR" dirty="0"/>
              <a:t>Here r0 = 110, since SUBS sets flags and ADDGE is executed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2939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EC3D6-5403-5D32-35E4-EA5165302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BEC8C92-0A50-88F1-CE32-D3EA11AC0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8</a:t>
            </a:fld>
            <a:endParaRPr kumimoji="0"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242E21-1FD3-CB05-AD91-461DFAA4741E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save[] is an array of 32-bit integers.  Assume that </a:t>
            </a:r>
            <a:r>
              <a:rPr lang="en-US" dirty="0" err="1"/>
              <a:t>i</a:t>
            </a:r>
            <a:r>
              <a:rPr lang="en-US" dirty="0"/>
              <a:t> and k correspond to registers r1 and r2, and the base of the array save is in r0.  Write assembly code corresponding to this C code.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5BB421C2-3A8D-7BE1-41D7-8E20F0B1E99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52902447"/>
              </p:ext>
            </p:extLst>
          </p:nvPr>
        </p:nvGraphicFramePr>
        <p:xfrm>
          <a:off x="990600" y="3886200"/>
          <a:ext cx="7391400" cy="121920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(save[</a:t>
                      </a: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] == k)</a:t>
                      </a:r>
                    </a:p>
                    <a:p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+= 1;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&amp;save[0]    (base address of array)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r1 = i           (index)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r2 = k           (value to compare)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...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8780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FBCAA-DF87-B667-90C8-2F0B5CFD11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 to Assembly ANS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F9F7792-159F-4EB6-0A01-21A4E92932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7C8D44-3667-46F6-9772-CC52308E2A7F}" type="slidenum">
              <a:rPr kumimoji="0" lang="en-US" smtClean="0"/>
              <a:pPr/>
              <a:t>9</a:t>
            </a:fld>
            <a:endParaRPr kumimoji="0"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81DD544-8C21-2C0D-D8C9-39D776DE616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1949562"/>
              </p:ext>
            </p:extLst>
          </p:nvPr>
        </p:nvGraphicFramePr>
        <p:xfrm>
          <a:off x="876300" y="2513525"/>
          <a:ext cx="7391400" cy="390144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23705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208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03588"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C code</a:t>
                      </a: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chemeClr val="bg1"/>
                          </a:solidFill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Assembly Program</a:t>
                      </a:r>
                      <a:endParaRPr lang="en-US" sz="1600" dirty="0">
                        <a:solidFill>
                          <a:schemeClr val="bg1"/>
                        </a:solidFill>
                        <a:effectLst/>
                        <a:latin typeface="Consolas" panose="020B0609020204030204" pitchFamily="49" charset="0"/>
                        <a:ea typeface="宋体"/>
                        <a:cs typeface="Consolas" panose="020B0609020204030204" pitchFamily="49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717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= 0;</a:t>
                      </a:r>
                    </a:p>
                    <a:p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while (save[</a:t>
                      </a:r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] == k)</a:t>
                      </a:r>
                    </a:p>
                    <a:p>
                      <a:r>
                        <a:rPr lang="en-US" sz="1600" dirty="0" err="1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i</a:t>
                      </a:r>
                      <a:r>
                        <a:rPr lang="en-US" sz="1600" dirty="0">
                          <a:effectLst/>
                          <a:latin typeface="Consolas" panose="020B0609020204030204" pitchFamily="49" charset="0"/>
                          <a:ea typeface="宋体"/>
                          <a:cs typeface="Consolas" panose="020B0609020204030204" pitchFamily="49" charset="0"/>
                        </a:rPr>
                        <a:t> += 1;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r0 = &amp;save[0]    (base address of array)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r1 = i           (index)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; r2 = k           (value to compare)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loop: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LDR r3, [r0, r1, LSL #2] ; r3 = save[i], 32-bit loads with index scaled by 4, so r3 is loaded from mem address r0+4*r1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CMP r3, r2     ; compare save[i] with k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BNE done      ; exit loop if save[i] != k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ADD r1, r1, #1 ; i += 1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    B loop         ; repeat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600" i="0" dirty="0"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600" i="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done: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568A4D5B-16CF-C913-A366-B6CD13B41D2B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1371600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save[] is an array of 32-bit integers.  Assume that </a:t>
            </a:r>
            <a:r>
              <a:rPr lang="en-US" dirty="0" err="1"/>
              <a:t>i</a:t>
            </a:r>
            <a:r>
              <a:rPr lang="en-US" dirty="0"/>
              <a:t> and k correspond to registers r1 and r2, and the base of the array save is in r0.  Write assembly code corresponding to this C code. (This program is not perfect, since the array size of save[] is not considered, so the while loop may never terminate)</a:t>
            </a:r>
          </a:p>
        </p:txBody>
      </p:sp>
    </p:spTree>
    <p:extLst>
      <p:ext uri="{BB962C8B-B14F-4D97-AF65-F5344CB8AC3E}">
        <p14:creationId xmlns:p14="http://schemas.microsoft.com/office/powerpoint/2010/main" val="28763581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4003</TotalTime>
  <Words>6611</Words>
  <Application>Microsoft Office PowerPoint</Application>
  <PresentationFormat>On-screen Show (4:3)</PresentationFormat>
  <Paragraphs>874</Paragraphs>
  <Slides>40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9" baseType="lpstr">
      <vt:lpstr>Bookman Old Style (Headings)</vt:lpstr>
      <vt:lpstr>Gill Sans Light</vt:lpstr>
      <vt:lpstr>Bookman Old Style</vt:lpstr>
      <vt:lpstr>Calibri</vt:lpstr>
      <vt:lpstr>Consolas</vt:lpstr>
      <vt:lpstr>Gill Sans MT</vt:lpstr>
      <vt:lpstr>Wingdings</vt:lpstr>
      <vt:lpstr>Wingdings 3</vt:lpstr>
      <vt:lpstr>Origin</vt:lpstr>
      <vt:lpstr>Z. Gu</vt:lpstr>
      <vt:lpstr>Pseudocode to Assembly</vt:lpstr>
      <vt:lpstr>Pseudocode to Assembly ANS</vt:lpstr>
      <vt:lpstr>Pseudocode to Assembly</vt:lpstr>
      <vt:lpstr>Pseudocode to Assembly ANS</vt:lpstr>
      <vt:lpstr>Assembly Program Understanding</vt:lpstr>
      <vt:lpstr>Assembly Program Understanding ANS</vt:lpstr>
      <vt:lpstr>C to Assembly</vt:lpstr>
      <vt:lpstr>C to Assembly ANS</vt:lpstr>
      <vt:lpstr>C to Assembly ANS 2</vt:lpstr>
      <vt:lpstr>C to Assembly</vt:lpstr>
      <vt:lpstr>C to Assembly ANS</vt:lpstr>
      <vt:lpstr>C to Assembly: What is wrong?</vt:lpstr>
      <vt:lpstr>C to Assembly: What is wrong? ANS (cnt declared as signed int)</vt:lpstr>
      <vt:lpstr>C to Assembly: What is wrong? ANS (cnt declared as unsigned int)</vt:lpstr>
      <vt:lpstr>C to Assembly: What is wrong? ANS</vt:lpstr>
      <vt:lpstr>C to Assembly, fill in blank</vt:lpstr>
      <vt:lpstr>C to Assembly ANS (assuming cnt is signed int)</vt:lpstr>
      <vt:lpstr>C to Assembly ANS (assuming cnt is unsigned int)</vt:lpstr>
      <vt:lpstr>C to Assembly: What is wrong? </vt:lpstr>
      <vt:lpstr>C to Assembly: What is wrong? ANS</vt:lpstr>
      <vt:lpstr>C to Assembly</vt:lpstr>
      <vt:lpstr>C to Assembly ANS </vt:lpstr>
      <vt:lpstr>C to Assembly</vt:lpstr>
      <vt:lpstr>C to Assembly ANS </vt:lpstr>
      <vt:lpstr>C to Assembly ANS </vt:lpstr>
      <vt:lpstr>C to Assembly</vt:lpstr>
      <vt:lpstr>C to Assembly ANS </vt:lpstr>
      <vt:lpstr>C to Assembly ANS </vt:lpstr>
      <vt:lpstr>Assembly Programming</vt:lpstr>
      <vt:lpstr>Assembly Programming ANS</vt:lpstr>
      <vt:lpstr>Test for Equal</vt:lpstr>
      <vt:lpstr>Test for Equal ANS</vt:lpstr>
      <vt:lpstr>Summary: Condition Codes </vt:lpstr>
      <vt:lpstr>Conditional Instructions</vt:lpstr>
      <vt:lpstr>Conditional Instructions ANS</vt:lpstr>
      <vt:lpstr>Assembly to C</vt:lpstr>
      <vt:lpstr>Assembly to C ANS</vt:lpstr>
      <vt:lpstr>Conditional Execution</vt:lpstr>
      <vt:lpstr>Conditional Execution ANS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Dr. Yifeng Zhu Electrical and Computer Engineering University of Maine</dc:title>
  <dc:creator>zhu</dc:creator>
  <cp:lastModifiedBy>Zonghua Gu</cp:lastModifiedBy>
  <cp:revision>225</cp:revision>
  <cp:lastPrinted>2018-02-28T12:51:32Z</cp:lastPrinted>
  <dcterms:created xsi:type="dcterms:W3CDTF">2014-02-09T17:12:51Z</dcterms:created>
  <dcterms:modified xsi:type="dcterms:W3CDTF">2026-04-09T13:22:48Z</dcterms:modified>
</cp:coreProperties>
</file>