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52" r:id="rId3"/>
    <p:sldId id="384" r:id="rId4"/>
    <p:sldId id="354" r:id="rId5"/>
    <p:sldId id="257" r:id="rId6"/>
    <p:sldId id="369" r:id="rId7"/>
    <p:sldId id="375" r:id="rId8"/>
    <p:sldId id="380" r:id="rId9"/>
    <p:sldId id="382" r:id="rId10"/>
    <p:sldId id="376" r:id="rId11"/>
    <p:sldId id="361" r:id="rId12"/>
    <p:sldId id="363" r:id="rId13"/>
    <p:sldId id="388" r:id="rId14"/>
    <p:sldId id="368" r:id="rId15"/>
    <p:sldId id="372" r:id="rId16"/>
    <p:sldId id="366" r:id="rId17"/>
    <p:sldId id="367" r:id="rId18"/>
    <p:sldId id="357" r:id="rId19"/>
    <p:sldId id="359" r:id="rId20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520B2-524F-4311-B7DF-3C495128E1DE}" v="2" dt="2025-11-13T22:55:41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79477" autoAdjust="0"/>
  </p:normalViewPr>
  <p:slideViewPr>
    <p:cSldViewPr>
      <p:cViewPr varScale="1">
        <p:scale>
          <a:sx n="65" d="100"/>
          <a:sy n="65" d="100"/>
        </p:scale>
        <p:origin x="2083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addSld delSld modSld">
      <pc:chgData name="Zonghua Gu" userId="9a7e1853e1951ef5" providerId="LiveId" clId="{CF1FAA12-072C-4ED5-BA76-0FFFAEFDB88A}" dt="2025-11-13T22:55:43.072" v="22" actId="47"/>
      <pc:docMkLst>
        <pc:docMk/>
      </pc:docMkLst>
      <pc:sldChg chg="modSp mod">
        <pc:chgData name="Zonghua Gu" userId="9a7e1853e1951ef5" providerId="LiveId" clId="{CF1FAA12-072C-4ED5-BA76-0FFFAEFDB88A}" dt="2025-11-12T01:04:15.100" v="19"/>
        <pc:sldMkLst>
          <pc:docMk/>
          <pc:sldMk cId="1683281344" sldId="256"/>
        </pc:sldMkLst>
        <pc:spChg chg="mod">
          <ac:chgData name="Zonghua Gu" userId="9a7e1853e1951ef5" providerId="LiveId" clId="{CF1FAA12-072C-4ED5-BA76-0FFFAEFDB88A}" dt="2025-11-12T01:04:15.100" v="19"/>
          <ac:spMkLst>
            <pc:docMk/>
            <pc:sldMk cId="1683281344" sldId="256"/>
            <ac:spMk id="6" creationId="{00000000-0000-0000-0000-000000000000}"/>
          </ac:spMkLst>
        </pc:spChg>
      </pc:sldChg>
      <pc:sldChg chg="new del">
        <pc:chgData name="Zonghua Gu" userId="9a7e1853e1951ef5" providerId="LiveId" clId="{CF1FAA12-072C-4ED5-BA76-0FFFAEFDB88A}" dt="2025-11-13T22:55:43.072" v="22" actId="47"/>
        <pc:sldMkLst>
          <pc:docMk/>
          <pc:sldMk cId="1606220680" sldId="385"/>
        </pc:sldMkLst>
      </pc:sldChg>
      <pc:sldChg chg="add">
        <pc:chgData name="Zonghua Gu" userId="9a7e1853e1951ef5" providerId="LiveId" clId="{CF1FAA12-072C-4ED5-BA76-0FFFAEFDB88A}" dt="2025-11-13T22:55:41.384" v="21"/>
        <pc:sldMkLst>
          <pc:docMk/>
          <pc:sldMk cId="2076517291" sldId="38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2AEAFE1F-9E52-45C8-9793-E819F0044A1C}" type="datetimeFigureOut">
              <a:rPr lang="en-US" smtClean="0"/>
              <a:pPr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2D71AD5F-E36F-46B9-A99B-7B0252443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1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Compare r0 and r1</a:t>
            </a:r>
          </a:p>
          <a:p>
            <a:r>
              <a:rPr lang="en-US" dirty="0"/>
              <a:t>; Branch to skip if r0 == r1 (skip the addition)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; r2 = r2 + r2 (only executed if r0 != r1)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Compare r0 and r1</a:t>
            </a:r>
          </a:p>
          <a:p>
            <a:r>
              <a:rPr lang="en-US" dirty="0"/>
              <a:t>ANS A:</a:t>
            </a:r>
          </a:p>
          <a:p>
            <a:pPr lvl="1"/>
            <a:r>
              <a:rPr lang="en-US" dirty="0"/>
              <a:t>CMP r0, r1         </a:t>
            </a:r>
          </a:p>
          <a:p>
            <a:pPr lvl="1"/>
            <a:r>
              <a:rPr lang="en-US" dirty="0"/>
              <a:t>BEQ skip</a:t>
            </a:r>
          </a:p>
          <a:p>
            <a:pPr lvl="1"/>
            <a:r>
              <a:rPr lang="en-US" dirty="0"/>
              <a:t>ADD r2, r2, r2      </a:t>
            </a:r>
          </a:p>
          <a:p>
            <a:pPr lvl="1"/>
            <a:r>
              <a:rPr lang="en-US" dirty="0"/>
              <a:t>skip:</a:t>
            </a:r>
          </a:p>
          <a:p>
            <a:r>
              <a:rPr lang="en-US" dirty="0"/>
              <a:t>ANS B: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i="0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69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EBB4E-8AB6-9327-DB23-68FF34B79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D67CF5-3750-98EA-0473-C2FFA46255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8710C2-3CB4-3124-9E12-25B21C4E6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 solution: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55E10-BB88-1105-6F23-3D5653874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55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&lt;8;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pPr lvl="1"/>
            <a:r>
              <a:rPr lang="en-US" dirty="0"/>
              <a:t>a[</a:t>
            </a:r>
            <a:r>
              <a:rPr lang="en-US" dirty="0" err="1"/>
              <a:t>i</a:t>
            </a:r>
            <a:r>
              <a:rPr lang="en-US" dirty="0"/>
              <a:t>] = b[7-i];</a:t>
            </a:r>
          </a:p>
          <a:p>
            <a:pPr lvl="1"/>
            <a:r>
              <a:rPr lang="en-US" dirty="0"/>
              <a:t>}</a:t>
            </a:r>
          </a:p>
          <a:p>
            <a:r>
              <a:rPr lang="en-US" dirty="0"/>
              <a:t>ANS:</a:t>
            </a:r>
          </a:p>
          <a:p>
            <a:pPr lvl="1"/>
            <a:r>
              <a:rPr lang="en-US" dirty="0"/>
              <a:t>; 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&lt;8; </a:t>
            </a:r>
            <a:r>
              <a:rPr lang="en-US" dirty="0" err="1"/>
              <a:t>i</a:t>
            </a:r>
            <a:r>
              <a:rPr lang="en-US" dirty="0"/>
              <a:t>++) { a[</a:t>
            </a:r>
            <a:r>
              <a:rPr lang="en-US" dirty="0" err="1"/>
              <a:t>i</a:t>
            </a:r>
            <a:r>
              <a:rPr lang="en-US" dirty="0"/>
              <a:t>] = b[7-i]; }</a:t>
            </a:r>
          </a:p>
          <a:p>
            <a:pPr lvl="1"/>
            <a:r>
              <a:rPr lang="en-US" dirty="0"/>
              <a:t>; Assume r0 = base address of a, r1 = base address of b</a:t>
            </a:r>
          </a:p>
          <a:p>
            <a:pPr lvl="1"/>
            <a:r>
              <a:rPr lang="en-US" dirty="0"/>
              <a:t>MOV r2, #0          ; </a:t>
            </a:r>
            <a:r>
              <a:rPr lang="en-US" dirty="0" err="1"/>
              <a:t>i</a:t>
            </a:r>
            <a:r>
              <a:rPr lang="en-US" dirty="0"/>
              <a:t> = 0</a:t>
            </a:r>
          </a:p>
          <a:p>
            <a:pPr lvl="1"/>
            <a:r>
              <a:rPr lang="en-US" dirty="0" err="1"/>
              <a:t>loop_start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 err="1"/>
              <a:t>loop_end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2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12AB-13B4-B035-0958-DA9C98290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6F495B-59BA-E964-8205-8317BD120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832F4-7DCD-B8E4-7248-B122F9B2A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25462-90E1-D5A5-988E-2D33F273D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80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38E8E-8967-FABC-4379-055C5BB4A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0BA70-AB8C-5A9E-3A4F-2FF475D73C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33B47-99E1-DA8E-01DD-DCC2ABA96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No—do not replace BNE with BPL in that loop.image.jpg</a:t>
            </a:r>
          </a:p>
          <a:p>
            <a:r>
              <a:rPr lang="en-US" b="1" dirty="0"/>
              <a:t>Why BNE is correct</a:t>
            </a:r>
          </a:p>
          <a:p>
            <a:r>
              <a:rPr lang="en-US" dirty="0"/>
              <a:t>After SUB r0, r0, #1, the Zero flag Z is set only when r0 becomes 0, so BNE (“branch if not equal to zero”) repeats exactly until the counter hits 0, giving 10 iterations from an initial value of 10.image.jpg</a:t>
            </a:r>
          </a:p>
          <a:p>
            <a:r>
              <a:rPr lang="en-US" b="1" dirty="0"/>
              <a:t>Why BPL is wrong here</a:t>
            </a:r>
          </a:p>
          <a:p>
            <a:r>
              <a:rPr lang="en-US" dirty="0"/>
              <a:t>BPL tests the Negative flag N=0 (i.e., “plus/non‑negative”), not whether the value is nonzero. Starting from 10 and decrementing, N stays 0 for 10 down to 0, so BPL would still branch at r0=0 and continue into −1</a:t>
            </a:r>
          </a:p>
          <a:p>
            <a:r>
              <a:rPr lang="en-US" b="1" dirty="0"/>
              <a:t>If using “plus” logic</a:t>
            </a:r>
          </a:p>
          <a:p>
            <a:r>
              <a:rPr lang="en-US" dirty="0"/>
              <a:t>To stop before going negative, the condition would need to be “branch while r0 &gt; 0,” which is achieved with BGT after a CMP r0,#0 or by keeping BNE after SUBS. Using BPL alone does not encode “greater than zero.”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160E0-1640-110C-2FA4-4D81E7C017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03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5862C-E5A2-BA8F-385A-253A9E8D4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00B468-CEBE-6E74-94E0-101106D7F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5F83B-79B0-55F5-1F44-B30AEACB7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bx lr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464B3-1AF1-2B17-D44B-E2C4306384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30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24810" y="4404346"/>
            <a:ext cx="5100458" cy="4170576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780" tIns="47890" rIns="95780" bIns="47890"/>
          <a:lstStyle/>
          <a:p>
            <a:pPr marL="0" lvl="2" defTabSz="924879">
              <a:defRPr/>
            </a:pPr>
            <a:r>
              <a:rPr lang="en-US" dirty="0"/>
              <a:t>Condition codes are simply a way of testing the ALU status flags. </a:t>
            </a:r>
          </a:p>
          <a:p>
            <a:pPr marL="0" lvl="2" defTabSz="924879">
              <a:defRPr/>
            </a:pPr>
            <a:r>
              <a:rPr lang="en-US" dirty="0"/>
              <a:t>Note AL is the default and does not need to be specified </a:t>
            </a:r>
            <a:endParaRPr lang="en-GB" dirty="0"/>
          </a:p>
          <a:p>
            <a:endParaRPr lang="en-US" dirty="0"/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9525" y="863600"/>
            <a:ext cx="4403725" cy="3303588"/>
          </a:xfrm>
          <a:ln/>
        </p:spPr>
      </p:sp>
    </p:spTree>
    <p:extLst>
      <p:ext uri="{BB962C8B-B14F-4D97-AF65-F5344CB8AC3E}">
        <p14:creationId xmlns:p14="http://schemas.microsoft.com/office/powerpoint/2010/main" val="217268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DEF10-5531-8248-33E1-4809D8DB8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B38B50-17AC-38C6-BE82-A167E093A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AC1DE8-8CE9-B47B-E133-A8C3276E4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After a CMP/CMN or SUBS/ADDS used as an unsigned compare where the first operand is strictly greater than the second; for example, after CMP r0, r1, HI means r0 &gt; r1 when treated as unsigned.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B5C0F-9341-5534-5F6A-552401C926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6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2E26774B-6488-4259-9342-6CBDB2BFD4E4}" type="datetime1">
              <a:rPr lang="en-US" smtClean="0"/>
              <a:pPr eaLnBrk="1" latinLnBrk="0" hangingPunct="1"/>
              <a:t>11/13/2025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B2E7711-0BE3-4AFC-959B-CB5C31A7AE48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25AAB62-A572-4E37-B772-B4A75ADE0B18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0F52420-10F8-488E-969A-A9BE388BE9C4}" type="datetime1">
              <a:rPr lang="en-US" smtClean="0"/>
              <a:pPr eaLnBrk="1" latinLnBrk="0" hangingPunct="1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96E96F24-58CF-47DA-907C-A9CD6353E425}" type="datetime1">
              <a:rPr lang="en-US" smtClean="0"/>
              <a:pPr eaLnBrk="1" latinLnBrk="0" hangingPunct="1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AE4463-726A-4A35-9F46-98893432A3F9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F404D0-E306-4E90-90E3-E44D26246FFC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85DA14-76F0-4D93-83FB-7878C79A1986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15E552D-49E1-496B-B79C-E100986B8B5F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EC72505-1551-4A98-97CD-F520B07184AD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18F47B-BA16-4F20-B5BA-73F598D94B51}" type="datetime1">
              <a:rPr lang="en-US" smtClean="0"/>
              <a:pPr eaLnBrk="1" latinLnBrk="0" hangingPunct="1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4F3CB514-9CA6-4E48-9463-A430D31CFDE3}" type="datetime1">
              <a:rPr lang="en-US" smtClean="0"/>
              <a:pPr eaLnBrk="1" latinLnBrk="0" hangingPunct="1"/>
              <a:t>11/13/2025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3082" y="1828800"/>
            <a:ext cx="38563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6</a:t>
            </a:r>
          </a:p>
          <a:p>
            <a:pPr algn="r"/>
            <a:r>
              <a:rPr lang="en-US" sz="2400" b="1">
                <a:solidFill>
                  <a:srgbClr val="C00000"/>
                </a:solidFill>
              </a:rPr>
              <a:t>Control Flow in </a:t>
            </a:r>
            <a:r>
              <a:rPr lang="en-US" sz="2400" b="1" dirty="0">
                <a:solidFill>
                  <a:srgbClr val="C00000"/>
                </a:solidFill>
              </a:rPr>
              <a:t>Assembly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F938EB-593A-3F78-8471-70DE26383963}"/>
              </a:ext>
            </a:extLst>
          </p:cNvPr>
          <p:cNvSpPr txBox="1"/>
          <p:nvPr/>
        </p:nvSpPr>
        <p:spPr>
          <a:xfrm>
            <a:off x="709138" y="6307127"/>
            <a:ext cx="7725724" cy="46166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  <a:hlinkClick r:id="rId2"/>
              </a:rPr>
              <a:t>https://web.eece.maine.edu/~zhu/book/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 </a:t>
            </a:r>
            <a:endParaRPr lang="en-SE" sz="1200" dirty="0">
              <a:solidFill>
                <a:schemeClr val="tx1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CCC7F-CE76-4282-D019-4CC0F724F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C2F10-CB15-9260-0CF5-60A59575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021DFD-9755-D138-E0BA-8F2BF2761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86799"/>
              </p:ext>
            </p:extLst>
          </p:nvPr>
        </p:nvGraphicFramePr>
        <p:xfrm>
          <a:off x="495300" y="1189355"/>
          <a:ext cx="8153400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int array[200];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199;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&gt;= 0;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- 1) {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array[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] = array[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] * 8;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  R0 = base address of array, R1 =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0x60000000  ; base address where array resides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#199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199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…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465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3992-2E9D-0FA5-BCCF-C587DE003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E3977F-CB71-7224-C20F-01E40F2B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04EC6-DE14-0E80-5C57-8972B04385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114800"/>
            <a:ext cx="8229600" cy="204216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861495-0CBB-23AF-BD88-8C94E413D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156626"/>
              </p:ext>
            </p:extLst>
          </p:nvPr>
        </p:nvGraphicFramePr>
        <p:xfrm>
          <a:off x="457200" y="1219200"/>
          <a:ext cx="8153400" cy="2438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98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//Calculate x such that 2^x=128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pow =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x = 0;</a:t>
                      </a:r>
                    </a:p>
                    <a:p>
                      <a:endParaRPr kumimoji="0" lang="en-US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while (pow != 128) {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pow = pow * 2;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x = x + 1;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pow, r1 = x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r0, #1 ; pow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r1, #0 ; x = 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WHILE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55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3DBE30-CE9B-1B6D-6A4A-6B6EA5CC3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75490-947F-5AFD-6FE0-9CAFDE4D0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3A3EFE-5323-ACD8-6FE1-AB4B2171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D3EA2-DC46-3341-8CF9-CFCEF1A12B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191000"/>
            <a:ext cx="8229600" cy="19659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an array of 32‑bit </a:t>
            </a:r>
            <a:r>
              <a:rPr lang="en-US" dirty="0" err="1"/>
              <a:t>ints</a:t>
            </a:r>
            <a:r>
              <a:rPr lang="en-US" dirty="0"/>
              <a:t>, each element is 4 bytes, so element </a:t>
            </a:r>
            <a:r>
              <a:rPr lang="en-US" dirty="0" err="1"/>
              <a:t>i</a:t>
            </a:r>
            <a:r>
              <a:rPr lang="en-US" dirty="0"/>
              <a:t> lives at base + </a:t>
            </a:r>
            <a:r>
              <a:rPr lang="en-US" dirty="0" err="1"/>
              <a:t>i</a:t>
            </a:r>
            <a:r>
              <a:rPr lang="en-US" dirty="0"/>
              <a:t>*4, which is implemented as base + (</a:t>
            </a:r>
            <a:r>
              <a:rPr lang="en-US" dirty="0" err="1"/>
              <a:t>i</a:t>
            </a:r>
            <a:r>
              <a:rPr lang="en-US" dirty="0"/>
              <a:t> &lt;&lt; 2) via LSL #2 in the addressing mode</a:t>
            </a:r>
          </a:p>
          <a:p>
            <a:r>
              <a:rPr lang="en-US" dirty="0"/>
              <a:t>BPL “Branch if </a:t>
            </a:r>
            <a:r>
              <a:rPr lang="en-US" dirty="0" err="1"/>
              <a:t>PLus</a:t>
            </a:r>
            <a:r>
              <a:rPr lang="en-US" dirty="0"/>
              <a:t>” branches when the N (negative) flag N == 0, meaning the prior result was positive or zero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287FE73-3E90-5E25-A781-0E2805872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380933"/>
              </p:ext>
            </p:extLst>
          </p:nvPr>
        </p:nvGraphicFramePr>
        <p:xfrm>
          <a:off x="457200" y="1219200"/>
          <a:ext cx="8229600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61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array[200];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endParaRPr lang="nn-NO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199; i &gt;= 0</a:t>
                      </a:r>
                      <a:r>
                        <a:rPr lang="nn-NO" sz="1600" b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; i=i-1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array[i] = array[i] * 8;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array base address, R1 = i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0x60000000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#199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807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3C34C-8318-37CF-CF5A-C65D4A6D0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E22E-7014-BD8E-E9B0-11BB41A13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9D004C-3271-3ECE-4454-851923351400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458200" cy="1463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sum = 0;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</a:t>
                      </a:r>
                      <a:r>
                        <a:rPr lang="en-US" altLang="zh-CN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; i &lt;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=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22; i++)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sum += i;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51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881C7-467A-5E22-27C4-993FCFB9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8F155D-E149-0458-9E03-F5E1A333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41425-80C3-BB89-8E06-F17C64CA6E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542" y="1280795"/>
            <a:ext cx="8643257" cy="4937760"/>
          </a:xfrm>
        </p:spPr>
        <p:txBody>
          <a:bodyPr>
            <a:normAutofit/>
          </a:bodyPr>
          <a:lstStyle/>
          <a:p>
            <a:r>
              <a:rPr lang="en-US" dirty="0"/>
              <a:t>Write a program that reverses the bits in a register, such that the register containing d31,d30,d29...d1,d0 now contains d0,d1,...d29,d30,d3.</a:t>
            </a:r>
          </a:p>
        </p:txBody>
      </p:sp>
    </p:spTree>
    <p:extLst>
      <p:ext uri="{BB962C8B-B14F-4D97-AF65-F5344CB8AC3E}">
        <p14:creationId xmlns:p14="http://schemas.microsoft.com/office/powerpoint/2010/main" val="348120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883A-F8CE-E82A-B1A3-6EC2CD28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Equal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01EFB2-11F5-B39F-34E5-E54A841CC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16539-02BC-5FF9-955C-7C457DDED9F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the different methods to test if two values held in registers r0 and r1 are equal.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86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603248" y="20321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Summary:</a:t>
            </a:r>
            <a:br>
              <a:rPr lang="en-US" dirty="0"/>
            </a:br>
            <a:r>
              <a:rPr lang="en-US" dirty="0"/>
              <a:t>Condition Codes </a:t>
            </a: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390649" y="5765380"/>
            <a:ext cx="6358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1400" i="1" dirty="0"/>
              <a:t>Note AL is the default and does not need to be specified </a:t>
            </a:r>
            <a:endParaRPr lang="en-GB" sz="14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390650" y="1412356"/>
            <a:ext cx="6362700" cy="4241801"/>
            <a:chOff x="1423974" y="1779588"/>
            <a:chExt cx="6362700" cy="4241801"/>
          </a:xfrm>
        </p:grpSpPr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2696971" y="230981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ot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2696971" y="257492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igher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ame</a:t>
              </a:r>
            </a:p>
          </p:txBody>
        </p:sp>
        <p:sp>
          <p:nvSpPr>
            <p:cNvPr id="14344" name="Rectangle 7"/>
            <p:cNvSpPr>
              <a:spLocks noChangeArrowheads="1"/>
            </p:cNvSpPr>
            <p:nvPr/>
          </p:nvSpPr>
          <p:spPr bwMode="auto">
            <a:xfrm>
              <a:off x="2696971" y="284003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wer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45" name="Rectangle 8"/>
            <p:cNvSpPr>
              <a:spLocks noChangeArrowheads="1"/>
            </p:cNvSpPr>
            <p:nvPr/>
          </p:nvSpPr>
          <p:spPr bwMode="auto">
            <a:xfrm>
              <a:off x="2696971" y="310515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MI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nus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(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Negative)</a:t>
              </a:r>
            </a:p>
          </p:txBody>
        </p:sp>
        <p:sp>
          <p:nvSpPr>
            <p:cNvPr id="14346" name="Rectangle 9"/>
            <p:cNvSpPr>
              <a:spLocks noChangeArrowheads="1"/>
            </p:cNvSpPr>
            <p:nvPr/>
          </p:nvSpPr>
          <p:spPr bwMode="auto">
            <a:xfrm>
              <a:off x="2696971" y="204470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ual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47" name="Rectangle 10"/>
            <p:cNvSpPr>
              <a:spLocks noChangeArrowheads="1"/>
            </p:cNvSpPr>
            <p:nvPr/>
          </p:nvSpPr>
          <p:spPr bwMode="auto">
            <a:xfrm>
              <a:off x="2696971" y="363537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erflow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et</a:t>
              </a:r>
            </a:p>
          </p:txBody>
        </p:sp>
        <p:sp>
          <p:nvSpPr>
            <p:cNvPr id="14348" name="Rectangle 11"/>
            <p:cNvSpPr>
              <a:spLocks noChangeArrowheads="1"/>
            </p:cNvSpPr>
            <p:nvPr/>
          </p:nvSpPr>
          <p:spPr bwMode="auto">
            <a:xfrm>
              <a:off x="2696971" y="390048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erflow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leared</a:t>
              </a:r>
            </a:p>
          </p:txBody>
        </p:sp>
        <p:sp>
          <p:nvSpPr>
            <p:cNvPr id="14349" name="Rectangle 12"/>
            <p:cNvSpPr>
              <a:spLocks noChangeArrowheads="1"/>
            </p:cNvSpPr>
            <p:nvPr/>
          </p:nvSpPr>
          <p:spPr bwMode="auto">
            <a:xfrm>
              <a:off x="2696971" y="416560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HI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gher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50" name="Rectangle 13"/>
            <p:cNvSpPr>
              <a:spLocks noChangeArrowheads="1"/>
            </p:cNvSpPr>
            <p:nvPr/>
          </p:nvSpPr>
          <p:spPr bwMode="auto">
            <a:xfrm>
              <a:off x="2696971" y="443071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ower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ame</a:t>
              </a:r>
            </a:p>
          </p:txBody>
        </p:sp>
        <p:sp>
          <p:nvSpPr>
            <p:cNvPr id="14351" name="Rectangle 14"/>
            <p:cNvSpPr>
              <a:spLocks noChangeArrowheads="1"/>
            </p:cNvSpPr>
            <p:nvPr/>
          </p:nvSpPr>
          <p:spPr bwMode="auto">
            <a:xfrm>
              <a:off x="2696971" y="337026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PL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us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(Positive or Zero)</a:t>
              </a:r>
            </a:p>
          </p:txBody>
        </p:sp>
        <p:sp>
          <p:nvSpPr>
            <p:cNvPr id="14352" name="Rectangle 15"/>
            <p:cNvSpPr>
              <a:spLocks noChangeArrowheads="1"/>
            </p:cNvSpPr>
            <p:nvPr/>
          </p:nvSpPr>
          <p:spPr bwMode="auto">
            <a:xfrm>
              <a:off x="2696971" y="496093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ess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han</a:t>
              </a:r>
            </a:p>
          </p:txBody>
        </p:sp>
        <p:sp>
          <p:nvSpPr>
            <p:cNvPr id="14353" name="Rectangle 16"/>
            <p:cNvSpPr>
              <a:spLocks noChangeArrowheads="1"/>
            </p:cNvSpPr>
            <p:nvPr/>
          </p:nvSpPr>
          <p:spPr bwMode="auto">
            <a:xfrm>
              <a:off x="2696971" y="522605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reater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han</a:t>
              </a:r>
            </a:p>
          </p:txBody>
        </p:sp>
        <p:sp>
          <p:nvSpPr>
            <p:cNvPr id="14354" name="Rectangle 17"/>
            <p:cNvSpPr>
              <a:spLocks noChangeArrowheads="1"/>
            </p:cNvSpPr>
            <p:nvPr/>
          </p:nvSpPr>
          <p:spPr bwMode="auto">
            <a:xfrm>
              <a:off x="2696971" y="549116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ess than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2696971" y="575627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ways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56" name="Rectangle 19"/>
            <p:cNvSpPr>
              <a:spLocks noChangeArrowheads="1"/>
            </p:cNvSpPr>
            <p:nvPr/>
          </p:nvSpPr>
          <p:spPr bwMode="auto">
            <a:xfrm>
              <a:off x="2696971" y="469582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reater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57" name="Rectangle 20"/>
            <p:cNvSpPr>
              <a:spLocks noChangeArrowheads="1"/>
            </p:cNvSpPr>
            <p:nvPr/>
          </p:nvSpPr>
          <p:spPr bwMode="auto">
            <a:xfrm>
              <a:off x="1423974" y="204470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</a:t>
              </a:r>
            </a:p>
          </p:txBody>
        </p:sp>
        <p:sp>
          <p:nvSpPr>
            <p:cNvPr id="14358" name="Rectangle 21"/>
            <p:cNvSpPr>
              <a:spLocks noChangeArrowheads="1"/>
            </p:cNvSpPr>
            <p:nvPr/>
          </p:nvSpPr>
          <p:spPr bwMode="auto">
            <a:xfrm>
              <a:off x="1423974" y="230981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NE</a:t>
              </a:r>
            </a:p>
          </p:txBody>
        </p:sp>
        <p:sp>
          <p:nvSpPr>
            <p:cNvPr id="14359" name="Rectangle 22"/>
            <p:cNvSpPr>
              <a:spLocks noChangeArrowheads="1"/>
            </p:cNvSpPr>
            <p:nvPr/>
          </p:nvSpPr>
          <p:spPr bwMode="auto">
            <a:xfrm>
              <a:off x="1423974" y="257492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CS/HS</a:t>
              </a:r>
            </a:p>
          </p:txBody>
        </p:sp>
        <p:sp>
          <p:nvSpPr>
            <p:cNvPr id="14360" name="Rectangle 23"/>
            <p:cNvSpPr>
              <a:spLocks noChangeArrowheads="1"/>
            </p:cNvSpPr>
            <p:nvPr/>
          </p:nvSpPr>
          <p:spPr bwMode="auto">
            <a:xfrm>
              <a:off x="1423974" y="284003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CC/LO</a:t>
              </a:r>
            </a:p>
          </p:txBody>
        </p:sp>
        <p:sp>
          <p:nvSpPr>
            <p:cNvPr id="14361" name="Rectangle 24"/>
            <p:cNvSpPr>
              <a:spLocks noChangeArrowheads="1"/>
            </p:cNvSpPr>
            <p:nvPr/>
          </p:nvSpPr>
          <p:spPr bwMode="auto">
            <a:xfrm>
              <a:off x="1423974" y="337026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PL</a:t>
              </a:r>
            </a:p>
          </p:txBody>
        </p:sp>
        <p:sp>
          <p:nvSpPr>
            <p:cNvPr id="14362" name="Rectangle 25"/>
            <p:cNvSpPr>
              <a:spLocks noChangeArrowheads="1"/>
            </p:cNvSpPr>
            <p:nvPr/>
          </p:nvSpPr>
          <p:spPr bwMode="auto">
            <a:xfrm>
              <a:off x="1423974" y="363537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VS</a:t>
              </a:r>
            </a:p>
          </p:txBody>
        </p:sp>
        <p:sp>
          <p:nvSpPr>
            <p:cNvPr id="14363" name="Rectangle 26"/>
            <p:cNvSpPr>
              <a:spLocks noChangeArrowheads="1"/>
            </p:cNvSpPr>
            <p:nvPr/>
          </p:nvSpPr>
          <p:spPr bwMode="auto">
            <a:xfrm>
              <a:off x="1423974" y="416560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HI</a:t>
              </a:r>
            </a:p>
          </p:txBody>
        </p:sp>
        <p:sp>
          <p:nvSpPr>
            <p:cNvPr id="14364" name="Rectangle 27"/>
            <p:cNvSpPr>
              <a:spLocks noChangeArrowheads="1"/>
            </p:cNvSpPr>
            <p:nvPr/>
          </p:nvSpPr>
          <p:spPr bwMode="auto">
            <a:xfrm>
              <a:off x="1423974" y="443071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LS</a:t>
              </a:r>
            </a:p>
          </p:txBody>
        </p:sp>
        <p:sp>
          <p:nvSpPr>
            <p:cNvPr id="14365" name="Rectangle 28"/>
            <p:cNvSpPr>
              <a:spLocks noChangeArrowheads="1"/>
            </p:cNvSpPr>
            <p:nvPr/>
          </p:nvSpPr>
          <p:spPr bwMode="auto">
            <a:xfrm>
              <a:off x="1423974" y="469582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GE</a:t>
              </a:r>
            </a:p>
          </p:txBody>
        </p:sp>
        <p:sp>
          <p:nvSpPr>
            <p:cNvPr id="14366" name="Rectangle 29"/>
            <p:cNvSpPr>
              <a:spLocks noChangeArrowheads="1"/>
            </p:cNvSpPr>
            <p:nvPr/>
          </p:nvSpPr>
          <p:spPr bwMode="auto">
            <a:xfrm>
              <a:off x="1423974" y="496093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LT</a:t>
              </a:r>
            </a:p>
          </p:txBody>
        </p:sp>
        <p:sp>
          <p:nvSpPr>
            <p:cNvPr id="14367" name="Rectangle 30"/>
            <p:cNvSpPr>
              <a:spLocks noChangeArrowheads="1"/>
            </p:cNvSpPr>
            <p:nvPr/>
          </p:nvSpPr>
          <p:spPr bwMode="auto">
            <a:xfrm>
              <a:off x="1423974" y="522605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</a:t>
              </a:r>
            </a:p>
          </p:txBody>
        </p:sp>
        <p:sp>
          <p:nvSpPr>
            <p:cNvPr id="14368" name="Rectangle 31"/>
            <p:cNvSpPr>
              <a:spLocks noChangeArrowheads="1"/>
            </p:cNvSpPr>
            <p:nvPr/>
          </p:nvSpPr>
          <p:spPr bwMode="auto">
            <a:xfrm>
              <a:off x="1423974" y="549116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</a:t>
              </a:r>
            </a:p>
          </p:txBody>
        </p:sp>
        <p:sp>
          <p:nvSpPr>
            <p:cNvPr id="14369" name="Rectangle 32"/>
            <p:cNvSpPr>
              <a:spLocks noChangeArrowheads="1"/>
            </p:cNvSpPr>
            <p:nvPr/>
          </p:nvSpPr>
          <p:spPr bwMode="auto">
            <a:xfrm>
              <a:off x="1423974" y="575627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</a:t>
              </a:r>
            </a:p>
          </p:txBody>
        </p:sp>
        <p:sp>
          <p:nvSpPr>
            <p:cNvPr id="14370" name="Rectangle 33"/>
            <p:cNvSpPr>
              <a:spLocks noChangeArrowheads="1"/>
            </p:cNvSpPr>
            <p:nvPr/>
          </p:nvSpPr>
          <p:spPr bwMode="auto">
            <a:xfrm>
              <a:off x="1423974" y="310515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MI</a:t>
              </a:r>
            </a:p>
          </p:txBody>
        </p:sp>
        <p:sp>
          <p:nvSpPr>
            <p:cNvPr id="14371" name="Rectangle 34"/>
            <p:cNvSpPr>
              <a:spLocks noChangeArrowheads="1"/>
            </p:cNvSpPr>
            <p:nvPr/>
          </p:nvSpPr>
          <p:spPr bwMode="auto">
            <a:xfrm>
              <a:off x="1423974" y="390048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VC</a:t>
              </a:r>
            </a:p>
          </p:txBody>
        </p:sp>
        <p:sp>
          <p:nvSpPr>
            <p:cNvPr id="14372" name="Rectangle 35"/>
            <p:cNvSpPr>
              <a:spLocks noChangeArrowheads="1"/>
            </p:cNvSpPr>
            <p:nvPr/>
          </p:nvSpPr>
          <p:spPr bwMode="auto">
            <a:xfrm>
              <a:off x="1423974" y="1779588"/>
              <a:ext cx="1272997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Suffix</a:t>
              </a:r>
            </a:p>
          </p:txBody>
        </p:sp>
        <p:sp>
          <p:nvSpPr>
            <p:cNvPr id="14373" name="Rectangle 36"/>
            <p:cNvSpPr>
              <a:spLocks noChangeArrowheads="1"/>
            </p:cNvSpPr>
            <p:nvPr/>
          </p:nvSpPr>
          <p:spPr bwMode="auto">
            <a:xfrm>
              <a:off x="2696971" y="1779588"/>
              <a:ext cx="3435035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Description</a:t>
              </a:r>
            </a:p>
          </p:txBody>
        </p:sp>
        <p:sp>
          <p:nvSpPr>
            <p:cNvPr id="14374" name="Rectangle 37"/>
            <p:cNvSpPr>
              <a:spLocks noChangeArrowheads="1"/>
            </p:cNvSpPr>
            <p:nvPr/>
          </p:nvSpPr>
          <p:spPr bwMode="auto">
            <a:xfrm>
              <a:off x="6132006" y="230981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Z=0</a:t>
              </a:r>
            </a:p>
          </p:txBody>
        </p:sp>
        <p:sp>
          <p:nvSpPr>
            <p:cNvPr id="14375" name="Rectangle 38"/>
            <p:cNvSpPr>
              <a:spLocks noChangeArrowheads="1"/>
            </p:cNvSpPr>
            <p:nvPr/>
          </p:nvSpPr>
          <p:spPr bwMode="auto">
            <a:xfrm>
              <a:off x="6132006" y="257492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C=1</a:t>
              </a:r>
            </a:p>
          </p:txBody>
        </p:sp>
        <p:sp>
          <p:nvSpPr>
            <p:cNvPr id="14376" name="Rectangle 39"/>
            <p:cNvSpPr>
              <a:spLocks noChangeArrowheads="1"/>
            </p:cNvSpPr>
            <p:nvPr/>
          </p:nvSpPr>
          <p:spPr bwMode="auto">
            <a:xfrm>
              <a:off x="6132006" y="284003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C=0</a:t>
              </a:r>
            </a:p>
          </p:txBody>
        </p:sp>
        <p:sp>
          <p:nvSpPr>
            <p:cNvPr id="14377" name="Rectangle 40"/>
            <p:cNvSpPr>
              <a:spLocks noChangeArrowheads="1"/>
            </p:cNvSpPr>
            <p:nvPr/>
          </p:nvSpPr>
          <p:spPr bwMode="auto">
            <a:xfrm>
              <a:off x="6132006" y="204470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Z=1</a:t>
              </a:r>
            </a:p>
          </p:txBody>
        </p:sp>
        <p:sp>
          <p:nvSpPr>
            <p:cNvPr id="14378" name="Rectangle 41"/>
            <p:cNvSpPr>
              <a:spLocks noChangeArrowheads="1"/>
            </p:cNvSpPr>
            <p:nvPr/>
          </p:nvSpPr>
          <p:spPr bwMode="auto">
            <a:xfrm>
              <a:off x="6132006" y="1779588"/>
              <a:ext cx="1654668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Flags tested</a:t>
              </a:r>
            </a:p>
          </p:txBody>
        </p:sp>
        <p:sp>
          <p:nvSpPr>
            <p:cNvPr id="14379" name="Rectangle 42"/>
            <p:cNvSpPr>
              <a:spLocks noChangeArrowheads="1"/>
            </p:cNvSpPr>
            <p:nvPr/>
          </p:nvSpPr>
          <p:spPr bwMode="auto">
            <a:xfrm>
              <a:off x="6132006" y="310515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N=1</a:t>
              </a:r>
            </a:p>
          </p:txBody>
        </p:sp>
        <p:sp>
          <p:nvSpPr>
            <p:cNvPr id="14380" name="Rectangle 43"/>
            <p:cNvSpPr>
              <a:spLocks noChangeArrowheads="1"/>
            </p:cNvSpPr>
            <p:nvPr/>
          </p:nvSpPr>
          <p:spPr bwMode="auto">
            <a:xfrm>
              <a:off x="6132006" y="337026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N=0</a:t>
              </a:r>
            </a:p>
          </p:txBody>
        </p:sp>
        <p:sp>
          <p:nvSpPr>
            <p:cNvPr id="14381" name="Rectangle 44"/>
            <p:cNvSpPr>
              <a:spLocks noChangeArrowheads="1"/>
            </p:cNvSpPr>
            <p:nvPr/>
          </p:nvSpPr>
          <p:spPr bwMode="auto">
            <a:xfrm>
              <a:off x="6132006" y="363537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V=1</a:t>
              </a:r>
            </a:p>
          </p:txBody>
        </p:sp>
        <p:sp>
          <p:nvSpPr>
            <p:cNvPr id="14382" name="Rectangle 45"/>
            <p:cNvSpPr>
              <a:spLocks noChangeArrowheads="1"/>
            </p:cNvSpPr>
            <p:nvPr/>
          </p:nvSpPr>
          <p:spPr bwMode="auto">
            <a:xfrm>
              <a:off x="6132006" y="390048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V=0</a:t>
              </a:r>
            </a:p>
          </p:txBody>
        </p:sp>
        <p:sp>
          <p:nvSpPr>
            <p:cNvPr id="14383" name="Rectangle 46"/>
            <p:cNvSpPr>
              <a:spLocks noChangeArrowheads="1"/>
            </p:cNvSpPr>
            <p:nvPr/>
          </p:nvSpPr>
          <p:spPr bwMode="auto">
            <a:xfrm>
              <a:off x="6132006" y="416560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C=1 &amp; Z=0</a:t>
              </a:r>
            </a:p>
          </p:txBody>
        </p:sp>
        <p:sp>
          <p:nvSpPr>
            <p:cNvPr id="14384" name="Rectangle 47"/>
            <p:cNvSpPr>
              <a:spLocks noChangeArrowheads="1"/>
            </p:cNvSpPr>
            <p:nvPr/>
          </p:nvSpPr>
          <p:spPr bwMode="auto">
            <a:xfrm>
              <a:off x="6132006" y="443071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C=0 or Z=1</a:t>
              </a:r>
            </a:p>
          </p:txBody>
        </p:sp>
        <p:sp>
          <p:nvSpPr>
            <p:cNvPr id="14385" name="Rectangle 48"/>
            <p:cNvSpPr>
              <a:spLocks noChangeArrowheads="1"/>
            </p:cNvSpPr>
            <p:nvPr/>
          </p:nvSpPr>
          <p:spPr bwMode="auto">
            <a:xfrm>
              <a:off x="6132006" y="469582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N=V</a:t>
              </a:r>
            </a:p>
          </p:txBody>
        </p:sp>
        <p:sp>
          <p:nvSpPr>
            <p:cNvPr id="14386" name="Rectangle 49"/>
            <p:cNvSpPr>
              <a:spLocks noChangeArrowheads="1"/>
            </p:cNvSpPr>
            <p:nvPr/>
          </p:nvSpPr>
          <p:spPr bwMode="auto">
            <a:xfrm>
              <a:off x="6132006" y="496093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N!=V</a:t>
              </a:r>
            </a:p>
          </p:txBody>
        </p:sp>
        <p:sp>
          <p:nvSpPr>
            <p:cNvPr id="14387" name="Rectangle 50"/>
            <p:cNvSpPr>
              <a:spLocks noChangeArrowheads="1"/>
            </p:cNvSpPr>
            <p:nvPr/>
          </p:nvSpPr>
          <p:spPr bwMode="auto">
            <a:xfrm>
              <a:off x="6132006" y="522605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Z=0 &amp; N=V</a:t>
              </a:r>
            </a:p>
          </p:txBody>
        </p:sp>
        <p:sp>
          <p:nvSpPr>
            <p:cNvPr id="14388" name="Rectangle 51"/>
            <p:cNvSpPr>
              <a:spLocks noChangeArrowheads="1"/>
            </p:cNvSpPr>
            <p:nvPr/>
          </p:nvSpPr>
          <p:spPr bwMode="auto">
            <a:xfrm>
              <a:off x="6132006" y="549116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Z=1 or N!=V</a:t>
              </a:r>
            </a:p>
          </p:txBody>
        </p:sp>
        <p:sp>
          <p:nvSpPr>
            <p:cNvPr id="14389" name="Rectangle 52"/>
            <p:cNvSpPr>
              <a:spLocks noChangeArrowheads="1"/>
            </p:cNvSpPr>
            <p:nvPr/>
          </p:nvSpPr>
          <p:spPr bwMode="auto">
            <a:xfrm>
              <a:off x="6132006" y="575627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sz="1800" b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" name="Horizontal Scroll 6">
            <a:extLst>
              <a:ext uri="{FF2B5EF4-FFF2-40B4-BE49-F238E27FC236}">
                <a16:creationId xmlns:a16="http://schemas.microsoft.com/office/drawing/2014/main" id="{E7D41462-9020-C1BE-FC22-4828849CCA2B}"/>
              </a:ext>
            </a:extLst>
          </p:cNvPr>
          <p:cNvSpPr/>
          <p:nvPr/>
        </p:nvSpPr>
        <p:spPr>
          <a:xfrm>
            <a:off x="124937" y="-35721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02217617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9E463-C948-C3C6-EBEB-D76147143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F5097-3883-A979-F516-EB30063B3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Instructions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8E367A-C927-A764-1B9B-DFE3844E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DB43E-83C0-5DC3-0240-AA027631F40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the following ARMv7 instructions:</a:t>
            </a:r>
          </a:p>
          <a:p>
            <a:pPr lvl="1"/>
            <a:r>
              <a:rPr lang="en-US" dirty="0"/>
              <a:t>Add registers r3 and r6 only if N is clear (from a previous instruction). Store the result in register r7.</a:t>
            </a:r>
          </a:p>
          <a:p>
            <a:pPr lvl="1"/>
            <a:r>
              <a:rPr lang="en-US" dirty="0"/>
              <a:t>Multiply registers r7 and r12, put the results in register r3 only if C is set and Z is clear (from a previous instruction)</a:t>
            </a:r>
          </a:p>
          <a:p>
            <a:pPr lvl="1"/>
            <a:r>
              <a:rPr lang="en-US" dirty="0"/>
              <a:t>Compare registers r6 and r8 only if Z is clear (from a previous instruction)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046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6A44A-55C3-B775-BDF5-DBBAFA487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to 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536686-7909-EFFD-2EA4-080CB4F1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B1293-ADB9-BD5E-3F28-CA9A983DB1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Write the equivalent C program for the following assembly code, assuming registers and C variables are related as (x=r0, y=r1). ( Variables in C are in memory, and load/store assembly instructions are omitted here for brevity.) For example: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1E2EF3A-0CFB-A04C-C777-25F838793CFD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2296886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#5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#10  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BLEQ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(x == 5) {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10;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(x);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459CE1-F656-C404-376E-E4D220603EDA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3559629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MOVLE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MOVGT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06CADB-4F7C-3316-85F7-F1FBB67120E7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4822372"/>
          <a:ext cx="7391400" cy="1017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#'A’</a:t>
                      </a:r>
                      <a:r>
                        <a:rPr kumimoji="0" lang="pt-BR" sz="1600" b="0" i="1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CMPNE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#'</a:t>
                      </a:r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'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r1, #1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324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4EAC2-9F15-2B24-C0B1-B9A988733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88944-D39C-3332-EB2A-C74E13CF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379C2D-2D7D-1339-2969-6C4DC0245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E65C1E-4BED-C61A-C779-DB76D6C26A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Rewrite the assembly program to use conditional execution statements.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A52D138-72F3-E1D6-16A6-0C5877E20770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2296886"/>
          <a:ext cx="7391400" cy="17068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6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with Cond. Exec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r3, #0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next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r1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r2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next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28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33DF-9610-809C-11B2-6E559AD6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51F047-7DC1-1269-97CA-1BFB3E38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194D1-447C-6A4E-281D-DAB9A59A84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/>
              <a:t>Write assembly program for pseudocode, one version without Conditional Execution instructions, one version with Conditional Execution.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FA2BB6-217B-C52B-5A1B-6F25A3FDB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17822"/>
              </p:ext>
            </p:extLst>
          </p:nvPr>
        </p:nvGraphicFramePr>
        <p:xfrm>
          <a:off x="876300" y="2844265"/>
          <a:ext cx="7391400" cy="1017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38E8EFF-813B-0481-15DB-FE881211C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323536"/>
              </p:ext>
            </p:extLst>
          </p:nvPr>
        </p:nvGraphicFramePr>
        <p:xfrm>
          <a:off x="876300" y="4220310"/>
          <a:ext cx="7391400" cy="11625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8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w/Conditional Execution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899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67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ADCAF-BE50-17FF-579D-A0CE75A6B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9D73-DFD9-5FD9-049A-AA9B1281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823922-1E53-1B09-CCCD-2732CE03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5B4AA-F936-2EFD-9745-FCE6245B0D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/>
              <a:t>Write assembly program for pseudocode.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085B11-F5FB-4007-9CB4-3ABD525B2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34828"/>
              </p:ext>
            </p:extLst>
          </p:nvPr>
        </p:nvGraphicFramePr>
        <p:xfrm>
          <a:off x="762000" y="1828800"/>
          <a:ext cx="7391400" cy="731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r1 = (r0 &gt;&gt; 4) &amp; 15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60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91CE-CC77-9A35-BF4E-63E1CEF4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 Understanding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9D288F-B402-F285-2057-DA59079C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32836-5391-1803-C991-983B766067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What is r0 equal to after running this program:</a:t>
            </a:r>
          </a:p>
          <a:p>
            <a:pPr lvl="1"/>
            <a:r>
              <a:rPr lang="pt-BR" dirty="0"/>
              <a:t>MOV r0, #10</a:t>
            </a:r>
          </a:p>
          <a:p>
            <a:pPr lvl="1"/>
            <a:r>
              <a:rPr lang="pt-BR" dirty="0"/>
              <a:t>MOV r1, #7</a:t>
            </a:r>
          </a:p>
          <a:p>
            <a:pPr lvl="1"/>
            <a:r>
              <a:rPr lang="pt-BR" dirty="0"/>
              <a:t>MOV r2, #5</a:t>
            </a:r>
          </a:p>
          <a:p>
            <a:pPr lvl="1"/>
            <a:r>
              <a:rPr lang="pt-BR" dirty="0"/>
              <a:t>CMP r1, r2</a:t>
            </a:r>
          </a:p>
          <a:p>
            <a:pPr lvl="1"/>
            <a:r>
              <a:rPr lang="pt-BR" dirty="0"/>
              <a:t>ADDGT r0, r0, #100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486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EC3D6-5403-5D32-35E4-EA516530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C8C92-0A50-88F1-CE32-D3EA11AC0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42E21-1FD3-CB05-AD91-461DFAA474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Write the equivalent assembly program for this piece of code in C.</a:t>
            </a:r>
          </a:p>
          <a:p>
            <a:r>
              <a:rPr lang="en-US" dirty="0"/>
              <a:t>save[] is an array of 32-bit integers.  Assume that </a:t>
            </a:r>
            <a:r>
              <a:rPr lang="en-US" dirty="0" err="1"/>
              <a:t>i</a:t>
            </a:r>
            <a:r>
              <a:rPr lang="en-US" dirty="0"/>
              <a:t> and k correspond to registers r1 and r2, and the base of the array save is in r0.  Write assembly code corresponding to this C code.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B421C2-3A8D-7BE1-41D7-8E20F0B1E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902447"/>
              </p:ext>
            </p:extLst>
          </p:nvPr>
        </p:nvGraphicFramePr>
        <p:xfrm>
          <a:off x="990600" y="3886200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(save[</a:t>
                      </a: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] == k)</a:t>
                      </a:r>
                    </a:p>
                    <a:p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+= 1;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&amp;save[0]    (base address of array)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r1 = i           (index)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r2 = k           (value to compare)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78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01E19-B414-84A8-4EAA-88A0BDEC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9AEE47-CB5D-C0DB-F3D5-D8FD0C5E4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7C113-0674-6062-1A2E-1AD4971E29A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the equivalent assembly program for this piece of code in C.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222894-2409-8D52-DD5B-8A904AD63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20059"/>
              </p:ext>
            </p:extLst>
          </p:nvPr>
        </p:nvGraphicFramePr>
        <p:xfrm>
          <a:off x="990600" y="2362200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(i=0; i&lt;8; i++){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a[i] = b[7-i];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Assume r0 = base address of a, r1 = base address of 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2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4D64-9022-3456-632D-D2D7D5D93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4C9F1-D3D9-18E8-D429-AD38C028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F15384-4ED2-1672-43DC-EB578D18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B9A0A3-9301-65C3-B5C6-8AEF57239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003482"/>
              </p:ext>
            </p:extLst>
          </p:nvPr>
        </p:nvGraphicFramePr>
        <p:xfrm>
          <a:off x="457200" y="1219200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#10     ; Compare x0 with 10 while x0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BEQ end        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==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FACABF7-FFF7-3BBF-C49F-124791C54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99148"/>
              </p:ext>
            </p:extLst>
          </p:nvPr>
        </p:nvGraphicFramePr>
        <p:xfrm>
          <a:off x="457200" y="3787775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64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flags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73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B3FFA-1B38-C23C-27C7-A1FE03EDD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F7D1-587D-1B50-B854-46925DB6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990600"/>
          </a:xfrm>
        </p:spPr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A1D2F7-3321-714E-832A-AA1911A4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DA7FC0-53BF-D572-93A1-622E763F06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243894"/>
              </p:ext>
            </p:extLst>
          </p:nvPr>
        </p:nvGraphicFramePr>
        <p:xfrm>
          <a:off x="495300" y="68580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    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 ???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++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 ???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BLE  ???  ; while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&lt;= 10) continue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  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8CEA76-20F8-81D0-1E3F-7401CB200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183756"/>
              </p:ext>
            </p:extLst>
          </p:nvPr>
        </p:nvGraphicFramePr>
        <p:xfrm>
          <a:off x="495300" y="273939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???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???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E6B181D-F24A-E836-C5CF-CA3D67143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417366"/>
              </p:ext>
            </p:extLst>
          </p:nvPr>
        </p:nvGraphicFramePr>
        <p:xfrm>
          <a:off x="495300" y="4771390"/>
          <a:ext cx="8153400" cy="173013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???;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BGT  ???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862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03125-7437-16CA-FD54-FD3998917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2C29-FAA8-E0FC-9D90-062900CD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103B5E-1165-3FCB-4CE9-4AE11E7C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35C772-DE0B-2EAC-7244-85D4FA033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40326"/>
              </p:ext>
            </p:extLst>
          </p:nvPr>
        </p:nvGraphicFramePr>
        <p:xfrm>
          <a:off x="457200" y="1181100"/>
          <a:ext cx="8153400" cy="18773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3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53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BPL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832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3811</TotalTime>
  <Words>1952</Words>
  <Application>Microsoft Office PowerPoint</Application>
  <PresentationFormat>On-screen Show (4:3)</PresentationFormat>
  <Paragraphs>332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Bookman Old Style (Headings)</vt:lpstr>
      <vt:lpstr>Gill Sans Light</vt:lpstr>
      <vt:lpstr>Bookman Old Style</vt:lpstr>
      <vt:lpstr>Calibri</vt:lpstr>
      <vt:lpstr>Consolas</vt:lpstr>
      <vt:lpstr>Gill Sans MT</vt:lpstr>
      <vt:lpstr>Wingdings</vt:lpstr>
      <vt:lpstr>Wingdings 3</vt:lpstr>
      <vt:lpstr>Origin</vt:lpstr>
      <vt:lpstr>Z. Gu</vt:lpstr>
      <vt:lpstr>Pseudocode to Assembly</vt:lpstr>
      <vt:lpstr>Pseudocode to Assembly</vt:lpstr>
      <vt:lpstr>Assembly Program Understanding</vt:lpstr>
      <vt:lpstr>C to Assembly</vt:lpstr>
      <vt:lpstr>C to Assembly</vt:lpstr>
      <vt:lpstr>C to Assembly: What is wrong?</vt:lpstr>
      <vt:lpstr>C to Assembly</vt:lpstr>
      <vt:lpstr>C to Assembly: What is wrong? </vt:lpstr>
      <vt:lpstr>C to Assembly</vt:lpstr>
      <vt:lpstr>C to Assembly</vt:lpstr>
      <vt:lpstr>C to Assembly</vt:lpstr>
      <vt:lpstr>C to Assembly</vt:lpstr>
      <vt:lpstr>Assembly Programming</vt:lpstr>
      <vt:lpstr>Test for Equal</vt:lpstr>
      <vt:lpstr>Summary: Condition Codes </vt:lpstr>
      <vt:lpstr>Conditional Instructions</vt:lpstr>
      <vt:lpstr>Assembly to C</vt:lpstr>
      <vt:lpstr>Conditional Execution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218</cp:revision>
  <cp:lastPrinted>2018-02-28T12:51:32Z</cp:lastPrinted>
  <dcterms:created xsi:type="dcterms:W3CDTF">2014-02-09T17:12:51Z</dcterms:created>
  <dcterms:modified xsi:type="dcterms:W3CDTF">2025-11-13T22:55:43Z</dcterms:modified>
</cp:coreProperties>
</file>